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7"/>
    <p:sldMasterId id="2147483663" r:id="rId8"/>
    <p:sldMasterId id="2147483706" r:id="rId9"/>
  </p:sldMasterIdLst>
  <p:notesMasterIdLst>
    <p:notesMasterId r:id="rId37"/>
  </p:notesMasterIdLst>
  <p:sldIdLst>
    <p:sldId id="256" r:id="rId10"/>
    <p:sldId id="257" r:id="rId11"/>
    <p:sldId id="258" r:id="rId12"/>
    <p:sldId id="259" r:id="rId13"/>
    <p:sldId id="260" r:id="rId14"/>
    <p:sldId id="261" r:id="rId15"/>
    <p:sldId id="262" r:id="rId16"/>
    <p:sldId id="266" r:id="rId17"/>
    <p:sldId id="267" r:id="rId18"/>
    <p:sldId id="268" r:id="rId19"/>
    <p:sldId id="269" r:id="rId20"/>
    <p:sldId id="270" r:id="rId21"/>
    <p:sldId id="271" r:id="rId22"/>
    <p:sldId id="273" r:id="rId23"/>
    <p:sldId id="274" r:id="rId24"/>
    <p:sldId id="275" r:id="rId25"/>
    <p:sldId id="277" r:id="rId26"/>
    <p:sldId id="278" r:id="rId27"/>
    <p:sldId id="279" r:id="rId28"/>
    <p:sldId id="281" r:id="rId29"/>
    <p:sldId id="282" r:id="rId30"/>
    <p:sldId id="283" r:id="rId31"/>
    <p:sldId id="284" r:id="rId32"/>
    <p:sldId id="285" r:id="rId33"/>
    <p:sldId id="286" r:id="rId34"/>
    <p:sldId id="294" r:id="rId35"/>
    <p:sldId id="295"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Helvetica Neue" panose="020B0604020202020204" charset="0"/>
      <p:regular r:id="rId42"/>
      <p:bold r:id="rId43"/>
      <p:italic r:id="rId44"/>
      <p:boldItalic r:id="rId45"/>
    </p:embeddedFont>
    <p:embeddedFont>
      <p:font typeface="Helvetica Neue Light" panose="020B0604020202020204" charset="0"/>
      <p:regular r:id="rId46"/>
      <p:bold r:id="rId47"/>
      <p:italic r:id="rId48"/>
      <p:boldItalic r:id="rId49"/>
    </p:embeddedFont>
    <p:embeddedFont>
      <p:font typeface="Montserrat" panose="00000500000000000000" pitchFamily="2" charset="0"/>
      <p:regular r:id="rId50"/>
      <p:bold r:id="rId51"/>
      <p:italic r:id="rId52"/>
      <p:boldItalic r:id="rId53"/>
    </p:embeddedFont>
    <p:embeddedFont>
      <p:font typeface="Montserrat Medium" panose="00000600000000000000" pitchFamily="2" charset="0"/>
      <p:regular r:id="rId54"/>
      <p:bold r:id="rId55"/>
      <p:italic r:id="rId56"/>
      <p:boldItalic r:id="rId57"/>
    </p:embeddedFont>
    <p:embeddedFont>
      <p:font typeface="Roboto" panose="02000000000000000000" pitchFamily="2" charset="0"/>
      <p:regular r:id="rId58"/>
      <p:bold r:id="rId59"/>
      <p:italic r:id="rId60"/>
      <p:boldItalic r:id="rId61"/>
    </p:embeddedFont>
    <p:embeddedFont>
      <p:font typeface="Roboto Light" panose="02000000000000000000" pitchFamily="2" charset="0"/>
      <p:regular r:id="rId62"/>
      <p:bold r:id="rId63"/>
      <p:italic r:id="rId64"/>
      <p:boldItalic r:id="rId65"/>
    </p:embeddedFont>
    <p:embeddedFont>
      <p:font typeface="Roboto Medium" panose="02000000000000000000" pitchFamily="2"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64">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2" roundtripDataSignature="AMtx7mhsY4omnUbNwFqlzkm5VdaX812EM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ette Yañez"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5197A5-9224-1D68-8B6B-6388F67F6F02}" v="9" dt="2023-05-31T15:07:12.026"/>
  </p1510:revLst>
</p1510:revInfo>
</file>

<file path=ppt/tableStyles.xml><?xml version="1.0" encoding="utf-8"?>
<a:tblStyleLst xmlns:a="http://schemas.openxmlformats.org/drawingml/2006/main" def="{B80A4F4C-E2E5-4A0E-80D7-E5CEAE6D989C}">
  <a:tblStyle styleId="{B80A4F4C-E2E5-4A0E-80D7-E5CEAE6D989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2160"/>
        <p:guide pos="38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font" Target="fonts/font31.fntdata"/><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87" Type="http://schemas.openxmlformats.org/officeDocument/2006/relationships/tableStyles" Target="tableStyles.xml"/><Relationship Id="rId5" Type="http://schemas.openxmlformats.org/officeDocument/2006/relationships/customXml" Target="../customXml/item5.xml"/><Relationship Id="rId61" Type="http://schemas.openxmlformats.org/officeDocument/2006/relationships/font" Target="fonts/font24.fntdata"/><Relationship Id="rId82" Type="http://customschemas.google.com/relationships/presentationmetadata" Target="meta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font" Target="fonts/font32.fntdata"/><Relationship Id="rId8" Type="http://schemas.openxmlformats.org/officeDocument/2006/relationships/slideMaster" Target="slideMasters/slideMaster2.xml"/><Relationship Id="rId51" Type="http://schemas.openxmlformats.org/officeDocument/2006/relationships/font" Target="fonts/font14.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1.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86"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3.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font" Target="fonts/font2.fntdata"/><Relationship Id="rId34" Type="http://schemas.openxmlformats.org/officeDocument/2006/relationships/slide" Target="slides/slide25.xml"/><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Master" Target="slideMasters/slideMaster1.xml"/><Relationship Id="rId2" Type="http://schemas.openxmlformats.org/officeDocument/2006/relationships/customXml" Target="../customXml/item2.xml"/><Relationship Id="rId29" Type="http://schemas.openxmlformats.org/officeDocument/2006/relationships/slide" Target="slides/slide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 Andersson" userId="S::kandersson@unicef.org::4e63ed49-1f64-4ac8-926f-b0b68570b00e" providerId="AD" clId="Web-{385197A5-9224-1D68-8B6B-6388F67F6F02}"/>
    <pc:docChg chg="modSld">
      <pc:chgData name="Kristin Andersson" userId="S::kandersson@unicef.org::4e63ed49-1f64-4ac8-926f-b0b68570b00e" providerId="AD" clId="Web-{385197A5-9224-1D68-8B6B-6388F67F6F02}" dt="2023-05-31T15:07:11.979" v="5" actId="20577"/>
      <pc:docMkLst>
        <pc:docMk/>
      </pc:docMkLst>
      <pc:sldChg chg="modSp">
        <pc:chgData name="Kristin Andersson" userId="S::kandersson@unicef.org::4e63ed49-1f64-4ac8-926f-b0b68570b00e" providerId="AD" clId="Web-{385197A5-9224-1D68-8B6B-6388F67F6F02}" dt="2023-05-31T15:07:11.979" v="5" actId="20577"/>
        <pc:sldMkLst>
          <pc:docMk/>
          <pc:sldMk cId="0" sldId="295"/>
        </pc:sldMkLst>
        <pc:spChg chg="mod">
          <ac:chgData name="Kristin Andersson" userId="S::kandersson@unicef.org::4e63ed49-1f64-4ac8-926f-b0b68570b00e" providerId="AD" clId="Web-{385197A5-9224-1D68-8B6B-6388F67F6F02}" dt="2023-05-31T15:07:11.979" v="5" actId="20577"/>
          <ac:spMkLst>
            <pc:docMk/>
            <pc:sldMk cId="0" sldId="295"/>
            <ac:spMk id="1125"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23-05-15T17:20:14.869" idx="1">
    <p:pos x="2511" y="3165"/>
    <p:text>Make sure this is addressed clearly</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wqyjqsc"/>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3-05-15T17:22:49.039" idx="2">
    <p:pos x="5356" y="1652"/>
    <p:text>Mention UNICEF-UNFPA's role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wqyjqsg"/>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44d9610dd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44d9610dd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244d9610dd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e2343545f6_1_5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1e2343545f6_1_5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IVR = interactive voice response </a:t>
            </a:r>
            <a:endParaRPr/>
          </a:p>
        </p:txBody>
      </p:sp>
      <p:sp>
        <p:nvSpPr>
          <p:cNvPr id="506" name="Google Shape;506;g1e2343545f6_1_5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44d9610dd6_0_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44d9610dd6_0_3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IVR = interactive voice response </a:t>
            </a:r>
            <a:endParaRPr/>
          </a:p>
        </p:txBody>
      </p:sp>
      <p:sp>
        <p:nvSpPr>
          <p:cNvPr id="531" name="Google Shape;531;g244d9610dd6_0_3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44d9610dd6_0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244d9610dd6_0_3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g244d9610dd6_0_3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44d9610dd6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44d9610dd6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g244d9610dd6_0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44d9610dd6_0_4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44d9610dd6_0_4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g244d9610dd6_0_4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44d9610dd6_0_4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44d9610dd6_0_4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g244d9610dd6_0_4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44d9610dd6_0_4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244d9610dd6_0_4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g244d9610dd6_0_4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244d9610dd6_0_5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244d9610dd6_0_5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g244d9610dd6_0_5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244d9610dd6_0_5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244d9610dd6_0_5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g244d9610dd6_0_5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44d9610dd6_0_5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44d9610dd6_0_5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1" name="Google Shape;751;g244d9610dd6_0_5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44d9610dd6_0_9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44d9610dd6_0_9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244d9610dd6_0_9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44d9610dd6_0_6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44d9610dd6_0_6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g244d9610dd6_0_6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244d9610dd6_0_6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244d9610dd6_0_6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g244d9610dd6_0_6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244d9610dd6_0_6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244d9610dd6_0_6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g244d9610dd6_0_6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44d9610dd6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244d9610dd6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g244d9610dd6_0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244f2a0360a_1_3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244f2a0360a_1_3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g244f2a0360a_1_3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244f2a0360a_1_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244f2a0360a_1_3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0" name="Google Shape;910;g244f2a0360a_1_3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244d9610dd6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244d9610dd6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5" name="Google Shape;1105;g244d9610dd6_0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224d08743d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224d08743d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0" name="Google Shape;1120;g224d08743d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44d9610dd6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44d9610dd6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g244d9610dd6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44d9610dd6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44d9610dd6_0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g244d9610dd6_0_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44d9610dd6_0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244d9610dd6_0_1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g244d9610dd6_0_1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44d9610dd6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44d9610dd6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g244d9610dd6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44d9610dd6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44d9610dd6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1600">
                <a:solidFill>
                  <a:srgbClr val="3B3B3B"/>
                </a:solidFill>
                <a:latin typeface="Montserrat Medium"/>
                <a:ea typeface="Montserrat Medium"/>
                <a:cs typeface="Montserrat Medium"/>
                <a:sym typeface="Montserrat Medium"/>
              </a:rPr>
              <a:t>The African continent is composed of 44 Member States, including 28 classified as least developed countries (LDCs), five as small island developing States (SIDS) and fifteen as landlocked developing countries (LLDCs). LLDCs lack direct access to the sea, which often makes international connectivity more expensive. Many LDCs are very rural, and others have large, sparsely populated land areas, which makes the roll-out of terrestrial communication infrastructure more difficult. ICT uptake therefore also differs considerably among economies in the region.</a:t>
            </a:r>
            <a:endParaRPr/>
          </a:p>
        </p:txBody>
      </p:sp>
      <p:sp>
        <p:nvSpPr>
          <p:cNvPr id="425" name="Google Shape;425;g244d9610dd6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44d9610dd6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44d9610dd6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g244d9610dd6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44d9610dd6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244d9610dd6_0_2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g244d9610dd6_0_2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Diapositiva de título">
  <p:cSld name="2_Diapositiva de título">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g1e2343545f6_0_262"/>
          <p:cNvSpPr txBox="1">
            <a:spLocks noGrp="1"/>
          </p:cNvSpPr>
          <p:nvPr>
            <p:ph type="ctrTitle"/>
          </p:nvPr>
        </p:nvSpPr>
        <p:spPr>
          <a:xfrm>
            <a:off x="4513538" y="1856010"/>
            <a:ext cx="7620000" cy="955500"/>
          </a:xfrm>
          <a:prstGeom prst="rect">
            <a:avLst/>
          </a:prstGeom>
          <a:noFill/>
          <a:ln>
            <a:noFill/>
          </a:ln>
        </p:spPr>
        <p:txBody>
          <a:bodyPr spcFirstLastPara="1" wrap="square" lIns="121900" tIns="121900" rIns="121900" bIns="121900" anchor="b" anchorCtr="0">
            <a:noAutofit/>
          </a:bodyPr>
          <a:lstStyle>
            <a:lvl1pPr lvl="0" algn="l" rtl="0">
              <a:lnSpc>
                <a:spcPct val="90000"/>
              </a:lnSpc>
              <a:spcBef>
                <a:spcPts val="0"/>
              </a:spcBef>
              <a:spcAft>
                <a:spcPts val="0"/>
              </a:spcAft>
              <a:buClr>
                <a:schemeClr val="dk1"/>
              </a:buClr>
              <a:buSzPts val="4400"/>
              <a:buFont typeface="Montserrat"/>
              <a:buNone/>
              <a:defRPr>
                <a:latin typeface="Montserrat"/>
                <a:ea typeface="Montserrat"/>
                <a:cs typeface="Montserrat"/>
                <a:sym typeface="Montserrat"/>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5" name="Google Shape;15;g1e2343545f6_0_262"/>
          <p:cNvSpPr txBox="1">
            <a:spLocks noGrp="1"/>
          </p:cNvSpPr>
          <p:nvPr>
            <p:ph type="subTitle" idx="1"/>
          </p:nvPr>
        </p:nvSpPr>
        <p:spPr>
          <a:xfrm>
            <a:off x="4513538" y="2589586"/>
            <a:ext cx="6651600" cy="1056300"/>
          </a:xfrm>
          <a:prstGeom prst="rect">
            <a:avLst/>
          </a:prstGeom>
          <a:noFill/>
          <a:ln>
            <a:noFill/>
          </a:ln>
        </p:spPr>
        <p:txBody>
          <a:bodyPr spcFirstLastPara="1" wrap="square" lIns="121900" tIns="121900" rIns="121900" bIns="121900" anchor="t" anchorCtr="0">
            <a:noAutofit/>
          </a:bodyPr>
          <a:lstStyle>
            <a:lvl1pPr lvl="0" algn="l" rtl="0">
              <a:lnSpc>
                <a:spcPct val="90000"/>
              </a:lnSpc>
              <a:spcBef>
                <a:spcPts val="1000"/>
              </a:spcBef>
              <a:spcAft>
                <a:spcPts val="0"/>
              </a:spcAft>
              <a:buClr>
                <a:schemeClr val="dk1"/>
              </a:buClr>
              <a:buSzPts val="2400"/>
              <a:buChar char="●"/>
              <a:defRPr/>
            </a:lvl1pPr>
            <a:lvl2pPr lvl="1" algn="l" rtl="0">
              <a:lnSpc>
                <a:spcPct val="90000"/>
              </a:lnSpc>
              <a:spcBef>
                <a:spcPts val="1600"/>
              </a:spcBef>
              <a:spcAft>
                <a:spcPts val="0"/>
              </a:spcAft>
              <a:buClr>
                <a:schemeClr val="dk1"/>
              </a:buClr>
              <a:buSzPts val="2400"/>
              <a:buChar char="○"/>
              <a:defRPr/>
            </a:lvl2pPr>
            <a:lvl3pPr lvl="2" algn="l" rtl="0">
              <a:lnSpc>
                <a:spcPct val="90000"/>
              </a:lnSpc>
              <a:spcBef>
                <a:spcPts val="1600"/>
              </a:spcBef>
              <a:spcAft>
                <a:spcPts val="0"/>
              </a:spcAft>
              <a:buClr>
                <a:schemeClr val="dk1"/>
              </a:buClr>
              <a:buSzPts val="2400"/>
              <a:buChar char="■"/>
              <a:defRPr/>
            </a:lvl3pPr>
            <a:lvl4pPr lvl="3" algn="l" rtl="0">
              <a:lnSpc>
                <a:spcPct val="90000"/>
              </a:lnSpc>
              <a:spcBef>
                <a:spcPts val="1600"/>
              </a:spcBef>
              <a:spcAft>
                <a:spcPts val="0"/>
              </a:spcAft>
              <a:buClr>
                <a:schemeClr val="dk1"/>
              </a:buClr>
              <a:buSzPts val="2400"/>
              <a:buChar char="●"/>
              <a:defRPr/>
            </a:lvl4pPr>
            <a:lvl5pPr lvl="4" algn="l" rtl="0">
              <a:lnSpc>
                <a:spcPct val="90000"/>
              </a:lnSpc>
              <a:spcBef>
                <a:spcPts val="1600"/>
              </a:spcBef>
              <a:spcAft>
                <a:spcPts val="0"/>
              </a:spcAft>
              <a:buClr>
                <a:schemeClr val="dk1"/>
              </a:buClr>
              <a:buSzPts val="2400"/>
              <a:buChar char="○"/>
              <a:defRPr/>
            </a:lvl5pPr>
            <a:lvl6pPr lvl="5" algn="l" rtl="0">
              <a:lnSpc>
                <a:spcPct val="90000"/>
              </a:lnSpc>
              <a:spcBef>
                <a:spcPts val="1600"/>
              </a:spcBef>
              <a:spcAft>
                <a:spcPts val="0"/>
              </a:spcAft>
              <a:buClr>
                <a:schemeClr val="dk1"/>
              </a:buClr>
              <a:buSzPts val="2400"/>
              <a:buChar char="■"/>
              <a:defRPr/>
            </a:lvl6pPr>
            <a:lvl7pPr lvl="6" algn="l" rtl="0">
              <a:lnSpc>
                <a:spcPct val="90000"/>
              </a:lnSpc>
              <a:spcBef>
                <a:spcPts val="1600"/>
              </a:spcBef>
              <a:spcAft>
                <a:spcPts val="0"/>
              </a:spcAft>
              <a:buClr>
                <a:schemeClr val="dk1"/>
              </a:buClr>
              <a:buSzPts val="2400"/>
              <a:buChar char="●"/>
              <a:defRPr/>
            </a:lvl7pPr>
            <a:lvl8pPr lvl="7" algn="l" rtl="0">
              <a:lnSpc>
                <a:spcPct val="90000"/>
              </a:lnSpc>
              <a:spcBef>
                <a:spcPts val="1600"/>
              </a:spcBef>
              <a:spcAft>
                <a:spcPts val="0"/>
              </a:spcAft>
              <a:buClr>
                <a:schemeClr val="dk1"/>
              </a:buClr>
              <a:buSzPts val="2400"/>
              <a:buChar char="○"/>
              <a:defRPr/>
            </a:lvl8pPr>
            <a:lvl9pPr lvl="8" algn="l" rtl="0">
              <a:lnSpc>
                <a:spcPct val="90000"/>
              </a:lnSpc>
              <a:spcBef>
                <a:spcPts val="1600"/>
              </a:spcBef>
              <a:spcAft>
                <a:spcPts val="1600"/>
              </a:spcAft>
              <a:buClr>
                <a:schemeClr val="dk1"/>
              </a:buClr>
              <a:buSzPts val="2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g1e2343545f6_0_253"/>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rtl="0">
              <a:lnSpc>
                <a:spcPct val="100000"/>
              </a:lnSpc>
              <a:spcBef>
                <a:spcPts val="0"/>
              </a:spcBef>
              <a:spcAft>
                <a:spcPts val="0"/>
              </a:spcAft>
              <a:buSzPts val="2400"/>
              <a:buNone/>
              <a:defRPr/>
            </a:lvl1pPr>
          </a:lstStyle>
          <a:p>
            <a:endParaRPr/>
          </a:p>
        </p:txBody>
      </p:sp>
      <p:sp>
        <p:nvSpPr>
          <p:cNvPr id="50" name="Google Shape;50;g1e2343545f6_0_25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g1e2343545f6_0_256"/>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rtl="0">
              <a:lnSpc>
                <a:spcPct val="100000"/>
              </a:lnSpc>
              <a:spcBef>
                <a:spcPts val="0"/>
              </a:spcBef>
              <a:spcAft>
                <a:spcPts val="0"/>
              </a:spcAft>
              <a:buSzPts val="16000"/>
              <a:buNone/>
              <a:defRPr sz="16000"/>
            </a:lvl1pPr>
            <a:lvl2pPr lvl="1" algn="ctr" rtl="0">
              <a:lnSpc>
                <a:spcPct val="100000"/>
              </a:lnSpc>
              <a:spcBef>
                <a:spcPts val="0"/>
              </a:spcBef>
              <a:spcAft>
                <a:spcPts val="0"/>
              </a:spcAft>
              <a:buSzPts val="16000"/>
              <a:buNone/>
              <a:defRPr sz="16000"/>
            </a:lvl2pPr>
            <a:lvl3pPr lvl="2" algn="ctr" rtl="0">
              <a:lnSpc>
                <a:spcPct val="100000"/>
              </a:lnSpc>
              <a:spcBef>
                <a:spcPts val="0"/>
              </a:spcBef>
              <a:spcAft>
                <a:spcPts val="0"/>
              </a:spcAft>
              <a:buSzPts val="16000"/>
              <a:buNone/>
              <a:defRPr sz="16000"/>
            </a:lvl3pPr>
            <a:lvl4pPr lvl="3" algn="ctr" rtl="0">
              <a:lnSpc>
                <a:spcPct val="100000"/>
              </a:lnSpc>
              <a:spcBef>
                <a:spcPts val="0"/>
              </a:spcBef>
              <a:spcAft>
                <a:spcPts val="0"/>
              </a:spcAft>
              <a:buSzPts val="16000"/>
              <a:buNone/>
              <a:defRPr sz="16000"/>
            </a:lvl4pPr>
            <a:lvl5pPr lvl="4" algn="ctr" rtl="0">
              <a:lnSpc>
                <a:spcPct val="100000"/>
              </a:lnSpc>
              <a:spcBef>
                <a:spcPts val="0"/>
              </a:spcBef>
              <a:spcAft>
                <a:spcPts val="0"/>
              </a:spcAft>
              <a:buSzPts val="16000"/>
              <a:buNone/>
              <a:defRPr sz="16000"/>
            </a:lvl5pPr>
            <a:lvl6pPr lvl="5" algn="ctr" rtl="0">
              <a:lnSpc>
                <a:spcPct val="100000"/>
              </a:lnSpc>
              <a:spcBef>
                <a:spcPts val="0"/>
              </a:spcBef>
              <a:spcAft>
                <a:spcPts val="0"/>
              </a:spcAft>
              <a:buSzPts val="16000"/>
              <a:buNone/>
              <a:defRPr sz="16000"/>
            </a:lvl6pPr>
            <a:lvl7pPr lvl="6" algn="ctr" rtl="0">
              <a:lnSpc>
                <a:spcPct val="100000"/>
              </a:lnSpc>
              <a:spcBef>
                <a:spcPts val="0"/>
              </a:spcBef>
              <a:spcAft>
                <a:spcPts val="0"/>
              </a:spcAft>
              <a:buSzPts val="16000"/>
              <a:buNone/>
              <a:defRPr sz="16000"/>
            </a:lvl7pPr>
            <a:lvl8pPr lvl="7" algn="ctr" rtl="0">
              <a:lnSpc>
                <a:spcPct val="100000"/>
              </a:lnSpc>
              <a:spcBef>
                <a:spcPts val="0"/>
              </a:spcBef>
              <a:spcAft>
                <a:spcPts val="0"/>
              </a:spcAft>
              <a:buSzPts val="16000"/>
              <a:buNone/>
              <a:defRPr sz="16000"/>
            </a:lvl8pPr>
            <a:lvl9pPr lvl="8" algn="ctr" rtl="0">
              <a:lnSpc>
                <a:spcPct val="100000"/>
              </a:lnSpc>
              <a:spcBef>
                <a:spcPts val="0"/>
              </a:spcBef>
              <a:spcAft>
                <a:spcPts val="0"/>
              </a:spcAft>
              <a:buSzPts val="16000"/>
              <a:buNone/>
              <a:defRPr sz="16000"/>
            </a:lvl9pPr>
          </a:lstStyle>
          <a:p>
            <a:r>
              <a:t>xx%</a:t>
            </a:r>
          </a:p>
        </p:txBody>
      </p:sp>
      <p:sp>
        <p:nvSpPr>
          <p:cNvPr id="53" name="Google Shape;53;g1e2343545f6_0_256"/>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rtl="0">
              <a:lnSpc>
                <a:spcPct val="115000"/>
              </a:lnSpc>
              <a:spcBef>
                <a:spcPts val="0"/>
              </a:spcBef>
              <a:spcAft>
                <a:spcPts val="0"/>
              </a:spcAft>
              <a:buSzPts val="2400"/>
              <a:buChar char="●"/>
              <a:defRPr/>
            </a:lvl1pPr>
            <a:lvl2pPr marL="914400" lvl="1" indent="-349250" algn="ctr" rtl="0">
              <a:lnSpc>
                <a:spcPct val="115000"/>
              </a:lnSpc>
              <a:spcBef>
                <a:spcPts val="0"/>
              </a:spcBef>
              <a:spcAft>
                <a:spcPts val="0"/>
              </a:spcAft>
              <a:buSzPts val="1900"/>
              <a:buChar char="○"/>
              <a:defRPr/>
            </a:lvl2pPr>
            <a:lvl3pPr marL="1371600" lvl="2" indent="-349250" algn="ctr" rtl="0">
              <a:lnSpc>
                <a:spcPct val="115000"/>
              </a:lnSpc>
              <a:spcBef>
                <a:spcPts val="0"/>
              </a:spcBef>
              <a:spcAft>
                <a:spcPts val="0"/>
              </a:spcAft>
              <a:buSzPts val="1900"/>
              <a:buChar char="■"/>
              <a:defRPr/>
            </a:lvl3pPr>
            <a:lvl4pPr marL="1828800" lvl="3" indent="-349250" algn="ctr" rtl="0">
              <a:lnSpc>
                <a:spcPct val="115000"/>
              </a:lnSpc>
              <a:spcBef>
                <a:spcPts val="0"/>
              </a:spcBef>
              <a:spcAft>
                <a:spcPts val="0"/>
              </a:spcAft>
              <a:buSzPts val="1900"/>
              <a:buChar char="●"/>
              <a:defRPr/>
            </a:lvl4pPr>
            <a:lvl5pPr marL="2286000" lvl="4" indent="-349250" algn="ctr" rtl="0">
              <a:lnSpc>
                <a:spcPct val="115000"/>
              </a:lnSpc>
              <a:spcBef>
                <a:spcPts val="0"/>
              </a:spcBef>
              <a:spcAft>
                <a:spcPts val="0"/>
              </a:spcAft>
              <a:buSzPts val="1900"/>
              <a:buChar char="○"/>
              <a:defRPr/>
            </a:lvl5pPr>
            <a:lvl6pPr marL="2743200" lvl="5" indent="-349250" algn="ctr" rtl="0">
              <a:lnSpc>
                <a:spcPct val="115000"/>
              </a:lnSpc>
              <a:spcBef>
                <a:spcPts val="0"/>
              </a:spcBef>
              <a:spcAft>
                <a:spcPts val="0"/>
              </a:spcAft>
              <a:buSzPts val="1900"/>
              <a:buChar char="■"/>
              <a:defRPr/>
            </a:lvl6pPr>
            <a:lvl7pPr marL="3200400" lvl="6" indent="-349250" algn="ctr" rtl="0">
              <a:lnSpc>
                <a:spcPct val="115000"/>
              </a:lnSpc>
              <a:spcBef>
                <a:spcPts val="0"/>
              </a:spcBef>
              <a:spcAft>
                <a:spcPts val="0"/>
              </a:spcAft>
              <a:buSzPts val="1900"/>
              <a:buChar char="●"/>
              <a:defRPr/>
            </a:lvl7pPr>
            <a:lvl8pPr marL="3657600" lvl="7" indent="-349250" algn="ctr" rtl="0">
              <a:lnSpc>
                <a:spcPct val="115000"/>
              </a:lnSpc>
              <a:spcBef>
                <a:spcPts val="0"/>
              </a:spcBef>
              <a:spcAft>
                <a:spcPts val="0"/>
              </a:spcAft>
              <a:buSzPts val="1900"/>
              <a:buChar char="○"/>
              <a:defRPr/>
            </a:lvl8pPr>
            <a:lvl9pPr marL="4114800" lvl="8" indent="-349250" algn="ctr" rtl="0">
              <a:lnSpc>
                <a:spcPct val="115000"/>
              </a:lnSpc>
              <a:spcBef>
                <a:spcPts val="0"/>
              </a:spcBef>
              <a:spcAft>
                <a:spcPts val="0"/>
              </a:spcAft>
              <a:buSzPts val="1900"/>
              <a:buChar char="■"/>
              <a:defRPr/>
            </a:lvl9pPr>
          </a:lstStyle>
          <a:p>
            <a:endParaRPr/>
          </a:p>
        </p:txBody>
      </p:sp>
      <p:sp>
        <p:nvSpPr>
          <p:cNvPr id="54" name="Google Shape;54;g1e2343545f6_0_25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g1e2343545f6_0_26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ítulo y objetos">
  <p:cSld name="2_Título y objeto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g1e2343545f6_0_265"/>
          <p:cNvSpPr txBox="1">
            <a:spLocks noGrp="1"/>
          </p:cNvSpPr>
          <p:nvPr>
            <p:ph type="sldNum" idx="12"/>
          </p:nvPr>
        </p:nvSpPr>
        <p:spPr>
          <a:xfrm>
            <a:off x="9145858" y="6333273"/>
            <a:ext cx="2743200" cy="365100"/>
          </a:xfrm>
          <a:prstGeom prst="rect">
            <a:avLst/>
          </a:prstGeom>
          <a:noFill/>
          <a:ln>
            <a:noFill/>
          </a:ln>
        </p:spPr>
        <p:txBody>
          <a:bodyPr spcFirstLastPara="1" wrap="square" lIns="121900" tIns="60925" rIns="121900" bIns="60925"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genda slide 1">
  <p:cSld name="SECTION_HEADER_2">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g1e2343545f6_0_267"/>
          <p:cNvSpPr txBox="1">
            <a:spLocks noGrp="1"/>
          </p:cNvSpPr>
          <p:nvPr>
            <p:ph type="title"/>
          </p:nvPr>
        </p:nvSpPr>
        <p:spPr>
          <a:xfrm>
            <a:off x="1538800" y="1223800"/>
            <a:ext cx="8009100" cy="6060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Clr>
                <a:schemeClr val="lt1"/>
              </a:buClr>
              <a:buSzPts val="4300"/>
              <a:buFont typeface="Helvetica Neue"/>
              <a:buNone/>
              <a:defRPr sz="4300" b="1">
                <a:solidFill>
                  <a:schemeClr val="lt1"/>
                </a:solidFill>
                <a:latin typeface="Helvetica Neue"/>
                <a:ea typeface="Helvetica Neue"/>
                <a:cs typeface="Helvetica Neue"/>
                <a:sym typeface="Helvetica Neu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61" name="Google Shape;61;g1e2343545f6_0_267"/>
          <p:cNvSpPr txBox="1">
            <a:spLocks noGrp="1"/>
          </p:cNvSpPr>
          <p:nvPr>
            <p:ph type="title" idx="2"/>
          </p:nvPr>
        </p:nvSpPr>
        <p:spPr>
          <a:xfrm>
            <a:off x="1950800" y="2916133"/>
            <a:ext cx="5573700" cy="13611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Clr>
                <a:schemeClr val="lt1"/>
              </a:buClr>
              <a:buSzPts val="3700"/>
              <a:buFont typeface="Helvetica Neue"/>
              <a:buNone/>
              <a:defRPr>
                <a:solidFill>
                  <a:schemeClr val="lt1"/>
                </a:solidFill>
                <a:latin typeface="Helvetica Neue"/>
                <a:ea typeface="Helvetica Neue"/>
                <a:cs typeface="Helvetica Neue"/>
                <a:sym typeface="Helvetica Neu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PA SLIDE 2">
  <p:cSld name="DPA SLIDE 2">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g1e2343545f6_0_521"/>
          <p:cNvSpPr txBox="1">
            <a:spLocks noGrp="1"/>
          </p:cNvSpPr>
          <p:nvPr>
            <p:ph type="sldNum" idx="12"/>
          </p:nvPr>
        </p:nvSpPr>
        <p:spPr>
          <a:xfrm>
            <a:off x="8610600" y="6356367"/>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g1e2343545f6_0_521"/>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1CABE2"/>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71" name="Google Shape;71;g1e2343545f6_0_521"/>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PA Slide">
  <p:cSld name="DPA Slide">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g1e2343545f6_0_519"/>
          <p:cNvSpPr txBox="1">
            <a:spLocks noGrp="1"/>
          </p:cNvSpPr>
          <p:nvPr>
            <p:ph type="title"/>
          </p:nvPr>
        </p:nvSpPr>
        <p:spPr>
          <a:xfrm>
            <a:off x="2332429" y="2823000"/>
            <a:ext cx="8364300" cy="606000"/>
          </a:xfrm>
          <a:prstGeom prst="rect">
            <a:avLst/>
          </a:prstGeom>
          <a:noFill/>
          <a:ln>
            <a:noFill/>
          </a:ln>
        </p:spPr>
        <p:txBody>
          <a:bodyPr spcFirstLastPara="1" wrap="square" lIns="121900" tIns="60925" rIns="121900" bIns="60925" anchor="t" anchorCtr="0">
            <a:normAutofit/>
          </a:bodyPr>
          <a:lstStyle>
            <a:lvl1pPr lvl="0" algn="l" rtl="0">
              <a:lnSpc>
                <a:spcPct val="90000"/>
              </a:lnSpc>
              <a:spcBef>
                <a:spcPts val="0"/>
              </a:spcBef>
              <a:spcAft>
                <a:spcPts val="0"/>
              </a:spcAft>
              <a:buClr>
                <a:schemeClr val="lt1"/>
              </a:buClr>
              <a:buSzPts val="4300"/>
              <a:buFont typeface="Helvetica Neue"/>
              <a:buNone/>
              <a:defRPr sz="4300" b="0">
                <a:solidFill>
                  <a:schemeClr val="lt1"/>
                </a:solidFill>
                <a:latin typeface="Montserrat"/>
                <a:ea typeface="Montserrat"/>
                <a:cs typeface="Montserrat"/>
                <a:sym typeface="Montserrat"/>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PA SLIDE 3">
  <p:cSld name="DPA SLIDE 3">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g1e2343545f6_0_525"/>
          <p:cNvSpPr txBox="1">
            <a:spLocks noGrp="1"/>
          </p:cNvSpPr>
          <p:nvPr>
            <p:ph type="sldNum" idx="12"/>
          </p:nvPr>
        </p:nvSpPr>
        <p:spPr>
          <a:xfrm>
            <a:off x="8610600" y="6356367"/>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g1e2343545f6_0_525"/>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77" name="Google Shape;77;g1e2343545f6_0_525"/>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1CABE2"/>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8_Diseño personalizado">
  <p:cSld name="8_Diseño personalizado">
    <p:bg>
      <p:bgPr>
        <a:blipFill>
          <a:blip r:embed="rId2">
            <a:alphaModFix amt="20000"/>
          </a:blip>
          <a:stretch>
            <a:fillRect/>
          </a:stretch>
        </a:blipFill>
        <a:effectLst/>
      </p:bgPr>
    </p:bg>
    <p:spTree>
      <p:nvGrpSpPr>
        <p:cNvPr id="1" name="Shape 78"/>
        <p:cNvGrpSpPr/>
        <p:nvPr/>
      </p:nvGrpSpPr>
      <p:grpSpPr>
        <a:xfrm>
          <a:off x="0" y="0"/>
          <a:ext cx="0" cy="0"/>
          <a:chOff x="0" y="0"/>
          <a:chExt cx="0" cy="0"/>
        </a:xfrm>
      </p:grpSpPr>
      <p:sp>
        <p:nvSpPr>
          <p:cNvPr id="79" name="Google Shape;79;g1e2343545f6_0_648"/>
          <p:cNvSpPr txBox="1">
            <a:spLocks noGrp="1"/>
          </p:cNvSpPr>
          <p:nvPr>
            <p:ph type="title"/>
          </p:nvPr>
        </p:nvSpPr>
        <p:spPr>
          <a:xfrm>
            <a:off x="644916" y="524745"/>
            <a:ext cx="10515600" cy="753300"/>
          </a:xfrm>
          <a:prstGeom prst="rect">
            <a:avLst/>
          </a:prstGeom>
          <a:noFill/>
          <a:ln>
            <a:noFill/>
          </a:ln>
        </p:spPr>
        <p:txBody>
          <a:bodyPr spcFirstLastPara="1" wrap="square" lIns="121900" tIns="60925" rIns="121900" bIns="60925" anchor="ctr" anchorCtr="0">
            <a:normAutofit/>
          </a:bodyPr>
          <a:lstStyle>
            <a:lvl1pPr lvl="0" algn="l" rtl="0">
              <a:lnSpc>
                <a:spcPct val="90000"/>
              </a:lnSpc>
              <a:spcBef>
                <a:spcPts val="0"/>
              </a:spcBef>
              <a:spcAft>
                <a:spcPts val="0"/>
              </a:spcAft>
              <a:buClr>
                <a:srgbClr val="1FACE4"/>
              </a:buClr>
              <a:buSzPts val="3500"/>
              <a:buFont typeface="Helvetica Neue"/>
              <a:buNone/>
              <a:defRPr sz="3500" b="1">
                <a:solidFill>
                  <a:srgbClr val="1FACE4"/>
                </a:solidFill>
                <a:latin typeface="Helvetica Neue"/>
                <a:ea typeface="Helvetica Neue"/>
                <a:cs typeface="Helvetica Neue"/>
                <a:sym typeface="Helvetica Neu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4_Cover">
  <p:cSld name="4-PPT">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Google Shape;81;g1e2343545f6_0_516"/>
          <p:cNvSpPr txBox="1">
            <a:spLocks noGrp="1"/>
          </p:cNvSpPr>
          <p:nvPr>
            <p:ph type="ctrTitle"/>
          </p:nvPr>
        </p:nvSpPr>
        <p:spPr>
          <a:xfrm>
            <a:off x="3581207" y="2951200"/>
            <a:ext cx="7821900" cy="955500"/>
          </a:xfrm>
          <a:prstGeom prst="rect">
            <a:avLst/>
          </a:prstGeom>
          <a:noFill/>
          <a:ln>
            <a:noFill/>
          </a:ln>
        </p:spPr>
        <p:txBody>
          <a:bodyPr spcFirstLastPara="1" wrap="square" lIns="121900" tIns="121900" rIns="121900" bIns="121900" anchor="b" anchorCtr="0">
            <a:noAutofit/>
          </a:bodyPr>
          <a:lstStyle>
            <a:lvl1pPr lvl="0" algn="l" rtl="0">
              <a:lnSpc>
                <a:spcPct val="90000"/>
              </a:lnSpc>
              <a:spcBef>
                <a:spcPts val="0"/>
              </a:spcBef>
              <a:spcAft>
                <a:spcPts val="0"/>
              </a:spcAft>
              <a:buClr>
                <a:schemeClr val="dk1"/>
              </a:buClr>
              <a:buSzPts val="4400"/>
              <a:buFont typeface="Montserrat"/>
              <a:buNone/>
              <a:defRPr sz="4300" b="1">
                <a:solidFill>
                  <a:schemeClr val="lt1"/>
                </a:solidFill>
                <a:latin typeface="Montserrat"/>
                <a:ea typeface="Montserrat"/>
                <a:cs typeface="Montserrat"/>
                <a:sym typeface="Montserrat"/>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82" name="Google Shape;82;g1e2343545f6_0_516"/>
          <p:cNvSpPr txBox="1">
            <a:spLocks noGrp="1"/>
          </p:cNvSpPr>
          <p:nvPr>
            <p:ph type="subTitle" idx="1"/>
          </p:nvPr>
        </p:nvSpPr>
        <p:spPr>
          <a:xfrm>
            <a:off x="3581208" y="3684775"/>
            <a:ext cx="6651600" cy="1056300"/>
          </a:xfrm>
          <a:prstGeom prst="rect">
            <a:avLst/>
          </a:prstGeom>
          <a:noFill/>
          <a:ln>
            <a:noFill/>
          </a:ln>
        </p:spPr>
        <p:txBody>
          <a:bodyPr spcFirstLastPara="1" wrap="square" lIns="121900" tIns="121900" rIns="121900" bIns="121900" anchor="t" anchorCtr="0">
            <a:noAutofit/>
          </a:bodyPr>
          <a:lstStyle>
            <a:lvl1pPr lvl="0" algn="l" rtl="0">
              <a:lnSpc>
                <a:spcPct val="90000"/>
              </a:lnSpc>
              <a:spcBef>
                <a:spcPts val="1000"/>
              </a:spcBef>
              <a:spcAft>
                <a:spcPts val="0"/>
              </a:spcAft>
              <a:buClr>
                <a:schemeClr val="dk1"/>
              </a:buClr>
              <a:buSzPts val="2400"/>
              <a:buNone/>
              <a:defRPr>
                <a:solidFill>
                  <a:schemeClr val="lt1"/>
                </a:solidFill>
                <a:latin typeface="Montserrat"/>
                <a:ea typeface="Montserrat"/>
                <a:cs typeface="Montserrat"/>
                <a:sym typeface="Montserrat"/>
              </a:defRPr>
            </a:lvl1pPr>
            <a:lvl2pPr lvl="1" algn="l" rtl="0">
              <a:lnSpc>
                <a:spcPct val="90000"/>
              </a:lnSpc>
              <a:spcBef>
                <a:spcPts val="500"/>
              </a:spcBef>
              <a:spcAft>
                <a:spcPts val="0"/>
              </a:spcAft>
              <a:buClr>
                <a:schemeClr val="dk1"/>
              </a:buClr>
              <a:buSzPts val="2400"/>
              <a:buChar char="•"/>
              <a:defRPr/>
            </a:lvl2pPr>
            <a:lvl3pPr lvl="2" algn="l" rtl="0">
              <a:lnSpc>
                <a:spcPct val="90000"/>
              </a:lnSpc>
              <a:spcBef>
                <a:spcPts val="500"/>
              </a:spcBef>
              <a:spcAft>
                <a:spcPts val="0"/>
              </a:spcAft>
              <a:buClr>
                <a:schemeClr val="dk1"/>
              </a:buClr>
              <a:buSzPts val="2400"/>
              <a:buChar char="•"/>
              <a:defRPr/>
            </a:lvl3pPr>
            <a:lvl4pPr lvl="3" algn="l" rtl="0">
              <a:lnSpc>
                <a:spcPct val="90000"/>
              </a:lnSpc>
              <a:spcBef>
                <a:spcPts val="500"/>
              </a:spcBef>
              <a:spcAft>
                <a:spcPts val="0"/>
              </a:spcAft>
              <a:buClr>
                <a:schemeClr val="dk1"/>
              </a:buClr>
              <a:buSzPts val="2400"/>
              <a:buChar char="•"/>
              <a:defRPr/>
            </a:lvl4pPr>
            <a:lvl5pPr lvl="4" algn="l" rtl="0">
              <a:lnSpc>
                <a:spcPct val="90000"/>
              </a:lnSpc>
              <a:spcBef>
                <a:spcPts val="500"/>
              </a:spcBef>
              <a:spcAft>
                <a:spcPts val="0"/>
              </a:spcAft>
              <a:buClr>
                <a:schemeClr val="dk1"/>
              </a:buClr>
              <a:buSzPts val="2400"/>
              <a:buChar char="•"/>
              <a:defRPr/>
            </a:lvl5pPr>
            <a:lvl6pPr lvl="5" algn="l" rtl="0">
              <a:lnSpc>
                <a:spcPct val="90000"/>
              </a:lnSpc>
              <a:spcBef>
                <a:spcPts val="500"/>
              </a:spcBef>
              <a:spcAft>
                <a:spcPts val="0"/>
              </a:spcAft>
              <a:buClr>
                <a:schemeClr val="dk1"/>
              </a:buClr>
              <a:buSzPts val="2400"/>
              <a:buChar char="•"/>
              <a:defRPr/>
            </a:lvl6pPr>
            <a:lvl7pPr lvl="6" algn="l" rtl="0">
              <a:lnSpc>
                <a:spcPct val="90000"/>
              </a:lnSpc>
              <a:spcBef>
                <a:spcPts val="500"/>
              </a:spcBef>
              <a:spcAft>
                <a:spcPts val="0"/>
              </a:spcAft>
              <a:buClr>
                <a:schemeClr val="dk1"/>
              </a:buClr>
              <a:buSzPts val="2400"/>
              <a:buChar char="•"/>
              <a:defRPr/>
            </a:lvl7pPr>
            <a:lvl8pPr lvl="7" algn="l" rtl="0">
              <a:lnSpc>
                <a:spcPct val="90000"/>
              </a:lnSpc>
              <a:spcBef>
                <a:spcPts val="500"/>
              </a:spcBef>
              <a:spcAft>
                <a:spcPts val="0"/>
              </a:spcAft>
              <a:buClr>
                <a:schemeClr val="dk1"/>
              </a:buClr>
              <a:buSzPts val="2400"/>
              <a:buChar char="•"/>
              <a:defRPr/>
            </a:lvl8pPr>
            <a:lvl9pPr lvl="8"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g1e2343545f6_0_221"/>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rtl="0">
              <a:lnSpc>
                <a:spcPct val="100000"/>
              </a:lnSpc>
              <a:spcBef>
                <a:spcPts val="0"/>
              </a:spcBef>
              <a:spcAft>
                <a:spcPts val="0"/>
              </a:spcAft>
              <a:buSzPts val="6900"/>
              <a:buNone/>
              <a:defRPr sz="6900"/>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18" name="Google Shape;18;g1e2343545f6_0_221"/>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9" name="Google Shape;19;g1e2343545f6_0_22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_Diseño personalizado">
  <p:cSld name="9_Diseño personalizado">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1e2343545f6_0_529"/>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85" name="Google Shape;85;g1e2343545f6_0_529"/>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1CABE2"/>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86"/>
        <p:cNvGrpSpPr/>
        <p:nvPr/>
      </p:nvGrpSpPr>
      <p:grpSpPr>
        <a:xfrm>
          <a:off x="0" y="0"/>
          <a:ext cx="0" cy="0"/>
          <a:chOff x="0" y="0"/>
          <a:chExt cx="0" cy="0"/>
        </a:xfrm>
      </p:grpSpPr>
      <p:sp>
        <p:nvSpPr>
          <p:cNvPr id="87" name="Google Shape;87;g1e2343545f6_0_532"/>
          <p:cNvSpPr txBox="1">
            <a:spLocks noGrp="1"/>
          </p:cNvSpPr>
          <p:nvPr>
            <p:ph type="dt" idx="10"/>
          </p:nvPr>
        </p:nvSpPr>
        <p:spPr>
          <a:xfrm>
            <a:off x="838200" y="6356367"/>
            <a:ext cx="27432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88" name="Google Shape;88;g1e2343545f6_0_532"/>
          <p:cNvSpPr txBox="1">
            <a:spLocks noGrp="1"/>
          </p:cNvSpPr>
          <p:nvPr>
            <p:ph type="ftr" idx="11"/>
          </p:nvPr>
        </p:nvSpPr>
        <p:spPr>
          <a:xfrm>
            <a:off x="4038600" y="6356367"/>
            <a:ext cx="41148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89" name="Google Shape;89;g1e2343545f6_0_532"/>
          <p:cNvSpPr txBox="1">
            <a:spLocks noGrp="1"/>
          </p:cNvSpPr>
          <p:nvPr>
            <p:ph type="sldNum" idx="12"/>
          </p:nvPr>
        </p:nvSpPr>
        <p:spPr>
          <a:xfrm>
            <a:off x="8610600" y="6356367"/>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90" name="Google Shape;90;g1e2343545f6_0_532"/>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rmAutofit/>
          </a:bodyPr>
          <a:lstStyle>
            <a:lvl1pPr lvl="0" algn="l" rtl="0">
              <a:lnSpc>
                <a:spcPct val="90000"/>
              </a:lnSpc>
              <a:spcBef>
                <a:spcPts val="0"/>
              </a:spcBef>
              <a:spcAft>
                <a:spcPts val="0"/>
              </a:spcAft>
              <a:buClr>
                <a:schemeClr val="dk1"/>
              </a:buClr>
              <a:buSzPts val="2400"/>
              <a:buNone/>
              <a:defRPr b="1" i="0">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Título y objetos">
  <p:cSld name="Program 1">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1e2343545f6_0_537"/>
          <p:cNvSpPr txBox="1">
            <a:spLocks noGrp="1"/>
          </p:cNvSpPr>
          <p:nvPr>
            <p:ph type="sldNum" idx="12"/>
          </p:nvPr>
        </p:nvSpPr>
        <p:spPr>
          <a:xfrm>
            <a:off x="9145859" y="633327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93" name="Google Shape;93;g1e2343545f6_0_537"/>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94" name="Google Shape;94;g1e2343545f6_0_537"/>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rmAutofit/>
          </a:bodyPr>
          <a:lstStyle>
            <a:lvl1pPr lvl="0" algn="l" rtl="0">
              <a:lnSpc>
                <a:spcPct val="90000"/>
              </a:lnSpc>
              <a:spcBef>
                <a:spcPts val="0"/>
              </a:spcBef>
              <a:spcAft>
                <a:spcPts val="0"/>
              </a:spcAft>
              <a:buClr>
                <a:schemeClr val="dk1"/>
              </a:buClr>
              <a:buSzPts val="2400"/>
              <a:buNone/>
              <a:defRPr sz="3500" b="1" i="0">
                <a:solidFill>
                  <a:srgbClr val="F28F45"/>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P4_Slide">
  <p:cSld name="3_P4_Slide">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g1e2343545f6_0_541"/>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97" name="Google Shape;97;g1e2343545f6_0_541"/>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FCCC49"/>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4_Slide">
  <p:cSld name="P4_Slide">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1e2343545f6_0_544"/>
          <p:cNvSpPr txBox="1">
            <a:spLocks noGrp="1"/>
          </p:cNvSpPr>
          <p:nvPr>
            <p:ph type="sldNum" idx="12"/>
          </p:nvPr>
        </p:nvSpPr>
        <p:spPr>
          <a:xfrm>
            <a:off x="8610600" y="6356367"/>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00" name="Google Shape;100;g1e2343545f6_0_544"/>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01" name="Google Shape;101;g1e2343545f6_0_544"/>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C94F44"/>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P4_Slide">
  <p:cSld name="1_P4_Slide">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1e2343545f6_0_548"/>
          <p:cNvSpPr txBox="1">
            <a:spLocks noGrp="1"/>
          </p:cNvSpPr>
          <p:nvPr>
            <p:ph type="sldNum" idx="12"/>
          </p:nvPr>
        </p:nvSpPr>
        <p:spPr>
          <a:xfrm>
            <a:off x="8610600" y="6356367"/>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04" name="Google Shape;104;g1e2343545f6_0_548"/>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05" name="Google Shape;105;g1e2343545f6_0_548"/>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C94F44"/>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P4_Slide">
  <p:cSld name="2_P4_Slide">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1e2343545f6_0_552"/>
          <p:cNvSpPr txBox="1">
            <a:spLocks noGrp="1"/>
          </p:cNvSpPr>
          <p:nvPr>
            <p:ph type="sldNum" idx="12"/>
          </p:nvPr>
        </p:nvSpPr>
        <p:spPr>
          <a:xfrm>
            <a:off x="8610600" y="6356367"/>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08" name="Google Shape;108;g1e2343545f6_0_552"/>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09" name="Google Shape;109;g1e2343545f6_0_552"/>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C94F44"/>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P4_Slide">
  <p:cSld name="4_P4_Slide">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g1e2343545f6_0_556"/>
          <p:cNvSpPr txBox="1">
            <a:spLocks noGrp="1"/>
          </p:cNvSpPr>
          <p:nvPr>
            <p:ph type="sldNum" idx="12"/>
          </p:nvPr>
        </p:nvSpPr>
        <p:spPr>
          <a:xfrm>
            <a:off x="8610600" y="6356367"/>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g1e2343545f6_0_556"/>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13" name="Google Shape;113;g1e2343545f6_0_556"/>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C94F44"/>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P4_Slide">
  <p:cSld name="4_P4_Slide 2">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g1e2343545f6_0_560"/>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16" name="Google Shape;116;g1e2343545f6_0_560"/>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FCCC49"/>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Título y objetos">
  <p:cSld name="P1.4">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g1e2343545f6_0_563"/>
          <p:cNvSpPr txBox="1">
            <a:spLocks noGrp="1"/>
          </p:cNvSpPr>
          <p:nvPr>
            <p:ph type="sldNum" idx="12"/>
          </p:nvPr>
        </p:nvSpPr>
        <p:spPr>
          <a:xfrm>
            <a:off x="9145859" y="633327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19" name="Google Shape;119;g1e2343545f6_0_563"/>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20" name="Google Shape;120;g1e2343545f6_0_563"/>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rmAutofit/>
          </a:bodyPr>
          <a:lstStyle>
            <a:lvl1pPr lvl="0" algn="l" rtl="0">
              <a:lnSpc>
                <a:spcPct val="90000"/>
              </a:lnSpc>
              <a:spcBef>
                <a:spcPts val="0"/>
              </a:spcBef>
              <a:spcAft>
                <a:spcPts val="0"/>
              </a:spcAft>
              <a:buClr>
                <a:schemeClr val="dk1"/>
              </a:buClr>
              <a:buSzPts val="2400"/>
              <a:buNone/>
              <a:defRPr sz="3500" b="1" i="0">
                <a:solidFill>
                  <a:srgbClr val="F28F45"/>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g1e2343545f6_0_225"/>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rtl="0">
              <a:lnSpc>
                <a:spcPct val="100000"/>
              </a:lnSpc>
              <a:spcBef>
                <a:spcPts val="0"/>
              </a:spcBef>
              <a:spcAft>
                <a:spcPts val="0"/>
              </a:spcAft>
              <a:buSzPts val="4800"/>
              <a:buNone/>
              <a:defRPr sz="4800"/>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22" name="Google Shape;22;g1e2343545f6_0_22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7_Diseño personalizado">
  <p:cSld name="7_Diseño personalizado">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g1e2343545f6_0_567"/>
          <p:cNvSpPr txBox="1">
            <a:spLocks noGrp="1"/>
          </p:cNvSpPr>
          <p:nvPr>
            <p:ph type="body" idx="1"/>
          </p:nvPr>
        </p:nvSpPr>
        <p:spPr>
          <a:xfrm>
            <a:off x="3278133" y="2763287"/>
            <a:ext cx="5067900" cy="940800"/>
          </a:xfrm>
          <a:prstGeom prst="rect">
            <a:avLst/>
          </a:prstGeom>
          <a:noFill/>
          <a:ln>
            <a:noFill/>
          </a:ln>
        </p:spPr>
        <p:txBody>
          <a:bodyPr spcFirstLastPara="1" wrap="square" lIns="121900" tIns="121900" rIns="121900" bIns="121900" anchor="t" anchorCtr="0">
            <a:noAutofit/>
          </a:bodyPr>
          <a:lstStyle>
            <a:lvl1pPr marL="457200" lvl="0" indent="-381000" algn="l" rtl="0">
              <a:lnSpc>
                <a:spcPct val="90000"/>
              </a:lnSpc>
              <a:spcBef>
                <a:spcPts val="1000"/>
              </a:spcBef>
              <a:spcAft>
                <a:spcPts val="0"/>
              </a:spcAft>
              <a:buClr>
                <a:schemeClr val="dk1"/>
              </a:buClr>
              <a:buSzPts val="2400"/>
              <a:buChar char="•"/>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4_Cover">
  <p:cSld name="1-PPT">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g1e2343545f6_0_569"/>
          <p:cNvSpPr txBox="1">
            <a:spLocks noGrp="1"/>
          </p:cNvSpPr>
          <p:nvPr>
            <p:ph type="ctrTitle"/>
          </p:nvPr>
        </p:nvSpPr>
        <p:spPr>
          <a:xfrm>
            <a:off x="3581207" y="2951200"/>
            <a:ext cx="7821900" cy="955500"/>
          </a:xfrm>
          <a:prstGeom prst="rect">
            <a:avLst/>
          </a:prstGeom>
          <a:noFill/>
          <a:ln>
            <a:noFill/>
          </a:ln>
        </p:spPr>
        <p:txBody>
          <a:bodyPr spcFirstLastPara="1" wrap="square" lIns="121900" tIns="121900" rIns="121900" bIns="121900" anchor="b" anchorCtr="0">
            <a:noAutofit/>
          </a:bodyPr>
          <a:lstStyle>
            <a:lvl1pPr lvl="0" algn="l" rtl="0">
              <a:lnSpc>
                <a:spcPct val="90000"/>
              </a:lnSpc>
              <a:spcBef>
                <a:spcPts val="0"/>
              </a:spcBef>
              <a:spcAft>
                <a:spcPts val="0"/>
              </a:spcAft>
              <a:buClr>
                <a:schemeClr val="dk1"/>
              </a:buClr>
              <a:buSzPts val="4400"/>
              <a:buFont typeface="Montserrat"/>
              <a:buNone/>
              <a:defRPr sz="4300" b="1">
                <a:solidFill>
                  <a:schemeClr val="lt1"/>
                </a:solidFill>
                <a:latin typeface="Montserrat"/>
                <a:ea typeface="Montserrat"/>
                <a:cs typeface="Montserrat"/>
                <a:sym typeface="Montserrat"/>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25" name="Google Shape;125;g1e2343545f6_0_569"/>
          <p:cNvSpPr txBox="1">
            <a:spLocks noGrp="1"/>
          </p:cNvSpPr>
          <p:nvPr>
            <p:ph type="subTitle" idx="1"/>
          </p:nvPr>
        </p:nvSpPr>
        <p:spPr>
          <a:xfrm>
            <a:off x="3581208" y="3684775"/>
            <a:ext cx="6651600" cy="1056300"/>
          </a:xfrm>
          <a:prstGeom prst="rect">
            <a:avLst/>
          </a:prstGeom>
          <a:noFill/>
          <a:ln>
            <a:noFill/>
          </a:ln>
        </p:spPr>
        <p:txBody>
          <a:bodyPr spcFirstLastPara="1" wrap="square" lIns="121900" tIns="121900" rIns="121900" bIns="121900" anchor="t" anchorCtr="0">
            <a:noAutofit/>
          </a:bodyPr>
          <a:lstStyle>
            <a:lvl1pPr lvl="0" algn="l" rtl="0">
              <a:lnSpc>
                <a:spcPct val="90000"/>
              </a:lnSpc>
              <a:spcBef>
                <a:spcPts val="1000"/>
              </a:spcBef>
              <a:spcAft>
                <a:spcPts val="0"/>
              </a:spcAft>
              <a:buClr>
                <a:schemeClr val="dk1"/>
              </a:buClr>
              <a:buSzPts val="2400"/>
              <a:buNone/>
              <a:defRPr>
                <a:solidFill>
                  <a:schemeClr val="lt1"/>
                </a:solidFill>
                <a:latin typeface="Montserrat"/>
                <a:ea typeface="Montserrat"/>
                <a:cs typeface="Montserrat"/>
                <a:sym typeface="Montserrat"/>
              </a:defRPr>
            </a:lvl1pPr>
            <a:lvl2pPr lvl="1" algn="l" rtl="0">
              <a:lnSpc>
                <a:spcPct val="90000"/>
              </a:lnSpc>
              <a:spcBef>
                <a:spcPts val="500"/>
              </a:spcBef>
              <a:spcAft>
                <a:spcPts val="0"/>
              </a:spcAft>
              <a:buClr>
                <a:schemeClr val="dk1"/>
              </a:buClr>
              <a:buSzPts val="2400"/>
              <a:buChar char="•"/>
              <a:defRPr/>
            </a:lvl2pPr>
            <a:lvl3pPr lvl="2" algn="l" rtl="0">
              <a:lnSpc>
                <a:spcPct val="90000"/>
              </a:lnSpc>
              <a:spcBef>
                <a:spcPts val="500"/>
              </a:spcBef>
              <a:spcAft>
                <a:spcPts val="0"/>
              </a:spcAft>
              <a:buClr>
                <a:schemeClr val="dk1"/>
              </a:buClr>
              <a:buSzPts val="2400"/>
              <a:buChar char="•"/>
              <a:defRPr/>
            </a:lvl3pPr>
            <a:lvl4pPr lvl="3" algn="l" rtl="0">
              <a:lnSpc>
                <a:spcPct val="90000"/>
              </a:lnSpc>
              <a:spcBef>
                <a:spcPts val="500"/>
              </a:spcBef>
              <a:spcAft>
                <a:spcPts val="0"/>
              </a:spcAft>
              <a:buClr>
                <a:schemeClr val="dk1"/>
              </a:buClr>
              <a:buSzPts val="2400"/>
              <a:buChar char="•"/>
              <a:defRPr/>
            </a:lvl4pPr>
            <a:lvl5pPr lvl="4" algn="l" rtl="0">
              <a:lnSpc>
                <a:spcPct val="90000"/>
              </a:lnSpc>
              <a:spcBef>
                <a:spcPts val="500"/>
              </a:spcBef>
              <a:spcAft>
                <a:spcPts val="0"/>
              </a:spcAft>
              <a:buClr>
                <a:schemeClr val="dk1"/>
              </a:buClr>
              <a:buSzPts val="2400"/>
              <a:buChar char="•"/>
              <a:defRPr/>
            </a:lvl5pPr>
            <a:lvl6pPr lvl="5" algn="l" rtl="0">
              <a:lnSpc>
                <a:spcPct val="90000"/>
              </a:lnSpc>
              <a:spcBef>
                <a:spcPts val="500"/>
              </a:spcBef>
              <a:spcAft>
                <a:spcPts val="0"/>
              </a:spcAft>
              <a:buClr>
                <a:schemeClr val="dk1"/>
              </a:buClr>
              <a:buSzPts val="2400"/>
              <a:buChar char="•"/>
              <a:defRPr/>
            </a:lvl6pPr>
            <a:lvl7pPr lvl="6" algn="l" rtl="0">
              <a:lnSpc>
                <a:spcPct val="90000"/>
              </a:lnSpc>
              <a:spcBef>
                <a:spcPts val="500"/>
              </a:spcBef>
              <a:spcAft>
                <a:spcPts val="0"/>
              </a:spcAft>
              <a:buClr>
                <a:schemeClr val="dk1"/>
              </a:buClr>
              <a:buSzPts val="2400"/>
              <a:buChar char="•"/>
              <a:defRPr/>
            </a:lvl7pPr>
            <a:lvl8pPr lvl="7" algn="l" rtl="0">
              <a:lnSpc>
                <a:spcPct val="90000"/>
              </a:lnSpc>
              <a:spcBef>
                <a:spcPts val="500"/>
              </a:spcBef>
              <a:spcAft>
                <a:spcPts val="0"/>
              </a:spcAft>
              <a:buClr>
                <a:schemeClr val="dk1"/>
              </a:buClr>
              <a:buSzPts val="2400"/>
              <a:buChar char="•"/>
              <a:defRPr/>
            </a:lvl8pPr>
            <a:lvl9pPr lvl="8"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4_Cover">
  <p:cSld name="2-PPT">
    <p:bg>
      <p:bgPr>
        <a:blipFill>
          <a:blip r:embed="rId2">
            <a:alphaModFix/>
          </a:blip>
          <a:stretch>
            <a:fillRect/>
          </a:stretch>
        </a:blipFill>
        <a:effectLst/>
      </p:bgPr>
    </p:bg>
    <p:spTree>
      <p:nvGrpSpPr>
        <p:cNvPr id="1" name="Shape 126"/>
        <p:cNvGrpSpPr/>
        <p:nvPr/>
      </p:nvGrpSpPr>
      <p:grpSpPr>
        <a:xfrm>
          <a:off x="0" y="0"/>
          <a:ext cx="0" cy="0"/>
          <a:chOff x="0" y="0"/>
          <a:chExt cx="0" cy="0"/>
        </a:xfrm>
      </p:grpSpPr>
      <p:sp>
        <p:nvSpPr>
          <p:cNvPr id="127" name="Google Shape;127;g1e2343545f6_0_572"/>
          <p:cNvSpPr txBox="1">
            <a:spLocks noGrp="1"/>
          </p:cNvSpPr>
          <p:nvPr>
            <p:ph type="ctrTitle"/>
          </p:nvPr>
        </p:nvSpPr>
        <p:spPr>
          <a:xfrm>
            <a:off x="3581207" y="2951200"/>
            <a:ext cx="7821900" cy="955500"/>
          </a:xfrm>
          <a:prstGeom prst="rect">
            <a:avLst/>
          </a:prstGeom>
          <a:noFill/>
          <a:ln>
            <a:noFill/>
          </a:ln>
        </p:spPr>
        <p:txBody>
          <a:bodyPr spcFirstLastPara="1" wrap="square" lIns="121900" tIns="121900" rIns="121900" bIns="121900" anchor="b" anchorCtr="0">
            <a:noAutofit/>
          </a:bodyPr>
          <a:lstStyle>
            <a:lvl1pPr lvl="0" algn="l" rtl="0">
              <a:lnSpc>
                <a:spcPct val="90000"/>
              </a:lnSpc>
              <a:spcBef>
                <a:spcPts val="0"/>
              </a:spcBef>
              <a:spcAft>
                <a:spcPts val="0"/>
              </a:spcAft>
              <a:buClr>
                <a:schemeClr val="dk1"/>
              </a:buClr>
              <a:buSzPts val="4400"/>
              <a:buFont typeface="Montserrat"/>
              <a:buNone/>
              <a:defRPr sz="4300" b="1">
                <a:solidFill>
                  <a:schemeClr val="lt1"/>
                </a:solidFill>
                <a:latin typeface="Montserrat"/>
                <a:ea typeface="Montserrat"/>
                <a:cs typeface="Montserrat"/>
                <a:sym typeface="Montserrat"/>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28" name="Google Shape;128;g1e2343545f6_0_572"/>
          <p:cNvSpPr txBox="1">
            <a:spLocks noGrp="1"/>
          </p:cNvSpPr>
          <p:nvPr>
            <p:ph type="subTitle" idx="1"/>
          </p:nvPr>
        </p:nvSpPr>
        <p:spPr>
          <a:xfrm>
            <a:off x="3581208" y="3684775"/>
            <a:ext cx="6651600" cy="1056300"/>
          </a:xfrm>
          <a:prstGeom prst="rect">
            <a:avLst/>
          </a:prstGeom>
          <a:noFill/>
          <a:ln>
            <a:noFill/>
          </a:ln>
        </p:spPr>
        <p:txBody>
          <a:bodyPr spcFirstLastPara="1" wrap="square" lIns="121900" tIns="121900" rIns="121900" bIns="121900" anchor="t" anchorCtr="0">
            <a:noAutofit/>
          </a:bodyPr>
          <a:lstStyle>
            <a:lvl1pPr lvl="0" algn="l" rtl="0">
              <a:lnSpc>
                <a:spcPct val="90000"/>
              </a:lnSpc>
              <a:spcBef>
                <a:spcPts val="1000"/>
              </a:spcBef>
              <a:spcAft>
                <a:spcPts val="0"/>
              </a:spcAft>
              <a:buClr>
                <a:schemeClr val="dk1"/>
              </a:buClr>
              <a:buSzPts val="2400"/>
              <a:buNone/>
              <a:defRPr>
                <a:solidFill>
                  <a:schemeClr val="lt1"/>
                </a:solidFill>
                <a:latin typeface="Montserrat"/>
                <a:ea typeface="Montserrat"/>
                <a:cs typeface="Montserrat"/>
                <a:sym typeface="Montserrat"/>
              </a:defRPr>
            </a:lvl1pPr>
            <a:lvl2pPr lvl="1" algn="l" rtl="0">
              <a:lnSpc>
                <a:spcPct val="90000"/>
              </a:lnSpc>
              <a:spcBef>
                <a:spcPts val="500"/>
              </a:spcBef>
              <a:spcAft>
                <a:spcPts val="0"/>
              </a:spcAft>
              <a:buClr>
                <a:schemeClr val="dk1"/>
              </a:buClr>
              <a:buSzPts val="2400"/>
              <a:buChar char="•"/>
              <a:defRPr/>
            </a:lvl2pPr>
            <a:lvl3pPr lvl="2" algn="l" rtl="0">
              <a:lnSpc>
                <a:spcPct val="90000"/>
              </a:lnSpc>
              <a:spcBef>
                <a:spcPts val="500"/>
              </a:spcBef>
              <a:spcAft>
                <a:spcPts val="0"/>
              </a:spcAft>
              <a:buClr>
                <a:schemeClr val="dk1"/>
              </a:buClr>
              <a:buSzPts val="2400"/>
              <a:buChar char="•"/>
              <a:defRPr/>
            </a:lvl3pPr>
            <a:lvl4pPr lvl="3" algn="l" rtl="0">
              <a:lnSpc>
                <a:spcPct val="90000"/>
              </a:lnSpc>
              <a:spcBef>
                <a:spcPts val="500"/>
              </a:spcBef>
              <a:spcAft>
                <a:spcPts val="0"/>
              </a:spcAft>
              <a:buClr>
                <a:schemeClr val="dk1"/>
              </a:buClr>
              <a:buSzPts val="2400"/>
              <a:buChar char="•"/>
              <a:defRPr/>
            </a:lvl4pPr>
            <a:lvl5pPr lvl="4" algn="l" rtl="0">
              <a:lnSpc>
                <a:spcPct val="90000"/>
              </a:lnSpc>
              <a:spcBef>
                <a:spcPts val="500"/>
              </a:spcBef>
              <a:spcAft>
                <a:spcPts val="0"/>
              </a:spcAft>
              <a:buClr>
                <a:schemeClr val="dk1"/>
              </a:buClr>
              <a:buSzPts val="2400"/>
              <a:buChar char="•"/>
              <a:defRPr/>
            </a:lvl5pPr>
            <a:lvl6pPr lvl="5" algn="l" rtl="0">
              <a:lnSpc>
                <a:spcPct val="90000"/>
              </a:lnSpc>
              <a:spcBef>
                <a:spcPts val="500"/>
              </a:spcBef>
              <a:spcAft>
                <a:spcPts val="0"/>
              </a:spcAft>
              <a:buClr>
                <a:schemeClr val="dk1"/>
              </a:buClr>
              <a:buSzPts val="2400"/>
              <a:buChar char="•"/>
              <a:defRPr/>
            </a:lvl6pPr>
            <a:lvl7pPr lvl="6" algn="l" rtl="0">
              <a:lnSpc>
                <a:spcPct val="90000"/>
              </a:lnSpc>
              <a:spcBef>
                <a:spcPts val="500"/>
              </a:spcBef>
              <a:spcAft>
                <a:spcPts val="0"/>
              </a:spcAft>
              <a:buClr>
                <a:schemeClr val="dk1"/>
              </a:buClr>
              <a:buSzPts val="2400"/>
              <a:buChar char="•"/>
              <a:defRPr/>
            </a:lvl7pPr>
            <a:lvl8pPr lvl="7" algn="l" rtl="0">
              <a:lnSpc>
                <a:spcPct val="90000"/>
              </a:lnSpc>
              <a:spcBef>
                <a:spcPts val="500"/>
              </a:spcBef>
              <a:spcAft>
                <a:spcPts val="0"/>
              </a:spcAft>
              <a:buClr>
                <a:schemeClr val="dk1"/>
              </a:buClr>
              <a:buSzPts val="2400"/>
              <a:buChar char="•"/>
              <a:defRPr/>
            </a:lvl8pPr>
            <a:lvl9pPr lvl="8"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4_Cover">
  <p:cSld name="3-PPT">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g1e2343545f6_0_575"/>
          <p:cNvSpPr txBox="1">
            <a:spLocks noGrp="1"/>
          </p:cNvSpPr>
          <p:nvPr>
            <p:ph type="ctrTitle"/>
          </p:nvPr>
        </p:nvSpPr>
        <p:spPr>
          <a:xfrm>
            <a:off x="3581207" y="2951200"/>
            <a:ext cx="7821900" cy="955500"/>
          </a:xfrm>
          <a:prstGeom prst="rect">
            <a:avLst/>
          </a:prstGeom>
          <a:noFill/>
          <a:ln>
            <a:noFill/>
          </a:ln>
        </p:spPr>
        <p:txBody>
          <a:bodyPr spcFirstLastPara="1" wrap="square" lIns="121900" tIns="121900" rIns="121900" bIns="121900" anchor="b" anchorCtr="0">
            <a:noAutofit/>
          </a:bodyPr>
          <a:lstStyle>
            <a:lvl1pPr lvl="0" algn="l" rtl="0">
              <a:lnSpc>
                <a:spcPct val="90000"/>
              </a:lnSpc>
              <a:spcBef>
                <a:spcPts val="0"/>
              </a:spcBef>
              <a:spcAft>
                <a:spcPts val="0"/>
              </a:spcAft>
              <a:buClr>
                <a:schemeClr val="dk1"/>
              </a:buClr>
              <a:buSzPts val="4400"/>
              <a:buFont typeface="Montserrat"/>
              <a:buNone/>
              <a:defRPr sz="4300" b="1">
                <a:solidFill>
                  <a:schemeClr val="lt1"/>
                </a:solidFill>
                <a:latin typeface="Montserrat"/>
                <a:ea typeface="Montserrat"/>
                <a:cs typeface="Montserrat"/>
                <a:sym typeface="Montserrat"/>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31" name="Google Shape;131;g1e2343545f6_0_575"/>
          <p:cNvSpPr txBox="1">
            <a:spLocks noGrp="1"/>
          </p:cNvSpPr>
          <p:nvPr>
            <p:ph type="subTitle" idx="1"/>
          </p:nvPr>
        </p:nvSpPr>
        <p:spPr>
          <a:xfrm>
            <a:off x="3581208" y="3684775"/>
            <a:ext cx="6651600" cy="1056300"/>
          </a:xfrm>
          <a:prstGeom prst="rect">
            <a:avLst/>
          </a:prstGeom>
          <a:noFill/>
          <a:ln>
            <a:noFill/>
          </a:ln>
        </p:spPr>
        <p:txBody>
          <a:bodyPr spcFirstLastPara="1" wrap="square" lIns="121900" tIns="121900" rIns="121900" bIns="121900" anchor="t" anchorCtr="0">
            <a:noAutofit/>
          </a:bodyPr>
          <a:lstStyle>
            <a:lvl1pPr lvl="0" algn="l" rtl="0">
              <a:lnSpc>
                <a:spcPct val="90000"/>
              </a:lnSpc>
              <a:spcBef>
                <a:spcPts val="1000"/>
              </a:spcBef>
              <a:spcAft>
                <a:spcPts val="0"/>
              </a:spcAft>
              <a:buClr>
                <a:schemeClr val="dk1"/>
              </a:buClr>
              <a:buSzPts val="2400"/>
              <a:buNone/>
              <a:defRPr>
                <a:solidFill>
                  <a:schemeClr val="lt1"/>
                </a:solidFill>
                <a:latin typeface="Montserrat"/>
                <a:ea typeface="Montserrat"/>
                <a:cs typeface="Montserrat"/>
                <a:sym typeface="Montserrat"/>
              </a:defRPr>
            </a:lvl1pPr>
            <a:lvl2pPr lvl="1" algn="l" rtl="0">
              <a:lnSpc>
                <a:spcPct val="90000"/>
              </a:lnSpc>
              <a:spcBef>
                <a:spcPts val="500"/>
              </a:spcBef>
              <a:spcAft>
                <a:spcPts val="0"/>
              </a:spcAft>
              <a:buClr>
                <a:schemeClr val="dk1"/>
              </a:buClr>
              <a:buSzPts val="2400"/>
              <a:buChar char="•"/>
              <a:defRPr/>
            </a:lvl2pPr>
            <a:lvl3pPr lvl="2" algn="l" rtl="0">
              <a:lnSpc>
                <a:spcPct val="90000"/>
              </a:lnSpc>
              <a:spcBef>
                <a:spcPts val="500"/>
              </a:spcBef>
              <a:spcAft>
                <a:spcPts val="0"/>
              </a:spcAft>
              <a:buClr>
                <a:schemeClr val="dk1"/>
              </a:buClr>
              <a:buSzPts val="2400"/>
              <a:buChar char="•"/>
              <a:defRPr/>
            </a:lvl3pPr>
            <a:lvl4pPr lvl="3" algn="l" rtl="0">
              <a:lnSpc>
                <a:spcPct val="90000"/>
              </a:lnSpc>
              <a:spcBef>
                <a:spcPts val="500"/>
              </a:spcBef>
              <a:spcAft>
                <a:spcPts val="0"/>
              </a:spcAft>
              <a:buClr>
                <a:schemeClr val="dk1"/>
              </a:buClr>
              <a:buSzPts val="2400"/>
              <a:buChar char="•"/>
              <a:defRPr/>
            </a:lvl4pPr>
            <a:lvl5pPr lvl="4" algn="l" rtl="0">
              <a:lnSpc>
                <a:spcPct val="90000"/>
              </a:lnSpc>
              <a:spcBef>
                <a:spcPts val="500"/>
              </a:spcBef>
              <a:spcAft>
                <a:spcPts val="0"/>
              </a:spcAft>
              <a:buClr>
                <a:schemeClr val="dk1"/>
              </a:buClr>
              <a:buSzPts val="2400"/>
              <a:buChar char="•"/>
              <a:defRPr/>
            </a:lvl5pPr>
            <a:lvl6pPr lvl="5" algn="l" rtl="0">
              <a:lnSpc>
                <a:spcPct val="90000"/>
              </a:lnSpc>
              <a:spcBef>
                <a:spcPts val="500"/>
              </a:spcBef>
              <a:spcAft>
                <a:spcPts val="0"/>
              </a:spcAft>
              <a:buClr>
                <a:schemeClr val="dk1"/>
              </a:buClr>
              <a:buSzPts val="2400"/>
              <a:buChar char="•"/>
              <a:defRPr/>
            </a:lvl6pPr>
            <a:lvl7pPr lvl="6" algn="l" rtl="0">
              <a:lnSpc>
                <a:spcPct val="90000"/>
              </a:lnSpc>
              <a:spcBef>
                <a:spcPts val="500"/>
              </a:spcBef>
              <a:spcAft>
                <a:spcPts val="0"/>
              </a:spcAft>
              <a:buClr>
                <a:schemeClr val="dk1"/>
              </a:buClr>
              <a:buSzPts val="2400"/>
              <a:buChar char="•"/>
              <a:defRPr/>
            </a:lvl7pPr>
            <a:lvl8pPr lvl="7" algn="l" rtl="0">
              <a:lnSpc>
                <a:spcPct val="90000"/>
              </a:lnSpc>
              <a:spcBef>
                <a:spcPts val="500"/>
              </a:spcBef>
              <a:spcAft>
                <a:spcPts val="0"/>
              </a:spcAft>
              <a:buClr>
                <a:schemeClr val="dk1"/>
              </a:buClr>
              <a:buSzPts val="2400"/>
              <a:buChar char="•"/>
              <a:defRPr/>
            </a:lvl8pPr>
            <a:lvl9pPr lvl="8"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4_Cover">
  <p:cSld name="5-PPT">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g1e2343545f6_0_578"/>
          <p:cNvSpPr txBox="1">
            <a:spLocks noGrp="1"/>
          </p:cNvSpPr>
          <p:nvPr>
            <p:ph type="ctrTitle"/>
          </p:nvPr>
        </p:nvSpPr>
        <p:spPr>
          <a:xfrm>
            <a:off x="3581207" y="2951200"/>
            <a:ext cx="7821900" cy="955500"/>
          </a:xfrm>
          <a:prstGeom prst="rect">
            <a:avLst/>
          </a:prstGeom>
          <a:noFill/>
          <a:ln>
            <a:noFill/>
          </a:ln>
        </p:spPr>
        <p:txBody>
          <a:bodyPr spcFirstLastPara="1" wrap="square" lIns="121900" tIns="121900" rIns="121900" bIns="121900" anchor="b" anchorCtr="0">
            <a:noAutofit/>
          </a:bodyPr>
          <a:lstStyle>
            <a:lvl1pPr lvl="0" algn="l" rtl="0">
              <a:lnSpc>
                <a:spcPct val="90000"/>
              </a:lnSpc>
              <a:spcBef>
                <a:spcPts val="0"/>
              </a:spcBef>
              <a:spcAft>
                <a:spcPts val="0"/>
              </a:spcAft>
              <a:buClr>
                <a:schemeClr val="dk1"/>
              </a:buClr>
              <a:buSzPts val="4400"/>
              <a:buFont typeface="Montserrat"/>
              <a:buNone/>
              <a:defRPr sz="4300" b="1">
                <a:solidFill>
                  <a:schemeClr val="lt1"/>
                </a:solidFill>
                <a:latin typeface="Montserrat"/>
                <a:ea typeface="Montserrat"/>
                <a:cs typeface="Montserrat"/>
                <a:sym typeface="Montserrat"/>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34" name="Google Shape;134;g1e2343545f6_0_578"/>
          <p:cNvSpPr txBox="1">
            <a:spLocks noGrp="1"/>
          </p:cNvSpPr>
          <p:nvPr>
            <p:ph type="subTitle" idx="1"/>
          </p:nvPr>
        </p:nvSpPr>
        <p:spPr>
          <a:xfrm>
            <a:off x="3581208" y="3684775"/>
            <a:ext cx="6651600" cy="1056300"/>
          </a:xfrm>
          <a:prstGeom prst="rect">
            <a:avLst/>
          </a:prstGeom>
          <a:noFill/>
          <a:ln>
            <a:noFill/>
          </a:ln>
        </p:spPr>
        <p:txBody>
          <a:bodyPr spcFirstLastPara="1" wrap="square" lIns="121900" tIns="121900" rIns="121900" bIns="121900" anchor="t" anchorCtr="0">
            <a:noAutofit/>
          </a:bodyPr>
          <a:lstStyle>
            <a:lvl1pPr lvl="0" algn="l" rtl="0">
              <a:lnSpc>
                <a:spcPct val="90000"/>
              </a:lnSpc>
              <a:spcBef>
                <a:spcPts val="1000"/>
              </a:spcBef>
              <a:spcAft>
                <a:spcPts val="0"/>
              </a:spcAft>
              <a:buClr>
                <a:schemeClr val="dk1"/>
              </a:buClr>
              <a:buSzPts val="2400"/>
              <a:buNone/>
              <a:defRPr>
                <a:solidFill>
                  <a:schemeClr val="lt1"/>
                </a:solidFill>
                <a:latin typeface="Montserrat"/>
                <a:ea typeface="Montserrat"/>
                <a:cs typeface="Montserrat"/>
                <a:sym typeface="Montserrat"/>
              </a:defRPr>
            </a:lvl1pPr>
            <a:lvl2pPr lvl="1" algn="l" rtl="0">
              <a:lnSpc>
                <a:spcPct val="90000"/>
              </a:lnSpc>
              <a:spcBef>
                <a:spcPts val="500"/>
              </a:spcBef>
              <a:spcAft>
                <a:spcPts val="0"/>
              </a:spcAft>
              <a:buClr>
                <a:schemeClr val="dk1"/>
              </a:buClr>
              <a:buSzPts val="2400"/>
              <a:buChar char="•"/>
              <a:defRPr/>
            </a:lvl2pPr>
            <a:lvl3pPr lvl="2" algn="l" rtl="0">
              <a:lnSpc>
                <a:spcPct val="90000"/>
              </a:lnSpc>
              <a:spcBef>
                <a:spcPts val="500"/>
              </a:spcBef>
              <a:spcAft>
                <a:spcPts val="0"/>
              </a:spcAft>
              <a:buClr>
                <a:schemeClr val="dk1"/>
              </a:buClr>
              <a:buSzPts val="2400"/>
              <a:buChar char="•"/>
              <a:defRPr/>
            </a:lvl3pPr>
            <a:lvl4pPr lvl="3" algn="l" rtl="0">
              <a:lnSpc>
                <a:spcPct val="90000"/>
              </a:lnSpc>
              <a:spcBef>
                <a:spcPts val="500"/>
              </a:spcBef>
              <a:spcAft>
                <a:spcPts val="0"/>
              </a:spcAft>
              <a:buClr>
                <a:schemeClr val="dk1"/>
              </a:buClr>
              <a:buSzPts val="2400"/>
              <a:buChar char="•"/>
              <a:defRPr/>
            </a:lvl4pPr>
            <a:lvl5pPr lvl="4" algn="l" rtl="0">
              <a:lnSpc>
                <a:spcPct val="90000"/>
              </a:lnSpc>
              <a:spcBef>
                <a:spcPts val="500"/>
              </a:spcBef>
              <a:spcAft>
                <a:spcPts val="0"/>
              </a:spcAft>
              <a:buClr>
                <a:schemeClr val="dk1"/>
              </a:buClr>
              <a:buSzPts val="2400"/>
              <a:buChar char="•"/>
              <a:defRPr/>
            </a:lvl5pPr>
            <a:lvl6pPr lvl="5" algn="l" rtl="0">
              <a:lnSpc>
                <a:spcPct val="90000"/>
              </a:lnSpc>
              <a:spcBef>
                <a:spcPts val="500"/>
              </a:spcBef>
              <a:spcAft>
                <a:spcPts val="0"/>
              </a:spcAft>
              <a:buClr>
                <a:schemeClr val="dk1"/>
              </a:buClr>
              <a:buSzPts val="2400"/>
              <a:buChar char="•"/>
              <a:defRPr/>
            </a:lvl6pPr>
            <a:lvl7pPr lvl="6" algn="l" rtl="0">
              <a:lnSpc>
                <a:spcPct val="90000"/>
              </a:lnSpc>
              <a:spcBef>
                <a:spcPts val="500"/>
              </a:spcBef>
              <a:spcAft>
                <a:spcPts val="0"/>
              </a:spcAft>
              <a:buClr>
                <a:schemeClr val="dk1"/>
              </a:buClr>
              <a:buSzPts val="2400"/>
              <a:buChar char="•"/>
              <a:defRPr/>
            </a:lvl7pPr>
            <a:lvl8pPr lvl="7" algn="l" rtl="0">
              <a:lnSpc>
                <a:spcPct val="90000"/>
              </a:lnSpc>
              <a:spcBef>
                <a:spcPts val="500"/>
              </a:spcBef>
              <a:spcAft>
                <a:spcPts val="0"/>
              </a:spcAft>
              <a:buClr>
                <a:schemeClr val="dk1"/>
              </a:buClr>
              <a:buSzPts val="2400"/>
              <a:buChar char="•"/>
              <a:defRPr/>
            </a:lvl8pPr>
            <a:lvl9pPr lvl="8"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4_Cover">
  <p:cSld name="6-PPT">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g1e2343545f6_0_581"/>
          <p:cNvSpPr txBox="1">
            <a:spLocks noGrp="1"/>
          </p:cNvSpPr>
          <p:nvPr>
            <p:ph type="ctrTitle"/>
          </p:nvPr>
        </p:nvSpPr>
        <p:spPr>
          <a:xfrm>
            <a:off x="3581207" y="2951200"/>
            <a:ext cx="7821900" cy="955500"/>
          </a:xfrm>
          <a:prstGeom prst="rect">
            <a:avLst/>
          </a:prstGeom>
          <a:noFill/>
          <a:ln>
            <a:noFill/>
          </a:ln>
        </p:spPr>
        <p:txBody>
          <a:bodyPr spcFirstLastPara="1" wrap="square" lIns="121900" tIns="121900" rIns="121900" bIns="121900" anchor="b" anchorCtr="0">
            <a:noAutofit/>
          </a:bodyPr>
          <a:lstStyle>
            <a:lvl1pPr lvl="0" algn="l" rtl="0">
              <a:lnSpc>
                <a:spcPct val="90000"/>
              </a:lnSpc>
              <a:spcBef>
                <a:spcPts val="0"/>
              </a:spcBef>
              <a:spcAft>
                <a:spcPts val="0"/>
              </a:spcAft>
              <a:buClr>
                <a:schemeClr val="dk1"/>
              </a:buClr>
              <a:buSzPts val="4400"/>
              <a:buFont typeface="Montserrat"/>
              <a:buNone/>
              <a:defRPr sz="4300" b="1">
                <a:solidFill>
                  <a:schemeClr val="lt1"/>
                </a:solidFill>
                <a:latin typeface="Montserrat"/>
                <a:ea typeface="Montserrat"/>
                <a:cs typeface="Montserrat"/>
                <a:sym typeface="Montserrat"/>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37" name="Google Shape;137;g1e2343545f6_0_581"/>
          <p:cNvSpPr txBox="1">
            <a:spLocks noGrp="1"/>
          </p:cNvSpPr>
          <p:nvPr>
            <p:ph type="subTitle" idx="1"/>
          </p:nvPr>
        </p:nvSpPr>
        <p:spPr>
          <a:xfrm>
            <a:off x="3581208" y="3684775"/>
            <a:ext cx="6651600" cy="1056300"/>
          </a:xfrm>
          <a:prstGeom prst="rect">
            <a:avLst/>
          </a:prstGeom>
          <a:noFill/>
          <a:ln>
            <a:noFill/>
          </a:ln>
        </p:spPr>
        <p:txBody>
          <a:bodyPr spcFirstLastPara="1" wrap="square" lIns="121900" tIns="121900" rIns="121900" bIns="121900" anchor="t" anchorCtr="0">
            <a:noAutofit/>
          </a:bodyPr>
          <a:lstStyle>
            <a:lvl1pPr lvl="0" algn="l" rtl="0">
              <a:lnSpc>
                <a:spcPct val="90000"/>
              </a:lnSpc>
              <a:spcBef>
                <a:spcPts val="1000"/>
              </a:spcBef>
              <a:spcAft>
                <a:spcPts val="0"/>
              </a:spcAft>
              <a:buClr>
                <a:schemeClr val="dk1"/>
              </a:buClr>
              <a:buSzPts val="2400"/>
              <a:buNone/>
              <a:defRPr>
                <a:solidFill>
                  <a:schemeClr val="lt1"/>
                </a:solidFill>
                <a:latin typeface="Montserrat"/>
                <a:ea typeface="Montserrat"/>
                <a:cs typeface="Montserrat"/>
                <a:sym typeface="Montserrat"/>
              </a:defRPr>
            </a:lvl1pPr>
            <a:lvl2pPr lvl="1" algn="l" rtl="0">
              <a:lnSpc>
                <a:spcPct val="90000"/>
              </a:lnSpc>
              <a:spcBef>
                <a:spcPts val="500"/>
              </a:spcBef>
              <a:spcAft>
                <a:spcPts val="0"/>
              </a:spcAft>
              <a:buClr>
                <a:schemeClr val="dk1"/>
              </a:buClr>
              <a:buSzPts val="2400"/>
              <a:buChar char="•"/>
              <a:defRPr/>
            </a:lvl2pPr>
            <a:lvl3pPr lvl="2" algn="l" rtl="0">
              <a:lnSpc>
                <a:spcPct val="90000"/>
              </a:lnSpc>
              <a:spcBef>
                <a:spcPts val="500"/>
              </a:spcBef>
              <a:spcAft>
                <a:spcPts val="0"/>
              </a:spcAft>
              <a:buClr>
                <a:schemeClr val="dk1"/>
              </a:buClr>
              <a:buSzPts val="2400"/>
              <a:buChar char="•"/>
              <a:defRPr/>
            </a:lvl3pPr>
            <a:lvl4pPr lvl="3" algn="l" rtl="0">
              <a:lnSpc>
                <a:spcPct val="90000"/>
              </a:lnSpc>
              <a:spcBef>
                <a:spcPts val="500"/>
              </a:spcBef>
              <a:spcAft>
                <a:spcPts val="0"/>
              </a:spcAft>
              <a:buClr>
                <a:schemeClr val="dk1"/>
              </a:buClr>
              <a:buSzPts val="2400"/>
              <a:buChar char="•"/>
              <a:defRPr/>
            </a:lvl4pPr>
            <a:lvl5pPr lvl="4" algn="l" rtl="0">
              <a:lnSpc>
                <a:spcPct val="90000"/>
              </a:lnSpc>
              <a:spcBef>
                <a:spcPts val="500"/>
              </a:spcBef>
              <a:spcAft>
                <a:spcPts val="0"/>
              </a:spcAft>
              <a:buClr>
                <a:schemeClr val="dk1"/>
              </a:buClr>
              <a:buSzPts val="2400"/>
              <a:buChar char="•"/>
              <a:defRPr/>
            </a:lvl5pPr>
            <a:lvl6pPr lvl="5" algn="l" rtl="0">
              <a:lnSpc>
                <a:spcPct val="90000"/>
              </a:lnSpc>
              <a:spcBef>
                <a:spcPts val="500"/>
              </a:spcBef>
              <a:spcAft>
                <a:spcPts val="0"/>
              </a:spcAft>
              <a:buClr>
                <a:schemeClr val="dk1"/>
              </a:buClr>
              <a:buSzPts val="2400"/>
              <a:buChar char="•"/>
              <a:defRPr/>
            </a:lvl6pPr>
            <a:lvl7pPr lvl="6" algn="l" rtl="0">
              <a:lnSpc>
                <a:spcPct val="90000"/>
              </a:lnSpc>
              <a:spcBef>
                <a:spcPts val="500"/>
              </a:spcBef>
              <a:spcAft>
                <a:spcPts val="0"/>
              </a:spcAft>
              <a:buClr>
                <a:schemeClr val="dk1"/>
              </a:buClr>
              <a:buSzPts val="2400"/>
              <a:buChar char="•"/>
              <a:defRPr/>
            </a:lvl7pPr>
            <a:lvl8pPr lvl="7" algn="l" rtl="0">
              <a:lnSpc>
                <a:spcPct val="90000"/>
              </a:lnSpc>
              <a:spcBef>
                <a:spcPts val="500"/>
              </a:spcBef>
              <a:spcAft>
                <a:spcPts val="0"/>
              </a:spcAft>
              <a:buClr>
                <a:schemeClr val="dk1"/>
              </a:buClr>
              <a:buSzPts val="2400"/>
              <a:buChar char="•"/>
              <a:defRPr/>
            </a:lvl8pPr>
            <a:lvl9pPr lvl="8"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ítulo y objetos">
  <p:cSld name="P1">
    <p:bg>
      <p:bgPr>
        <a:blipFill>
          <a:blip r:embed="rId2">
            <a:alphaModFix/>
          </a:blip>
          <a:stretch>
            <a:fillRect/>
          </a:stretch>
        </a:blipFill>
        <a:effectLst/>
      </p:bgPr>
    </p:bg>
    <p:spTree>
      <p:nvGrpSpPr>
        <p:cNvPr id="1" name="Shape 138"/>
        <p:cNvGrpSpPr/>
        <p:nvPr/>
      </p:nvGrpSpPr>
      <p:grpSpPr>
        <a:xfrm>
          <a:off x="0" y="0"/>
          <a:ext cx="0" cy="0"/>
          <a:chOff x="0" y="0"/>
          <a:chExt cx="0" cy="0"/>
        </a:xfrm>
      </p:grpSpPr>
      <p:sp>
        <p:nvSpPr>
          <p:cNvPr id="139" name="Google Shape;139;g1e2343545f6_0_584"/>
          <p:cNvSpPr txBox="1">
            <a:spLocks noGrp="1"/>
          </p:cNvSpPr>
          <p:nvPr>
            <p:ph type="sldNum" idx="12"/>
          </p:nvPr>
        </p:nvSpPr>
        <p:spPr>
          <a:xfrm>
            <a:off x="9145859" y="633327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40" name="Google Shape;140;g1e2343545f6_0_584"/>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41" name="Google Shape;141;g1e2343545f6_0_584"/>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rmAutofit/>
          </a:bodyPr>
          <a:lstStyle>
            <a:lvl1pPr lvl="0" algn="l" rtl="0">
              <a:lnSpc>
                <a:spcPct val="90000"/>
              </a:lnSpc>
              <a:spcBef>
                <a:spcPts val="0"/>
              </a:spcBef>
              <a:spcAft>
                <a:spcPts val="0"/>
              </a:spcAft>
              <a:buClr>
                <a:schemeClr val="dk1"/>
              </a:buClr>
              <a:buSzPts val="2400"/>
              <a:buNone/>
              <a:defRPr sz="3500" b="1" i="0">
                <a:solidFill>
                  <a:srgbClr val="F28F45"/>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ítulo y objetos">
  <p:cSld name="P1.3">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g1e2343545f6_0_588"/>
          <p:cNvSpPr txBox="1">
            <a:spLocks noGrp="1"/>
          </p:cNvSpPr>
          <p:nvPr>
            <p:ph type="sldNum" idx="12"/>
          </p:nvPr>
        </p:nvSpPr>
        <p:spPr>
          <a:xfrm>
            <a:off x="9145859" y="633327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44" name="Google Shape;144;g1e2343545f6_0_588"/>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45" name="Google Shape;145;g1e2343545f6_0_588"/>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rmAutofit/>
          </a:bodyPr>
          <a:lstStyle>
            <a:lvl1pPr lvl="0" algn="l" rtl="0">
              <a:lnSpc>
                <a:spcPct val="90000"/>
              </a:lnSpc>
              <a:spcBef>
                <a:spcPts val="0"/>
              </a:spcBef>
              <a:spcAft>
                <a:spcPts val="0"/>
              </a:spcAft>
              <a:buClr>
                <a:schemeClr val="dk1"/>
              </a:buClr>
              <a:buSzPts val="2400"/>
              <a:buNone/>
              <a:defRPr sz="3500" b="1" i="0">
                <a:solidFill>
                  <a:srgbClr val="F28F45"/>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_P4_Slide">
  <p:cSld name="4_P4_Slide 3">
    <p:bg>
      <p:bgPr>
        <a:blipFill>
          <a:blip r:embed="rId2">
            <a:alphaModFix/>
          </a:blip>
          <a:stretch>
            <a:fillRect/>
          </a:stretch>
        </a:blipFill>
        <a:effectLst/>
      </p:bgPr>
    </p:bg>
    <p:spTree>
      <p:nvGrpSpPr>
        <p:cNvPr id="1" name="Shape 146"/>
        <p:cNvGrpSpPr/>
        <p:nvPr/>
      </p:nvGrpSpPr>
      <p:grpSpPr>
        <a:xfrm>
          <a:off x="0" y="0"/>
          <a:ext cx="0" cy="0"/>
          <a:chOff x="0" y="0"/>
          <a:chExt cx="0" cy="0"/>
        </a:xfrm>
      </p:grpSpPr>
      <p:sp>
        <p:nvSpPr>
          <p:cNvPr id="147" name="Google Shape;147;g1e2343545f6_0_592"/>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48" name="Google Shape;148;g1e2343545f6_0_592"/>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FCCC49"/>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blipFill>
          <a:blip r:embed="rId2">
            <a:alphaModFix/>
          </a:blip>
          <a:stretch>
            <a:fillRect/>
          </a:stretch>
        </a:blipFill>
        <a:effectLst/>
      </p:bgPr>
    </p:bg>
    <p:spTree>
      <p:nvGrpSpPr>
        <p:cNvPr id="1" name="Shape 149"/>
        <p:cNvGrpSpPr/>
        <p:nvPr/>
      </p:nvGrpSpPr>
      <p:grpSpPr>
        <a:xfrm>
          <a:off x="0" y="0"/>
          <a:ext cx="0" cy="0"/>
          <a:chOff x="0" y="0"/>
          <a:chExt cx="0" cy="0"/>
        </a:xfrm>
      </p:grpSpPr>
      <p:sp>
        <p:nvSpPr>
          <p:cNvPr id="150" name="Google Shape;150;g1e2343545f6_0_595"/>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51" name="Google Shape;151;g1e2343545f6_0_595"/>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FCCC49"/>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g1e2343545f6_0_22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5" name="Google Shape;25;g1e2343545f6_0_22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endParaRPr/>
          </a:p>
        </p:txBody>
      </p:sp>
      <p:sp>
        <p:nvSpPr>
          <p:cNvPr id="26" name="Google Shape;26;g1e2343545f6_0_22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P4_Slide">
  <p:cSld name="4_P4_Slide 4">
    <p:bg>
      <p:bgPr>
        <a:blipFill>
          <a:blip r:embed="rId2">
            <a:alphaModFix/>
          </a:blip>
          <a:stretch>
            <a:fillRect/>
          </a:stretch>
        </a:blipFill>
        <a:effectLst/>
      </p:bgPr>
    </p:bg>
    <p:spTree>
      <p:nvGrpSpPr>
        <p:cNvPr id="1" name="Shape 152"/>
        <p:cNvGrpSpPr/>
        <p:nvPr/>
      </p:nvGrpSpPr>
      <p:grpSpPr>
        <a:xfrm>
          <a:off x="0" y="0"/>
          <a:ext cx="0" cy="0"/>
          <a:chOff x="0" y="0"/>
          <a:chExt cx="0" cy="0"/>
        </a:xfrm>
      </p:grpSpPr>
      <p:sp>
        <p:nvSpPr>
          <p:cNvPr id="153" name="Google Shape;153;g1e2343545f6_0_598"/>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54" name="Google Shape;154;g1e2343545f6_0_598"/>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528C56"/>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P4_Slide">
  <p:cSld name="4_P4_Slide 5">
    <p:bg>
      <p:bgPr>
        <a:blipFill>
          <a:blip r:embed="rId2">
            <a:alphaModFix/>
          </a:blip>
          <a:stretch>
            <a:fillRect/>
          </a:stretch>
        </a:blipFill>
        <a:effectLst/>
      </p:bgPr>
    </p:bg>
    <p:spTree>
      <p:nvGrpSpPr>
        <p:cNvPr id="1" name="Shape 155"/>
        <p:cNvGrpSpPr/>
        <p:nvPr/>
      </p:nvGrpSpPr>
      <p:grpSpPr>
        <a:xfrm>
          <a:off x="0" y="0"/>
          <a:ext cx="0" cy="0"/>
          <a:chOff x="0" y="0"/>
          <a:chExt cx="0" cy="0"/>
        </a:xfrm>
      </p:grpSpPr>
      <p:sp>
        <p:nvSpPr>
          <p:cNvPr id="156" name="Google Shape;156;g1e2343545f6_0_601"/>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57" name="Google Shape;157;g1e2343545f6_0_601"/>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528C56"/>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_P4_Slide">
  <p:cSld name="4_P4_Slide 6">
    <p:bg>
      <p:bgPr>
        <a:blipFill>
          <a:blip r:embed="rId2">
            <a:alphaModFix/>
          </a:blip>
          <a:stretch>
            <a:fillRect/>
          </a:stretch>
        </a:blipFill>
        <a:effectLst/>
      </p:bgPr>
    </p:bg>
    <p:spTree>
      <p:nvGrpSpPr>
        <p:cNvPr id="1" name="Shape 158"/>
        <p:cNvGrpSpPr/>
        <p:nvPr/>
      </p:nvGrpSpPr>
      <p:grpSpPr>
        <a:xfrm>
          <a:off x="0" y="0"/>
          <a:ext cx="0" cy="0"/>
          <a:chOff x="0" y="0"/>
          <a:chExt cx="0" cy="0"/>
        </a:xfrm>
      </p:grpSpPr>
      <p:sp>
        <p:nvSpPr>
          <p:cNvPr id="159" name="Google Shape;159;g1e2343545f6_0_604"/>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60" name="Google Shape;160;g1e2343545f6_0_604"/>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528C56"/>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_P4_Slide">
  <p:cSld name="4_P4_Slide 7">
    <p:bg>
      <p:bgPr>
        <a:blipFill>
          <a:blip r:embed="rId2">
            <a:alphaModFix/>
          </a:blip>
          <a:stretch>
            <a:fillRect/>
          </a:stretch>
        </a:blipFill>
        <a:effectLst/>
      </p:bgPr>
    </p:bg>
    <p:spTree>
      <p:nvGrpSpPr>
        <p:cNvPr id="1" name="Shape 161"/>
        <p:cNvGrpSpPr/>
        <p:nvPr/>
      </p:nvGrpSpPr>
      <p:grpSpPr>
        <a:xfrm>
          <a:off x="0" y="0"/>
          <a:ext cx="0" cy="0"/>
          <a:chOff x="0" y="0"/>
          <a:chExt cx="0" cy="0"/>
        </a:xfrm>
      </p:grpSpPr>
      <p:sp>
        <p:nvSpPr>
          <p:cNvPr id="162" name="Google Shape;162;g1e2343545f6_0_607"/>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63" name="Google Shape;163;g1e2343545f6_0_607"/>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528C56"/>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Diseño personalizado">
  <p:cSld name="1_Diseño personalizado">
    <p:bg>
      <p:bgPr>
        <a:blipFill>
          <a:blip r:embed="rId2">
            <a:alphaModFix/>
          </a:blip>
          <a:stretch>
            <a:fillRect/>
          </a:stretch>
        </a:blipFill>
        <a:effectLst/>
      </p:bgPr>
    </p:bg>
    <p:spTree>
      <p:nvGrpSpPr>
        <p:cNvPr id="1" name="Shape 164"/>
        <p:cNvGrpSpPr/>
        <p:nvPr/>
      </p:nvGrpSpPr>
      <p:grpSpPr>
        <a:xfrm>
          <a:off x="0" y="0"/>
          <a:ext cx="0" cy="0"/>
          <a:chOff x="0" y="0"/>
          <a:chExt cx="0" cy="0"/>
        </a:xfrm>
      </p:grpSpPr>
      <p:sp>
        <p:nvSpPr>
          <p:cNvPr id="165" name="Google Shape;165;g1e2343545f6_0_610"/>
          <p:cNvSpPr txBox="1">
            <a:spLocks noGrp="1"/>
          </p:cNvSpPr>
          <p:nvPr>
            <p:ph type="dt" idx="10"/>
          </p:nvPr>
        </p:nvSpPr>
        <p:spPr>
          <a:xfrm>
            <a:off x="838200" y="6356367"/>
            <a:ext cx="27432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66" name="Google Shape;166;g1e2343545f6_0_610"/>
          <p:cNvSpPr txBox="1">
            <a:spLocks noGrp="1"/>
          </p:cNvSpPr>
          <p:nvPr>
            <p:ph type="ftr" idx="11"/>
          </p:nvPr>
        </p:nvSpPr>
        <p:spPr>
          <a:xfrm>
            <a:off x="4038600" y="6356367"/>
            <a:ext cx="41148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67" name="Google Shape;167;g1e2343545f6_0_610"/>
          <p:cNvSpPr txBox="1">
            <a:spLocks noGrp="1"/>
          </p:cNvSpPr>
          <p:nvPr>
            <p:ph type="sldNum" idx="12"/>
          </p:nvPr>
        </p:nvSpPr>
        <p:spPr>
          <a:xfrm>
            <a:off x="8610600" y="6356367"/>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168" name="Google Shape;168;g1e2343545f6_0_610"/>
          <p:cNvSpPr txBox="1">
            <a:spLocks noGrp="1"/>
          </p:cNvSpPr>
          <p:nvPr>
            <p:ph type="body" idx="1"/>
          </p:nvPr>
        </p:nvSpPr>
        <p:spPr>
          <a:xfrm>
            <a:off x="839789" y="1681167"/>
            <a:ext cx="5157600" cy="823500"/>
          </a:xfrm>
          <a:prstGeom prst="rect">
            <a:avLst/>
          </a:prstGeom>
          <a:noFill/>
          <a:ln>
            <a:noFill/>
          </a:ln>
        </p:spPr>
        <p:txBody>
          <a:bodyPr spcFirstLastPara="1" wrap="square" lIns="121900" tIns="60925" rIns="121900" bIns="60925"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69" name="Google Shape;169;g1e2343545f6_0_610"/>
          <p:cNvSpPr txBox="1">
            <a:spLocks noGrp="1"/>
          </p:cNvSpPr>
          <p:nvPr>
            <p:ph type="body" idx="2"/>
          </p:nvPr>
        </p:nvSpPr>
        <p:spPr>
          <a:xfrm>
            <a:off x="839789" y="2505081"/>
            <a:ext cx="5157600" cy="36843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70" name="Google Shape;170;g1e2343545f6_0_610"/>
          <p:cNvSpPr txBox="1">
            <a:spLocks noGrp="1"/>
          </p:cNvSpPr>
          <p:nvPr>
            <p:ph type="body" idx="3"/>
          </p:nvPr>
        </p:nvSpPr>
        <p:spPr>
          <a:xfrm>
            <a:off x="6172200" y="1681167"/>
            <a:ext cx="5183100" cy="823500"/>
          </a:xfrm>
          <a:prstGeom prst="rect">
            <a:avLst/>
          </a:prstGeom>
          <a:noFill/>
          <a:ln>
            <a:noFill/>
          </a:ln>
        </p:spPr>
        <p:txBody>
          <a:bodyPr spcFirstLastPara="1" wrap="square" lIns="121900" tIns="60925" rIns="121900" bIns="60925"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71" name="Google Shape;171;g1e2343545f6_0_610"/>
          <p:cNvSpPr txBox="1">
            <a:spLocks noGrp="1"/>
          </p:cNvSpPr>
          <p:nvPr>
            <p:ph type="body" idx="4"/>
          </p:nvPr>
        </p:nvSpPr>
        <p:spPr>
          <a:xfrm>
            <a:off x="6172200" y="2505081"/>
            <a:ext cx="5183100" cy="36843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_Diseño personalizado">
  <p:cSld name="5_Diseño personalizado">
    <p:bg>
      <p:bgPr>
        <a:blipFill>
          <a:blip r:embed="rId2">
            <a:alphaModFix/>
          </a:blip>
          <a:stretch>
            <a:fillRect/>
          </a:stretch>
        </a:blipFill>
        <a:effectLst/>
      </p:bgPr>
    </p:bg>
    <p:spTree>
      <p:nvGrpSpPr>
        <p:cNvPr id="1" name="Shape 172"/>
        <p:cNvGrpSpPr/>
        <p:nvPr/>
      </p:nvGrpSpPr>
      <p:grpSpPr>
        <a:xfrm>
          <a:off x="0" y="0"/>
          <a:ext cx="0" cy="0"/>
          <a:chOff x="0" y="0"/>
          <a:chExt cx="0" cy="0"/>
        </a:xfrm>
      </p:grpSpPr>
      <p:sp>
        <p:nvSpPr>
          <p:cNvPr id="173" name="Google Shape;173;g1e2343545f6_0_618"/>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74" name="Google Shape;174;g1e2343545f6_0_618"/>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CC0E7B"/>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Diseño personalizado">
  <p:cSld name="6_Diseño personalizado">
    <p:bg>
      <p:bgPr>
        <a:blipFill>
          <a:blip r:embed="rId2">
            <a:alphaModFix/>
          </a:blip>
          <a:stretch>
            <a:fillRect/>
          </a:stretch>
        </a:blipFill>
        <a:effectLst/>
      </p:bgPr>
    </p:bg>
    <p:spTree>
      <p:nvGrpSpPr>
        <p:cNvPr id="1" name="Shape 175"/>
        <p:cNvGrpSpPr/>
        <p:nvPr/>
      </p:nvGrpSpPr>
      <p:grpSpPr>
        <a:xfrm>
          <a:off x="0" y="0"/>
          <a:ext cx="0" cy="0"/>
          <a:chOff x="0" y="0"/>
          <a:chExt cx="0" cy="0"/>
        </a:xfrm>
      </p:grpSpPr>
      <p:sp>
        <p:nvSpPr>
          <p:cNvPr id="176" name="Google Shape;176;g1e2343545f6_0_621"/>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77" name="Google Shape;177;g1e2343545f6_0_621"/>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CC0E7B"/>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_Diseño personalizado">
  <p:cSld name="6_Diseño personalizado 2">
    <p:bg>
      <p:bgPr>
        <a:blipFill>
          <a:blip r:embed="rId2">
            <a:alphaModFix/>
          </a:blip>
          <a:stretch>
            <a:fillRect/>
          </a:stretch>
        </a:blipFill>
        <a:effectLst/>
      </p:bgPr>
    </p:bg>
    <p:spTree>
      <p:nvGrpSpPr>
        <p:cNvPr id="1" name="Shape 178"/>
        <p:cNvGrpSpPr/>
        <p:nvPr/>
      </p:nvGrpSpPr>
      <p:grpSpPr>
        <a:xfrm>
          <a:off x="0" y="0"/>
          <a:ext cx="0" cy="0"/>
          <a:chOff x="0" y="0"/>
          <a:chExt cx="0" cy="0"/>
        </a:xfrm>
      </p:grpSpPr>
      <p:sp>
        <p:nvSpPr>
          <p:cNvPr id="179" name="Google Shape;179;g1e2343545f6_0_624"/>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80" name="Google Shape;180;g1e2343545f6_0_624"/>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CC0E7B"/>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_Diseño personalizado">
  <p:cSld name="6_Diseño personalizado 3">
    <p:bg>
      <p:bgPr>
        <a:blipFill>
          <a:blip r:embed="rId2">
            <a:alphaModFix/>
          </a:blip>
          <a:stretch>
            <a:fillRect/>
          </a:stretch>
        </a:blipFill>
        <a:effectLst/>
      </p:bgPr>
    </p:bg>
    <p:spTree>
      <p:nvGrpSpPr>
        <p:cNvPr id="1" name="Shape 181"/>
        <p:cNvGrpSpPr/>
        <p:nvPr/>
      </p:nvGrpSpPr>
      <p:grpSpPr>
        <a:xfrm>
          <a:off x="0" y="0"/>
          <a:ext cx="0" cy="0"/>
          <a:chOff x="0" y="0"/>
          <a:chExt cx="0" cy="0"/>
        </a:xfrm>
      </p:grpSpPr>
      <p:sp>
        <p:nvSpPr>
          <p:cNvPr id="182" name="Google Shape;182;g1e2343545f6_0_627"/>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83" name="Google Shape;183;g1e2343545f6_0_627"/>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0282B1"/>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5_Diseño personalizado">
  <p:cSld name="6_Diseño personalizado 4">
    <p:bg>
      <p:bgPr>
        <a:blipFill>
          <a:blip r:embed="rId2">
            <a:alphaModFix/>
          </a:blip>
          <a:stretch>
            <a:fillRect/>
          </a:stretch>
        </a:blipFill>
        <a:effectLst/>
      </p:bgPr>
    </p:bg>
    <p:spTree>
      <p:nvGrpSpPr>
        <p:cNvPr id="1" name="Shape 184"/>
        <p:cNvGrpSpPr/>
        <p:nvPr/>
      </p:nvGrpSpPr>
      <p:grpSpPr>
        <a:xfrm>
          <a:off x="0" y="0"/>
          <a:ext cx="0" cy="0"/>
          <a:chOff x="0" y="0"/>
          <a:chExt cx="0" cy="0"/>
        </a:xfrm>
      </p:grpSpPr>
      <p:sp>
        <p:nvSpPr>
          <p:cNvPr id="185" name="Google Shape;185;g1e2343545f6_0_630"/>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86" name="Google Shape;186;g1e2343545f6_0_630"/>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0282B1"/>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g1e2343545f6_0_23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29" name="Google Shape;29;g1e2343545f6_0_232"/>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0"/>
              </a:spcBef>
              <a:spcAft>
                <a:spcPts val="0"/>
              </a:spcAft>
              <a:buSzPts val="1600"/>
              <a:buChar char="○"/>
              <a:defRPr sz="1600"/>
            </a:lvl2pPr>
            <a:lvl3pPr marL="1371600" lvl="2" indent="-330200" algn="l" rtl="0">
              <a:lnSpc>
                <a:spcPct val="115000"/>
              </a:lnSpc>
              <a:spcBef>
                <a:spcPts val="0"/>
              </a:spcBef>
              <a:spcAft>
                <a:spcPts val="0"/>
              </a:spcAft>
              <a:buSzPts val="1600"/>
              <a:buChar char="■"/>
              <a:defRPr sz="1600"/>
            </a:lvl3pPr>
            <a:lvl4pPr marL="1828800" lvl="3" indent="-330200" algn="l" rtl="0">
              <a:lnSpc>
                <a:spcPct val="115000"/>
              </a:lnSpc>
              <a:spcBef>
                <a:spcPts val="0"/>
              </a:spcBef>
              <a:spcAft>
                <a:spcPts val="0"/>
              </a:spcAft>
              <a:buSzPts val="1600"/>
              <a:buChar char="●"/>
              <a:defRPr sz="1600"/>
            </a:lvl4pPr>
            <a:lvl5pPr marL="2286000" lvl="4" indent="-330200" algn="l" rtl="0">
              <a:lnSpc>
                <a:spcPct val="115000"/>
              </a:lnSpc>
              <a:spcBef>
                <a:spcPts val="0"/>
              </a:spcBef>
              <a:spcAft>
                <a:spcPts val="0"/>
              </a:spcAft>
              <a:buSzPts val="1600"/>
              <a:buChar char="○"/>
              <a:defRPr sz="1600"/>
            </a:lvl5pPr>
            <a:lvl6pPr marL="2743200" lvl="5" indent="-330200" algn="l" rtl="0">
              <a:lnSpc>
                <a:spcPct val="115000"/>
              </a:lnSpc>
              <a:spcBef>
                <a:spcPts val="0"/>
              </a:spcBef>
              <a:spcAft>
                <a:spcPts val="0"/>
              </a:spcAft>
              <a:buSzPts val="1600"/>
              <a:buChar char="■"/>
              <a:defRPr sz="1600"/>
            </a:lvl6pPr>
            <a:lvl7pPr marL="3200400" lvl="6" indent="-330200" algn="l" rtl="0">
              <a:lnSpc>
                <a:spcPct val="115000"/>
              </a:lnSpc>
              <a:spcBef>
                <a:spcPts val="0"/>
              </a:spcBef>
              <a:spcAft>
                <a:spcPts val="0"/>
              </a:spcAft>
              <a:buSzPts val="1600"/>
              <a:buChar char="●"/>
              <a:defRPr sz="1600"/>
            </a:lvl7pPr>
            <a:lvl8pPr marL="3657600" lvl="7" indent="-330200" algn="l" rtl="0">
              <a:lnSpc>
                <a:spcPct val="115000"/>
              </a:lnSpc>
              <a:spcBef>
                <a:spcPts val="0"/>
              </a:spcBef>
              <a:spcAft>
                <a:spcPts val="0"/>
              </a:spcAft>
              <a:buSzPts val="1600"/>
              <a:buChar char="○"/>
              <a:defRPr sz="1600"/>
            </a:lvl8pPr>
            <a:lvl9pPr marL="4114800" lvl="8" indent="-330200" algn="l" rtl="0">
              <a:lnSpc>
                <a:spcPct val="115000"/>
              </a:lnSpc>
              <a:spcBef>
                <a:spcPts val="0"/>
              </a:spcBef>
              <a:spcAft>
                <a:spcPts val="0"/>
              </a:spcAft>
              <a:buSzPts val="1600"/>
              <a:buChar char="■"/>
              <a:defRPr sz="1600"/>
            </a:lvl9pPr>
          </a:lstStyle>
          <a:p>
            <a:endParaRPr/>
          </a:p>
        </p:txBody>
      </p:sp>
      <p:sp>
        <p:nvSpPr>
          <p:cNvPr id="30" name="Google Shape;30;g1e2343545f6_0_232"/>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0"/>
              </a:spcBef>
              <a:spcAft>
                <a:spcPts val="0"/>
              </a:spcAft>
              <a:buSzPts val="1600"/>
              <a:buChar char="○"/>
              <a:defRPr sz="1600"/>
            </a:lvl2pPr>
            <a:lvl3pPr marL="1371600" lvl="2" indent="-330200" algn="l" rtl="0">
              <a:lnSpc>
                <a:spcPct val="115000"/>
              </a:lnSpc>
              <a:spcBef>
                <a:spcPts val="0"/>
              </a:spcBef>
              <a:spcAft>
                <a:spcPts val="0"/>
              </a:spcAft>
              <a:buSzPts val="1600"/>
              <a:buChar char="■"/>
              <a:defRPr sz="1600"/>
            </a:lvl3pPr>
            <a:lvl4pPr marL="1828800" lvl="3" indent="-330200" algn="l" rtl="0">
              <a:lnSpc>
                <a:spcPct val="115000"/>
              </a:lnSpc>
              <a:spcBef>
                <a:spcPts val="0"/>
              </a:spcBef>
              <a:spcAft>
                <a:spcPts val="0"/>
              </a:spcAft>
              <a:buSzPts val="1600"/>
              <a:buChar char="●"/>
              <a:defRPr sz="1600"/>
            </a:lvl4pPr>
            <a:lvl5pPr marL="2286000" lvl="4" indent="-330200" algn="l" rtl="0">
              <a:lnSpc>
                <a:spcPct val="115000"/>
              </a:lnSpc>
              <a:spcBef>
                <a:spcPts val="0"/>
              </a:spcBef>
              <a:spcAft>
                <a:spcPts val="0"/>
              </a:spcAft>
              <a:buSzPts val="1600"/>
              <a:buChar char="○"/>
              <a:defRPr sz="1600"/>
            </a:lvl5pPr>
            <a:lvl6pPr marL="2743200" lvl="5" indent="-330200" algn="l" rtl="0">
              <a:lnSpc>
                <a:spcPct val="115000"/>
              </a:lnSpc>
              <a:spcBef>
                <a:spcPts val="0"/>
              </a:spcBef>
              <a:spcAft>
                <a:spcPts val="0"/>
              </a:spcAft>
              <a:buSzPts val="1600"/>
              <a:buChar char="■"/>
              <a:defRPr sz="1600"/>
            </a:lvl6pPr>
            <a:lvl7pPr marL="3200400" lvl="6" indent="-330200" algn="l" rtl="0">
              <a:lnSpc>
                <a:spcPct val="115000"/>
              </a:lnSpc>
              <a:spcBef>
                <a:spcPts val="0"/>
              </a:spcBef>
              <a:spcAft>
                <a:spcPts val="0"/>
              </a:spcAft>
              <a:buSzPts val="1600"/>
              <a:buChar char="●"/>
              <a:defRPr sz="1600"/>
            </a:lvl7pPr>
            <a:lvl8pPr marL="3657600" lvl="7" indent="-330200" algn="l" rtl="0">
              <a:lnSpc>
                <a:spcPct val="115000"/>
              </a:lnSpc>
              <a:spcBef>
                <a:spcPts val="0"/>
              </a:spcBef>
              <a:spcAft>
                <a:spcPts val="0"/>
              </a:spcAft>
              <a:buSzPts val="1600"/>
              <a:buChar char="○"/>
              <a:defRPr sz="1600"/>
            </a:lvl8pPr>
            <a:lvl9pPr marL="4114800" lvl="8" indent="-330200" algn="l" rtl="0">
              <a:lnSpc>
                <a:spcPct val="115000"/>
              </a:lnSpc>
              <a:spcBef>
                <a:spcPts val="0"/>
              </a:spcBef>
              <a:spcAft>
                <a:spcPts val="0"/>
              </a:spcAft>
              <a:buSzPts val="1600"/>
              <a:buChar char="■"/>
              <a:defRPr sz="1600"/>
            </a:lvl9pPr>
          </a:lstStyle>
          <a:p>
            <a:endParaRPr/>
          </a:p>
        </p:txBody>
      </p:sp>
      <p:sp>
        <p:nvSpPr>
          <p:cNvPr id="31" name="Google Shape;31;g1e2343545f6_0_23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5_Diseño personalizado">
  <p:cSld name="6_Diseño personalizado 5">
    <p:bg>
      <p:bgPr>
        <a:blipFill>
          <a:blip r:embed="rId2">
            <a:alphaModFix/>
          </a:blip>
          <a:stretch>
            <a:fillRect/>
          </a:stretch>
        </a:blipFill>
        <a:effectLst/>
      </p:bgPr>
    </p:bg>
    <p:spTree>
      <p:nvGrpSpPr>
        <p:cNvPr id="1" name="Shape 187"/>
        <p:cNvGrpSpPr/>
        <p:nvPr/>
      </p:nvGrpSpPr>
      <p:grpSpPr>
        <a:xfrm>
          <a:off x="0" y="0"/>
          <a:ext cx="0" cy="0"/>
          <a:chOff x="0" y="0"/>
          <a:chExt cx="0" cy="0"/>
        </a:xfrm>
      </p:grpSpPr>
      <p:sp>
        <p:nvSpPr>
          <p:cNvPr id="188" name="Google Shape;188;g1e2343545f6_0_633"/>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89" name="Google Shape;189;g1e2343545f6_0_633"/>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0282B1"/>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5_Diseño personalizado">
  <p:cSld name="6_Diseño personalizado 6">
    <p:bg>
      <p:bgPr>
        <a:blipFill>
          <a:blip r:embed="rId2">
            <a:alphaModFix/>
          </a:blip>
          <a:stretch>
            <a:fillRect/>
          </a:stretch>
        </a:blipFill>
        <a:effectLst/>
      </p:bgPr>
    </p:bg>
    <p:spTree>
      <p:nvGrpSpPr>
        <p:cNvPr id="1" name="Shape 190"/>
        <p:cNvGrpSpPr/>
        <p:nvPr/>
      </p:nvGrpSpPr>
      <p:grpSpPr>
        <a:xfrm>
          <a:off x="0" y="0"/>
          <a:ext cx="0" cy="0"/>
          <a:chOff x="0" y="0"/>
          <a:chExt cx="0" cy="0"/>
        </a:xfrm>
      </p:grpSpPr>
      <p:sp>
        <p:nvSpPr>
          <p:cNvPr id="191" name="Google Shape;191;g1e2343545f6_0_636"/>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92" name="Google Shape;192;g1e2343545f6_0_636"/>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0282B1"/>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93"/>
        <p:cNvGrpSpPr/>
        <p:nvPr/>
      </p:nvGrpSpPr>
      <p:grpSpPr>
        <a:xfrm>
          <a:off x="0" y="0"/>
          <a:ext cx="0" cy="0"/>
          <a:chOff x="0" y="0"/>
          <a:chExt cx="0" cy="0"/>
        </a:xfrm>
      </p:grpSpPr>
      <p:sp>
        <p:nvSpPr>
          <p:cNvPr id="194" name="Google Shape;194;g1e2343545f6_0_639"/>
          <p:cNvSpPr txBox="1">
            <a:spLocks noGrp="1"/>
          </p:cNvSpPr>
          <p:nvPr>
            <p:ph type="ctrTitle"/>
          </p:nvPr>
        </p:nvSpPr>
        <p:spPr>
          <a:xfrm>
            <a:off x="1524000" y="1122365"/>
            <a:ext cx="9144000" cy="2387700"/>
          </a:xfrm>
          <a:prstGeom prst="rect">
            <a:avLst/>
          </a:prstGeom>
          <a:noFill/>
          <a:ln>
            <a:noFill/>
          </a:ln>
        </p:spPr>
        <p:txBody>
          <a:bodyPr spcFirstLastPara="1" wrap="square" lIns="121900" tIns="60925" rIns="121900" bIns="60925" anchor="b" anchorCtr="0">
            <a:normAutofit/>
          </a:bodyPr>
          <a:lstStyle>
            <a:lvl1pPr lvl="0" algn="ctr" rtl="0">
              <a:lnSpc>
                <a:spcPct val="90000"/>
              </a:lnSpc>
              <a:spcBef>
                <a:spcPts val="0"/>
              </a:spcBef>
              <a:spcAft>
                <a:spcPts val="0"/>
              </a:spcAft>
              <a:buClr>
                <a:schemeClr val="dk1"/>
              </a:buClr>
              <a:buSzPts val="6000"/>
              <a:buFont typeface="Helvetica Neue"/>
              <a:buNone/>
              <a:defRPr sz="6000"/>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95" name="Google Shape;195;g1e2343545f6_0_639"/>
          <p:cNvSpPr txBox="1">
            <a:spLocks noGrp="1"/>
          </p:cNvSpPr>
          <p:nvPr>
            <p:ph type="subTitle" idx="1"/>
          </p:nvPr>
        </p:nvSpPr>
        <p:spPr>
          <a:xfrm>
            <a:off x="1524000" y="3602048"/>
            <a:ext cx="9144000" cy="1656000"/>
          </a:xfrm>
          <a:prstGeom prst="rect">
            <a:avLst/>
          </a:prstGeom>
          <a:noFill/>
          <a:ln>
            <a:noFill/>
          </a:ln>
        </p:spPr>
        <p:txBody>
          <a:bodyPr spcFirstLastPara="1" wrap="square" lIns="121900" tIns="60925" rIns="121900" bIns="60925"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96" name="Google Shape;196;g1e2343545f6_0_639"/>
          <p:cNvSpPr txBox="1">
            <a:spLocks noGrp="1"/>
          </p:cNvSpPr>
          <p:nvPr>
            <p:ph type="dt" idx="10"/>
          </p:nvPr>
        </p:nvSpPr>
        <p:spPr>
          <a:xfrm>
            <a:off x="838200" y="6356367"/>
            <a:ext cx="27432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97" name="Google Shape;197;g1e2343545f6_0_639"/>
          <p:cNvSpPr txBox="1">
            <a:spLocks noGrp="1"/>
          </p:cNvSpPr>
          <p:nvPr>
            <p:ph type="ftr" idx="11"/>
          </p:nvPr>
        </p:nvSpPr>
        <p:spPr>
          <a:xfrm>
            <a:off x="4038600" y="6356367"/>
            <a:ext cx="41148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98" name="Google Shape;198;g1e2343545f6_0_639"/>
          <p:cNvSpPr txBox="1">
            <a:spLocks noGrp="1"/>
          </p:cNvSpPr>
          <p:nvPr>
            <p:ph type="sldNum" idx="12"/>
          </p:nvPr>
        </p:nvSpPr>
        <p:spPr>
          <a:xfrm>
            <a:off x="8610600" y="6356367"/>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_Diapositiva de título">
  <p:cSld name="2_Diapositiva de título">
    <p:bg>
      <p:bgPr>
        <a:blipFill>
          <a:blip r:embed="rId2">
            <a:alphaModFix/>
          </a:blip>
          <a:stretch>
            <a:fillRect/>
          </a:stretch>
        </a:blipFill>
        <a:effectLst/>
      </p:bgPr>
    </p:bg>
    <p:spTree>
      <p:nvGrpSpPr>
        <p:cNvPr id="1" name="Shape 199"/>
        <p:cNvGrpSpPr/>
        <p:nvPr/>
      </p:nvGrpSpPr>
      <p:grpSpPr>
        <a:xfrm>
          <a:off x="0" y="0"/>
          <a:ext cx="0" cy="0"/>
          <a:chOff x="0" y="0"/>
          <a:chExt cx="0" cy="0"/>
        </a:xfrm>
      </p:grpSpPr>
      <p:sp>
        <p:nvSpPr>
          <p:cNvPr id="200" name="Google Shape;200;g1e2343545f6_0_645"/>
          <p:cNvSpPr txBox="1">
            <a:spLocks noGrp="1"/>
          </p:cNvSpPr>
          <p:nvPr>
            <p:ph type="ctrTitle"/>
          </p:nvPr>
        </p:nvSpPr>
        <p:spPr>
          <a:xfrm>
            <a:off x="4513538" y="1856010"/>
            <a:ext cx="7620000" cy="955500"/>
          </a:xfrm>
          <a:prstGeom prst="rect">
            <a:avLst/>
          </a:prstGeom>
          <a:noFill/>
          <a:ln>
            <a:noFill/>
          </a:ln>
        </p:spPr>
        <p:txBody>
          <a:bodyPr spcFirstLastPara="1" wrap="square" lIns="121900" tIns="121900" rIns="121900" bIns="121900" anchor="b" anchorCtr="0">
            <a:noAutofit/>
          </a:bodyPr>
          <a:lstStyle>
            <a:lvl1pPr lvl="0" algn="l" rtl="0">
              <a:lnSpc>
                <a:spcPct val="90000"/>
              </a:lnSpc>
              <a:spcBef>
                <a:spcPts val="0"/>
              </a:spcBef>
              <a:spcAft>
                <a:spcPts val="0"/>
              </a:spcAft>
              <a:buClr>
                <a:schemeClr val="dk1"/>
              </a:buClr>
              <a:buSzPts val="4400"/>
              <a:buFont typeface="Montserrat"/>
              <a:buNone/>
              <a:defRPr>
                <a:latin typeface="Montserrat"/>
                <a:ea typeface="Montserrat"/>
                <a:cs typeface="Montserrat"/>
                <a:sym typeface="Montserrat"/>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01" name="Google Shape;201;g1e2343545f6_0_645"/>
          <p:cNvSpPr txBox="1">
            <a:spLocks noGrp="1"/>
          </p:cNvSpPr>
          <p:nvPr>
            <p:ph type="subTitle" idx="1"/>
          </p:nvPr>
        </p:nvSpPr>
        <p:spPr>
          <a:xfrm>
            <a:off x="4513538" y="2589586"/>
            <a:ext cx="6651600" cy="1056300"/>
          </a:xfrm>
          <a:prstGeom prst="rect">
            <a:avLst/>
          </a:prstGeom>
          <a:noFill/>
          <a:ln>
            <a:noFill/>
          </a:ln>
        </p:spPr>
        <p:txBody>
          <a:bodyPr spcFirstLastPara="1" wrap="square" lIns="121900" tIns="121900" rIns="121900" bIns="121900" anchor="t" anchorCtr="0">
            <a:noAutofit/>
          </a:bodyPr>
          <a:lstStyle>
            <a:lvl1pPr lvl="0" algn="l" rtl="0">
              <a:lnSpc>
                <a:spcPct val="90000"/>
              </a:lnSpc>
              <a:spcBef>
                <a:spcPts val="1000"/>
              </a:spcBef>
              <a:spcAft>
                <a:spcPts val="0"/>
              </a:spcAft>
              <a:buClr>
                <a:schemeClr val="dk1"/>
              </a:buClr>
              <a:buSzPts val="2400"/>
              <a:buChar char="•"/>
              <a:defRPr/>
            </a:lvl1pPr>
            <a:lvl2pPr lvl="1" algn="l" rtl="0">
              <a:lnSpc>
                <a:spcPct val="90000"/>
              </a:lnSpc>
              <a:spcBef>
                <a:spcPts val="500"/>
              </a:spcBef>
              <a:spcAft>
                <a:spcPts val="0"/>
              </a:spcAft>
              <a:buClr>
                <a:schemeClr val="dk1"/>
              </a:buClr>
              <a:buSzPts val="2400"/>
              <a:buChar char="•"/>
              <a:defRPr/>
            </a:lvl2pPr>
            <a:lvl3pPr lvl="2" algn="l" rtl="0">
              <a:lnSpc>
                <a:spcPct val="90000"/>
              </a:lnSpc>
              <a:spcBef>
                <a:spcPts val="500"/>
              </a:spcBef>
              <a:spcAft>
                <a:spcPts val="0"/>
              </a:spcAft>
              <a:buClr>
                <a:schemeClr val="dk1"/>
              </a:buClr>
              <a:buSzPts val="2400"/>
              <a:buChar char="•"/>
              <a:defRPr/>
            </a:lvl3pPr>
            <a:lvl4pPr lvl="3" algn="l" rtl="0">
              <a:lnSpc>
                <a:spcPct val="90000"/>
              </a:lnSpc>
              <a:spcBef>
                <a:spcPts val="500"/>
              </a:spcBef>
              <a:spcAft>
                <a:spcPts val="0"/>
              </a:spcAft>
              <a:buClr>
                <a:schemeClr val="dk1"/>
              </a:buClr>
              <a:buSzPts val="2400"/>
              <a:buChar char="•"/>
              <a:defRPr/>
            </a:lvl4pPr>
            <a:lvl5pPr lvl="4" algn="l" rtl="0">
              <a:lnSpc>
                <a:spcPct val="90000"/>
              </a:lnSpc>
              <a:spcBef>
                <a:spcPts val="500"/>
              </a:spcBef>
              <a:spcAft>
                <a:spcPts val="0"/>
              </a:spcAft>
              <a:buClr>
                <a:schemeClr val="dk1"/>
              </a:buClr>
              <a:buSzPts val="2400"/>
              <a:buChar char="•"/>
              <a:defRPr/>
            </a:lvl5pPr>
            <a:lvl6pPr lvl="5" algn="l" rtl="0">
              <a:lnSpc>
                <a:spcPct val="90000"/>
              </a:lnSpc>
              <a:spcBef>
                <a:spcPts val="500"/>
              </a:spcBef>
              <a:spcAft>
                <a:spcPts val="0"/>
              </a:spcAft>
              <a:buClr>
                <a:schemeClr val="dk1"/>
              </a:buClr>
              <a:buSzPts val="2400"/>
              <a:buChar char="•"/>
              <a:defRPr/>
            </a:lvl6pPr>
            <a:lvl7pPr lvl="6" algn="l" rtl="0">
              <a:lnSpc>
                <a:spcPct val="90000"/>
              </a:lnSpc>
              <a:spcBef>
                <a:spcPts val="500"/>
              </a:spcBef>
              <a:spcAft>
                <a:spcPts val="0"/>
              </a:spcAft>
              <a:buClr>
                <a:schemeClr val="dk1"/>
              </a:buClr>
              <a:buSzPts val="2400"/>
              <a:buChar char="•"/>
              <a:defRPr/>
            </a:lvl7pPr>
            <a:lvl8pPr lvl="7" algn="l" rtl="0">
              <a:lnSpc>
                <a:spcPct val="90000"/>
              </a:lnSpc>
              <a:spcBef>
                <a:spcPts val="500"/>
              </a:spcBef>
              <a:spcAft>
                <a:spcPts val="0"/>
              </a:spcAft>
              <a:buClr>
                <a:schemeClr val="dk1"/>
              </a:buClr>
              <a:buSzPts val="2400"/>
              <a:buChar char="•"/>
              <a:defRPr/>
            </a:lvl8pPr>
            <a:lvl9pPr lvl="8"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En blanco 1">
  <p:cSld name="BLANK_1">
    <p:spTree>
      <p:nvGrpSpPr>
        <p:cNvPr id="1" name="Shape 202"/>
        <p:cNvGrpSpPr/>
        <p:nvPr/>
      </p:nvGrpSpPr>
      <p:grpSpPr>
        <a:xfrm>
          <a:off x="0" y="0"/>
          <a:ext cx="0" cy="0"/>
          <a:chOff x="0" y="0"/>
          <a:chExt cx="0" cy="0"/>
        </a:xfrm>
      </p:grpSpPr>
      <p:sp>
        <p:nvSpPr>
          <p:cNvPr id="203" name="Google Shape;203;g1e2343545f6_0_651"/>
          <p:cNvSpPr txBox="1">
            <a:spLocks noGrp="1"/>
          </p:cNvSpPr>
          <p:nvPr>
            <p:ph type="dt" idx="10"/>
          </p:nvPr>
        </p:nvSpPr>
        <p:spPr>
          <a:xfrm>
            <a:off x="838200" y="6356367"/>
            <a:ext cx="27432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04" name="Google Shape;204;g1e2343545f6_0_651"/>
          <p:cNvSpPr txBox="1">
            <a:spLocks noGrp="1"/>
          </p:cNvSpPr>
          <p:nvPr>
            <p:ph type="ftr" idx="11"/>
          </p:nvPr>
        </p:nvSpPr>
        <p:spPr>
          <a:xfrm>
            <a:off x="4038600" y="6356367"/>
            <a:ext cx="41148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05" name="Google Shape;205;g1e2343545f6_0_651"/>
          <p:cNvSpPr txBox="1">
            <a:spLocks noGrp="1"/>
          </p:cNvSpPr>
          <p:nvPr>
            <p:ph type="sldNum" idx="12"/>
          </p:nvPr>
        </p:nvSpPr>
        <p:spPr>
          <a:xfrm>
            <a:off x="8610600" y="6356367"/>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grpSp>
        <p:nvGrpSpPr>
          <p:cNvPr id="206" name="Google Shape;206;g1e2343545f6_0_651"/>
          <p:cNvGrpSpPr/>
          <p:nvPr/>
        </p:nvGrpSpPr>
        <p:grpSpPr>
          <a:xfrm>
            <a:off x="0" y="0"/>
            <a:ext cx="12191695" cy="6857872"/>
            <a:chOff x="0" y="0"/>
            <a:chExt cx="9144000" cy="5145076"/>
          </a:xfrm>
        </p:grpSpPr>
        <p:pic>
          <p:nvPicPr>
            <p:cNvPr id="207" name="Google Shape;207;g1e2343545f6_0_651"/>
            <p:cNvPicPr preferRelativeResize="0"/>
            <p:nvPr/>
          </p:nvPicPr>
          <p:blipFill rotWithShape="1">
            <a:blip r:embed="rId2">
              <a:alphaModFix/>
            </a:blip>
            <a:srcRect/>
            <a:stretch/>
          </p:blipFill>
          <p:spPr>
            <a:xfrm>
              <a:off x="0" y="0"/>
              <a:ext cx="6545670" cy="5145076"/>
            </a:xfrm>
            <a:prstGeom prst="rect">
              <a:avLst/>
            </a:prstGeom>
            <a:noFill/>
            <a:ln>
              <a:noFill/>
            </a:ln>
          </p:spPr>
        </p:pic>
        <p:pic>
          <p:nvPicPr>
            <p:cNvPr id="208" name="Google Shape;208;g1e2343545f6_0_651"/>
            <p:cNvPicPr preferRelativeResize="0"/>
            <p:nvPr/>
          </p:nvPicPr>
          <p:blipFill rotWithShape="1">
            <a:blip r:embed="rId3">
              <a:alphaModFix/>
            </a:blip>
            <a:srcRect t="15725"/>
            <a:stretch/>
          </p:blipFill>
          <p:spPr>
            <a:xfrm>
              <a:off x="6073975" y="0"/>
              <a:ext cx="3070025" cy="2307525"/>
            </a:xfrm>
            <a:prstGeom prst="rect">
              <a:avLst/>
            </a:prstGeom>
            <a:noFill/>
            <a:ln>
              <a:noFill/>
            </a:ln>
          </p:spPr>
        </p:pic>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En blanco 2">
  <p:cSld name="BLANK_2">
    <p:spTree>
      <p:nvGrpSpPr>
        <p:cNvPr id="1" name="Shape 209"/>
        <p:cNvGrpSpPr/>
        <p:nvPr/>
      </p:nvGrpSpPr>
      <p:grpSpPr>
        <a:xfrm>
          <a:off x="0" y="0"/>
          <a:ext cx="0" cy="0"/>
          <a:chOff x="0" y="0"/>
          <a:chExt cx="0" cy="0"/>
        </a:xfrm>
      </p:grpSpPr>
      <p:sp>
        <p:nvSpPr>
          <p:cNvPr id="210" name="Google Shape;210;g1e2343545f6_0_658"/>
          <p:cNvSpPr txBox="1">
            <a:spLocks noGrp="1"/>
          </p:cNvSpPr>
          <p:nvPr>
            <p:ph type="dt" idx="10"/>
          </p:nvPr>
        </p:nvSpPr>
        <p:spPr>
          <a:xfrm>
            <a:off x="838200" y="6356367"/>
            <a:ext cx="27432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11" name="Google Shape;211;g1e2343545f6_0_658"/>
          <p:cNvSpPr txBox="1">
            <a:spLocks noGrp="1"/>
          </p:cNvSpPr>
          <p:nvPr>
            <p:ph type="ftr" idx="11"/>
          </p:nvPr>
        </p:nvSpPr>
        <p:spPr>
          <a:xfrm>
            <a:off x="4038600" y="6356367"/>
            <a:ext cx="4114800" cy="365100"/>
          </a:xfrm>
          <a:prstGeom prst="rect">
            <a:avLst/>
          </a:prstGeom>
          <a:noFill/>
          <a:ln>
            <a:noFill/>
          </a:ln>
        </p:spPr>
        <p:txBody>
          <a:bodyPr spcFirstLastPara="1" wrap="square" lIns="121900" tIns="60925" rIns="121900" bIns="60925" anchor="ctr" anchorCtr="0">
            <a:noAutofit/>
          </a:bodyPr>
          <a:lstStyle>
            <a:lvl1pPr lvl="0" algn="ctr"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212" name="Google Shape;212;g1e2343545f6_0_658"/>
          <p:cNvSpPr txBox="1">
            <a:spLocks noGrp="1"/>
          </p:cNvSpPr>
          <p:nvPr>
            <p:ph type="sldNum" idx="12"/>
          </p:nvPr>
        </p:nvSpPr>
        <p:spPr>
          <a:xfrm>
            <a:off x="8610600" y="6356367"/>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grpSp>
        <p:nvGrpSpPr>
          <p:cNvPr id="213" name="Google Shape;213;g1e2343545f6_0_658"/>
          <p:cNvGrpSpPr/>
          <p:nvPr/>
        </p:nvGrpSpPr>
        <p:grpSpPr>
          <a:xfrm>
            <a:off x="0" y="0"/>
            <a:ext cx="12191695" cy="6857872"/>
            <a:chOff x="0" y="0"/>
            <a:chExt cx="9144000" cy="5145076"/>
          </a:xfrm>
        </p:grpSpPr>
        <p:pic>
          <p:nvPicPr>
            <p:cNvPr id="214" name="Google Shape;214;g1e2343545f6_0_658"/>
            <p:cNvPicPr preferRelativeResize="0"/>
            <p:nvPr/>
          </p:nvPicPr>
          <p:blipFill rotWithShape="1">
            <a:blip r:embed="rId2">
              <a:alphaModFix/>
            </a:blip>
            <a:srcRect/>
            <a:stretch/>
          </p:blipFill>
          <p:spPr>
            <a:xfrm>
              <a:off x="0" y="0"/>
              <a:ext cx="6545670" cy="5145076"/>
            </a:xfrm>
            <a:prstGeom prst="rect">
              <a:avLst/>
            </a:prstGeom>
            <a:noFill/>
            <a:ln>
              <a:noFill/>
            </a:ln>
          </p:spPr>
        </p:pic>
        <p:pic>
          <p:nvPicPr>
            <p:cNvPr id="215" name="Google Shape;215;g1e2343545f6_0_658"/>
            <p:cNvPicPr preferRelativeResize="0"/>
            <p:nvPr/>
          </p:nvPicPr>
          <p:blipFill rotWithShape="1">
            <a:blip r:embed="rId3">
              <a:alphaModFix/>
            </a:blip>
            <a:srcRect t="15725"/>
            <a:stretch/>
          </p:blipFill>
          <p:spPr>
            <a:xfrm>
              <a:off x="6073975" y="0"/>
              <a:ext cx="3070025" cy="2307525"/>
            </a:xfrm>
            <a:prstGeom prst="rect">
              <a:avLst/>
            </a:prstGeom>
            <a:noFill/>
            <a:ln>
              <a:noFill/>
            </a:ln>
          </p:spPr>
        </p:pic>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_Título y objetos 1">
  <p:cSld name="2_Título y objetos">
    <p:bg>
      <p:bgPr>
        <a:blipFill>
          <a:blip r:embed="rId2">
            <a:alphaModFix/>
          </a:blip>
          <a:stretch>
            <a:fillRect/>
          </a:stretch>
        </a:blipFill>
        <a:effectLst/>
      </p:bgPr>
    </p:bg>
    <p:spTree>
      <p:nvGrpSpPr>
        <p:cNvPr id="1" name="Shape 216"/>
        <p:cNvGrpSpPr/>
        <p:nvPr/>
      </p:nvGrpSpPr>
      <p:grpSpPr>
        <a:xfrm>
          <a:off x="0" y="0"/>
          <a:ext cx="0" cy="0"/>
          <a:chOff x="0" y="0"/>
          <a:chExt cx="0" cy="0"/>
        </a:xfrm>
      </p:grpSpPr>
      <p:sp>
        <p:nvSpPr>
          <p:cNvPr id="217" name="Google Shape;217;g1e2343545f6_0_665"/>
          <p:cNvSpPr txBox="1">
            <a:spLocks noGrp="1"/>
          </p:cNvSpPr>
          <p:nvPr>
            <p:ph type="sldNum" idx="12"/>
          </p:nvPr>
        </p:nvSpPr>
        <p:spPr>
          <a:xfrm>
            <a:off x="9145858" y="6333273"/>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4"/>
        <p:cNvGrpSpPr/>
        <p:nvPr/>
      </p:nvGrpSpPr>
      <p:grpSpPr>
        <a:xfrm>
          <a:off x="0" y="0"/>
          <a:ext cx="0" cy="0"/>
          <a:chOff x="0" y="0"/>
          <a:chExt cx="0" cy="0"/>
        </a:xfrm>
      </p:grpSpPr>
      <p:sp>
        <p:nvSpPr>
          <p:cNvPr id="225" name="Google Shape;225;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4400"/>
              <a:buFont typeface="Arial"/>
              <a:buNone/>
              <a:defRPr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6" name="Google Shape;226;p1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227" name="Google Shape;227;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8" name="Google Shape;228;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9" name="Google Shape;229;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7_Diseño personalizado">
  <p:cSld name="7_Diseño personalizado">
    <p:bg>
      <p:bgPr>
        <a:blipFill>
          <a:blip r:embed="rId2">
            <a:alphaModFix/>
          </a:blip>
          <a:stretch>
            <a:fillRect/>
          </a:stretch>
        </a:blipFill>
        <a:effectLst/>
      </p:bgPr>
    </p:bg>
    <p:spTree>
      <p:nvGrpSpPr>
        <p:cNvPr id="1" name="Shape 232"/>
        <p:cNvGrpSpPr/>
        <p:nvPr/>
      </p:nvGrpSpPr>
      <p:grpSpPr>
        <a:xfrm>
          <a:off x="0" y="0"/>
          <a:ext cx="0" cy="0"/>
          <a:chOff x="0" y="0"/>
          <a:chExt cx="0" cy="0"/>
        </a:xfrm>
      </p:grpSpPr>
      <p:sp>
        <p:nvSpPr>
          <p:cNvPr id="233" name="Google Shape;233;g1e1c9de893e_0_164"/>
          <p:cNvSpPr txBox="1">
            <a:spLocks noGrp="1"/>
          </p:cNvSpPr>
          <p:nvPr>
            <p:ph type="body" idx="1"/>
          </p:nvPr>
        </p:nvSpPr>
        <p:spPr>
          <a:xfrm>
            <a:off x="3278133" y="2763287"/>
            <a:ext cx="5067900" cy="940800"/>
          </a:xfrm>
          <a:prstGeom prst="rect">
            <a:avLst/>
          </a:prstGeom>
          <a:noFill/>
          <a:ln>
            <a:noFill/>
          </a:ln>
        </p:spPr>
        <p:txBody>
          <a:bodyPr spcFirstLastPara="1" wrap="square" lIns="121900" tIns="121900" rIns="121900" bIns="121900" anchor="t" anchorCtr="0">
            <a:noAutofit/>
          </a:bodyPr>
          <a:lstStyle>
            <a:lvl1pPr marL="457200" lvl="0" indent="-381000" algn="l" rtl="0">
              <a:lnSpc>
                <a:spcPct val="90000"/>
              </a:lnSpc>
              <a:spcBef>
                <a:spcPts val="1000"/>
              </a:spcBef>
              <a:spcAft>
                <a:spcPts val="0"/>
              </a:spcAft>
              <a:buClr>
                <a:schemeClr val="dk1"/>
              </a:buClr>
              <a:buSzPts val="2400"/>
              <a:buChar char="•"/>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UNICEF Photo slide">
  <p:cSld name="1_UNICEF Photo slide">
    <p:spTree>
      <p:nvGrpSpPr>
        <p:cNvPr id="1" name="Shape 234"/>
        <p:cNvGrpSpPr/>
        <p:nvPr/>
      </p:nvGrpSpPr>
      <p:grpSpPr>
        <a:xfrm>
          <a:off x="0" y="0"/>
          <a:ext cx="0" cy="0"/>
          <a:chOff x="0" y="0"/>
          <a:chExt cx="0" cy="0"/>
        </a:xfrm>
      </p:grpSpPr>
      <p:sp>
        <p:nvSpPr>
          <p:cNvPr id="235" name="Google Shape;235;p9"/>
          <p:cNvSpPr>
            <a:spLocks noGrp="1"/>
          </p:cNvSpPr>
          <p:nvPr>
            <p:ph type="pic" idx="2"/>
          </p:nvPr>
        </p:nvSpPr>
        <p:spPr>
          <a:xfrm>
            <a:off x="0" y="0"/>
            <a:ext cx="12192000" cy="68580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g1e2343545f6_0_23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4" name="Google Shape;34;g1e2343545f6_0_23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UNICEF Photo slide">
  <p:cSld name="UNICEF Photo slide">
    <p:spTree>
      <p:nvGrpSpPr>
        <p:cNvPr id="1" name="Shape 236"/>
        <p:cNvGrpSpPr/>
        <p:nvPr/>
      </p:nvGrpSpPr>
      <p:grpSpPr>
        <a:xfrm>
          <a:off x="0" y="0"/>
          <a:ext cx="0" cy="0"/>
          <a:chOff x="0" y="0"/>
          <a:chExt cx="0" cy="0"/>
        </a:xfrm>
      </p:grpSpPr>
      <p:sp>
        <p:nvSpPr>
          <p:cNvPr id="237" name="Google Shape;237;p11"/>
          <p:cNvSpPr>
            <a:spLocks noGrp="1"/>
          </p:cNvSpPr>
          <p:nvPr>
            <p:ph type="pic" idx="2"/>
          </p:nvPr>
        </p:nvSpPr>
        <p:spPr>
          <a:xfrm>
            <a:off x="0" y="0"/>
            <a:ext cx="12192000" cy="6858000"/>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ver Slide 1">
  <p:cSld name="Cover Slide 1">
    <p:spTree>
      <p:nvGrpSpPr>
        <p:cNvPr id="1" name="Shape 238"/>
        <p:cNvGrpSpPr/>
        <p:nvPr/>
      </p:nvGrpSpPr>
      <p:grpSpPr>
        <a:xfrm>
          <a:off x="0" y="0"/>
          <a:ext cx="0" cy="0"/>
          <a:chOff x="0" y="0"/>
          <a:chExt cx="0" cy="0"/>
        </a:xfrm>
      </p:grpSpPr>
      <p:sp>
        <p:nvSpPr>
          <p:cNvPr id="239" name="Google Shape;239;p13"/>
          <p:cNvSpPr txBox="1">
            <a:spLocks noGrp="1"/>
          </p:cNvSpPr>
          <p:nvPr>
            <p:ph type="body" idx="1"/>
          </p:nvPr>
        </p:nvSpPr>
        <p:spPr>
          <a:xfrm>
            <a:off x="0" y="0"/>
            <a:ext cx="12192000" cy="68580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chemeClr val="lt1"/>
              </a:buClr>
              <a:buSzPts val="2800"/>
              <a:buNone/>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lide for maps">
  <p:cSld name="Slide for maps">
    <p:spTree>
      <p:nvGrpSpPr>
        <p:cNvPr id="1" name="Shape 240"/>
        <p:cNvGrpSpPr/>
        <p:nvPr/>
      </p:nvGrpSpPr>
      <p:grpSpPr>
        <a:xfrm>
          <a:off x="0" y="0"/>
          <a:ext cx="0" cy="0"/>
          <a:chOff x="0" y="0"/>
          <a:chExt cx="0" cy="0"/>
        </a:xfrm>
      </p:grpSpPr>
      <p:sp>
        <p:nvSpPr>
          <p:cNvPr id="241" name="Google Shape;241;p14"/>
          <p:cNvSpPr>
            <a:spLocks noGrp="1"/>
          </p:cNvSpPr>
          <p:nvPr>
            <p:ph type="pic" idx="2"/>
          </p:nvPr>
        </p:nvSpPr>
        <p:spPr>
          <a:xfrm>
            <a:off x="647705" y="1901826"/>
            <a:ext cx="5295900" cy="3855900"/>
          </a:xfrm>
          <a:prstGeom prst="rect">
            <a:avLst/>
          </a:prstGeom>
          <a:noFill/>
          <a:ln>
            <a:noFill/>
          </a:ln>
        </p:spPr>
      </p:sp>
      <p:sp>
        <p:nvSpPr>
          <p:cNvPr id="242" name="Google Shape;242;p14"/>
          <p:cNvSpPr>
            <a:spLocks noGrp="1"/>
          </p:cNvSpPr>
          <p:nvPr>
            <p:ph type="pic" idx="3"/>
          </p:nvPr>
        </p:nvSpPr>
        <p:spPr>
          <a:xfrm>
            <a:off x="660403" y="1902186"/>
            <a:ext cx="5286300" cy="3856200"/>
          </a:xfrm>
          <a:prstGeom prst="rect">
            <a:avLst/>
          </a:prstGeom>
          <a:solidFill>
            <a:schemeClr val="dk2"/>
          </a:solidFill>
          <a:ln>
            <a:noFill/>
          </a:ln>
        </p:spPr>
      </p:sp>
      <p:sp>
        <p:nvSpPr>
          <p:cNvPr id="243" name="Google Shape;243;p14"/>
          <p:cNvSpPr>
            <a:spLocks noGrp="1"/>
          </p:cNvSpPr>
          <p:nvPr>
            <p:ph type="pic" idx="4"/>
          </p:nvPr>
        </p:nvSpPr>
        <p:spPr>
          <a:xfrm>
            <a:off x="6203952" y="1902186"/>
            <a:ext cx="5286300" cy="3856200"/>
          </a:xfrm>
          <a:prstGeom prst="rect">
            <a:avLst/>
          </a:prstGeom>
          <a:solidFill>
            <a:schemeClr val="dk2"/>
          </a:solid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4"/>
        <p:cNvGrpSpPr/>
        <p:nvPr/>
      </p:nvGrpSpPr>
      <p:grpSpPr>
        <a:xfrm>
          <a:off x="0" y="0"/>
          <a:ext cx="0" cy="0"/>
          <a:chOff x="0" y="0"/>
          <a:chExt cx="0" cy="0"/>
        </a:xfrm>
      </p:grpSpPr>
      <p:sp>
        <p:nvSpPr>
          <p:cNvPr id="245" name="Google Shape;245;p1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lt1"/>
              </a:buClr>
              <a:buSzPts val="6000"/>
              <a:buFont typeface="Arial"/>
              <a:buNone/>
              <a:defRPr sz="60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6" name="Google Shape;246;p1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lt1"/>
              </a:buClr>
              <a:buSzPts val="2400"/>
              <a:buNone/>
              <a:defRPr sz="2400"/>
            </a:lvl1pPr>
            <a:lvl2pPr lvl="1" algn="ctr" rtl="0">
              <a:lnSpc>
                <a:spcPct val="90000"/>
              </a:lnSpc>
              <a:spcBef>
                <a:spcPts val="500"/>
              </a:spcBef>
              <a:spcAft>
                <a:spcPts val="0"/>
              </a:spcAft>
              <a:buClr>
                <a:schemeClr val="lt1"/>
              </a:buClr>
              <a:buSzPts val="2000"/>
              <a:buNone/>
              <a:defRPr sz="2000"/>
            </a:lvl2pPr>
            <a:lvl3pPr lvl="2" algn="ctr" rtl="0">
              <a:lnSpc>
                <a:spcPct val="90000"/>
              </a:lnSpc>
              <a:spcBef>
                <a:spcPts val="500"/>
              </a:spcBef>
              <a:spcAft>
                <a:spcPts val="0"/>
              </a:spcAft>
              <a:buClr>
                <a:schemeClr val="lt1"/>
              </a:buClr>
              <a:buSzPts val="1800"/>
              <a:buNone/>
              <a:defRPr sz="1800"/>
            </a:lvl3pPr>
            <a:lvl4pPr lvl="3" algn="ctr" rtl="0">
              <a:lnSpc>
                <a:spcPct val="90000"/>
              </a:lnSpc>
              <a:spcBef>
                <a:spcPts val="500"/>
              </a:spcBef>
              <a:spcAft>
                <a:spcPts val="0"/>
              </a:spcAft>
              <a:buClr>
                <a:schemeClr val="lt1"/>
              </a:buClr>
              <a:buSzPts val="1600"/>
              <a:buNone/>
              <a:defRPr sz="1600"/>
            </a:lvl4pPr>
            <a:lvl5pPr lvl="4" algn="ctr" rtl="0">
              <a:lnSpc>
                <a:spcPct val="90000"/>
              </a:lnSpc>
              <a:spcBef>
                <a:spcPts val="500"/>
              </a:spcBef>
              <a:spcAft>
                <a:spcPts val="0"/>
              </a:spcAft>
              <a:buClr>
                <a:schemeClr val="lt1"/>
              </a:buClr>
              <a:buSzPts val="1600"/>
              <a:buNone/>
              <a:defRPr sz="1600"/>
            </a:lvl5pPr>
            <a:lvl6pPr lvl="5" algn="ctr" rtl="0">
              <a:lnSpc>
                <a:spcPct val="90000"/>
              </a:lnSpc>
              <a:spcBef>
                <a:spcPts val="500"/>
              </a:spcBef>
              <a:spcAft>
                <a:spcPts val="0"/>
              </a:spcAft>
              <a:buClr>
                <a:schemeClr val="lt1"/>
              </a:buClr>
              <a:buSzPts val="1600"/>
              <a:buNone/>
              <a:defRPr sz="1600"/>
            </a:lvl6pPr>
            <a:lvl7pPr lvl="6" algn="ctr" rtl="0">
              <a:lnSpc>
                <a:spcPct val="90000"/>
              </a:lnSpc>
              <a:spcBef>
                <a:spcPts val="500"/>
              </a:spcBef>
              <a:spcAft>
                <a:spcPts val="0"/>
              </a:spcAft>
              <a:buClr>
                <a:schemeClr val="lt1"/>
              </a:buClr>
              <a:buSzPts val="1600"/>
              <a:buNone/>
              <a:defRPr sz="1600"/>
            </a:lvl7pPr>
            <a:lvl8pPr lvl="7" algn="ctr" rtl="0">
              <a:lnSpc>
                <a:spcPct val="90000"/>
              </a:lnSpc>
              <a:spcBef>
                <a:spcPts val="500"/>
              </a:spcBef>
              <a:spcAft>
                <a:spcPts val="0"/>
              </a:spcAft>
              <a:buClr>
                <a:schemeClr val="lt1"/>
              </a:buClr>
              <a:buSzPts val="1600"/>
              <a:buNone/>
              <a:defRPr sz="1600"/>
            </a:lvl8pPr>
            <a:lvl9pPr lvl="8" algn="ctr" rtl="0">
              <a:lnSpc>
                <a:spcPct val="90000"/>
              </a:lnSpc>
              <a:spcBef>
                <a:spcPts val="500"/>
              </a:spcBef>
              <a:spcAft>
                <a:spcPts val="0"/>
              </a:spcAft>
              <a:buClr>
                <a:schemeClr val="lt1"/>
              </a:buClr>
              <a:buSzPts val="1600"/>
              <a:buNone/>
              <a:defRPr sz="1600"/>
            </a:lvl9pPr>
          </a:lstStyle>
          <a:p>
            <a:endParaRPr/>
          </a:p>
        </p:txBody>
      </p:sp>
      <p:sp>
        <p:nvSpPr>
          <p:cNvPr id="247" name="Google Shape;247;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8" name="Google Shape;248;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9" name="Google Shape;249;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0"/>
        <p:cNvGrpSpPr/>
        <p:nvPr/>
      </p:nvGrpSpPr>
      <p:grpSpPr>
        <a:xfrm>
          <a:off x="0" y="0"/>
          <a:ext cx="0" cy="0"/>
          <a:chOff x="0" y="0"/>
          <a:chExt cx="0" cy="0"/>
        </a:xfrm>
      </p:grpSpPr>
      <p:sp>
        <p:nvSpPr>
          <p:cNvPr id="251" name="Google Shape;251;p1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6000"/>
              <a:buFont typeface="Arial"/>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2" name="Google Shape;252;p1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400"/>
              <a:buNone/>
              <a:defRPr sz="2400">
                <a:solidFill>
                  <a:schemeClr val="lt1"/>
                </a:solidFill>
              </a:defRPr>
            </a:lvl1pPr>
            <a:lvl2pPr marL="914400" lvl="1" indent="-228600" algn="l" rtl="0">
              <a:lnSpc>
                <a:spcPct val="90000"/>
              </a:lnSpc>
              <a:spcBef>
                <a:spcPts val="500"/>
              </a:spcBef>
              <a:spcAft>
                <a:spcPts val="0"/>
              </a:spcAft>
              <a:buClr>
                <a:schemeClr val="lt1"/>
              </a:buClr>
              <a:buSzPts val="2000"/>
              <a:buNone/>
              <a:defRPr sz="2000">
                <a:solidFill>
                  <a:schemeClr val="lt1"/>
                </a:solidFill>
              </a:defRPr>
            </a:lvl2pPr>
            <a:lvl3pPr marL="1371600" lvl="2" indent="-228600" algn="l" rtl="0">
              <a:lnSpc>
                <a:spcPct val="90000"/>
              </a:lnSpc>
              <a:spcBef>
                <a:spcPts val="500"/>
              </a:spcBef>
              <a:spcAft>
                <a:spcPts val="0"/>
              </a:spcAft>
              <a:buClr>
                <a:schemeClr val="lt1"/>
              </a:buClr>
              <a:buSzPts val="1800"/>
              <a:buNone/>
              <a:defRPr sz="1800">
                <a:solidFill>
                  <a:schemeClr val="lt1"/>
                </a:solidFill>
              </a:defRPr>
            </a:lvl3pPr>
            <a:lvl4pPr marL="1828800" lvl="3" indent="-228600" algn="l" rtl="0">
              <a:lnSpc>
                <a:spcPct val="90000"/>
              </a:lnSpc>
              <a:spcBef>
                <a:spcPts val="500"/>
              </a:spcBef>
              <a:spcAft>
                <a:spcPts val="0"/>
              </a:spcAft>
              <a:buClr>
                <a:schemeClr val="lt1"/>
              </a:buClr>
              <a:buSzPts val="1600"/>
              <a:buNone/>
              <a:defRPr sz="1600">
                <a:solidFill>
                  <a:schemeClr val="lt1"/>
                </a:solidFill>
              </a:defRPr>
            </a:lvl4pPr>
            <a:lvl5pPr marL="2286000" lvl="4" indent="-228600" algn="l" rtl="0">
              <a:lnSpc>
                <a:spcPct val="90000"/>
              </a:lnSpc>
              <a:spcBef>
                <a:spcPts val="500"/>
              </a:spcBef>
              <a:spcAft>
                <a:spcPts val="0"/>
              </a:spcAft>
              <a:buClr>
                <a:schemeClr val="lt1"/>
              </a:buClr>
              <a:buSzPts val="1600"/>
              <a:buNone/>
              <a:defRPr sz="1600">
                <a:solidFill>
                  <a:schemeClr val="lt1"/>
                </a:solidFill>
              </a:defRPr>
            </a:lvl5pPr>
            <a:lvl6pPr marL="2743200" lvl="5" indent="-228600" algn="l" rtl="0">
              <a:lnSpc>
                <a:spcPct val="90000"/>
              </a:lnSpc>
              <a:spcBef>
                <a:spcPts val="500"/>
              </a:spcBef>
              <a:spcAft>
                <a:spcPts val="0"/>
              </a:spcAft>
              <a:buClr>
                <a:schemeClr val="lt1"/>
              </a:buClr>
              <a:buSzPts val="1600"/>
              <a:buNone/>
              <a:defRPr sz="1600">
                <a:solidFill>
                  <a:schemeClr val="lt1"/>
                </a:solidFill>
              </a:defRPr>
            </a:lvl6pPr>
            <a:lvl7pPr marL="3200400" lvl="6" indent="-228600" algn="l" rtl="0">
              <a:lnSpc>
                <a:spcPct val="90000"/>
              </a:lnSpc>
              <a:spcBef>
                <a:spcPts val="500"/>
              </a:spcBef>
              <a:spcAft>
                <a:spcPts val="0"/>
              </a:spcAft>
              <a:buClr>
                <a:schemeClr val="lt1"/>
              </a:buClr>
              <a:buSzPts val="1600"/>
              <a:buNone/>
              <a:defRPr sz="1600">
                <a:solidFill>
                  <a:schemeClr val="lt1"/>
                </a:solidFill>
              </a:defRPr>
            </a:lvl7pPr>
            <a:lvl8pPr marL="3657600" lvl="7" indent="-228600" algn="l" rtl="0">
              <a:lnSpc>
                <a:spcPct val="90000"/>
              </a:lnSpc>
              <a:spcBef>
                <a:spcPts val="500"/>
              </a:spcBef>
              <a:spcAft>
                <a:spcPts val="0"/>
              </a:spcAft>
              <a:buClr>
                <a:schemeClr val="lt1"/>
              </a:buClr>
              <a:buSzPts val="1600"/>
              <a:buNone/>
              <a:defRPr sz="1600">
                <a:solidFill>
                  <a:schemeClr val="lt1"/>
                </a:solidFill>
              </a:defRPr>
            </a:lvl8pPr>
            <a:lvl9pPr marL="4114800" lvl="8" indent="-228600" algn="l" rtl="0">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253" name="Google Shape;253;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4" name="Google Shape;254;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5" name="Google Shape;255;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6"/>
        <p:cNvGrpSpPr/>
        <p:nvPr/>
      </p:nvGrpSpPr>
      <p:grpSpPr>
        <a:xfrm>
          <a:off x="0" y="0"/>
          <a:ext cx="0" cy="0"/>
          <a:chOff x="0" y="0"/>
          <a:chExt cx="0" cy="0"/>
        </a:xfrm>
      </p:grpSpPr>
      <p:sp>
        <p:nvSpPr>
          <p:cNvPr id="257" name="Google Shape;257;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8" name="Google Shape;258;p1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259" name="Google Shape;259;p1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260" name="Google Shape;260;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1" name="Google Shape;261;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2" name="Google Shape;262;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3"/>
        <p:cNvGrpSpPr/>
        <p:nvPr/>
      </p:nvGrpSpPr>
      <p:grpSpPr>
        <a:xfrm>
          <a:off x="0" y="0"/>
          <a:ext cx="0" cy="0"/>
          <a:chOff x="0" y="0"/>
          <a:chExt cx="0" cy="0"/>
        </a:xfrm>
      </p:grpSpPr>
      <p:sp>
        <p:nvSpPr>
          <p:cNvPr id="264" name="Google Shape;264;p1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5" name="Google Shape;265;p1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lt1"/>
              </a:buClr>
              <a:buSzPts val="2400"/>
              <a:buNone/>
              <a:defRPr sz="2400" b="1"/>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266" name="Google Shape;266;p1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267" name="Google Shape;267;p1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lt1"/>
              </a:buClr>
              <a:buSzPts val="2400"/>
              <a:buNone/>
              <a:defRPr sz="2400" b="1"/>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a:endParaRPr/>
          </a:p>
        </p:txBody>
      </p:sp>
      <p:sp>
        <p:nvSpPr>
          <p:cNvPr id="268" name="Google Shape;268;p1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269" name="Google Shape;269;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0" name="Google Shape;270;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1" name="Google Shape;271;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2"/>
        <p:cNvGrpSpPr/>
        <p:nvPr/>
      </p:nvGrpSpPr>
      <p:grpSpPr>
        <a:xfrm>
          <a:off x="0" y="0"/>
          <a:ext cx="0" cy="0"/>
          <a:chOff x="0" y="0"/>
          <a:chExt cx="0" cy="0"/>
        </a:xfrm>
      </p:grpSpPr>
      <p:sp>
        <p:nvSpPr>
          <p:cNvPr id="273" name="Google Shape;273;p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4" name="Google Shape;274;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5" name="Google Shape;275;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6" name="Google Shape;276;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7"/>
        <p:cNvGrpSpPr/>
        <p:nvPr/>
      </p:nvGrpSpPr>
      <p:grpSpPr>
        <a:xfrm>
          <a:off x="0" y="0"/>
          <a:ext cx="0" cy="0"/>
          <a:chOff x="0" y="0"/>
          <a:chExt cx="0" cy="0"/>
        </a:xfrm>
      </p:grpSpPr>
      <p:sp>
        <p:nvSpPr>
          <p:cNvPr id="278" name="Google Shape;278;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9" name="Google Shape;279;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0" name="Google Shape;280;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1"/>
        <p:cNvGrpSpPr/>
        <p:nvPr/>
      </p:nvGrpSpPr>
      <p:grpSpPr>
        <a:xfrm>
          <a:off x="0" y="0"/>
          <a:ext cx="0" cy="0"/>
          <a:chOff x="0" y="0"/>
          <a:chExt cx="0" cy="0"/>
        </a:xfrm>
      </p:grpSpPr>
      <p:sp>
        <p:nvSpPr>
          <p:cNvPr id="282" name="Google Shape;282;p2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3200"/>
              <a:buFont typeface="Arial"/>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3" name="Google Shape;283;p2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lt1"/>
              </a:buClr>
              <a:buSzPts val="3200"/>
              <a:buChar char="•"/>
              <a:defRPr sz="3200"/>
            </a:lvl1pPr>
            <a:lvl2pPr marL="914400" lvl="1" indent="-406400" algn="l" rtl="0">
              <a:lnSpc>
                <a:spcPct val="90000"/>
              </a:lnSpc>
              <a:spcBef>
                <a:spcPts val="500"/>
              </a:spcBef>
              <a:spcAft>
                <a:spcPts val="0"/>
              </a:spcAft>
              <a:buClr>
                <a:schemeClr val="lt1"/>
              </a:buClr>
              <a:buSzPts val="2800"/>
              <a:buChar char="•"/>
              <a:defRPr sz="2800"/>
            </a:lvl2pPr>
            <a:lvl3pPr marL="1371600" lvl="2" indent="-381000" algn="l" rtl="0">
              <a:lnSpc>
                <a:spcPct val="90000"/>
              </a:lnSpc>
              <a:spcBef>
                <a:spcPts val="500"/>
              </a:spcBef>
              <a:spcAft>
                <a:spcPts val="0"/>
              </a:spcAft>
              <a:buClr>
                <a:schemeClr val="lt1"/>
              </a:buClr>
              <a:buSzPts val="2400"/>
              <a:buChar char="•"/>
              <a:defRPr sz="2400"/>
            </a:lvl3pPr>
            <a:lvl4pPr marL="1828800" lvl="3" indent="-355600" algn="l" rtl="0">
              <a:lnSpc>
                <a:spcPct val="90000"/>
              </a:lnSpc>
              <a:spcBef>
                <a:spcPts val="500"/>
              </a:spcBef>
              <a:spcAft>
                <a:spcPts val="0"/>
              </a:spcAft>
              <a:buClr>
                <a:schemeClr val="lt1"/>
              </a:buClr>
              <a:buSzPts val="2000"/>
              <a:buChar char="•"/>
              <a:defRPr sz="2000"/>
            </a:lvl4pPr>
            <a:lvl5pPr marL="2286000" lvl="4" indent="-355600" algn="l" rtl="0">
              <a:lnSpc>
                <a:spcPct val="90000"/>
              </a:lnSpc>
              <a:spcBef>
                <a:spcPts val="500"/>
              </a:spcBef>
              <a:spcAft>
                <a:spcPts val="0"/>
              </a:spcAft>
              <a:buClr>
                <a:schemeClr val="lt1"/>
              </a:buClr>
              <a:buSzPts val="2000"/>
              <a:buChar char="•"/>
              <a:defRPr sz="2000"/>
            </a:lvl5pPr>
            <a:lvl6pPr marL="2743200" lvl="5" indent="-355600" algn="l" rtl="0">
              <a:lnSpc>
                <a:spcPct val="90000"/>
              </a:lnSpc>
              <a:spcBef>
                <a:spcPts val="500"/>
              </a:spcBef>
              <a:spcAft>
                <a:spcPts val="0"/>
              </a:spcAft>
              <a:buClr>
                <a:schemeClr val="lt1"/>
              </a:buClr>
              <a:buSzPts val="2000"/>
              <a:buChar char="•"/>
              <a:defRPr sz="2000"/>
            </a:lvl6pPr>
            <a:lvl7pPr marL="3200400" lvl="6" indent="-355600" algn="l" rtl="0">
              <a:lnSpc>
                <a:spcPct val="90000"/>
              </a:lnSpc>
              <a:spcBef>
                <a:spcPts val="500"/>
              </a:spcBef>
              <a:spcAft>
                <a:spcPts val="0"/>
              </a:spcAft>
              <a:buClr>
                <a:schemeClr val="lt1"/>
              </a:buClr>
              <a:buSzPts val="2000"/>
              <a:buChar char="•"/>
              <a:defRPr sz="2000"/>
            </a:lvl7pPr>
            <a:lvl8pPr marL="3657600" lvl="7" indent="-355600" algn="l" rtl="0">
              <a:lnSpc>
                <a:spcPct val="90000"/>
              </a:lnSpc>
              <a:spcBef>
                <a:spcPts val="500"/>
              </a:spcBef>
              <a:spcAft>
                <a:spcPts val="0"/>
              </a:spcAft>
              <a:buClr>
                <a:schemeClr val="lt1"/>
              </a:buClr>
              <a:buSzPts val="2000"/>
              <a:buChar char="•"/>
              <a:defRPr sz="2000"/>
            </a:lvl8pPr>
            <a:lvl9pPr marL="4114800" lvl="8" indent="-355600" algn="l" rtl="0">
              <a:lnSpc>
                <a:spcPct val="90000"/>
              </a:lnSpc>
              <a:spcBef>
                <a:spcPts val="500"/>
              </a:spcBef>
              <a:spcAft>
                <a:spcPts val="0"/>
              </a:spcAft>
              <a:buClr>
                <a:schemeClr val="lt1"/>
              </a:buClr>
              <a:buSzPts val="2000"/>
              <a:buChar char="•"/>
              <a:defRPr sz="2000"/>
            </a:lvl9pPr>
          </a:lstStyle>
          <a:p>
            <a:endParaRPr/>
          </a:p>
        </p:txBody>
      </p:sp>
      <p:sp>
        <p:nvSpPr>
          <p:cNvPr id="284" name="Google Shape;284;p2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1600"/>
              <a:buNone/>
              <a:defRPr sz="1600"/>
            </a:lvl1pPr>
            <a:lvl2pPr marL="914400" lvl="1" indent="-228600" algn="l" rtl="0">
              <a:lnSpc>
                <a:spcPct val="90000"/>
              </a:lnSpc>
              <a:spcBef>
                <a:spcPts val="500"/>
              </a:spcBef>
              <a:spcAft>
                <a:spcPts val="0"/>
              </a:spcAft>
              <a:buClr>
                <a:schemeClr val="lt1"/>
              </a:buClr>
              <a:buSzPts val="1400"/>
              <a:buNone/>
              <a:defRPr sz="1400"/>
            </a:lvl2pPr>
            <a:lvl3pPr marL="1371600" lvl="2" indent="-228600" algn="l" rtl="0">
              <a:lnSpc>
                <a:spcPct val="90000"/>
              </a:lnSpc>
              <a:spcBef>
                <a:spcPts val="500"/>
              </a:spcBef>
              <a:spcAft>
                <a:spcPts val="0"/>
              </a:spcAft>
              <a:buClr>
                <a:schemeClr val="lt1"/>
              </a:buClr>
              <a:buSzPts val="1200"/>
              <a:buNone/>
              <a:defRPr sz="1200"/>
            </a:lvl3pPr>
            <a:lvl4pPr marL="1828800" lvl="3" indent="-228600" algn="l" rtl="0">
              <a:lnSpc>
                <a:spcPct val="90000"/>
              </a:lnSpc>
              <a:spcBef>
                <a:spcPts val="500"/>
              </a:spcBef>
              <a:spcAft>
                <a:spcPts val="0"/>
              </a:spcAft>
              <a:buClr>
                <a:schemeClr val="lt1"/>
              </a:buClr>
              <a:buSzPts val="1000"/>
              <a:buNone/>
              <a:defRPr sz="1000"/>
            </a:lvl4pPr>
            <a:lvl5pPr marL="2286000" lvl="4" indent="-228600" algn="l" rtl="0">
              <a:lnSpc>
                <a:spcPct val="90000"/>
              </a:lnSpc>
              <a:spcBef>
                <a:spcPts val="500"/>
              </a:spcBef>
              <a:spcAft>
                <a:spcPts val="0"/>
              </a:spcAft>
              <a:buClr>
                <a:schemeClr val="lt1"/>
              </a:buClr>
              <a:buSzPts val="1000"/>
              <a:buNone/>
              <a:defRPr sz="1000"/>
            </a:lvl5pPr>
            <a:lvl6pPr marL="2743200" lvl="5" indent="-228600" algn="l" rtl="0">
              <a:lnSpc>
                <a:spcPct val="90000"/>
              </a:lnSpc>
              <a:spcBef>
                <a:spcPts val="500"/>
              </a:spcBef>
              <a:spcAft>
                <a:spcPts val="0"/>
              </a:spcAft>
              <a:buClr>
                <a:schemeClr val="lt1"/>
              </a:buClr>
              <a:buSzPts val="1000"/>
              <a:buNone/>
              <a:defRPr sz="1000"/>
            </a:lvl6pPr>
            <a:lvl7pPr marL="3200400" lvl="6" indent="-228600" algn="l" rtl="0">
              <a:lnSpc>
                <a:spcPct val="90000"/>
              </a:lnSpc>
              <a:spcBef>
                <a:spcPts val="500"/>
              </a:spcBef>
              <a:spcAft>
                <a:spcPts val="0"/>
              </a:spcAft>
              <a:buClr>
                <a:schemeClr val="lt1"/>
              </a:buClr>
              <a:buSzPts val="1000"/>
              <a:buNone/>
              <a:defRPr sz="1000"/>
            </a:lvl7pPr>
            <a:lvl8pPr marL="3657600" lvl="7" indent="-228600" algn="l" rtl="0">
              <a:lnSpc>
                <a:spcPct val="90000"/>
              </a:lnSpc>
              <a:spcBef>
                <a:spcPts val="500"/>
              </a:spcBef>
              <a:spcAft>
                <a:spcPts val="0"/>
              </a:spcAft>
              <a:buClr>
                <a:schemeClr val="lt1"/>
              </a:buClr>
              <a:buSzPts val="1000"/>
              <a:buNone/>
              <a:defRPr sz="1000"/>
            </a:lvl8pPr>
            <a:lvl9pPr marL="4114800" lvl="8" indent="-228600" algn="l" rtl="0">
              <a:lnSpc>
                <a:spcPct val="90000"/>
              </a:lnSpc>
              <a:spcBef>
                <a:spcPts val="500"/>
              </a:spcBef>
              <a:spcAft>
                <a:spcPts val="0"/>
              </a:spcAft>
              <a:buClr>
                <a:schemeClr val="lt1"/>
              </a:buClr>
              <a:buSzPts val="1000"/>
              <a:buNone/>
              <a:defRPr sz="1000"/>
            </a:lvl9pPr>
          </a:lstStyle>
          <a:p>
            <a:endParaRPr/>
          </a:p>
        </p:txBody>
      </p:sp>
      <p:sp>
        <p:nvSpPr>
          <p:cNvPr id="285" name="Google Shape;285;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6" name="Google Shape;286;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7" name="Google Shape;287;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sp>
        <p:nvSpPr>
          <p:cNvPr id="36" name="Google Shape;36;g1e2343545f6_0_240"/>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rtl="0">
              <a:lnSpc>
                <a:spcPct val="100000"/>
              </a:lnSpc>
              <a:spcBef>
                <a:spcPts val="0"/>
              </a:spcBef>
              <a:spcAft>
                <a:spcPts val="0"/>
              </a:spcAft>
              <a:buSzPts val="3200"/>
              <a:buNone/>
              <a:defRPr sz="3200"/>
            </a:lvl1pPr>
            <a:lvl2pPr lvl="1" algn="l" rtl="0">
              <a:lnSpc>
                <a:spcPct val="100000"/>
              </a:lnSpc>
              <a:spcBef>
                <a:spcPts val="0"/>
              </a:spcBef>
              <a:spcAft>
                <a:spcPts val="0"/>
              </a:spcAft>
              <a:buSzPts val="3200"/>
              <a:buNone/>
              <a:defRPr sz="3200"/>
            </a:lvl2pPr>
            <a:lvl3pPr lvl="2" algn="l" rtl="0">
              <a:lnSpc>
                <a:spcPct val="100000"/>
              </a:lnSpc>
              <a:spcBef>
                <a:spcPts val="0"/>
              </a:spcBef>
              <a:spcAft>
                <a:spcPts val="0"/>
              </a:spcAft>
              <a:buSzPts val="3200"/>
              <a:buNone/>
              <a:defRPr sz="3200"/>
            </a:lvl3pPr>
            <a:lvl4pPr lvl="3" algn="l" rtl="0">
              <a:lnSpc>
                <a:spcPct val="100000"/>
              </a:lnSpc>
              <a:spcBef>
                <a:spcPts val="0"/>
              </a:spcBef>
              <a:spcAft>
                <a:spcPts val="0"/>
              </a:spcAft>
              <a:buSzPts val="3200"/>
              <a:buNone/>
              <a:defRPr sz="3200"/>
            </a:lvl4pPr>
            <a:lvl5pPr lvl="4" algn="l" rtl="0">
              <a:lnSpc>
                <a:spcPct val="100000"/>
              </a:lnSpc>
              <a:spcBef>
                <a:spcPts val="0"/>
              </a:spcBef>
              <a:spcAft>
                <a:spcPts val="0"/>
              </a:spcAft>
              <a:buSzPts val="3200"/>
              <a:buNone/>
              <a:defRPr sz="3200"/>
            </a:lvl5pPr>
            <a:lvl6pPr lvl="5" algn="l" rtl="0">
              <a:lnSpc>
                <a:spcPct val="100000"/>
              </a:lnSpc>
              <a:spcBef>
                <a:spcPts val="0"/>
              </a:spcBef>
              <a:spcAft>
                <a:spcPts val="0"/>
              </a:spcAft>
              <a:buSzPts val="3200"/>
              <a:buNone/>
              <a:defRPr sz="3200"/>
            </a:lvl6pPr>
            <a:lvl7pPr lvl="6" algn="l" rtl="0">
              <a:lnSpc>
                <a:spcPct val="100000"/>
              </a:lnSpc>
              <a:spcBef>
                <a:spcPts val="0"/>
              </a:spcBef>
              <a:spcAft>
                <a:spcPts val="0"/>
              </a:spcAft>
              <a:buSzPts val="3200"/>
              <a:buNone/>
              <a:defRPr sz="3200"/>
            </a:lvl7pPr>
            <a:lvl8pPr lvl="7" algn="l" rtl="0">
              <a:lnSpc>
                <a:spcPct val="100000"/>
              </a:lnSpc>
              <a:spcBef>
                <a:spcPts val="0"/>
              </a:spcBef>
              <a:spcAft>
                <a:spcPts val="0"/>
              </a:spcAft>
              <a:buSzPts val="3200"/>
              <a:buNone/>
              <a:defRPr sz="3200"/>
            </a:lvl8pPr>
            <a:lvl9pPr lvl="8" algn="l" rtl="0">
              <a:lnSpc>
                <a:spcPct val="100000"/>
              </a:lnSpc>
              <a:spcBef>
                <a:spcPts val="0"/>
              </a:spcBef>
              <a:spcAft>
                <a:spcPts val="0"/>
              </a:spcAft>
              <a:buSzPts val="3200"/>
              <a:buNone/>
              <a:defRPr sz="3200"/>
            </a:lvl9pPr>
          </a:lstStyle>
          <a:p>
            <a:endParaRPr/>
          </a:p>
        </p:txBody>
      </p:sp>
      <p:sp>
        <p:nvSpPr>
          <p:cNvPr id="37" name="Google Shape;37;g1e2343545f6_0_240"/>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rtl="0">
              <a:lnSpc>
                <a:spcPct val="115000"/>
              </a:lnSpc>
              <a:spcBef>
                <a:spcPts val="0"/>
              </a:spcBef>
              <a:spcAft>
                <a:spcPts val="0"/>
              </a:spcAft>
              <a:buSzPts val="1600"/>
              <a:buChar char="●"/>
              <a:defRPr sz="1600"/>
            </a:lvl1pPr>
            <a:lvl2pPr marL="914400" lvl="1" indent="-330200" algn="l" rtl="0">
              <a:lnSpc>
                <a:spcPct val="115000"/>
              </a:lnSpc>
              <a:spcBef>
                <a:spcPts val="0"/>
              </a:spcBef>
              <a:spcAft>
                <a:spcPts val="0"/>
              </a:spcAft>
              <a:buSzPts val="1600"/>
              <a:buChar char="○"/>
              <a:defRPr sz="1600"/>
            </a:lvl2pPr>
            <a:lvl3pPr marL="1371600" lvl="2" indent="-330200" algn="l" rtl="0">
              <a:lnSpc>
                <a:spcPct val="115000"/>
              </a:lnSpc>
              <a:spcBef>
                <a:spcPts val="0"/>
              </a:spcBef>
              <a:spcAft>
                <a:spcPts val="0"/>
              </a:spcAft>
              <a:buSzPts val="1600"/>
              <a:buChar char="■"/>
              <a:defRPr sz="1600"/>
            </a:lvl3pPr>
            <a:lvl4pPr marL="1828800" lvl="3" indent="-330200" algn="l" rtl="0">
              <a:lnSpc>
                <a:spcPct val="115000"/>
              </a:lnSpc>
              <a:spcBef>
                <a:spcPts val="0"/>
              </a:spcBef>
              <a:spcAft>
                <a:spcPts val="0"/>
              </a:spcAft>
              <a:buSzPts val="1600"/>
              <a:buChar char="●"/>
              <a:defRPr sz="1600"/>
            </a:lvl4pPr>
            <a:lvl5pPr marL="2286000" lvl="4" indent="-330200" algn="l" rtl="0">
              <a:lnSpc>
                <a:spcPct val="115000"/>
              </a:lnSpc>
              <a:spcBef>
                <a:spcPts val="0"/>
              </a:spcBef>
              <a:spcAft>
                <a:spcPts val="0"/>
              </a:spcAft>
              <a:buSzPts val="1600"/>
              <a:buChar char="○"/>
              <a:defRPr sz="1600"/>
            </a:lvl5pPr>
            <a:lvl6pPr marL="2743200" lvl="5" indent="-330200" algn="l" rtl="0">
              <a:lnSpc>
                <a:spcPct val="115000"/>
              </a:lnSpc>
              <a:spcBef>
                <a:spcPts val="0"/>
              </a:spcBef>
              <a:spcAft>
                <a:spcPts val="0"/>
              </a:spcAft>
              <a:buSzPts val="1600"/>
              <a:buChar char="■"/>
              <a:defRPr sz="1600"/>
            </a:lvl6pPr>
            <a:lvl7pPr marL="3200400" lvl="6" indent="-330200" algn="l" rtl="0">
              <a:lnSpc>
                <a:spcPct val="115000"/>
              </a:lnSpc>
              <a:spcBef>
                <a:spcPts val="0"/>
              </a:spcBef>
              <a:spcAft>
                <a:spcPts val="0"/>
              </a:spcAft>
              <a:buSzPts val="1600"/>
              <a:buChar char="●"/>
              <a:defRPr sz="1600"/>
            </a:lvl7pPr>
            <a:lvl8pPr marL="3657600" lvl="7" indent="-330200" algn="l" rtl="0">
              <a:lnSpc>
                <a:spcPct val="115000"/>
              </a:lnSpc>
              <a:spcBef>
                <a:spcPts val="0"/>
              </a:spcBef>
              <a:spcAft>
                <a:spcPts val="0"/>
              </a:spcAft>
              <a:buSzPts val="1600"/>
              <a:buChar char="○"/>
              <a:defRPr sz="1600"/>
            </a:lvl8pPr>
            <a:lvl9pPr marL="4114800" lvl="8" indent="-330200" algn="l" rtl="0">
              <a:lnSpc>
                <a:spcPct val="115000"/>
              </a:lnSpc>
              <a:spcBef>
                <a:spcPts val="0"/>
              </a:spcBef>
              <a:spcAft>
                <a:spcPts val="0"/>
              </a:spcAft>
              <a:buSzPts val="1600"/>
              <a:buChar char="■"/>
              <a:defRPr sz="1600"/>
            </a:lvl9pPr>
          </a:lstStyle>
          <a:p>
            <a:endParaRPr/>
          </a:p>
        </p:txBody>
      </p:sp>
      <p:sp>
        <p:nvSpPr>
          <p:cNvPr id="38" name="Google Shape;38;g1e2343545f6_0_24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8"/>
        <p:cNvGrpSpPr/>
        <p:nvPr/>
      </p:nvGrpSpPr>
      <p:grpSpPr>
        <a:xfrm>
          <a:off x="0" y="0"/>
          <a:ext cx="0" cy="0"/>
          <a:chOff x="0" y="0"/>
          <a:chExt cx="0" cy="0"/>
        </a:xfrm>
      </p:grpSpPr>
      <p:sp>
        <p:nvSpPr>
          <p:cNvPr id="289" name="Google Shape;289;p2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lt1"/>
              </a:buClr>
              <a:buSzPts val="3200"/>
              <a:buFont typeface="Arial"/>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0" name="Google Shape;290;p22"/>
          <p:cNvSpPr>
            <a:spLocks noGrp="1"/>
          </p:cNvSpPr>
          <p:nvPr>
            <p:ph type="pic" idx="2"/>
          </p:nvPr>
        </p:nvSpPr>
        <p:spPr>
          <a:xfrm>
            <a:off x="5183188" y="987425"/>
            <a:ext cx="6172200" cy="4873500"/>
          </a:xfrm>
          <a:prstGeom prst="rect">
            <a:avLst/>
          </a:prstGeom>
          <a:noFill/>
          <a:ln>
            <a:noFill/>
          </a:ln>
        </p:spPr>
      </p:sp>
      <p:sp>
        <p:nvSpPr>
          <p:cNvPr id="291" name="Google Shape;291;p22"/>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1600"/>
              <a:buNone/>
              <a:defRPr sz="1600"/>
            </a:lvl1pPr>
            <a:lvl2pPr marL="914400" lvl="1" indent="-228600" algn="l" rtl="0">
              <a:lnSpc>
                <a:spcPct val="90000"/>
              </a:lnSpc>
              <a:spcBef>
                <a:spcPts val="500"/>
              </a:spcBef>
              <a:spcAft>
                <a:spcPts val="0"/>
              </a:spcAft>
              <a:buClr>
                <a:schemeClr val="lt1"/>
              </a:buClr>
              <a:buSzPts val="1400"/>
              <a:buNone/>
              <a:defRPr sz="1400"/>
            </a:lvl2pPr>
            <a:lvl3pPr marL="1371600" lvl="2" indent="-228600" algn="l" rtl="0">
              <a:lnSpc>
                <a:spcPct val="90000"/>
              </a:lnSpc>
              <a:spcBef>
                <a:spcPts val="500"/>
              </a:spcBef>
              <a:spcAft>
                <a:spcPts val="0"/>
              </a:spcAft>
              <a:buClr>
                <a:schemeClr val="lt1"/>
              </a:buClr>
              <a:buSzPts val="1200"/>
              <a:buNone/>
              <a:defRPr sz="1200"/>
            </a:lvl3pPr>
            <a:lvl4pPr marL="1828800" lvl="3" indent="-228600" algn="l" rtl="0">
              <a:lnSpc>
                <a:spcPct val="90000"/>
              </a:lnSpc>
              <a:spcBef>
                <a:spcPts val="500"/>
              </a:spcBef>
              <a:spcAft>
                <a:spcPts val="0"/>
              </a:spcAft>
              <a:buClr>
                <a:schemeClr val="lt1"/>
              </a:buClr>
              <a:buSzPts val="1000"/>
              <a:buNone/>
              <a:defRPr sz="1000"/>
            </a:lvl4pPr>
            <a:lvl5pPr marL="2286000" lvl="4" indent="-228600" algn="l" rtl="0">
              <a:lnSpc>
                <a:spcPct val="90000"/>
              </a:lnSpc>
              <a:spcBef>
                <a:spcPts val="500"/>
              </a:spcBef>
              <a:spcAft>
                <a:spcPts val="0"/>
              </a:spcAft>
              <a:buClr>
                <a:schemeClr val="lt1"/>
              </a:buClr>
              <a:buSzPts val="1000"/>
              <a:buNone/>
              <a:defRPr sz="1000"/>
            </a:lvl5pPr>
            <a:lvl6pPr marL="2743200" lvl="5" indent="-228600" algn="l" rtl="0">
              <a:lnSpc>
                <a:spcPct val="90000"/>
              </a:lnSpc>
              <a:spcBef>
                <a:spcPts val="500"/>
              </a:spcBef>
              <a:spcAft>
                <a:spcPts val="0"/>
              </a:spcAft>
              <a:buClr>
                <a:schemeClr val="lt1"/>
              </a:buClr>
              <a:buSzPts val="1000"/>
              <a:buNone/>
              <a:defRPr sz="1000"/>
            </a:lvl6pPr>
            <a:lvl7pPr marL="3200400" lvl="6" indent="-228600" algn="l" rtl="0">
              <a:lnSpc>
                <a:spcPct val="90000"/>
              </a:lnSpc>
              <a:spcBef>
                <a:spcPts val="500"/>
              </a:spcBef>
              <a:spcAft>
                <a:spcPts val="0"/>
              </a:spcAft>
              <a:buClr>
                <a:schemeClr val="lt1"/>
              </a:buClr>
              <a:buSzPts val="1000"/>
              <a:buNone/>
              <a:defRPr sz="1000"/>
            </a:lvl7pPr>
            <a:lvl8pPr marL="3657600" lvl="7" indent="-228600" algn="l" rtl="0">
              <a:lnSpc>
                <a:spcPct val="90000"/>
              </a:lnSpc>
              <a:spcBef>
                <a:spcPts val="500"/>
              </a:spcBef>
              <a:spcAft>
                <a:spcPts val="0"/>
              </a:spcAft>
              <a:buClr>
                <a:schemeClr val="lt1"/>
              </a:buClr>
              <a:buSzPts val="1000"/>
              <a:buNone/>
              <a:defRPr sz="1000"/>
            </a:lvl8pPr>
            <a:lvl9pPr marL="4114800" lvl="8" indent="-228600" algn="l" rtl="0">
              <a:lnSpc>
                <a:spcPct val="90000"/>
              </a:lnSpc>
              <a:spcBef>
                <a:spcPts val="500"/>
              </a:spcBef>
              <a:spcAft>
                <a:spcPts val="0"/>
              </a:spcAft>
              <a:buClr>
                <a:schemeClr val="lt1"/>
              </a:buClr>
              <a:buSzPts val="1000"/>
              <a:buNone/>
              <a:defRPr sz="1000"/>
            </a:lvl9pPr>
          </a:lstStyle>
          <a:p>
            <a:endParaRPr/>
          </a:p>
        </p:txBody>
      </p:sp>
      <p:sp>
        <p:nvSpPr>
          <p:cNvPr id="292" name="Google Shape;292;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3" name="Google Shape;293;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4" name="Google Shape;294;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5"/>
        <p:cNvGrpSpPr/>
        <p:nvPr/>
      </p:nvGrpSpPr>
      <p:grpSpPr>
        <a:xfrm>
          <a:off x="0" y="0"/>
          <a:ext cx="0" cy="0"/>
          <a:chOff x="0" y="0"/>
          <a:chExt cx="0" cy="0"/>
        </a:xfrm>
      </p:grpSpPr>
      <p:sp>
        <p:nvSpPr>
          <p:cNvPr id="296" name="Google Shape;296;p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7" name="Google Shape;297;p2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298" name="Google Shape;298;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9" name="Google Shape;299;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0" name="Google Shape;300;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1"/>
        <p:cNvGrpSpPr/>
        <p:nvPr/>
      </p:nvGrpSpPr>
      <p:grpSpPr>
        <a:xfrm>
          <a:off x="0" y="0"/>
          <a:ext cx="0" cy="0"/>
          <a:chOff x="0" y="0"/>
          <a:chExt cx="0" cy="0"/>
        </a:xfrm>
      </p:grpSpPr>
      <p:sp>
        <p:nvSpPr>
          <p:cNvPr id="302" name="Google Shape;302;p2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3" name="Google Shape;303;p2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a:endParaRPr/>
          </a:p>
        </p:txBody>
      </p:sp>
      <p:sp>
        <p:nvSpPr>
          <p:cNvPr id="304" name="Google Shape;304;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5" name="Google Shape;305;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6" name="Google Shape;306;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PA Slide">
  <p:cSld name="Cover- Quotes">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g1e2195d9b99_0_359"/>
          <p:cNvSpPr txBox="1">
            <a:spLocks noGrp="1"/>
          </p:cNvSpPr>
          <p:nvPr>
            <p:ph type="title"/>
          </p:nvPr>
        </p:nvSpPr>
        <p:spPr>
          <a:xfrm>
            <a:off x="3965607" y="2964579"/>
            <a:ext cx="6494100" cy="667200"/>
          </a:xfrm>
          <a:prstGeom prst="rect">
            <a:avLst/>
          </a:prstGeom>
          <a:noFill/>
          <a:ln>
            <a:noFill/>
          </a:ln>
        </p:spPr>
        <p:txBody>
          <a:bodyPr spcFirstLastPara="1" wrap="square" lIns="0" tIns="0" rIns="121900" bIns="0" anchor="t" anchorCtr="0">
            <a:normAutofit/>
          </a:bodyPr>
          <a:lstStyle>
            <a:lvl1pPr lvl="0" algn="l" rtl="0">
              <a:lnSpc>
                <a:spcPct val="100000"/>
              </a:lnSpc>
              <a:spcBef>
                <a:spcPts val="0"/>
              </a:spcBef>
              <a:spcAft>
                <a:spcPts val="0"/>
              </a:spcAft>
              <a:buSzPts val="4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DPA SLIDE 3">
  <p:cSld name="Agenda-Content">
    <p:bg>
      <p:bgPr>
        <a:blipFill>
          <a:blip r:embed="rId2">
            <a:alphaModFix/>
          </a:blip>
          <a:stretch>
            <a:fillRect/>
          </a:stretch>
        </a:blipFill>
        <a:effectLst/>
      </p:bgPr>
    </p:bg>
    <p:spTree>
      <p:nvGrpSpPr>
        <p:cNvPr id="1" name="Shape 309"/>
        <p:cNvGrpSpPr/>
        <p:nvPr/>
      </p:nvGrpSpPr>
      <p:grpSpPr>
        <a:xfrm>
          <a:off x="0" y="0"/>
          <a:ext cx="0" cy="0"/>
          <a:chOff x="0" y="0"/>
          <a:chExt cx="0" cy="0"/>
        </a:xfrm>
      </p:grpSpPr>
      <p:sp>
        <p:nvSpPr>
          <p:cNvPr id="310" name="Google Shape;310;g1e2195d9b99_0_490"/>
          <p:cNvSpPr txBox="1">
            <a:spLocks noGrp="1"/>
          </p:cNvSpPr>
          <p:nvPr>
            <p:ph type="sldNum" idx="12"/>
          </p:nvPr>
        </p:nvSpPr>
        <p:spPr>
          <a:xfrm>
            <a:off x="8610600" y="6356367"/>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
        <p:nvSpPr>
          <p:cNvPr id="311" name="Google Shape;311;g1e2195d9b99_0_490"/>
          <p:cNvSpPr txBox="1">
            <a:spLocks noGrp="1"/>
          </p:cNvSpPr>
          <p:nvPr>
            <p:ph type="title"/>
          </p:nvPr>
        </p:nvSpPr>
        <p:spPr>
          <a:xfrm>
            <a:off x="814737" y="2878691"/>
            <a:ext cx="22653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u="sng">
                <a:solidFill>
                  <a:schemeClr val="lt1"/>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312" name="Google Shape;312;g1e2195d9b99_0_490"/>
          <p:cNvSpPr txBox="1">
            <a:spLocks noGrp="1"/>
          </p:cNvSpPr>
          <p:nvPr>
            <p:ph type="body" idx="1"/>
          </p:nvPr>
        </p:nvSpPr>
        <p:spPr>
          <a:xfrm>
            <a:off x="3756571" y="1507067"/>
            <a:ext cx="3786900" cy="3458700"/>
          </a:xfrm>
          <a:prstGeom prst="rect">
            <a:avLst/>
          </a:prstGeom>
          <a:noFill/>
          <a:ln>
            <a:noFill/>
          </a:ln>
        </p:spPr>
        <p:txBody>
          <a:bodyPr spcFirstLastPara="1" wrap="square" lIns="121900" tIns="60925" rIns="121900" bIns="60925" anchor="ctr" anchorCtr="0">
            <a:normAutofit/>
          </a:bodyPr>
          <a:lstStyle>
            <a:lvl1pPr marL="457200" lvl="0" indent="-330200" algn="l" rtl="0">
              <a:lnSpc>
                <a:spcPct val="100000"/>
              </a:lnSpc>
              <a:spcBef>
                <a:spcPts val="0"/>
              </a:spcBef>
              <a:spcAft>
                <a:spcPts val="0"/>
              </a:spcAft>
              <a:buClr>
                <a:schemeClr val="lt1"/>
              </a:buClr>
              <a:buSzPts val="1600"/>
              <a:buFont typeface="Arial"/>
              <a:buChar char="•"/>
              <a:defRPr>
                <a:solidFill>
                  <a:schemeClr val="lt1"/>
                </a:solidFill>
              </a:defRPr>
            </a:lvl1pPr>
            <a:lvl2pPr marL="914400" lvl="1" indent="-330200" algn="l" rtl="0">
              <a:lnSpc>
                <a:spcPct val="100000"/>
              </a:lnSpc>
              <a:spcBef>
                <a:spcPts val="300"/>
              </a:spcBef>
              <a:spcAft>
                <a:spcPts val="0"/>
              </a:spcAft>
              <a:buClr>
                <a:schemeClr val="lt1"/>
              </a:buClr>
              <a:buSzPts val="1600"/>
              <a:buFont typeface="Arial"/>
              <a:buChar char="•"/>
              <a:defRPr>
                <a:solidFill>
                  <a:schemeClr val="lt1"/>
                </a:solidFill>
              </a:defRPr>
            </a:lvl2pPr>
            <a:lvl3pPr marL="1371600" lvl="2" indent="-330200" algn="l" rtl="0">
              <a:lnSpc>
                <a:spcPct val="100000"/>
              </a:lnSpc>
              <a:spcBef>
                <a:spcPts val="300"/>
              </a:spcBef>
              <a:spcAft>
                <a:spcPts val="0"/>
              </a:spcAft>
              <a:buClr>
                <a:schemeClr val="lt1"/>
              </a:buClr>
              <a:buSzPts val="1600"/>
              <a:buFont typeface="Arial"/>
              <a:buChar char="•"/>
              <a:defRPr>
                <a:solidFill>
                  <a:schemeClr val="lt1"/>
                </a:solidFill>
              </a:defRPr>
            </a:lvl3pPr>
            <a:lvl4pPr marL="1828800" lvl="3" indent="-330200" algn="l" rtl="0">
              <a:lnSpc>
                <a:spcPct val="100000"/>
              </a:lnSpc>
              <a:spcBef>
                <a:spcPts val="300"/>
              </a:spcBef>
              <a:spcAft>
                <a:spcPts val="0"/>
              </a:spcAft>
              <a:buClr>
                <a:schemeClr val="lt1"/>
              </a:buClr>
              <a:buSzPts val="1600"/>
              <a:buFont typeface="Arial"/>
              <a:buChar char="•"/>
              <a:defRPr>
                <a:solidFill>
                  <a:schemeClr val="lt1"/>
                </a:solidFill>
              </a:defRPr>
            </a:lvl4pPr>
            <a:lvl5pPr marL="2286000" lvl="4" indent="-330200" algn="l" rtl="0">
              <a:lnSpc>
                <a:spcPct val="100000"/>
              </a:lnSpc>
              <a:spcBef>
                <a:spcPts val="0"/>
              </a:spcBef>
              <a:spcAft>
                <a:spcPts val="0"/>
              </a:spcAft>
              <a:buClr>
                <a:schemeClr val="lt1"/>
              </a:buClr>
              <a:buSzPts val="1600"/>
              <a:buFont typeface="Arial"/>
              <a:buChar char="•"/>
              <a:defRPr>
                <a:solidFill>
                  <a:schemeClr val="lt1"/>
                </a:solidFill>
              </a:defRPr>
            </a:lvl5pPr>
            <a:lvl6pPr marL="2743200" lvl="5" indent="-381000" algn="l" rtl="0">
              <a:lnSpc>
                <a:spcPct val="100000"/>
              </a:lnSpc>
              <a:spcBef>
                <a:spcPts val="0"/>
              </a:spcBef>
              <a:spcAft>
                <a:spcPts val="0"/>
              </a:spcAft>
              <a:buSzPts val="2400"/>
              <a:buChar char="•"/>
              <a:defRPr/>
            </a:lvl6pPr>
            <a:lvl7pPr marL="3200400" lvl="6" indent="-381000" algn="l" rtl="0">
              <a:lnSpc>
                <a:spcPct val="100000"/>
              </a:lnSpc>
              <a:spcBef>
                <a:spcPts val="0"/>
              </a:spcBef>
              <a:spcAft>
                <a:spcPts val="0"/>
              </a:spcAft>
              <a:buSzPts val="2400"/>
              <a:buChar char="•"/>
              <a:defRPr/>
            </a:lvl7pPr>
            <a:lvl8pPr marL="3657600" lvl="7" indent="-381000" algn="l" rtl="0">
              <a:lnSpc>
                <a:spcPct val="100000"/>
              </a:lnSpc>
              <a:spcBef>
                <a:spcPts val="0"/>
              </a:spcBef>
              <a:spcAft>
                <a:spcPts val="0"/>
              </a:spcAft>
              <a:buSzPts val="2400"/>
              <a:buChar char="•"/>
              <a:defRPr/>
            </a:lvl8pPr>
            <a:lvl9pPr marL="4114800" lvl="8" indent="-381000" algn="l" rtl="0">
              <a:lnSpc>
                <a:spcPct val="100000"/>
              </a:lnSpc>
              <a:spcBef>
                <a:spcPts val="0"/>
              </a:spcBef>
              <a:spcAft>
                <a:spcPts val="0"/>
              </a:spcAft>
              <a:buSzPts val="2400"/>
              <a:buChar char="•"/>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5_Diseño personalizado">
  <p:cSld name="6_Diseño personalizado">
    <p:bg>
      <p:bgPr>
        <a:blipFill>
          <a:blip r:embed="rId2">
            <a:alphaModFix/>
          </a:blip>
          <a:stretch>
            <a:fillRect/>
          </a:stretch>
        </a:blipFill>
        <a:effectLst/>
      </p:bgPr>
    </p:bg>
    <p:spTree>
      <p:nvGrpSpPr>
        <p:cNvPr id="1" name="Shape 313"/>
        <p:cNvGrpSpPr/>
        <p:nvPr/>
      </p:nvGrpSpPr>
      <p:grpSpPr>
        <a:xfrm>
          <a:off x="0" y="0"/>
          <a:ext cx="0" cy="0"/>
          <a:chOff x="0" y="0"/>
          <a:chExt cx="0" cy="0"/>
        </a:xfrm>
      </p:grpSpPr>
      <p:sp>
        <p:nvSpPr>
          <p:cNvPr id="314" name="Google Shape;314;g1e2195d9b99_1_181"/>
          <p:cNvSpPr txBox="1">
            <a:spLocks noGrp="1"/>
          </p:cNvSpPr>
          <p:nvPr>
            <p:ph type="body" idx="1"/>
          </p:nvPr>
        </p:nvSpPr>
        <p:spPr>
          <a:xfrm>
            <a:off x="1483024" y="2964317"/>
            <a:ext cx="9225900" cy="2199900"/>
          </a:xfrm>
          <a:prstGeom prst="rect">
            <a:avLst/>
          </a:prstGeom>
          <a:noFill/>
          <a:ln>
            <a:noFill/>
          </a:ln>
        </p:spPr>
        <p:txBody>
          <a:bodyPr spcFirstLastPara="1" wrap="square" lIns="121900" tIns="60925" rIns="121900" bIns="60925" anchor="t" anchorCtr="0">
            <a:normAutofit/>
          </a:bodyPr>
          <a:lstStyle>
            <a:lvl1pPr marL="457200" lvl="0" indent="-381000" algn="l" rtl="0">
              <a:lnSpc>
                <a:spcPct val="90000"/>
              </a:lnSpc>
              <a:spcBef>
                <a:spcPts val="1000"/>
              </a:spcBef>
              <a:spcAft>
                <a:spcPts val="0"/>
              </a:spcAft>
              <a:buClr>
                <a:schemeClr val="dk1"/>
              </a:buClr>
              <a:buSzPts val="2400"/>
              <a:buChar char="•"/>
              <a:defRPr sz="19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315" name="Google Shape;315;g1e2195d9b99_1_181"/>
          <p:cNvSpPr txBox="1">
            <a:spLocks noGrp="1"/>
          </p:cNvSpPr>
          <p:nvPr>
            <p:ph type="title"/>
          </p:nvPr>
        </p:nvSpPr>
        <p:spPr>
          <a:xfrm>
            <a:off x="1483024" y="1503813"/>
            <a:ext cx="9225900" cy="6699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sz="3500" b="1" i="0">
                <a:solidFill>
                  <a:srgbClr val="CC0E7B"/>
                </a:solidFill>
                <a:latin typeface="Montserrat SemiBold"/>
                <a:ea typeface="Montserrat SemiBold"/>
                <a:cs typeface="Montserrat SemiBold"/>
                <a:sym typeface="Montserrat SemiBold"/>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g1e2343545f6_0_244"/>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rtl="0">
              <a:lnSpc>
                <a:spcPct val="100000"/>
              </a:lnSpc>
              <a:spcBef>
                <a:spcPts val="0"/>
              </a:spcBef>
              <a:spcAft>
                <a:spcPts val="0"/>
              </a:spcAft>
              <a:buSzPts val="6400"/>
              <a:buNone/>
              <a:defRPr sz="6400"/>
            </a:lvl1pPr>
            <a:lvl2pPr lvl="1" algn="l" rtl="0">
              <a:lnSpc>
                <a:spcPct val="100000"/>
              </a:lnSpc>
              <a:spcBef>
                <a:spcPts val="0"/>
              </a:spcBef>
              <a:spcAft>
                <a:spcPts val="0"/>
              </a:spcAft>
              <a:buSzPts val="6400"/>
              <a:buNone/>
              <a:defRPr sz="6400"/>
            </a:lvl2pPr>
            <a:lvl3pPr lvl="2" algn="l" rtl="0">
              <a:lnSpc>
                <a:spcPct val="100000"/>
              </a:lnSpc>
              <a:spcBef>
                <a:spcPts val="0"/>
              </a:spcBef>
              <a:spcAft>
                <a:spcPts val="0"/>
              </a:spcAft>
              <a:buSzPts val="6400"/>
              <a:buNone/>
              <a:defRPr sz="6400"/>
            </a:lvl3pPr>
            <a:lvl4pPr lvl="3" algn="l" rtl="0">
              <a:lnSpc>
                <a:spcPct val="100000"/>
              </a:lnSpc>
              <a:spcBef>
                <a:spcPts val="0"/>
              </a:spcBef>
              <a:spcAft>
                <a:spcPts val="0"/>
              </a:spcAft>
              <a:buSzPts val="6400"/>
              <a:buNone/>
              <a:defRPr sz="6400"/>
            </a:lvl4pPr>
            <a:lvl5pPr lvl="4" algn="l" rtl="0">
              <a:lnSpc>
                <a:spcPct val="100000"/>
              </a:lnSpc>
              <a:spcBef>
                <a:spcPts val="0"/>
              </a:spcBef>
              <a:spcAft>
                <a:spcPts val="0"/>
              </a:spcAft>
              <a:buSzPts val="6400"/>
              <a:buNone/>
              <a:defRPr sz="6400"/>
            </a:lvl5pPr>
            <a:lvl6pPr lvl="5" algn="l" rtl="0">
              <a:lnSpc>
                <a:spcPct val="100000"/>
              </a:lnSpc>
              <a:spcBef>
                <a:spcPts val="0"/>
              </a:spcBef>
              <a:spcAft>
                <a:spcPts val="0"/>
              </a:spcAft>
              <a:buSzPts val="6400"/>
              <a:buNone/>
              <a:defRPr sz="6400"/>
            </a:lvl6pPr>
            <a:lvl7pPr lvl="6" algn="l" rtl="0">
              <a:lnSpc>
                <a:spcPct val="100000"/>
              </a:lnSpc>
              <a:spcBef>
                <a:spcPts val="0"/>
              </a:spcBef>
              <a:spcAft>
                <a:spcPts val="0"/>
              </a:spcAft>
              <a:buSzPts val="6400"/>
              <a:buNone/>
              <a:defRPr sz="6400"/>
            </a:lvl7pPr>
            <a:lvl8pPr lvl="7" algn="l" rtl="0">
              <a:lnSpc>
                <a:spcPct val="100000"/>
              </a:lnSpc>
              <a:spcBef>
                <a:spcPts val="0"/>
              </a:spcBef>
              <a:spcAft>
                <a:spcPts val="0"/>
              </a:spcAft>
              <a:buSzPts val="6400"/>
              <a:buNone/>
              <a:defRPr sz="6400"/>
            </a:lvl8pPr>
            <a:lvl9pPr lvl="8" algn="l" rtl="0">
              <a:lnSpc>
                <a:spcPct val="100000"/>
              </a:lnSpc>
              <a:spcBef>
                <a:spcPts val="0"/>
              </a:spcBef>
              <a:spcAft>
                <a:spcPts val="0"/>
              </a:spcAft>
              <a:buSzPts val="6400"/>
              <a:buNone/>
              <a:defRPr sz="6400"/>
            </a:lvl9pPr>
          </a:lstStyle>
          <a:p>
            <a:endParaRPr/>
          </a:p>
        </p:txBody>
      </p:sp>
      <p:sp>
        <p:nvSpPr>
          <p:cNvPr id="41" name="Google Shape;41;g1e2343545f6_0_24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g1e2343545f6_0_247"/>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g1e2343545f6_0_247"/>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rtl="0">
              <a:lnSpc>
                <a:spcPct val="100000"/>
              </a:lnSpc>
              <a:spcBef>
                <a:spcPts val="0"/>
              </a:spcBef>
              <a:spcAft>
                <a:spcPts val="0"/>
              </a:spcAft>
              <a:buSzPts val="5600"/>
              <a:buNone/>
              <a:defRPr sz="5600"/>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a:endParaRPr/>
          </a:p>
        </p:txBody>
      </p:sp>
      <p:sp>
        <p:nvSpPr>
          <p:cNvPr id="45" name="Google Shape;45;g1e2343545f6_0_247"/>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6" name="Google Shape;46;g1e2343545f6_0_247"/>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endParaRPr/>
          </a:p>
        </p:txBody>
      </p:sp>
      <p:sp>
        <p:nvSpPr>
          <p:cNvPr id="47" name="Google Shape;47;g1e2343545f6_0_24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slideLayout" Target="../slideLayouts/slideLayout55.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theme" Target="../theme/theme2.xml"/><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theme" Target="../theme/theme3.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1e2343545f6_0_21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1e2343545f6_0_21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1e2343545f6_0_21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g1e2343545f6_0_510"/>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64" name="Google Shape;64;g1e2343545f6_0_510"/>
          <p:cNvSpPr txBox="1">
            <a:spLocks noGrp="1"/>
          </p:cNvSpPr>
          <p:nvPr>
            <p:ph type="body" idx="1"/>
          </p:nvPr>
        </p:nvSpPr>
        <p:spPr>
          <a:xfrm>
            <a:off x="838200" y="1825631"/>
            <a:ext cx="10515600" cy="4351500"/>
          </a:xfrm>
          <a:prstGeom prst="rect">
            <a:avLst/>
          </a:prstGeom>
          <a:noFill/>
          <a:ln>
            <a:noFill/>
          </a:ln>
        </p:spPr>
        <p:txBody>
          <a:bodyPr spcFirstLastPara="1" wrap="square" lIns="121900" tIns="60925" rIns="121900" bIns="60925"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g1e2343545f6_0_510"/>
          <p:cNvSpPr txBox="1">
            <a:spLocks noGrp="1"/>
          </p:cNvSpPr>
          <p:nvPr>
            <p:ph type="dt" idx="10"/>
          </p:nvPr>
        </p:nvSpPr>
        <p:spPr>
          <a:xfrm>
            <a:off x="838200" y="6356367"/>
            <a:ext cx="2743200" cy="365100"/>
          </a:xfrm>
          <a:prstGeom prst="rect">
            <a:avLst/>
          </a:prstGeom>
          <a:noFill/>
          <a:ln>
            <a:noFill/>
          </a:ln>
        </p:spPr>
        <p:txBody>
          <a:bodyPr spcFirstLastPara="1" wrap="square" lIns="121900" tIns="60925" rIns="121900" bIns="60925" anchor="ctr" anchorCtr="0">
            <a:noAutofit/>
          </a:bodyPr>
          <a:lstStyle>
            <a:lvl1pPr marR="0" lvl="0" algn="l" rtl="0">
              <a:lnSpc>
                <a:spcPct val="100000"/>
              </a:lnSpc>
              <a:spcBef>
                <a:spcPts val="0"/>
              </a:spcBef>
              <a:spcAft>
                <a:spcPts val="0"/>
              </a:spcAft>
              <a:buClr>
                <a:srgbClr val="000000"/>
              </a:buClr>
              <a:buSzPts val="1900"/>
              <a:buFont typeface="Arial"/>
              <a:buNone/>
              <a:defRPr sz="1200" b="0" i="0" u="none" strike="noStrike" cap="none">
                <a:solidFill>
                  <a:srgbClr val="888888"/>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66" name="Google Shape;66;g1e2343545f6_0_510"/>
          <p:cNvSpPr txBox="1">
            <a:spLocks noGrp="1"/>
          </p:cNvSpPr>
          <p:nvPr>
            <p:ph type="ftr" idx="11"/>
          </p:nvPr>
        </p:nvSpPr>
        <p:spPr>
          <a:xfrm>
            <a:off x="4038600" y="6356367"/>
            <a:ext cx="4114800" cy="365100"/>
          </a:xfrm>
          <a:prstGeom prst="rect">
            <a:avLst/>
          </a:prstGeom>
          <a:noFill/>
          <a:ln>
            <a:noFill/>
          </a:ln>
        </p:spPr>
        <p:txBody>
          <a:bodyPr spcFirstLastPara="1" wrap="square" lIns="121900" tIns="60925" rIns="121900" bIns="60925" anchor="ctr" anchorCtr="0">
            <a:noAutofit/>
          </a:bodyPr>
          <a:lstStyle>
            <a:lvl1pPr marR="0" lvl="0" algn="ctr" rtl="0">
              <a:lnSpc>
                <a:spcPct val="100000"/>
              </a:lnSpc>
              <a:spcBef>
                <a:spcPts val="0"/>
              </a:spcBef>
              <a:spcAft>
                <a:spcPts val="0"/>
              </a:spcAft>
              <a:buClr>
                <a:srgbClr val="000000"/>
              </a:buClr>
              <a:buSzPts val="1900"/>
              <a:buFont typeface="Arial"/>
              <a:buNone/>
              <a:defRPr sz="1200" b="0" i="0" u="none" strike="noStrike" cap="none">
                <a:solidFill>
                  <a:srgbClr val="888888"/>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67" name="Google Shape;67;g1e2343545f6_0_510"/>
          <p:cNvSpPr txBox="1">
            <a:spLocks noGrp="1"/>
          </p:cNvSpPr>
          <p:nvPr>
            <p:ph type="sldNum" idx="12"/>
          </p:nvPr>
        </p:nvSpPr>
        <p:spPr>
          <a:xfrm>
            <a:off x="8610600" y="6356367"/>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8"/>
        <p:cNvGrpSpPr/>
        <p:nvPr/>
      </p:nvGrpSpPr>
      <p:grpSpPr>
        <a:xfrm>
          <a:off x="0" y="0"/>
          <a:ext cx="0" cy="0"/>
          <a:chOff x="0" y="0"/>
          <a:chExt cx="0" cy="0"/>
        </a:xfrm>
      </p:grpSpPr>
      <p:sp>
        <p:nvSpPr>
          <p:cNvPr id="219" name="Google Shape;219;p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0" name="Google Shape;220;p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221" name="Google Shape;221;p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222" name="Google Shape;222;p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223" name="Google Shape;223;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7"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comments" Target="../comments/comment2.xm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6.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hyperlink" Target="https://lovematters.in" TargetMode="Externa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76.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77.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comments" Target="../comments/comment1.xml"/><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0"/>
        <p:cNvGrpSpPr/>
        <p:nvPr/>
      </p:nvGrpSpPr>
      <p:grpSpPr>
        <a:xfrm>
          <a:off x="0" y="0"/>
          <a:ext cx="0" cy="0"/>
          <a:chOff x="0" y="0"/>
          <a:chExt cx="0" cy="0"/>
        </a:xfrm>
      </p:grpSpPr>
      <p:pic>
        <p:nvPicPr>
          <p:cNvPr id="321" name="Google Shape;321;g244d9610dd6_0_0"/>
          <p:cNvPicPr preferRelativeResize="0"/>
          <p:nvPr/>
        </p:nvPicPr>
        <p:blipFill rotWithShape="1">
          <a:blip r:embed="rId4">
            <a:alphaModFix/>
          </a:blip>
          <a:srcRect t="20247" b="18134"/>
          <a:stretch/>
        </p:blipFill>
        <p:spPr>
          <a:xfrm>
            <a:off x="4593967" y="5831918"/>
            <a:ext cx="1420592" cy="875065"/>
          </a:xfrm>
          <a:prstGeom prst="rect">
            <a:avLst/>
          </a:prstGeom>
          <a:noFill/>
          <a:ln>
            <a:noFill/>
          </a:ln>
        </p:spPr>
      </p:pic>
      <p:pic>
        <p:nvPicPr>
          <p:cNvPr id="322" name="Google Shape;322;g244d9610dd6_0_0"/>
          <p:cNvPicPr preferRelativeResize="0"/>
          <p:nvPr/>
        </p:nvPicPr>
        <p:blipFill rotWithShape="1">
          <a:blip r:embed="rId5">
            <a:alphaModFix/>
          </a:blip>
          <a:srcRect/>
          <a:stretch/>
        </p:blipFill>
        <p:spPr>
          <a:xfrm>
            <a:off x="9767623" y="5847827"/>
            <a:ext cx="1420576" cy="843250"/>
          </a:xfrm>
          <a:prstGeom prst="rect">
            <a:avLst/>
          </a:prstGeom>
          <a:noFill/>
          <a:ln>
            <a:noFill/>
          </a:ln>
        </p:spPr>
      </p:pic>
      <p:sp>
        <p:nvSpPr>
          <p:cNvPr id="323" name="Google Shape;323;g244d9610dd6_0_0"/>
          <p:cNvSpPr txBox="1"/>
          <p:nvPr/>
        </p:nvSpPr>
        <p:spPr>
          <a:xfrm>
            <a:off x="5498325" y="1045600"/>
            <a:ext cx="58869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a:solidFill>
                  <a:srgbClr val="F8991D"/>
                </a:solidFill>
                <a:latin typeface="Roboto"/>
                <a:ea typeface="Roboto"/>
                <a:cs typeface="Roboto"/>
                <a:sym typeface="Roboto"/>
              </a:rPr>
              <a:t>Landscape Mapping and Review of Technology-Based Interventions</a:t>
            </a:r>
            <a:r>
              <a:rPr lang="en-US" sz="2800" b="1">
                <a:solidFill>
                  <a:srgbClr val="3B3B3B"/>
                </a:solidFill>
                <a:latin typeface="Roboto"/>
                <a:ea typeface="Roboto"/>
                <a:cs typeface="Roboto"/>
                <a:sym typeface="Roboto"/>
              </a:rPr>
              <a:t> </a:t>
            </a:r>
            <a:endParaRPr sz="2800" b="1">
              <a:solidFill>
                <a:srgbClr val="3B3B3B"/>
              </a:solidFill>
              <a:latin typeface="Roboto"/>
              <a:ea typeface="Roboto"/>
              <a:cs typeface="Roboto"/>
              <a:sym typeface="Roboto"/>
            </a:endParaRPr>
          </a:p>
          <a:p>
            <a:pPr marL="0" lvl="0" indent="0" algn="l" rtl="0">
              <a:spcBef>
                <a:spcPts val="0"/>
              </a:spcBef>
              <a:spcAft>
                <a:spcPts val="0"/>
              </a:spcAft>
              <a:buNone/>
            </a:pPr>
            <a:r>
              <a:rPr lang="en-US" sz="2800" b="1">
                <a:solidFill>
                  <a:srgbClr val="3B3B3B"/>
                </a:solidFill>
                <a:latin typeface="Roboto"/>
                <a:ea typeface="Roboto"/>
                <a:cs typeface="Roboto"/>
                <a:sym typeface="Roboto"/>
              </a:rPr>
              <a:t>to Mitigate Child Marriage and Female Genital Mutilation in 13 Countries across Africa and Asia</a:t>
            </a:r>
            <a:endParaRPr sz="2100" b="1">
              <a:solidFill>
                <a:srgbClr val="3B3B3B"/>
              </a:solidFill>
              <a:latin typeface="Roboto"/>
              <a:ea typeface="Roboto"/>
              <a:cs typeface="Roboto"/>
              <a:sym typeface="Roboto"/>
            </a:endParaRPr>
          </a:p>
        </p:txBody>
      </p:sp>
      <p:sp>
        <p:nvSpPr>
          <p:cNvPr id="324" name="Google Shape;324;g244d9610dd6_0_0"/>
          <p:cNvSpPr/>
          <p:nvPr/>
        </p:nvSpPr>
        <p:spPr>
          <a:xfrm>
            <a:off x="5614350" y="3486450"/>
            <a:ext cx="3704100" cy="635700"/>
          </a:xfrm>
          <a:prstGeom prst="rect">
            <a:avLst/>
          </a:prstGeom>
          <a:noFill/>
          <a:ln w="38100" cap="flat" cmpd="sng">
            <a:solidFill>
              <a:srgbClr val="1665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g244d9610dd6_0_0"/>
          <p:cNvSpPr txBox="1"/>
          <p:nvPr/>
        </p:nvSpPr>
        <p:spPr>
          <a:xfrm>
            <a:off x="5662500" y="3604200"/>
            <a:ext cx="3607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3B3B3B"/>
                </a:solidFill>
                <a:latin typeface="Montserrat"/>
                <a:ea typeface="Montserrat"/>
                <a:cs typeface="Montserrat"/>
                <a:sym typeface="Montserrat"/>
              </a:rPr>
              <a:t>Webinar:</a:t>
            </a:r>
            <a:r>
              <a:rPr lang="en-US">
                <a:solidFill>
                  <a:srgbClr val="3B3B3B"/>
                </a:solidFill>
                <a:latin typeface="Montserrat"/>
                <a:ea typeface="Montserrat"/>
                <a:cs typeface="Montserrat"/>
                <a:sym typeface="Montserrat"/>
              </a:rPr>
              <a:t> Presentation of The Results</a:t>
            </a:r>
            <a:endParaRPr>
              <a:solidFill>
                <a:srgbClr val="3B3B3B"/>
              </a:solidFill>
              <a:latin typeface="Montserrat"/>
              <a:ea typeface="Montserrat"/>
              <a:cs typeface="Montserrat"/>
              <a:sym typeface="Montserrat"/>
            </a:endParaRPr>
          </a:p>
        </p:txBody>
      </p:sp>
      <p:sp>
        <p:nvSpPr>
          <p:cNvPr id="326" name="Google Shape;326;g244d9610dd6_0_0"/>
          <p:cNvSpPr txBox="1"/>
          <p:nvPr/>
        </p:nvSpPr>
        <p:spPr>
          <a:xfrm>
            <a:off x="5720325" y="4727738"/>
            <a:ext cx="5664900" cy="585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300">
                <a:solidFill>
                  <a:srgbClr val="3B3B3B"/>
                </a:solidFill>
                <a:latin typeface="Montserrat"/>
                <a:ea typeface="Montserrat"/>
                <a:cs typeface="Montserrat"/>
                <a:sym typeface="Montserrat"/>
              </a:rPr>
              <a:t>UNFPA, UNICEF &amp;</a:t>
            </a:r>
            <a:r>
              <a:rPr lang="en-US" sz="1300" i="0" u="none" strike="noStrike" cap="none">
                <a:solidFill>
                  <a:srgbClr val="3B3B3B"/>
                </a:solidFill>
                <a:latin typeface="Montserrat"/>
                <a:ea typeface="Montserrat"/>
                <a:cs typeface="Montserrat"/>
                <a:sym typeface="Montserrat"/>
              </a:rPr>
              <a:t> Data-Pop Alliance</a:t>
            </a:r>
            <a:endParaRPr sz="1300">
              <a:solidFill>
                <a:srgbClr val="3B3B3B"/>
              </a:solidFill>
              <a:latin typeface="Montserrat"/>
              <a:ea typeface="Montserrat"/>
              <a:cs typeface="Montserrat"/>
              <a:sym typeface="Montserrat"/>
            </a:endParaRPr>
          </a:p>
          <a:p>
            <a:pPr marL="0" marR="0" lvl="0" indent="0" algn="r" rtl="0">
              <a:lnSpc>
                <a:spcPct val="100000"/>
              </a:lnSpc>
              <a:spcBef>
                <a:spcPts val="0"/>
              </a:spcBef>
              <a:spcAft>
                <a:spcPts val="0"/>
              </a:spcAft>
              <a:buClr>
                <a:srgbClr val="000000"/>
              </a:buClr>
              <a:buSzPts val="1400"/>
              <a:buFont typeface="Arial"/>
              <a:buNone/>
            </a:pPr>
            <a:r>
              <a:rPr lang="en-US" sz="1300" b="1" i="0" u="none" strike="noStrike" cap="none">
                <a:solidFill>
                  <a:srgbClr val="1665B4"/>
                </a:solidFill>
                <a:latin typeface="Montserrat"/>
                <a:ea typeface="Montserrat"/>
                <a:cs typeface="Montserrat"/>
                <a:sym typeface="Montserrat"/>
              </a:rPr>
              <a:t>May 2023</a:t>
            </a:r>
            <a:endParaRPr sz="1300" b="1" i="0" u="none" strike="noStrike" cap="none">
              <a:solidFill>
                <a:srgbClr val="1665B4"/>
              </a:solidFill>
              <a:latin typeface="Montserrat"/>
              <a:ea typeface="Montserrat"/>
              <a:cs typeface="Montserrat"/>
              <a:sym typeface="Montserrat"/>
            </a:endParaRPr>
          </a:p>
        </p:txBody>
      </p:sp>
      <p:pic>
        <p:nvPicPr>
          <p:cNvPr id="327" name="Google Shape;327;g244d9610dd6_0_0"/>
          <p:cNvPicPr preferRelativeResize="0"/>
          <p:nvPr/>
        </p:nvPicPr>
        <p:blipFill>
          <a:blip r:embed="rId6">
            <a:alphaModFix/>
          </a:blip>
          <a:stretch>
            <a:fillRect/>
          </a:stretch>
        </p:blipFill>
        <p:spPr>
          <a:xfrm>
            <a:off x="7011275" y="5888400"/>
            <a:ext cx="1420574" cy="8740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7"/>
        <p:cNvGrpSpPr/>
        <p:nvPr/>
      </p:nvGrpSpPr>
      <p:grpSpPr>
        <a:xfrm>
          <a:off x="0" y="0"/>
          <a:ext cx="0" cy="0"/>
          <a:chOff x="0" y="0"/>
          <a:chExt cx="0" cy="0"/>
        </a:xfrm>
      </p:grpSpPr>
      <p:sp>
        <p:nvSpPr>
          <p:cNvPr id="508" name="Google Shape;508;g1e2343545f6_1_533"/>
          <p:cNvSpPr txBox="1"/>
          <p:nvPr/>
        </p:nvSpPr>
        <p:spPr>
          <a:xfrm>
            <a:off x="1435425" y="1354500"/>
            <a:ext cx="2248800" cy="879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100"/>
              <a:buFont typeface="Arial"/>
              <a:buNone/>
            </a:pPr>
            <a:r>
              <a:rPr lang="en-US" sz="2100" b="1" i="0" u="none" strike="noStrike" cap="none">
                <a:solidFill>
                  <a:srgbClr val="F8991D"/>
                </a:solidFill>
                <a:latin typeface="Roboto"/>
                <a:ea typeface="Roboto"/>
                <a:cs typeface="Roboto"/>
                <a:sym typeface="Roboto"/>
              </a:rPr>
              <a:t>Tech </a:t>
            </a:r>
            <a:endParaRPr sz="2100" b="1" i="0" u="none" strike="noStrike" cap="none">
              <a:solidFill>
                <a:srgbClr val="F8991D"/>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2100"/>
              <a:buFont typeface="Arial"/>
              <a:buNone/>
            </a:pPr>
            <a:r>
              <a:rPr lang="en-US" sz="2100" b="1">
                <a:solidFill>
                  <a:srgbClr val="F8991D"/>
                </a:solidFill>
                <a:latin typeface="Roboto"/>
                <a:ea typeface="Roboto"/>
                <a:cs typeface="Roboto"/>
                <a:sym typeface="Roboto"/>
              </a:rPr>
              <a:t>F</a:t>
            </a:r>
            <a:r>
              <a:rPr lang="en-US" sz="2100" b="1" i="0" u="none" strike="noStrike" cap="none">
                <a:solidFill>
                  <a:srgbClr val="F8991D"/>
                </a:solidFill>
                <a:latin typeface="Roboto"/>
                <a:ea typeface="Roboto"/>
                <a:cs typeface="Roboto"/>
                <a:sym typeface="Roboto"/>
              </a:rPr>
              <a:t>eatures</a:t>
            </a:r>
            <a:endParaRPr sz="1500" b="1" i="0" u="none" strike="noStrike" cap="none">
              <a:solidFill>
                <a:srgbClr val="F8991D"/>
              </a:solidFill>
              <a:latin typeface="Roboto"/>
              <a:ea typeface="Roboto"/>
              <a:cs typeface="Roboto"/>
              <a:sym typeface="Roboto"/>
            </a:endParaRPr>
          </a:p>
        </p:txBody>
      </p:sp>
      <p:sp>
        <p:nvSpPr>
          <p:cNvPr id="509" name="Google Shape;509;g1e2343545f6_1_533"/>
          <p:cNvSpPr txBox="1"/>
          <p:nvPr/>
        </p:nvSpPr>
        <p:spPr>
          <a:xfrm>
            <a:off x="644250" y="2623275"/>
            <a:ext cx="3214200" cy="39003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rgbClr val="444746"/>
              </a:buClr>
              <a:buSzPts val="1200"/>
              <a:buFont typeface="Helvetica Neue"/>
              <a:buChar char="●"/>
            </a:pPr>
            <a:r>
              <a:rPr lang="en-US" sz="1200" b="1">
                <a:solidFill>
                  <a:srgbClr val="444746"/>
                </a:solidFill>
                <a:latin typeface="Roboto"/>
                <a:ea typeface="Roboto"/>
                <a:cs typeface="Roboto"/>
                <a:sym typeface="Roboto"/>
              </a:rPr>
              <a:t>COVID-19</a:t>
            </a:r>
            <a:r>
              <a:rPr lang="en-US" sz="1200">
                <a:solidFill>
                  <a:srgbClr val="444746"/>
                </a:solidFill>
                <a:latin typeface="Roboto"/>
                <a:ea typeface="Roboto"/>
                <a:cs typeface="Roboto"/>
                <a:sym typeface="Roboto"/>
              </a:rPr>
              <a:t> = higher adoption of tech tools.</a:t>
            </a:r>
            <a:endParaRPr sz="1200">
              <a:solidFill>
                <a:srgbClr val="444746"/>
              </a:solidFill>
              <a:latin typeface="Roboto"/>
              <a:ea typeface="Roboto"/>
              <a:cs typeface="Roboto"/>
              <a:sym typeface="Roboto"/>
            </a:endParaRPr>
          </a:p>
          <a:p>
            <a:pPr marL="457200" lvl="0" indent="0" algn="l" rtl="0">
              <a:lnSpc>
                <a:spcPct val="115000"/>
              </a:lnSpc>
              <a:spcBef>
                <a:spcPts val="1000"/>
              </a:spcBef>
              <a:spcAft>
                <a:spcPts val="0"/>
              </a:spcAft>
              <a:buNone/>
            </a:pPr>
            <a:endParaRPr sz="1200">
              <a:solidFill>
                <a:srgbClr val="444746"/>
              </a:solidFill>
              <a:latin typeface="Roboto"/>
              <a:ea typeface="Roboto"/>
              <a:cs typeface="Roboto"/>
              <a:sym typeface="Roboto"/>
            </a:endParaRPr>
          </a:p>
          <a:p>
            <a:pPr marL="457200" marR="0" lvl="0" indent="-304800" algn="l" rtl="0">
              <a:lnSpc>
                <a:spcPct val="115000"/>
              </a:lnSpc>
              <a:spcBef>
                <a:spcPts val="1000"/>
              </a:spcBef>
              <a:spcAft>
                <a:spcPts val="0"/>
              </a:spcAft>
              <a:buClr>
                <a:srgbClr val="444746"/>
              </a:buClr>
              <a:buSzPts val="1200"/>
              <a:buFont typeface="Helvetica Neue"/>
              <a:buChar char="●"/>
            </a:pPr>
            <a:r>
              <a:rPr lang="en-US" sz="1200">
                <a:solidFill>
                  <a:srgbClr val="444746"/>
                </a:solidFill>
                <a:latin typeface="Roboto"/>
                <a:ea typeface="Roboto"/>
                <a:cs typeface="Roboto"/>
                <a:sym typeface="Roboto"/>
              </a:rPr>
              <a:t>Most</a:t>
            </a:r>
            <a:r>
              <a:rPr lang="en-US" sz="1200" i="0" u="none" strike="noStrike" cap="none">
                <a:solidFill>
                  <a:srgbClr val="444746"/>
                </a:solidFill>
                <a:latin typeface="Roboto"/>
                <a:ea typeface="Roboto"/>
                <a:cs typeface="Roboto"/>
                <a:sym typeface="Roboto"/>
              </a:rPr>
              <a:t> interventions employ a combination of </a:t>
            </a:r>
            <a:r>
              <a:rPr lang="en-US" sz="1200" b="1" i="0" u="none" strike="noStrike" cap="none">
                <a:solidFill>
                  <a:srgbClr val="444746"/>
                </a:solidFill>
                <a:latin typeface="Roboto"/>
                <a:ea typeface="Roboto"/>
                <a:cs typeface="Roboto"/>
                <a:sym typeface="Roboto"/>
              </a:rPr>
              <a:t>both traditional and modern tools</a:t>
            </a:r>
            <a:r>
              <a:rPr lang="en-US" sz="1200" i="0" u="none" strike="noStrike" cap="none">
                <a:solidFill>
                  <a:srgbClr val="444746"/>
                </a:solidFill>
                <a:latin typeface="Roboto"/>
                <a:ea typeface="Roboto"/>
                <a:cs typeface="Roboto"/>
                <a:sym typeface="Roboto"/>
              </a:rPr>
              <a:t> </a:t>
            </a:r>
            <a:endParaRPr sz="1200" i="0" u="none" strike="noStrike" cap="none">
              <a:solidFill>
                <a:srgbClr val="444746"/>
              </a:solidFill>
              <a:latin typeface="Roboto"/>
              <a:ea typeface="Roboto"/>
              <a:cs typeface="Roboto"/>
              <a:sym typeface="Roboto"/>
            </a:endParaRPr>
          </a:p>
          <a:p>
            <a:pPr marL="914400" marR="0" lvl="1" indent="-304800" algn="l" rtl="0">
              <a:lnSpc>
                <a:spcPct val="115000"/>
              </a:lnSpc>
              <a:spcBef>
                <a:spcPts val="1000"/>
              </a:spcBef>
              <a:spcAft>
                <a:spcPts val="0"/>
              </a:spcAft>
              <a:buClr>
                <a:srgbClr val="444746"/>
              </a:buClr>
              <a:buSzPts val="1200"/>
              <a:buFont typeface="Roboto"/>
              <a:buChar char="○"/>
            </a:pPr>
            <a:r>
              <a:rPr lang="en-US" sz="1200">
                <a:solidFill>
                  <a:srgbClr val="444746"/>
                </a:solidFill>
                <a:latin typeface="Roboto"/>
                <a:ea typeface="Roboto"/>
                <a:cs typeface="Roboto"/>
                <a:sym typeface="Roboto"/>
              </a:rPr>
              <a:t>E.g. </a:t>
            </a:r>
            <a:r>
              <a:rPr lang="en-US" sz="1200" i="0" u="none" strike="noStrike" cap="none">
                <a:solidFill>
                  <a:srgbClr val="444746"/>
                </a:solidFill>
                <a:latin typeface="Roboto"/>
                <a:ea typeface="Roboto"/>
                <a:cs typeface="Roboto"/>
                <a:sym typeface="Roboto"/>
              </a:rPr>
              <a:t>radio, T</a:t>
            </a:r>
            <a:r>
              <a:rPr lang="en-US" sz="1200">
                <a:solidFill>
                  <a:srgbClr val="444746"/>
                </a:solidFill>
                <a:latin typeface="Roboto"/>
                <a:ea typeface="Roboto"/>
                <a:cs typeface="Roboto"/>
                <a:sym typeface="Roboto"/>
              </a:rPr>
              <a:t>V, videos and films, mobile apps, web platforms, social media, IVR, virtual reality</a:t>
            </a:r>
            <a:endParaRPr sz="1200">
              <a:solidFill>
                <a:srgbClr val="444746"/>
              </a:solidFill>
              <a:latin typeface="Roboto"/>
              <a:ea typeface="Roboto"/>
              <a:cs typeface="Roboto"/>
              <a:sym typeface="Roboto"/>
            </a:endParaRPr>
          </a:p>
          <a:p>
            <a:pPr marL="457200" marR="0" lvl="0" indent="-304800" algn="l" rtl="0">
              <a:lnSpc>
                <a:spcPct val="115000"/>
              </a:lnSpc>
              <a:spcBef>
                <a:spcPts val="1000"/>
              </a:spcBef>
              <a:spcAft>
                <a:spcPts val="0"/>
              </a:spcAft>
              <a:buClr>
                <a:srgbClr val="444746"/>
              </a:buClr>
              <a:buSzPts val="1200"/>
              <a:buFont typeface="Helvetica Neue"/>
              <a:buChar char="●"/>
            </a:pPr>
            <a:r>
              <a:rPr lang="en-US" sz="1200">
                <a:solidFill>
                  <a:srgbClr val="444746"/>
                </a:solidFill>
                <a:latin typeface="Roboto"/>
                <a:ea typeface="Roboto"/>
                <a:cs typeface="Roboto"/>
                <a:sym typeface="Roboto"/>
              </a:rPr>
              <a:t>Sometimes these are combined </a:t>
            </a:r>
            <a:r>
              <a:rPr lang="en-US" sz="1200" b="1">
                <a:solidFill>
                  <a:srgbClr val="444746"/>
                </a:solidFill>
                <a:latin typeface="Roboto"/>
                <a:ea typeface="Roboto"/>
                <a:cs typeface="Roboto"/>
                <a:sym typeface="Roboto"/>
              </a:rPr>
              <a:t>with offline methods </a:t>
            </a:r>
            <a:endParaRPr sz="1200" b="1">
              <a:solidFill>
                <a:srgbClr val="444746"/>
              </a:solidFill>
              <a:latin typeface="Roboto"/>
              <a:ea typeface="Roboto"/>
              <a:cs typeface="Roboto"/>
              <a:sym typeface="Roboto"/>
            </a:endParaRPr>
          </a:p>
          <a:p>
            <a:pPr marL="914400" lvl="1" indent="-304800" algn="l" rtl="0">
              <a:lnSpc>
                <a:spcPct val="115000"/>
              </a:lnSpc>
              <a:spcBef>
                <a:spcPts val="1000"/>
              </a:spcBef>
              <a:spcAft>
                <a:spcPts val="0"/>
              </a:spcAft>
              <a:buClr>
                <a:srgbClr val="444746"/>
              </a:buClr>
              <a:buSzPts val="1200"/>
              <a:buFont typeface="Roboto"/>
              <a:buChar char="○"/>
            </a:pPr>
            <a:r>
              <a:rPr lang="en-US" sz="1200">
                <a:solidFill>
                  <a:srgbClr val="444746"/>
                </a:solidFill>
                <a:latin typeface="Roboto"/>
                <a:ea typeface="Roboto"/>
                <a:cs typeface="Roboto"/>
                <a:sym typeface="Roboto"/>
              </a:rPr>
              <a:t>E.g. Trainings, community dialogues</a:t>
            </a:r>
            <a:endParaRPr sz="1200" b="1">
              <a:solidFill>
                <a:srgbClr val="444746"/>
              </a:solidFill>
              <a:latin typeface="Roboto"/>
              <a:ea typeface="Roboto"/>
              <a:cs typeface="Roboto"/>
              <a:sym typeface="Roboto"/>
            </a:endParaRPr>
          </a:p>
          <a:p>
            <a:pPr marL="0" marR="0" lvl="0" indent="0" algn="l" rtl="0">
              <a:lnSpc>
                <a:spcPct val="115000"/>
              </a:lnSpc>
              <a:spcBef>
                <a:spcPts val="1000"/>
              </a:spcBef>
              <a:spcAft>
                <a:spcPts val="1000"/>
              </a:spcAft>
              <a:buNone/>
            </a:pPr>
            <a:endParaRPr sz="1200" i="0" u="none" strike="noStrike" cap="none">
              <a:solidFill>
                <a:srgbClr val="444746"/>
              </a:solidFill>
              <a:latin typeface="Roboto"/>
              <a:ea typeface="Roboto"/>
              <a:cs typeface="Roboto"/>
              <a:sym typeface="Roboto"/>
            </a:endParaRPr>
          </a:p>
        </p:txBody>
      </p:sp>
      <p:sp>
        <p:nvSpPr>
          <p:cNvPr id="510" name="Google Shape;510;g1e2343545f6_1_533"/>
          <p:cNvSpPr txBox="1"/>
          <p:nvPr/>
        </p:nvSpPr>
        <p:spPr>
          <a:xfrm>
            <a:off x="5383200" y="1358125"/>
            <a:ext cx="2612100" cy="879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100"/>
              <a:buFont typeface="Arial"/>
              <a:buNone/>
            </a:pPr>
            <a:r>
              <a:rPr lang="en-US" sz="2100" b="1" i="0" u="none" strike="noStrike" cap="none">
                <a:solidFill>
                  <a:srgbClr val="F8991D"/>
                </a:solidFill>
                <a:latin typeface="Roboto"/>
                <a:ea typeface="Roboto"/>
                <a:cs typeface="Roboto"/>
                <a:sym typeface="Roboto"/>
              </a:rPr>
              <a:t>Impact </a:t>
            </a:r>
            <a:r>
              <a:rPr lang="en-US" sz="2100" b="1">
                <a:solidFill>
                  <a:srgbClr val="F8991D"/>
                </a:solidFill>
                <a:latin typeface="Roboto"/>
                <a:ea typeface="Roboto"/>
                <a:cs typeface="Roboto"/>
                <a:sym typeface="Roboto"/>
              </a:rPr>
              <a:t>A</a:t>
            </a:r>
            <a:r>
              <a:rPr lang="en-US" sz="2100" b="1" i="0" u="none" strike="noStrike" cap="none">
                <a:solidFill>
                  <a:srgbClr val="F8991D"/>
                </a:solidFill>
                <a:latin typeface="Roboto"/>
                <a:ea typeface="Roboto"/>
                <a:cs typeface="Roboto"/>
                <a:sym typeface="Roboto"/>
              </a:rPr>
              <a:t>reas </a:t>
            </a:r>
            <a:r>
              <a:rPr lang="en-US" sz="2100" b="1">
                <a:solidFill>
                  <a:srgbClr val="F8991D"/>
                </a:solidFill>
                <a:latin typeface="Roboto"/>
                <a:ea typeface="Roboto"/>
                <a:cs typeface="Roboto"/>
                <a:sym typeface="Roboto"/>
              </a:rPr>
              <a:t>&amp;</a:t>
            </a:r>
            <a:r>
              <a:rPr lang="en-US" sz="2100" b="1" i="0" u="none" strike="noStrike" cap="none">
                <a:solidFill>
                  <a:srgbClr val="F8991D"/>
                </a:solidFill>
                <a:latin typeface="Roboto"/>
                <a:ea typeface="Roboto"/>
                <a:cs typeface="Roboto"/>
                <a:sym typeface="Roboto"/>
              </a:rPr>
              <a:t> </a:t>
            </a:r>
            <a:r>
              <a:rPr lang="en-US" sz="2100" b="1">
                <a:solidFill>
                  <a:srgbClr val="F8991D"/>
                </a:solidFill>
                <a:latin typeface="Roboto"/>
                <a:ea typeface="Roboto"/>
                <a:cs typeface="Roboto"/>
                <a:sym typeface="Roboto"/>
              </a:rPr>
              <a:t>K</a:t>
            </a:r>
            <a:r>
              <a:rPr lang="en-US" sz="2100" b="1" i="0" u="none" strike="noStrike" cap="none">
                <a:solidFill>
                  <a:srgbClr val="F8991D"/>
                </a:solidFill>
                <a:latin typeface="Roboto"/>
                <a:ea typeface="Roboto"/>
                <a:cs typeface="Roboto"/>
                <a:sym typeface="Roboto"/>
              </a:rPr>
              <a:t>ey </a:t>
            </a:r>
            <a:r>
              <a:rPr lang="en-US" sz="2100" b="1">
                <a:solidFill>
                  <a:srgbClr val="F8991D"/>
                </a:solidFill>
                <a:latin typeface="Roboto"/>
                <a:ea typeface="Roboto"/>
                <a:cs typeface="Roboto"/>
                <a:sym typeface="Roboto"/>
              </a:rPr>
              <a:t>A</a:t>
            </a:r>
            <a:r>
              <a:rPr lang="en-US" sz="2100" b="1" i="0" u="none" strike="noStrike" cap="none">
                <a:solidFill>
                  <a:srgbClr val="F8991D"/>
                </a:solidFill>
                <a:latin typeface="Roboto"/>
                <a:ea typeface="Roboto"/>
                <a:cs typeface="Roboto"/>
                <a:sym typeface="Roboto"/>
              </a:rPr>
              <a:t>chievements</a:t>
            </a:r>
            <a:endParaRPr sz="1500" b="1" i="0" u="none" strike="noStrike" cap="none">
              <a:solidFill>
                <a:srgbClr val="F8991D"/>
              </a:solidFill>
              <a:latin typeface="Roboto"/>
              <a:ea typeface="Roboto"/>
              <a:cs typeface="Roboto"/>
              <a:sym typeface="Roboto"/>
            </a:endParaRPr>
          </a:p>
        </p:txBody>
      </p:sp>
      <p:sp>
        <p:nvSpPr>
          <p:cNvPr id="511" name="Google Shape;511;g1e2343545f6_1_533"/>
          <p:cNvSpPr txBox="1"/>
          <p:nvPr/>
        </p:nvSpPr>
        <p:spPr>
          <a:xfrm>
            <a:off x="4419575" y="2641275"/>
            <a:ext cx="3214200" cy="26217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rgbClr val="444746"/>
              </a:buClr>
              <a:buSzPts val="1200"/>
              <a:buFont typeface="Helvetica Neue"/>
              <a:buChar char="●"/>
            </a:pPr>
            <a:r>
              <a:rPr lang="en-US" sz="1200">
                <a:solidFill>
                  <a:srgbClr val="444746"/>
                </a:solidFill>
                <a:latin typeface="Roboto"/>
                <a:ea typeface="Roboto"/>
                <a:cs typeface="Roboto"/>
                <a:sym typeface="Roboto"/>
              </a:rPr>
              <a:t>Most interventions focus on 1) access to </a:t>
            </a:r>
            <a:r>
              <a:rPr lang="en-US" sz="1200" b="1">
                <a:solidFill>
                  <a:srgbClr val="444746"/>
                </a:solidFill>
                <a:latin typeface="Roboto"/>
                <a:ea typeface="Roboto"/>
                <a:cs typeface="Roboto"/>
                <a:sym typeface="Roboto"/>
              </a:rPr>
              <a:t>service</a:t>
            </a:r>
            <a:r>
              <a:rPr lang="en-US" sz="1200">
                <a:solidFill>
                  <a:srgbClr val="444746"/>
                </a:solidFill>
                <a:latin typeface="Roboto"/>
                <a:ea typeface="Roboto"/>
                <a:cs typeface="Roboto"/>
                <a:sym typeface="Roboto"/>
              </a:rPr>
              <a:t> provision, 2) SRHR </a:t>
            </a:r>
            <a:r>
              <a:rPr lang="en-US" sz="1200" b="1">
                <a:solidFill>
                  <a:srgbClr val="444746"/>
                </a:solidFill>
                <a:latin typeface="Roboto"/>
                <a:ea typeface="Roboto"/>
                <a:cs typeface="Roboto"/>
                <a:sym typeface="Roboto"/>
              </a:rPr>
              <a:t>education</a:t>
            </a:r>
            <a:r>
              <a:rPr lang="en-US" sz="1200">
                <a:solidFill>
                  <a:srgbClr val="444746"/>
                </a:solidFill>
                <a:latin typeface="Roboto"/>
                <a:ea typeface="Roboto"/>
                <a:cs typeface="Roboto"/>
                <a:sym typeface="Roboto"/>
              </a:rPr>
              <a:t>, 3) changing </a:t>
            </a:r>
            <a:r>
              <a:rPr lang="en-US" sz="1200" b="1">
                <a:solidFill>
                  <a:srgbClr val="444746"/>
                </a:solidFill>
                <a:latin typeface="Roboto"/>
                <a:ea typeface="Roboto"/>
                <a:cs typeface="Roboto"/>
                <a:sym typeface="Roboto"/>
              </a:rPr>
              <a:t>attitudes and norms</a:t>
            </a:r>
            <a:r>
              <a:rPr lang="en-US" sz="1200">
                <a:solidFill>
                  <a:srgbClr val="444746"/>
                </a:solidFill>
                <a:latin typeface="Roboto"/>
                <a:ea typeface="Roboto"/>
                <a:cs typeface="Roboto"/>
                <a:sym typeface="Roboto"/>
              </a:rPr>
              <a:t> at individual and community levels.  </a:t>
            </a:r>
            <a:endParaRPr sz="1200">
              <a:solidFill>
                <a:srgbClr val="444746"/>
              </a:solidFill>
              <a:latin typeface="Roboto"/>
              <a:ea typeface="Roboto"/>
              <a:cs typeface="Roboto"/>
              <a:sym typeface="Roboto"/>
            </a:endParaRPr>
          </a:p>
          <a:p>
            <a:pPr marL="457200" marR="0" lvl="0" indent="-304800" algn="l" rtl="0">
              <a:lnSpc>
                <a:spcPct val="115000"/>
              </a:lnSpc>
              <a:spcBef>
                <a:spcPts val="1000"/>
              </a:spcBef>
              <a:spcAft>
                <a:spcPts val="0"/>
              </a:spcAft>
              <a:buClr>
                <a:srgbClr val="444746"/>
              </a:buClr>
              <a:buSzPts val="1200"/>
              <a:buFont typeface="Helvetica Neue"/>
              <a:buChar char="●"/>
            </a:pPr>
            <a:r>
              <a:rPr lang="en-US" sz="1200">
                <a:solidFill>
                  <a:srgbClr val="444746"/>
                </a:solidFill>
                <a:latin typeface="Roboto"/>
                <a:ea typeface="Roboto"/>
                <a:cs typeface="Roboto"/>
                <a:sym typeface="Roboto"/>
              </a:rPr>
              <a:t>Success (mitigation of child marriage and FGM) results</a:t>
            </a:r>
            <a:r>
              <a:rPr lang="en-US" sz="1200" i="0" u="none" strike="noStrike" cap="none">
                <a:solidFill>
                  <a:srgbClr val="444746"/>
                </a:solidFill>
                <a:latin typeface="Roboto"/>
                <a:ea typeface="Roboto"/>
                <a:cs typeface="Roboto"/>
                <a:sym typeface="Roboto"/>
              </a:rPr>
              <a:t> from a combination of </a:t>
            </a:r>
            <a:r>
              <a:rPr lang="en-US" sz="1200" b="1" i="0" u="none" strike="noStrike" cap="none">
                <a:solidFill>
                  <a:srgbClr val="444746"/>
                </a:solidFill>
                <a:latin typeface="Roboto"/>
                <a:ea typeface="Roboto"/>
                <a:cs typeface="Roboto"/>
                <a:sym typeface="Roboto"/>
              </a:rPr>
              <a:t>context-based social, economic and technological development</a:t>
            </a:r>
            <a:r>
              <a:rPr lang="en-US" sz="1200">
                <a:solidFill>
                  <a:srgbClr val="444746"/>
                </a:solidFill>
                <a:latin typeface="Roboto"/>
                <a:ea typeface="Roboto"/>
                <a:cs typeface="Roboto"/>
                <a:sym typeface="Roboto"/>
              </a:rPr>
              <a:t>.</a:t>
            </a:r>
            <a:endParaRPr sz="1200">
              <a:solidFill>
                <a:srgbClr val="444746"/>
              </a:solidFill>
              <a:latin typeface="Roboto"/>
              <a:ea typeface="Roboto"/>
              <a:cs typeface="Roboto"/>
              <a:sym typeface="Roboto"/>
            </a:endParaRPr>
          </a:p>
          <a:p>
            <a:pPr marL="0" marR="0" lvl="0" indent="0" algn="l" rtl="0">
              <a:lnSpc>
                <a:spcPct val="115000"/>
              </a:lnSpc>
              <a:spcBef>
                <a:spcPts val="0"/>
              </a:spcBef>
              <a:spcAft>
                <a:spcPts val="0"/>
              </a:spcAft>
              <a:buNone/>
            </a:pPr>
            <a:endParaRPr sz="1200">
              <a:solidFill>
                <a:srgbClr val="444746"/>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1100"/>
              <a:buFont typeface="Arial"/>
              <a:buNone/>
            </a:pPr>
            <a:endParaRPr sz="1200">
              <a:solidFill>
                <a:srgbClr val="444746"/>
              </a:solidFill>
              <a:latin typeface="Roboto"/>
              <a:ea typeface="Roboto"/>
              <a:cs typeface="Roboto"/>
              <a:sym typeface="Roboto"/>
            </a:endParaRPr>
          </a:p>
        </p:txBody>
      </p:sp>
      <p:sp>
        <p:nvSpPr>
          <p:cNvPr id="512" name="Google Shape;512;g1e2343545f6_1_533"/>
          <p:cNvSpPr txBox="1"/>
          <p:nvPr/>
        </p:nvSpPr>
        <p:spPr>
          <a:xfrm>
            <a:off x="8991000" y="6378275"/>
            <a:ext cx="3000000" cy="330900"/>
          </a:xfrm>
          <a:prstGeom prst="rect">
            <a:avLst/>
          </a:prstGeom>
          <a:noFill/>
          <a:ln>
            <a:noFill/>
          </a:ln>
        </p:spPr>
        <p:txBody>
          <a:bodyPr spcFirstLastPara="1" wrap="square" lIns="91425" tIns="91425" rIns="91425" bIns="91425" anchor="t" anchorCtr="0">
            <a:spAutoFit/>
          </a:bodyPr>
          <a:lstStyle/>
          <a:p>
            <a:pPr marL="0" marR="0" lvl="0" indent="0" algn="r" rtl="0">
              <a:lnSpc>
                <a:spcPct val="15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dk1"/>
                </a:solidFill>
                <a:latin typeface="Helvetica Neue"/>
                <a:ea typeface="Helvetica Neue"/>
                <a:cs typeface="Helvetica Neue"/>
                <a:sym typeface="Helvetica Neue"/>
              </a:rPr>
              <a:t>10</a:t>
            </a:fld>
            <a:r>
              <a:rPr lang="en-US" sz="950" b="0" i="0" u="none" strike="noStrike" cap="none">
                <a:solidFill>
                  <a:schemeClr val="dk1"/>
                </a:solidFill>
                <a:latin typeface="Helvetica Neue"/>
                <a:ea typeface="Helvetica Neue"/>
                <a:cs typeface="Helvetica Neue"/>
                <a:sym typeface="Helvetica Neue"/>
              </a:rPr>
              <a:t>  </a:t>
            </a:r>
            <a:r>
              <a:rPr lang="en-US" sz="950" b="1" i="0" u="none" strike="noStrike" cap="none">
                <a:solidFill>
                  <a:schemeClr val="accent1"/>
                </a:solidFill>
                <a:latin typeface="Helvetica Neue"/>
                <a:ea typeface="Helvetica Neue"/>
                <a:cs typeface="Helvetica Neue"/>
                <a:sym typeface="Helvetica Neue"/>
              </a:rPr>
              <a:t>| </a:t>
            </a:r>
            <a:r>
              <a:rPr lang="en-US" sz="950" b="0" i="0" u="none" strike="noStrike" cap="none">
                <a:solidFill>
                  <a:schemeClr val="dk1"/>
                </a:solidFill>
                <a:latin typeface="Helvetica Neue"/>
                <a:ea typeface="Helvetica Neue"/>
                <a:cs typeface="Helvetica Neue"/>
                <a:sym typeface="Helvetica Neue"/>
              </a:rPr>
              <a:t> </a:t>
            </a:r>
            <a:r>
              <a:rPr lang="en-US" sz="950">
                <a:solidFill>
                  <a:schemeClr val="dk1"/>
                </a:solidFill>
                <a:latin typeface="Helvetica Neue"/>
                <a:ea typeface="Helvetica Neue"/>
                <a:cs typeface="Helvetica Neue"/>
                <a:sym typeface="Helvetica Neue"/>
              </a:rPr>
              <a:t>Webinar Final Results</a:t>
            </a:r>
            <a:endParaRPr sz="950" b="0" i="0" u="none" strike="noStrike" cap="none">
              <a:solidFill>
                <a:schemeClr val="dk1"/>
              </a:solidFill>
              <a:latin typeface="Helvetica Neue"/>
              <a:ea typeface="Helvetica Neue"/>
              <a:cs typeface="Helvetica Neue"/>
              <a:sym typeface="Helvetica Neue"/>
            </a:endParaRPr>
          </a:p>
        </p:txBody>
      </p:sp>
      <p:sp>
        <p:nvSpPr>
          <p:cNvPr id="513" name="Google Shape;513;g1e2343545f6_1_533"/>
          <p:cNvSpPr txBox="1"/>
          <p:nvPr/>
        </p:nvSpPr>
        <p:spPr>
          <a:xfrm>
            <a:off x="9559350" y="1540350"/>
            <a:ext cx="18633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chemeClr val="dk1"/>
              </a:buClr>
              <a:buSzPts val="2100"/>
              <a:buFont typeface="Arial"/>
              <a:buNone/>
            </a:pPr>
            <a:r>
              <a:rPr lang="en-US" sz="2100" b="1" i="0" u="none" strike="noStrike" cap="none">
                <a:solidFill>
                  <a:srgbClr val="F8991D"/>
                </a:solidFill>
                <a:latin typeface="Roboto"/>
                <a:ea typeface="Roboto"/>
                <a:cs typeface="Roboto"/>
                <a:sym typeface="Roboto"/>
              </a:rPr>
              <a:t>Stakeholders </a:t>
            </a:r>
            <a:endParaRPr sz="1500" b="1" i="0" u="none" strike="noStrike" cap="none">
              <a:solidFill>
                <a:srgbClr val="F8991D"/>
              </a:solidFill>
              <a:latin typeface="Roboto"/>
              <a:ea typeface="Roboto"/>
              <a:cs typeface="Roboto"/>
              <a:sym typeface="Roboto"/>
            </a:endParaRPr>
          </a:p>
        </p:txBody>
      </p:sp>
      <p:sp>
        <p:nvSpPr>
          <p:cNvPr id="514" name="Google Shape;514;g1e2343545f6_1_533"/>
          <p:cNvSpPr txBox="1"/>
          <p:nvPr/>
        </p:nvSpPr>
        <p:spPr>
          <a:xfrm>
            <a:off x="8503350" y="2623275"/>
            <a:ext cx="2919300" cy="185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US" sz="1200">
                <a:solidFill>
                  <a:srgbClr val="444746"/>
                </a:solidFill>
                <a:latin typeface="Roboto"/>
                <a:ea typeface="Roboto"/>
                <a:cs typeface="Roboto"/>
                <a:sym typeface="Roboto"/>
              </a:rPr>
              <a:t>Different levels of involvement from different partners.</a:t>
            </a:r>
            <a:endParaRPr sz="1200">
              <a:solidFill>
                <a:srgbClr val="444746"/>
              </a:solidFill>
              <a:latin typeface="Roboto"/>
              <a:ea typeface="Roboto"/>
              <a:cs typeface="Roboto"/>
              <a:sym typeface="Roboto"/>
            </a:endParaRPr>
          </a:p>
          <a:p>
            <a:pPr marL="0" marR="0" lvl="0" indent="0" algn="l" rtl="0">
              <a:lnSpc>
                <a:spcPct val="115000"/>
              </a:lnSpc>
              <a:spcBef>
                <a:spcPts val="0"/>
              </a:spcBef>
              <a:spcAft>
                <a:spcPts val="0"/>
              </a:spcAft>
              <a:buNone/>
            </a:pPr>
            <a:endParaRPr sz="1200">
              <a:solidFill>
                <a:srgbClr val="444746"/>
              </a:solidFill>
              <a:latin typeface="Roboto"/>
              <a:ea typeface="Roboto"/>
              <a:cs typeface="Roboto"/>
              <a:sym typeface="Roboto"/>
            </a:endParaRPr>
          </a:p>
          <a:p>
            <a:pPr marL="0" marR="0" lvl="0" indent="0" algn="l" rtl="0">
              <a:lnSpc>
                <a:spcPct val="115000"/>
              </a:lnSpc>
              <a:spcBef>
                <a:spcPts val="0"/>
              </a:spcBef>
              <a:spcAft>
                <a:spcPts val="0"/>
              </a:spcAft>
              <a:buNone/>
            </a:pPr>
            <a:r>
              <a:rPr lang="en-US" sz="1200" i="0" u="none" strike="noStrike" cap="none">
                <a:solidFill>
                  <a:srgbClr val="444746"/>
                </a:solidFill>
                <a:latin typeface="Roboto"/>
                <a:ea typeface="Roboto"/>
                <a:cs typeface="Roboto"/>
                <a:sym typeface="Roboto"/>
              </a:rPr>
              <a:t>The most impactful interventions are </a:t>
            </a:r>
            <a:r>
              <a:rPr lang="en-US" sz="1200" b="1" i="0" u="none" strike="noStrike" cap="none">
                <a:solidFill>
                  <a:srgbClr val="444746"/>
                </a:solidFill>
                <a:latin typeface="Roboto"/>
                <a:ea typeface="Roboto"/>
                <a:cs typeface="Roboto"/>
                <a:sym typeface="Roboto"/>
              </a:rPr>
              <a:t>multi-sectoral initiatives</a:t>
            </a:r>
            <a:endParaRPr sz="1200" b="1">
              <a:solidFill>
                <a:srgbClr val="444746"/>
              </a:solidFill>
              <a:latin typeface="Roboto"/>
              <a:ea typeface="Roboto"/>
              <a:cs typeface="Roboto"/>
              <a:sym typeface="Roboto"/>
            </a:endParaRPr>
          </a:p>
          <a:p>
            <a:pPr marL="457200" marR="0" lvl="0" indent="-304800" algn="l" rtl="0">
              <a:lnSpc>
                <a:spcPct val="115000"/>
              </a:lnSpc>
              <a:spcBef>
                <a:spcPts val="0"/>
              </a:spcBef>
              <a:spcAft>
                <a:spcPts val="0"/>
              </a:spcAft>
              <a:buClr>
                <a:srgbClr val="444746"/>
              </a:buClr>
              <a:buSzPts val="1200"/>
              <a:buFont typeface="Roboto"/>
              <a:buChar char="●"/>
            </a:pPr>
            <a:r>
              <a:rPr lang="en-US" sz="12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E.g. Through </a:t>
            </a:r>
            <a:r>
              <a:rPr lang="en-US" sz="1200" i="0" u="none" strike="noStrike" cap="none">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partnerships with</a:t>
            </a:r>
            <a:r>
              <a:rPr lang="en-US" sz="12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 CSOs, INGOs, government, and the private sector.</a:t>
            </a:r>
            <a:endParaRPr sz="1200" i="0" u="none" strike="noStrike" cap="none">
              <a:solidFill>
                <a:srgbClr val="444746"/>
              </a:solidFill>
              <a:latin typeface="Roboto"/>
              <a:ea typeface="Roboto"/>
              <a:cs typeface="Roboto"/>
              <a:sym typeface="Roboto"/>
            </a:endParaRPr>
          </a:p>
        </p:txBody>
      </p:sp>
      <p:sp>
        <p:nvSpPr>
          <p:cNvPr id="515" name="Google Shape;515;g1e2343545f6_1_533"/>
          <p:cNvSpPr txBox="1"/>
          <p:nvPr/>
        </p:nvSpPr>
        <p:spPr>
          <a:xfrm>
            <a:off x="1945200" y="195825"/>
            <a:ext cx="8377800" cy="769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800" b="1">
                <a:solidFill>
                  <a:srgbClr val="374EA3"/>
                </a:solidFill>
                <a:latin typeface="Roboto"/>
                <a:ea typeface="Roboto"/>
                <a:cs typeface="Roboto"/>
                <a:sym typeface="Roboto"/>
              </a:rPr>
              <a:t>Key Findings</a:t>
            </a:r>
            <a:endParaRPr sz="3800" b="1">
              <a:solidFill>
                <a:srgbClr val="F8991D"/>
              </a:solidFill>
              <a:latin typeface="Roboto"/>
              <a:ea typeface="Roboto"/>
              <a:cs typeface="Roboto"/>
              <a:sym typeface="Roboto"/>
            </a:endParaRPr>
          </a:p>
        </p:txBody>
      </p:sp>
      <p:cxnSp>
        <p:nvCxnSpPr>
          <p:cNvPr id="516" name="Google Shape;516;g1e2343545f6_1_533"/>
          <p:cNvCxnSpPr/>
          <p:nvPr/>
        </p:nvCxnSpPr>
        <p:spPr>
          <a:xfrm>
            <a:off x="504300" y="2478125"/>
            <a:ext cx="11183400" cy="0"/>
          </a:xfrm>
          <a:prstGeom prst="straightConnector1">
            <a:avLst/>
          </a:prstGeom>
          <a:noFill/>
          <a:ln w="19050" cap="flat" cmpd="sng">
            <a:solidFill>
              <a:srgbClr val="444746"/>
            </a:solidFill>
            <a:prstDash val="dash"/>
            <a:round/>
            <a:headEnd type="none" w="med" len="med"/>
            <a:tailEnd type="none" w="med" len="med"/>
          </a:ln>
        </p:spPr>
      </p:cxnSp>
      <p:sp>
        <p:nvSpPr>
          <p:cNvPr id="517" name="Google Shape;517;g1e2343545f6_1_533"/>
          <p:cNvSpPr/>
          <p:nvPr/>
        </p:nvSpPr>
        <p:spPr>
          <a:xfrm>
            <a:off x="248925" y="1226125"/>
            <a:ext cx="1186500" cy="11865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g1e2343545f6_1_533"/>
          <p:cNvSpPr/>
          <p:nvPr/>
        </p:nvSpPr>
        <p:spPr>
          <a:xfrm>
            <a:off x="4196700" y="1204675"/>
            <a:ext cx="1186500" cy="11865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g1e2343545f6_1_533"/>
          <p:cNvSpPr/>
          <p:nvPr/>
        </p:nvSpPr>
        <p:spPr>
          <a:xfrm>
            <a:off x="8372850" y="1201050"/>
            <a:ext cx="1186500" cy="11865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0" name="Google Shape;520;g1e2343545f6_1_533"/>
          <p:cNvCxnSpPr/>
          <p:nvPr/>
        </p:nvCxnSpPr>
        <p:spPr>
          <a:xfrm>
            <a:off x="3935450" y="1240950"/>
            <a:ext cx="0" cy="4939200"/>
          </a:xfrm>
          <a:prstGeom prst="straightConnector1">
            <a:avLst/>
          </a:prstGeom>
          <a:noFill/>
          <a:ln w="19050" cap="flat" cmpd="sng">
            <a:solidFill>
              <a:schemeClr val="dk2"/>
            </a:solidFill>
            <a:prstDash val="dash"/>
            <a:round/>
            <a:headEnd type="none" w="med" len="med"/>
            <a:tailEnd type="none" w="med" len="med"/>
          </a:ln>
        </p:spPr>
      </p:cxnSp>
      <p:cxnSp>
        <p:nvCxnSpPr>
          <p:cNvPr id="521" name="Google Shape;521;g1e2343545f6_1_533"/>
          <p:cNvCxnSpPr/>
          <p:nvPr/>
        </p:nvCxnSpPr>
        <p:spPr>
          <a:xfrm>
            <a:off x="8122175" y="1240950"/>
            <a:ext cx="0" cy="4939200"/>
          </a:xfrm>
          <a:prstGeom prst="straightConnector1">
            <a:avLst/>
          </a:prstGeom>
          <a:noFill/>
          <a:ln w="19050" cap="flat" cmpd="sng">
            <a:solidFill>
              <a:schemeClr val="dk2"/>
            </a:solidFill>
            <a:prstDash val="dash"/>
            <a:round/>
            <a:headEnd type="none" w="med" len="med"/>
            <a:tailEnd type="none" w="med" len="med"/>
          </a:ln>
        </p:spPr>
      </p:cxnSp>
      <p:sp>
        <p:nvSpPr>
          <p:cNvPr id="522" name="Google Shape;522;g1e2343545f6_1_533"/>
          <p:cNvSpPr txBox="1"/>
          <p:nvPr/>
        </p:nvSpPr>
        <p:spPr>
          <a:xfrm>
            <a:off x="567825" y="1226125"/>
            <a:ext cx="54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01.</a:t>
            </a:r>
            <a:endParaRPr b="1">
              <a:solidFill>
                <a:srgbClr val="444746"/>
              </a:solidFill>
              <a:latin typeface="Montserrat"/>
              <a:ea typeface="Montserrat"/>
              <a:cs typeface="Montserrat"/>
              <a:sym typeface="Montserrat"/>
            </a:endParaRPr>
          </a:p>
        </p:txBody>
      </p:sp>
      <p:sp>
        <p:nvSpPr>
          <p:cNvPr id="523" name="Google Shape;523;g1e2343545f6_1_533"/>
          <p:cNvSpPr txBox="1"/>
          <p:nvPr/>
        </p:nvSpPr>
        <p:spPr>
          <a:xfrm>
            <a:off x="4515600" y="1226125"/>
            <a:ext cx="54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02.</a:t>
            </a:r>
            <a:endParaRPr b="1">
              <a:solidFill>
                <a:srgbClr val="444746"/>
              </a:solidFill>
              <a:latin typeface="Montserrat"/>
              <a:ea typeface="Montserrat"/>
              <a:cs typeface="Montserrat"/>
              <a:sym typeface="Montserrat"/>
            </a:endParaRPr>
          </a:p>
        </p:txBody>
      </p:sp>
      <p:sp>
        <p:nvSpPr>
          <p:cNvPr id="524" name="Google Shape;524;g1e2343545f6_1_533"/>
          <p:cNvSpPr txBox="1"/>
          <p:nvPr/>
        </p:nvSpPr>
        <p:spPr>
          <a:xfrm>
            <a:off x="8691750" y="1226125"/>
            <a:ext cx="54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03.</a:t>
            </a:r>
            <a:endParaRPr b="1">
              <a:solidFill>
                <a:srgbClr val="444746"/>
              </a:solidFill>
              <a:latin typeface="Montserrat"/>
              <a:ea typeface="Montserrat"/>
              <a:cs typeface="Montserrat"/>
              <a:sym typeface="Montserrat"/>
            </a:endParaRPr>
          </a:p>
        </p:txBody>
      </p:sp>
      <p:pic>
        <p:nvPicPr>
          <p:cNvPr id="525" name="Google Shape;525;g1e2343545f6_1_533"/>
          <p:cNvPicPr preferRelativeResize="0"/>
          <p:nvPr/>
        </p:nvPicPr>
        <p:blipFill>
          <a:blip r:embed="rId4">
            <a:alphaModFix/>
          </a:blip>
          <a:stretch>
            <a:fillRect/>
          </a:stretch>
        </p:blipFill>
        <p:spPr>
          <a:xfrm>
            <a:off x="567830" y="1626325"/>
            <a:ext cx="548700" cy="549386"/>
          </a:xfrm>
          <a:prstGeom prst="rect">
            <a:avLst/>
          </a:prstGeom>
          <a:noFill/>
          <a:ln>
            <a:noFill/>
          </a:ln>
        </p:spPr>
      </p:pic>
      <p:pic>
        <p:nvPicPr>
          <p:cNvPr id="526" name="Google Shape;526;g1e2343545f6_1_533"/>
          <p:cNvPicPr preferRelativeResize="0"/>
          <p:nvPr/>
        </p:nvPicPr>
        <p:blipFill>
          <a:blip r:embed="rId5">
            <a:alphaModFix/>
          </a:blip>
          <a:stretch>
            <a:fillRect/>
          </a:stretch>
        </p:blipFill>
        <p:spPr>
          <a:xfrm>
            <a:off x="4515600" y="1621637"/>
            <a:ext cx="548700" cy="558742"/>
          </a:xfrm>
          <a:prstGeom prst="rect">
            <a:avLst/>
          </a:prstGeom>
          <a:noFill/>
          <a:ln>
            <a:noFill/>
          </a:ln>
        </p:spPr>
      </p:pic>
      <p:pic>
        <p:nvPicPr>
          <p:cNvPr id="527" name="Google Shape;527;g1e2343545f6_1_533"/>
          <p:cNvPicPr preferRelativeResize="0"/>
          <p:nvPr/>
        </p:nvPicPr>
        <p:blipFill>
          <a:blip r:embed="rId6">
            <a:alphaModFix/>
          </a:blip>
          <a:stretch>
            <a:fillRect/>
          </a:stretch>
        </p:blipFill>
        <p:spPr>
          <a:xfrm>
            <a:off x="8667321" y="1621650"/>
            <a:ext cx="597566" cy="5587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2"/>
        <p:cNvGrpSpPr/>
        <p:nvPr/>
      </p:nvGrpSpPr>
      <p:grpSpPr>
        <a:xfrm>
          <a:off x="0" y="0"/>
          <a:ext cx="0" cy="0"/>
          <a:chOff x="0" y="0"/>
          <a:chExt cx="0" cy="0"/>
        </a:xfrm>
      </p:grpSpPr>
      <p:sp>
        <p:nvSpPr>
          <p:cNvPr id="533" name="Google Shape;533;g244d9610dd6_0_325"/>
          <p:cNvSpPr txBox="1"/>
          <p:nvPr/>
        </p:nvSpPr>
        <p:spPr>
          <a:xfrm>
            <a:off x="2021800" y="1354500"/>
            <a:ext cx="3000000" cy="879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100"/>
              <a:buFont typeface="Arial"/>
              <a:buNone/>
            </a:pPr>
            <a:r>
              <a:rPr lang="en-US" sz="2100" b="1">
                <a:solidFill>
                  <a:srgbClr val="F8991D"/>
                </a:solidFill>
                <a:latin typeface="Roboto"/>
                <a:ea typeface="Roboto"/>
                <a:cs typeface="Roboto"/>
                <a:sym typeface="Roboto"/>
              </a:rPr>
              <a:t>Intersectional Feminist Approach</a:t>
            </a:r>
            <a:endParaRPr sz="1500" b="1" i="0" u="none" strike="noStrike" cap="none">
              <a:solidFill>
                <a:srgbClr val="F8991D"/>
              </a:solidFill>
              <a:latin typeface="Roboto"/>
              <a:ea typeface="Roboto"/>
              <a:cs typeface="Roboto"/>
              <a:sym typeface="Roboto"/>
            </a:endParaRPr>
          </a:p>
        </p:txBody>
      </p:sp>
      <p:sp>
        <p:nvSpPr>
          <p:cNvPr id="534" name="Google Shape;534;g244d9610dd6_0_325"/>
          <p:cNvSpPr txBox="1"/>
          <p:nvPr/>
        </p:nvSpPr>
        <p:spPr>
          <a:xfrm>
            <a:off x="1230625" y="2623275"/>
            <a:ext cx="4014300" cy="28383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rgbClr val="444746"/>
              </a:buClr>
              <a:buSzPts val="1200"/>
              <a:buFont typeface="Helvetica Neue"/>
              <a:buChar char="●"/>
            </a:pPr>
            <a:r>
              <a:rPr lang="en-US" sz="1200" b="1">
                <a:solidFill>
                  <a:srgbClr val="444746"/>
                </a:solidFill>
                <a:latin typeface="Roboto"/>
                <a:ea typeface="Roboto"/>
                <a:cs typeface="Roboto"/>
                <a:sym typeface="Roboto"/>
              </a:rPr>
              <a:t>Consultations with experts </a:t>
            </a:r>
            <a:r>
              <a:rPr lang="en-US" sz="1200">
                <a:solidFill>
                  <a:srgbClr val="444746"/>
                </a:solidFill>
                <a:latin typeface="Roboto"/>
                <a:ea typeface="Roboto"/>
                <a:cs typeface="Roboto"/>
                <a:sym typeface="Roboto"/>
              </a:rPr>
              <a:t>and/or local leaders (majority)</a:t>
            </a:r>
            <a:endParaRPr sz="1200">
              <a:solidFill>
                <a:srgbClr val="444746"/>
              </a:solidFill>
              <a:latin typeface="Roboto"/>
              <a:ea typeface="Roboto"/>
              <a:cs typeface="Roboto"/>
              <a:sym typeface="Roboto"/>
            </a:endParaRPr>
          </a:p>
          <a:p>
            <a:pPr marL="0" lvl="0" indent="0" algn="l" rtl="0">
              <a:lnSpc>
                <a:spcPct val="115000"/>
              </a:lnSpc>
              <a:spcBef>
                <a:spcPts val="1000"/>
              </a:spcBef>
              <a:spcAft>
                <a:spcPts val="0"/>
              </a:spcAft>
              <a:buNone/>
            </a:pPr>
            <a:endParaRPr sz="1200">
              <a:solidFill>
                <a:srgbClr val="444746"/>
              </a:solidFill>
              <a:latin typeface="Roboto"/>
              <a:ea typeface="Roboto"/>
              <a:cs typeface="Roboto"/>
              <a:sym typeface="Roboto"/>
            </a:endParaRPr>
          </a:p>
          <a:p>
            <a:pPr marL="457200" lvl="0" indent="-304800" algn="l" rtl="0">
              <a:lnSpc>
                <a:spcPct val="115000"/>
              </a:lnSpc>
              <a:spcBef>
                <a:spcPts val="1000"/>
              </a:spcBef>
              <a:spcAft>
                <a:spcPts val="0"/>
              </a:spcAft>
              <a:buClr>
                <a:srgbClr val="444746"/>
              </a:buClr>
              <a:buSzPts val="1200"/>
              <a:buFont typeface="Helvetica Neue"/>
              <a:buChar char="●"/>
            </a:pPr>
            <a:r>
              <a:rPr lang="en-US" sz="1200" b="1">
                <a:solidFill>
                  <a:srgbClr val="444746"/>
                </a:solidFill>
                <a:latin typeface="Roboto"/>
                <a:ea typeface="Roboto"/>
                <a:cs typeface="Roboto"/>
                <a:sym typeface="Roboto"/>
              </a:rPr>
              <a:t>Consultations with the populations </a:t>
            </a:r>
            <a:r>
              <a:rPr lang="en-US" sz="1200">
                <a:solidFill>
                  <a:srgbClr val="444746"/>
                </a:solidFill>
                <a:latin typeface="Roboto"/>
                <a:ea typeface="Roboto"/>
                <a:cs typeface="Roboto"/>
                <a:sym typeface="Roboto"/>
              </a:rPr>
              <a:t>targeted (13)</a:t>
            </a:r>
            <a:endParaRPr sz="1200">
              <a:solidFill>
                <a:srgbClr val="444746"/>
              </a:solidFill>
              <a:latin typeface="Roboto"/>
              <a:ea typeface="Roboto"/>
              <a:cs typeface="Roboto"/>
              <a:sym typeface="Roboto"/>
            </a:endParaRPr>
          </a:p>
          <a:p>
            <a:pPr marL="0" lvl="0" indent="0" algn="l" rtl="0">
              <a:lnSpc>
                <a:spcPct val="115000"/>
              </a:lnSpc>
              <a:spcBef>
                <a:spcPts val="1000"/>
              </a:spcBef>
              <a:spcAft>
                <a:spcPts val="0"/>
              </a:spcAft>
              <a:buNone/>
            </a:pPr>
            <a:endParaRPr sz="1200">
              <a:solidFill>
                <a:srgbClr val="444746"/>
              </a:solidFill>
              <a:latin typeface="Roboto"/>
              <a:ea typeface="Roboto"/>
              <a:cs typeface="Roboto"/>
              <a:sym typeface="Roboto"/>
            </a:endParaRPr>
          </a:p>
          <a:p>
            <a:pPr marL="457200" lvl="0" indent="-304800" algn="l" rtl="0">
              <a:lnSpc>
                <a:spcPct val="115000"/>
              </a:lnSpc>
              <a:spcBef>
                <a:spcPts val="1000"/>
              </a:spcBef>
              <a:spcAft>
                <a:spcPts val="0"/>
              </a:spcAft>
              <a:buClr>
                <a:srgbClr val="444746"/>
              </a:buClr>
              <a:buSzPts val="1200"/>
              <a:buFont typeface="Helvetica Neue"/>
              <a:buChar char="●"/>
            </a:pPr>
            <a:r>
              <a:rPr lang="en-US" sz="1200" b="1">
                <a:solidFill>
                  <a:srgbClr val="444746"/>
                </a:solidFill>
                <a:latin typeface="Roboto"/>
                <a:ea typeface="Roboto"/>
                <a:cs typeface="Roboto"/>
                <a:sym typeface="Roboto"/>
              </a:rPr>
              <a:t>Monitoring and evaluation </a:t>
            </a:r>
            <a:r>
              <a:rPr lang="en-US" sz="1200">
                <a:solidFill>
                  <a:srgbClr val="444746"/>
                </a:solidFill>
                <a:latin typeface="Roboto"/>
                <a:ea typeface="Roboto"/>
                <a:cs typeface="Roboto"/>
                <a:sym typeface="Roboto"/>
              </a:rPr>
              <a:t>activities (15)</a:t>
            </a:r>
            <a:endParaRPr sz="1200">
              <a:solidFill>
                <a:srgbClr val="444746"/>
              </a:solidFill>
              <a:latin typeface="Roboto"/>
              <a:ea typeface="Roboto"/>
              <a:cs typeface="Roboto"/>
              <a:sym typeface="Roboto"/>
            </a:endParaRPr>
          </a:p>
          <a:p>
            <a:pPr marL="0" lvl="0" indent="0" algn="l" rtl="0">
              <a:lnSpc>
                <a:spcPct val="115000"/>
              </a:lnSpc>
              <a:spcBef>
                <a:spcPts val="1000"/>
              </a:spcBef>
              <a:spcAft>
                <a:spcPts val="0"/>
              </a:spcAft>
              <a:buNone/>
            </a:pPr>
            <a:endParaRPr sz="1200">
              <a:solidFill>
                <a:srgbClr val="444746"/>
              </a:solidFill>
              <a:latin typeface="Roboto"/>
              <a:ea typeface="Roboto"/>
              <a:cs typeface="Roboto"/>
              <a:sym typeface="Roboto"/>
            </a:endParaRPr>
          </a:p>
          <a:p>
            <a:pPr marL="457200" lvl="0" indent="-304800" algn="l" rtl="0">
              <a:lnSpc>
                <a:spcPct val="115000"/>
              </a:lnSpc>
              <a:spcBef>
                <a:spcPts val="1000"/>
              </a:spcBef>
              <a:spcAft>
                <a:spcPts val="0"/>
              </a:spcAft>
              <a:buClr>
                <a:srgbClr val="444746"/>
              </a:buClr>
              <a:buSzPts val="1200"/>
              <a:buFont typeface="Helvetica Neue"/>
              <a:buChar char="●"/>
            </a:pPr>
            <a:r>
              <a:rPr lang="en-US" sz="1200">
                <a:solidFill>
                  <a:srgbClr val="444746"/>
                </a:solidFill>
                <a:latin typeface="Roboto"/>
                <a:ea typeface="Roboto"/>
                <a:cs typeface="Roboto"/>
                <a:sym typeface="Roboto"/>
              </a:rPr>
              <a:t>Designed and/or implemented by a</a:t>
            </a:r>
            <a:r>
              <a:rPr lang="en-US" sz="1200" b="1">
                <a:solidFill>
                  <a:srgbClr val="444746"/>
                </a:solidFill>
                <a:latin typeface="Roboto"/>
                <a:ea typeface="Roboto"/>
                <a:cs typeface="Roboto"/>
                <a:sym typeface="Roboto"/>
              </a:rPr>
              <a:t> women/girl-led organization (6).</a:t>
            </a:r>
            <a:endParaRPr sz="1200" i="0" u="none" strike="noStrike" cap="none">
              <a:solidFill>
                <a:srgbClr val="444746"/>
              </a:solidFill>
              <a:latin typeface="Roboto"/>
              <a:ea typeface="Roboto"/>
              <a:cs typeface="Roboto"/>
              <a:sym typeface="Roboto"/>
            </a:endParaRPr>
          </a:p>
        </p:txBody>
      </p:sp>
      <p:sp>
        <p:nvSpPr>
          <p:cNvPr id="535" name="Google Shape;535;g244d9610dd6_0_325"/>
          <p:cNvSpPr txBox="1"/>
          <p:nvPr/>
        </p:nvSpPr>
        <p:spPr>
          <a:xfrm>
            <a:off x="7551525" y="1358125"/>
            <a:ext cx="2612100" cy="879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100"/>
              <a:buFont typeface="Arial"/>
              <a:buNone/>
            </a:pPr>
            <a:r>
              <a:rPr lang="en-US" sz="2100" b="1">
                <a:solidFill>
                  <a:srgbClr val="F8991D"/>
                </a:solidFill>
              </a:rPr>
              <a:t>Opportunities &amp; Challenges</a:t>
            </a:r>
            <a:endParaRPr sz="1500" b="1" i="0" u="none" strike="noStrike" cap="none">
              <a:solidFill>
                <a:srgbClr val="F8991D"/>
              </a:solidFill>
              <a:latin typeface="Arial"/>
              <a:ea typeface="Arial"/>
              <a:cs typeface="Arial"/>
              <a:sym typeface="Arial"/>
            </a:endParaRPr>
          </a:p>
        </p:txBody>
      </p:sp>
      <p:sp>
        <p:nvSpPr>
          <p:cNvPr id="536" name="Google Shape;536;g244d9610dd6_0_325"/>
          <p:cNvSpPr txBox="1"/>
          <p:nvPr/>
        </p:nvSpPr>
        <p:spPr>
          <a:xfrm>
            <a:off x="8991000" y="6378275"/>
            <a:ext cx="3000000" cy="330900"/>
          </a:xfrm>
          <a:prstGeom prst="rect">
            <a:avLst/>
          </a:prstGeom>
          <a:noFill/>
          <a:ln>
            <a:noFill/>
          </a:ln>
        </p:spPr>
        <p:txBody>
          <a:bodyPr spcFirstLastPara="1" wrap="square" lIns="91425" tIns="91425" rIns="91425" bIns="91425" anchor="t" anchorCtr="0">
            <a:spAutoFit/>
          </a:bodyPr>
          <a:lstStyle/>
          <a:p>
            <a:pPr marL="0" marR="0" lvl="0" indent="0" algn="r" rtl="0">
              <a:lnSpc>
                <a:spcPct val="15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dk1"/>
                </a:solidFill>
                <a:latin typeface="Helvetica Neue"/>
                <a:ea typeface="Helvetica Neue"/>
                <a:cs typeface="Helvetica Neue"/>
                <a:sym typeface="Helvetica Neue"/>
              </a:rPr>
              <a:t>11</a:t>
            </a:fld>
            <a:r>
              <a:rPr lang="en-US" sz="950" b="0" i="0" u="none" strike="noStrike" cap="none">
                <a:solidFill>
                  <a:schemeClr val="dk1"/>
                </a:solidFill>
                <a:latin typeface="Helvetica Neue"/>
                <a:ea typeface="Helvetica Neue"/>
                <a:cs typeface="Helvetica Neue"/>
                <a:sym typeface="Helvetica Neue"/>
              </a:rPr>
              <a:t>  </a:t>
            </a:r>
            <a:r>
              <a:rPr lang="en-US" sz="950" b="1" i="0" u="none" strike="noStrike" cap="none">
                <a:solidFill>
                  <a:schemeClr val="accent1"/>
                </a:solidFill>
                <a:latin typeface="Helvetica Neue"/>
                <a:ea typeface="Helvetica Neue"/>
                <a:cs typeface="Helvetica Neue"/>
                <a:sym typeface="Helvetica Neue"/>
              </a:rPr>
              <a:t>| </a:t>
            </a:r>
            <a:r>
              <a:rPr lang="en-US" sz="950" b="0" i="0" u="none" strike="noStrike" cap="none">
                <a:solidFill>
                  <a:schemeClr val="dk1"/>
                </a:solidFill>
                <a:latin typeface="Helvetica Neue"/>
                <a:ea typeface="Helvetica Neue"/>
                <a:cs typeface="Helvetica Neue"/>
                <a:sym typeface="Helvetica Neue"/>
              </a:rPr>
              <a:t> </a:t>
            </a:r>
            <a:r>
              <a:rPr lang="en-US" sz="950">
                <a:solidFill>
                  <a:schemeClr val="dk1"/>
                </a:solidFill>
                <a:latin typeface="Helvetica Neue"/>
                <a:ea typeface="Helvetica Neue"/>
                <a:cs typeface="Helvetica Neue"/>
                <a:sym typeface="Helvetica Neue"/>
              </a:rPr>
              <a:t>Webinar Final Results</a:t>
            </a:r>
            <a:endParaRPr sz="950" b="0" i="0" u="none" strike="noStrike" cap="none">
              <a:solidFill>
                <a:schemeClr val="dk1"/>
              </a:solidFill>
              <a:latin typeface="Helvetica Neue"/>
              <a:ea typeface="Helvetica Neue"/>
              <a:cs typeface="Helvetica Neue"/>
              <a:sym typeface="Helvetica Neue"/>
            </a:endParaRPr>
          </a:p>
        </p:txBody>
      </p:sp>
      <p:sp>
        <p:nvSpPr>
          <p:cNvPr id="537" name="Google Shape;537;g244d9610dd6_0_325"/>
          <p:cNvSpPr txBox="1"/>
          <p:nvPr/>
        </p:nvSpPr>
        <p:spPr>
          <a:xfrm>
            <a:off x="1945200" y="195825"/>
            <a:ext cx="8377800" cy="769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800" b="1">
                <a:solidFill>
                  <a:srgbClr val="374EA3"/>
                </a:solidFill>
                <a:latin typeface="Roboto"/>
                <a:ea typeface="Roboto"/>
                <a:cs typeface="Roboto"/>
                <a:sym typeface="Roboto"/>
              </a:rPr>
              <a:t>Key Findings</a:t>
            </a:r>
            <a:endParaRPr sz="3800" b="1">
              <a:solidFill>
                <a:srgbClr val="F8991D"/>
              </a:solidFill>
              <a:latin typeface="Roboto"/>
              <a:ea typeface="Roboto"/>
              <a:cs typeface="Roboto"/>
              <a:sym typeface="Roboto"/>
            </a:endParaRPr>
          </a:p>
        </p:txBody>
      </p:sp>
      <p:sp>
        <p:nvSpPr>
          <p:cNvPr id="538" name="Google Shape;538;g244d9610dd6_0_325"/>
          <p:cNvSpPr/>
          <p:nvPr/>
        </p:nvSpPr>
        <p:spPr>
          <a:xfrm>
            <a:off x="835300" y="1226125"/>
            <a:ext cx="1186500" cy="11865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g244d9610dd6_0_325"/>
          <p:cNvSpPr/>
          <p:nvPr/>
        </p:nvSpPr>
        <p:spPr>
          <a:xfrm>
            <a:off x="6365025" y="1204675"/>
            <a:ext cx="1186500" cy="11865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0" name="Google Shape;540;g244d9610dd6_0_325"/>
          <p:cNvCxnSpPr/>
          <p:nvPr/>
        </p:nvCxnSpPr>
        <p:spPr>
          <a:xfrm>
            <a:off x="6096000" y="1240950"/>
            <a:ext cx="0" cy="4939200"/>
          </a:xfrm>
          <a:prstGeom prst="straightConnector1">
            <a:avLst/>
          </a:prstGeom>
          <a:noFill/>
          <a:ln w="19050" cap="flat" cmpd="sng">
            <a:solidFill>
              <a:schemeClr val="dk2"/>
            </a:solidFill>
            <a:prstDash val="dash"/>
            <a:round/>
            <a:headEnd type="none" w="med" len="med"/>
            <a:tailEnd type="none" w="med" len="med"/>
          </a:ln>
        </p:spPr>
      </p:cxnSp>
      <p:sp>
        <p:nvSpPr>
          <p:cNvPr id="541" name="Google Shape;541;g244d9610dd6_0_325"/>
          <p:cNvSpPr txBox="1"/>
          <p:nvPr/>
        </p:nvSpPr>
        <p:spPr>
          <a:xfrm>
            <a:off x="6922400" y="2718525"/>
            <a:ext cx="4443300" cy="2493600"/>
          </a:xfrm>
          <a:prstGeom prst="rect">
            <a:avLst/>
          </a:prstGeom>
          <a:noFill/>
          <a:ln>
            <a:noFill/>
          </a:ln>
        </p:spPr>
        <p:txBody>
          <a:bodyPr spcFirstLastPara="1" wrap="square" lIns="91425" tIns="91425" rIns="91425" bIns="91425" anchor="t" anchorCtr="0">
            <a:spAutoFit/>
          </a:bodyPr>
          <a:lstStyle/>
          <a:p>
            <a:pPr marL="457200" marR="0" lvl="0" indent="-304800" algn="l" rtl="0">
              <a:lnSpc>
                <a:spcPct val="115000"/>
              </a:lnSpc>
              <a:spcBef>
                <a:spcPts val="0"/>
              </a:spcBef>
              <a:spcAft>
                <a:spcPts val="0"/>
              </a:spcAft>
              <a:buClr>
                <a:srgbClr val="444746"/>
              </a:buClr>
              <a:buSzPts val="1200"/>
              <a:buFont typeface="Helvetica Neue"/>
              <a:buChar char="●"/>
            </a:pPr>
            <a:r>
              <a:rPr lang="en-US" sz="1200">
                <a:solidFill>
                  <a:srgbClr val="444746"/>
                </a:solidFill>
                <a:latin typeface="Roboto"/>
                <a:ea typeface="Roboto"/>
                <a:cs typeface="Roboto"/>
                <a:sym typeface="Roboto"/>
              </a:rPr>
              <a:t>Growing</a:t>
            </a:r>
            <a:r>
              <a:rPr lang="en-US" sz="1200" b="1">
                <a:solidFill>
                  <a:srgbClr val="444746"/>
                </a:solidFill>
                <a:latin typeface="Roboto"/>
                <a:ea typeface="Roboto"/>
                <a:cs typeface="Roboto"/>
                <a:sym typeface="Roboto"/>
              </a:rPr>
              <a:t> interest and capacities </a:t>
            </a:r>
            <a:r>
              <a:rPr lang="en-US" sz="1200">
                <a:solidFill>
                  <a:srgbClr val="444746"/>
                </a:solidFill>
                <a:latin typeface="Roboto"/>
                <a:ea typeface="Roboto"/>
                <a:cs typeface="Roboto"/>
                <a:sym typeface="Roboto"/>
              </a:rPr>
              <a:t>to leverage technology to address harmful practices</a:t>
            </a:r>
            <a:endParaRPr sz="1200">
              <a:solidFill>
                <a:srgbClr val="444746"/>
              </a:solidFill>
              <a:latin typeface="Roboto"/>
              <a:ea typeface="Roboto"/>
              <a:cs typeface="Roboto"/>
              <a:sym typeface="Roboto"/>
            </a:endParaRPr>
          </a:p>
          <a:p>
            <a:pPr marL="457200" marR="0" lvl="0" indent="-304800" algn="l" rtl="0">
              <a:lnSpc>
                <a:spcPct val="115000"/>
              </a:lnSpc>
              <a:spcBef>
                <a:spcPts val="0"/>
              </a:spcBef>
              <a:spcAft>
                <a:spcPts val="0"/>
              </a:spcAft>
              <a:buClr>
                <a:srgbClr val="444746"/>
              </a:buClr>
              <a:buSzPts val="1200"/>
              <a:buFont typeface="Helvetica Neue"/>
              <a:buChar char="●"/>
            </a:pPr>
            <a:r>
              <a:rPr lang="en-US" sz="1200">
                <a:solidFill>
                  <a:srgbClr val="444746"/>
                </a:solidFill>
                <a:latin typeface="Roboto"/>
                <a:ea typeface="Roboto"/>
                <a:cs typeface="Roboto"/>
                <a:sym typeface="Roboto"/>
              </a:rPr>
              <a:t>Proven </a:t>
            </a:r>
            <a:r>
              <a:rPr lang="en-US" sz="1200" b="1">
                <a:solidFill>
                  <a:srgbClr val="444746"/>
                </a:solidFill>
                <a:latin typeface="Roboto"/>
                <a:ea typeface="Roboto"/>
                <a:cs typeface="Roboto"/>
                <a:sym typeface="Roboto"/>
              </a:rPr>
              <a:t>impact</a:t>
            </a:r>
            <a:r>
              <a:rPr lang="en-US" sz="1200">
                <a:solidFill>
                  <a:srgbClr val="444746"/>
                </a:solidFill>
                <a:latin typeface="Roboto"/>
                <a:ea typeface="Roboto"/>
                <a:cs typeface="Roboto"/>
                <a:sym typeface="Roboto"/>
              </a:rPr>
              <a:t> and capacity of </a:t>
            </a:r>
            <a:r>
              <a:rPr lang="en-US" sz="1200" b="1">
                <a:solidFill>
                  <a:srgbClr val="444746"/>
                </a:solidFill>
                <a:latin typeface="Roboto"/>
                <a:ea typeface="Roboto"/>
                <a:cs typeface="Roboto"/>
                <a:sym typeface="Roboto"/>
              </a:rPr>
              <a:t>reach</a:t>
            </a:r>
            <a:r>
              <a:rPr lang="en-US" sz="1200">
                <a:solidFill>
                  <a:srgbClr val="444746"/>
                </a:solidFill>
                <a:latin typeface="Roboto"/>
                <a:ea typeface="Roboto"/>
                <a:cs typeface="Roboto"/>
                <a:sym typeface="Roboto"/>
              </a:rPr>
              <a:t> </a:t>
            </a:r>
            <a:endParaRPr sz="1200">
              <a:solidFill>
                <a:srgbClr val="444746"/>
              </a:solidFill>
              <a:latin typeface="Roboto"/>
              <a:ea typeface="Roboto"/>
              <a:cs typeface="Roboto"/>
              <a:sym typeface="Roboto"/>
            </a:endParaRPr>
          </a:p>
          <a:p>
            <a:pPr marL="457200" marR="0" lvl="0" indent="-304800" algn="l" rtl="0">
              <a:lnSpc>
                <a:spcPct val="115000"/>
              </a:lnSpc>
              <a:spcBef>
                <a:spcPts val="0"/>
              </a:spcBef>
              <a:spcAft>
                <a:spcPts val="0"/>
              </a:spcAft>
              <a:buClr>
                <a:srgbClr val="444746"/>
              </a:buClr>
              <a:buSzPts val="1200"/>
              <a:buFont typeface="Helvetica Neue"/>
              <a:buChar char="●"/>
            </a:pPr>
            <a:r>
              <a:rPr lang="en-US" sz="1200">
                <a:solidFill>
                  <a:srgbClr val="444746"/>
                </a:solidFill>
                <a:latin typeface="Roboto"/>
                <a:ea typeface="Roboto"/>
                <a:cs typeface="Roboto"/>
                <a:sym typeface="Roboto"/>
              </a:rPr>
              <a:t>Technological landscape is constantly </a:t>
            </a:r>
            <a:r>
              <a:rPr lang="en-US" sz="1200" b="1">
                <a:solidFill>
                  <a:srgbClr val="444746"/>
                </a:solidFill>
                <a:latin typeface="Roboto"/>
                <a:ea typeface="Roboto"/>
                <a:cs typeface="Roboto"/>
                <a:sym typeface="Roboto"/>
              </a:rPr>
              <a:t>improving</a:t>
            </a:r>
            <a:r>
              <a:rPr lang="en-US" sz="1200">
                <a:solidFill>
                  <a:srgbClr val="444746"/>
                </a:solidFill>
                <a:latin typeface="Roboto"/>
                <a:ea typeface="Roboto"/>
                <a:cs typeface="Roboto"/>
                <a:sym typeface="Roboto"/>
              </a:rPr>
              <a:t> </a:t>
            </a:r>
            <a:endParaRPr sz="1200">
              <a:solidFill>
                <a:srgbClr val="444746"/>
              </a:solidFill>
              <a:latin typeface="Roboto"/>
              <a:ea typeface="Roboto"/>
              <a:cs typeface="Roboto"/>
              <a:sym typeface="Roboto"/>
            </a:endParaRPr>
          </a:p>
          <a:p>
            <a:pPr marL="457200" marR="0" lvl="0" indent="0" algn="l" rtl="0">
              <a:lnSpc>
                <a:spcPct val="115000"/>
              </a:lnSpc>
              <a:spcBef>
                <a:spcPts val="0"/>
              </a:spcBef>
              <a:spcAft>
                <a:spcPts val="0"/>
              </a:spcAft>
              <a:buNone/>
            </a:pPr>
            <a:endParaRPr sz="1200">
              <a:solidFill>
                <a:srgbClr val="444746"/>
              </a:solidFill>
              <a:latin typeface="Roboto"/>
              <a:ea typeface="Roboto"/>
              <a:cs typeface="Roboto"/>
              <a:sym typeface="Roboto"/>
            </a:endParaRPr>
          </a:p>
          <a:p>
            <a:pPr marL="457200" marR="0" lvl="0" indent="-304800" algn="l" rtl="0">
              <a:lnSpc>
                <a:spcPct val="115000"/>
              </a:lnSpc>
              <a:spcBef>
                <a:spcPts val="0"/>
              </a:spcBef>
              <a:spcAft>
                <a:spcPts val="0"/>
              </a:spcAft>
              <a:buClr>
                <a:srgbClr val="444746"/>
              </a:buClr>
              <a:buSzPts val="1200"/>
              <a:buFont typeface="Helvetica Neue"/>
              <a:buChar char="●"/>
            </a:pPr>
            <a:r>
              <a:rPr lang="en-US" sz="1200" b="1">
                <a:solidFill>
                  <a:srgbClr val="444746"/>
                </a:solidFill>
                <a:latin typeface="Roboto"/>
                <a:ea typeface="Roboto"/>
                <a:cs typeface="Roboto"/>
                <a:sym typeface="Roboto"/>
              </a:rPr>
              <a:t>Challenges</a:t>
            </a:r>
            <a:r>
              <a:rPr lang="en-US" sz="1200">
                <a:solidFill>
                  <a:srgbClr val="444746"/>
                </a:solidFill>
                <a:latin typeface="Roboto"/>
                <a:ea typeface="Roboto"/>
                <a:cs typeface="Roboto"/>
                <a:sym typeface="Roboto"/>
              </a:rPr>
              <a:t> preventing adoption and scaling: </a:t>
            </a:r>
            <a:endParaRPr sz="1200">
              <a:solidFill>
                <a:srgbClr val="444746"/>
              </a:solidFill>
              <a:latin typeface="Roboto"/>
              <a:ea typeface="Roboto"/>
              <a:cs typeface="Roboto"/>
              <a:sym typeface="Roboto"/>
            </a:endParaRPr>
          </a:p>
          <a:p>
            <a:pPr marL="914400" marR="0" lvl="1" indent="-304800" algn="l" rtl="0">
              <a:lnSpc>
                <a:spcPct val="115000"/>
              </a:lnSpc>
              <a:spcBef>
                <a:spcPts val="0"/>
              </a:spcBef>
              <a:spcAft>
                <a:spcPts val="0"/>
              </a:spcAft>
              <a:buClr>
                <a:srgbClr val="444746"/>
              </a:buClr>
              <a:buSzPts val="1200"/>
              <a:buFont typeface="Roboto"/>
              <a:buChar char="○"/>
            </a:pPr>
            <a:r>
              <a:rPr lang="en-US" sz="1200">
                <a:solidFill>
                  <a:srgbClr val="444746"/>
                </a:solidFill>
                <a:latin typeface="Roboto"/>
                <a:ea typeface="Roboto"/>
                <a:cs typeface="Roboto"/>
                <a:sym typeface="Roboto"/>
              </a:rPr>
              <a:t>high</a:t>
            </a:r>
            <a:r>
              <a:rPr lang="en-US" sz="1200" i="0" u="none" strike="noStrike" cap="none">
                <a:solidFill>
                  <a:srgbClr val="444746"/>
                </a:solidFill>
                <a:latin typeface="Roboto"/>
                <a:ea typeface="Roboto"/>
                <a:cs typeface="Roboto"/>
                <a:sym typeface="Roboto"/>
              </a:rPr>
              <a:t> costs </a:t>
            </a:r>
            <a:endParaRPr sz="1200" i="0" u="none" strike="noStrike" cap="none">
              <a:solidFill>
                <a:srgbClr val="444746"/>
              </a:solidFill>
              <a:latin typeface="Roboto"/>
              <a:ea typeface="Roboto"/>
              <a:cs typeface="Roboto"/>
              <a:sym typeface="Roboto"/>
            </a:endParaRPr>
          </a:p>
          <a:p>
            <a:pPr marL="914400" marR="0" lvl="1" indent="-304800" algn="l" rtl="0">
              <a:lnSpc>
                <a:spcPct val="115000"/>
              </a:lnSpc>
              <a:spcBef>
                <a:spcPts val="0"/>
              </a:spcBef>
              <a:spcAft>
                <a:spcPts val="0"/>
              </a:spcAft>
              <a:buClr>
                <a:srgbClr val="444746"/>
              </a:buClr>
              <a:buSzPts val="1200"/>
              <a:buFont typeface="Roboto"/>
              <a:buChar char="○"/>
            </a:pPr>
            <a:r>
              <a:rPr lang="en-US" sz="1200" i="0" u="none" strike="noStrike" cap="none">
                <a:solidFill>
                  <a:srgbClr val="444746"/>
                </a:solidFill>
                <a:latin typeface="Roboto"/>
                <a:ea typeface="Roboto"/>
                <a:cs typeface="Roboto"/>
                <a:sym typeface="Roboto"/>
              </a:rPr>
              <a:t>digital gender gap</a:t>
            </a:r>
            <a:endParaRPr sz="1200" i="0" u="none" strike="noStrike" cap="none">
              <a:solidFill>
                <a:srgbClr val="444746"/>
              </a:solidFill>
              <a:latin typeface="Roboto"/>
              <a:ea typeface="Roboto"/>
              <a:cs typeface="Roboto"/>
              <a:sym typeface="Roboto"/>
            </a:endParaRPr>
          </a:p>
          <a:p>
            <a:pPr marL="914400" marR="0" lvl="1" indent="-304800" algn="l" rtl="0">
              <a:lnSpc>
                <a:spcPct val="115000"/>
              </a:lnSpc>
              <a:spcBef>
                <a:spcPts val="0"/>
              </a:spcBef>
              <a:spcAft>
                <a:spcPts val="0"/>
              </a:spcAft>
              <a:buClr>
                <a:srgbClr val="444746"/>
              </a:buClr>
              <a:buSzPts val="1200"/>
              <a:buFont typeface="Roboto"/>
              <a:buChar char="○"/>
            </a:pPr>
            <a:r>
              <a:rPr lang="en-US" sz="1200">
                <a:solidFill>
                  <a:srgbClr val="444746"/>
                </a:solidFill>
                <a:latin typeface="Roboto"/>
                <a:ea typeface="Roboto"/>
                <a:cs typeface="Roboto"/>
                <a:sym typeface="Roboto"/>
              </a:rPr>
              <a:t>lack of </a:t>
            </a:r>
            <a:r>
              <a:rPr lang="en-US" sz="1200" i="0" u="none" strike="noStrike" cap="none">
                <a:solidFill>
                  <a:srgbClr val="444746"/>
                </a:solidFill>
                <a:latin typeface="Roboto"/>
                <a:ea typeface="Roboto"/>
                <a:cs typeface="Roboto"/>
                <a:sym typeface="Roboto"/>
              </a:rPr>
              <a:t>di</a:t>
            </a:r>
            <a:r>
              <a:rPr lang="en-US" sz="1200">
                <a:solidFill>
                  <a:srgbClr val="444746"/>
                </a:solidFill>
                <a:latin typeface="Roboto"/>
                <a:ea typeface="Roboto"/>
                <a:cs typeface="Roboto"/>
                <a:sym typeface="Roboto"/>
              </a:rPr>
              <a:t>gital literacy</a:t>
            </a:r>
            <a:endParaRPr sz="1200">
              <a:solidFill>
                <a:srgbClr val="444746"/>
              </a:solidFill>
              <a:latin typeface="Roboto"/>
              <a:ea typeface="Roboto"/>
              <a:cs typeface="Roboto"/>
              <a:sym typeface="Roboto"/>
            </a:endParaRPr>
          </a:p>
          <a:p>
            <a:pPr marL="914400" marR="0" lvl="1" indent="-304800" algn="l" rtl="0">
              <a:lnSpc>
                <a:spcPct val="115000"/>
              </a:lnSpc>
              <a:spcBef>
                <a:spcPts val="0"/>
              </a:spcBef>
              <a:spcAft>
                <a:spcPts val="0"/>
              </a:spcAft>
              <a:buClr>
                <a:srgbClr val="444746"/>
              </a:buClr>
              <a:buSzPts val="1200"/>
              <a:buFont typeface="Roboto"/>
              <a:buChar char="○"/>
            </a:pPr>
            <a:r>
              <a:rPr lang="en-US" sz="1200">
                <a:solidFill>
                  <a:srgbClr val="444746"/>
                </a:solidFill>
                <a:latin typeface="Roboto"/>
                <a:ea typeface="Roboto"/>
                <a:cs typeface="Roboto"/>
                <a:sym typeface="Roboto"/>
              </a:rPr>
              <a:t>systemic patriarchy and inequalities.</a:t>
            </a:r>
            <a:endParaRPr sz="1200" i="0" u="none" strike="noStrike" cap="none">
              <a:solidFill>
                <a:srgbClr val="444746"/>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200"/>
              <a:buFont typeface="Arial"/>
              <a:buNone/>
            </a:pPr>
            <a:endParaRPr sz="1200" i="0" u="none" strike="noStrike" cap="none">
              <a:solidFill>
                <a:srgbClr val="444746"/>
              </a:solidFill>
              <a:latin typeface="Roboto"/>
              <a:ea typeface="Roboto"/>
              <a:cs typeface="Roboto"/>
              <a:sym typeface="Roboto"/>
            </a:endParaRPr>
          </a:p>
        </p:txBody>
      </p:sp>
      <p:cxnSp>
        <p:nvCxnSpPr>
          <p:cNvPr id="542" name="Google Shape;542;g244d9610dd6_0_325"/>
          <p:cNvCxnSpPr/>
          <p:nvPr/>
        </p:nvCxnSpPr>
        <p:spPr>
          <a:xfrm>
            <a:off x="504300" y="2478125"/>
            <a:ext cx="11183400" cy="0"/>
          </a:xfrm>
          <a:prstGeom prst="straightConnector1">
            <a:avLst/>
          </a:prstGeom>
          <a:noFill/>
          <a:ln w="19050" cap="flat" cmpd="sng">
            <a:solidFill>
              <a:srgbClr val="444746"/>
            </a:solidFill>
            <a:prstDash val="dash"/>
            <a:round/>
            <a:headEnd type="none" w="med" len="med"/>
            <a:tailEnd type="none" w="med" len="med"/>
          </a:ln>
        </p:spPr>
      </p:cxnSp>
      <p:sp>
        <p:nvSpPr>
          <p:cNvPr id="543" name="Google Shape;543;g244d9610dd6_0_325"/>
          <p:cNvSpPr txBox="1"/>
          <p:nvPr/>
        </p:nvSpPr>
        <p:spPr>
          <a:xfrm>
            <a:off x="1154200" y="1240950"/>
            <a:ext cx="54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04.</a:t>
            </a:r>
            <a:endParaRPr b="1">
              <a:solidFill>
                <a:srgbClr val="444746"/>
              </a:solidFill>
              <a:latin typeface="Montserrat"/>
              <a:ea typeface="Montserrat"/>
              <a:cs typeface="Montserrat"/>
              <a:sym typeface="Montserrat"/>
            </a:endParaRPr>
          </a:p>
        </p:txBody>
      </p:sp>
      <p:sp>
        <p:nvSpPr>
          <p:cNvPr id="544" name="Google Shape;544;g244d9610dd6_0_325"/>
          <p:cNvSpPr txBox="1"/>
          <p:nvPr/>
        </p:nvSpPr>
        <p:spPr>
          <a:xfrm>
            <a:off x="6683925" y="1204675"/>
            <a:ext cx="54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05.</a:t>
            </a:r>
            <a:endParaRPr b="1">
              <a:solidFill>
                <a:srgbClr val="444746"/>
              </a:solidFill>
              <a:latin typeface="Montserrat"/>
              <a:ea typeface="Montserrat"/>
              <a:cs typeface="Montserrat"/>
              <a:sym typeface="Montserrat"/>
            </a:endParaRPr>
          </a:p>
        </p:txBody>
      </p:sp>
      <p:pic>
        <p:nvPicPr>
          <p:cNvPr id="545" name="Google Shape;545;g244d9610dd6_0_325"/>
          <p:cNvPicPr preferRelativeResize="0"/>
          <p:nvPr/>
        </p:nvPicPr>
        <p:blipFill>
          <a:blip r:embed="rId4">
            <a:alphaModFix/>
          </a:blip>
          <a:stretch>
            <a:fillRect/>
          </a:stretch>
        </p:blipFill>
        <p:spPr>
          <a:xfrm>
            <a:off x="1129775" y="1604875"/>
            <a:ext cx="597550" cy="597550"/>
          </a:xfrm>
          <a:prstGeom prst="rect">
            <a:avLst/>
          </a:prstGeom>
          <a:noFill/>
          <a:ln>
            <a:noFill/>
          </a:ln>
        </p:spPr>
      </p:pic>
      <p:pic>
        <p:nvPicPr>
          <p:cNvPr id="546" name="Google Shape;546;g244d9610dd6_0_325"/>
          <p:cNvPicPr preferRelativeResize="0"/>
          <p:nvPr/>
        </p:nvPicPr>
        <p:blipFill>
          <a:blip r:embed="rId5">
            <a:alphaModFix/>
          </a:blip>
          <a:stretch>
            <a:fillRect/>
          </a:stretch>
        </p:blipFill>
        <p:spPr>
          <a:xfrm>
            <a:off x="6683913" y="1598251"/>
            <a:ext cx="548701" cy="4873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1"/>
        <p:cNvGrpSpPr/>
        <p:nvPr/>
      </p:nvGrpSpPr>
      <p:grpSpPr>
        <a:xfrm>
          <a:off x="0" y="0"/>
          <a:ext cx="0" cy="0"/>
          <a:chOff x="0" y="0"/>
          <a:chExt cx="0" cy="0"/>
        </a:xfrm>
      </p:grpSpPr>
      <p:sp>
        <p:nvSpPr>
          <p:cNvPr id="552" name="Google Shape;552;g244d9610dd6_0_349"/>
          <p:cNvSpPr txBox="1"/>
          <p:nvPr/>
        </p:nvSpPr>
        <p:spPr>
          <a:xfrm>
            <a:off x="2713575" y="195825"/>
            <a:ext cx="8377800" cy="7695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US" sz="3800" b="1">
                <a:solidFill>
                  <a:srgbClr val="374EA3"/>
                </a:solidFill>
                <a:latin typeface="Roboto"/>
                <a:ea typeface="Roboto"/>
                <a:cs typeface="Roboto"/>
                <a:sym typeface="Roboto"/>
              </a:rPr>
              <a:t>Key Recommendations</a:t>
            </a:r>
            <a:endParaRPr sz="3800" b="1">
              <a:solidFill>
                <a:srgbClr val="F8991D"/>
              </a:solidFill>
              <a:latin typeface="Roboto"/>
              <a:ea typeface="Roboto"/>
              <a:cs typeface="Roboto"/>
              <a:sym typeface="Roboto"/>
            </a:endParaRPr>
          </a:p>
        </p:txBody>
      </p:sp>
      <p:sp>
        <p:nvSpPr>
          <p:cNvPr id="553" name="Google Shape;553;g244d9610dd6_0_349"/>
          <p:cNvSpPr txBox="1"/>
          <p:nvPr/>
        </p:nvSpPr>
        <p:spPr>
          <a:xfrm>
            <a:off x="1717000" y="702150"/>
            <a:ext cx="41124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100"/>
              <a:buFont typeface="Arial"/>
              <a:buNone/>
            </a:pPr>
            <a:r>
              <a:rPr lang="en-US" sz="2100" b="1">
                <a:solidFill>
                  <a:srgbClr val="F8991D"/>
                </a:solidFill>
                <a:latin typeface="Roboto"/>
                <a:ea typeface="Roboto"/>
                <a:cs typeface="Roboto"/>
                <a:sym typeface="Roboto"/>
              </a:rPr>
              <a:t>User/human-centred design</a:t>
            </a:r>
            <a:endParaRPr sz="1500" b="1" i="0" u="none" strike="noStrike" cap="none">
              <a:solidFill>
                <a:srgbClr val="F8991D"/>
              </a:solidFill>
              <a:latin typeface="Roboto"/>
              <a:ea typeface="Roboto"/>
              <a:cs typeface="Roboto"/>
              <a:sym typeface="Roboto"/>
            </a:endParaRPr>
          </a:p>
        </p:txBody>
      </p:sp>
      <p:sp>
        <p:nvSpPr>
          <p:cNvPr id="554" name="Google Shape;554;g244d9610dd6_0_349"/>
          <p:cNvSpPr/>
          <p:nvPr/>
        </p:nvSpPr>
        <p:spPr>
          <a:xfrm>
            <a:off x="1091700" y="681750"/>
            <a:ext cx="548700" cy="5487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5" name="Google Shape;555;g244d9610dd6_0_349"/>
          <p:cNvCxnSpPr/>
          <p:nvPr/>
        </p:nvCxnSpPr>
        <p:spPr>
          <a:xfrm>
            <a:off x="504300" y="1716125"/>
            <a:ext cx="7248000" cy="0"/>
          </a:xfrm>
          <a:prstGeom prst="straightConnector1">
            <a:avLst/>
          </a:prstGeom>
          <a:noFill/>
          <a:ln w="19050" cap="flat" cmpd="sng">
            <a:solidFill>
              <a:srgbClr val="444746"/>
            </a:solidFill>
            <a:prstDash val="solid"/>
            <a:round/>
            <a:headEnd type="none" w="med" len="med"/>
            <a:tailEnd type="none" w="med" len="med"/>
          </a:ln>
        </p:spPr>
      </p:cxnSp>
      <p:sp>
        <p:nvSpPr>
          <p:cNvPr id="556" name="Google Shape;556;g244d9610dd6_0_349"/>
          <p:cNvSpPr txBox="1"/>
          <p:nvPr/>
        </p:nvSpPr>
        <p:spPr>
          <a:xfrm>
            <a:off x="1738900" y="1079038"/>
            <a:ext cx="4014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US" b="1">
                <a:solidFill>
                  <a:srgbClr val="444746"/>
                </a:solidFill>
                <a:latin typeface="Roboto"/>
                <a:ea typeface="Roboto"/>
                <a:cs typeface="Roboto"/>
                <a:sym typeface="Roboto"/>
              </a:rPr>
              <a:t>Know the people you are designing for.</a:t>
            </a:r>
            <a:endParaRPr i="0" u="none" strike="noStrike" cap="none">
              <a:solidFill>
                <a:srgbClr val="444746"/>
              </a:solidFill>
              <a:latin typeface="Roboto"/>
              <a:ea typeface="Roboto"/>
              <a:cs typeface="Roboto"/>
              <a:sym typeface="Roboto"/>
            </a:endParaRPr>
          </a:p>
        </p:txBody>
      </p:sp>
      <p:sp>
        <p:nvSpPr>
          <p:cNvPr id="557" name="Google Shape;557;g244d9610dd6_0_349"/>
          <p:cNvSpPr txBox="1"/>
          <p:nvPr/>
        </p:nvSpPr>
        <p:spPr>
          <a:xfrm>
            <a:off x="1717000" y="1897200"/>
            <a:ext cx="81159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100"/>
              <a:buFont typeface="Arial"/>
              <a:buNone/>
            </a:pPr>
            <a:r>
              <a:rPr lang="en-US" sz="2100" b="1">
                <a:solidFill>
                  <a:srgbClr val="F8991D"/>
                </a:solidFill>
                <a:latin typeface="Roboto"/>
                <a:ea typeface="Roboto"/>
                <a:cs typeface="Roboto"/>
                <a:sym typeface="Roboto"/>
              </a:rPr>
              <a:t>Adopt feminist intersectional approaches</a:t>
            </a:r>
            <a:endParaRPr sz="1500" b="1" i="0" u="none" strike="noStrike" cap="none">
              <a:solidFill>
                <a:srgbClr val="F8991D"/>
              </a:solidFill>
              <a:latin typeface="Roboto"/>
              <a:ea typeface="Roboto"/>
              <a:cs typeface="Roboto"/>
              <a:sym typeface="Roboto"/>
            </a:endParaRPr>
          </a:p>
        </p:txBody>
      </p:sp>
      <p:sp>
        <p:nvSpPr>
          <p:cNvPr id="558" name="Google Shape;558;g244d9610dd6_0_349"/>
          <p:cNvSpPr/>
          <p:nvPr/>
        </p:nvSpPr>
        <p:spPr>
          <a:xfrm>
            <a:off x="1091700" y="1876800"/>
            <a:ext cx="548700" cy="5487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9" name="Google Shape;559;g244d9610dd6_0_349"/>
          <p:cNvCxnSpPr/>
          <p:nvPr/>
        </p:nvCxnSpPr>
        <p:spPr>
          <a:xfrm>
            <a:off x="504300" y="2911175"/>
            <a:ext cx="7248000" cy="0"/>
          </a:xfrm>
          <a:prstGeom prst="straightConnector1">
            <a:avLst/>
          </a:prstGeom>
          <a:noFill/>
          <a:ln w="19050" cap="flat" cmpd="sng">
            <a:solidFill>
              <a:srgbClr val="444746"/>
            </a:solidFill>
            <a:prstDash val="solid"/>
            <a:round/>
            <a:headEnd type="none" w="med" len="med"/>
            <a:tailEnd type="none" w="med" len="med"/>
          </a:ln>
        </p:spPr>
      </p:cxnSp>
      <p:sp>
        <p:nvSpPr>
          <p:cNvPr id="560" name="Google Shape;560;g244d9610dd6_0_349"/>
          <p:cNvSpPr txBox="1"/>
          <p:nvPr/>
        </p:nvSpPr>
        <p:spPr>
          <a:xfrm>
            <a:off x="1738900" y="2274100"/>
            <a:ext cx="85842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US" b="1">
                <a:solidFill>
                  <a:srgbClr val="444746"/>
                </a:solidFill>
                <a:latin typeface="Roboto"/>
                <a:ea typeface="Roboto"/>
                <a:cs typeface="Roboto"/>
                <a:sym typeface="Roboto"/>
              </a:rPr>
              <a:t>Technology and content should cater to different groups within the target population, avoid exclusion.</a:t>
            </a:r>
            <a:endParaRPr i="0" u="none" strike="noStrike" cap="none">
              <a:solidFill>
                <a:srgbClr val="444746"/>
              </a:solidFill>
              <a:latin typeface="Roboto"/>
              <a:ea typeface="Roboto"/>
              <a:cs typeface="Roboto"/>
              <a:sym typeface="Roboto"/>
            </a:endParaRPr>
          </a:p>
        </p:txBody>
      </p:sp>
      <p:sp>
        <p:nvSpPr>
          <p:cNvPr id="561" name="Google Shape;561;g244d9610dd6_0_349"/>
          <p:cNvSpPr txBox="1"/>
          <p:nvPr/>
        </p:nvSpPr>
        <p:spPr>
          <a:xfrm>
            <a:off x="1717000" y="3092250"/>
            <a:ext cx="74043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100"/>
              <a:buFont typeface="Arial"/>
              <a:buNone/>
            </a:pPr>
            <a:r>
              <a:rPr lang="en-US" sz="2100" b="1">
                <a:solidFill>
                  <a:srgbClr val="F8991D"/>
                </a:solidFill>
                <a:latin typeface="Roboto"/>
                <a:ea typeface="Roboto"/>
                <a:cs typeface="Roboto"/>
                <a:sym typeface="Roboto"/>
              </a:rPr>
              <a:t>Design for scale and build for sustainability</a:t>
            </a:r>
            <a:endParaRPr sz="1500" b="1" i="0" u="none" strike="noStrike" cap="none">
              <a:solidFill>
                <a:srgbClr val="F8991D"/>
              </a:solidFill>
              <a:latin typeface="Roboto"/>
              <a:ea typeface="Roboto"/>
              <a:cs typeface="Roboto"/>
              <a:sym typeface="Roboto"/>
            </a:endParaRPr>
          </a:p>
        </p:txBody>
      </p:sp>
      <p:sp>
        <p:nvSpPr>
          <p:cNvPr id="562" name="Google Shape;562;g244d9610dd6_0_349"/>
          <p:cNvSpPr/>
          <p:nvPr/>
        </p:nvSpPr>
        <p:spPr>
          <a:xfrm>
            <a:off x="1091700" y="3071850"/>
            <a:ext cx="548700" cy="5487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3" name="Google Shape;563;g244d9610dd6_0_349"/>
          <p:cNvCxnSpPr/>
          <p:nvPr/>
        </p:nvCxnSpPr>
        <p:spPr>
          <a:xfrm>
            <a:off x="504300" y="4106225"/>
            <a:ext cx="7248000" cy="0"/>
          </a:xfrm>
          <a:prstGeom prst="straightConnector1">
            <a:avLst/>
          </a:prstGeom>
          <a:noFill/>
          <a:ln w="19050" cap="flat" cmpd="sng">
            <a:solidFill>
              <a:srgbClr val="444746"/>
            </a:solidFill>
            <a:prstDash val="solid"/>
            <a:round/>
            <a:headEnd type="none" w="med" len="med"/>
            <a:tailEnd type="none" w="med" len="med"/>
          </a:ln>
        </p:spPr>
      </p:cxnSp>
      <p:sp>
        <p:nvSpPr>
          <p:cNvPr id="564" name="Google Shape;564;g244d9610dd6_0_349"/>
          <p:cNvSpPr txBox="1"/>
          <p:nvPr/>
        </p:nvSpPr>
        <p:spPr>
          <a:xfrm>
            <a:off x="1738900" y="3469150"/>
            <a:ext cx="86691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1000"/>
              </a:spcAft>
              <a:buNone/>
            </a:pPr>
            <a:r>
              <a:rPr lang="en-US" b="1">
                <a:solidFill>
                  <a:srgbClr val="444746"/>
                </a:solidFill>
                <a:latin typeface="Roboto"/>
                <a:ea typeface="Roboto"/>
                <a:cs typeface="Roboto"/>
                <a:sym typeface="Roboto"/>
              </a:rPr>
              <a:t>Interventions can and should seek to impact the most difficult to reach and vulnerable groups by assessing the technological landscape.</a:t>
            </a:r>
            <a:endParaRPr i="0" u="none" strike="noStrike" cap="none">
              <a:solidFill>
                <a:srgbClr val="444746"/>
              </a:solidFill>
              <a:latin typeface="Roboto"/>
              <a:ea typeface="Roboto"/>
              <a:cs typeface="Roboto"/>
              <a:sym typeface="Roboto"/>
            </a:endParaRPr>
          </a:p>
        </p:txBody>
      </p:sp>
      <p:sp>
        <p:nvSpPr>
          <p:cNvPr id="565" name="Google Shape;565;g244d9610dd6_0_349"/>
          <p:cNvSpPr txBox="1"/>
          <p:nvPr/>
        </p:nvSpPr>
        <p:spPr>
          <a:xfrm>
            <a:off x="1717000" y="4287300"/>
            <a:ext cx="81159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100"/>
              <a:buFont typeface="Arial"/>
              <a:buNone/>
            </a:pPr>
            <a:r>
              <a:rPr lang="en-US" sz="2100" b="1">
                <a:solidFill>
                  <a:srgbClr val="F8991D"/>
                </a:solidFill>
                <a:latin typeface="Roboto"/>
                <a:ea typeface="Roboto"/>
                <a:cs typeface="Roboto"/>
                <a:sym typeface="Roboto"/>
              </a:rPr>
              <a:t>Be collaborative</a:t>
            </a:r>
            <a:endParaRPr sz="1500" b="1" i="0" u="none" strike="noStrike" cap="none">
              <a:solidFill>
                <a:srgbClr val="F8991D"/>
              </a:solidFill>
              <a:latin typeface="Roboto"/>
              <a:ea typeface="Roboto"/>
              <a:cs typeface="Roboto"/>
              <a:sym typeface="Roboto"/>
            </a:endParaRPr>
          </a:p>
        </p:txBody>
      </p:sp>
      <p:sp>
        <p:nvSpPr>
          <p:cNvPr id="566" name="Google Shape;566;g244d9610dd6_0_349"/>
          <p:cNvSpPr/>
          <p:nvPr/>
        </p:nvSpPr>
        <p:spPr>
          <a:xfrm>
            <a:off x="1091700" y="4266900"/>
            <a:ext cx="548700" cy="5487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7" name="Google Shape;567;g244d9610dd6_0_349"/>
          <p:cNvCxnSpPr/>
          <p:nvPr/>
        </p:nvCxnSpPr>
        <p:spPr>
          <a:xfrm>
            <a:off x="504300" y="5301275"/>
            <a:ext cx="7248000" cy="0"/>
          </a:xfrm>
          <a:prstGeom prst="straightConnector1">
            <a:avLst/>
          </a:prstGeom>
          <a:noFill/>
          <a:ln w="19050" cap="flat" cmpd="sng">
            <a:solidFill>
              <a:srgbClr val="444746"/>
            </a:solidFill>
            <a:prstDash val="solid"/>
            <a:round/>
            <a:headEnd type="none" w="med" len="med"/>
            <a:tailEnd type="none" w="med" len="med"/>
          </a:ln>
        </p:spPr>
      </p:cxnSp>
      <p:sp>
        <p:nvSpPr>
          <p:cNvPr id="568" name="Google Shape;568;g244d9610dd6_0_349"/>
          <p:cNvSpPr txBox="1"/>
          <p:nvPr/>
        </p:nvSpPr>
        <p:spPr>
          <a:xfrm>
            <a:off x="1738900" y="4664200"/>
            <a:ext cx="76287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US" b="1">
                <a:solidFill>
                  <a:srgbClr val="444746"/>
                </a:solidFill>
                <a:latin typeface="Roboto"/>
                <a:ea typeface="Roboto"/>
                <a:cs typeface="Roboto"/>
                <a:sym typeface="Roboto"/>
              </a:rPr>
              <a:t>Sharing information, insights, strategies and resources across projects, organizations and sectors = increased efficiency and impact.</a:t>
            </a:r>
            <a:endParaRPr i="0" u="none" strike="noStrike" cap="none">
              <a:solidFill>
                <a:srgbClr val="444746"/>
              </a:solidFill>
              <a:latin typeface="Roboto"/>
              <a:ea typeface="Roboto"/>
              <a:cs typeface="Roboto"/>
              <a:sym typeface="Roboto"/>
            </a:endParaRPr>
          </a:p>
        </p:txBody>
      </p:sp>
      <p:sp>
        <p:nvSpPr>
          <p:cNvPr id="569" name="Google Shape;569;g244d9610dd6_0_349"/>
          <p:cNvSpPr txBox="1"/>
          <p:nvPr/>
        </p:nvSpPr>
        <p:spPr>
          <a:xfrm>
            <a:off x="1717000" y="5482350"/>
            <a:ext cx="81159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100"/>
              <a:buFont typeface="Arial"/>
              <a:buNone/>
            </a:pPr>
            <a:r>
              <a:rPr lang="en-US" sz="2100" b="1">
                <a:solidFill>
                  <a:srgbClr val="F8991D"/>
                </a:solidFill>
                <a:latin typeface="Roboto"/>
                <a:ea typeface="Roboto"/>
                <a:cs typeface="Roboto"/>
                <a:sym typeface="Roboto"/>
              </a:rPr>
              <a:t>Donors and key stakeholders need to be involved</a:t>
            </a:r>
            <a:endParaRPr sz="1500" b="1" i="0" u="none" strike="noStrike" cap="none">
              <a:solidFill>
                <a:srgbClr val="F8991D"/>
              </a:solidFill>
              <a:latin typeface="Roboto"/>
              <a:ea typeface="Roboto"/>
              <a:cs typeface="Roboto"/>
              <a:sym typeface="Roboto"/>
            </a:endParaRPr>
          </a:p>
        </p:txBody>
      </p:sp>
      <p:sp>
        <p:nvSpPr>
          <p:cNvPr id="570" name="Google Shape;570;g244d9610dd6_0_349"/>
          <p:cNvSpPr/>
          <p:nvPr/>
        </p:nvSpPr>
        <p:spPr>
          <a:xfrm>
            <a:off x="1091700" y="5461950"/>
            <a:ext cx="548700" cy="5487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g244d9610dd6_0_349"/>
          <p:cNvSpPr txBox="1"/>
          <p:nvPr/>
        </p:nvSpPr>
        <p:spPr>
          <a:xfrm>
            <a:off x="1738900" y="5859250"/>
            <a:ext cx="85842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US" b="1">
                <a:solidFill>
                  <a:srgbClr val="444746"/>
                </a:solidFill>
                <a:latin typeface="Roboto"/>
                <a:ea typeface="Roboto"/>
                <a:cs typeface="Roboto"/>
                <a:sym typeface="Roboto"/>
              </a:rPr>
              <a:t>Their support is crucial to accomplish goals, specially in places with limited technological resources.</a:t>
            </a:r>
            <a:endParaRPr i="0" u="none" strike="noStrike" cap="none">
              <a:solidFill>
                <a:srgbClr val="444746"/>
              </a:solidFill>
              <a:latin typeface="Roboto"/>
              <a:ea typeface="Roboto"/>
              <a:cs typeface="Roboto"/>
              <a:sym typeface="Roboto"/>
            </a:endParaRPr>
          </a:p>
        </p:txBody>
      </p:sp>
      <p:cxnSp>
        <p:nvCxnSpPr>
          <p:cNvPr id="572" name="Google Shape;572;g244d9610dd6_0_349"/>
          <p:cNvCxnSpPr/>
          <p:nvPr/>
        </p:nvCxnSpPr>
        <p:spPr>
          <a:xfrm rot="10800000">
            <a:off x="11338625" y="595275"/>
            <a:ext cx="862500" cy="0"/>
          </a:xfrm>
          <a:prstGeom prst="straightConnector1">
            <a:avLst/>
          </a:prstGeom>
          <a:noFill/>
          <a:ln w="38100" cap="flat" cmpd="sng">
            <a:solidFill>
              <a:srgbClr val="374EA3"/>
            </a:solidFill>
            <a:prstDash val="solid"/>
            <a:round/>
            <a:headEnd type="none" w="med" len="med"/>
            <a:tailEnd type="oval" w="med" len="med"/>
          </a:ln>
        </p:spPr>
      </p:cxnSp>
      <p:sp>
        <p:nvSpPr>
          <p:cNvPr id="573" name="Google Shape;573;g244d9610dd6_0_349"/>
          <p:cNvSpPr txBox="1"/>
          <p:nvPr/>
        </p:nvSpPr>
        <p:spPr>
          <a:xfrm>
            <a:off x="1084300" y="757950"/>
            <a:ext cx="54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01.</a:t>
            </a:r>
            <a:endParaRPr b="1">
              <a:solidFill>
                <a:srgbClr val="444746"/>
              </a:solidFill>
              <a:latin typeface="Montserrat"/>
              <a:ea typeface="Montserrat"/>
              <a:cs typeface="Montserrat"/>
              <a:sym typeface="Montserrat"/>
            </a:endParaRPr>
          </a:p>
        </p:txBody>
      </p:sp>
      <p:sp>
        <p:nvSpPr>
          <p:cNvPr id="574" name="Google Shape;574;g244d9610dd6_0_349"/>
          <p:cNvSpPr txBox="1"/>
          <p:nvPr/>
        </p:nvSpPr>
        <p:spPr>
          <a:xfrm>
            <a:off x="1084300" y="1951050"/>
            <a:ext cx="54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02.</a:t>
            </a:r>
            <a:endParaRPr b="1">
              <a:solidFill>
                <a:srgbClr val="444746"/>
              </a:solidFill>
              <a:latin typeface="Montserrat"/>
              <a:ea typeface="Montserrat"/>
              <a:cs typeface="Montserrat"/>
              <a:sym typeface="Montserrat"/>
            </a:endParaRPr>
          </a:p>
        </p:txBody>
      </p:sp>
      <p:sp>
        <p:nvSpPr>
          <p:cNvPr id="575" name="Google Shape;575;g244d9610dd6_0_349"/>
          <p:cNvSpPr txBox="1"/>
          <p:nvPr/>
        </p:nvSpPr>
        <p:spPr>
          <a:xfrm>
            <a:off x="1084300" y="3146100"/>
            <a:ext cx="54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03.</a:t>
            </a:r>
            <a:endParaRPr b="1">
              <a:solidFill>
                <a:srgbClr val="444746"/>
              </a:solidFill>
              <a:latin typeface="Montserrat"/>
              <a:ea typeface="Montserrat"/>
              <a:cs typeface="Montserrat"/>
              <a:sym typeface="Montserrat"/>
            </a:endParaRPr>
          </a:p>
        </p:txBody>
      </p:sp>
      <p:sp>
        <p:nvSpPr>
          <p:cNvPr id="576" name="Google Shape;576;g244d9610dd6_0_349"/>
          <p:cNvSpPr txBox="1"/>
          <p:nvPr/>
        </p:nvSpPr>
        <p:spPr>
          <a:xfrm>
            <a:off x="1084300" y="4341150"/>
            <a:ext cx="54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04.</a:t>
            </a:r>
            <a:endParaRPr b="1">
              <a:solidFill>
                <a:srgbClr val="444746"/>
              </a:solidFill>
              <a:latin typeface="Montserrat"/>
              <a:ea typeface="Montserrat"/>
              <a:cs typeface="Montserrat"/>
              <a:sym typeface="Montserrat"/>
            </a:endParaRPr>
          </a:p>
        </p:txBody>
      </p:sp>
      <p:sp>
        <p:nvSpPr>
          <p:cNvPr id="577" name="Google Shape;577;g244d9610dd6_0_349"/>
          <p:cNvSpPr txBox="1"/>
          <p:nvPr/>
        </p:nvSpPr>
        <p:spPr>
          <a:xfrm>
            <a:off x="1084300" y="5536200"/>
            <a:ext cx="54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05.</a:t>
            </a:r>
            <a:endParaRPr b="1">
              <a:solidFill>
                <a:srgbClr val="444746"/>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2"/>
        <p:cNvGrpSpPr/>
        <p:nvPr/>
      </p:nvGrpSpPr>
      <p:grpSpPr>
        <a:xfrm>
          <a:off x="0" y="0"/>
          <a:ext cx="0" cy="0"/>
          <a:chOff x="0" y="0"/>
          <a:chExt cx="0" cy="0"/>
        </a:xfrm>
      </p:grpSpPr>
      <p:sp>
        <p:nvSpPr>
          <p:cNvPr id="583" name="Google Shape;583;g244d9610dd6_0_61"/>
          <p:cNvSpPr txBox="1"/>
          <p:nvPr/>
        </p:nvSpPr>
        <p:spPr>
          <a:xfrm>
            <a:off x="5354350" y="1148800"/>
            <a:ext cx="5444100" cy="785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900" b="1">
                <a:solidFill>
                  <a:srgbClr val="F8991D"/>
                </a:solidFill>
                <a:latin typeface="Roboto"/>
                <a:ea typeface="Roboto"/>
                <a:cs typeface="Roboto"/>
                <a:sym typeface="Roboto"/>
              </a:rPr>
              <a:t>Deep-Dives</a:t>
            </a:r>
            <a:endParaRPr sz="3900" b="1">
              <a:solidFill>
                <a:srgbClr val="F8991D"/>
              </a:solidFill>
              <a:latin typeface="Roboto"/>
              <a:ea typeface="Roboto"/>
              <a:cs typeface="Roboto"/>
              <a:sym typeface="Roboto"/>
            </a:endParaRPr>
          </a:p>
        </p:txBody>
      </p:sp>
      <p:sp>
        <p:nvSpPr>
          <p:cNvPr id="584" name="Google Shape;584;g244d9610dd6_0_61"/>
          <p:cNvSpPr txBox="1"/>
          <p:nvPr/>
        </p:nvSpPr>
        <p:spPr>
          <a:xfrm>
            <a:off x="6014550" y="2391575"/>
            <a:ext cx="5065200" cy="1822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900" b="1" i="1">
                <a:solidFill>
                  <a:srgbClr val="3B3B3B"/>
                </a:solidFill>
                <a:latin typeface="Montserrat"/>
                <a:ea typeface="Montserrat"/>
                <a:cs typeface="Montserrat"/>
                <a:sym typeface="Montserrat"/>
              </a:rPr>
              <a:t>Mozambique: Linha Fala Criança </a:t>
            </a:r>
            <a:endParaRPr sz="1900" b="1" i="1">
              <a:solidFill>
                <a:srgbClr val="3B3B3B"/>
              </a:solidFill>
              <a:latin typeface="Montserrat"/>
              <a:ea typeface="Montserrat"/>
              <a:cs typeface="Montserrat"/>
              <a:sym typeface="Montserrat"/>
            </a:endParaRPr>
          </a:p>
          <a:p>
            <a:pPr marL="0" lvl="0" indent="0" algn="l" rtl="0">
              <a:lnSpc>
                <a:spcPct val="115000"/>
              </a:lnSpc>
              <a:spcBef>
                <a:spcPts val="0"/>
              </a:spcBef>
              <a:spcAft>
                <a:spcPts val="0"/>
              </a:spcAft>
              <a:buNone/>
            </a:pPr>
            <a:endParaRPr sz="1900" b="1" i="1">
              <a:solidFill>
                <a:srgbClr val="3B3B3B"/>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900" b="1" i="1">
                <a:solidFill>
                  <a:srgbClr val="3B3B3B"/>
                </a:solidFill>
                <a:latin typeface="Montserrat"/>
                <a:ea typeface="Montserrat"/>
                <a:cs typeface="Montserrat"/>
                <a:sym typeface="Montserrat"/>
              </a:rPr>
              <a:t>Sudan: Saleema Initiative</a:t>
            </a:r>
            <a:endParaRPr sz="1900" b="1" i="1">
              <a:solidFill>
                <a:srgbClr val="3B3B3B"/>
              </a:solidFill>
              <a:latin typeface="Montserrat"/>
              <a:ea typeface="Montserrat"/>
              <a:cs typeface="Montserrat"/>
              <a:sym typeface="Montserrat"/>
            </a:endParaRPr>
          </a:p>
          <a:p>
            <a:pPr marL="0" lvl="0" indent="0" algn="l" rtl="0">
              <a:lnSpc>
                <a:spcPct val="115000"/>
              </a:lnSpc>
              <a:spcBef>
                <a:spcPts val="0"/>
              </a:spcBef>
              <a:spcAft>
                <a:spcPts val="0"/>
              </a:spcAft>
              <a:buNone/>
            </a:pPr>
            <a:endParaRPr sz="1900" b="1" i="1">
              <a:solidFill>
                <a:srgbClr val="3B3B3B"/>
              </a:solidFill>
              <a:latin typeface="Montserrat"/>
              <a:ea typeface="Montserrat"/>
              <a:cs typeface="Montserrat"/>
              <a:sym typeface="Montserrat"/>
            </a:endParaRPr>
          </a:p>
          <a:p>
            <a:pPr marL="0" lvl="0" indent="0" algn="l" rtl="0">
              <a:lnSpc>
                <a:spcPct val="115000"/>
              </a:lnSpc>
              <a:spcBef>
                <a:spcPts val="0"/>
              </a:spcBef>
              <a:spcAft>
                <a:spcPts val="0"/>
              </a:spcAft>
              <a:buNone/>
            </a:pPr>
            <a:r>
              <a:rPr lang="en-US" sz="1900" b="1" i="1">
                <a:solidFill>
                  <a:srgbClr val="3B3B3B"/>
                </a:solidFill>
                <a:latin typeface="Montserrat"/>
                <a:ea typeface="Montserrat"/>
                <a:cs typeface="Montserrat"/>
                <a:sym typeface="Montserrat"/>
              </a:rPr>
              <a:t>India: Love Matters India</a:t>
            </a:r>
            <a:endParaRPr sz="1900" b="1" i="1">
              <a:solidFill>
                <a:srgbClr val="3B3B3B"/>
              </a:solidFill>
              <a:latin typeface="Montserrat"/>
              <a:ea typeface="Montserrat"/>
              <a:cs typeface="Montserrat"/>
              <a:sym typeface="Montserrat"/>
            </a:endParaRPr>
          </a:p>
        </p:txBody>
      </p:sp>
      <p:cxnSp>
        <p:nvCxnSpPr>
          <p:cNvPr id="585" name="Google Shape;585;g244d9610dd6_0_61"/>
          <p:cNvCxnSpPr/>
          <p:nvPr/>
        </p:nvCxnSpPr>
        <p:spPr>
          <a:xfrm>
            <a:off x="5468475" y="2046800"/>
            <a:ext cx="2946000" cy="0"/>
          </a:xfrm>
          <a:prstGeom prst="straightConnector1">
            <a:avLst/>
          </a:prstGeom>
          <a:noFill/>
          <a:ln w="38100" cap="flat" cmpd="sng">
            <a:solidFill>
              <a:srgbClr val="F8991D"/>
            </a:solidFill>
            <a:prstDash val="solid"/>
            <a:round/>
            <a:headEnd type="none" w="med" len="med"/>
            <a:tailEnd type="oval" w="med" len="med"/>
          </a:ln>
        </p:spPr>
      </p:cxnSp>
      <p:pic>
        <p:nvPicPr>
          <p:cNvPr id="586" name="Google Shape;586;g244d9610dd6_0_61"/>
          <p:cNvPicPr preferRelativeResize="0"/>
          <p:nvPr/>
        </p:nvPicPr>
        <p:blipFill rotWithShape="1">
          <a:blip r:embed="rId4">
            <a:alphaModFix/>
          </a:blip>
          <a:srcRect t="20247" b="18134"/>
          <a:stretch/>
        </p:blipFill>
        <p:spPr>
          <a:xfrm>
            <a:off x="4593967" y="5831918"/>
            <a:ext cx="1420592" cy="875065"/>
          </a:xfrm>
          <a:prstGeom prst="rect">
            <a:avLst/>
          </a:prstGeom>
          <a:noFill/>
          <a:ln>
            <a:noFill/>
          </a:ln>
        </p:spPr>
      </p:pic>
      <p:pic>
        <p:nvPicPr>
          <p:cNvPr id="587" name="Google Shape;587;g244d9610dd6_0_61"/>
          <p:cNvPicPr preferRelativeResize="0"/>
          <p:nvPr/>
        </p:nvPicPr>
        <p:blipFill rotWithShape="1">
          <a:blip r:embed="rId5">
            <a:alphaModFix/>
          </a:blip>
          <a:srcRect/>
          <a:stretch/>
        </p:blipFill>
        <p:spPr>
          <a:xfrm>
            <a:off x="9767623" y="5847827"/>
            <a:ext cx="1420576" cy="843250"/>
          </a:xfrm>
          <a:prstGeom prst="rect">
            <a:avLst/>
          </a:prstGeom>
          <a:noFill/>
          <a:ln>
            <a:noFill/>
          </a:ln>
        </p:spPr>
      </p:pic>
      <p:sp>
        <p:nvSpPr>
          <p:cNvPr id="588" name="Google Shape;588;g244d9610dd6_0_61"/>
          <p:cNvSpPr/>
          <p:nvPr/>
        </p:nvSpPr>
        <p:spPr>
          <a:xfrm>
            <a:off x="5468475" y="2460400"/>
            <a:ext cx="378900" cy="378900"/>
          </a:xfrm>
          <a:prstGeom prst="ellipse">
            <a:avLst/>
          </a:prstGeom>
          <a:solidFill>
            <a:srgbClr val="B45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g244d9610dd6_0_61"/>
          <p:cNvSpPr/>
          <p:nvPr/>
        </p:nvSpPr>
        <p:spPr>
          <a:xfrm>
            <a:off x="5468475" y="3113375"/>
            <a:ext cx="378900" cy="378900"/>
          </a:xfrm>
          <a:prstGeom prst="ellipse">
            <a:avLst/>
          </a:prstGeom>
          <a:solidFill>
            <a:srgbClr val="CC0E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g244d9610dd6_0_61"/>
          <p:cNvSpPr/>
          <p:nvPr/>
        </p:nvSpPr>
        <p:spPr>
          <a:xfrm>
            <a:off x="5468475" y="3766350"/>
            <a:ext cx="378900" cy="378900"/>
          </a:xfrm>
          <a:prstGeom prst="ellipse">
            <a:avLst/>
          </a:prstGeom>
          <a:solidFill>
            <a:srgbClr val="374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1" name="Google Shape;591;g244d9610dd6_0_61"/>
          <p:cNvPicPr preferRelativeResize="0"/>
          <p:nvPr/>
        </p:nvPicPr>
        <p:blipFill>
          <a:blip r:embed="rId6">
            <a:alphaModFix/>
          </a:blip>
          <a:stretch>
            <a:fillRect/>
          </a:stretch>
        </p:blipFill>
        <p:spPr>
          <a:xfrm>
            <a:off x="7011275" y="5888400"/>
            <a:ext cx="1420574" cy="8740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6"/>
        <p:cNvGrpSpPr/>
        <p:nvPr/>
      </p:nvGrpSpPr>
      <p:grpSpPr>
        <a:xfrm>
          <a:off x="0" y="0"/>
          <a:ext cx="0" cy="0"/>
          <a:chOff x="0" y="0"/>
          <a:chExt cx="0" cy="0"/>
        </a:xfrm>
      </p:grpSpPr>
      <p:sp>
        <p:nvSpPr>
          <p:cNvPr id="607" name="Google Shape;607;g244d9610dd6_0_430"/>
          <p:cNvSpPr/>
          <p:nvPr/>
        </p:nvSpPr>
        <p:spPr>
          <a:xfrm>
            <a:off x="10635575" y="116800"/>
            <a:ext cx="1446000" cy="1446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8" name="Google Shape;608;g244d9610dd6_0_430"/>
          <p:cNvPicPr preferRelativeResize="0"/>
          <p:nvPr/>
        </p:nvPicPr>
        <p:blipFill>
          <a:blip r:embed="rId4">
            <a:alphaModFix/>
          </a:blip>
          <a:stretch>
            <a:fillRect/>
          </a:stretch>
        </p:blipFill>
        <p:spPr>
          <a:xfrm>
            <a:off x="10808770" y="376239"/>
            <a:ext cx="1099609" cy="927122"/>
          </a:xfrm>
          <a:prstGeom prst="rect">
            <a:avLst/>
          </a:prstGeom>
          <a:noFill/>
          <a:ln>
            <a:noFill/>
          </a:ln>
        </p:spPr>
      </p:pic>
      <p:sp>
        <p:nvSpPr>
          <p:cNvPr id="609" name="Google Shape;609;g244d9610dd6_0_430"/>
          <p:cNvSpPr txBox="1"/>
          <p:nvPr/>
        </p:nvSpPr>
        <p:spPr>
          <a:xfrm>
            <a:off x="860275" y="451500"/>
            <a:ext cx="8377800" cy="6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b="1" i="1">
                <a:solidFill>
                  <a:srgbClr val="B453A2"/>
                </a:solidFill>
                <a:latin typeface="Roboto"/>
                <a:ea typeface="Roboto"/>
                <a:cs typeface="Roboto"/>
                <a:sym typeface="Roboto"/>
              </a:rPr>
              <a:t>Linha Fala Criança</a:t>
            </a:r>
            <a:r>
              <a:rPr lang="en-US" sz="3000" b="1">
                <a:solidFill>
                  <a:srgbClr val="B453A2"/>
                </a:solidFill>
                <a:latin typeface="Roboto"/>
                <a:ea typeface="Roboto"/>
                <a:cs typeface="Roboto"/>
                <a:sym typeface="Roboto"/>
              </a:rPr>
              <a:t> (Talk-Child Helpline)</a:t>
            </a:r>
            <a:endParaRPr sz="3000" b="1">
              <a:solidFill>
                <a:srgbClr val="B453A2"/>
              </a:solidFill>
              <a:latin typeface="Roboto"/>
              <a:ea typeface="Roboto"/>
              <a:cs typeface="Roboto"/>
              <a:sym typeface="Roboto"/>
            </a:endParaRPr>
          </a:p>
        </p:txBody>
      </p:sp>
      <p:cxnSp>
        <p:nvCxnSpPr>
          <p:cNvPr id="610" name="Google Shape;610;g244d9610dd6_0_430"/>
          <p:cNvCxnSpPr/>
          <p:nvPr/>
        </p:nvCxnSpPr>
        <p:spPr>
          <a:xfrm>
            <a:off x="0" y="747663"/>
            <a:ext cx="810900" cy="0"/>
          </a:xfrm>
          <a:prstGeom prst="straightConnector1">
            <a:avLst/>
          </a:prstGeom>
          <a:noFill/>
          <a:ln w="38100" cap="flat" cmpd="sng">
            <a:solidFill>
              <a:srgbClr val="B453A2"/>
            </a:solidFill>
            <a:prstDash val="solid"/>
            <a:round/>
            <a:headEnd type="none" w="med" len="med"/>
            <a:tailEnd type="oval" w="med" len="med"/>
          </a:ln>
        </p:spPr>
      </p:cxnSp>
      <p:sp>
        <p:nvSpPr>
          <p:cNvPr id="611" name="Google Shape;611;g244d9610dd6_0_430"/>
          <p:cNvSpPr/>
          <p:nvPr/>
        </p:nvSpPr>
        <p:spPr>
          <a:xfrm>
            <a:off x="408875" y="1789275"/>
            <a:ext cx="1164600" cy="581400"/>
          </a:xfrm>
          <a:prstGeom prst="rect">
            <a:avLst/>
          </a:prstGeom>
          <a:noFill/>
          <a:ln w="38100" cap="flat" cmpd="sng">
            <a:solidFill>
              <a:srgbClr val="B453A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What?</a:t>
            </a:r>
            <a:endParaRPr b="1">
              <a:solidFill>
                <a:srgbClr val="444746"/>
              </a:solidFill>
              <a:latin typeface="Montserrat"/>
              <a:ea typeface="Montserrat"/>
              <a:cs typeface="Montserrat"/>
              <a:sym typeface="Montserrat"/>
            </a:endParaRPr>
          </a:p>
        </p:txBody>
      </p:sp>
      <p:sp>
        <p:nvSpPr>
          <p:cNvPr id="612" name="Google Shape;612;g244d9610dd6_0_430"/>
          <p:cNvSpPr txBox="1"/>
          <p:nvPr/>
        </p:nvSpPr>
        <p:spPr>
          <a:xfrm>
            <a:off x="1782700" y="1708275"/>
            <a:ext cx="4001700" cy="938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000"/>
              </a:spcBef>
              <a:spcAft>
                <a:spcPts val="0"/>
              </a:spcAft>
              <a:buNone/>
            </a:pPr>
            <a:r>
              <a:rPr lang="en-US" sz="1100" b="1" i="1">
                <a:solidFill>
                  <a:srgbClr val="444746"/>
                </a:solidFill>
                <a:latin typeface="Roboto"/>
                <a:ea typeface="Roboto"/>
                <a:cs typeface="Roboto"/>
                <a:sym typeface="Roboto"/>
              </a:rPr>
              <a:t>Linha Fala Criança</a:t>
            </a:r>
            <a:r>
              <a:rPr lang="en-US" sz="1100" b="1">
                <a:solidFill>
                  <a:srgbClr val="444746"/>
                </a:solidFill>
                <a:latin typeface="Roboto"/>
                <a:ea typeface="Roboto"/>
                <a:cs typeface="Roboto"/>
                <a:sym typeface="Roboto"/>
              </a:rPr>
              <a:t> (LFC)</a:t>
            </a:r>
            <a:r>
              <a:rPr lang="en-US" sz="1100">
                <a:solidFill>
                  <a:srgbClr val="444746"/>
                </a:solidFill>
                <a:latin typeface="Roboto"/>
                <a:ea typeface="Roboto"/>
                <a:cs typeface="Roboto"/>
                <a:sym typeface="Roboto"/>
              </a:rPr>
              <a:t> is a non-profit organisation dedicated to protecting and ensuring the well-being of children in Mozambique through the </a:t>
            </a:r>
            <a:r>
              <a:rPr lang="en-US" sz="1100" b="1">
                <a:solidFill>
                  <a:srgbClr val="444746"/>
                </a:solidFill>
                <a:latin typeface="Roboto"/>
                <a:ea typeface="Roboto"/>
                <a:cs typeface="Roboto"/>
                <a:sym typeface="Roboto"/>
              </a:rPr>
              <a:t>‘116’ emergency telephone helpline.</a:t>
            </a:r>
            <a:endParaRPr sz="1100">
              <a:solidFill>
                <a:srgbClr val="444746"/>
              </a:solidFill>
              <a:latin typeface="Roboto"/>
              <a:ea typeface="Roboto"/>
              <a:cs typeface="Roboto"/>
              <a:sym typeface="Roboto"/>
            </a:endParaRPr>
          </a:p>
        </p:txBody>
      </p:sp>
      <p:sp>
        <p:nvSpPr>
          <p:cNvPr id="613" name="Google Shape;613;g244d9610dd6_0_430"/>
          <p:cNvSpPr/>
          <p:nvPr/>
        </p:nvSpPr>
        <p:spPr>
          <a:xfrm>
            <a:off x="408875" y="3007088"/>
            <a:ext cx="1164600" cy="581400"/>
          </a:xfrm>
          <a:prstGeom prst="rect">
            <a:avLst/>
          </a:prstGeom>
          <a:noFill/>
          <a:ln w="38100" cap="flat" cmpd="sng">
            <a:solidFill>
              <a:srgbClr val="B453A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Mission?</a:t>
            </a:r>
            <a:endParaRPr b="1">
              <a:solidFill>
                <a:srgbClr val="444746"/>
              </a:solidFill>
              <a:latin typeface="Montserrat"/>
              <a:ea typeface="Montserrat"/>
              <a:cs typeface="Montserrat"/>
              <a:sym typeface="Montserrat"/>
            </a:endParaRPr>
          </a:p>
        </p:txBody>
      </p:sp>
      <p:sp>
        <p:nvSpPr>
          <p:cNvPr id="614" name="Google Shape;614;g244d9610dd6_0_430"/>
          <p:cNvSpPr txBox="1"/>
          <p:nvPr/>
        </p:nvSpPr>
        <p:spPr>
          <a:xfrm>
            <a:off x="1782700" y="2926088"/>
            <a:ext cx="4001700" cy="7434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000"/>
              </a:spcBef>
              <a:spcAft>
                <a:spcPts val="0"/>
              </a:spcAft>
              <a:buNone/>
            </a:pPr>
            <a:r>
              <a:rPr lang="en-US" sz="1100">
                <a:solidFill>
                  <a:srgbClr val="444746"/>
                </a:solidFill>
                <a:latin typeface="Roboto"/>
                <a:ea typeface="Roboto"/>
                <a:cs typeface="Roboto"/>
                <a:sym typeface="Roboto"/>
              </a:rPr>
              <a:t>The helpline is meant to provide </a:t>
            </a:r>
            <a:r>
              <a:rPr lang="en-US" sz="1100" b="1">
                <a:solidFill>
                  <a:srgbClr val="444746"/>
                </a:solidFill>
                <a:latin typeface="Roboto"/>
                <a:ea typeface="Roboto"/>
                <a:cs typeface="Roboto"/>
                <a:sym typeface="Roboto"/>
              </a:rPr>
              <a:t>support to all children and adolescents who are victims of violence</a:t>
            </a:r>
            <a:r>
              <a:rPr lang="en-US" sz="1100">
                <a:solidFill>
                  <a:srgbClr val="444746"/>
                </a:solidFill>
                <a:latin typeface="Roboto"/>
                <a:ea typeface="Roboto"/>
                <a:cs typeface="Roboto"/>
                <a:sym typeface="Roboto"/>
              </a:rPr>
              <a:t> or at risk of violence and violations of their rights, including child marriage.</a:t>
            </a:r>
            <a:endParaRPr sz="1100">
              <a:solidFill>
                <a:srgbClr val="444746"/>
              </a:solidFill>
              <a:latin typeface="Roboto"/>
              <a:ea typeface="Roboto"/>
              <a:cs typeface="Roboto"/>
              <a:sym typeface="Roboto"/>
            </a:endParaRPr>
          </a:p>
        </p:txBody>
      </p:sp>
      <p:sp>
        <p:nvSpPr>
          <p:cNvPr id="615" name="Google Shape;615;g244d9610dd6_0_430"/>
          <p:cNvSpPr/>
          <p:nvPr/>
        </p:nvSpPr>
        <p:spPr>
          <a:xfrm>
            <a:off x="408875" y="4419600"/>
            <a:ext cx="1164600" cy="581400"/>
          </a:xfrm>
          <a:prstGeom prst="rect">
            <a:avLst/>
          </a:prstGeom>
          <a:noFill/>
          <a:ln w="38100" cap="flat" cmpd="sng">
            <a:solidFill>
              <a:srgbClr val="B453A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How?</a:t>
            </a:r>
            <a:endParaRPr b="1">
              <a:solidFill>
                <a:srgbClr val="444746"/>
              </a:solidFill>
              <a:latin typeface="Montserrat"/>
              <a:ea typeface="Montserrat"/>
              <a:cs typeface="Montserrat"/>
              <a:sym typeface="Montserrat"/>
            </a:endParaRPr>
          </a:p>
        </p:txBody>
      </p:sp>
      <p:sp>
        <p:nvSpPr>
          <p:cNvPr id="616" name="Google Shape;616;g244d9610dd6_0_430"/>
          <p:cNvSpPr txBox="1">
            <a:spLocks noGrp="1"/>
          </p:cNvSpPr>
          <p:nvPr>
            <p:ph type="body" idx="4294967295"/>
          </p:nvPr>
        </p:nvSpPr>
        <p:spPr>
          <a:xfrm>
            <a:off x="1782700" y="4419600"/>
            <a:ext cx="4135500" cy="2025000"/>
          </a:xfrm>
          <a:prstGeom prst="rect">
            <a:avLst/>
          </a:prstGeom>
          <a:noFill/>
          <a:ln>
            <a:noFill/>
          </a:ln>
        </p:spPr>
        <p:txBody>
          <a:bodyPr spcFirstLastPara="1" wrap="square" lIns="91425" tIns="45700" rIns="91425" bIns="45700" anchor="t" anchorCtr="0">
            <a:noAutofit/>
          </a:bodyPr>
          <a:lstStyle/>
          <a:p>
            <a:pPr marL="457200" lvl="0" indent="-298450" algn="just" rtl="0">
              <a:lnSpc>
                <a:spcPct val="100000"/>
              </a:lnSpc>
              <a:spcBef>
                <a:spcPts val="1000"/>
              </a:spcBef>
              <a:spcAft>
                <a:spcPts val="0"/>
              </a:spcAft>
              <a:buClr>
                <a:srgbClr val="444746"/>
              </a:buClr>
              <a:buSzPts val="1100"/>
              <a:buFont typeface="Roboto"/>
              <a:buAutoNum type="arabicPeriod"/>
            </a:pPr>
            <a:r>
              <a:rPr lang="en-US" sz="1100">
                <a:solidFill>
                  <a:srgbClr val="444746"/>
                </a:solidFill>
                <a:latin typeface="Roboto"/>
                <a:ea typeface="Roboto"/>
                <a:cs typeface="Roboto"/>
                <a:sym typeface="Roboto"/>
              </a:rPr>
              <a:t>LFC operates predominantly through</a:t>
            </a:r>
            <a:r>
              <a:rPr lang="en-US" sz="1100" b="1">
                <a:solidFill>
                  <a:srgbClr val="444746"/>
                </a:solidFill>
                <a:latin typeface="Roboto"/>
                <a:ea typeface="Roboto"/>
                <a:cs typeface="Roboto"/>
                <a:sym typeface="Roboto"/>
              </a:rPr>
              <a:t> telephone lines.</a:t>
            </a:r>
            <a:endParaRPr sz="1100" b="1">
              <a:solidFill>
                <a:srgbClr val="444746"/>
              </a:solidFill>
              <a:latin typeface="Roboto"/>
              <a:ea typeface="Roboto"/>
              <a:cs typeface="Roboto"/>
              <a:sym typeface="Roboto"/>
            </a:endParaRPr>
          </a:p>
          <a:p>
            <a:pPr marL="457200" lvl="0" indent="0" algn="just" rtl="0">
              <a:lnSpc>
                <a:spcPct val="100000"/>
              </a:lnSpc>
              <a:spcBef>
                <a:spcPts val="1000"/>
              </a:spcBef>
              <a:spcAft>
                <a:spcPts val="0"/>
              </a:spcAft>
              <a:buNone/>
            </a:pPr>
            <a:endParaRPr sz="1100" b="1">
              <a:solidFill>
                <a:srgbClr val="444746"/>
              </a:solidFill>
              <a:latin typeface="Roboto"/>
              <a:ea typeface="Roboto"/>
              <a:cs typeface="Roboto"/>
              <a:sym typeface="Roboto"/>
            </a:endParaRPr>
          </a:p>
          <a:p>
            <a:pPr marL="457200" lvl="0" indent="-298450" algn="just" rtl="0">
              <a:lnSpc>
                <a:spcPct val="100000"/>
              </a:lnSpc>
              <a:spcBef>
                <a:spcPts val="1000"/>
              </a:spcBef>
              <a:spcAft>
                <a:spcPts val="0"/>
              </a:spcAft>
              <a:buClr>
                <a:srgbClr val="444746"/>
              </a:buClr>
              <a:buSzPts val="1100"/>
              <a:buFont typeface="Roboto"/>
              <a:buAutoNum type="arabicPeriod"/>
            </a:pPr>
            <a:r>
              <a:rPr lang="en-US" sz="1100">
                <a:solidFill>
                  <a:srgbClr val="444746"/>
                </a:solidFill>
                <a:latin typeface="Roboto"/>
                <a:ea typeface="Roboto"/>
                <a:cs typeface="Roboto"/>
                <a:sym typeface="Roboto"/>
              </a:rPr>
              <a:t>Phone calls received are answered by trained staff (counsellors) who provide immediate support and refer cases to the relevant entities in each district. Phone calls made to the line are completely </a:t>
            </a:r>
            <a:r>
              <a:rPr lang="en-US" sz="1100" b="1">
                <a:solidFill>
                  <a:srgbClr val="444746"/>
                </a:solidFill>
                <a:latin typeface="Roboto"/>
                <a:ea typeface="Roboto"/>
                <a:cs typeface="Roboto"/>
                <a:sym typeface="Roboto"/>
              </a:rPr>
              <a:t>free of charge for the users </a:t>
            </a:r>
            <a:r>
              <a:rPr lang="en-US" sz="1100">
                <a:solidFill>
                  <a:srgbClr val="444746"/>
                </a:solidFill>
                <a:latin typeface="Roboto"/>
                <a:ea typeface="Roboto"/>
                <a:cs typeface="Roboto"/>
                <a:sym typeface="Roboto"/>
              </a:rPr>
              <a:t>through a partnership established between LFC and national telecommunications companies.</a:t>
            </a:r>
            <a:endParaRPr sz="1100">
              <a:solidFill>
                <a:srgbClr val="444746"/>
              </a:solidFill>
              <a:latin typeface="Roboto"/>
              <a:ea typeface="Roboto"/>
              <a:cs typeface="Roboto"/>
              <a:sym typeface="Roboto"/>
            </a:endParaRPr>
          </a:p>
        </p:txBody>
      </p:sp>
      <p:sp>
        <p:nvSpPr>
          <p:cNvPr id="617" name="Google Shape;617;g244d9610dd6_0_430"/>
          <p:cNvSpPr/>
          <p:nvPr/>
        </p:nvSpPr>
        <p:spPr>
          <a:xfrm>
            <a:off x="6477000" y="4110150"/>
            <a:ext cx="5420700" cy="1350600"/>
          </a:xfrm>
          <a:prstGeom prst="roundRect">
            <a:avLst>
              <a:gd name="adj" fmla="val 16667"/>
            </a:avLst>
          </a:prstGeom>
          <a:noFill/>
          <a:ln w="19050" cap="flat" cmpd="sng">
            <a:solidFill>
              <a:srgbClr val="B453A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g244d9610dd6_0_430"/>
          <p:cNvSpPr/>
          <p:nvPr/>
        </p:nvSpPr>
        <p:spPr>
          <a:xfrm>
            <a:off x="7906150" y="3884850"/>
            <a:ext cx="2502600" cy="432300"/>
          </a:xfrm>
          <a:prstGeom prst="roundRect">
            <a:avLst>
              <a:gd name="adj" fmla="val 16667"/>
            </a:avLst>
          </a:prstGeom>
          <a:solidFill>
            <a:schemeClr val="lt1"/>
          </a:solidFill>
          <a:ln w="19050" cap="flat" cmpd="sng">
            <a:solidFill>
              <a:srgbClr val="B453A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solidFill>
                  <a:srgbClr val="444746"/>
                </a:solidFill>
                <a:latin typeface="Roboto"/>
                <a:ea typeface="Roboto"/>
                <a:cs typeface="Roboto"/>
                <a:sym typeface="Roboto"/>
              </a:rPr>
              <a:t>Key Statistics</a:t>
            </a:r>
            <a:endParaRPr sz="1600" b="1">
              <a:solidFill>
                <a:srgbClr val="444746"/>
              </a:solidFill>
              <a:latin typeface="Roboto"/>
              <a:ea typeface="Roboto"/>
              <a:cs typeface="Roboto"/>
              <a:sym typeface="Roboto"/>
            </a:endParaRPr>
          </a:p>
        </p:txBody>
      </p:sp>
      <p:sp>
        <p:nvSpPr>
          <p:cNvPr id="619" name="Google Shape;619;g244d9610dd6_0_430"/>
          <p:cNvSpPr/>
          <p:nvPr/>
        </p:nvSpPr>
        <p:spPr>
          <a:xfrm>
            <a:off x="6642625" y="4530000"/>
            <a:ext cx="1572900" cy="1446000"/>
          </a:xfrm>
          <a:prstGeom prst="ellipse">
            <a:avLst/>
          </a:prstGeom>
          <a:solidFill>
            <a:srgbClr val="B453A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g244d9610dd6_0_430"/>
          <p:cNvSpPr txBox="1"/>
          <p:nvPr/>
        </p:nvSpPr>
        <p:spPr>
          <a:xfrm>
            <a:off x="6765325" y="4836825"/>
            <a:ext cx="1327500" cy="4167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5800"/>
              <a:buFont typeface="Arial"/>
              <a:buNone/>
            </a:pPr>
            <a:r>
              <a:rPr lang="en-US" sz="2300" b="1">
                <a:solidFill>
                  <a:schemeClr val="lt1"/>
                </a:solidFill>
                <a:latin typeface="Roboto"/>
                <a:ea typeface="Roboto"/>
                <a:cs typeface="Roboto"/>
                <a:sym typeface="Roboto"/>
              </a:rPr>
              <a:t>170,655</a:t>
            </a:r>
            <a:endParaRPr sz="2300" b="1" i="0" u="none" strike="noStrike" cap="none">
              <a:solidFill>
                <a:schemeClr val="lt1"/>
              </a:solidFill>
              <a:latin typeface="Roboto"/>
              <a:ea typeface="Roboto"/>
              <a:cs typeface="Roboto"/>
              <a:sym typeface="Roboto"/>
            </a:endParaRPr>
          </a:p>
        </p:txBody>
      </p:sp>
      <p:sp>
        <p:nvSpPr>
          <p:cNvPr id="621" name="Google Shape;621;g244d9610dd6_0_430"/>
          <p:cNvSpPr txBox="1"/>
          <p:nvPr/>
        </p:nvSpPr>
        <p:spPr>
          <a:xfrm>
            <a:off x="6926875" y="5253525"/>
            <a:ext cx="1004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a:solidFill>
                  <a:schemeClr val="lt1"/>
                </a:solidFill>
                <a:latin typeface="Roboto"/>
                <a:ea typeface="Roboto"/>
                <a:cs typeface="Roboto"/>
                <a:sym typeface="Roboto"/>
              </a:rPr>
              <a:t>calls received</a:t>
            </a:r>
            <a:endParaRPr sz="1200" b="1">
              <a:solidFill>
                <a:schemeClr val="lt1"/>
              </a:solidFill>
              <a:latin typeface="Roboto"/>
              <a:ea typeface="Roboto"/>
              <a:cs typeface="Roboto"/>
              <a:sym typeface="Roboto"/>
            </a:endParaRPr>
          </a:p>
        </p:txBody>
      </p:sp>
      <p:sp>
        <p:nvSpPr>
          <p:cNvPr id="622" name="Google Shape;622;g244d9610dd6_0_430"/>
          <p:cNvSpPr/>
          <p:nvPr/>
        </p:nvSpPr>
        <p:spPr>
          <a:xfrm>
            <a:off x="8371000" y="4530000"/>
            <a:ext cx="1572900" cy="1446000"/>
          </a:xfrm>
          <a:prstGeom prst="ellipse">
            <a:avLst/>
          </a:prstGeom>
          <a:solidFill>
            <a:srgbClr val="B453A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g244d9610dd6_0_430"/>
          <p:cNvSpPr txBox="1"/>
          <p:nvPr/>
        </p:nvSpPr>
        <p:spPr>
          <a:xfrm>
            <a:off x="8493700" y="4836825"/>
            <a:ext cx="1327500" cy="4167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5800"/>
              <a:buFont typeface="Arial"/>
              <a:buNone/>
            </a:pPr>
            <a:r>
              <a:rPr lang="en-US" sz="2300" b="1">
                <a:solidFill>
                  <a:schemeClr val="lt1"/>
                </a:solidFill>
                <a:latin typeface="Roboto"/>
                <a:ea typeface="Roboto"/>
                <a:cs typeface="Roboto"/>
                <a:sym typeface="Roboto"/>
              </a:rPr>
              <a:t>122,422</a:t>
            </a:r>
            <a:endParaRPr sz="2300" b="1" i="0" u="none" strike="noStrike" cap="none">
              <a:solidFill>
                <a:schemeClr val="lt1"/>
              </a:solidFill>
              <a:latin typeface="Roboto"/>
              <a:ea typeface="Roboto"/>
              <a:cs typeface="Roboto"/>
              <a:sym typeface="Roboto"/>
            </a:endParaRPr>
          </a:p>
        </p:txBody>
      </p:sp>
      <p:sp>
        <p:nvSpPr>
          <p:cNvPr id="624" name="Google Shape;624;g244d9610dd6_0_430"/>
          <p:cNvSpPr txBox="1"/>
          <p:nvPr/>
        </p:nvSpPr>
        <p:spPr>
          <a:xfrm>
            <a:off x="8655250" y="5168550"/>
            <a:ext cx="1004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1100" b="1">
                <a:solidFill>
                  <a:schemeClr val="lt1"/>
                </a:solidFill>
                <a:latin typeface="Helvetica Neue"/>
                <a:ea typeface="Helvetica Neue"/>
                <a:cs typeface="Helvetica Neue"/>
                <a:sym typeface="Helvetica Neue"/>
              </a:rPr>
              <a:t>resulted in an intervention</a:t>
            </a:r>
            <a:endParaRPr sz="1100" b="1">
              <a:solidFill>
                <a:schemeClr val="lt1"/>
              </a:solidFill>
              <a:latin typeface="Helvetica Neue"/>
              <a:ea typeface="Helvetica Neue"/>
              <a:cs typeface="Helvetica Neue"/>
              <a:sym typeface="Helvetica Neue"/>
            </a:endParaRPr>
          </a:p>
        </p:txBody>
      </p:sp>
      <p:sp>
        <p:nvSpPr>
          <p:cNvPr id="625" name="Google Shape;625;g244d9610dd6_0_430"/>
          <p:cNvSpPr/>
          <p:nvPr/>
        </p:nvSpPr>
        <p:spPr>
          <a:xfrm>
            <a:off x="10099375" y="4530000"/>
            <a:ext cx="1572900" cy="1446000"/>
          </a:xfrm>
          <a:prstGeom prst="ellipse">
            <a:avLst/>
          </a:prstGeom>
          <a:solidFill>
            <a:srgbClr val="B453A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g244d9610dd6_0_430"/>
          <p:cNvSpPr txBox="1"/>
          <p:nvPr/>
        </p:nvSpPr>
        <p:spPr>
          <a:xfrm>
            <a:off x="10222075" y="4836825"/>
            <a:ext cx="1327500" cy="4167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5800"/>
              <a:buFont typeface="Arial"/>
              <a:buNone/>
            </a:pPr>
            <a:r>
              <a:rPr lang="en-US" sz="2300" b="1">
                <a:solidFill>
                  <a:schemeClr val="lt1"/>
                </a:solidFill>
                <a:latin typeface="Roboto"/>
                <a:ea typeface="Roboto"/>
                <a:cs typeface="Roboto"/>
                <a:sym typeface="Roboto"/>
              </a:rPr>
              <a:t>68.8%</a:t>
            </a:r>
            <a:endParaRPr sz="2300" b="1" i="0" u="none" strike="noStrike" cap="none">
              <a:solidFill>
                <a:schemeClr val="lt1"/>
              </a:solidFill>
              <a:latin typeface="Roboto"/>
              <a:ea typeface="Roboto"/>
              <a:cs typeface="Roboto"/>
              <a:sym typeface="Roboto"/>
            </a:endParaRPr>
          </a:p>
        </p:txBody>
      </p:sp>
      <p:sp>
        <p:nvSpPr>
          <p:cNvPr id="627" name="Google Shape;627;g244d9610dd6_0_430"/>
          <p:cNvSpPr txBox="1"/>
          <p:nvPr/>
        </p:nvSpPr>
        <p:spPr>
          <a:xfrm>
            <a:off x="10383625" y="5168550"/>
            <a:ext cx="1004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solidFill>
                  <a:schemeClr val="lt1"/>
                </a:solidFill>
                <a:latin typeface="Roboto"/>
                <a:ea typeface="Roboto"/>
                <a:cs typeface="Roboto"/>
                <a:sym typeface="Roboto"/>
              </a:rPr>
              <a:t>referred to child care services</a:t>
            </a:r>
            <a:endParaRPr b="1">
              <a:solidFill>
                <a:schemeClr val="lt1"/>
              </a:solidFill>
              <a:latin typeface="Roboto"/>
              <a:ea typeface="Roboto"/>
              <a:cs typeface="Roboto"/>
              <a:sym typeface="Roboto"/>
            </a:endParaRPr>
          </a:p>
        </p:txBody>
      </p:sp>
      <p:pic>
        <p:nvPicPr>
          <p:cNvPr id="628" name="Google Shape;628;g244d9610dd6_0_430"/>
          <p:cNvPicPr preferRelativeResize="0"/>
          <p:nvPr/>
        </p:nvPicPr>
        <p:blipFill>
          <a:blip r:embed="rId5">
            <a:alphaModFix/>
          </a:blip>
          <a:stretch>
            <a:fillRect/>
          </a:stretch>
        </p:blipFill>
        <p:spPr>
          <a:xfrm>
            <a:off x="7908726" y="699539"/>
            <a:ext cx="2497450" cy="2709825"/>
          </a:xfrm>
          <a:prstGeom prst="rect">
            <a:avLst/>
          </a:prstGeom>
          <a:noFill/>
          <a:ln>
            <a:noFill/>
          </a:ln>
        </p:spPr>
      </p:pic>
      <p:pic>
        <p:nvPicPr>
          <p:cNvPr id="629" name="Google Shape;629;g244d9610dd6_0_430"/>
          <p:cNvPicPr preferRelativeResize="0"/>
          <p:nvPr/>
        </p:nvPicPr>
        <p:blipFill>
          <a:blip r:embed="rId6">
            <a:alphaModFix/>
          </a:blip>
          <a:stretch>
            <a:fillRect/>
          </a:stretch>
        </p:blipFill>
        <p:spPr>
          <a:xfrm>
            <a:off x="9365800" y="1733250"/>
            <a:ext cx="1004401" cy="10044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4"/>
        <p:cNvGrpSpPr/>
        <p:nvPr/>
      </p:nvGrpSpPr>
      <p:grpSpPr>
        <a:xfrm>
          <a:off x="0" y="0"/>
          <a:ext cx="0" cy="0"/>
          <a:chOff x="0" y="0"/>
          <a:chExt cx="0" cy="0"/>
        </a:xfrm>
      </p:grpSpPr>
      <p:sp>
        <p:nvSpPr>
          <p:cNvPr id="635" name="Google Shape;635;g244d9610dd6_0_462"/>
          <p:cNvSpPr txBox="1">
            <a:spLocks noGrp="1"/>
          </p:cNvSpPr>
          <p:nvPr>
            <p:ph type="title"/>
          </p:nvPr>
        </p:nvSpPr>
        <p:spPr>
          <a:xfrm>
            <a:off x="2141550" y="430463"/>
            <a:ext cx="8742600" cy="854700"/>
          </a:xfrm>
          <a:prstGeom prst="rect">
            <a:avLst/>
          </a:prstGeom>
          <a:noFill/>
          <a:ln>
            <a:noFill/>
          </a:ln>
        </p:spPr>
        <p:txBody>
          <a:bodyPr spcFirstLastPara="1" wrap="square" lIns="121900" tIns="60925" rIns="121900" bIns="60925" anchor="ctr" anchorCtr="0">
            <a:normAutofit fontScale="90000"/>
          </a:bodyPr>
          <a:lstStyle/>
          <a:p>
            <a:pPr marL="0" lvl="0" indent="0" algn="l" rtl="0">
              <a:lnSpc>
                <a:spcPct val="115000"/>
              </a:lnSpc>
              <a:spcBef>
                <a:spcPts val="0"/>
              </a:spcBef>
              <a:spcAft>
                <a:spcPts val="0"/>
              </a:spcAft>
              <a:buSzPct val="116666"/>
              <a:buNone/>
            </a:pPr>
            <a:r>
              <a:rPr lang="en-US" sz="3000">
                <a:solidFill>
                  <a:srgbClr val="81BD41"/>
                </a:solidFill>
                <a:latin typeface="Roboto"/>
                <a:ea typeface="Roboto"/>
                <a:cs typeface="Roboto"/>
                <a:sym typeface="Roboto"/>
              </a:rPr>
              <a:t>Technology Maturity Analysis: </a:t>
            </a:r>
            <a:endParaRPr sz="3000">
              <a:solidFill>
                <a:srgbClr val="81BD41"/>
              </a:solidFill>
              <a:latin typeface="Roboto"/>
              <a:ea typeface="Roboto"/>
              <a:cs typeface="Roboto"/>
              <a:sym typeface="Roboto"/>
            </a:endParaRPr>
          </a:p>
          <a:p>
            <a:pPr marL="0" lvl="0" indent="0" algn="l" rtl="0">
              <a:lnSpc>
                <a:spcPct val="115000"/>
              </a:lnSpc>
              <a:spcBef>
                <a:spcPts val="0"/>
              </a:spcBef>
              <a:spcAft>
                <a:spcPts val="0"/>
              </a:spcAft>
              <a:buSzPct val="116666"/>
              <a:buNone/>
            </a:pPr>
            <a:r>
              <a:rPr lang="en-US" sz="3000" b="0" u="sng">
                <a:solidFill>
                  <a:srgbClr val="444746"/>
                </a:solidFill>
                <a:latin typeface="Roboto"/>
                <a:ea typeface="Roboto"/>
                <a:cs typeface="Roboto"/>
                <a:sym typeface="Roboto"/>
              </a:rPr>
              <a:t>LFC</a:t>
            </a:r>
            <a:r>
              <a:rPr lang="en-US" sz="3000" b="0">
                <a:solidFill>
                  <a:srgbClr val="444746"/>
                </a:solidFill>
                <a:latin typeface="Roboto"/>
                <a:ea typeface="Roboto"/>
                <a:cs typeface="Roboto"/>
                <a:sym typeface="Roboto"/>
              </a:rPr>
              <a:t> Key Findings</a:t>
            </a:r>
            <a:endParaRPr sz="3000" b="0">
              <a:solidFill>
                <a:srgbClr val="444746"/>
              </a:solidFill>
              <a:latin typeface="Roboto"/>
              <a:ea typeface="Roboto"/>
              <a:cs typeface="Roboto"/>
              <a:sym typeface="Roboto"/>
            </a:endParaRPr>
          </a:p>
        </p:txBody>
      </p:sp>
      <p:pic>
        <p:nvPicPr>
          <p:cNvPr id="636" name="Google Shape;636;g244d9610dd6_0_462"/>
          <p:cNvPicPr preferRelativeResize="0"/>
          <p:nvPr/>
        </p:nvPicPr>
        <p:blipFill>
          <a:blip r:embed="rId4">
            <a:alphaModFix/>
          </a:blip>
          <a:stretch>
            <a:fillRect/>
          </a:stretch>
        </p:blipFill>
        <p:spPr>
          <a:xfrm>
            <a:off x="823775" y="197662"/>
            <a:ext cx="1317784" cy="1320326"/>
          </a:xfrm>
          <a:prstGeom prst="rect">
            <a:avLst/>
          </a:prstGeom>
          <a:noFill/>
          <a:ln>
            <a:noFill/>
          </a:ln>
        </p:spPr>
      </p:pic>
      <p:cxnSp>
        <p:nvCxnSpPr>
          <p:cNvPr id="637" name="Google Shape;637;g244d9610dd6_0_462"/>
          <p:cNvCxnSpPr/>
          <p:nvPr/>
        </p:nvCxnSpPr>
        <p:spPr>
          <a:xfrm>
            <a:off x="-269200" y="857825"/>
            <a:ext cx="1889100" cy="0"/>
          </a:xfrm>
          <a:prstGeom prst="straightConnector1">
            <a:avLst/>
          </a:prstGeom>
          <a:noFill/>
          <a:ln w="38100" cap="flat" cmpd="sng">
            <a:solidFill>
              <a:srgbClr val="81BD41"/>
            </a:solidFill>
            <a:prstDash val="solid"/>
            <a:round/>
            <a:headEnd type="none" w="med" len="med"/>
            <a:tailEnd type="none" w="med" len="med"/>
          </a:ln>
        </p:spPr>
      </p:cxnSp>
      <p:sp>
        <p:nvSpPr>
          <p:cNvPr id="638" name="Google Shape;638;g244d9610dd6_0_462"/>
          <p:cNvSpPr txBox="1">
            <a:spLocks noGrp="1"/>
          </p:cNvSpPr>
          <p:nvPr>
            <p:ph type="title"/>
          </p:nvPr>
        </p:nvSpPr>
        <p:spPr>
          <a:xfrm>
            <a:off x="823881" y="538779"/>
            <a:ext cx="1317900" cy="638100"/>
          </a:xfrm>
          <a:prstGeom prst="rect">
            <a:avLst/>
          </a:prstGeom>
          <a:noFill/>
          <a:ln>
            <a:noFill/>
          </a:ln>
        </p:spPr>
        <p:txBody>
          <a:bodyPr spcFirstLastPara="1" wrap="square" lIns="121900" tIns="60925" rIns="121900" bIns="60925" anchor="ctr" anchorCtr="0">
            <a:normAutofit/>
          </a:bodyPr>
          <a:lstStyle/>
          <a:p>
            <a:pPr marL="0" lvl="0" indent="0" algn="ctr" rtl="0">
              <a:lnSpc>
                <a:spcPct val="90000"/>
              </a:lnSpc>
              <a:spcBef>
                <a:spcPts val="0"/>
              </a:spcBef>
              <a:spcAft>
                <a:spcPts val="0"/>
              </a:spcAft>
              <a:buSzPts val="3500"/>
              <a:buNone/>
            </a:pPr>
            <a:r>
              <a:rPr lang="en-US" sz="3000">
                <a:solidFill>
                  <a:schemeClr val="lt1"/>
                </a:solidFill>
                <a:latin typeface="Roboto"/>
                <a:ea typeface="Roboto"/>
                <a:cs typeface="Roboto"/>
                <a:sym typeface="Roboto"/>
              </a:rPr>
              <a:t>TMA</a:t>
            </a:r>
            <a:endParaRPr sz="3000" b="0">
              <a:solidFill>
                <a:schemeClr val="lt1"/>
              </a:solidFill>
              <a:latin typeface="Roboto"/>
              <a:ea typeface="Roboto"/>
              <a:cs typeface="Roboto"/>
              <a:sym typeface="Roboto"/>
            </a:endParaRPr>
          </a:p>
        </p:txBody>
      </p:sp>
      <p:pic>
        <p:nvPicPr>
          <p:cNvPr id="639" name="Google Shape;639;g244d9610dd6_0_462"/>
          <p:cNvPicPr preferRelativeResize="0"/>
          <p:nvPr/>
        </p:nvPicPr>
        <p:blipFill>
          <a:blip r:embed="rId5">
            <a:alphaModFix/>
          </a:blip>
          <a:stretch>
            <a:fillRect/>
          </a:stretch>
        </p:blipFill>
        <p:spPr>
          <a:xfrm>
            <a:off x="823763" y="1783475"/>
            <a:ext cx="1317975" cy="1245851"/>
          </a:xfrm>
          <a:prstGeom prst="rect">
            <a:avLst/>
          </a:prstGeom>
          <a:noFill/>
          <a:ln>
            <a:noFill/>
          </a:ln>
          <a:effectLst>
            <a:outerShdw blurRad="57150" dist="66675" dir="6840000" algn="bl" rotWithShape="0">
              <a:srgbClr val="000000">
                <a:alpha val="14000"/>
              </a:srgbClr>
            </a:outerShdw>
          </a:effectLst>
        </p:spPr>
      </p:pic>
      <p:pic>
        <p:nvPicPr>
          <p:cNvPr id="640" name="Google Shape;640;g244d9610dd6_0_462"/>
          <p:cNvPicPr preferRelativeResize="0"/>
          <p:nvPr/>
        </p:nvPicPr>
        <p:blipFill>
          <a:blip r:embed="rId5">
            <a:alphaModFix/>
          </a:blip>
          <a:stretch>
            <a:fillRect/>
          </a:stretch>
        </p:blipFill>
        <p:spPr>
          <a:xfrm>
            <a:off x="3130388" y="1783475"/>
            <a:ext cx="1317975" cy="1245851"/>
          </a:xfrm>
          <a:prstGeom prst="rect">
            <a:avLst/>
          </a:prstGeom>
          <a:noFill/>
          <a:ln>
            <a:noFill/>
          </a:ln>
          <a:effectLst>
            <a:outerShdw blurRad="57150" dist="66675" dir="6840000" algn="bl" rotWithShape="0">
              <a:srgbClr val="000000">
                <a:alpha val="14000"/>
              </a:srgbClr>
            </a:outerShdw>
          </a:effectLst>
        </p:spPr>
      </p:pic>
      <p:pic>
        <p:nvPicPr>
          <p:cNvPr id="641" name="Google Shape;641;g244d9610dd6_0_462"/>
          <p:cNvPicPr preferRelativeResize="0"/>
          <p:nvPr/>
        </p:nvPicPr>
        <p:blipFill>
          <a:blip r:embed="rId5">
            <a:alphaModFix/>
          </a:blip>
          <a:stretch>
            <a:fillRect/>
          </a:stretch>
        </p:blipFill>
        <p:spPr>
          <a:xfrm>
            <a:off x="5437013" y="1783475"/>
            <a:ext cx="1317975" cy="1245851"/>
          </a:xfrm>
          <a:prstGeom prst="rect">
            <a:avLst/>
          </a:prstGeom>
          <a:noFill/>
          <a:ln>
            <a:noFill/>
          </a:ln>
          <a:effectLst>
            <a:outerShdw blurRad="57150" dist="66675" dir="6840000" algn="bl" rotWithShape="0">
              <a:srgbClr val="000000">
                <a:alpha val="14000"/>
              </a:srgbClr>
            </a:outerShdw>
          </a:effectLst>
        </p:spPr>
      </p:pic>
      <p:pic>
        <p:nvPicPr>
          <p:cNvPr id="642" name="Google Shape;642;g244d9610dd6_0_462"/>
          <p:cNvPicPr preferRelativeResize="0"/>
          <p:nvPr/>
        </p:nvPicPr>
        <p:blipFill>
          <a:blip r:embed="rId6">
            <a:alphaModFix/>
          </a:blip>
          <a:stretch>
            <a:fillRect/>
          </a:stretch>
        </p:blipFill>
        <p:spPr>
          <a:xfrm>
            <a:off x="7743638" y="1783475"/>
            <a:ext cx="1317975" cy="1245849"/>
          </a:xfrm>
          <a:prstGeom prst="rect">
            <a:avLst/>
          </a:prstGeom>
          <a:noFill/>
          <a:ln>
            <a:noFill/>
          </a:ln>
          <a:effectLst>
            <a:outerShdw blurRad="57150" dist="57150" dir="6840000" algn="bl" rotWithShape="0">
              <a:srgbClr val="000000">
                <a:alpha val="14000"/>
              </a:srgbClr>
            </a:outerShdw>
          </a:effectLst>
        </p:spPr>
      </p:pic>
      <p:sp>
        <p:nvSpPr>
          <p:cNvPr id="643" name="Google Shape;643;g244d9610dd6_0_462"/>
          <p:cNvSpPr txBox="1"/>
          <p:nvPr/>
        </p:nvSpPr>
        <p:spPr>
          <a:xfrm>
            <a:off x="282263" y="3832175"/>
            <a:ext cx="2259900" cy="2647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Clear vision and knowledge about the socioeconomic and political context</a:t>
            </a:r>
            <a:r>
              <a:rPr lang="en-US" sz="1000">
                <a:solidFill>
                  <a:srgbClr val="444746"/>
                </a:solidFill>
                <a:latin typeface="Roboto"/>
                <a:ea typeface="Roboto"/>
                <a:cs typeface="Roboto"/>
                <a:sym typeface="Roboto"/>
              </a:rPr>
              <a:t> of Mozambique</a:t>
            </a:r>
            <a:endParaRPr sz="1000">
              <a:solidFill>
                <a:srgbClr val="444746"/>
              </a:solidFill>
              <a:latin typeface="Roboto"/>
              <a:ea typeface="Roboto"/>
              <a:cs typeface="Roboto"/>
              <a:sym typeface="Roboto"/>
            </a:endParaRPr>
          </a:p>
          <a:p>
            <a:pPr marL="0" lvl="0" indent="0" algn="l" rtl="0">
              <a:lnSpc>
                <a:spcPct val="100000"/>
              </a:lnSpc>
              <a:spcBef>
                <a:spcPts val="0"/>
              </a:spcBef>
              <a:spcAft>
                <a:spcPts val="0"/>
              </a:spcAft>
              <a:buNone/>
            </a:pPr>
            <a:endParaRPr sz="1000">
              <a:solidFill>
                <a:srgbClr val="444746"/>
              </a:solidFill>
              <a:latin typeface="Roboto"/>
              <a:ea typeface="Roboto"/>
              <a:cs typeface="Roboto"/>
              <a:sym typeface="Roboto"/>
            </a:endParaRPr>
          </a:p>
          <a:p>
            <a:pPr marL="0" lvl="0" indent="0" algn="l" rtl="0">
              <a:lnSpc>
                <a:spcPct val="100000"/>
              </a:lnSpc>
              <a:spcBef>
                <a:spcPts val="0"/>
              </a:spcBef>
              <a:spcAft>
                <a:spcPts val="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Lack of a deeper understanding </a:t>
            </a:r>
            <a:r>
              <a:rPr lang="en-US" sz="1000">
                <a:solidFill>
                  <a:srgbClr val="444746"/>
                </a:solidFill>
                <a:latin typeface="Roboto"/>
                <a:ea typeface="Roboto"/>
                <a:cs typeface="Roboto"/>
                <a:sym typeface="Roboto"/>
              </a:rPr>
              <a:t>of Mozambique's </a:t>
            </a:r>
            <a:r>
              <a:rPr lang="en-US" sz="1000" b="1">
                <a:solidFill>
                  <a:srgbClr val="444746"/>
                </a:solidFill>
                <a:latin typeface="Roboto"/>
                <a:ea typeface="Roboto"/>
                <a:cs typeface="Roboto"/>
                <a:sym typeface="Roboto"/>
              </a:rPr>
              <a:t>digital ecosystem</a:t>
            </a:r>
            <a:endParaRPr sz="1000" b="1">
              <a:solidFill>
                <a:srgbClr val="444746"/>
              </a:solidFill>
              <a:latin typeface="Roboto"/>
              <a:ea typeface="Roboto"/>
              <a:cs typeface="Roboto"/>
              <a:sym typeface="Roboto"/>
            </a:endParaRPr>
          </a:p>
          <a:p>
            <a:pPr marL="0" lvl="0" indent="0" algn="l" rtl="0">
              <a:lnSpc>
                <a:spcPct val="100000"/>
              </a:lnSpc>
              <a:spcBef>
                <a:spcPts val="0"/>
              </a:spcBef>
              <a:spcAft>
                <a:spcPts val="0"/>
              </a:spcAft>
              <a:buNone/>
            </a:pPr>
            <a:endParaRPr sz="1000">
              <a:solidFill>
                <a:srgbClr val="444746"/>
              </a:solidFill>
              <a:latin typeface="Roboto"/>
              <a:ea typeface="Roboto"/>
              <a:cs typeface="Roboto"/>
              <a:sym typeface="Roboto"/>
            </a:endParaRPr>
          </a:p>
          <a:p>
            <a:pPr marL="0" lvl="0" indent="0" algn="l" rtl="0">
              <a:lnSpc>
                <a:spcPct val="100000"/>
              </a:lnSpc>
              <a:spcBef>
                <a:spcPts val="0"/>
              </a:spcBef>
              <a:spcAft>
                <a:spcPts val="0"/>
              </a:spcAft>
              <a:buNone/>
            </a:pPr>
            <a:r>
              <a:rPr lang="en-US" sz="1000">
                <a:solidFill>
                  <a:srgbClr val="444746"/>
                </a:solidFill>
                <a:latin typeface="Roboto"/>
                <a:ea typeface="Roboto"/>
                <a:cs typeface="Roboto"/>
                <a:sym typeface="Roboto"/>
              </a:rPr>
              <a:t>- Consideration about children possibly not having access to phones </a:t>
            </a:r>
            <a:r>
              <a:rPr lang="en-US" sz="1000" b="1">
                <a:solidFill>
                  <a:srgbClr val="444746"/>
                </a:solidFill>
                <a:latin typeface="Roboto"/>
                <a:ea typeface="Roboto"/>
                <a:cs typeface="Roboto"/>
                <a:sym typeface="Roboto"/>
              </a:rPr>
              <a:t>was given after the launch of LFC</a:t>
            </a:r>
            <a:endParaRPr sz="1000" b="1">
              <a:solidFill>
                <a:srgbClr val="444746"/>
              </a:solidFill>
              <a:latin typeface="Roboto"/>
              <a:ea typeface="Roboto"/>
              <a:cs typeface="Roboto"/>
              <a:sym typeface="Roboto"/>
            </a:endParaRPr>
          </a:p>
          <a:p>
            <a:pPr marL="0" lvl="0" indent="0" algn="l" rtl="0">
              <a:lnSpc>
                <a:spcPct val="100000"/>
              </a:lnSpc>
              <a:spcBef>
                <a:spcPts val="0"/>
              </a:spcBef>
              <a:spcAft>
                <a:spcPts val="0"/>
              </a:spcAft>
              <a:buNone/>
            </a:pPr>
            <a:endParaRPr sz="1000">
              <a:solidFill>
                <a:srgbClr val="444746"/>
              </a:solidFill>
              <a:latin typeface="Roboto"/>
              <a:ea typeface="Roboto"/>
              <a:cs typeface="Roboto"/>
              <a:sym typeface="Roboto"/>
            </a:endParaRPr>
          </a:p>
          <a:p>
            <a:pPr marL="0" lvl="0" indent="0" algn="l" rtl="0">
              <a:lnSpc>
                <a:spcPct val="100000"/>
              </a:lnSpc>
              <a:spcBef>
                <a:spcPts val="0"/>
              </a:spcBef>
              <a:spcAft>
                <a:spcPts val="0"/>
              </a:spcAft>
              <a:buNone/>
            </a:pPr>
            <a:r>
              <a:rPr lang="en-US" sz="1000">
                <a:solidFill>
                  <a:srgbClr val="444746"/>
                </a:solidFill>
                <a:latin typeface="Roboto"/>
                <a:ea typeface="Roboto"/>
                <a:cs typeface="Roboto"/>
                <a:sym typeface="Roboto"/>
              </a:rPr>
              <a:t>- Placement of </a:t>
            </a:r>
            <a:r>
              <a:rPr lang="en-US" sz="1000" b="1">
                <a:solidFill>
                  <a:srgbClr val="444746"/>
                </a:solidFill>
                <a:latin typeface="Roboto"/>
                <a:ea typeface="Roboto"/>
                <a:cs typeface="Roboto"/>
                <a:sym typeface="Roboto"/>
              </a:rPr>
              <a:t>physical reporting boxes</a:t>
            </a:r>
            <a:r>
              <a:rPr lang="en-US" sz="1000">
                <a:solidFill>
                  <a:srgbClr val="444746"/>
                </a:solidFill>
                <a:latin typeface="Roboto"/>
                <a:ea typeface="Roboto"/>
                <a:cs typeface="Roboto"/>
                <a:sym typeface="Roboto"/>
              </a:rPr>
              <a:t> in the schools (targeting children in remote areas who lack access to a telephone)</a:t>
            </a:r>
            <a:endParaRPr sz="1000">
              <a:solidFill>
                <a:srgbClr val="444746"/>
              </a:solidFill>
              <a:latin typeface="Roboto"/>
              <a:ea typeface="Roboto"/>
              <a:cs typeface="Roboto"/>
              <a:sym typeface="Roboto"/>
            </a:endParaRPr>
          </a:p>
        </p:txBody>
      </p:sp>
      <p:pic>
        <p:nvPicPr>
          <p:cNvPr id="644" name="Google Shape;644;g244d9610dd6_0_462"/>
          <p:cNvPicPr preferRelativeResize="0"/>
          <p:nvPr/>
        </p:nvPicPr>
        <p:blipFill>
          <a:blip r:embed="rId6">
            <a:alphaModFix/>
          </a:blip>
          <a:stretch>
            <a:fillRect/>
          </a:stretch>
        </p:blipFill>
        <p:spPr>
          <a:xfrm>
            <a:off x="10050263" y="1783475"/>
            <a:ext cx="1317975" cy="1245849"/>
          </a:xfrm>
          <a:prstGeom prst="rect">
            <a:avLst/>
          </a:prstGeom>
          <a:noFill/>
          <a:ln>
            <a:noFill/>
          </a:ln>
          <a:effectLst>
            <a:outerShdw blurRad="57150" dist="57150" dir="6840000" algn="bl" rotWithShape="0">
              <a:srgbClr val="000000">
                <a:alpha val="14000"/>
              </a:srgbClr>
            </a:outerShdw>
          </a:effectLst>
        </p:spPr>
      </p:pic>
      <p:sp>
        <p:nvSpPr>
          <p:cNvPr id="645" name="Google Shape;645;g244d9610dd6_0_462"/>
          <p:cNvSpPr txBox="1"/>
          <p:nvPr/>
        </p:nvSpPr>
        <p:spPr>
          <a:xfrm>
            <a:off x="2780013" y="3832175"/>
            <a:ext cx="2030700" cy="22884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Clear and well-designed structure on division of roles and responsibilities</a:t>
            </a:r>
            <a:r>
              <a:rPr lang="en-US" sz="1000">
                <a:solidFill>
                  <a:srgbClr val="444746"/>
                </a:solidFill>
                <a:latin typeface="Roboto"/>
                <a:ea typeface="Roboto"/>
                <a:cs typeface="Roboto"/>
                <a:sym typeface="Roboto"/>
              </a:rPr>
              <a:t> related to data collection and storage</a:t>
            </a:r>
            <a:endParaRPr sz="1000">
              <a:solidFill>
                <a:srgbClr val="444746"/>
              </a:solidFill>
              <a:latin typeface="Roboto"/>
              <a:ea typeface="Roboto"/>
              <a:cs typeface="Roboto"/>
              <a:sym typeface="Roboto"/>
            </a:endParaRPr>
          </a:p>
          <a:p>
            <a:pPr marL="0" lvl="0" indent="0" algn="l" rtl="0">
              <a:lnSpc>
                <a:spcPct val="100000"/>
              </a:lnSpc>
              <a:spcBef>
                <a:spcPts val="0"/>
              </a:spcBef>
              <a:spcAft>
                <a:spcPts val="0"/>
              </a:spcAft>
              <a:buNone/>
            </a:pPr>
            <a:endParaRPr sz="1000">
              <a:solidFill>
                <a:srgbClr val="444746"/>
              </a:solidFill>
              <a:latin typeface="Roboto"/>
              <a:ea typeface="Roboto"/>
              <a:cs typeface="Roboto"/>
              <a:sym typeface="Roboto"/>
            </a:endParaRPr>
          </a:p>
          <a:p>
            <a:pPr marL="0" lvl="0" indent="0" algn="l" rtl="0">
              <a:lnSpc>
                <a:spcPct val="100000"/>
              </a:lnSpc>
              <a:spcBef>
                <a:spcPts val="0"/>
              </a:spcBef>
              <a:spcAft>
                <a:spcPts val="0"/>
              </a:spcAft>
              <a:buNone/>
            </a:pPr>
            <a:r>
              <a:rPr lang="en-US" sz="1000">
                <a:solidFill>
                  <a:srgbClr val="444746"/>
                </a:solidFill>
                <a:latin typeface="Roboto"/>
                <a:ea typeface="Roboto"/>
                <a:cs typeface="Roboto"/>
                <a:sym typeface="Roboto"/>
              </a:rPr>
              <a:t>- Well-documented data protection and privacy protocols</a:t>
            </a:r>
            <a:endParaRPr sz="1000">
              <a:solidFill>
                <a:srgbClr val="444746"/>
              </a:solidFill>
              <a:latin typeface="Roboto"/>
              <a:ea typeface="Roboto"/>
              <a:cs typeface="Roboto"/>
              <a:sym typeface="Roboto"/>
            </a:endParaRPr>
          </a:p>
          <a:p>
            <a:pPr marL="0" lvl="0" indent="0" algn="l" rtl="0">
              <a:lnSpc>
                <a:spcPct val="100000"/>
              </a:lnSpc>
              <a:spcBef>
                <a:spcPts val="1000"/>
              </a:spcBef>
              <a:spcAft>
                <a:spcPts val="0"/>
              </a:spcAft>
              <a:buNone/>
            </a:pPr>
            <a:r>
              <a:rPr lang="en-US" sz="1000">
                <a:solidFill>
                  <a:srgbClr val="444746"/>
                </a:solidFill>
                <a:latin typeface="Roboto"/>
                <a:ea typeface="Roboto"/>
                <a:cs typeface="Roboto"/>
                <a:sym typeface="Roboto"/>
              </a:rPr>
              <a:t>- Routine of</a:t>
            </a:r>
            <a:r>
              <a:rPr lang="en-US" sz="1000" b="1">
                <a:solidFill>
                  <a:srgbClr val="444746"/>
                </a:solidFill>
                <a:latin typeface="Roboto"/>
                <a:ea typeface="Roboto"/>
                <a:cs typeface="Roboto"/>
                <a:sym typeface="Roboto"/>
              </a:rPr>
              <a:t> reports production,</a:t>
            </a:r>
            <a:r>
              <a:rPr lang="en-US" sz="1000">
                <a:solidFill>
                  <a:srgbClr val="444746"/>
                </a:solidFill>
                <a:latin typeface="Roboto"/>
                <a:ea typeface="Roboto"/>
                <a:cs typeface="Roboto"/>
                <a:sym typeface="Roboto"/>
              </a:rPr>
              <a:t> providing key information about VAC</a:t>
            </a:r>
            <a:endParaRPr sz="1000">
              <a:solidFill>
                <a:srgbClr val="444746"/>
              </a:solidFill>
              <a:latin typeface="Roboto"/>
              <a:ea typeface="Roboto"/>
              <a:cs typeface="Roboto"/>
              <a:sym typeface="Roboto"/>
            </a:endParaRPr>
          </a:p>
          <a:p>
            <a:pPr marL="0" lvl="0" indent="0" algn="l" rtl="0">
              <a:lnSpc>
                <a:spcPct val="100000"/>
              </a:lnSpc>
              <a:spcBef>
                <a:spcPts val="1000"/>
              </a:spcBef>
              <a:spcAft>
                <a:spcPts val="1000"/>
              </a:spcAft>
              <a:buNone/>
            </a:pPr>
            <a:r>
              <a:rPr lang="en-US" sz="1000">
                <a:solidFill>
                  <a:srgbClr val="444746"/>
                </a:solidFill>
                <a:latin typeface="Roboto"/>
                <a:ea typeface="Roboto"/>
                <a:cs typeface="Roboto"/>
                <a:sym typeface="Roboto"/>
              </a:rPr>
              <a:t>- Data cannot be quickly or automatically shared</a:t>
            </a:r>
            <a:endParaRPr sz="1000">
              <a:solidFill>
                <a:srgbClr val="444746"/>
              </a:solidFill>
              <a:latin typeface="Roboto"/>
              <a:ea typeface="Roboto"/>
              <a:cs typeface="Roboto"/>
              <a:sym typeface="Roboto"/>
            </a:endParaRPr>
          </a:p>
        </p:txBody>
      </p:sp>
      <p:sp>
        <p:nvSpPr>
          <p:cNvPr id="646" name="Google Shape;646;g244d9610dd6_0_462"/>
          <p:cNvSpPr txBox="1"/>
          <p:nvPr/>
        </p:nvSpPr>
        <p:spPr>
          <a:xfrm>
            <a:off x="5070000" y="3832175"/>
            <a:ext cx="2128200" cy="25704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Satisfaction surveys with end-users </a:t>
            </a:r>
            <a:r>
              <a:rPr lang="en-US" sz="1000">
                <a:solidFill>
                  <a:srgbClr val="444746"/>
                </a:solidFill>
                <a:latin typeface="Roboto"/>
                <a:ea typeface="Roboto"/>
                <a:cs typeface="Roboto"/>
                <a:sym typeface="Roboto"/>
              </a:rPr>
              <a:t>are applied at the end of each call</a:t>
            </a:r>
            <a:endParaRPr sz="1000">
              <a:solidFill>
                <a:srgbClr val="444746"/>
              </a:solidFill>
              <a:latin typeface="Roboto"/>
              <a:ea typeface="Roboto"/>
              <a:cs typeface="Roboto"/>
              <a:sym typeface="Roboto"/>
            </a:endParaRPr>
          </a:p>
          <a:p>
            <a:pPr marL="0" lvl="0" indent="0" algn="l" rtl="0">
              <a:lnSpc>
                <a:spcPct val="100000"/>
              </a:lnSpc>
              <a:spcBef>
                <a:spcPts val="1000"/>
              </a:spcBef>
              <a:spcAft>
                <a:spcPts val="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Improvements </a:t>
            </a:r>
            <a:r>
              <a:rPr lang="en-US" sz="1000">
                <a:solidFill>
                  <a:srgbClr val="444746"/>
                </a:solidFill>
                <a:latin typeface="Roboto"/>
                <a:ea typeface="Roboto"/>
                <a:cs typeface="Roboto"/>
                <a:sym typeface="Roboto"/>
              </a:rPr>
              <a:t>based on feedback received through consultations </a:t>
            </a:r>
            <a:endParaRPr sz="1000">
              <a:solidFill>
                <a:srgbClr val="444746"/>
              </a:solidFill>
              <a:latin typeface="Roboto"/>
              <a:ea typeface="Roboto"/>
              <a:cs typeface="Roboto"/>
              <a:sym typeface="Roboto"/>
            </a:endParaRPr>
          </a:p>
          <a:p>
            <a:pPr marL="0" lvl="0" indent="0" algn="l" rtl="0">
              <a:lnSpc>
                <a:spcPct val="100000"/>
              </a:lnSpc>
              <a:spcBef>
                <a:spcPts val="1000"/>
              </a:spcBef>
              <a:spcAft>
                <a:spcPts val="0"/>
              </a:spcAft>
              <a:buNone/>
            </a:pPr>
            <a:r>
              <a:rPr lang="en-US" sz="1000">
                <a:solidFill>
                  <a:srgbClr val="444746"/>
                </a:solidFill>
                <a:latin typeface="Roboto"/>
                <a:ea typeface="Roboto"/>
                <a:cs typeface="Roboto"/>
                <a:sym typeface="Roboto"/>
              </a:rPr>
              <a:t>- Traditional technology applied in an innovative way (e.g. free of charge)</a:t>
            </a:r>
            <a:endParaRPr sz="1000">
              <a:solidFill>
                <a:srgbClr val="444746"/>
              </a:solidFill>
              <a:latin typeface="Roboto"/>
              <a:ea typeface="Roboto"/>
              <a:cs typeface="Roboto"/>
              <a:sym typeface="Roboto"/>
            </a:endParaRPr>
          </a:p>
          <a:p>
            <a:pPr marL="0" lvl="0" indent="0" algn="l" rtl="0">
              <a:lnSpc>
                <a:spcPct val="100000"/>
              </a:lnSpc>
              <a:spcBef>
                <a:spcPts val="1000"/>
              </a:spcBef>
              <a:spcAft>
                <a:spcPts val="1000"/>
              </a:spcAft>
              <a:buNone/>
            </a:pPr>
            <a:r>
              <a:rPr lang="en-US" sz="1000">
                <a:solidFill>
                  <a:srgbClr val="444746"/>
                </a:solidFill>
                <a:latin typeface="Roboto"/>
                <a:ea typeface="Roboto"/>
                <a:cs typeface="Roboto"/>
                <a:sym typeface="Roboto"/>
              </a:rPr>
              <a:t>- Technical documentation (with clear steps, objectives and modus-operandi) </a:t>
            </a:r>
            <a:r>
              <a:rPr lang="en-US" sz="1000" b="1">
                <a:solidFill>
                  <a:srgbClr val="444746"/>
                </a:solidFill>
                <a:latin typeface="Roboto"/>
                <a:ea typeface="Roboto"/>
                <a:cs typeface="Roboto"/>
                <a:sym typeface="Roboto"/>
              </a:rPr>
              <a:t>is not open or publicly accessible</a:t>
            </a:r>
            <a:endParaRPr sz="1000" b="1">
              <a:solidFill>
                <a:srgbClr val="444746"/>
              </a:solidFill>
              <a:latin typeface="Roboto"/>
              <a:ea typeface="Roboto"/>
              <a:cs typeface="Roboto"/>
              <a:sym typeface="Roboto"/>
            </a:endParaRPr>
          </a:p>
        </p:txBody>
      </p:sp>
      <p:sp>
        <p:nvSpPr>
          <p:cNvPr id="647" name="Google Shape;647;g244d9610dd6_0_462"/>
          <p:cNvSpPr txBox="1"/>
          <p:nvPr/>
        </p:nvSpPr>
        <p:spPr>
          <a:xfrm>
            <a:off x="7344563" y="3776700"/>
            <a:ext cx="2128200" cy="2904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000">
                <a:solidFill>
                  <a:srgbClr val="444746"/>
                </a:solidFill>
                <a:latin typeface="Roboto"/>
                <a:ea typeface="Roboto"/>
                <a:cs typeface="Roboto"/>
                <a:sym typeface="Roboto"/>
              </a:rPr>
              <a:t>- Adherence to the Policy Protection from Sexual Exploitation and Abuse (PSEA-UNHCR), and Code of Conduct and Internal Regulations</a:t>
            </a:r>
            <a:endParaRPr sz="1000">
              <a:solidFill>
                <a:srgbClr val="444746"/>
              </a:solidFill>
              <a:latin typeface="Roboto"/>
              <a:ea typeface="Roboto"/>
              <a:cs typeface="Roboto"/>
              <a:sym typeface="Roboto"/>
            </a:endParaRPr>
          </a:p>
          <a:p>
            <a:pPr marL="0" lvl="0" indent="0" algn="l" rtl="0">
              <a:lnSpc>
                <a:spcPct val="100000"/>
              </a:lnSpc>
              <a:spcBef>
                <a:spcPts val="1000"/>
              </a:spcBef>
              <a:spcAft>
                <a:spcPts val="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Lack of a ethical risks assessment</a:t>
            </a:r>
            <a:endParaRPr sz="1000" b="1">
              <a:solidFill>
                <a:srgbClr val="444746"/>
              </a:solidFill>
              <a:latin typeface="Roboto"/>
              <a:ea typeface="Roboto"/>
              <a:cs typeface="Roboto"/>
              <a:sym typeface="Roboto"/>
            </a:endParaRPr>
          </a:p>
          <a:p>
            <a:pPr marL="0" lvl="0" indent="0" algn="l" rtl="0">
              <a:lnSpc>
                <a:spcPct val="100000"/>
              </a:lnSpc>
              <a:spcBef>
                <a:spcPts val="1000"/>
              </a:spcBef>
              <a:spcAft>
                <a:spcPts val="100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Intersectionality: </a:t>
            </a:r>
            <a:r>
              <a:rPr lang="en-US" sz="1000">
                <a:solidFill>
                  <a:srgbClr val="444746"/>
                </a:solidFill>
                <a:latin typeface="Roboto"/>
                <a:ea typeface="Roboto"/>
                <a:cs typeface="Roboto"/>
                <a:sym typeface="Roboto"/>
              </a:rPr>
              <a:t>LFC has an inclusive vision and considers the different aspects of the target population (e.g. language, gender, socio-economic status, etc.). However, </a:t>
            </a:r>
            <a:r>
              <a:rPr lang="en-US" sz="1000" b="1">
                <a:solidFill>
                  <a:srgbClr val="444746"/>
                </a:solidFill>
                <a:latin typeface="Roboto"/>
                <a:ea typeface="Roboto"/>
                <a:cs typeface="Roboto"/>
                <a:sym typeface="Roboto"/>
              </a:rPr>
              <a:t>efforts to include and consider people with disabilities</a:t>
            </a: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are recent, and there are still many challenges </a:t>
            </a:r>
            <a:endParaRPr sz="1000" b="1">
              <a:solidFill>
                <a:srgbClr val="444746"/>
              </a:solidFill>
              <a:latin typeface="Roboto"/>
              <a:ea typeface="Roboto"/>
              <a:cs typeface="Roboto"/>
              <a:sym typeface="Roboto"/>
            </a:endParaRPr>
          </a:p>
        </p:txBody>
      </p:sp>
      <p:sp>
        <p:nvSpPr>
          <p:cNvPr id="648" name="Google Shape;648;g244d9610dd6_0_462"/>
          <p:cNvSpPr txBox="1"/>
          <p:nvPr/>
        </p:nvSpPr>
        <p:spPr>
          <a:xfrm>
            <a:off x="9613125" y="3776700"/>
            <a:ext cx="2259900" cy="310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444746"/>
                </a:solidFill>
                <a:latin typeface="Roboto"/>
                <a:ea typeface="Roboto"/>
                <a:cs typeface="Roboto"/>
                <a:sym typeface="Roboto"/>
              </a:rPr>
              <a:t>- Tech revision carried out on a </a:t>
            </a:r>
            <a:r>
              <a:rPr lang="en-US" sz="1000" b="1">
                <a:solidFill>
                  <a:srgbClr val="444746"/>
                </a:solidFill>
                <a:latin typeface="Roboto"/>
                <a:ea typeface="Roboto"/>
                <a:cs typeface="Roboto"/>
                <a:sym typeface="Roboto"/>
              </a:rPr>
              <a:t>needs basis</a:t>
            </a:r>
            <a:r>
              <a:rPr lang="en-US" sz="1000">
                <a:solidFill>
                  <a:srgbClr val="444746"/>
                </a:solidFill>
                <a:latin typeface="Roboto"/>
                <a:ea typeface="Roboto"/>
                <a:cs typeface="Roboto"/>
                <a:sym typeface="Roboto"/>
              </a:rPr>
              <a:t>, rather than periodically</a:t>
            </a:r>
            <a:endParaRPr sz="1000">
              <a:solidFill>
                <a:srgbClr val="444746"/>
              </a:solidFill>
              <a:latin typeface="Roboto"/>
              <a:ea typeface="Roboto"/>
              <a:cs typeface="Roboto"/>
              <a:sym typeface="Roboto"/>
            </a:endParaRPr>
          </a:p>
          <a:p>
            <a:pPr marL="0" lvl="0" indent="0" algn="l" rtl="0">
              <a:spcBef>
                <a:spcPts val="0"/>
              </a:spcBef>
              <a:spcAft>
                <a:spcPts val="0"/>
              </a:spcAft>
              <a:buNone/>
            </a:pPr>
            <a:endParaRPr sz="1000">
              <a:solidFill>
                <a:srgbClr val="444746"/>
              </a:solidFill>
              <a:latin typeface="Roboto"/>
              <a:ea typeface="Roboto"/>
              <a:cs typeface="Roboto"/>
              <a:sym typeface="Roboto"/>
            </a:endParaRPr>
          </a:p>
          <a:p>
            <a:pPr marL="0" lvl="0" indent="0" algn="l" rtl="0">
              <a:spcBef>
                <a:spcPts val="0"/>
              </a:spcBef>
              <a:spcAft>
                <a:spcPts val="0"/>
              </a:spcAft>
              <a:buNone/>
            </a:pPr>
            <a:r>
              <a:rPr lang="en-US" sz="1000">
                <a:solidFill>
                  <a:srgbClr val="444746"/>
                </a:solidFill>
                <a:latin typeface="Roboto"/>
                <a:ea typeface="Roboto"/>
                <a:cs typeface="Roboto"/>
                <a:sym typeface="Roboto"/>
              </a:rPr>
              <a:t>- Funding received from several organizations, although </a:t>
            </a:r>
            <a:r>
              <a:rPr lang="en-US" sz="1000" b="1">
                <a:solidFill>
                  <a:srgbClr val="444746"/>
                </a:solidFill>
                <a:latin typeface="Roboto"/>
                <a:ea typeface="Roboto"/>
                <a:cs typeface="Roboto"/>
                <a:sym typeface="Roboto"/>
              </a:rPr>
              <a:t>UNICEF</a:t>
            </a:r>
            <a:r>
              <a:rPr lang="en-US" sz="1000">
                <a:solidFill>
                  <a:srgbClr val="444746"/>
                </a:solidFill>
                <a:latin typeface="Roboto"/>
                <a:ea typeface="Roboto"/>
                <a:cs typeface="Roboto"/>
                <a:sym typeface="Roboto"/>
              </a:rPr>
              <a:t> is its main donor. Important partnership with </a:t>
            </a:r>
            <a:r>
              <a:rPr lang="en-US" sz="1000" b="1">
                <a:solidFill>
                  <a:srgbClr val="444746"/>
                </a:solidFill>
                <a:latin typeface="Roboto"/>
                <a:ea typeface="Roboto"/>
                <a:cs typeface="Roboto"/>
                <a:sym typeface="Roboto"/>
              </a:rPr>
              <a:t>telecommunication companies</a:t>
            </a:r>
            <a:endParaRPr sz="1000" b="1">
              <a:solidFill>
                <a:srgbClr val="444746"/>
              </a:solidFill>
              <a:latin typeface="Roboto"/>
              <a:ea typeface="Roboto"/>
              <a:cs typeface="Roboto"/>
              <a:sym typeface="Roboto"/>
            </a:endParaRPr>
          </a:p>
          <a:p>
            <a:pPr marL="0" lvl="0" indent="0" algn="l" rtl="0">
              <a:spcBef>
                <a:spcPts val="0"/>
              </a:spcBef>
              <a:spcAft>
                <a:spcPts val="0"/>
              </a:spcAft>
              <a:buNone/>
            </a:pPr>
            <a:endParaRPr sz="1000">
              <a:solidFill>
                <a:srgbClr val="444746"/>
              </a:solidFill>
              <a:latin typeface="Roboto"/>
              <a:ea typeface="Roboto"/>
              <a:cs typeface="Roboto"/>
              <a:sym typeface="Roboto"/>
            </a:endParaRPr>
          </a:p>
          <a:p>
            <a:pPr marL="0" lvl="0" indent="0" algn="l" rtl="0">
              <a:spcBef>
                <a:spcPts val="0"/>
              </a:spcBef>
              <a:spcAft>
                <a:spcPts val="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Lack of a robust MEL system</a:t>
            </a:r>
            <a:r>
              <a:rPr lang="en-US" sz="1000">
                <a:solidFill>
                  <a:srgbClr val="444746"/>
                </a:solidFill>
                <a:latin typeface="Roboto"/>
                <a:ea typeface="Roboto"/>
                <a:cs typeface="Roboto"/>
                <a:sym typeface="Roboto"/>
              </a:rPr>
              <a:t> implemented from the onset of the initiative.</a:t>
            </a:r>
            <a:endParaRPr sz="1000">
              <a:solidFill>
                <a:srgbClr val="444746"/>
              </a:solidFill>
              <a:latin typeface="Roboto"/>
              <a:ea typeface="Roboto"/>
              <a:cs typeface="Roboto"/>
              <a:sym typeface="Roboto"/>
            </a:endParaRPr>
          </a:p>
          <a:p>
            <a:pPr marL="0" lvl="0" indent="0" algn="l" rtl="0">
              <a:spcBef>
                <a:spcPts val="0"/>
              </a:spcBef>
              <a:spcAft>
                <a:spcPts val="0"/>
              </a:spcAft>
              <a:buNone/>
            </a:pPr>
            <a:endParaRPr sz="1000">
              <a:solidFill>
                <a:srgbClr val="444746"/>
              </a:solidFill>
              <a:latin typeface="Roboto"/>
              <a:ea typeface="Roboto"/>
              <a:cs typeface="Roboto"/>
              <a:sym typeface="Roboto"/>
            </a:endParaRPr>
          </a:p>
          <a:p>
            <a:pPr marL="0" lvl="0" indent="0" algn="l" rtl="0">
              <a:spcBef>
                <a:spcPts val="0"/>
              </a:spcBef>
              <a:spcAft>
                <a:spcPts val="0"/>
              </a:spcAft>
              <a:buNone/>
            </a:pPr>
            <a:r>
              <a:rPr lang="en-US" sz="1000">
                <a:solidFill>
                  <a:srgbClr val="444746"/>
                </a:solidFill>
                <a:latin typeface="Roboto"/>
                <a:ea typeface="Roboto"/>
                <a:cs typeface="Roboto"/>
                <a:sym typeface="Roboto"/>
              </a:rPr>
              <a:t>- LFC emergency line model was </a:t>
            </a:r>
            <a:r>
              <a:rPr lang="en-US" sz="1000" b="1">
                <a:solidFill>
                  <a:srgbClr val="444746"/>
                </a:solidFill>
                <a:latin typeface="Roboto"/>
                <a:ea typeface="Roboto"/>
                <a:cs typeface="Roboto"/>
                <a:sym typeface="Roboto"/>
              </a:rPr>
              <a:t>imported from Child Helpline in South Africa</a:t>
            </a:r>
            <a:r>
              <a:rPr lang="en-US" sz="1000">
                <a:solidFill>
                  <a:srgbClr val="444746"/>
                </a:solidFill>
                <a:latin typeface="Roboto"/>
                <a:ea typeface="Roboto"/>
                <a:cs typeface="Roboto"/>
                <a:sym typeface="Roboto"/>
              </a:rPr>
              <a:t>, and is now being replicated in others Portuguese-speaking countries (e.g. Angola)</a:t>
            </a:r>
            <a:endParaRPr sz="1000">
              <a:solidFill>
                <a:srgbClr val="444746"/>
              </a:solidFill>
              <a:latin typeface="Roboto"/>
              <a:ea typeface="Roboto"/>
              <a:cs typeface="Roboto"/>
              <a:sym typeface="Roboto"/>
            </a:endParaRPr>
          </a:p>
        </p:txBody>
      </p:sp>
      <p:cxnSp>
        <p:nvCxnSpPr>
          <p:cNvPr id="649" name="Google Shape;649;g244d9610dd6_0_462"/>
          <p:cNvCxnSpPr/>
          <p:nvPr/>
        </p:nvCxnSpPr>
        <p:spPr>
          <a:xfrm>
            <a:off x="2661100" y="2004850"/>
            <a:ext cx="0" cy="4939200"/>
          </a:xfrm>
          <a:prstGeom prst="straightConnector1">
            <a:avLst/>
          </a:prstGeom>
          <a:noFill/>
          <a:ln w="19050" cap="flat" cmpd="sng">
            <a:solidFill>
              <a:schemeClr val="dk2"/>
            </a:solidFill>
            <a:prstDash val="dash"/>
            <a:round/>
            <a:headEnd type="none" w="med" len="med"/>
            <a:tailEnd type="none" w="med" len="med"/>
          </a:ln>
        </p:spPr>
      </p:cxnSp>
      <p:cxnSp>
        <p:nvCxnSpPr>
          <p:cNvPr id="650" name="Google Shape;650;g244d9610dd6_0_462"/>
          <p:cNvCxnSpPr/>
          <p:nvPr/>
        </p:nvCxnSpPr>
        <p:spPr>
          <a:xfrm>
            <a:off x="4929650" y="2004850"/>
            <a:ext cx="0" cy="4939200"/>
          </a:xfrm>
          <a:prstGeom prst="straightConnector1">
            <a:avLst/>
          </a:prstGeom>
          <a:noFill/>
          <a:ln w="19050" cap="flat" cmpd="sng">
            <a:solidFill>
              <a:schemeClr val="dk2"/>
            </a:solidFill>
            <a:prstDash val="dash"/>
            <a:round/>
            <a:headEnd type="none" w="med" len="med"/>
            <a:tailEnd type="none" w="med" len="med"/>
          </a:ln>
        </p:spPr>
      </p:cxnSp>
      <p:cxnSp>
        <p:nvCxnSpPr>
          <p:cNvPr id="651" name="Google Shape;651;g244d9610dd6_0_462"/>
          <p:cNvCxnSpPr/>
          <p:nvPr/>
        </p:nvCxnSpPr>
        <p:spPr>
          <a:xfrm>
            <a:off x="7274400" y="2004850"/>
            <a:ext cx="0" cy="4939200"/>
          </a:xfrm>
          <a:prstGeom prst="straightConnector1">
            <a:avLst/>
          </a:prstGeom>
          <a:noFill/>
          <a:ln w="19050" cap="flat" cmpd="sng">
            <a:solidFill>
              <a:schemeClr val="dk2"/>
            </a:solidFill>
            <a:prstDash val="dash"/>
            <a:round/>
            <a:headEnd type="none" w="med" len="med"/>
            <a:tailEnd type="none" w="med" len="med"/>
          </a:ln>
        </p:spPr>
      </p:cxnSp>
      <p:cxnSp>
        <p:nvCxnSpPr>
          <p:cNvPr id="652" name="Google Shape;652;g244d9610dd6_0_462"/>
          <p:cNvCxnSpPr/>
          <p:nvPr/>
        </p:nvCxnSpPr>
        <p:spPr>
          <a:xfrm>
            <a:off x="9542950" y="2004850"/>
            <a:ext cx="0" cy="4939200"/>
          </a:xfrm>
          <a:prstGeom prst="straightConnector1">
            <a:avLst/>
          </a:prstGeom>
          <a:noFill/>
          <a:ln w="19050" cap="flat" cmpd="sng">
            <a:solidFill>
              <a:schemeClr val="dk2"/>
            </a:solidFill>
            <a:prstDash val="dash"/>
            <a:round/>
            <a:headEnd type="none" w="med" len="med"/>
            <a:tailEnd type="none" w="med" len="med"/>
          </a:ln>
        </p:spPr>
      </p:cxnSp>
      <p:sp>
        <p:nvSpPr>
          <p:cNvPr id="653" name="Google Shape;653;g244d9610dd6_0_462"/>
          <p:cNvSpPr txBox="1"/>
          <p:nvPr/>
        </p:nvSpPr>
        <p:spPr>
          <a:xfrm>
            <a:off x="492850" y="3247175"/>
            <a:ext cx="19533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a:solidFill>
                  <a:srgbClr val="F8991D"/>
                </a:solidFill>
                <a:latin typeface="Roboto"/>
                <a:ea typeface="Roboto"/>
                <a:cs typeface="Roboto"/>
                <a:sym typeface="Roboto"/>
              </a:rPr>
              <a:t>Understanding the Digital Ecosystem</a:t>
            </a:r>
            <a:endParaRPr sz="1300" b="1">
              <a:solidFill>
                <a:srgbClr val="F8991D"/>
              </a:solidFill>
              <a:latin typeface="Roboto"/>
              <a:ea typeface="Roboto"/>
              <a:cs typeface="Roboto"/>
              <a:sym typeface="Roboto"/>
            </a:endParaRPr>
          </a:p>
        </p:txBody>
      </p:sp>
      <p:sp>
        <p:nvSpPr>
          <p:cNvPr id="654" name="Google Shape;654;g244d9610dd6_0_462"/>
          <p:cNvSpPr txBox="1"/>
          <p:nvPr/>
        </p:nvSpPr>
        <p:spPr>
          <a:xfrm>
            <a:off x="2961675" y="3247175"/>
            <a:ext cx="16674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a:solidFill>
                  <a:srgbClr val="F8991D"/>
                </a:solidFill>
                <a:latin typeface="Roboto"/>
                <a:ea typeface="Roboto"/>
                <a:cs typeface="Roboto"/>
                <a:sym typeface="Roboto"/>
              </a:rPr>
              <a:t>Technology and Data Management</a:t>
            </a:r>
            <a:endParaRPr sz="1300" b="1">
              <a:solidFill>
                <a:srgbClr val="F8991D"/>
              </a:solidFill>
              <a:latin typeface="Roboto"/>
              <a:ea typeface="Roboto"/>
              <a:cs typeface="Roboto"/>
              <a:sym typeface="Roboto"/>
            </a:endParaRPr>
          </a:p>
        </p:txBody>
      </p:sp>
      <p:sp>
        <p:nvSpPr>
          <p:cNvPr id="655" name="Google Shape;655;g244d9610dd6_0_462"/>
          <p:cNvSpPr txBox="1"/>
          <p:nvPr/>
        </p:nvSpPr>
        <p:spPr>
          <a:xfrm>
            <a:off x="4933075" y="3247163"/>
            <a:ext cx="2337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a:solidFill>
                  <a:srgbClr val="F8991D"/>
                </a:solidFill>
                <a:latin typeface="Roboto"/>
                <a:ea typeface="Roboto"/>
                <a:cs typeface="Roboto"/>
                <a:sym typeface="Roboto"/>
              </a:rPr>
              <a:t>Technology Development and Implementation</a:t>
            </a:r>
            <a:endParaRPr sz="1300" b="1">
              <a:solidFill>
                <a:srgbClr val="F8991D"/>
              </a:solidFill>
              <a:latin typeface="Roboto"/>
              <a:ea typeface="Roboto"/>
              <a:cs typeface="Roboto"/>
              <a:sym typeface="Roboto"/>
            </a:endParaRPr>
          </a:p>
        </p:txBody>
      </p:sp>
      <p:sp>
        <p:nvSpPr>
          <p:cNvPr id="656" name="Google Shape;656;g244d9610dd6_0_462"/>
          <p:cNvSpPr txBox="1"/>
          <p:nvPr/>
        </p:nvSpPr>
        <p:spPr>
          <a:xfrm>
            <a:off x="7277825" y="3347224"/>
            <a:ext cx="2337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a:solidFill>
                  <a:srgbClr val="F8991D"/>
                </a:solidFill>
                <a:latin typeface="Roboto"/>
                <a:ea typeface="Roboto"/>
                <a:cs typeface="Roboto"/>
                <a:sym typeface="Roboto"/>
              </a:rPr>
              <a:t>Ethical Considerations</a:t>
            </a:r>
            <a:endParaRPr sz="1300" b="1">
              <a:solidFill>
                <a:srgbClr val="F8991D"/>
              </a:solidFill>
              <a:latin typeface="Roboto"/>
              <a:ea typeface="Roboto"/>
              <a:cs typeface="Roboto"/>
              <a:sym typeface="Roboto"/>
            </a:endParaRPr>
          </a:p>
        </p:txBody>
      </p:sp>
      <p:sp>
        <p:nvSpPr>
          <p:cNvPr id="657" name="Google Shape;657;g244d9610dd6_0_462"/>
          <p:cNvSpPr txBox="1"/>
          <p:nvPr/>
        </p:nvSpPr>
        <p:spPr>
          <a:xfrm>
            <a:off x="9619150" y="3247175"/>
            <a:ext cx="21282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Clr>
                <a:schemeClr val="dk1"/>
              </a:buClr>
              <a:buSzPts val="1100"/>
              <a:buFont typeface="Arial"/>
              <a:buNone/>
            </a:pPr>
            <a:r>
              <a:rPr lang="en-US" sz="1300" b="1">
                <a:solidFill>
                  <a:srgbClr val="F8991D"/>
                </a:solidFill>
                <a:latin typeface="Roboto"/>
                <a:ea typeface="Roboto"/>
                <a:cs typeface="Roboto"/>
                <a:sym typeface="Roboto"/>
              </a:rPr>
              <a:t>Sustainability and Scalability</a:t>
            </a:r>
            <a:endParaRPr sz="1300" b="1">
              <a:solidFill>
                <a:srgbClr val="F8991D"/>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2"/>
        <p:cNvGrpSpPr/>
        <p:nvPr/>
      </p:nvGrpSpPr>
      <p:grpSpPr>
        <a:xfrm>
          <a:off x="0" y="0"/>
          <a:ext cx="0" cy="0"/>
          <a:chOff x="0" y="0"/>
          <a:chExt cx="0" cy="0"/>
        </a:xfrm>
      </p:grpSpPr>
      <p:sp>
        <p:nvSpPr>
          <p:cNvPr id="663" name="Google Shape;663;g244d9610dd6_0_493"/>
          <p:cNvSpPr txBox="1">
            <a:spLocks noGrp="1"/>
          </p:cNvSpPr>
          <p:nvPr>
            <p:ph type="title"/>
          </p:nvPr>
        </p:nvSpPr>
        <p:spPr>
          <a:xfrm>
            <a:off x="2141550" y="430463"/>
            <a:ext cx="8742600" cy="854700"/>
          </a:xfrm>
          <a:prstGeom prst="rect">
            <a:avLst/>
          </a:prstGeom>
          <a:noFill/>
          <a:ln>
            <a:noFill/>
          </a:ln>
        </p:spPr>
        <p:txBody>
          <a:bodyPr spcFirstLastPara="1" wrap="square" lIns="121900" tIns="60925" rIns="121900" bIns="60925" anchor="ctr" anchorCtr="0">
            <a:normAutofit fontScale="90000"/>
          </a:bodyPr>
          <a:lstStyle/>
          <a:p>
            <a:pPr marL="0" lvl="0" indent="0" algn="l" rtl="0">
              <a:lnSpc>
                <a:spcPct val="115000"/>
              </a:lnSpc>
              <a:spcBef>
                <a:spcPts val="0"/>
              </a:spcBef>
              <a:spcAft>
                <a:spcPts val="0"/>
              </a:spcAft>
              <a:buSzPct val="116666"/>
              <a:buNone/>
            </a:pPr>
            <a:r>
              <a:rPr lang="en-US" sz="3000">
                <a:solidFill>
                  <a:srgbClr val="50B4F1"/>
                </a:solidFill>
                <a:latin typeface="Roboto"/>
                <a:ea typeface="Roboto"/>
                <a:cs typeface="Roboto"/>
                <a:sym typeface="Roboto"/>
              </a:rPr>
              <a:t>Review of The User Experience:</a:t>
            </a:r>
            <a:r>
              <a:rPr lang="en-US" sz="3000">
                <a:solidFill>
                  <a:srgbClr val="81BD41"/>
                </a:solidFill>
                <a:latin typeface="Roboto"/>
                <a:ea typeface="Roboto"/>
                <a:cs typeface="Roboto"/>
                <a:sym typeface="Roboto"/>
              </a:rPr>
              <a:t> </a:t>
            </a:r>
            <a:endParaRPr sz="3000">
              <a:solidFill>
                <a:srgbClr val="81BD41"/>
              </a:solidFill>
              <a:latin typeface="Roboto"/>
              <a:ea typeface="Roboto"/>
              <a:cs typeface="Roboto"/>
              <a:sym typeface="Roboto"/>
            </a:endParaRPr>
          </a:p>
          <a:p>
            <a:pPr marL="0" lvl="0" indent="0" algn="l" rtl="0">
              <a:lnSpc>
                <a:spcPct val="115000"/>
              </a:lnSpc>
              <a:spcBef>
                <a:spcPts val="0"/>
              </a:spcBef>
              <a:spcAft>
                <a:spcPts val="0"/>
              </a:spcAft>
              <a:buSzPct val="116666"/>
              <a:buNone/>
            </a:pPr>
            <a:r>
              <a:rPr lang="en-US" sz="3000" b="0" u="sng">
                <a:solidFill>
                  <a:srgbClr val="444746"/>
                </a:solidFill>
                <a:latin typeface="Roboto"/>
                <a:ea typeface="Roboto"/>
                <a:cs typeface="Roboto"/>
                <a:sym typeface="Roboto"/>
              </a:rPr>
              <a:t>LFC</a:t>
            </a:r>
            <a:r>
              <a:rPr lang="en-US" sz="3000" b="0">
                <a:solidFill>
                  <a:srgbClr val="444746"/>
                </a:solidFill>
                <a:latin typeface="Roboto"/>
                <a:ea typeface="Roboto"/>
                <a:cs typeface="Roboto"/>
                <a:sym typeface="Roboto"/>
              </a:rPr>
              <a:t> Key Findings</a:t>
            </a:r>
            <a:endParaRPr sz="3000" b="0">
              <a:solidFill>
                <a:srgbClr val="444746"/>
              </a:solidFill>
              <a:latin typeface="Roboto"/>
              <a:ea typeface="Roboto"/>
              <a:cs typeface="Roboto"/>
              <a:sym typeface="Roboto"/>
            </a:endParaRPr>
          </a:p>
        </p:txBody>
      </p:sp>
      <p:pic>
        <p:nvPicPr>
          <p:cNvPr id="664" name="Google Shape;664;g244d9610dd6_0_493"/>
          <p:cNvPicPr preferRelativeResize="0"/>
          <p:nvPr/>
        </p:nvPicPr>
        <p:blipFill rotWithShape="1">
          <a:blip r:embed="rId4">
            <a:alphaModFix/>
          </a:blip>
          <a:srcRect/>
          <a:stretch/>
        </p:blipFill>
        <p:spPr>
          <a:xfrm>
            <a:off x="823775" y="197662"/>
            <a:ext cx="1317784" cy="1320326"/>
          </a:xfrm>
          <a:prstGeom prst="rect">
            <a:avLst/>
          </a:prstGeom>
          <a:noFill/>
          <a:ln>
            <a:noFill/>
          </a:ln>
        </p:spPr>
      </p:pic>
      <p:cxnSp>
        <p:nvCxnSpPr>
          <p:cNvPr id="665" name="Google Shape;665;g244d9610dd6_0_493"/>
          <p:cNvCxnSpPr/>
          <p:nvPr/>
        </p:nvCxnSpPr>
        <p:spPr>
          <a:xfrm>
            <a:off x="-269200" y="857825"/>
            <a:ext cx="1889100" cy="0"/>
          </a:xfrm>
          <a:prstGeom prst="straightConnector1">
            <a:avLst/>
          </a:prstGeom>
          <a:noFill/>
          <a:ln w="38100" cap="flat" cmpd="sng">
            <a:solidFill>
              <a:srgbClr val="50B4F1"/>
            </a:solidFill>
            <a:prstDash val="solid"/>
            <a:round/>
            <a:headEnd type="none" w="med" len="med"/>
            <a:tailEnd type="none" w="med" len="med"/>
          </a:ln>
        </p:spPr>
      </p:cxnSp>
      <p:sp>
        <p:nvSpPr>
          <p:cNvPr id="666" name="Google Shape;666;g244d9610dd6_0_493"/>
          <p:cNvSpPr txBox="1">
            <a:spLocks noGrp="1"/>
          </p:cNvSpPr>
          <p:nvPr>
            <p:ph type="title"/>
          </p:nvPr>
        </p:nvSpPr>
        <p:spPr>
          <a:xfrm>
            <a:off x="229257" y="462575"/>
            <a:ext cx="2506800" cy="638100"/>
          </a:xfrm>
          <a:prstGeom prst="rect">
            <a:avLst/>
          </a:prstGeom>
          <a:no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SzPts val="3150"/>
              <a:buNone/>
            </a:pPr>
            <a:r>
              <a:rPr lang="en-US" sz="1400">
                <a:solidFill>
                  <a:schemeClr val="lt1"/>
                </a:solidFill>
                <a:latin typeface="Roboto"/>
                <a:ea typeface="Roboto"/>
                <a:cs typeface="Roboto"/>
                <a:sym typeface="Roboto"/>
              </a:rPr>
              <a:t>User </a:t>
            </a:r>
            <a:endParaRPr sz="1400">
              <a:solidFill>
                <a:schemeClr val="lt1"/>
              </a:solidFill>
              <a:latin typeface="Roboto"/>
              <a:ea typeface="Roboto"/>
              <a:cs typeface="Roboto"/>
              <a:sym typeface="Roboto"/>
            </a:endParaRPr>
          </a:p>
          <a:p>
            <a:pPr marL="0" lvl="0" indent="0" algn="ctr" rtl="0">
              <a:lnSpc>
                <a:spcPct val="100000"/>
              </a:lnSpc>
              <a:spcBef>
                <a:spcPts val="0"/>
              </a:spcBef>
              <a:spcAft>
                <a:spcPts val="0"/>
              </a:spcAft>
              <a:buClr>
                <a:schemeClr val="dk1"/>
              </a:buClr>
              <a:buSzPts val="3150"/>
              <a:buFont typeface="Arial"/>
              <a:buNone/>
            </a:pPr>
            <a:r>
              <a:rPr lang="en-US" sz="1400">
                <a:solidFill>
                  <a:schemeClr val="lt1"/>
                </a:solidFill>
                <a:latin typeface="Roboto"/>
                <a:ea typeface="Roboto"/>
                <a:cs typeface="Roboto"/>
                <a:sym typeface="Roboto"/>
              </a:rPr>
              <a:t>Experience</a:t>
            </a:r>
            <a:endParaRPr sz="1400" b="0">
              <a:solidFill>
                <a:schemeClr val="lt1"/>
              </a:solidFill>
              <a:latin typeface="Roboto"/>
              <a:ea typeface="Roboto"/>
              <a:cs typeface="Roboto"/>
              <a:sym typeface="Roboto"/>
            </a:endParaRPr>
          </a:p>
        </p:txBody>
      </p:sp>
      <p:cxnSp>
        <p:nvCxnSpPr>
          <p:cNvPr id="667" name="Google Shape;667;g244d9610dd6_0_493"/>
          <p:cNvCxnSpPr>
            <a:stCxn id="668" idx="0"/>
            <a:endCxn id="669" idx="2"/>
          </p:cNvCxnSpPr>
          <p:nvPr/>
        </p:nvCxnSpPr>
        <p:spPr>
          <a:xfrm rot="10800000">
            <a:off x="10273150" y="1889725"/>
            <a:ext cx="0" cy="327000"/>
          </a:xfrm>
          <a:prstGeom prst="straightConnector1">
            <a:avLst/>
          </a:prstGeom>
          <a:noFill/>
          <a:ln w="19050" cap="flat" cmpd="sng">
            <a:solidFill>
              <a:schemeClr val="accent1"/>
            </a:solidFill>
            <a:prstDash val="solid"/>
            <a:round/>
            <a:headEnd type="none" w="med" len="med"/>
            <a:tailEnd type="none" w="med" len="med"/>
          </a:ln>
        </p:spPr>
      </p:cxnSp>
      <p:sp>
        <p:nvSpPr>
          <p:cNvPr id="669" name="Google Shape;669;g244d9610dd6_0_493"/>
          <p:cNvSpPr txBox="1"/>
          <p:nvPr/>
        </p:nvSpPr>
        <p:spPr>
          <a:xfrm>
            <a:off x="9073000" y="1489375"/>
            <a:ext cx="2400300" cy="400200"/>
          </a:xfrm>
          <a:prstGeom prst="rect">
            <a:avLst/>
          </a:prstGeom>
          <a:noFill/>
          <a:ln w="38100" cap="flat" cmpd="sng">
            <a:solidFill>
              <a:srgbClr val="50B4F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Key Success Factors</a:t>
            </a:r>
            <a:endParaRPr b="1">
              <a:solidFill>
                <a:srgbClr val="444746"/>
              </a:solidFill>
              <a:latin typeface="Montserrat"/>
              <a:ea typeface="Montserrat"/>
              <a:cs typeface="Montserrat"/>
              <a:sym typeface="Montserrat"/>
            </a:endParaRPr>
          </a:p>
        </p:txBody>
      </p:sp>
      <p:sp>
        <p:nvSpPr>
          <p:cNvPr id="668" name="Google Shape;668;g244d9610dd6_0_493"/>
          <p:cNvSpPr/>
          <p:nvPr/>
        </p:nvSpPr>
        <p:spPr>
          <a:xfrm>
            <a:off x="8944000" y="2216725"/>
            <a:ext cx="2658300" cy="2372700"/>
          </a:xfrm>
          <a:prstGeom prst="roundRect">
            <a:avLst>
              <a:gd name="adj" fmla="val 16667"/>
            </a:avLst>
          </a:prstGeom>
          <a:solidFill>
            <a:schemeClr val="lt1"/>
          </a:solidFill>
          <a:ln w="19050" cap="flat" cmpd="sng">
            <a:solidFill>
              <a:srgbClr val="50B4F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00">
                <a:solidFill>
                  <a:srgbClr val="444746"/>
                </a:solidFill>
                <a:latin typeface="Helvetica Neue"/>
                <a:ea typeface="Helvetica Neue"/>
                <a:cs typeface="Helvetica Neue"/>
                <a:sym typeface="Helvetica Neue"/>
              </a:rPr>
              <a:t>✔ </a:t>
            </a:r>
            <a:r>
              <a:rPr lang="en-US" sz="1300" b="1">
                <a:solidFill>
                  <a:srgbClr val="444746"/>
                </a:solidFill>
                <a:latin typeface="Helvetica Neue"/>
                <a:ea typeface="Helvetica Neue"/>
                <a:cs typeface="Helvetica Neue"/>
                <a:sym typeface="Helvetica Neue"/>
              </a:rPr>
              <a:t>Reduction in the fear </a:t>
            </a:r>
            <a:r>
              <a:rPr lang="en-US" sz="1300">
                <a:solidFill>
                  <a:srgbClr val="444746"/>
                </a:solidFill>
                <a:latin typeface="Helvetica Neue Light"/>
                <a:ea typeface="Helvetica Neue Light"/>
                <a:cs typeface="Helvetica Neue Light"/>
                <a:sym typeface="Helvetica Neue Light"/>
              </a:rPr>
              <a:t>to report cases among users.</a:t>
            </a:r>
            <a:endParaRPr sz="1300">
              <a:solidFill>
                <a:srgbClr val="444746"/>
              </a:solidFill>
              <a:latin typeface="Helvetica Neue Light"/>
              <a:ea typeface="Helvetica Neue Light"/>
              <a:cs typeface="Helvetica Neue Light"/>
              <a:sym typeface="Helvetica Neue Light"/>
            </a:endParaRPr>
          </a:p>
          <a:p>
            <a:pPr marL="0" lvl="0" indent="0" algn="l" rtl="0">
              <a:lnSpc>
                <a:spcPct val="115000"/>
              </a:lnSpc>
              <a:spcBef>
                <a:spcPts val="1000"/>
              </a:spcBef>
              <a:spcAft>
                <a:spcPts val="0"/>
              </a:spcAft>
              <a:buNone/>
            </a:pPr>
            <a:r>
              <a:rPr lang="en-US" sz="1300">
                <a:solidFill>
                  <a:srgbClr val="444746"/>
                </a:solidFill>
                <a:latin typeface="Helvetica Neue"/>
                <a:ea typeface="Helvetica Neue"/>
                <a:cs typeface="Helvetica Neue"/>
                <a:sym typeface="Helvetica Neue"/>
              </a:rPr>
              <a:t>✔ </a:t>
            </a:r>
            <a:r>
              <a:rPr lang="en-US" sz="1300" b="1">
                <a:solidFill>
                  <a:srgbClr val="444746"/>
                </a:solidFill>
                <a:latin typeface="Helvetica Neue"/>
                <a:ea typeface="Helvetica Neue"/>
                <a:cs typeface="Helvetica Neue"/>
                <a:sym typeface="Helvetica Neue"/>
              </a:rPr>
              <a:t>Collaboration with local institutions </a:t>
            </a:r>
            <a:r>
              <a:rPr lang="en-US" sz="1300">
                <a:solidFill>
                  <a:srgbClr val="444746"/>
                </a:solidFill>
                <a:latin typeface="Helvetica Neue Light"/>
                <a:ea typeface="Helvetica Neue Light"/>
                <a:cs typeface="Helvetica Neue Light"/>
                <a:sym typeface="Helvetica Neue Light"/>
              </a:rPr>
              <a:t>has facilitated the reporting process for users and made them aware of who to resort to in emergency situations.</a:t>
            </a:r>
            <a:endParaRPr sz="1300">
              <a:solidFill>
                <a:srgbClr val="444746"/>
              </a:solidFill>
              <a:latin typeface="Helvetica Neue Light"/>
              <a:ea typeface="Helvetica Neue Light"/>
              <a:cs typeface="Helvetica Neue Light"/>
              <a:sym typeface="Helvetica Neue Light"/>
            </a:endParaRPr>
          </a:p>
        </p:txBody>
      </p:sp>
      <p:sp>
        <p:nvSpPr>
          <p:cNvPr id="670" name="Google Shape;670;g244d9610dd6_0_493"/>
          <p:cNvSpPr txBox="1"/>
          <p:nvPr/>
        </p:nvSpPr>
        <p:spPr>
          <a:xfrm>
            <a:off x="8917600" y="4991300"/>
            <a:ext cx="2711100" cy="13905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1000"/>
              </a:spcBef>
              <a:spcAft>
                <a:spcPts val="0"/>
              </a:spcAft>
              <a:buNone/>
            </a:pPr>
            <a:r>
              <a:rPr lang="en-US" sz="1000" i="1">
                <a:solidFill>
                  <a:srgbClr val="374EA3"/>
                </a:solidFill>
                <a:latin typeface="Roboto"/>
                <a:ea typeface="Roboto"/>
                <a:cs typeface="Roboto"/>
                <a:sym typeface="Roboto"/>
              </a:rPr>
              <a:t>"Sometimes we are afraid of being judged, afraid of the person who committed the crime, and LFC makes us feel more secure. They know how to advise us and have an influence on the institutions that can help our cases."</a:t>
            </a:r>
            <a:endParaRPr sz="1000" i="1">
              <a:solidFill>
                <a:srgbClr val="374EA3"/>
              </a:solidFill>
              <a:latin typeface="Roboto"/>
              <a:ea typeface="Roboto"/>
              <a:cs typeface="Roboto"/>
              <a:sym typeface="Roboto"/>
            </a:endParaRPr>
          </a:p>
          <a:p>
            <a:pPr marL="0" lvl="0" indent="0" algn="l" rtl="0">
              <a:lnSpc>
                <a:spcPct val="100000"/>
              </a:lnSpc>
              <a:spcBef>
                <a:spcPts val="1000"/>
              </a:spcBef>
              <a:spcAft>
                <a:spcPts val="0"/>
              </a:spcAft>
              <a:buNone/>
            </a:pPr>
            <a:endParaRPr sz="1000" i="1">
              <a:solidFill>
                <a:srgbClr val="374EA3"/>
              </a:solidFill>
              <a:latin typeface="Roboto"/>
              <a:ea typeface="Roboto"/>
              <a:cs typeface="Roboto"/>
              <a:sym typeface="Roboto"/>
            </a:endParaRPr>
          </a:p>
        </p:txBody>
      </p:sp>
      <p:sp>
        <p:nvSpPr>
          <p:cNvPr id="671" name="Google Shape;671;g244d9610dd6_0_493"/>
          <p:cNvSpPr txBox="1"/>
          <p:nvPr/>
        </p:nvSpPr>
        <p:spPr>
          <a:xfrm>
            <a:off x="9961375" y="6139325"/>
            <a:ext cx="20919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900" b="1">
                <a:solidFill>
                  <a:srgbClr val="444746"/>
                </a:solidFill>
                <a:latin typeface="Roboto"/>
                <a:ea typeface="Roboto"/>
                <a:cs typeface="Roboto"/>
                <a:sym typeface="Roboto"/>
              </a:rPr>
              <a:t>Excerpted piece from the interview with end-user A5</a:t>
            </a:r>
            <a:endParaRPr sz="1300">
              <a:solidFill>
                <a:srgbClr val="444746"/>
              </a:solidFill>
              <a:latin typeface="Roboto"/>
              <a:ea typeface="Roboto"/>
              <a:cs typeface="Roboto"/>
              <a:sym typeface="Roboto"/>
            </a:endParaRPr>
          </a:p>
        </p:txBody>
      </p:sp>
      <p:sp>
        <p:nvSpPr>
          <p:cNvPr id="672" name="Google Shape;672;g244d9610dd6_0_493"/>
          <p:cNvSpPr/>
          <p:nvPr/>
        </p:nvSpPr>
        <p:spPr>
          <a:xfrm>
            <a:off x="239000" y="2378250"/>
            <a:ext cx="4438800" cy="2654400"/>
          </a:xfrm>
          <a:prstGeom prst="parallelogram">
            <a:avLst>
              <a:gd name="adj" fmla="val 25000"/>
            </a:avLst>
          </a:prstGeom>
          <a:solidFill>
            <a:srgbClr val="50B4F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g244d9610dd6_0_493"/>
          <p:cNvSpPr/>
          <p:nvPr/>
        </p:nvSpPr>
        <p:spPr>
          <a:xfrm>
            <a:off x="3926025" y="2844175"/>
            <a:ext cx="4547400" cy="2959200"/>
          </a:xfrm>
          <a:prstGeom prst="parallelogram">
            <a:avLst>
              <a:gd name="adj" fmla="val 25000"/>
            </a:avLst>
          </a:prstGeom>
          <a:solidFill>
            <a:srgbClr val="374EA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g244d9610dd6_0_493"/>
          <p:cNvSpPr txBox="1"/>
          <p:nvPr/>
        </p:nvSpPr>
        <p:spPr>
          <a:xfrm>
            <a:off x="1683450" y="2717245"/>
            <a:ext cx="2478000" cy="204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b="1">
                <a:solidFill>
                  <a:schemeClr val="lt1"/>
                </a:solidFill>
                <a:latin typeface="Roboto"/>
                <a:ea typeface="Roboto"/>
                <a:cs typeface="Roboto"/>
                <a:sym typeface="Roboto"/>
              </a:rPr>
              <a:t>1. Access / Use of Benefits: </a:t>
            </a:r>
            <a:r>
              <a:rPr lang="en-US" sz="1100">
                <a:solidFill>
                  <a:schemeClr val="lt1"/>
                </a:solidFill>
                <a:latin typeface="Roboto"/>
                <a:ea typeface="Roboto"/>
                <a:cs typeface="Roboto"/>
                <a:sym typeface="Roboto"/>
              </a:rPr>
              <a:t>combination of alternative technological platforms along with in person campaigns.</a:t>
            </a:r>
            <a:endParaRPr sz="1100">
              <a:solidFill>
                <a:schemeClr val="lt1"/>
              </a:solidFill>
              <a:latin typeface="Roboto"/>
              <a:ea typeface="Roboto"/>
              <a:cs typeface="Roboto"/>
              <a:sym typeface="Roboto"/>
            </a:endParaRPr>
          </a:p>
          <a:p>
            <a:pPr marL="0" lvl="0" indent="0" algn="l" rtl="0">
              <a:spcBef>
                <a:spcPts val="0"/>
              </a:spcBef>
              <a:spcAft>
                <a:spcPts val="0"/>
              </a:spcAft>
              <a:buNone/>
            </a:pPr>
            <a:endParaRPr sz="1100">
              <a:solidFill>
                <a:schemeClr val="lt1"/>
              </a:solidFill>
              <a:latin typeface="Roboto"/>
              <a:ea typeface="Roboto"/>
              <a:cs typeface="Roboto"/>
              <a:sym typeface="Roboto"/>
            </a:endParaRPr>
          </a:p>
          <a:p>
            <a:pPr marL="0" lvl="0" indent="0" algn="l" rtl="0">
              <a:spcBef>
                <a:spcPts val="0"/>
              </a:spcBef>
              <a:spcAft>
                <a:spcPts val="0"/>
              </a:spcAft>
              <a:buNone/>
            </a:pPr>
            <a:r>
              <a:rPr lang="en-US" sz="1100" b="1">
                <a:solidFill>
                  <a:schemeClr val="lt1"/>
                </a:solidFill>
                <a:latin typeface="Roboto"/>
                <a:ea typeface="Roboto"/>
                <a:cs typeface="Roboto"/>
                <a:sym typeface="Roboto"/>
              </a:rPr>
              <a:t>2. The free of cost </a:t>
            </a:r>
            <a:r>
              <a:rPr lang="en-US" sz="1100">
                <a:solidFill>
                  <a:schemeClr val="lt1"/>
                </a:solidFill>
                <a:latin typeface="Roboto"/>
                <a:ea typeface="Roboto"/>
                <a:cs typeface="Roboto"/>
                <a:sym typeface="Roboto"/>
              </a:rPr>
              <a:t>nature of the helpline coupled with the possibility to make</a:t>
            </a:r>
            <a:r>
              <a:rPr lang="en-US" sz="1100" b="1">
                <a:solidFill>
                  <a:schemeClr val="lt1"/>
                </a:solidFill>
                <a:latin typeface="Roboto"/>
                <a:ea typeface="Roboto"/>
                <a:cs typeface="Roboto"/>
                <a:sym typeface="Roboto"/>
              </a:rPr>
              <a:t> anonymous reports.</a:t>
            </a:r>
            <a:endParaRPr sz="1100" b="1">
              <a:solidFill>
                <a:schemeClr val="dk1"/>
              </a:solidFill>
              <a:latin typeface="Roboto"/>
              <a:ea typeface="Roboto"/>
              <a:cs typeface="Roboto"/>
              <a:sym typeface="Roboto"/>
            </a:endParaRPr>
          </a:p>
          <a:p>
            <a:pPr marL="0" lvl="0" indent="0" algn="l" rtl="0">
              <a:spcBef>
                <a:spcPts val="0"/>
              </a:spcBef>
              <a:spcAft>
                <a:spcPts val="0"/>
              </a:spcAft>
              <a:buNone/>
            </a:pPr>
            <a:endParaRPr sz="1100" b="1">
              <a:solidFill>
                <a:schemeClr val="dk1"/>
              </a:solidFill>
              <a:latin typeface="Roboto"/>
              <a:ea typeface="Roboto"/>
              <a:cs typeface="Roboto"/>
              <a:sym typeface="Roboto"/>
            </a:endParaRPr>
          </a:p>
          <a:p>
            <a:pPr marL="0" lvl="0" indent="0" algn="l" rtl="0">
              <a:spcBef>
                <a:spcPts val="0"/>
              </a:spcBef>
              <a:spcAft>
                <a:spcPts val="0"/>
              </a:spcAft>
              <a:buNone/>
            </a:pPr>
            <a:r>
              <a:rPr lang="en-US" sz="1100" b="1">
                <a:solidFill>
                  <a:schemeClr val="lt1"/>
                </a:solidFill>
                <a:latin typeface="Roboto"/>
                <a:ea typeface="Roboto"/>
                <a:cs typeface="Roboto"/>
                <a:sym typeface="Roboto"/>
              </a:rPr>
              <a:t>3. Provision of services beyond reporting.</a:t>
            </a:r>
            <a:endParaRPr sz="1100">
              <a:solidFill>
                <a:schemeClr val="dk1"/>
              </a:solidFill>
              <a:latin typeface="Roboto Light"/>
              <a:ea typeface="Roboto Light"/>
              <a:cs typeface="Roboto Light"/>
              <a:sym typeface="Roboto Light"/>
            </a:endParaRPr>
          </a:p>
        </p:txBody>
      </p:sp>
      <p:sp>
        <p:nvSpPr>
          <p:cNvPr id="675" name="Google Shape;675;g244d9610dd6_0_493"/>
          <p:cNvSpPr/>
          <p:nvPr/>
        </p:nvSpPr>
        <p:spPr>
          <a:xfrm>
            <a:off x="1156350" y="1787450"/>
            <a:ext cx="1272900" cy="879775"/>
          </a:xfrm>
          <a:prstGeom prst="flowChartOffpageConnector">
            <a:avLst/>
          </a:prstGeom>
          <a:solidFill>
            <a:srgbClr val="50B4F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chemeClr val="lt1"/>
              </a:solidFill>
              <a:latin typeface="Helvetica Neue"/>
              <a:ea typeface="Helvetica Neue"/>
              <a:cs typeface="Helvetica Neue"/>
              <a:sym typeface="Helvetica Neue"/>
            </a:endParaRPr>
          </a:p>
        </p:txBody>
      </p:sp>
      <p:sp>
        <p:nvSpPr>
          <p:cNvPr id="676" name="Google Shape;676;g244d9610dd6_0_493"/>
          <p:cNvSpPr txBox="1"/>
          <p:nvPr/>
        </p:nvSpPr>
        <p:spPr>
          <a:xfrm>
            <a:off x="1266350" y="1915299"/>
            <a:ext cx="5724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5800"/>
              <a:buFont typeface="Arial"/>
              <a:buNone/>
            </a:pPr>
            <a:r>
              <a:rPr lang="en-US" sz="3600" b="1">
                <a:solidFill>
                  <a:schemeClr val="lt1"/>
                </a:solidFill>
                <a:latin typeface="Montserrat"/>
                <a:ea typeface="Montserrat"/>
                <a:cs typeface="Montserrat"/>
                <a:sym typeface="Montserrat"/>
              </a:rPr>
              <a:t>S</a:t>
            </a:r>
            <a:endParaRPr sz="3600" b="1" i="0" u="none" strike="noStrike" cap="none">
              <a:solidFill>
                <a:schemeClr val="lt1"/>
              </a:solidFill>
              <a:latin typeface="Montserrat"/>
              <a:ea typeface="Montserrat"/>
              <a:cs typeface="Montserrat"/>
              <a:sym typeface="Montserrat"/>
            </a:endParaRPr>
          </a:p>
        </p:txBody>
      </p:sp>
      <p:pic>
        <p:nvPicPr>
          <p:cNvPr id="677" name="Google Shape;677;g244d9610dd6_0_493"/>
          <p:cNvPicPr preferRelativeResize="0"/>
          <p:nvPr/>
        </p:nvPicPr>
        <p:blipFill>
          <a:blip r:embed="rId5">
            <a:alphaModFix/>
          </a:blip>
          <a:stretch>
            <a:fillRect/>
          </a:stretch>
        </p:blipFill>
        <p:spPr>
          <a:xfrm>
            <a:off x="1838750" y="2012861"/>
            <a:ext cx="400200" cy="400200"/>
          </a:xfrm>
          <a:prstGeom prst="rect">
            <a:avLst/>
          </a:prstGeom>
          <a:noFill/>
          <a:ln>
            <a:noFill/>
          </a:ln>
        </p:spPr>
      </p:pic>
      <p:sp>
        <p:nvSpPr>
          <p:cNvPr id="678" name="Google Shape;678;g244d9610dd6_0_493"/>
          <p:cNvSpPr/>
          <p:nvPr/>
        </p:nvSpPr>
        <p:spPr>
          <a:xfrm rot="10800000">
            <a:off x="4237750" y="5332250"/>
            <a:ext cx="1272900" cy="879775"/>
          </a:xfrm>
          <a:prstGeom prst="flowChartOffpageConnector">
            <a:avLst/>
          </a:prstGeom>
          <a:solidFill>
            <a:srgbClr val="374EA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chemeClr val="lt1"/>
              </a:solidFill>
              <a:latin typeface="Helvetica Neue"/>
              <a:ea typeface="Helvetica Neue"/>
              <a:cs typeface="Helvetica Neue"/>
              <a:sym typeface="Helvetica Neue"/>
            </a:endParaRPr>
          </a:p>
        </p:txBody>
      </p:sp>
      <p:sp>
        <p:nvSpPr>
          <p:cNvPr id="679" name="Google Shape;679;g244d9610dd6_0_493"/>
          <p:cNvSpPr txBox="1"/>
          <p:nvPr/>
        </p:nvSpPr>
        <p:spPr>
          <a:xfrm>
            <a:off x="4354050" y="5545163"/>
            <a:ext cx="5271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5800"/>
              <a:buFont typeface="Arial"/>
              <a:buNone/>
            </a:pPr>
            <a:r>
              <a:rPr lang="en-US" sz="3600" b="1">
                <a:solidFill>
                  <a:schemeClr val="lt1"/>
                </a:solidFill>
                <a:latin typeface="Montserrat"/>
                <a:ea typeface="Montserrat"/>
                <a:cs typeface="Montserrat"/>
                <a:sym typeface="Montserrat"/>
              </a:rPr>
              <a:t>C</a:t>
            </a:r>
            <a:endParaRPr sz="3600" b="1" i="0" u="none" strike="noStrike" cap="none">
              <a:solidFill>
                <a:schemeClr val="lt1"/>
              </a:solidFill>
              <a:latin typeface="Montserrat"/>
              <a:ea typeface="Montserrat"/>
              <a:cs typeface="Montserrat"/>
              <a:sym typeface="Montserrat"/>
            </a:endParaRPr>
          </a:p>
        </p:txBody>
      </p:sp>
      <p:pic>
        <p:nvPicPr>
          <p:cNvPr id="680" name="Google Shape;680;g244d9610dd6_0_493"/>
          <p:cNvPicPr preferRelativeResize="0"/>
          <p:nvPr/>
        </p:nvPicPr>
        <p:blipFill>
          <a:blip r:embed="rId6">
            <a:alphaModFix/>
          </a:blip>
          <a:stretch>
            <a:fillRect/>
          </a:stretch>
        </p:blipFill>
        <p:spPr>
          <a:xfrm>
            <a:off x="4881139" y="5613625"/>
            <a:ext cx="463375" cy="463379"/>
          </a:xfrm>
          <a:prstGeom prst="rect">
            <a:avLst/>
          </a:prstGeom>
          <a:noFill/>
          <a:ln>
            <a:noFill/>
          </a:ln>
        </p:spPr>
      </p:pic>
      <p:sp>
        <p:nvSpPr>
          <p:cNvPr id="681" name="Google Shape;681;g244d9610dd6_0_493"/>
          <p:cNvSpPr txBox="1"/>
          <p:nvPr/>
        </p:nvSpPr>
        <p:spPr>
          <a:xfrm>
            <a:off x="4715500" y="3157850"/>
            <a:ext cx="29427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b="1">
                <a:solidFill>
                  <a:schemeClr val="lt1"/>
                </a:solidFill>
                <a:latin typeface="Roboto"/>
                <a:ea typeface="Roboto"/>
                <a:cs typeface="Roboto"/>
                <a:sym typeface="Roboto"/>
              </a:rPr>
              <a:t>1. Fit with Local Environment: </a:t>
            </a:r>
            <a:r>
              <a:rPr lang="en-US" sz="1100">
                <a:solidFill>
                  <a:schemeClr val="lt1"/>
                </a:solidFill>
                <a:latin typeface="Roboto"/>
                <a:ea typeface="Roboto"/>
                <a:cs typeface="Roboto"/>
                <a:sym typeface="Roboto"/>
              </a:rPr>
              <a:t>attendance in</a:t>
            </a:r>
            <a:r>
              <a:rPr lang="en-US" sz="1100" b="1">
                <a:solidFill>
                  <a:schemeClr val="lt1"/>
                </a:solidFill>
                <a:latin typeface="Roboto"/>
                <a:ea typeface="Roboto"/>
                <a:cs typeface="Roboto"/>
                <a:sym typeface="Roboto"/>
              </a:rPr>
              <a:t> </a:t>
            </a:r>
            <a:r>
              <a:rPr lang="en-US" sz="1100">
                <a:solidFill>
                  <a:schemeClr val="lt1"/>
                </a:solidFill>
                <a:latin typeface="Roboto"/>
                <a:ea typeface="Roboto"/>
                <a:cs typeface="Roboto"/>
                <a:sym typeface="Roboto"/>
              </a:rPr>
              <a:t>rural regions and reaching more vulnerable populations.</a:t>
            </a:r>
            <a:endParaRPr sz="1100">
              <a:solidFill>
                <a:schemeClr val="lt1"/>
              </a:solidFill>
              <a:latin typeface="Roboto"/>
              <a:ea typeface="Roboto"/>
              <a:cs typeface="Roboto"/>
              <a:sym typeface="Roboto"/>
            </a:endParaRPr>
          </a:p>
          <a:p>
            <a:pPr marL="0" lvl="0" indent="0" algn="l" rtl="0">
              <a:spcBef>
                <a:spcPts val="0"/>
              </a:spcBef>
              <a:spcAft>
                <a:spcPts val="0"/>
              </a:spcAft>
              <a:buNone/>
            </a:pPr>
            <a:endParaRPr sz="1100" b="1">
              <a:solidFill>
                <a:schemeClr val="lt1"/>
              </a:solidFill>
              <a:latin typeface="Roboto"/>
              <a:ea typeface="Roboto"/>
              <a:cs typeface="Roboto"/>
              <a:sym typeface="Roboto"/>
            </a:endParaRPr>
          </a:p>
          <a:p>
            <a:pPr marL="0" lvl="0" indent="0" algn="l" rtl="0">
              <a:spcBef>
                <a:spcPts val="0"/>
              </a:spcBef>
              <a:spcAft>
                <a:spcPts val="0"/>
              </a:spcAft>
              <a:buNone/>
            </a:pPr>
            <a:r>
              <a:rPr lang="en-US" sz="1100" b="1">
                <a:solidFill>
                  <a:schemeClr val="lt1"/>
                </a:solidFill>
                <a:latin typeface="Roboto"/>
                <a:ea typeface="Roboto"/>
                <a:cs typeface="Roboto"/>
                <a:sym typeface="Roboto"/>
              </a:rPr>
              <a:t>2. Lack of infrastructure to respond to the quantity of calls.</a:t>
            </a:r>
            <a:endParaRPr sz="1100" b="1">
              <a:solidFill>
                <a:schemeClr val="lt1"/>
              </a:solidFill>
              <a:latin typeface="Roboto"/>
              <a:ea typeface="Roboto"/>
              <a:cs typeface="Roboto"/>
              <a:sym typeface="Roboto"/>
            </a:endParaRPr>
          </a:p>
          <a:p>
            <a:pPr marL="0" lvl="0" indent="0" algn="l" rtl="0">
              <a:spcBef>
                <a:spcPts val="0"/>
              </a:spcBef>
              <a:spcAft>
                <a:spcPts val="0"/>
              </a:spcAft>
              <a:buNone/>
            </a:pPr>
            <a:endParaRPr sz="1100" b="1">
              <a:solidFill>
                <a:schemeClr val="lt1"/>
              </a:solidFill>
              <a:latin typeface="Roboto"/>
              <a:ea typeface="Roboto"/>
              <a:cs typeface="Roboto"/>
              <a:sym typeface="Roboto"/>
            </a:endParaRPr>
          </a:p>
          <a:p>
            <a:pPr marL="0" lvl="0" indent="0" algn="l" rtl="0">
              <a:spcBef>
                <a:spcPts val="0"/>
              </a:spcBef>
              <a:spcAft>
                <a:spcPts val="0"/>
              </a:spcAft>
              <a:buNone/>
            </a:pPr>
            <a:r>
              <a:rPr lang="en-US" sz="1100" b="1">
                <a:solidFill>
                  <a:schemeClr val="lt1"/>
                </a:solidFill>
                <a:latin typeface="Roboto"/>
                <a:ea typeface="Roboto"/>
                <a:cs typeface="Roboto"/>
                <a:sym typeface="Roboto"/>
              </a:rPr>
              <a:t>3. Need for more in-person assistance.</a:t>
            </a:r>
            <a:endParaRPr sz="1100" b="1">
              <a:solidFill>
                <a:schemeClr val="lt1"/>
              </a:solidFill>
              <a:latin typeface="Roboto"/>
              <a:ea typeface="Roboto"/>
              <a:cs typeface="Roboto"/>
              <a:sym typeface="Roboto"/>
            </a:endParaRPr>
          </a:p>
          <a:p>
            <a:pPr marL="0" lvl="0" indent="0" algn="l" rtl="0">
              <a:spcBef>
                <a:spcPts val="0"/>
              </a:spcBef>
              <a:spcAft>
                <a:spcPts val="0"/>
              </a:spcAft>
              <a:buNone/>
            </a:pPr>
            <a:endParaRPr sz="1100" b="1">
              <a:solidFill>
                <a:schemeClr val="lt1"/>
              </a:solidFill>
              <a:latin typeface="Roboto"/>
              <a:ea typeface="Roboto"/>
              <a:cs typeface="Roboto"/>
              <a:sym typeface="Roboto"/>
            </a:endParaRPr>
          </a:p>
          <a:p>
            <a:pPr marL="0" lvl="0" indent="0" algn="l" rtl="0">
              <a:spcBef>
                <a:spcPts val="0"/>
              </a:spcBef>
              <a:spcAft>
                <a:spcPts val="0"/>
              </a:spcAft>
              <a:buNone/>
            </a:pPr>
            <a:r>
              <a:rPr lang="en-US" sz="1100" b="1">
                <a:solidFill>
                  <a:schemeClr val="lt1"/>
                </a:solidFill>
                <a:latin typeface="Roboto"/>
                <a:ea typeface="Roboto"/>
                <a:cs typeface="Roboto"/>
                <a:sym typeface="Roboto"/>
              </a:rPr>
              <a:t>4. Make the operation accessible 24/7.</a:t>
            </a:r>
            <a:endParaRPr sz="1100" b="1">
              <a:solidFill>
                <a:schemeClr val="lt1"/>
              </a:solidFill>
              <a:latin typeface="Roboto"/>
              <a:ea typeface="Roboto"/>
              <a:cs typeface="Roboto"/>
              <a:sym typeface="Roboto"/>
            </a:endParaRPr>
          </a:p>
          <a:p>
            <a:pPr marL="0" lvl="0" indent="0" algn="l" rtl="0">
              <a:spcBef>
                <a:spcPts val="0"/>
              </a:spcBef>
              <a:spcAft>
                <a:spcPts val="0"/>
              </a:spcAft>
              <a:buNone/>
            </a:pPr>
            <a:endParaRPr sz="1100" b="1">
              <a:solidFill>
                <a:schemeClr val="dk1"/>
              </a:solidFill>
              <a:latin typeface="Roboto"/>
              <a:ea typeface="Roboto"/>
              <a:cs typeface="Roboto"/>
              <a:sym typeface="Roboto"/>
            </a:endParaRPr>
          </a:p>
          <a:p>
            <a:pPr marL="0" lvl="0" indent="0" algn="l" rtl="0">
              <a:spcBef>
                <a:spcPts val="0"/>
              </a:spcBef>
              <a:spcAft>
                <a:spcPts val="0"/>
              </a:spcAft>
              <a:buNone/>
            </a:pPr>
            <a:endParaRPr sz="1100" b="1">
              <a:solidFill>
                <a:schemeClr val="dk1"/>
              </a:solidFill>
              <a:latin typeface="Roboto"/>
              <a:ea typeface="Roboto"/>
              <a:cs typeface="Roboto"/>
              <a:sym typeface="Roboto"/>
            </a:endParaRPr>
          </a:p>
        </p:txBody>
      </p:sp>
      <p:sp>
        <p:nvSpPr>
          <p:cNvPr id="682" name="Google Shape;682;g244d9610dd6_0_493"/>
          <p:cNvSpPr txBox="1"/>
          <p:nvPr/>
        </p:nvSpPr>
        <p:spPr>
          <a:xfrm rot="-4664658">
            <a:off x="-32424" y="3418646"/>
            <a:ext cx="1849961" cy="4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a:solidFill>
                  <a:schemeClr val="lt1"/>
                </a:solidFill>
                <a:latin typeface="Montserrat"/>
                <a:ea typeface="Montserrat"/>
                <a:cs typeface="Montserrat"/>
                <a:sym typeface="Montserrat"/>
              </a:rPr>
              <a:t>STRENGTHS</a:t>
            </a:r>
            <a:r>
              <a:rPr lang="en-US" sz="1100" b="1">
                <a:solidFill>
                  <a:schemeClr val="lt1"/>
                </a:solidFill>
                <a:latin typeface="Montserrat"/>
                <a:ea typeface="Montserrat"/>
                <a:cs typeface="Montserrat"/>
                <a:sym typeface="Montserrat"/>
              </a:rPr>
              <a:t> </a:t>
            </a:r>
            <a:endParaRPr sz="1100" b="1">
              <a:solidFill>
                <a:schemeClr val="lt1"/>
              </a:solidFill>
              <a:latin typeface="Montserrat"/>
              <a:ea typeface="Montserrat"/>
              <a:cs typeface="Montserrat"/>
              <a:sym typeface="Montserrat"/>
            </a:endParaRPr>
          </a:p>
        </p:txBody>
      </p:sp>
      <p:sp>
        <p:nvSpPr>
          <p:cNvPr id="683" name="Google Shape;683;g244d9610dd6_0_493"/>
          <p:cNvSpPr txBox="1"/>
          <p:nvPr/>
        </p:nvSpPr>
        <p:spPr>
          <a:xfrm rot="-4575298">
            <a:off x="6792879" y="4085232"/>
            <a:ext cx="2032814" cy="4770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a:solidFill>
                  <a:schemeClr val="lt1"/>
                </a:solidFill>
                <a:latin typeface="Montserrat"/>
                <a:ea typeface="Montserrat"/>
                <a:cs typeface="Montserrat"/>
                <a:sym typeface="Montserrat"/>
              </a:rPr>
              <a:t>CHALLENGES</a:t>
            </a:r>
            <a:endParaRPr sz="1100" b="1">
              <a:solidFill>
                <a:schemeClr val="lt1"/>
              </a:solidFill>
              <a:latin typeface="Montserrat"/>
              <a:ea typeface="Montserrat"/>
              <a:cs typeface="Montserrat"/>
              <a:sym typeface="Montserrat"/>
            </a:endParaRPr>
          </a:p>
        </p:txBody>
      </p:sp>
      <p:cxnSp>
        <p:nvCxnSpPr>
          <p:cNvPr id="684" name="Google Shape;684;g244d9610dd6_0_493"/>
          <p:cNvCxnSpPr/>
          <p:nvPr/>
        </p:nvCxnSpPr>
        <p:spPr>
          <a:xfrm>
            <a:off x="8682800" y="1365575"/>
            <a:ext cx="0" cy="526020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9"/>
        <p:cNvGrpSpPr/>
        <p:nvPr/>
      </p:nvGrpSpPr>
      <p:grpSpPr>
        <a:xfrm>
          <a:off x="0" y="0"/>
          <a:ext cx="0" cy="0"/>
          <a:chOff x="0" y="0"/>
          <a:chExt cx="0" cy="0"/>
        </a:xfrm>
      </p:grpSpPr>
      <p:sp>
        <p:nvSpPr>
          <p:cNvPr id="700" name="Google Shape;700;g244d9610dd6_0_527"/>
          <p:cNvSpPr txBox="1"/>
          <p:nvPr/>
        </p:nvSpPr>
        <p:spPr>
          <a:xfrm>
            <a:off x="860275" y="451500"/>
            <a:ext cx="8377800" cy="6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b="1">
                <a:solidFill>
                  <a:srgbClr val="CC0E7B"/>
                </a:solidFill>
                <a:latin typeface="Roboto"/>
                <a:ea typeface="Roboto"/>
                <a:cs typeface="Roboto"/>
                <a:sym typeface="Roboto"/>
              </a:rPr>
              <a:t>Saleema Initiative</a:t>
            </a:r>
            <a:endParaRPr sz="3000" b="1">
              <a:solidFill>
                <a:srgbClr val="CC0E7B"/>
              </a:solidFill>
              <a:latin typeface="Roboto"/>
              <a:ea typeface="Roboto"/>
              <a:cs typeface="Roboto"/>
              <a:sym typeface="Roboto"/>
            </a:endParaRPr>
          </a:p>
        </p:txBody>
      </p:sp>
      <p:cxnSp>
        <p:nvCxnSpPr>
          <p:cNvPr id="701" name="Google Shape;701;g244d9610dd6_0_527"/>
          <p:cNvCxnSpPr/>
          <p:nvPr/>
        </p:nvCxnSpPr>
        <p:spPr>
          <a:xfrm>
            <a:off x="0" y="747663"/>
            <a:ext cx="810900" cy="0"/>
          </a:xfrm>
          <a:prstGeom prst="straightConnector1">
            <a:avLst/>
          </a:prstGeom>
          <a:noFill/>
          <a:ln w="38100" cap="flat" cmpd="sng">
            <a:solidFill>
              <a:srgbClr val="CC0E7B"/>
            </a:solidFill>
            <a:prstDash val="solid"/>
            <a:round/>
            <a:headEnd type="none" w="med" len="med"/>
            <a:tailEnd type="oval" w="med" len="med"/>
          </a:ln>
        </p:spPr>
      </p:cxnSp>
      <p:sp>
        <p:nvSpPr>
          <p:cNvPr id="702" name="Google Shape;702;g244d9610dd6_0_527"/>
          <p:cNvSpPr/>
          <p:nvPr/>
        </p:nvSpPr>
        <p:spPr>
          <a:xfrm>
            <a:off x="10635575" y="116800"/>
            <a:ext cx="1446000" cy="1446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3" name="Google Shape;703;g244d9610dd6_0_527"/>
          <p:cNvPicPr preferRelativeResize="0"/>
          <p:nvPr/>
        </p:nvPicPr>
        <p:blipFill>
          <a:blip r:embed="rId4">
            <a:alphaModFix/>
          </a:blip>
          <a:stretch>
            <a:fillRect/>
          </a:stretch>
        </p:blipFill>
        <p:spPr>
          <a:xfrm>
            <a:off x="10767725" y="516548"/>
            <a:ext cx="1181711" cy="646500"/>
          </a:xfrm>
          <a:prstGeom prst="rect">
            <a:avLst/>
          </a:prstGeom>
          <a:noFill/>
          <a:ln w="28575" cap="flat" cmpd="sng">
            <a:solidFill>
              <a:schemeClr val="lt1"/>
            </a:solidFill>
            <a:prstDash val="solid"/>
            <a:round/>
            <a:headEnd type="none" w="sm" len="sm"/>
            <a:tailEnd type="none" w="sm" len="sm"/>
          </a:ln>
        </p:spPr>
      </p:pic>
      <p:pic>
        <p:nvPicPr>
          <p:cNvPr id="704" name="Google Shape;704;g244d9610dd6_0_527"/>
          <p:cNvPicPr preferRelativeResize="0"/>
          <p:nvPr/>
        </p:nvPicPr>
        <p:blipFill rotWithShape="1">
          <a:blip r:embed="rId5">
            <a:alphaModFix/>
          </a:blip>
          <a:srcRect/>
          <a:stretch/>
        </p:blipFill>
        <p:spPr>
          <a:xfrm>
            <a:off x="7908726" y="699539"/>
            <a:ext cx="2497450" cy="2709825"/>
          </a:xfrm>
          <a:prstGeom prst="rect">
            <a:avLst/>
          </a:prstGeom>
          <a:noFill/>
          <a:ln>
            <a:noFill/>
          </a:ln>
        </p:spPr>
      </p:pic>
      <p:pic>
        <p:nvPicPr>
          <p:cNvPr id="705" name="Google Shape;705;g244d9610dd6_0_527"/>
          <p:cNvPicPr preferRelativeResize="0"/>
          <p:nvPr/>
        </p:nvPicPr>
        <p:blipFill>
          <a:blip r:embed="rId6">
            <a:alphaModFix/>
          </a:blip>
          <a:stretch>
            <a:fillRect/>
          </a:stretch>
        </p:blipFill>
        <p:spPr>
          <a:xfrm>
            <a:off x="9211250" y="527700"/>
            <a:ext cx="1004401" cy="1004401"/>
          </a:xfrm>
          <a:prstGeom prst="rect">
            <a:avLst/>
          </a:prstGeom>
          <a:noFill/>
          <a:ln>
            <a:noFill/>
          </a:ln>
        </p:spPr>
      </p:pic>
      <p:sp>
        <p:nvSpPr>
          <p:cNvPr id="706" name="Google Shape;706;g244d9610dd6_0_527"/>
          <p:cNvSpPr/>
          <p:nvPr/>
        </p:nvSpPr>
        <p:spPr>
          <a:xfrm>
            <a:off x="408875" y="1789275"/>
            <a:ext cx="1164600" cy="581400"/>
          </a:xfrm>
          <a:prstGeom prst="rect">
            <a:avLst/>
          </a:prstGeom>
          <a:noFill/>
          <a:ln w="38100" cap="flat" cmpd="sng">
            <a:solidFill>
              <a:srgbClr val="CC0E7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What?</a:t>
            </a:r>
            <a:endParaRPr b="1">
              <a:solidFill>
                <a:srgbClr val="444746"/>
              </a:solidFill>
              <a:latin typeface="Montserrat"/>
              <a:ea typeface="Montserrat"/>
              <a:cs typeface="Montserrat"/>
              <a:sym typeface="Montserrat"/>
            </a:endParaRPr>
          </a:p>
        </p:txBody>
      </p:sp>
      <p:sp>
        <p:nvSpPr>
          <p:cNvPr id="707" name="Google Shape;707;g244d9610dd6_0_527"/>
          <p:cNvSpPr/>
          <p:nvPr/>
        </p:nvSpPr>
        <p:spPr>
          <a:xfrm>
            <a:off x="408875" y="3007088"/>
            <a:ext cx="1164600" cy="581400"/>
          </a:xfrm>
          <a:prstGeom prst="rect">
            <a:avLst/>
          </a:prstGeom>
          <a:noFill/>
          <a:ln w="38100" cap="flat" cmpd="sng">
            <a:solidFill>
              <a:srgbClr val="CC0E7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Mission?</a:t>
            </a:r>
            <a:endParaRPr b="1">
              <a:solidFill>
                <a:srgbClr val="444746"/>
              </a:solidFill>
              <a:latin typeface="Montserrat"/>
              <a:ea typeface="Montserrat"/>
              <a:cs typeface="Montserrat"/>
              <a:sym typeface="Montserrat"/>
            </a:endParaRPr>
          </a:p>
        </p:txBody>
      </p:sp>
      <p:sp>
        <p:nvSpPr>
          <p:cNvPr id="708" name="Google Shape;708;g244d9610dd6_0_527"/>
          <p:cNvSpPr/>
          <p:nvPr/>
        </p:nvSpPr>
        <p:spPr>
          <a:xfrm>
            <a:off x="408875" y="4419600"/>
            <a:ext cx="1164600" cy="581400"/>
          </a:xfrm>
          <a:prstGeom prst="rect">
            <a:avLst/>
          </a:prstGeom>
          <a:noFill/>
          <a:ln w="38100" cap="flat" cmpd="sng">
            <a:solidFill>
              <a:srgbClr val="CC0E7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How?</a:t>
            </a:r>
            <a:endParaRPr b="1">
              <a:solidFill>
                <a:srgbClr val="444746"/>
              </a:solidFill>
              <a:latin typeface="Montserrat"/>
              <a:ea typeface="Montserrat"/>
              <a:cs typeface="Montserrat"/>
              <a:sym typeface="Montserrat"/>
            </a:endParaRPr>
          </a:p>
        </p:txBody>
      </p:sp>
      <p:sp>
        <p:nvSpPr>
          <p:cNvPr id="709" name="Google Shape;709;g244d9610dd6_0_527"/>
          <p:cNvSpPr txBox="1">
            <a:spLocks noGrp="1"/>
          </p:cNvSpPr>
          <p:nvPr>
            <p:ph type="body" idx="4294967295"/>
          </p:nvPr>
        </p:nvSpPr>
        <p:spPr>
          <a:xfrm>
            <a:off x="1977288" y="4179300"/>
            <a:ext cx="4095900" cy="1519200"/>
          </a:xfrm>
          <a:prstGeom prst="rect">
            <a:avLst/>
          </a:prstGeom>
          <a:noFill/>
          <a:ln>
            <a:noFill/>
          </a:ln>
        </p:spPr>
        <p:txBody>
          <a:bodyPr spcFirstLastPara="1" wrap="square" lIns="91425" tIns="45700" rIns="91425" bIns="45700" anchor="t" anchorCtr="0">
            <a:normAutofit/>
          </a:bodyPr>
          <a:lstStyle/>
          <a:p>
            <a:pPr marL="0" lvl="0" indent="0" algn="just" rtl="0">
              <a:lnSpc>
                <a:spcPct val="115000"/>
              </a:lnSpc>
              <a:spcBef>
                <a:spcPts val="1000"/>
              </a:spcBef>
              <a:spcAft>
                <a:spcPts val="0"/>
              </a:spcAft>
              <a:buNone/>
            </a:pPr>
            <a:r>
              <a:rPr lang="en-US" sz="1100">
                <a:solidFill>
                  <a:srgbClr val="444746"/>
                </a:solidFill>
                <a:latin typeface="Roboto"/>
                <a:ea typeface="Roboto"/>
                <a:cs typeface="Roboto"/>
                <a:sym typeface="Roboto"/>
              </a:rPr>
              <a:t>1) The intervention involves </a:t>
            </a:r>
            <a:r>
              <a:rPr lang="en-US" sz="1100" b="1">
                <a:solidFill>
                  <a:srgbClr val="444746"/>
                </a:solidFill>
                <a:latin typeface="Roboto"/>
                <a:ea typeface="Roboto"/>
                <a:cs typeface="Roboto"/>
                <a:sym typeface="Roboto"/>
              </a:rPr>
              <a:t>campaign messaging</a:t>
            </a:r>
            <a:r>
              <a:rPr lang="en-US" sz="1100">
                <a:solidFill>
                  <a:srgbClr val="444746"/>
                </a:solidFill>
                <a:latin typeface="Roboto"/>
                <a:ea typeface="Roboto"/>
                <a:cs typeface="Roboto"/>
                <a:sym typeface="Roboto"/>
              </a:rPr>
              <a:t> targeting the entire population, with a focus on practising communities, community leaders, and families with girls at risk of FGM.</a:t>
            </a:r>
            <a:endParaRPr sz="1100">
              <a:solidFill>
                <a:srgbClr val="444746"/>
              </a:solidFill>
              <a:latin typeface="Roboto"/>
              <a:ea typeface="Roboto"/>
              <a:cs typeface="Roboto"/>
              <a:sym typeface="Roboto"/>
            </a:endParaRPr>
          </a:p>
          <a:p>
            <a:pPr marL="0" lvl="0" indent="0" algn="just" rtl="0">
              <a:lnSpc>
                <a:spcPct val="115000"/>
              </a:lnSpc>
              <a:spcBef>
                <a:spcPts val="1000"/>
              </a:spcBef>
              <a:spcAft>
                <a:spcPts val="0"/>
              </a:spcAft>
              <a:buNone/>
            </a:pPr>
            <a:r>
              <a:rPr lang="en-US" sz="1100">
                <a:solidFill>
                  <a:srgbClr val="444746"/>
                </a:solidFill>
                <a:latin typeface="Roboto"/>
                <a:ea typeface="Roboto"/>
                <a:cs typeface="Roboto"/>
                <a:sym typeface="Roboto"/>
              </a:rPr>
              <a:t>2) The campaigns are done through the use of radio, television, posters, social media, animations, stickers, children’s puzzles, comic books, and multimedia kits.</a:t>
            </a:r>
            <a:endParaRPr sz="1100">
              <a:solidFill>
                <a:srgbClr val="444746"/>
              </a:solidFill>
              <a:latin typeface="Roboto"/>
              <a:ea typeface="Roboto"/>
              <a:cs typeface="Roboto"/>
              <a:sym typeface="Roboto"/>
            </a:endParaRPr>
          </a:p>
        </p:txBody>
      </p:sp>
      <p:sp>
        <p:nvSpPr>
          <p:cNvPr id="710" name="Google Shape;710;g244d9610dd6_0_527"/>
          <p:cNvSpPr txBox="1"/>
          <p:nvPr/>
        </p:nvSpPr>
        <p:spPr>
          <a:xfrm>
            <a:off x="1989225" y="1612200"/>
            <a:ext cx="4095900" cy="938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000"/>
              </a:spcBef>
              <a:spcAft>
                <a:spcPts val="0"/>
              </a:spcAft>
              <a:buNone/>
            </a:pPr>
            <a:r>
              <a:rPr lang="en-US" sz="1100" i="1">
                <a:solidFill>
                  <a:srgbClr val="444746"/>
                </a:solidFill>
                <a:latin typeface="Roboto"/>
                <a:ea typeface="Roboto"/>
                <a:cs typeface="Roboto"/>
                <a:sym typeface="Roboto"/>
              </a:rPr>
              <a:t>The Saleema Initiative </a:t>
            </a:r>
            <a:r>
              <a:rPr lang="en-US" sz="11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is an innovative </a:t>
            </a:r>
            <a:r>
              <a:rPr lang="en-US" sz="1100" b="1">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social marketing campaign</a:t>
            </a:r>
            <a:r>
              <a:rPr lang="en-US" sz="11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 which advocates for the </a:t>
            </a:r>
            <a:r>
              <a:rPr lang="en-US" sz="1100" b="1">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long-term and collective abandonment of FGM at the community level</a:t>
            </a:r>
            <a:r>
              <a:rPr lang="en-US" sz="11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 through positive norm building</a:t>
            </a:r>
            <a:r>
              <a:rPr lang="en-US" sz="1100">
                <a:solidFill>
                  <a:srgbClr val="444746"/>
                </a:solidFill>
                <a:latin typeface="Roboto"/>
                <a:ea typeface="Roboto"/>
                <a:cs typeface="Roboto"/>
                <a:sym typeface="Roboto"/>
              </a:rPr>
              <a:t>.</a:t>
            </a:r>
            <a:endParaRPr sz="1100">
              <a:solidFill>
                <a:srgbClr val="444746"/>
              </a:solidFill>
              <a:latin typeface="Roboto"/>
              <a:ea typeface="Roboto"/>
              <a:cs typeface="Roboto"/>
              <a:sym typeface="Roboto"/>
            </a:endParaRPr>
          </a:p>
        </p:txBody>
      </p:sp>
      <p:sp>
        <p:nvSpPr>
          <p:cNvPr id="711" name="Google Shape;711;g244d9610dd6_0_527"/>
          <p:cNvSpPr txBox="1"/>
          <p:nvPr/>
        </p:nvSpPr>
        <p:spPr>
          <a:xfrm>
            <a:off x="1989225" y="2993100"/>
            <a:ext cx="4095900" cy="7434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000"/>
              </a:spcBef>
              <a:spcAft>
                <a:spcPts val="0"/>
              </a:spcAft>
              <a:buNone/>
            </a:pPr>
            <a:r>
              <a:rPr lang="en-US" sz="1100">
                <a:solidFill>
                  <a:srgbClr val="444746"/>
                </a:solidFill>
                <a:latin typeface="Roboto"/>
                <a:ea typeface="Roboto"/>
                <a:cs typeface="Roboto"/>
                <a:sym typeface="Roboto"/>
              </a:rPr>
              <a:t>Launched in 2008, the initiative aims to </a:t>
            </a:r>
            <a:r>
              <a:rPr lang="en-US" sz="1100" b="1">
                <a:solidFill>
                  <a:srgbClr val="444746"/>
                </a:solidFill>
                <a:latin typeface="Roboto"/>
                <a:ea typeface="Roboto"/>
                <a:cs typeface="Roboto"/>
                <a:sym typeface="Roboto"/>
              </a:rPr>
              <a:t>change norms, attitudes, and intentions surrounding FGM</a:t>
            </a:r>
            <a:r>
              <a:rPr lang="en-US" sz="1100">
                <a:solidFill>
                  <a:srgbClr val="444746"/>
                </a:solidFill>
                <a:latin typeface="Roboto"/>
                <a:ea typeface="Roboto"/>
                <a:cs typeface="Roboto"/>
                <a:sym typeface="Roboto"/>
              </a:rPr>
              <a:t> and increase social acceptability of being uncut.</a:t>
            </a:r>
            <a:endParaRPr sz="1100">
              <a:solidFill>
                <a:srgbClr val="444746"/>
              </a:solidFill>
              <a:latin typeface="Roboto"/>
              <a:ea typeface="Roboto"/>
              <a:cs typeface="Roboto"/>
              <a:sym typeface="Roboto"/>
            </a:endParaRPr>
          </a:p>
        </p:txBody>
      </p:sp>
      <p:sp>
        <p:nvSpPr>
          <p:cNvPr id="712" name="Google Shape;712;g244d9610dd6_0_527"/>
          <p:cNvSpPr/>
          <p:nvPr/>
        </p:nvSpPr>
        <p:spPr>
          <a:xfrm>
            <a:off x="6477000" y="4320275"/>
            <a:ext cx="5420700" cy="1350600"/>
          </a:xfrm>
          <a:prstGeom prst="roundRect">
            <a:avLst>
              <a:gd name="adj" fmla="val 16667"/>
            </a:avLst>
          </a:prstGeom>
          <a:noFill/>
          <a:ln w="19050" cap="flat" cmpd="sng">
            <a:solidFill>
              <a:srgbClr val="CC0E7B"/>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g244d9610dd6_0_527"/>
          <p:cNvSpPr/>
          <p:nvPr/>
        </p:nvSpPr>
        <p:spPr>
          <a:xfrm>
            <a:off x="7906150" y="4094975"/>
            <a:ext cx="2502600" cy="432300"/>
          </a:xfrm>
          <a:prstGeom prst="roundRect">
            <a:avLst>
              <a:gd name="adj" fmla="val 16667"/>
            </a:avLst>
          </a:prstGeom>
          <a:solidFill>
            <a:schemeClr val="lt1"/>
          </a:solidFill>
          <a:ln w="9525" cap="flat" cmpd="sng">
            <a:solidFill>
              <a:srgbClr val="CC0E7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Key </a:t>
            </a:r>
            <a:r>
              <a:rPr lang="en-US" sz="1600" b="1">
                <a:solidFill>
                  <a:srgbClr val="444746"/>
                </a:solidFill>
                <a:latin typeface="Roboto"/>
                <a:ea typeface="Roboto"/>
                <a:cs typeface="Roboto"/>
                <a:sym typeface="Roboto"/>
              </a:rPr>
              <a:t>Statistics</a:t>
            </a:r>
            <a:endParaRPr sz="1600" b="1">
              <a:solidFill>
                <a:srgbClr val="444746"/>
              </a:solidFill>
              <a:latin typeface="Roboto"/>
              <a:ea typeface="Roboto"/>
              <a:cs typeface="Roboto"/>
              <a:sym typeface="Roboto"/>
            </a:endParaRPr>
          </a:p>
        </p:txBody>
      </p:sp>
      <p:sp>
        <p:nvSpPr>
          <p:cNvPr id="714" name="Google Shape;714;g244d9610dd6_0_527"/>
          <p:cNvSpPr/>
          <p:nvPr/>
        </p:nvSpPr>
        <p:spPr>
          <a:xfrm>
            <a:off x="9483025" y="4748338"/>
            <a:ext cx="1572900" cy="1446000"/>
          </a:xfrm>
          <a:prstGeom prst="ellipse">
            <a:avLst/>
          </a:prstGeom>
          <a:solidFill>
            <a:srgbClr val="CC0E7B"/>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g244d9610dd6_0_527"/>
          <p:cNvSpPr txBox="1"/>
          <p:nvPr/>
        </p:nvSpPr>
        <p:spPr>
          <a:xfrm>
            <a:off x="9605725" y="4900398"/>
            <a:ext cx="1327500" cy="4734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5800"/>
              <a:buFont typeface="Arial"/>
              <a:buNone/>
            </a:pPr>
            <a:r>
              <a:rPr lang="en-US" sz="2700" b="1">
                <a:solidFill>
                  <a:schemeClr val="lt1"/>
                </a:solidFill>
                <a:latin typeface="Roboto"/>
                <a:ea typeface="Roboto"/>
                <a:cs typeface="Roboto"/>
                <a:sym typeface="Roboto"/>
              </a:rPr>
              <a:t>2018</a:t>
            </a:r>
            <a:endParaRPr sz="2700" b="1">
              <a:solidFill>
                <a:schemeClr val="lt1"/>
              </a:solidFill>
              <a:latin typeface="Roboto"/>
              <a:ea typeface="Roboto"/>
              <a:cs typeface="Roboto"/>
              <a:sym typeface="Roboto"/>
            </a:endParaRPr>
          </a:p>
        </p:txBody>
      </p:sp>
      <p:sp>
        <p:nvSpPr>
          <p:cNvPr id="716" name="Google Shape;716;g244d9610dd6_0_527"/>
          <p:cNvSpPr txBox="1"/>
          <p:nvPr/>
        </p:nvSpPr>
        <p:spPr>
          <a:xfrm>
            <a:off x="9605725" y="5336150"/>
            <a:ext cx="1327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900" b="1">
                <a:solidFill>
                  <a:schemeClr val="lt1"/>
                </a:solidFill>
                <a:latin typeface="Roboto"/>
                <a:ea typeface="Roboto"/>
                <a:cs typeface="Roboto"/>
                <a:sym typeface="Roboto"/>
              </a:rPr>
              <a:t>Adopted and scaled up by the African Union across the continent</a:t>
            </a:r>
            <a:endParaRPr sz="900" b="1">
              <a:solidFill>
                <a:schemeClr val="lt1"/>
              </a:solidFill>
              <a:latin typeface="Roboto"/>
              <a:ea typeface="Roboto"/>
              <a:cs typeface="Roboto"/>
              <a:sym typeface="Roboto"/>
            </a:endParaRPr>
          </a:p>
        </p:txBody>
      </p:sp>
      <p:sp>
        <p:nvSpPr>
          <p:cNvPr id="717" name="Google Shape;717;g244d9610dd6_0_527"/>
          <p:cNvSpPr/>
          <p:nvPr/>
        </p:nvSpPr>
        <p:spPr>
          <a:xfrm>
            <a:off x="7358125" y="4757838"/>
            <a:ext cx="1572900" cy="1446000"/>
          </a:xfrm>
          <a:prstGeom prst="ellipse">
            <a:avLst/>
          </a:prstGeom>
          <a:solidFill>
            <a:srgbClr val="CC0E7B"/>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g244d9610dd6_0_527"/>
          <p:cNvSpPr txBox="1"/>
          <p:nvPr/>
        </p:nvSpPr>
        <p:spPr>
          <a:xfrm>
            <a:off x="7500175" y="5292400"/>
            <a:ext cx="1288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50" b="1">
                <a:solidFill>
                  <a:schemeClr val="lt1"/>
                </a:solidFill>
                <a:latin typeface="Roboto"/>
                <a:ea typeface="Roboto"/>
                <a:cs typeface="Roboto"/>
                <a:sym typeface="Roboto"/>
              </a:rPr>
              <a:t>Radio </a:t>
            </a:r>
            <a:endParaRPr sz="1050" b="1">
              <a:solidFill>
                <a:schemeClr val="lt1"/>
              </a:solidFill>
              <a:latin typeface="Roboto"/>
              <a:ea typeface="Roboto"/>
              <a:cs typeface="Roboto"/>
              <a:sym typeface="Roboto"/>
            </a:endParaRPr>
          </a:p>
          <a:p>
            <a:pPr marL="0" lvl="0" indent="0" algn="ctr" rtl="0">
              <a:spcBef>
                <a:spcPts val="0"/>
              </a:spcBef>
              <a:spcAft>
                <a:spcPts val="0"/>
              </a:spcAft>
              <a:buNone/>
            </a:pPr>
            <a:r>
              <a:rPr lang="en-US" sz="1050" b="1">
                <a:solidFill>
                  <a:schemeClr val="lt1"/>
                </a:solidFill>
                <a:latin typeface="Roboto"/>
                <a:ea typeface="Roboto"/>
                <a:cs typeface="Roboto"/>
                <a:sym typeface="Roboto"/>
              </a:rPr>
              <a:t>Drama Episodes have been transmitted </a:t>
            </a:r>
            <a:endParaRPr sz="1050" b="1">
              <a:solidFill>
                <a:schemeClr val="lt1"/>
              </a:solidFill>
              <a:latin typeface="Roboto"/>
              <a:ea typeface="Roboto"/>
              <a:cs typeface="Roboto"/>
              <a:sym typeface="Roboto"/>
            </a:endParaRPr>
          </a:p>
        </p:txBody>
      </p:sp>
      <p:sp>
        <p:nvSpPr>
          <p:cNvPr id="719" name="Google Shape;719;g244d9610dd6_0_527"/>
          <p:cNvSpPr txBox="1"/>
          <p:nvPr/>
        </p:nvSpPr>
        <p:spPr>
          <a:xfrm>
            <a:off x="7480825" y="4866549"/>
            <a:ext cx="1327500" cy="5157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5800"/>
              <a:buFont typeface="Arial"/>
              <a:buNone/>
            </a:pPr>
            <a:r>
              <a:rPr lang="en-US" sz="3000" b="1">
                <a:solidFill>
                  <a:schemeClr val="lt1"/>
                </a:solidFill>
                <a:latin typeface="Roboto"/>
                <a:ea typeface="Roboto"/>
                <a:cs typeface="Roboto"/>
                <a:sym typeface="Roboto"/>
              </a:rPr>
              <a:t>50 </a:t>
            </a:r>
            <a:endParaRPr sz="3000" b="1" i="0" u="none" strike="noStrike" cap="none">
              <a:solidFill>
                <a:schemeClr val="lt1"/>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4"/>
        <p:cNvGrpSpPr/>
        <p:nvPr/>
      </p:nvGrpSpPr>
      <p:grpSpPr>
        <a:xfrm>
          <a:off x="0" y="0"/>
          <a:ext cx="0" cy="0"/>
          <a:chOff x="0" y="0"/>
          <a:chExt cx="0" cy="0"/>
        </a:xfrm>
      </p:grpSpPr>
      <p:sp>
        <p:nvSpPr>
          <p:cNvPr id="725" name="Google Shape;725;g244d9610dd6_0_556"/>
          <p:cNvSpPr txBox="1">
            <a:spLocks noGrp="1"/>
          </p:cNvSpPr>
          <p:nvPr>
            <p:ph type="title"/>
          </p:nvPr>
        </p:nvSpPr>
        <p:spPr>
          <a:xfrm>
            <a:off x="2141550" y="430463"/>
            <a:ext cx="8742600" cy="854700"/>
          </a:xfrm>
          <a:prstGeom prst="rect">
            <a:avLst/>
          </a:prstGeom>
          <a:noFill/>
          <a:ln>
            <a:noFill/>
          </a:ln>
        </p:spPr>
        <p:txBody>
          <a:bodyPr spcFirstLastPara="1" wrap="square" lIns="121900" tIns="60925" rIns="121900" bIns="60925" anchor="ctr" anchorCtr="0">
            <a:normAutofit fontScale="90000"/>
          </a:bodyPr>
          <a:lstStyle/>
          <a:p>
            <a:pPr marL="0" lvl="0" indent="0" algn="l" rtl="0">
              <a:lnSpc>
                <a:spcPct val="115000"/>
              </a:lnSpc>
              <a:spcBef>
                <a:spcPts val="0"/>
              </a:spcBef>
              <a:spcAft>
                <a:spcPts val="0"/>
              </a:spcAft>
              <a:buSzPct val="116666"/>
              <a:buNone/>
            </a:pPr>
            <a:r>
              <a:rPr lang="en-US" sz="3000">
                <a:solidFill>
                  <a:srgbClr val="81BD41"/>
                </a:solidFill>
                <a:latin typeface="Roboto"/>
                <a:ea typeface="Roboto"/>
                <a:cs typeface="Roboto"/>
                <a:sym typeface="Roboto"/>
              </a:rPr>
              <a:t>Technology Maturity Analysis: </a:t>
            </a:r>
            <a:endParaRPr sz="3000">
              <a:solidFill>
                <a:srgbClr val="81BD41"/>
              </a:solidFill>
              <a:latin typeface="Roboto"/>
              <a:ea typeface="Roboto"/>
              <a:cs typeface="Roboto"/>
              <a:sym typeface="Roboto"/>
            </a:endParaRPr>
          </a:p>
          <a:p>
            <a:pPr marL="0" lvl="0" indent="0" algn="l" rtl="0">
              <a:lnSpc>
                <a:spcPct val="115000"/>
              </a:lnSpc>
              <a:spcBef>
                <a:spcPts val="0"/>
              </a:spcBef>
              <a:spcAft>
                <a:spcPts val="0"/>
              </a:spcAft>
              <a:buSzPct val="116666"/>
              <a:buNone/>
            </a:pPr>
            <a:r>
              <a:rPr lang="en-US" sz="3000" b="0" u="sng">
                <a:solidFill>
                  <a:srgbClr val="444746"/>
                </a:solidFill>
                <a:latin typeface="Roboto"/>
                <a:ea typeface="Roboto"/>
                <a:cs typeface="Roboto"/>
                <a:sym typeface="Roboto"/>
              </a:rPr>
              <a:t>Saleema</a:t>
            </a:r>
            <a:r>
              <a:rPr lang="en-US" sz="3000" b="0">
                <a:solidFill>
                  <a:srgbClr val="444746"/>
                </a:solidFill>
                <a:latin typeface="Roboto"/>
                <a:ea typeface="Roboto"/>
                <a:cs typeface="Roboto"/>
                <a:sym typeface="Roboto"/>
              </a:rPr>
              <a:t> Key Findings</a:t>
            </a:r>
            <a:endParaRPr sz="3000" b="0">
              <a:solidFill>
                <a:srgbClr val="444746"/>
              </a:solidFill>
              <a:latin typeface="Roboto"/>
              <a:ea typeface="Roboto"/>
              <a:cs typeface="Roboto"/>
              <a:sym typeface="Roboto"/>
            </a:endParaRPr>
          </a:p>
        </p:txBody>
      </p:sp>
      <p:pic>
        <p:nvPicPr>
          <p:cNvPr id="726" name="Google Shape;726;g244d9610dd6_0_556"/>
          <p:cNvPicPr preferRelativeResize="0"/>
          <p:nvPr/>
        </p:nvPicPr>
        <p:blipFill>
          <a:blip r:embed="rId4">
            <a:alphaModFix/>
          </a:blip>
          <a:stretch>
            <a:fillRect/>
          </a:stretch>
        </p:blipFill>
        <p:spPr>
          <a:xfrm>
            <a:off x="823775" y="197662"/>
            <a:ext cx="1317784" cy="1320326"/>
          </a:xfrm>
          <a:prstGeom prst="rect">
            <a:avLst/>
          </a:prstGeom>
          <a:noFill/>
          <a:ln>
            <a:noFill/>
          </a:ln>
        </p:spPr>
      </p:pic>
      <p:cxnSp>
        <p:nvCxnSpPr>
          <p:cNvPr id="727" name="Google Shape;727;g244d9610dd6_0_556"/>
          <p:cNvCxnSpPr/>
          <p:nvPr/>
        </p:nvCxnSpPr>
        <p:spPr>
          <a:xfrm>
            <a:off x="-269200" y="857825"/>
            <a:ext cx="1889100" cy="0"/>
          </a:xfrm>
          <a:prstGeom prst="straightConnector1">
            <a:avLst/>
          </a:prstGeom>
          <a:noFill/>
          <a:ln w="38100" cap="flat" cmpd="sng">
            <a:solidFill>
              <a:srgbClr val="81BD41"/>
            </a:solidFill>
            <a:prstDash val="solid"/>
            <a:round/>
            <a:headEnd type="none" w="med" len="med"/>
            <a:tailEnd type="none" w="med" len="med"/>
          </a:ln>
        </p:spPr>
      </p:cxnSp>
      <p:sp>
        <p:nvSpPr>
          <p:cNvPr id="728" name="Google Shape;728;g244d9610dd6_0_556"/>
          <p:cNvSpPr txBox="1">
            <a:spLocks noGrp="1"/>
          </p:cNvSpPr>
          <p:nvPr>
            <p:ph type="title"/>
          </p:nvPr>
        </p:nvSpPr>
        <p:spPr>
          <a:xfrm>
            <a:off x="823881" y="538779"/>
            <a:ext cx="1317900" cy="638100"/>
          </a:xfrm>
          <a:prstGeom prst="rect">
            <a:avLst/>
          </a:prstGeom>
          <a:noFill/>
          <a:ln>
            <a:noFill/>
          </a:ln>
        </p:spPr>
        <p:txBody>
          <a:bodyPr spcFirstLastPara="1" wrap="square" lIns="121900" tIns="60925" rIns="121900" bIns="60925" anchor="ctr" anchorCtr="0">
            <a:normAutofit/>
          </a:bodyPr>
          <a:lstStyle/>
          <a:p>
            <a:pPr marL="0" lvl="0" indent="0" algn="ctr" rtl="0">
              <a:lnSpc>
                <a:spcPct val="90000"/>
              </a:lnSpc>
              <a:spcBef>
                <a:spcPts val="0"/>
              </a:spcBef>
              <a:spcAft>
                <a:spcPts val="0"/>
              </a:spcAft>
              <a:buSzPts val="3500"/>
              <a:buNone/>
            </a:pPr>
            <a:r>
              <a:rPr lang="en-US" sz="3000">
                <a:solidFill>
                  <a:schemeClr val="lt1"/>
                </a:solidFill>
                <a:latin typeface="Roboto"/>
                <a:ea typeface="Roboto"/>
                <a:cs typeface="Roboto"/>
                <a:sym typeface="Roboto"/>
              </a:rPr>
              <a:t>TMA</a:t>
            </a:r>
            <a:endParaRPr sz="3000" b="0">
              <a:solidFill>
                <a:schemeClr val="lt1"/>
              </a:solidFill>
              <a:latin typeface="Roboto"/>
              <a:ea typeface="Roboto"/>
              <a:cs typeface="Roboto"/>
              <a:sym typeface="Roboto"/>
            </a:endParaRPr>
          </a:p>
        </p:txBody>
      </p:sp>
      <p:pic>
        <p:nvPicPr>
          <p:cNvPr id="729" name="Google Shape;729;g244d9610dd6_0_556"/>
          <p:cNvPicPr preferRelativeResize="0"/>
          <p:nvPr/>
        </p:nvPicPr>
        <p:blipFill rotWithShape="1">
          <a:blip r:embed="rId5">
            <a:alphaModFix/>
          </a:blip>
          <a:srcRect/>
          <a:stretch/>
        </p:blipFill>
        <p:spPr>
          <a:xfrm>
            <a:off x="823763" y="1783475"/>
            <a:ext cx="1317975" cy="1245851"/>
          </a:xfrm>
          <a:prstGeom prst="rect">
            <a:avLst/>
          </a:prstGeom>
          <a:noFill/>
          <a:ln>
            <a:noFill/>
          </a:ln>
          <a:effectLst>
            <a:outerShdw blurRad="57150" dist="66675" dir="6840000" algn="bl" rotWithShape="0">
              <a:srgbClr val="000000">
                <a:alpha val="14000"/>
              </a:srgbClr>
            </a:outerShdw>
          </a:effectLst>
        </p:spPr>
      </p:pic>
      <p:pic>
        <p:nvPicPr>
          <p:cNvPr id="730" name="Google Shape;730;g244d9610dd6_0_556"/>
          <p:cNvPicPr preferRelativeResize="0"/>
          <p:nvPr/>
        </p:nvPicPr>
        <p:blipFill>
          <a:blip r:embed="rId6">
            <a:alphaModFix/>
          </a:blip>
          <a:stretch>
            <a:fillRect/>
          </a:stretch>
        </p:blipFill>
        <p:spPr>
          <a:xfrm>
            <a:off x="3130388" y="1783475"/>
            <a:ext cx="1317975" cy="1245851"/>
          </a:xfrm>
          <a:prstGeom prst="rect">
            <a:avLst/>
          </a:prstGeom>
          <a:noFill/>
          <a:ln>
            <a:noFill/>
          </a:ln>
          <a:effectLst>
            <a:outerShdw blurRad="57150" dist="66675" dir="6840000" algn="bl" rotWithShape="0">
              <a:srgbClr val="000000">
                <a:alpha val="14000"/>
              </a:srgbClr>
            </a:outerShdw>
          </a:effectLst>
        </p:spPr>
      </p:pic>
      <p:pic>
        <p:nvPicPr>
          <p:cNvPr id="731" name="Google Shape;731;g244d9610dd6_0_556"/>
          <p:cNvPicPr preferRelativeResize="0"/>
          <p:nvPr/>
        </p:nvPicPr>
        <p:blipFill rotWithShape="1">
          <a:blip r:embed="rId5">
            <a:alphaModFix/>
          </a:blip>
          <a:srcRect/>
          <a:stretch/>
        </p:blipFill>
        <p:spPr>
          <a:xfrm>
            <a:off x="5437013" y="1783475"/>
            <a:ext cx="1317975" cy="1245851"/>
          </a:xfrm>
          <a:prstGeom prst="rect">
            <a:avLst/>
          </a:prstGeom>
          <a:noFill/>
          <a:ln>
            <a:noFill/>
          </a:ln>
          <a:effectLst>
            <a:outerShdw blurRad="57150" dist="66675" dir="6840000" algn="bl" rotWithShape="0">
              <a:srgbClr val="000000">
                <a:alpha val="14000"/>
              </a:srgbClr>
            </a:outerShdw>
          </a:effectLst>
        </p:spPr>
      </p:pic>
      <p:pic>
        <p:nvPicPr>
          <p:cNvPr id="732" name="Google Shape;732;g244d9610dd6_0_556"/>
          <p:cNvPicPr preferRelativeResize="0"/>
          <p:nvPr/>
        </p:nvPicPr>
        <p:blipFill>
          <a:blip r:embed="rId5">
            <a:alphaModFix/>
          </a:blip>
          <a:stretch>
            <a:fillRect/>
          </a:stretch>
        </p:blipFill>
        <p:spPr>
          <a:xfrm>
            <a:off x="7743638" y="1783475"/>
            <a:ext cx="1317975" cy="1245849"/>
          </a:xfrm>
          <a:prstGeom prst="rect">
            <a:avLst/>
          </a:prstGeom>
          <a:noFill/>
          <a:ln>
            <a:noFill/>
          </a:ln>
          <a:effectLst>
            <a:outerShdw blurRad="57150" dist="57150" dir="6840000" algn="bl" rotWithShape="0">
              <a:srgbClr val="000000">
                <a:alpha val="14000"/>
              </a:srgbClr>
            </a:outerShdw>
          </a:effectLst>
        </p:spPr>
      </p:pic>
      <p:pic>
        <p:nvPicPr>
          <p:cNvPr id="733" name="Google Shape;733;g244d9610dd6_0_556"/>
          <p:cNvPicPr preferRelativeResize="0"/>
          <p:nvPr/>
        </p:nvPicPr>
        <p:blipFill rotWithShape="1">
          <a:blip r:embed="rId6">
            <a:alphaModFix/>
          </a:blip>
          <a:srcRect/>
          <a:stretch/>
        </p:blipFill>
        <p:spPr>
          <a:xfrm>
            <a:off x="10050263" y="1783475"/>
            <a:ext cx="1317975" cy="1245849"/>
          </a:xfrm>
          <a:prstGeom prst="rect">
            <a:avLst/>
          </a:prstGeom>
          <a:noFill/>
          <a:ln>
            <a:noFill/>
          </a:ln>
          <a:effectLst>
            <a:outerShdw blurRad="57150" dist="57150" dir="6840000" algn="bl" rotWithShape="0">
              <a:srgbClr val="000000">
                <a:alpha val="14000"/>
              </a:srgbClr>
            </a:outerShdw>
          </a:effectLst>
        </p:spPr>
      </p:pic>
      <p:cxnSp>
        <p:nvCxnSpPr>
          <p:cNvPr id="734" name="Google Shape;734;g244d9610dd6_0_556"/>
          <p:cNvCxnSpPr/>
          <p:nvPr/>
        </p:nvCxnSpPr>
        <p:spPr>
          <a:xfrm>
            <a:off x="2661100" y="2004850"/>
            <a:ext cx="0" cy="4939200"/>
          </a:xfrm>
          <a:prstGeom prst="straightConnector1">
            <a:avLst/>
          </a:prstGeom>
          <a:noFill/>
          <a:ln w="19050" cap="flat" cmpd="sng">
            <a:solidFill>
              <a:schemeClr val="dk2"/>
            </a:solidFill>
            <a:prstDash val="dash"/>
            <a:round/>
            <a:headEnd type="none" w="med" len="med"/>
            <a:tailEnd type="none" w="med" len="med"/>
          </a:ln>
        </p:spPr>
      </p:cxnSp>
      <p:cxnSp>
        <p:nvCxnSpPr>
          <p:cNvPr id="735" name="Google Shape;735;g244d9610dd6_0_556"/>
          <p:cNvCxnSpPr/>
          <p:nvPr/>
        </p:nvCxnSpPr>
        <p:spPr>
          <a:xfrm>
            <a:off x="4929650" y="2004850"/>
            <a:ext cx="0" cy="4939200"/>
          </a:xfrm>
          <a:prstGeom prst="straightConnector1">
            <a:avLst/>
          </a:prstGeom>
          <a:noFill/>
          <a:ln w="19050" cap="flat" cmpd="sng">
            <a:solidFill>
              <a:schemeClr val="dk2"/>
            </a:solidFill>
            <a:prstDash val="dash"/>
            <a:round/>
            <a:headEnd type="none" w="med" len="med"/>
            <a:tailEnd type="none" w="med" len="med"/>
          </a:ln>
        </p:spPr>
      </p:cxnSp>
      <p:cxnSp>
        <p:nvCxnSpPr>
          <p:cNvPr id="736" name="Google Shape;736;g244d9610dd6_0_556"/>
          <p:cNvCxnSpPr/>
          <p:nvPr/>
        </p:nvCxnSpPr>
        <p:spPr>
          <a:xfrm>
            <a:off x="7274400" y="2004850"/>
            <a:ext cx="0" cy="4939200"/>
          </a:xfrm>
          <a:prstGeom prst="straightConnector1">
            <a:avLst/>
          </a:prstGeom>
          <a:noFill/>
          <a:ln w="19050" cap="flat" cmpd="sng">
            <a:solidFill>
              <a:schemeClr val="dk2"/>
            </a:solidFill>
            <a:prstDash val="dash"/>
            <a:round/>
            <a:headEnd type="none" w="med" len="med"/>
            <a:tailEnd type="none" w="med" len="med"/>
          </a:ln>
        </p:spPr>
      </p:cxnSp>
      <p:cxnSp>
        <p:nvCxnSpPr>
          <p:cNvPr id="737" name="Google Shape;737;g244d9610dd6_0_556"/>
          <p:cNvCxnSpPr/>
          <p:nvPr/>
        </p:nvCxnSpPr>
        <p:spPr>
          <a:xfrm>
            <a:off x="9542950" y="2004850"/>
            <a:ext cx="0" cy="4939200"/>
          </a:xfrm>
          <a:prstGeom prst="straightConnector1">
            <a:avLst/>
          </a:prstGeom>
          <a:noFill/>
          <a:ln w="19050" cap="flat" cmpd="sng">
            <a:solidFill>
              <a:schemeClr val="dk2"/>
            </a:solidFill>
            <a:prstDash val="dash"/>
            <a:round/>
            <a:headEnd type="none" w="med" len="med"/>
            <a:tailEnd type="none" w="med" len="med"/>
          </a:ln>
        </p:spPr>
      </p:cxnSp>
      <p:sp>
        <p:nvSpPr>
          <p:cNvPr id="738" name="Google Shape;738;g244d9610dd6_0_556"/>
          <p:cNvSpPr txBox="1"/>
          <p:nvPr/>
        </p:nvSpPr>
        <p:spPr>
          <a:xfrm>
            <a:off x="492850" y="3247175"/>
            <a:ext cx="19533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a:solidFill>
                  <a:srgbClr val="F8991D"/>
                </a:solidFill>
                <a:latin typeface="Roboto"/>
                <a:ea typeface="Roboto"/>
                <a:cs typeface="Roboto"/>
                <a:sym typeface="Roboto"/>
              </a:rPr>
              <a:t>Understanding the Digital Ecosystem</a:t>
            </a:r>
            <a:endParaRPr sz="1300" b="1">
              <a:solidFill>
                <a:srgbClr val="F8991D"/>
              </a:solidFill>
              <a:latin typeface="Roboto"/>
              <a:ea typeface="Roboto"/>
              <a:cs typeface="Roboto"/>
              <a:sym typeface="Roboto"/>
            </a:endParaRPr>
          </a:p>
        </p:txBody>
      </p:sp>
      <p:sp>
        <p:nvSpPr>
          <p:cNvPr id="739" name="Google Shape;739;g244d9610dd6_0_556"/>
          <p:cNvSpPr txBox="1"/>
          <p:nvPr/>
        </p:nvSpPr>
        <p:spPr>
          <a:xfrm>
            <a:off x="2961675" y="3247175"/>
            <a:ext cx="16674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a:solidFill>
                  <a:srgbClr val="F8991D"/>
                </a:solidFill>
                <a:latin typeface="Roboto"/>
                <a:ea typeface="Roboto"/>
                <a:cs typeface="Roboto"/>
                <a:sym typeface="Roboto"/>
              </a:rPr>
              <a:t>Technology and Data Management</a:t>
            </a:r>
            <a:endParaRPr sz="1300" b="1">
              <a:solidFill>
                <a:srgbClr val="F8991D"/>
              </a:solidFill>
              <a:latin typeface="Roboto"/>
              <a:ea typeface="Roboto"/>
              <a:cs typeface="Roboto"/>
              <a:sym typeface="Roboto"/>
            </a:endParaRPr>
          </a:p>
        </p:txBody>
      </p:sp>
      <p:sp>
        <p:nvSpPr>
          <p:cNvPr id="740" name="Google Shape;740;g244d9610dd6_0_556"/>
          <p:cNvSpPr txBox="1"/>
          <p:nvPr/>
        </p:nvSpPr>
        <p:spPr>
          <a:xfrm>
            <a:off x="4933075" y="3247163"/>
            <a:ext cx="2337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a:solidFill>
                  <a:srgbClr val="F8991D"/>
                </a:solidFill>
                <a:latin typeface="Roboto"/>
                <a:ea typeface="Roboto"/>
                <a:cs typeface="Roboto"/>
                <a:sym typeface="Roboto"/>
              </a:rPr>
              <a:t>Technology Development and Implementation</a:t>
            </a:r>
            <a:endParaRPr sz="1300" b="1">
              <a:solidFill>
                <a:srgbClr val="F8991D"/>
              </a:solidFill>
              <a:latin typeface="Roboto"/>
              <a:ea typeface="Roboto"/>
              <a:cs typeface="Roboto"/>
              <a:sym typeface="Roboto"/>
            </a:endParaRPr>
          </a:p>
        </p:txBody>
      </p:sp>
      <p:sp>
        <p:nvSpPr>
          <p:cNvPr id="741" name="Google Shape;741;g244d9610dd6_0_556"/>
          <p:cNvSpPr txBox="1"/>
          <p:nvPr/>
        </p:nvSpPr>
        <p:spPr>
          <a:xfrm>
            <a:off x="7277825" y="3347224"/>
            <a:ext cx="2337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a:solidFill>
                  <a:srgbClr val="F8991D"/>
                </a:solidFill>
                <a:latin typeface="Roboto"/>
                <a:ea typeface="Roboto"/>
                <a:cs typeface="Roboto"/>
                <a:sym typeface="Roboto"/>
              </a:rPr>
              <a:t>Ethical Considerations</a:t>
            </a:r>
            <a:endParaRPr sz="1300" b="1">
              <a:solidFill>
                <a:srgbClr val="F8991D"/>
              </a:solidFill>
              <a:latin typeface="Roboto"/>
              <a:ea typeface="Roboto"/>
              <a:cs typeface="Roboto"/>
              <a:sym typeface="Roboto"/>
            </a:endParaRPr>
          </a:p>
        </p:txBody>
      </p:sp>
      <p:sp>
        <p:nvSpPr>
          <p:cNvPr id="742" name="Google Shape;742;g244d9610dd6_0_556"/>
          <p:cNvSpPr txBox="1"/>
          <p:nvPr/>
        </p:nvSpPr>
        <p:spPr>
          <a:xfrm>
            <a:off x="9619150" y="3247175"/>
            <a:ext cx="21282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Clr>
                <a:schemeClr val="dk1"/>
              </a:buClr>
              <a:buSzPts val="1100"/>
              <a:buFont typeface="Arial"/>
              <a:buNone/>
            </a:pPr>
            <a:r>
              <a:rPr lang="en-US" sz="1300" b="1">
                <a:solidFill>
                  <a:srgbClr val="F8991D"/>
                </a:solidFill>
                <a:latin typeface="Roboto"/>
                <a:ea typeface="Roboto"/>
                <a:cs typeface="Roboto"/>
                <a:sym typeface="Roboto"/>
              </a:rPr>
              <a:t>Sustainability and Scalability</a:t>
            </a:r>
            <a:endParaRPr sz="1300" b="1">
              <a:solidFill>
                <a:srgbClr val="F8991D"/>
              </a:solidFill>
              <a:latin typeface="Roboto"/>
              <a:ea typeface="Roboto"/>
              <a:cs typeface="Roboto"/>
              <a:sym typeface="Roboto"/>
            </a:endParaRPr>
          </a:p>
        </p:txBody>
      </p:sp>
      <p:sp>
        <p:nvSpPr>
          <p:cNvPr id="743" name="Google Shape;743;g244d9610dd6_0_556"/>
          <p:cNvSpPr txBox="1"/>
          <p:nvPr/>
        </p:nvSpPr>
        <p:spPr>
          <a:xfrm>
            <a:off x="391475" y="3871650"/>
            <a:ext cx="2030700" cy="2493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Lack of an in-depth analysis to understand the digital ecosystem</a:t>
            </a:r>
            <a:r>
              <a:rPr lang="en-US" sz="1000">
                <a:solidFill>
                  <a:srgbClr val="444746"/>
                </a:solidFill>
                <a:latin typeface="Roboto"/>
                <a:ea typeface="Roboto"/>
                <a:cs typeface="Roboto"/>
                <a:sym typeface="Roboto"/>
              </a:rPr>
              <a:t> where the project was to be implemented.</a:t>
            </a:r>
            <a:endParaRPr sz="1000">
              <a:solidFill>
                <a:srgbClr val="444746"/>
              </a:solidFill>
              <a:highlight>
                <a:schemeClr val="accent1"/>
              </a:highlight>
              <a:latin typeface="Roboto"/>
              <a:ea typeface="Roboto"/>
              <a:cs typeface="Roboto"/>
              <a:sym typeface="Roboto"/>
            </a:endParaRPr>
          </a:p>
          <a:p>
            <a:pPr marL="0" lvl="0" indent="0" algn="l" rtl="0">
              <a:lnSpc>
                <a:spcPct val="100000"/>
              </a:lnSpc>
              <a:spcBef>
                <a:spcPts val="0"/>
              </a:spcBef>
              <a:spcAft>
                <a:spcPts val="0"/>
              </a:spcAft>
              <a:buNone/>
            </a:pPr>
            <a:endParaRPr sz="1000">
              <a:solidFill>
                <a:srgbClr val="444746"/>
              </a:solidFill>
              <a:latin typeface="Roboto"/>
              <a:ea typeface="Roboto"/>
              <a:cs typeface="Roboto"/>
              <a:sym typeface="Roboto"/>
            </a:endParaRPr>
          </a:p>
          <a:p>
            <a:pPr marL="0" lvl="0" indent="0" algn="l" rtl="0">
              <a:lnSpc>
                <a:spcPct val="100000"/>
              </a:lnSpc>
              <a:spcBef>
                <a:spcPts val="0"/>
              </a:spcBef>
              <a:spcAft>
                <a:spcPts val="0"/>
              </a:spcAft>
              <a:buNone/>
            </a:pPr>
            <a:r>
              <a:rPr lang="en-US" sz="1000">
                <a:solidFill>
                  <a:srgbClr val="444746"/>
                </a:solidFill>
                <a:latin typeface="Roboto"/>
                <a:ea typeface="Roboto"/>
                <a:cs typeface="Roboto"/>
                <a:sym typeface="Roboto"/>
              </a:rPr>
              <a:t>- However, the initiative did try to characterize </a:t>
            </a:r>
            <a:r>
              <a:rPr lang="en-US" sz="1000" b="1">
                <a:solidFill>
                  <a:srgbClr val="444746"/>
                </a:solidFill>
                <a:latin typeface="Roboto"/>
                <a:ea typeface="Roboto"/>
                <a:cs typeface="Roboto"/>
                <a:sym typeface="Roboto"/>
              </a:rPr>
              <a:t>digital access patterns </a:t>
            </a:r>
            <a:r>
              <a:rPr lang="en-US" sz="1000">
                <a:solidFill>
                  <a:srgbClr val="444746"/>
                </a:solidFill>
                <a:latin typeface="Roboto"/>
                <a:ea typeface="Roboto"/>
                <a:cs typeface="Roboto"/>
                <a:sym typeface="Roboto"/>
              </a:rPr>
              <a:t>among populations of different ages</a:t>
            </a:r>
            <a:endParaRPr sz="1000" b="1">
              <a:solidFill>
                <a:srgbClr val="444746"/>
              </a:solidFill>
              <a:latin typeface="Roboto"/>
              <a:ea typeface="Roboto"/>
              <a:cs typeface="Roboto"/>
              <a:sym typeface="Roboto"/>
            </a:endParaRPr>
          </a:p>
          <a:p>
            <a:pPr marL="0" lvl="0" indent="0" algn="l" rtl="0">
              <a:lnSpc>
                <a:spcPct val="100000"/>
              </a:lnSpc>
              <a:spcBef>
                <a:spcPts val="0"/>
              </a:spcBef>
              <a:spcAft>
                <a:spcPts val="0"/>
              </a:spcAft>
              <a:buNone/>
            </a:pPr>
            <a:endParaRPr sz="1000">
              <a:solidFill>
                <a:srgbClr val="444746"/>
              </a:solidFill>
              <a:latin typeface="Roboto"/>
              <a:ea typeface="Roboto"/>
              <a:cs typeface="Roboto"/>
              <a:sym typeface="Roboto"/>
            </a:endParaRPr>
          </a:p>
          <a:p>
            <a:pPr marL="0" lvl="0" indent="0" algn="l" rtl="0">
              <a:lnSpc>
                <a:spcPct val="100000"/>
              </a:lnSpc>
              <a:spcBef>
                <a:spcPts val="0"/>
              </a:spcBef>
              <a:spcAft>
                <a:spcPts val="0"/>
              </a:spcAft>
              <a:buNone/>
            </a:pPr>
            <a:r>
              <a:rPr lang="en-US" sz="1000" b="1">
                <a:solidFill>
                  <a:srgbClr val="444746"/>
                </a:solidFill>
                <a:latin typeface="Roboto"/>
                <a:ea typeface="Roboto"/>
                <a:cs typeface="Roboto"/>
                <a:sym typeface="Roboto"/>
              </a:rPr>
              <a:t>- No specific strategy in place to mitigate potential limitations</a:t>
            </a:r>
            <a:r>
              <a:rPr lang="en-US" sz="1000">
                <a:solidFill>
                  <a:srgbClr val="444746"/>
                </a:solidFill>
                <a:latin typeface="Roboto"/>
                <a:ea typeface="Roboto"/>
                <a:cs typeface="Roboto"/>
                <a:sym typeface="Roboto"/>
              </a:rPr>
              <a:t> that the target population might face in accessing the technology used in the initiative.</a:t>
            </a:r>
            <a:endParaRPr sz="1000">
              <a:solidFill>
                <a:srgbClr val="444746"/>
              </a:solidFill>
              <a:latin typeface="Roboto"/>
              <a:ea typeface="Roboto"/>
              <a:cs typeface="Roboto"/>
              <a:sym typeface="Roboto"/>
            </a:endParaRPr>
          </a:p>
        </p:txBody>
      </p:sp>
      <p:sp>
        <p:nvSpPr>
          <p:cNvPr id="744" name="Google Shape;744;g244d9610dd6_0_556"/>
          <p:cNvSpPr txBox="1"/>
          <p:nvPr/>
        </p:nvSpPr>
        <p:spPr>
          <a:xfrm>
            <a:off x="2900013" y="3853650"/>
            <a:ext cx="1790700" cy="2006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Clear, robust, and well-designed data governance structure.</a:t>
            </a:r>
            <a:endParaRPr sz="1000">
              <a:solidFill>
                <a:srgbClr val="444746"/>
              </a:solidFill>
              <a:latin typeface="Roboto"/>
              <a:ea typeface="Roboto"/>
              <a:cs typeface="Roboto"/>
              <a:sym typeface="Roboto"/>
            </a:endParaRPr>
          </a:p>
          <a:p>
            <a:pPr marL="0" lvl="0" indent="0" algn="l" rtl="0">
              <a:lnSpc>
                <a:spcPct val="100000"/>
              </a:lnSpc>
              <a:spcBef>
                <a:spcPts val="0"/>
              </a:spcBef>
              <a:spcAft>
                <a:spcPts val="0"/>
              </a:spcAft>
              <a:buNone/>
            </a:pPr>
            <a:endParaRPr sz="1000">
              <a:solidFill>
                <a:srgbClr val="444746"/>
              </a:solidFill>
              <a:latin typeface="Roboto"/>
              <a:ea typeface="Roboto"/>
              <a:cs typeface="Roboto"/>
              <a:sym typeface="Roboto"/>
            </a:endParaRPr>
          </a:p>
          <a:p>
            <a:pPr marL="0" lvl="0" indent="0" algn="l" rtl="0">
              <a:lnSpc>
                <a:spcPct val="100000"/>
              </a:lnSpc>
              <a:spcBef>
                <a:spcPts val="0"/>
              </a:spcBef>
              <a:spcAft>
                <a:spcPts val="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Only a few well-documented data protection and privacy protocols</a:t>
            </a:r>
            <a:endParaRPr sz="1000" b="1">
              <a:solidFill>
                <a:srgbClr val="444746"/>
              </a:solidFill>
              <a:latin typeface="Roboto"/>
              <a:ea typeface="Roboto"/>
              <a:cs typeface="Roboto"/>
              <a:sym typeface="Roboto"/>
            </a:endParaRPr>
          </a:p>
          <a:p>
            <a:pPr marL="0" lvl="0" indent="0" algn="l" rtl="0">
              <a:lnSpc>
                <a:spcPct val="100000"/>
              </a:lnSpc>
              <a:spcBef>
                <a:spcPts val="1000"/>
              </a:spcBef>
              <a:spcAft>
                <a:spcPts val="1000"/>
              </a:spcAft>
              <a:buNone/>
            </a:pPr>
            <a:r>
              <a:rPr lang="en-US" sz="1000">
                <a:solidFill>
                  <a:srgbClr val="444746"/>
                </a:solidFill>
                <a:latin typeface="Roboto"/>
                <a:ea typeface="Roboto"/>
                <a:cs typeface="Roboto"/>
                <a:sym typeface="Roboto"/>
              </a:rPr>
              <a:t>- Access to the data is </a:t>
            </a:r>
            <a:r>
              <a:rPr lang="en-US" sz="1000" b="1">
                <a:solidFill>
                  <a:srgbClr val="444746"/>
                </a:solidFill>
                <a:latin typeface="Roboto"/>
                <a:ea typeface="Roboto"/>
                <a:cs typeface="Roboto"/>
                <a:sym typeface="Roboto"/>
              </a:rPr>
              <a:t>highly regulated </a:t>
            </a:r>
            <a:r>
              <a:rPr lang="en-US" sz="1000">
                <a:solidFill>
                  <a:srgbClr val="444746"/>
                </a:solidFill>
                <a:latin typeface="Roboto"/>
                <a:ea typeface="Roboto"/>
                <a:cs typeface="Roboto"/>
                <a:sym typeface="Roboto"/>
              </a:rPr>
              <a:t>and restricted</a:t>
            </a:r>
            <a:endParaRPr sz="1000">
              <a:solidFill>
                <a:srgbClr val="444746"/>
              </a:solidFill>
              <a:latin typeface="Roboto"/>
              <a:ea typeface="Roboto"/>
              <a:cs typeface="Roboto"/>
              <a:sym typeface="Roboto"/>
            </a:endParaRPr>
          </a:p>
        </p:txBody>
      </p:sp>
      <p:sp>
        <p:nvSpPr>
          <p:cNvPr id="745" name="Google Shape;745;g244d9610dd6_0_556"/>
          <p:cNvSpPr txBox="1"/>
          <p:nvPr/>
        </p:nvSpPr>
        <p:spPr>
          <a:xfrm>
            <a:off x="5037925" y="3864000"/>
            <a:ext cx="2128200" cy="2763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950">
                <a:solidFill>
                  <a:srgbClr val="444746"/>
                </a:solidFill>
                <a:latin typeface="Roboto"/>
                <a:ea typeface="Roboto"/>
                <a:cs typeface="Roboto"/>
                <a:sym typeface="Roboto"/>
              </a:rPr>
              <a:t>- Consultations with target group were carried out during early stages but mostly focusing on the content and messaging of the intervention.</a:t>
            </a:r>
            <a:endParaRPr sz="950">
              <a:solidFill>
                <a:srgbClr val="444746"/>
              </a:solidFill>
              <a:latin typeface="Roboto"/>
              <a:ea typeface="Roboto"/>
              <a:cs typeface="Roboto"/>
              <a:sym typeface="Roboto"/>
            </a:endParaRPr>
          </a:p>
          <a:p>
            <a:pPr marL="0" lvl="0" indent="0" algn="l" rtl="0">
              <a:lnSpc>
                <a:spcPct val="100000"/>
              </a:lnSpc>
              <a:spcBef>
                <a:spcPts val="1000"/>
              </a:spcBef>
              <a:spcAft>
                <a:spcPts val="0"/>
              </a:spcAft>
              <a:buNone/>
            </a:pPr>
            <a:r>
              <a:rPr lang="en-US" sz="950">
                <a:solidFill>
                  <a:srgbClr val="444746"/>
                </a:solidFill>
                <a:latin typeface="Roboto"/>
                <a:ea typeface="Roboto"/>
                <a:cs typeface="Roboto"/>
                <a:sym typeface="Roboto"/>
              </a:rPr>
              <a:t>- </a:t>
            </a:r>
            <a:r>
              <a:rPr lang="en-US" sz="950" b="1">
                <a:solidFill>
                  <a:srgbClr val="444746"/>
                </a:solidFill>
                <a:latin typeface="Roboto"/>
                <a:ea typeface="Roboto"/>
                <a:cs typeface="Roboto"/>
                <a:sym typeface="Roboto"/>
              </a:rPr>
              <a:t>Improvements to the initiative were executed based on feedback</a:t>
            </a:r>
            <a:r>
              <a:rPr lang="en-US" sz="950">
                <a:solidFill>
                  <a:srgbClr val="444746"/>
                </a:solidFill>
                <a:latin typeface="Roboto"/>
                <a:ea typeface="Roboto"/>
                <a:cs typeface="Roboto"/>
                <a:sym typeface="Roboto"/>
              </a:rPr>
              <a:t>, but there is a lack of information on how it was done.</a:t>
            </a:r>
            <a:endParaRPr sz="950">
              <a:solidFill>
                <a:srgbClr val="444746"/>
              </a:solidFill>
              <a:latin typeface="Roboto"/>
              <a:ea typeface="Roboto"/>
              <a:cs typeface="Roboto"/>
              <a:sym typeface="Roboto"/>
            </a:endParaRPr>
          </a:p>
          <a:p>
            <a:pPr marL="0" lvl="0" indent="0" algn="l" rtl="0">
              <a:lnSpc>
                <a:spcPct val="100000"/>
              </a:lnSpc>
              <a:spcBef>
                <a:spcPts val="1000"/>
              </a:spcBef>
              <a:spcAft>
                <a:spcPts val="0"/>
              </a:spcAft>
              <a:buNone/>
            </a:pPr>
            <a:r>
              <a:rPr lang="en-US" sz="950">
                <a:solidFill>
                  <a:srgbClr val="444746"/>
                </a:solidFill>
                <a:latin typeface="Roboto"/>
                <a:ea typeface="Roboto"/>
                <a:cs typeface="Roboto"/>
                <a:sym typeface="Roboto"/>
              </a:rPr>
              <a:t>- The intervention is innovative due to its </a:t>
            </a:r>
            <a:r>
              <a:rPr lang="en-US" sz="950" b="1">
                <a:solidFill>
                  <a:srgbClr val="444746"/>
                </a:solidFill>
                <a:latin typeface="Roboto"/>
                <a:ea typeface="Roboto"/>
                <a:cs typeface="Roboto"/>
                <a:sym typeface="Roboto"/>
              </a:rPr>
              <a:t>strong sense of ownership and positive messaging</a:t>
            </a:r>
            <a:r>
              <a:rPr lang="en-US" sz="950">
                <a:solidFill>
                  <a:srgbClr val="444746"/>
                </a:solidFill>
                <a:latin typeface="Roboto"/>
                <a:ea typeface="Roboto"/>
                <a:cs typeface="Roboto"/>
                <a:sym typeface="Roboto"/>
              </a:rPr>
              <a:t>, rather than its technological and digital components.</a:t>
            </a:r>
            <a:endParaRPr sz="950">
              <a:solidFill>
                <a:srgbClr val="444746"/>
              </a:solidFill>
              <a:latin typeface="Roboto"/>
              <a:ea typeface="Roboto"/>
              <a:cs typeface="Roboto"/>
              <a:sym typeface="Roboto"/>
            </a:endParaRPr>
          </a:p>
          <a:p>
            <a:pPr marL="0" lvl="0" indent="0" algn="l" rtl="0">
              <a:lnSpc>
                <a:spcPct val="100000"/>
              </a:lnSpc>
              <a:spcBef>
                <a:spcPts val="1000"/>
              </a:spcBef>
              <a:spcAft>
                <a:spcPts val="1000"/>
              </a:spcAft>
              <a:buNone/>
            </a:pPr>
            <a:r>
              <a:rPr lang="en-US" sz="950">
                <a:solidFill>
                  <a:srgbClr val="444746"/>
                </a:solidFill>
                <a:latin typeface="Roboto"/>
                <a:ea typeface="Roboto"/>
                <a:cs typeface="Roboto"/>
                <a:sym typeface="Roboto"/>
              </a:rPr>
              <a:t>- Technical documentation </a:t>
            </a:r>
            <a:r>
              <a:rPr lang="en-US" sz="950" b="1">
                <a:solidFill>
                  <a:srgbClr val="444746"/>
                </a:solidFill>
                <a:latin typeface="Roboto"/>
                <a:ea typeface="Roboto"/>
                <a:cs typeface="Roboto"/>
                <a:sym typeface="Roboto"/>
              </a:rPr>
              <a:t>is not open or publicly accessible</a:t>
            </a:r>
            <a:endParaRPr sz="950" b="1">
              <a:solidFill>
                <a:srgbClr val="444746"/>
              </a:solidFill>
              <a:latin typeface="Roboto"/>
              <a:ea typeface="Roboto"/>
              <a:cs typeface="Roboto"/>
              <a:sym typeface="Roboto"/>
            </a:endParaRPr>
          </a:p>
        </p:txBody>
      </p:sp>
      <p:sp>
        <p:nvSpPr>
          <p:cNvPr id="746" name="Google Shape;746;g244d9610dd6_0_556"/>
          <p:cNvSpPr txBox="1"/>
          <p:nvPr/>
        </p:nvSpPr>
        <p:spPr>
          <a:xfrm>
            <a:off x="7425400" y="3874200"/>
            <a:ext cx="2030700" cy="2442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000" strike="sngStrike">
                <a:solidFill>
                  <a:srgbClr val="444746"/>
                </a:solidFill>
                <a:latin typeface="Roboto"/>
                <a:ea typeface="Roboto"/>
                <a:cs typeface="Roboto"/>
                <a:sym typeface="Roboto"/>
              </a:rPr>
              <a:t>-</a:t>
            </a:r>
            <a:r>
              <a:rPr lang="en-US" sz="1000">
                <a:solidFill>
                  <a:srgbClr val="444746"/>
                </a:solidFill>
                <a:latin typeface="Roboto"/>
                <a:ea typeface="Roboto"/>
                <a:cs typeface="Roboto"/>
                <a:sym typeface="Roboto"/>
              </a:rPr>
              <a:t> Saleema Initiative</a:t>
            </a:r>
            <a:r>
              <a:rPr lang="en-US" sz="1000" b="1">
                <a:solidFill>
                  <a:srgbClr val="444746"/>
                </a:solidFill>
                <a:latin typeface="Roboto"/>
                <a:ea typeface="Roboto"/>
                <a:cs typeface="Roboto"/>
                <a:sym typeface="Roboto"/>
              </a:rPr>
              <a:t> complies </a:t>
            </a:r>
            <a:r>
              <a:rPr lang="en-US" sz="1000">
                <a:solidFill>
                  <a:srgbClr val="444746"/>
                </a:solidFill>
                <a:latin typeface="Roboto"/>
                <a:ea typeface="Roboto"/>
                <a:cs typeface="Roboto"/>
                <a:sym typeface="Roboto"/>
              </a:rPr>
              <a:t>with the four </a:t>
            </a:r>
            <a:r>
              <a:rPr lang="en-US" sz="1000" b="1">
                <a:solidFill>
                  <a:srgbClr val="444746"/>
                </a:solidFill>
                <a:latin typeface="Roboto"/>
                <a:ea typeface="Roboto"/>
                <a:cs typeface="Roboto"/>
                <a:sym typeface="Roboto"/>
              </a:rPr>
              <a:t>humanitarian principles</a:t>
            </a:r>
            <a:r>
              <a:rPr lang="en-US" sz="1000">
                <a:solidFill>
                  <a:srgbClr val="444746"/>
                </a:solidFill>
                <a:latin typeface="Roboto"/>
                <a:ea typeface="Roboto"/>
                <a:cs typeface="Roboto"/>
                <a:sym typeface="Roboto"/>
              </a:rPr>
              <a:t> and the </a:t>
            </a:r>
            <a:r>
              <a:rPr lang="en-US" sz="1000" b="1">
                <a:solidFill>
                  <a:srgbClr val="444746"/>
                </a:solidFill>
                <a:latin typeface="Roboto"/>
                <a:ea typeface="Roboto"/>
                <a:cs typeface="Roboto"/>
                <a:sym typeface="Roboto"/>
              </a:rPr>
              <a:t>"do no harm" principle.</a:t>
            </a:r>
            <a:endParaRPr sz="1000" b="1">
              <a:solidFill>
                <a:srgbClr val="444746"/>
              </a:solidFill>
              <a:latin typeface="Roboto"/>
              <a:ea typeface="Roboto"/>
              <a:cs typeface="Roboto"/>
              <a:sym typeface="Roboto"/>
            </a:endParaRPr>
          </a:p>
          <a:p>
            <a:pPr marL="0" lvl="0" indent="0" algn="l" rtl="0">
              <a:lnSpc>
                <a:spcPct val="100000"/>
              </a:lnSpc>
              <a:spcBef>
                <a:spcPts val="1000"/>
              </a:spcBef>
              <a:spcAft>
                <a:spcPts val="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No clear ethical risk assessments</a:t>
            </a:r>
            <a:r>
              <a:rPr lang="en-US" sz="1000">
                <a:solidFill>
                  <a:srgbClr val="444746"/>
                </a:solidFill>
                <a:latin typeface="Roboto"/>
                <a:ea typeface="Roboto"/>
                <a:cs typeface="Roboto"/>
                <a:sym typeface="Roboto"/>
              </a:rPr>
              <a:t> of the intervention’s technological components were carried out. </a:t>
            </a:r>
            <a:endParaRPr sz="1000">
              <a:solidFill>
                <a:srgbClr val="444746"/>
              </a:solidFill>
              <a:latin typeface="Roboto"/>
              <a:ea typeface="Roboto"/>
              <a:cs typeface="Roboto"/>
              <a:sym typeface="Roboto"/>
            </a:endParaRPr>
          </a:p>
          <a:p>
            <a:pPr marL="0" lvl="0" indent="0" algn="l" rtl="0">
              <a:lnSpc>
                <a:spcPct val="100000"/>
              </a:lnSpc>
              <a:spcBef>
                <a:spcPts val="1000"/>
              </a:spcBef>
              <a:spcAft>
                <a:spcPts val="100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Intersectionality: </a:t>
            </a:r>
            <a:r>
              <a:rPr lang="en-US" sz="1000">
                <a:solidFill>
                  <a:srgbClr val="444746"/>
                </a:solidFill>
                <a:latin typeface="Roboto"/>
                <a:ea typeface="Roboto"/>
                <a:cs typeface="Roboto"/>
                <a:sym typeface="Roboto"/>
              </a:rPr>
              <a:t>No explicit consideration of the various intersecting characteristics of the target population beyond gender in its design phase.</a:t>
            </a:r>
            <a:endParaRPr sz="1000" b="1">
              <a:solidFill>
                <a:srgbClr val="444746"/>
              </a:solidFill>
              <a:latin typeface="Roboto"/>
              <a:ea typeface="Roboto"/>
              <a:cs typeface="Roboto"/>
              <a:sym typeface="Roboto"/>
            </a:endParaRPr>
          </a:p>
        </p:txBody>
      </p:sp>
      <p:sp>
        <p:nvSpPr>
          <p:cNvPr id="747" name="Google Shape;747;g244d9610dd6_0_556"/>
          <p:cNvSpPr txBox="1"/>
          <p:nvPr/>
        </p:nvSpPr>
        <p:spPr>
          <a:xfrm>
            <a:off x="9715375" y="3874200"/>
            <a:ext cx="2128200" cy="310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444746"/>
                </a:solidFill>
                <a:latin typeface="Roboto"/>
                <a:ea typeface="Roboto"/>
                <a:cs typeface="Roboto"/>
                <a:sym typeface="Roboto"/>
              </a:rPr>
              <a:t>- Revision and upkeep of the initiative’s contents is carried out on a periodic basis. </a:t>
            </a:r>
            <a:endParaRPr sz="1000">
              <a:solidFill>
                <a:srgbClr val="444746"/>
              </a:solidFill>
              <a:latin typeface="Roboto"/>
              <a:ea typeface="Roboto"/>
              <a:cs typeface="Roboto"/>
              <a:sym typeface="Roboto"/>
            </a:endParaRPr>
          </a:p>
          <a:p>
            <a:pPr marL="0" lvl="0" indent="0" algn="l" rtl="0">
              <a:spcBef>
                <a:spcPts val="0"/>
              </a:spcBef>
              <a:spcAft>
                <a:spcPts val="0"/>
              </a:spcAft>
              <a:buNone/>
            </a:pPr>
            <a:endParaRPr sz="1000">
              <a:solidFill>
                <a:srgbClr val="444746"/>
              </a:solidFill>
              <a:latin typeface="Roboto"/>
              <a:ea typeface="Roboto"/>
              <a:cs typeface="Roboto"/>
              <a:sym typeface="Roboto"/>
            </a:endParaRPr>
          </a:p>
          <a:p>
            <a:pPr marL="0" lvl="0" indent="0" algn="l" rtl="0">
              <a:spcBef>
                <a:spcPts val="0"/>
              </a:spcBef>
              <a:spcAft>
                <a:spcPts val="0"/>
              </a:spcAft>
              <a:buNone/>
            </a:pPr>
            <a:r>
              <a:rPr lang="en-US" sz="1000">
                <a:solidFill>
                  <a:srgbClr val="444746"/>
                </a:solidFill>
                <a:latin typeface="Roboto"/>
                <a:ea typeface="Roboto"/>
                <a:cs typeface="Roboto"/>
                <a:sym typeface="Roboto"/>
              </a:rPr>
              <a:t>- Funds for the Saleema initiative in Sudan mainly come from </a:t>
            </a:r>
            <a:r>
              <a:rPr lang="en-US" sz="1000" b="1">
                <a:solidFill>
                  <a:srgbClr val="444746"/>
                </a:solidFill>
                <a:latin typeface="Roboto"/>
                <a:ea typeface="Roboto"/>
                <a:cs typeface="Roboto"/>
                <a:sym typeface="Roboto"/>
              </a:rPr>
              <a:t>UNICEF</a:t>
            </a:r>
            <a:r>
              <a:rPr lang="en-US" sz="1000">
                <a:solidFill>
                  <a:srgbClr val="444746"/>
                </a:solidFill>
                <a:latin typeface="Roboto"/>
                <a:ea typeface="Roboto"/>
                <a:cs typeface="Roboto"/>
                <a:sym typeface="Roboto"/>
              </a:rPr>
              <a:t>, with occasional support from other international organisations such as the </a:t>
            </a:r>
            <a:r>
              <a:rPr lang="en-US" sz="1000" b="1">
                <a:solidFill>
                  <a:srgbClr val="444746"/>
                </a:solidFill>
                <a:latin typeface="Roboto"/>
                <a:ea typeface="Roboto"/>
                <a:cs typeface="Roboto"/>
                <a:sym typeface="Roboto"/>
              </a:rPr>
              <a:t>British Department for International Development</a:t>
            </a: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UNFPA, Save the Children, and the GIZ.</a:t>
            </a:r>
            <a:endParaRPr sz="1000">
              <a:solidFill>
                <a:srgbClr val="444746"/>
              </a:solidFill>
              <a:latin typeface="Roboto"/>
              <a:ea typeface="Roboto"/>
              <a:cs typeface="Roboto"/>
              <a:sym typeface="Roboto"/>
            </a:endParaRPr>
          </a:p>
          <a:p>
            <a:pPr marL="0" lvl="0" indent="0" algn="l" rtl="0">
              <a:spcBef>
                <a:spcPts val="0"/>
              </a:spcBef>
              <a:spcAft>
                <a:spcPts val="0"/>
              </a:spcAft>
              <a:buNone/>
            </a:pPr>
            <a:endParaRPr sz="1000">
              <a:solidFill>
                <a:srgbClr val="444746"/>
              </a:solidFill>
              <a:latin typeface="Roboto"/>
              <a:ea typeface="Roboto"/>
              <a:cs typeface="Roboto"/>
              <a:sym typeface="Roboto"/>
            </a:endParaRPr>
          </a:p>
          <a:p>
            <a:pPr marL="0" lvl="0" indent="0" algn="l" rtl="0">
              <a:spcBef>
                <a:spcPts val="0"/>
              </a:spcBef>
              <a:spcAft>
                <a:spcPts val="0"/>
              </a:spcAft>
              <a:buNone/>
            </a:pPr>
            <a:endParaRPr sz="1000">
              <a:solidFill>
                <a:srgbClr val="444746"/>
              </a:solidFill>
              <a:latin typeface="Roboto"/>
              <a:ea typeface="Roboto"/>
              <a:cs typeface="Roboto"/>
              <a:sym typeface="Roboto"/>
            </a:endParaRPr>
          </a:p>
          <a:p>
            <a:pPr marL="0" lvl="0" indent="0" algn="l" rtl="0">
              <a:spcBef>
                <a:spcPts val="0"/>
              </a:spcBef>
              <a:spcAft>
                <a:spcPts val="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Lack of a robust MEL system</a:t>
            </a:r>
            <a:r>
              <a:rPr lang="en-US" sz="1000">
                <a:solidFill>
                  <a:srgbClr val="444746"/>
                </a:solidFill>
                <a:latin typeface="Roboto"/>
                <a:ea typeface="Roboto"/>
                <a:cs typeface="Roboto"/>
                <a:sym typeface="Roboto"/>
              </a:rPr>
              <a:t> implemented from the onset of the initiative. </a:t>
            </a:r>
            <a:endParaRPr sz="1000">
              <a:solidFill>
                <a:srgbClr val="444746"/>
              </a:solidFill>
              <a:latin typeface="Roboto"/>
              <a:ea typeface="Roboto"/>
              <a:cs typeface="Roboto"/>
              <a:sym typeface="Roboto"/>
            </a:endParaRPr>
          </a:p>
          <a:p>
            <a:pPr marL="0" lvl="0" indent="0" algn="l" rtl="0">
              <a:spcBef>
                <a:spcPts val="0"/>
              </a:spcBef>
              <a:spcAft>
                <a:spcPts val="0"/>
              </a:spcAft>
              <a:buNone/>
            </a:pPr>
            <a:endParaRPr sz="1000">
              <a:solidFill>
                <a:srgbClr val="444746"/>
              </a:solidFill>
              <a:latin typeface="Roboto"/>
              <a:ea typeface="Roboto"/>
              <a:cs typeface="Roboto"/>
              <a:sym typeface="Roboto"/>
            </a:endParaRPr>
          </a:p>
          <a:p>
            <a:pPr marL="0" lvl="0" indent="0" algn="l" rtl="0">
              <a:spcBef>
                <a:spcPts val="0"/>
              </a:spcBef>
              <a:spcAft>
                <a:spcPts val="0"/>
              </a:spcAft>
              <a:buNone/>
            </a:pPr>
            <a:endParaRPr sz="1000">
              <a:solidFill>
                <a:srgbClr val="444746"/>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2"/>
        <p:cNvGrpSpPr/>
        <p:nvPr/>
      </p:nvGrpSpPr>
      <p:grpSpPr>
        <a:xfrm>
          <a:off x="0" y="0"/>
          <a:ext cx="0" cy="0"/>
          <a:chOff x="0" y="0"/>
          <a:chExt cx="0" cy="0"/>
        </a:xfrm>
      </p:grpSpPr>
      <p:sp>
        <p:nvSpPr>
          <p:cNvPr id="753" name="Google Shape;753;g244d9610dd6_0_595"/>
          <p:cNvSpPr txBox="1">
            <a:spLocks noGrp="1"/>
          </p:cNvSpPr>
          <p:nvPr>
            <p:ph type="title"/>
          </p:nvPr>
        </p:nvSpPr>
        <p:spPr>
          <a:xfrm>
            <a:off x="2141550" y="430463"/>
            <a:ext cx="8742600" cy="854700"/>
          </a:xfrm>
          <a:prstGeom prst="rect">
            <a:avLst/>
          </a:prstGeom>
          <a:noFill/>
          <a:ln>
            <a:noFill/>
          </a:ln>
        </p:spPr>
        <p:txBody>
          <a:bodyPr spcFirstLastPara="1" wrap="square" lIns="121900" tIns="60925" rIns="121900" bIns="60925" anchor="ctr" anchorCtr="0">
            <a:normAutofit fontScale="90000"/>
          </a:bodyPr>
          <a:lstStyle/>
          <a:p>
            <a:pPr marL="0" lvl="0" indent="0" algn="l" rtl="0">
              <a:lnSpc>
                <a:spcPct val="115000"/>
              </a:lnSpc>
              <a:spcBef>
                <a:spcPts val="0"/>
              </a:spcBef>
              <a:spcAft>
                <a:spcPts val="0"/>
              </a:spcAft>
              <a:buSzPct val="116666"/>
              <a:buNone/>
            </a:pPr>
            <a:r>
              <a:rPr lang="en-US" sz="3000">
                <a:solidFill>
                  <a:srgbClr val="50B4F1"/>
                </a:solidFill>
                <a:latin typeface="Roboto"/>
                <a:ea typeface="Roboto"/>
                <a:cs typeface="Roboto"/>
                <a:sym typeface="Roboto"/>
              </a:rPr>
              <a:t>Review of The User Experience:</a:t>
            </a:r>
            <a:r>
              <a:rPr lang="en-US" sz="3000">
                <a:solidFill>
                  <a:srgbClr val="81BD41"/>
                </a:solidFill>
                <a:latin typeface="Roboto"/>
                <a:ea typeface="Roboto"/>
                <a:cs typeface="Roboto"/>
                <a:sym typeface="Roboto"/>
              </a:rPr>
              <a:t> </a:t>
            </a:r>
            <a:endParaRPr sz="3000">
              <a:solidFill>
                <a:srgbClr val="81BD41"/>
              </a:solidFill>
              <a:latin typeface="Roboto"/>
              <a:ea typeface="Roboto"/>
              <a:cs typeface="Roboto"/>
              <a:sym typeface="Roboto"/>
            </a:endParaRPr>
          </a:p>
          <a:p>
            <a:pPr marL="0" lvl="0" indent="0" algn="l" rtl="0">
              <a:lnSpc>
                <a:spcPct val="115000"/>
              </a:lnSpc>
              <a:spcBef>
                <a:spcPts val="0"/>
              </a:spcBef>
              <a:spcAft>
                <a:spcPts val="0"/>
              </a:spcAft>
              <a:buSzPct val="116666"/>
              <a:buNone/>
            </a:pPr>
            <a:r>
              <a:rPr lang="en-US" sz="3000" b="0" u="sng">
                <a:solidFill>
                  <a:srgbClr val="444746"/>
                </a:solidFill>
                <a:latin typeface="Roboto"/>
                <a:ea typeface="Roboto"/>
                <a:cs typeface="Roboto"/>
                <a:sym typeface="Roboto"/>
              </a:rPr>
              <a:t>Saleema Key Findings</a:t>
            </a:r>
            <a:endParaRPr sz="3000" b="0">
              <a:solidFill>
                <a:srgbClr val="444746"/>
              </a:solidFill>
              <a:latin typeface="Roboto"/>
              <a:ea typeface="Roboto"/>
              <a:cs typeface="Roboto"/>
              <a:sym typeface="Roboto"/>
            </a:endParaRPr>
          </a:p>
        </p:txBody>
      </p:sp>
      <p:pic>
        <p:nvPicPr>
          <p:cNvPr id="754" name="Google Shape;754;g244d9610dd6_0_595"/>
          <p:cNvPicPr preferRelativeResize="0"/>
          <p:nvPr/>
        </p:nvPicPr>
        <p:blipFill rotWithShape="1">
          <a:blip r:embed="rId4">
            <a:alphaModFix/>
          </a:blip>
          <a:srcRect/>
          <a:stretch/>
        </p:blipFill>
        <p:spPr>
          <a:xfrm>
            <a:off x="823775" y="197662"/>
            <a:ext cx="1317784" cy="1320326"/>
          </a:xfrm>
          <a:prstGeom prst="rect">
            <a:avLst/>
          </a:prstGeom>
          <a:noFill/>
          <a:ln>
            <a:noFill/>
          </a:ln>
        </p:spPr>
      </p:pic>
      <p:cxnSp>
        <p:nvCxnSpPr>
          <p:cNvPr id="755" name="Google Shape;755;g244d9610dd6_0_595"/>
          <p:cNvCxnSpPr/>
          <p:nvPr/>
        </p:nvCxnSpPr>
        <p:spPr>
          <a:xfrm>
            <a:off x="-269200" y="857825"/>
            <a:ext cx="1889100" cy="0"/>
          </a:xfrm>
          <a:prstGeom prst="straightConnector1">
            <a:avLst/>
          </a:prstGeom>
          <a:noFill/>
          <a:ln w="38100" cap="flat" cmpd="sng">
            <a:solidFill>
              <a:srgbClr val="50B4F1"/>
            </a:solidFill>
            <a:prstDash val="solid"/>
            <a:round/>
            <a:headEnd type="none" w="med" len="med"/>
            <a:tailEnd type="none" w="med" len="med"/>
          </a:ln>
        </p:spPr>
      </p:cxnSp>
      <p:sp>
        <p:nvSpPr>
          <p:cNvPr id="756" name="Google Shape;756;g244d9610dd6_0_595"/>
          <p:cNvSpPr txBox="1">
            <a:spLocks noGrp="1"/>
          </p:cNvSpPr>
          <p:nvPr>
            <p:ph type="title"/>
          </p:nvPr>
        </p:nvSpPr>
        <p:spPr>
          <a:xfrm>
            <a:off x="229257" y="462575"/>
            <a:ext cx="2506800" cy="638100"/>
          </a:xfrm>
          <a:prstGeom prst="rect">
            <a:avLst/>
          </a:prstGeom>
          <a:no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SzPts val="3150"/>
              <a:buNone/>
            </a:pPr>
            <a:r>
              <a:rPr lang="en-US" sz="1400">
                <a:solidFill>
                  <a:schemeClr val="lt1"/>
                </a:solidFill>
                <a:latin typeface="Roboto"/>
                <a:ea typeface="Roboto"/>
                <a:cs typeface="Roboto"/>
                <a:sym typeface="Roboto"/>
              </a:rPr>
              <a:t>User </a:t>
            </a:r>
            <a:endParaRPr sz="1400">
              <a:solidFill>
                <a:schemeClr val="lt1"/>
              </a:solidFill>
              <a:latin typeface="Roboto"/>
              <a:ea typeface="Roboto"/>
              <a:cs typeface="Roboto"/>
              <a:sym typeface="Roboto"/>
            </a:endParaRPr>
          </a:p>
          <a:p>
            <a:pPr marL="0" lvl="0" indent="0" algn="ctr" rtl="0">
              <a:lnSpc>
                <a:spcPct val="100000"/>
              </a:lnSpc>
              <a:spcBef>
                <a:spcPts val="0"/>
              </a:spcBef>
              <a:spcAft>
                <a:spcPts val="0"/>
              </a:spcAft>
              <a:buSzPts val="3150"/>
              <a:buNone/>
            </a:pPr>
            <a:r>
              <a:rPr lang="en-US" sz="1400">
                <a:solidFill>
                  <a:schemeClr val="lt1"/>
                </a:solidFill>
                <a:latin typeface="Roboto"/>
                <a:ea typeface="Roboto"/>
                <a:cs typeface="Roboto"/>
                <a:sym typeface="Roboto"/>
              </a:rPr>
              <a:t>Experience</a:t>
            </a:r>
            <a:endParaRPr sz="1400" b="0">
              <a:solidFill>
                <a:schemeClr val="lt1"/>
              </a:solidFill>
              <a:latin typeface="Roboto"/>
              <a:ea typeface="Roboto"/>
              <a:cs typeface="Roboto"/>
              <a:sym typeface="Roboto"/>
            </a:endParaRPr>
          </a:p>
        </p:txBody>
      </p:sp>
      <p:sp>
        <p:nvSpPr>
          <p:cNvPr id="757" name="Google Shape;757;g244d9610dd6_0_595"/>
          <p:cNvSpPr/>
          <p:nvPr/>
        </p:nvSpPr>
        <p:spPr>
          <a:xfrm>
            <a:off x="239000" y="2378250"/>
            <a:ext cx="4438800" cy="2654400"/>
          </a:xfrm>
          <a:prstGeom prst="parallelogram">
            <a:avLst>
              <a:gd name="adj" fmla="val 25000"/>
            </a:avLst>
          </a:prstGeom>
          <a:solidFill>
            <a:srgbClr val="50B4F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g244d9610dd6_0_595"/>
          <p:cNvSpPr/>
          <p:nvPr/>
        </p:nvSpPr>
        <p:spPr>
          <a:xfrm>
            <a:off x="3926025" y="2844175"/>
            <a:ext cx="4547400" cy="2959200"/>
          </a:xfrm>
          <a:prstGeom prst="parallelogram">
            <a:avLst>
              <a:gd name="adj" fmla="val 25000"/>
            </a:avLst>
          </a:prstGeom>
          <a:solidFill>
            <a:srgbClr val="374EA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g244d9610dd6_0_595"/>
          <p:cNvSpPr/>
          <p:nvPr/>
        </p:nvSpPr>
        <p:spPr>
          <a:xfrm>
            <a:off x="1156350" y="1787450"/>
            <a:ext cx="1272900" cy="879775"/>
          </a:xfrm>
          <a:prstGeom prst="flowChartOffpageConnector">
            <a:avLst/>
          </a:prstGeom>
          <a:solidFill>
            <a:srgbClr val="50B4F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chemeClr val="lt1"/>
              </a:solidFill>
              <a:latin typeface="Helvetica Neue"/>
              <a:ea typeface="Helvetica Neue"/>
              <a:cs typeface="Helvetica Neue"/>
              <a:sym typeface="Helvetica Neue"/>
            </a:endParaRPr>
          </a:p>
        </p:txBody>
      </p:sp>
      <p:sp>
        <p:nvSpPr>
          <p:cNvPr id="760" name="Google Shape;760;g244d9610dd6_0_595"/>
          <p:cNvSpPr txBox="1"/>
          <p:nvPr/>
        </p:nvSpPr>
        <p:spPr>
          <a:xfrm>
            <a:off x="1266350" y="1915299"/>
            <a:ext cx="5724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5800"/>
              <a:buFont typeface="Arial"/>
              <a:buNone/>
            </a:pPr>
            <a:r>
              <a:rPr lang="en-US" sz="3600" b="1">
                <a:solidFill>
                  <a:schemeClr val="lt1"/>
                </a:solidFill>
                <a:latin typeface="Montserrat"/>
                <a:ea typeface="Montserrat"/>
                <a:cs typeface="Montserrat"/>
                <a:sym typeface="Montserrat"/>
              </a:rPr>
              <a:t>S</a:t>
            </a:r>
            <a:endParaRPr sz="3600" b="1" i="0" u="none" strike="noStrike" cap="none">
              <a:solidFill>
                <a:schemeClr val="lt1"/>
              </a:solidFill>
              <a:latin typeface="Montserrat"/>
              <a:ea typeface="Montserrat"/>
              <a:cs typeface="Montserrat"/>
              <a:sym typeface="Montserrat"/>
            </a:endParaRPr>
          </a:p>
        </p:txBody>
      </p:sp>
      <p:pic>
        <p:nvPicPr>
          <p:cNvPr id="761" name="Google Shape;761;g244d9610dd6_0_595"/>
          <p:cNvPicPr preferRelativeResize="0"/>
          <p:nvPr/>
        </p:nvPicPr>
        <p:blipFill>
          <a:blip r:embed="rId5">
            <a:alphaModFix/>
          </a:blip>
          <a:stretch>
            <a:fillRect/>
          </a:stretch>
        </p:blipFill>
        <p:spPr>
          <a:xfrm>
            <a:off x="1838750" y="2012861"/>
            <a:ext cx="400200" cy="400200"/>
          </a:xfrm>
          <a:prstGeom prst="rect">
            <a:avLst/>
          </a:prstGeom>
          <a:noFill/>
          <a:ln>
            <a:noFill/>
          </a:ln>
        </p:spPr>
      </p:pic>
      <p:sp>
        <p:nvSpPr>
          <p:cNvPr id="762" name="Google Shape;762;g244d9610dd6_0_595"/>
          <p:cNvSpPr/>
          <p:nvPr/>
        </p:nvSpPr>
        <p:spPr>
          <a:xfrm rot="10800000">
            <a:off x="4237750" y="5332250"/>
            <a:ext cx="1272900" cy="879775"/>
          </a:xfrm>
          <a:prstGeom prst="flowChartOffpageConnector">
            <a:avLst/>
          </a:prstGeom>
          <a:solidFill>
            <a:srgbClr val="374EA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chemeClr val="lt1"/>
              </a:solidFill>
              <a:latin typeface="Helvetica Neue"/>
              <a:ea typeface="Helvetica Neue"/>
              <a:cs typeface="Helvetica Neue"/>
              <a:sym typeface="Helvetica Neue"/>
            </a:endParaRPr>
          </a:p>
        </p:txBody>
      </p:sp>
      <p:sp>
        <p:nvSpPr>
          <p:cNvPr id="763" name="Google Shape;763;g244d9610dd6_0_595"/>
          <p:cNvSpPr txBox="1"/>
          <p:nvPr/>
        </p:nvSpPr>
        <p:spPr>
          <a:xfrm>
            <a:off x="4354050" y="5545163"/>
            <a:ext cx="5271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5800"/>
              <a:buFont typeface="Arial"/>
              <a:buNone/>
            </a:pPr>
            <a:r>
              <a:rPr lang="en-US" sz="3600" b="1">
                <a:solidFill>
                  <a:schemeClr val="lt1"/>
                </a:solidFill>
                <a:latin typeface="Montserrat"/>
                <a:ea typeface="Montserrat"/>
                <a:cs typeface="Montserrat"/>
                <a:sym typeface="Montserrat"/>
              </a:rPr>
              <a:t>C</a:t>
            </a:r>
            <a:endParaRPr sz="3600" b="1" i="0" u="none" strike="noStrike" cap="none">
              <a:solidFill>
                <a:schemeClr val="lt1"/>
              </a:solidFill>
              <a:latin typeface="Montserrat"/>
              <a:ea typeface="Montserrat"/>
              <a:cs typeface="Montserrat"/>
              <a:sym typeface="Montserrat"/>
            </a:endParaRPr>
          </a:p>
        </p:txBody>
      </p:sp>
      <p:pic>
        <p:nvPicPr>
          <p:cNvPr id="764" name="Google Shape;764;g244d9610dd6_0_595"/>
          <p:cNvPicPr preferRelativeResize="0"/>
          <p:nvPr/>
        </p:nvPicPr>
        <p:blipFill>
          <a:blip r:embed="rId6">
            <a:alphaModFix/>
          </a:blip>
          <a:stretch>
            <a:fillRect/>
          </a:stretch>
        </p:blipFill>
        <p:spPr>
          <a:xfrm>
            <a:off x="4881139" y="5613625"/>
            <a:ext cx="463375" cy="463379"/>
          </a:xfrm>
          <a:prstGeom prst="rect">
            <a:avLst/>
          </a:prstGeom>
          <a:noFill/>
          <a:ln>
            <a:noFill/>
          </a:ln>
        </p:spPr>
      </p:pic>
      <p:sp>
        <p:nvSpPr>
          <p:cNvPr id="765" name="Google Shape;765;g244d9610dd6_0_595"/>
          <p:cNvSpPr txBox="1"/>
          <p:nvPr/>
        </p:nvSpPr>
        <p:spPr>
          <a:xfrm rot="-4664658">
            <a:off x="-32424" y="3418646"/>
            <a:ext cx="1849961" cy="4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a:solidFill>
                  <a:schemeClr val="lt1"/>
                </a:solidFill>
                <a:latin typeface="Montserrat"/>
                <a:ea typeface="Montserrat"/>
                <a:cs typeface="Montserrat"/>
                <a:sym typeface="Montserrat"/>
              </a:rPr>
              <a:t>STRENGTHS</a:t>
            </a:r>
            <a:r>
              <a:rPr lang="en-US" sz="1100" b="1">
                <a:solidFill>
                  <a:schemeClr val="lt1"/>
                </a:solidFill>
                <a:latin typeface="Montserrat"/>
                <a:ea typeface="Montserrat"/>
                <a:cs typeface="Montserrat"/>
                <a:sym typeface="Montserrat"/>
              </a:rPr>
              <a:t> </a:t>
            </a:r>
            <a:endParaRPr sz="1100" b="1">
              <a:solidFill>
                <a:schemeClr val="lt1"/>
              </a:solidFill>
              <a:latin typeface="Montserrat"/>
              <a:ea typeface="Montserrat"/>
              <a:cs typeface="Montserrat"/>
              <a:sym typeface="Montserrat"/>
            </a:endParaRPr>
          </a:p>
        </p:txBody>
      </p:sp>
      <p:sp>
        <p:nvSpPr>
          <p:cNvPr id="766" name="Google Shape;766;g244d9610dd6_0_595"/>
          <p:cNvSpPr txBox="1"/>
          <p:nvPr/>
        </p:nvSpPr>
        <p:spPr>
          <a:xfrm rot="-4575298">
            <a:off x="6792879" y="4085232"/>
            <a:ext cx="2032814" cy="4770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a:solidFill>
                  <a:schemeClr val="lt1"/>
                </a:solidFill>
                <a:latin typeface="Montserrat"/>
                <a:ea typeface="Montserrat"/>
                <a:cs typeface="Montserrat"/>
                <a:sym typeface="Montserrat"/>
              </a:rPr>
              <a:t>CHALLENGES</a:t>
            </a:r>
            <a:endParaRPr sz="1100" b="1">
              <a:solidFill>
                <a:schemeClr val="lt1"/>
              </a:solidFill>
              <a:latin typeface="Montserrat"/>
              <a:ea typeface="Montserrat"/>
              <a:cs typeface="Montserrat"/>
              <a:sym typeface="Montserrat"/>
            </a:endParaRPr>
          </a:p>
        </p:txBody>
      </p:sp>
      <p:cxnSp>
        <p:nvCxnSpPr>
          <p:cNvPr id="767" name="Google Shape;767;g244d9610dd6_0_595"/>
          <p:cNvCxnSpPr/>
          <p:nvPr/>
        </p:nvCxnSpPr>
        <p:spPr>
          <a:xfrm>
            <a:off x="8682800" y="1365575"/>
            <a:ext cx="0" cy="5260200"/>
          </a:xfrm>
          <a:prstGeom prst="straightConnector1">
            <a:avLst/>
          </a:prstGeom>
          <a:noFill/>
          <a:ln w="19050" cap="flat" cmpd="sng">
            <a:solidFill>
              <a:schemeClr val="dk2"/>
            </a:solidFill>
            <a:prstDash val="dash"/>
            <a:round/>
            <a:headEnd type="none" w="med" len="med"/>
            <a:tailEnd type="none" w="med" len="med"/>
          </a:ln>
        </p:spPr>
      </p:cxnSp>
      <p:sp>
        <p:nvSpPr>
          <p:cNvPr id="768" name="Google Shape;768;g244d9610dd6_0_595"/>
          <p:cNvSpPr txBox="1"/>
          <p:nvPr/>
        </p:nvSpPr>
        <p:spPr>
          <a:xfrm>
            <a:off x="4565475" y="3316750"/>
            <a:ext cx="30573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solidFill>
                  <a:schemeClr val="lt1"/>
                </a:solidFill>
                <a:latin typeface="Helvetica Neue Light"/>
                <a:ea typeface="Helvetica Neue Light"/>
                <a:cs typeface="Helvetica Neue Light"/>
                <a:sym typeface="Helvetica Neue Light"/>
              </a:rPr>
              <a:t>1. </a:t>
            </a:r>
            <a:r>
              <a:rPr lang="en-US" sz="1100" b="1">
                <a:solidFill>
                  <a:schemeClr val="lt1"/>
                </a:solidFill>
                <a:latin typeface="Helvetica Neue"/>
                <a:ea typeface="Helvetica Neue"/>
                <a:cs typeface="Helvetica Neue"/>
                <a:sym typeface="Helvetica Neue"/>
              </a:rPr>
              <a:t>Fit with Local Environment: </a:t>
            </a:r>
            <a:r>
              <a:rPr lang="en-US" sz="1100">
                <a:solidFill>
                  <a:schemeClr val="lt1"/>
                </a:solidFill>
                <a:latin typeface="Helvetica Neue Light"/>
                <a:ea typeface="Helvetica Neue Light"/>
                <a:cs typeface="Helvetica Neue Light"/>
                <a:sym typeface="Helvetica Neue Light"/>
              </a:rPr>
              <a:t>Limited access in rural and remote areas.</a:t>
            </a:r>
            <a:endParaRPr sz="1100">
              <a:solidFill>
                <a:schemeClr val="lt1"/>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100">
              <a:solidFill>
                <a:schemeClr val="lt1"/>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1100">
                <a:solidFill>
                  <a:schemeClr val="lt1"/>
                </a:solidFill>
                <a:latin typeface="Helvetica Neue Light"/>
                <a:ea typeface="Helvetica Neue Light"/>
                <a:cs typeface="Helvetica Neue Light"/>
                <a:sym typeface="Helvetica Neue Light"/>
              </a:rPr>
              <a:t>2. </a:t>
            </a:r>
            <a:r>
              <a:rPr lang="en-US" sz="1100" b="1">
                <a:solidFill>
                  <a:schemeClr val="lt1"/>
                </a:solidFill>
                <a:latin typeface="Helvetica Neue"/>
                <a:ea typeface="Helvetica Neue"/>
                <a:cs typeface="Helvetica Neue"/>
                <a:sym typeface="Helvetica Neue"/>
              </a:rPr>
              <a:t>Fit with Local Environment:</a:t>
            </a:r>
            <a:r>
              <a:rPr lang="en-US" sz="1100">
                <a:solidFill>
                  <a:schemeClr val="lt1"/>
                </a:solidFill>
                <a:latin typeface="Helvetica Neue Light"/>
                <a:ea typeface="Helvetica Neue Light"/>
                <a:cs typeface="Helvetica Neue Light"/>
                <a:sym typeface="Helvetica Neue Light"/>
              </a:rPr>
              <a:t> Challenges in digital literacy of the local population.</a:t>
            </a:r>
            <a:endParaRPr sz="1100">
              <a:solidFill>
                <a:schemeClr val="lt1"/>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100">
              <a:solidFill>
                <a:schemeClr val="lt1"/>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1100">
                <a:solidFill>
                  <a:schemeClr val="lt1"/>
                </a:solidFill>
                <a:latin typeface="Helvetica Neue Light"/>
                <a:ea typeface="Helvetica Neue Light"/>
                <a:cs typeface="Helvetica Neue Light"/>
                <a:sym typeface="Helvetica Neue Light"/>
              </a:rPr>
              <a:t>3. </a:t>
            </a:r>
            <a:r>
              <a:rPr lang="en-US" sz="1100" b="1">
                <a:solidFill>
                  <a:schemeClr val="lt1"/>
                </a:solidFill>
                <a:latin typeface="Helvetica Neue"/>
                <a:ea typeface="Helvetica Neue"/>
                <a:cs typeface="Helvetica Neue"/>
                <a:sym typeface="Helvetica Neue"/>
              </a:rPr>
              <a:t>Dealing with families strongly rooted in traditional gender norms </a:t>
            </a:r>
            <a:r>
              <a:rPr lang="en-US" sz="1100">
                <a:solidFill>
                  <a:schemeClr val="lt1"/>
                </a:solidFill>
                <a:latin typeface="Helvetica Neue Light"/>
                <a:ea typeface="Helvetica Neue Light"/>
                <a:cs typeface="Helvetica Neue Light"/>
                <a:sym typeface="Helvetica Neue Light"/>
              </a:rPr>
              <a:t>in local communities.</a:t>
            </a:r>
            <a:endParaRPr sz="1100">
              <a:solidFill>
                <a:schemeClr val="lt1"/>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100">
              <a:solidFill>
                <a:schemeClr val="lt1"/>
              </a:solidFill>
              <a:latin typeface="Helvetica Neue"/>
              <a:ea typeface="Helvetica Neue"/>
              <a:cs typeface="Helvetica Neue"/>
              <a:sym typeface="Helvetica Neue"/>
            </a:endParaRPr>
          </a:p>
          <a:p>
            <a:pPr marL="0" lvl="0" indent="0" algn="l" rtl="0">
              <a:spcBef>
                <a:spcPts val="0"/>
              </a:spcBef>
              <a:spcAft>
                <a:spcPts val="0"/>
              </a:spcAft>
              <a:buNone/>
            </a:pPr>
            <a:endParaRPr sz="11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endParaRPr sz="1100" b="1">
              <a:solidFill>
                <a:schemeClr val="dk1"/>
              </a:solidFill>
              <a:latin typeface="Helvetica Neue"/>
              <a:ea typeface="Helvetica Neue"/>
              <a:cs typeface="Helvetica Neue"/>
              <a:sym typeface="Helvetica Neue"/>
            </a:endParaRPr>
          </a:p>
        </p:txBody>
      </p:sp>
      <p:sp>
        <p:nvSpPr>
          <p:cNvPr id="769" name="Google Shape;769;g244d9610dd6_0_595"/>
          <p:cNvSpPr txBox="1"/>
          <p:nvPr/>
        </p:nvSpPr>
        <p:spPr>
          <a:xfrm>
            <a:off x="1498850" y="2669350"/>
            <a:ext cx="2594400" cy="260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b="1">
                <a:solidFill>
                  <a:schemeClr val="lt1"/>
                </a:solidFill>
                <a:latin typeface="Helvetica Neue"/>
                <a:ea typeface="Helvetica Neue"/>
                <a:cs typeface="Helvetica Neue"/>
                <a:sym typeface="Helvetica Neue"/>
              </a:rPr>
              <a:t>1. Access / Use of Benefits: </a:t>
            </a:r>
            <a:r>
              <a:rPr lang="en-US" sz="1000">
                <a:solidFill>
                  <a:schemeClr val="lt1"/>
                </a:solidFill>
                <a:latin typeface="Helvetica Neue Light"/>
                <a:ea typeface="Helvetica Neue Light"/>
                <a:cs typeface="Helvetica Neue Light"/>
                <a:sym typeface="Helvetica Neue Light"/>
              </a:rPr>
              <a:t>Social media, traditional media and community dialogues are the main channels through which participants have obtained access to the benefits of the Saleema initiative. </a:t>
            </a:r>
            <a:endParaRPr sz="1000">
              <a:solidFill>
                <a:schemeClr val="lt1"/>
              </a:solidFill>
              <a:latin typeface="Helvetica Neue"/>
              <a:ea typeface="Helvetica Neue"/>
              <a:cs typeface="Helvetica Neue"/>
              <a:sym typeface="Helvetica Neue"/>
            </a:endParaRPr>
          </a:p>
          <a:p>
            <a:pPr marL="0" lvl="0" indent="0" algn="l" rtl="0">
              <a:spcBef>
                <a:spcPts val="0"/>
              </a:spcBef>
              <a:spcAft>
                <a:spcPts val="0"/>
              </a:spcAft>
              <a:buNone/>
            </a:pPr>
            <a:endParaRPr sz="1100">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US" sz="1100" b="1">
                <a:solidFill>
                  <a:schemeClr val="lt1"/>
                </a:solidFill>
                <a:latin typeface="Helvetica Neue"/>
                <a:ea typeface="Helvetica Neue"/>
                <a:cs typeface="Helvetica Neue"/>
                <a:sym typeface="Helvetica Neue"/>
              </a:rPr>
              <a:t>2. Access / Use of Benefits:</a:t>
            </a:r>
            <a:r>
              <a:rPr lang="en-US" sz="1000" b="1">
                <a:solidFill>
                  <a:schemeClr val="lt1"/>
                </a:solidFill>
                <a:latin typeface="Helvetica Neue"/>
                <a:ea typeface="Helvetica Neue"/>
                <a:cs typeface="Helvetica Neue"/>
                <a:sym typeface="Helvetica Neue"/>
              </a:rPr>
              <a:t> </a:t>
            </a:r>
            <a:r>
              <a:rPr lang="en-US" sz="1000">
                <a:solidFill>
                  <a:schemeClr val="lt1"/>
                </a:solidFill>
                <a:latin typeface="Helvetica Neue Light"/>
                <a:ea typeface="Helvetica Neue Light"/>
                <a:cs typeface="Helvetica Neue Light"/>
                <a:sym typeface="Helvetica Neue Light"/>
              </a:rPr>
              <a:t>Creation of an “echo-chamber” as a result of participants more involved in raising awareness.</a:t>
            </a:r>
            <a:endParaRPr sz="1000">
              <a:solidFill>
                <a:schemeClr val="lt1"/>
              </a:solidFill>
              <a:latin typeface="Helvetica Neue"/>
              <a:ea typeface="Helvetica Neue"/>
              <a:cs typeface="Helvetica Neue"/>
              <a:sym typeface="Helvetica Neue"/>
            </a:endParaRPr>
          </a:p>
          <a:p>
            <a:pPr marL="0" lvl="0" indent="0" algn="l" rtl="0">
              <a:spcBef>
                <a:spcPts val="0"/>
              </a:spcBef>
              <a:spcAft>
                <a:spcPts val="0"/>
              </a:spcAft>
              <a:buNone/>
            </a:pPr>
            <a:endParaRPr sz="1100">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US" sz="1100" b="1">
                <a:solidFill>
                  <a:schemeClr val="lt1"/>
                </a:solidFill>
                <a:latin typeface="Helvetica Neue"/>
                <a:ea typeface="Helvetica Neue"/>
                <a:cs typeface="Helvetica Neue"/>
                <a:sym typeface="Helvetica Neue"/>
              </a:rPr>
              <a:t>3.  </a:t>
            </a:r>
            <a:r>
              <a:rPr lang="en-US" sz="1000" b="1">
                <a:solidFill>
                  <a:schemeClr val="lt1"/>
                </a:solidFill>
                <a:latin typeface="Helvetica Neue"/>
                <a:ea typeface="Helvetica Neue"/>
                <a:cs typeface="Helvetica Neue"/>
                <a:sym typeface="Helvetica Neue"/>
              </a:rPr>
              <a:t>Positive messaging</a:t>
            </a:r>
            <a:r>
              <a:rPr lang="en-US" sz="1000">
                <a:solidFill>
                  <a:schemeClr val="lt1"/>
                </a:solidFill>
                <a:latin typeface="Helvetica Neue"/>
                <a:ea typeface="Helvetica Neue"/>
                <a:cs typeface="Helvetica Neue"/>
                <a:sym typeface="Helvetica Neue"/>
              </a:rPr>
              <a:t> in the social marketing approach.</a:t>
            </a:r>
            <a:endParaRPr sz="1000">
              <a:solidFill>
                <a:schemeClr val="lt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1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endParaRPr sz="1100" b="1">
              <a:solidFill>
                <a:schemeClr val="lt1"/>
              </a:solidFill>
              <a:latin typeface="Helvetica Neue"/>
              <a:ea typeface="Helvetica Neue"/>
              <a:cs typeface="Helvetica Neue"/>
              <a:sym typeface="Helvetica Neue"/>
            </a:endParaRPr>
          </a:p>
        </p:txBody>
      </p:sp>
      <p:cxnSp>
        <p:nvCxnSpPr>
          <p:cNvPr id="770" name="Google Shape;770;g244d9610dd6_0_595"/>
          <p:cNvCxnSpPr>
            <a:stCxn id="771" idx="0"/>
            <a:endCxn id="772" idx="2"/>
          </p:cNvCxnSpPr>
          <p:nvPr/>
        </p:nvCxnSpPr>
        <p:spPr>
          <a:xfrm rot="10800000">
            <a:off x="10479825" y="1937225"/>
            <a:ext cx="0" cy="259200"/>
          </a:xfrm>
          <a:prstGeom prst="straightConnector1">
            <a:avLst/>
          </a:prstGeom>
          <a:noFill/>
          <a:ln w="19050" cap="flat" cmpd="sng">
            <a:solidFill>
              <a:srgbClr val="50B4F1"/>
            </a:solidFill>
            <a:prstDash val="solid"/>
            <a:round/>
            <a:headEnd type="none" w="med" len="med"/>
            <a:tailEnd type="none" w="med" len="med"/>
          </a:ln>
        </p:spPr>
      </p:cxnSp>
      <p:sp>
        <p:nvSpPr>
          <p:cNvPr id="771" name="Google Shape;771;g244d9610dd6_0_595"/>
          <p:cNvSpPr/>
          <p:nvPr/>
        </p:nvSpPr>
        <p:spPr>
          <a:xfrm>
            <a:off x="8979825" y="2196425"/>
            <a:ext cx="3000000" cy="2997900"/>
          </a:xfrm>
          <a:prstGeom prst="roundRect">
            <a:avLst>
              <a:gd name="adj" fmla="val 11416"/>
            </a:avLst>
          </a:prstGeom>
          <a:solidFill>
            <a:schemeClr val="lt1"/>
          </a:solidFill>
          <a:ln w="19050" cap="flat" cmpd="sng">
            <a:solidFill>
              <a:srgbClr val="50B4F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50">
                <a:solidFill>
                  <a:srgbClr val="444746"/>
                </a:solidFill>
                <a:latin typeface="Helvetica Neue"/>
                <a:ea typeface="Helvetica Neue"/>
                <a:cs typeface="Helvetica Neue"/>
                <a:sym typeface="Helvetica Neue"/>
              </a:rPr>
              <a:t>✔ </a:t>
            </a:r>
            <a:r>
              <a:rPr lang="en-US" sz="1150" b="1">
                <a:solidFill>
                  <a:srgbClr val="444746"/>
                </a:solidFill>
                <a:latin typeface="Helvetica Neue"/>
                <a:ea typeface="Helvetica Neue"/>
                <a:cs typeface="Helvetica Neue"/>
                <a:sym typeface="Helvetica Neue"/>
              </a:rPr>
              <a:t>Positive messaging</a:t>
            </a:r>
            <a:r>
              <a:rPr lang="en-US" sz="1150">
                <a:solidFill>
                  <a:srgbClr val="444746"/>
                </a:solidFill>
                <a:latin typeface="Helvetica Neue"/>
                <a:ea typeface="Helvetica Neue"/>
                <a:cs typeface="Helvetica Neue"/>
                <a:sym typeface="Helvetica Neue"/>
              </a:rPr>
              <a:t> </a:t>
            </a:r>
            <a:r>
              <a:rPr lang="en-US" sz="1150">
                <a:solidFill>
                  <a:srgbClr val="444746"/>
                </a:solidFill>
                <a:latin typeface="Helvetica Neue Light"/>
                <a:ea typeface="Helvetica Neue Light"/>
                <a:cs typeface="Helvetica Neue Light"/>
                <a:sym typeface="Helvetica Neue Light"/>
              </a:rPr>
              <a:t>emphasize the benefits of not practicing FGM and the importance of respecting the rights of girls and women rather than  fear-based messaging to discourage the practice.</a:t>
            </a:r>
            <a:endParaRPr sz="1150">
              <a:solidFill>
                <a:srgbClr val="444746"/>
              </a:solidFill>
              <a:latin typeface="Helvetica Neue Light"/>
              <a:ea typeface="Helvetica Neue Light"/>
              <a:cs typeface="Helvetica Neue Light"/>
              <a:sym typeface="Helvetica Neue Light"/>
            </a:endParaRPr>
          </a:p>
          <a:p>
            <a:pPr marL="0" lvl="0" indent="0" algn="l" rtl="0">
              <a:lnSpc>
                <a:spcPct val="115000"/>
              </a:lnSpc>
              <a:spcBef>
                <a:spcPts val="1000"/>
              </a:spcBef>
              <a:spcAft>
                <a:spcPts val="0"/>
              </a:spcAft>
              <a:buNone/>
            </a:pPr>
            <a:r>
              <a:rPr lang="en-US" sz="1150">
                <a:solidFill>
                  <a:srgbClr val="444746"/>
                </a:solidFill>
                <a:latin typeface="Helvetica Neue"/>
                <a:ea typeface="Helvetica Neue"/>
                <a:cs typeface="Helvetica Neue"/>
                <a:sym typeface="Helvetica Neue"/>
              </a:rPr>
              <a:t>✔ </a:t>
            </a:r>
            <a:r>
              <a:rPr lang="en-US" sz="1150" b="1">
                <a:solidFill>
                  <a:srgbClr val="444746"/>
                </a:solidFill>
                <a:latin typeface="Helvetica Neue"/>
                <a:ea typeface="Helvetica Neue"/>
                <a:cs typeface="Helvetica Neue"/>
                <a:sym typeface="Helvetica Neue"/>
              </a:rPr>
              <a:t>Extensive use of educational campaigns and facilitated discussions </a:t>
            </a:r>
            <a:r>
              <a:rPr lang="en-US" sz="1150">
                <a:solidFill>
                  <a:srgbClr val="444746"/>
                </a:solidFill>
                <a:latin typeface="Helvetica Neue Light"/>
                <a:ea typeface="Helvetica Neue Light"/>
                <a:cs typeface="Helvetica Neue Light"/>
                <a:sym typeface="Helvetica Neue Light"/>
              </a:rPr>
              <a:t>helped raise awareness about the harmful effects of FGM and provided communities with the tools they needed to take action to end the practice.</a:t>
            </a:r>
            <a:endParaRPr sz="1150">
              <a:solidFill>
                <a:srgbClr val="444746"/>
              </a:solidFill>
              <a:latin typeface="Helvetica Neue Light"/>
              <a:ea typeface="Helvetica Neue Light"/>
              <a:cs typeface="Helvetica Neue Light"/>
              <a:sym typeface="Helvetica Neue Light"/>
            </a:endParaRPr>
          </a:p>
          <a:p>
            <a:pPr marL="0" lvl="0" indent="0" algn="l" rtl="0">
              <a:lnSpc>
                <a:spcPct val="115000"/>
              </a:lnSpc>
              <a:spcBef>
                <a:spcPts val="0"/>
              </a:spcBef>
              <a:spcAft>
                <a:spcPts val="0"/>
              </a:spcAft>
              <a:buClr>
                <a:schemeClr val="dk1"/>
              </a:buClr>
              <a:buSzPts val="1100"/>
              <a:buFont typeface="Arial"/>
              <a:buNone/>
            </a:pPr>
            <a:endParaRPr sz="1150" b="1">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150" b="1">
              <a:solidFill>
                <a:schemeClr val="dk1"/>
              </a:solidFill>
              <a:latin typeface="Helvetica Neue"/>
              <a:ea typeface="Helvetica Neue"/>
              <a:cs typeface="Helvetica Neue"/>
              <a:sym typeface="Helvetica Neue"/>
            </a:endParaRPr>
          </a:p>
        </p:txBody>
      </p:sp>
      <p:sp>
        <p:nvSpPr>
          <p:cNvPr id="773" name="Google Shape;773;g244d9610dd6_0_595"/>
          <p:cNvSpPr txBox="1"/>
          <p:nvPr/>
        </p:nvSpPr>
        <p:spPr>
          <a:xfrm>
            <a:off x="9078675" y="5292388"/>
            <a:ext cx="2711100" cy="12366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1000"/>
              </a:spcBef>
              <a:spcAft>
                <a:spcPts val="0"/>
              </a:spcAft>
              <a:buNone/>
            </a:pPr>
            <a:r>
              <a:rPr lang="en-US" sz="1000" i="1">
                <a:solidFill>
                  <a:srgbClr val="374EA3"/>
                </a:solidFill>
                <a:latin typeface="Roboto"/>
                <a:ea typeface="Roboto"/>
                <a:cs typeface="Roboto"/>
                <a:sym typeface="Roboto"/>
              </a:rPr>
              <a:t>"Because of the sessions I took before with Saleema, I started talking to people about the negative sides associated with FGM and that it is important to keep our girls (uncut &amp; healthy)."</a:t>
            </a:r>
            <a:endParaRPr sz="1000" i="1">
              <a:solidFill>
                <a:srgbClr val="374EA3"/>
              </a:solidFill>
              <a:latin typeface="Roboto"/>
              <a:ea typeface="Roboto"/>
              <a:cs typeface="Roboto"/>
              <a:sym typeface="Roboto"/>
            </a:endParaRPr>
          </a:p>
          <a:p>
            <a:pPr marL="0" lvl="0" indent="0" algn="l" rtl="0">
              <a:lnSpc>
                <a:spcPct val="100000"/>
              </a:lnSpc>
              <a:spcBef>
                <a:spcPts val="1000"/>
              </a:spcBef>
              <a:spcAft>
                <a:spcPts val="0"/>
              </a:spcAft>
              <a:buNone/>
            </a:pPr>
            <a:endParaRPr sz="1000" i="1">
              <a:solidFill>
                <a:srgbClr val="374EA3"/>
              </a:solidFill>
              <a:latin typeface="Roboto"/>
              <a:ea typeface="Roboto"/>
              <a:cs typeface="Roboto"/>
              <a:sym typeface="Roboto"/>
            </a:endParaRPr>
          </a:p>
        </p:txBody>
      </p:sp>
      <p:sp>
        <p:nvSpPr>
          <p:cNvPr id="774" name="Google Shape;774;g244d9610dd6_0_595"/>
          <p:cNvSpPr txBox="1"/>
          <p:nvPr/>
        </p:nvSpPr>
        <p:spPr>
          <a:xfrm>
            <a:off x="9881150" y="6283075"/>
            <a:ext cx="21429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900" b="1">
                <a:solidFill>
                  <a:srgbClr val="444746"/>
                </a:solidFill>
                <a:latin typeface="Roboto"/>
                <a:ea typeface="Roboto"/>
                <a:cs typeface="Roboto"/>
                <a:sym typeface="Roboto"/>
              </a:rPr>
              <a:t>Excerpted piece from the interview with end-user B1</a:t>
            </a:r>
            <a:endParaRPr sz="1300">
              <a:solidFill>
                <a:srgbClr val="444746"/>
              </a:solidFill>
              <a:latin typeface="Roboto"/>
              <a:ea typeface="Roboto"/>
              <a:cs typeface="Roboto"/>
              <a:sym typeface="Roboto"/>
            </a:endParaRPr>
          </a:p>
        </p:txBody>
      </p:sp>
      <p:sp>
        <p:nvSpPr>
          <p:cNvPr id="772" name="Google Shape;772;g244d9610dd6_0_595"/>
          <p:cNvSpPr txBox="1"/>
          <p:nvPr/>
        </p:nvSpPr>
        <p:spPr>
          <a:xfrm>
            <a:off x="9279675" y="1537138"/>
            <a:ext cx="2400300" cy="400200"/>
          </a:xfrm>
          <a:prstGeom prst="rect">
            <a:avLst/>
          </a:prstGeom>
          <a:noFill/>
          <a:ln w="38100" cap="flat" cmpd="sng">
            <a:solidFill>
              <a:srgbClr val="50B4F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Key Success Factors</a:t>
            </a:r>
            <a:endParaRPr b="1">
              <a:solidFill>
                <a:srgbClr val="444746"/>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2"/>
        <p:cNvGrpSpPr/>
        <p:nvPr/>
      </p:nvGrpSpPr>
      <p:grpSpPr>
        <a:xfrm>
          <a:off x="0" y="0"/>
          <a:ext cx="0" cy="0"/>
          <a:chOff x="0" y="0"/>
          <a:chExt cx="0" cy="0"/>
        </a:xfrm>
      </p:grpSpPr>
      <p:sp>
        <p:nvSpPr>
          <p:cNvPr id="333" name="Google Shape;333;g244d9610dd6_0_912"/>
          <p:cNvSpPr txBox="1"/>
          <p:nvPr/>
        </p:nvSpPr>
        <p:spPr>
          <a:xfrm>
            <a:off x="8340575" y="195825"/>
            <a:ext cx="3570900" cy="7695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US" sz="3800" b="1">
                <a:solidFill>
                  <a:srgbClr val="374EA3"/>
                </a:solidFill>
                <a:latin typeface="Roboto"/>
                <a:ea typeface="Roboto"/>
                <a:cs typeface="Roboto"/>
                <a:sym typeface="Roboto"/>
              </a:rPr>
              <a:t>Agenda</a:t>
            </a:r>
            <a:endParaRPr sz="3800" b="1">
              <a:solidFill>
                <a:srgbClr val="F8991D"/>
              </a:solidFill>
              <a:latin typeface="Roboto"/>
              <a:ea typeface="Roboto"/>
              <a:cs typeface="Roboto"/>
              <a:sym typeface="Roboto"/>
            </a:endParaRPr>
          </a:p>
        </p:txBody>
      </p:sp>
      <p:cxnSp>
        <p:nvCxnSpPr>
          <p:cNvPr id="334" name="Google Shape;334;g244d9610dd6_0_912"/>
          <p:cNvCxnSpPr/>
          <p:nvPr/>
        </p:nvCxnSpPr>
        <p:spPr>
          <a:xfrm>
            <a:off x="9582975" y="965325"/>
            <a:ext cx="2621400" cy="0"/>
          </a:xfrm>
          <a:prstGeom prst="straightConnector1">
            <a:avLst/>
          </a:prstGeom>
          <a:noFill/>
          <a:ln w="38100" cap="flat" cmpd="sng">
            <a:solidFill>
              <a:srgbClr val="374EA3"/>
            </a:solidFill>
            <a:prstDash val="solid"/>
            <a:round/>
            <a:headEnd type="oval" w="med" len="med"/>
            <a:tailEnd type="none" w="med" len="med"/>
          </a:ln>
        </p:spPr>
      </p:cxnSp>
      <p:sp>
        <p:nvSpPr>
          <p:cNvPr id="335" name="Google Shape;335;g244d9610dd6_0_912"/>
          <p:cNvSpPr txBox="1"/>
          <p:nvPr/>
        </p:nvSpPr>
        <p:spPr>
          <a:xfrm>
            <a:off x="1717000" y="871569"/>
            <a:ext cx="4112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100"/>
              <a:buFont typeface="Arial"/>
              <a:buNone/>
            </a:pPr>
            <a:r>
              <a:rPr lang="en-US" b="1">
                <a:solidFill>
                  <a:srgbClr val="F8991D"/>
                </a:solidFill>
                <a:latin typeface="Roboto"/>
                <a:ea typeface="Roboto"/>
                <a:cs typeface="Roboto"/>
                <a:sym typeface="Roboto"/>
              </a:rPr>
              <a:t>8.00-8.05: </a:t>
            </a:r>
            <a:r>
              <a:rPr lang="en-US" b="1">
                <a:solidFill>
                  <a:srgbClr val="444746"/>
                </a:solidFill>
                <a:latin typeface="Roboto"/>
                <a:ea typeface="Roboto"/>
                <a:cs typeface="Roboto"/>
                <a:sym typeface="Roboto"/>
              </a:rPr>
              <a:t>Opening Remarks</a:t>
            </a:r>
            <a:endParaRPr b="1" i="0" u="none" strike="noStrike" cap="none">
              <a:solidFill>
                <a:srgbClr val="F8991D"/>
              </a:solidFill>
              <a:latin typeface="Roboto"/>
              <a:ea typeface="Roboto"/>
              <a:cs typeface="Roboto"/>
              <a:sym typeface="Roboto"/>
            </a:endParaRPr>
          </a:p>
        </p:txBody>
      </p:sp>
      <p:sp>
        <p:nvSpPr>
          <p:cNvPr id="336" name="Google Shape;336;g244d9610dd6_0_912"/>
          <p:cNvSpPr/>
          <p:nvPr/>
        </p:nvSpPr>
        <p:spPr>
          <a:xfrm>
            <a:off x="1091700" y="851169"/>
            <a:ext cx="548700" cy="5487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7" name="Google Shape;337;g244d9610dd6_0_912"/>
          <p:cNvCxnSpPr/>
          <p:nvPr/>
        </p:nvCxnSpPr>
        <p:spPr>
          <a:xfrm>
            <a:off x="504300" y="1651125"/>
            <a:ext cx="8097300" cy="0"/>
          </a:xfrm>
          <a:prstGeom prst="straightConnector1">
            <a:avLst/>
          </a:prstGeom>
          <a:noFill/>
          <a:ln w="19050" cap="flat" cmpd="sng">
            <a:solidFill>
              <a:srgbClr val="444746"/>
            </a:solidFill>
            <a:prstDash val="solid"/>
            <a:round/>
            <a:headEnd type="none" w="med" len="med"/>
            <a:tailEnd type="none" w="med" len="med"/>
          </a:ln>
        </p:spPr>
      </p:cxnSp>
      <p:sp>
        <p:nvSpPr>
          <p:cNvPr id="338" name="Google Shape;338;g244d9610dd6_0_912"/>
          <p:cNvSpPr txBox="1"/>
          <p:nvPr/>
        </p:nvSpPr>
        <p:spPr>
          <a:xfrm>
            <a:off x="1717000" y="1832200"/>
            <a:ext cx="7145400" cy="1127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2100"/>
              <a:buFont typeface="Arial"/>
              <a:buNone/>
            </a:pPr>
            <a:r>
              <a:rPr lang="en-US" b="1">
                <a:solidFill>
                  <a:srgbClr val="F8991D"/>
                </a:solidFill>
                <a:latin typeface="Roboto"/>
                <a:ea typeface="Roboto"/>
                <a:cs typeface="Roboto"/>
                <a:sym typeface="Roboto"/>
              </a:rPr>
              <a:t>8.05-8.15:</a:t>
            </a:r>
            <a:r>
              <a:rPr lang="en-US" sz="2100" b="1">
                <a:solidFill>
                  <a:srgbClr val="F8991D"/>
                </a:solidFill>
                <a:latin typeface="Roboto"/>
                <a:ea typeface="Roboto"/>
                <a:cs typeface="Roboto"/>
                <a:sym typeface="Roboto"/>
              </a:rPr>
              <a:t> </a:t>
            </a:r>
            <a:r>
              <a:rPr lang="en-US" b="1">
                <a:solidFill>
                  <a:srgbClr val="444746"/>
                </a:solidFill>
                <a:latin typeface="Roboto"/>
                <a:ea typeface="Roboto"/>
                <a:cs typeface="Roboto"/>
                <a:sym typeface="Roboto"/>
              </a:rPr>
              <a:t>Presentation of Technological Landscape of Africa, MENA and Asia </a:t>
            </a:r>
            <a:endParaRPr b="1">
              <a:solidFill>
                <a:srgbClr val="444746"/>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2100"/>
              <a:buFont typeface="Arial"/>
              <a:buNone/>
            </a:pPr>
            <a:r>
              <a:rPr lang="en-US" b="1">
                <a:solidFill>
                  <a:srgbClr val="444746"/>
                </a:solidFill>
                <a:latin typeface="Roboto"/>
                <a:ea typeface="Roboto"/>
                <a:cs typeface="Roboto"/>
                <a:sym typeface="Roboto"/>
              </a:rPr>
              <a:t>(Mateo Rojas, Co-Project Manager)</a:t>
            </a:r>
            <a:endParaRPr>
              <a:solidFill>
                <a:srgbClr val="444746"/>
              </a:solidFill>
              <a:latin typeface="Roboto"/>
              <a:ea typeface="Roboto"/>
              <a:cs typeface="Roboto"/>
              <a:sym typeface="Roboto"/>
            </a:endParaRPr>
          </a:p>
          <a:p>
            <a:pPr marL="0" marR="0" lvl="0" indent="0" algn="l" rtl="0">
              <a:lnSpc>
                <a:spcPct val="115000"/>
              </a:lnSpc>
              <a:spcBef>
                <a:spcPts val="0"/>
              </a:spcBef>
              <a:spcAft>
                <a:spcPts val="0"/>
              </a:spcAft>
              <a:buClr>
                <a:schemeClr val="dk1"/>
              </a:buClr>
              <a:buSzPts val="2100"/>
              <a:buFont typeface="Arial"/>
              <a:buNone/>
            </a:pPr>
            <a:r>
              <a:rPr lang="en-US" sz="2100" b="1">
                <a:solidFill>
                  <a:srgbClr val="F8991D"/>
                </a:solidFill>
                <a:latin typeface="Roboto"/>
                <a:ea typeface="Roboto"/>
                <a:cs typeface="Roboto"/>
                <a:sym typeface="Roboto"/>
              </a:rPr>
              <a:t> </a:t>
            </a:r>
            <a:endParaRPr sz="1500" b="1" i="0" u="none" strike="noStrike" cap="none">
              <a:solidFill>
                <a:srgbClr val="F8991D"/>
              </a:solidFill>
              <a:latin typeface="Roboto"/>
              <a:ea typeface="Roboto"/>
              <a:cs typeface="Roboto"/>
              <a:sym typeface="Roboto"/>
            </a:endParaRPr>
          </a:p>
        </p:txBody>
      </p:sp>
      <p:sp>
        <p:nvSpPr>
          <p:cNvPr id="339" name="Google Shape;339;g244d9610dd6_0_912"/>
          <p:cNvSpPr/>
          <p:nvPr/>
        </p:nvSpPr>
        <p:spPr>
          <a:xfrm>
            <a:off x="1091700" y="1811800"/>
            <a:ext cx="548700" cy="5487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0" name="Google Shape;340;g244d9610dd6_0_912"/>
          <p:cNvCxnSpPr/>
          <p:nvPr/>
        </p:nvCxnSpPr>
        <p:spPr>
          <a:xfrm>
            <a:off x="504300" y="2684650"/>
            <a:ext cx="8134500" cy="0"/>
          </a:xfrm>
          <a:prstGeom prst="straightConnector1">
            <a:avLst/>
          </a:prstGeom>
          <a:noFill/>
          <a:ln w="19050" cap="flat" cmpd="sng">
            <a:solidFill>
              <a:srgbClr val="444746"/>
            </a:solidFill>
            <a:prstDash val="solid"/>
            <a:round/>
            <a:headEnd type="none" w="med" len="med"/>
            <a:tailEnd type="none" w="med" len="med"/>
          </a:ln>
        </p:spPr>
      </p:cxnSp>
      <p:sp>
        <p:nvSpPr>
          <p:cNvPr id="341" name="Google Shape;341;g244d9610dd6_0_912"/>
          <p:cNvSpPr txBox="1"/>
          <p:nvPr/>
        </p:nvSpPr>
        <p:spPr>
          <a:xfrm>
            <a:off x="1717000" y="2865725"/>
            <a:ext cx="83778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100"/>
              <a:buFont typeface="Arial"/>
              <a:buNone/>
            </a:pPr>
            <a:r>
              <a:rPr lang="en-US" b="1">
                <a:solidFill>
                  <a:srgbClr val="F8991D"/>
                </a:solidFill>
                <a:latin typeface="Roboto"/>
                <a:ea typeface="Roboto"/>
                <a:cs typeface="Roboto"/>
                <a:sym typeface="Roboto"/>
              </a:rPr>
              <a:t>8.15-8.35:</a:t>
            </a:r>
            <a:r>
              <a:rPr lang="en-US" sz="2100" b="1">
                <a:solidFill>
                  <a:srgbClr val="F8991D"/>
                </a:solidFill>
                <a:latin typeface="Roboto"/>
                <a:ea typeface="Roboto"/>
                <a:cs typeface="Roboto"/>
                <a:sym typeface="Roboto"/>
              </a:rPr>
              <a:t> </a:t>
            </a:r>
            <a:r>
              <a:rPr lang="en-US" b="1">
                <a:solidFill>
                  <a:srgbClr val="444746"/>
                </a:solidFill>
                <a:latin typeface="Roboto"/>
                <a:ea typeface="Roboto"/>
                <a:cs typeface="Roboto"/>
                <a:sym typeface="Roboto"/>
              </a:rPr>
              <a:t>Presentation of Technological Landscape of Africa, MENA and Asia </a:t>
            </a:r>
            <a:endParaRPr b="1">
              <a:solidFill>
                <a:srgbClr val="444746"/>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2100"/>
              <a:buFont typeface="Arial"/>
              <a:buNone/>
            </a:pPr>
            <a:r>
              <a:rPr lang="en-US" b="1">
                <a:solidFill>
                  <a:srgbClr val="444746"/>
                </a:solidFill>
                <a:latin typeface="Roboto"/>
                <a:ea typeface="Roboto"/>
                <a:cs typeface="Roboto"/>
                <a:sym typeface="Roboto"/>
              </a:rPr>
              <a:t>(Mateo Rojas, Co-Project Manager)</a:t>
            </a:r>
            <a:r>
              <a:rPr lang="en-US" sz="2100" b="1">
                <a:solidFill>
                  <a:srgbClr val="F8991D"/>
                </a:solidFill>
                <a:latin typeface="Roboto"/>
                <a:ea typeface="Roboto"/>
                <a:cs typeface="Roboto"/>
                <a:sym typeface="Roboto"/>
              </a:rPr>
              <a:t> </a:t>
            </a:r>
            <a:endParaRPr sz="1500" b="1" i="0" u="none" strike="noStrike" cap="none">
              <a:solidFill>
                <a:srgbClr val="F8991D"/>
              </a:solidFill>
              <a:latin typeface="Roboto"/>
              <a:ea typeface="Roboto"/>
              <a:cs typeface="Roboto"/>
              <a:sym typeface="Roboto"/>
            </a:endParaRPr>
          </a:p>
        </p:txBody>
      </p:sp>
      <p:sp>
        <p:nvSpPr>
          <p:cNvPr id="342" name="Google Shape;342;g244d9610dd6_0_912"/>
          <p:cNvSpPr/>
          <p:nvPr/>
        </p:nvSpPr>
        <p:spPr>
          <a:xfrm>
            <a:off x="1091700" y="2845325"/>
            <a:ext cx="548700" cy="5487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3" name="Google Shape;343;g244d9610dd6_0_912"/>
          <p:cNvCxnSpPr/>
          <p:nvPr/>
        </p:nvCxnSpPr>
        <p:spPr>
          <a:xfrm>
            <a:off x="504300" y="3727300"/>
            <a:ext cx="8114700" cy="0"/>
          </a:xfrm>
          <a:prstGeom prst="straightConnector1">
            <a:avLst/>
          </a:prstGeom>
          <a:noFill/>
          <a:ln w="19050" cap="flat" cmpd="sng">
            <a:solidFill>
              <a:srgbClr val="444746"/>
            </a:solidFill>
            <a:prstDash val="solid"/>
            <a:round/>
            <a:headEnd type="none" w="med" len="med"/>
            <a:tailEnd type="none" w="med" len="med"/>
          </a:ln>
        </p:spPr>
      </p:cxnSp>
      <p:sp>
        <p:nvSpPr>
          <p:cNvPr id="344" name="Google Shape;344;g244d9610dd6_0_912"/>
          <p:cNvSpPr/>
          <p:nvPr/>
        </p:nvSpPr>
        <p:spPr>
          <a:xfrm>
            <a:off x="1091700" y="3887975"/>
            <a:ext cx="548700" cy="5487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5" name="Google Shape;345;g244d9610dd6_0_912"/>
          <p:cNvCxnSpPr/>
          <p:nvPr/>
        </p:nvCxnSpPr>
        <p:spPr>
          <a:xfrm>
            <a:off x="504300" y="4769950"/>
            <a:ext cx="8084700" cy="0"/>
          </a:xfrm>
          <a:prstGeom prst="straightConnector1">
            <a:avLst/>
          </a:prstGeom>
          <a:noFill/>
          <a:ln w="19050" cap="flat" cmpd="sng">
            <a:solidFill>
              <a:srgbClr val="444746"/>
            </a:solidFill>
            <a:prstDash val="solid"/>
            <a:round/>
            <a:headEnd type="none" w="med" len="med"/>
            <a:tailEnd type="none" w="med" len="med"/>
          </a:ln>
        </p:spPr>
      </p:cxnSp>
      <p:sp>
        <p:nvSpPr>
          <p:cNvPr id="346" name="Google Shape;346;g244d9610dd6_0_912"/>
          <p:cNvSpPr/>
          <p:nvPr/>
        </p:nvSpPr>
        <p:spPr>
          <a:xfrm>
            <a:off x="1091700" y="4930625"/>
            <a:ext cx="548700" cy="5487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g244d9610dd6_0_912"/>
          <p:cNvSpPr txBox="1"/>
          <p:nvPr/>
        </p:nvSpPr>
        <p:spPr>
          <a:xfrm>
            <a:off x="1084300" y="927369"/>
            <a:ext cx="54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01.</a:t>
            </a:r>
            <a:endParaRPr b="1">
              <a:solidFill>
                <a:srgbClr val="444746"/>
              </a:solidFill>
              <a:latin typeface="Montserrat"/>
              <a:ea typeface="Montserrat"/>
              <a:cs typeface="Montserrat"/>
              <a:sym typeface="Montserrat"/>
            </a:endParaRPr>
          </a:p>
        </p:txBody>
      </p:sp>
      <p:sp>
        <p:nvSpPr>
          <p:cNvPr id="348" name="Google Shape;348;g244d9610dd6_0_912"/>
          <p:cNvSpPr txBox="1"/>
          <p:nvPr/>
        </p:nvSpPr>
        <p:spPr>
          <a:xfrm>
            <a:off x="1084300" y="1886050"/>
            <a:ext cx="54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02.</a:t>
            </a:r>
            <a:endParaRPr b="1">
              <a:solidFill>
                <a:srgbClr val="444746"/>
              </a:solidFill>
              <a:latin typeface="Montserrat"/>
              <a:ea typeface="Montserrat"/>
              <a:cs typeface="Montserrat"/>
              <a:sym typeface="Montserrat"/>
            </a:endParaRPr>
          </a:p>
        </p:txBody>
      </p:sp>
      <p:sp>
        <p:nvSpPr>
          <p:cNvPr id="349" name="Google Shape;349;g244d9610dd6_0_912"/>
          <p:cNvSpPr txBox="1"/>
          <p:nvPr/>
        </p:nvSpPr>
        <p:spPr>
          <a:xfrm>
            <a:off x="1084300" y="2919575"/>
            <a:ext cx="54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03.</a:t>
            </a:r>
            <a:endParaRPr b="1">
              <a:solidFill>
                <a:srgbClr val="444746"/>
              </a:solidFill>
              <a:latin typeface="Montserrat"/>
              <a:ea typeface="Montserrat"/>
              <a:cs typeface="Montserrat"/>
              <a:sym typeface="Montserrat"/>
            </a:endParaRPr>
          </a:p>
        </p:txBody>
      </p:sp>
      <p:sp>
        <p:nvSpPr>
          <p:cNvPr id="350" name="Google Shape;350;g244d9610dd6_0_912"/>
          <p:cNvSpPr txBox="1"/>
          <p:nvPr/>
        </p:nvSpPr>
        <p:spPr>
          <a:xfrm>
            <a:off x="1084300" y="3962225"/>
            <a:ext cx="54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04.</a:t>
            </a:r>
            <a:endParaRPr b="1">
              <a:solidFill>
                <a:srgbClr val="444746"/>
              </a:solidFill>
              <a:latin typeface="Montserrat"/>
              <a:ea typeface="Montserrat"/>
              <a:cs typeface="Montserrat"/>
              <a:sym typeface="Montserrat"/>
            </a:endParaRPr>
          </a:p>
        </p:txBody>
      </p:sp>
      <p:sp>
        <p:nvSpPr>
          <p:cNvPr id="351" name="Google Shape;351;g244d9610dd6_0_912"/>
          <p:cNvSpPr txBox="1"/>
          <p:nvPr/>
        </p:nvSpPr>
        <p:spPr>
          <a:xfrm>
            <a:off x="1084300" y="5004875"/>
            <a:ext cx="54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05.</a:t>
            </a:r>
            <a:endParaRPr b="1">
              <a:solidFill>
                <a:srgbClr val="444746"/>
              </a:solidFill>
              <a:latin typeface="Montserrat"/>
              <a:ea typeface="Montserrat"/>
              <a:cs typeface="Montserrat"/>
              <a:sym typeface="Montserrat"/>
            </a:endParaRPr>
          </a:p>
        </p:txBody>
      </p:sp>
      <p:cxnSp>
        <p:nvCxnSpPr>
          <p:cNvPr id="352" name="Google Shape;352;g244d9610dd6_0_912"/>
          <p:cNvCxnSpPr/>
          <p:nvPr/>
        </p:nvCxnSpPr>
        <p:spPr>
          <a:xfrm>
            <a:off x="504300" y="5728125"/>
            <a:ext cx="8159400" cy="0"/>
          </a:xfrm>
          <a:prstGeom prst="straightConnector1">
            <a:avLst/>
          </a:prstGeom>
          <a:noFill/>
          <a:ln w="19050" cap="flat" cmpd="sng">
            <a:solidFill>
              <a:srgbClr val="444746"/>
            </a:solidFill>
            <a:prstDash val="solid"/>
            <a:round/>
            <a:headEnd type="none" w="med" len="med"/>
            <a:tailEnd type="none" w="med" len="med"/>
          </a:ln>
        </p:spPr>
      </p:cxnSp>
      <p:sp>
        <p:nvSpPr>
          <p:cNvPr id="353" name="Google Shape;353;g244d9610dd6_0_912"/>
          <p:cNvSpPr/>
          <p:nvPr/>
        </p:nvSpPr>
        <p:spPr>
          <a:xfrm>
            <a:off x="1091700" y="5888800"/>
            <a:ext cx="548700" cy="5487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g244d9610dd6_0_912"/>
          <p:cNvSpPr txBox="1"/>
          <p:nvPr/>
        </p:nvSpPr>
        <p:spPr>
          <a:xfrm>
            <a:off x="1084300" y="5963050"/>
            <a:ext cx="54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06.</a:t>
            </a:r>
            <a:endParaRPr b="1">
              <a:solidFill>
                <a:srgbClr val="444746"/>
              </a:solidFill>
              <a:latin typeface="Montserrat"/>
              <a:ea typeface="Montserrat"/>
              <a:cs typeface="Montserrat"/>
              <a:sym typeface="Montserrat"/>
            </a:endParaRPr>
          </a:p>
        </p:txBody>
      </p:sp>
      <p:sp>
        <p:nvSpPr>
          <p:cNvPr id="355" name="Google Shape;355;g244d9610dd6_0_912"/>
          <p:cNvSpPr txBox="1"/>
          <p:nvPr/>
        </p:nvSpPr>
        <p:spPr>
          <a:xfrm>
            <a:off x="1738900" y="3909175"/>
            <a:ext cx="83778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100"/>
              <a:buFont typeface="Arial"/>
              <a:buNone/>
            </a:pPr>
            <a:r>
              <a:rPr lang="en-US" b="1">
                <a:solidFill>
                  <a:srgbClr val="F8991D"/>
                </a:solidFill>
                <a:latin typeface="Roboto"/>
                <a:ea typeface="Roboto"/>
                <a:cs typeface="Roboto"/>
                <a:sym typeface="Roboto"/>
              </a:rPr>
              <a:t>8.35-8.55:</a:t>
            </a:r>
            <a:r>
              <a:rPr lang="en-US" sz="2100" b="1">
                <a:solidFill>
                  <a:srgbClr val="F8991D"/>
                </a:solidFill>
                <a:latin typeface="Roboto"/>
                <a:ea typeface="Roboto"/>
                <a:cs typeface="Roboto"/>
                <a:sym typeface="Roboto"/>
              </a:rPr>
              <a:t> </a:t>
            </a:r>
            <a:r>
              <a:rPr lang="en-US" b="1">
                <a:solidFill>
                  <a:srgbClr val="444746"/>
                </a:solidFill>
                <a:latin typeface="Roboto"/>
                <a:ea typeface="Roboto"/>
                <a:cs typeface="Roboto"/>
                <a:sym typeface="Roboto"/>
              </a:rPr>
              <a:t>Presentation of Key Findings and Recommendations from Deep-Dives </a:t>
            </a:r>
            <a:endParaRPr b="1">
              <a:solidFill>
                <a:srgbClr val="444746"/>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2100"/>
              <a:buFont typeface="Arial"/>
              <a:buNone/>
            </a:pPr>
            <a:r>
              <a:rPr lang="en-US" b="1">
                <a:solidFill>
                  <a:srgbClr val="444746"/>
                </a:solidFill>
                <a:latin typeface="Roboto"/>
                <a:ea typeface="Roboto"/>
                <a:cs typeface="Roboto"/>
                <a:sym typeface="Roboto"/>
              </a:rPr>
              <a:t>(Anna Spinardi, Project Manager)</a:t>
            </a:r>
            <a:r>
              <a:rPr lang="en-US" sz="2100" b="1">
                <a:solidFill>
                  <a:srgbClr val="F8991D"/>
                </a:solidFill>
                <a:latin typeface="Roboto"/>
                <a:ea typeface="Roboto"/>
                <a:cs typeface="Roboto"/>
                <a:sym typeface="Roboto"/>
              </a:rPr>
              <a:t> </a:t>
            </a:r>
            <a:endParaRPr sz="1500" b="1" i="0" u="none" strike="noStrike" cap="none">
              <a:solidFill>
                <a:srgbClr val="F8991D"/>
              </a:solidFill>
              <a:latin typeface="Roboto"/>
              <a:ea typeface="Roboto"/>
              <a:cs typeface="Roboto"/>
              <a:sym typeface="Roboto"/>
            </a:endParaRPr>
          </a:p>
        </p:txBody>
      </p:sp>
      <p:sp>
        <p:nvSpPr>
          <p:cNvPr id="356" name="Google Shape;356;g244d9610dd6_0_912"/>
          <p:cNvSpPr txBox="1"/>
          <p:nvPr/>
        </p:nvSpPr>
        <p:spPr>
          <a:xfrm>
            <a:off x="1793200" y="4909575"/>
            <a:ext cx="83778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100"/>
              <a:buFont typeface="Arial"/>
              <a:buNone/>
            </a:pPr>
            <a:r>
              <a:rPr lang="en-US" b="1">
                <a:solidFill>
                  <a:srgbClr val="F8991D"/>
                </a:solidFill>
                <a:latin typeface="Roboto"/>
                <a:ea typeface="Roboto"/>
                <a:cs typeface="Roboto"/>
                <a:sym typeface="Roboto"/>
              </a:rPr>
              <a:t>8.55-9.25:</a:t>
            </a:r>
            <a:r>
              <a:rPr lang="en-US" sz="2100" b="1">
                <a:solidFill>
                  <a:srgbClr val="F8991D"/>
                </a:solidFill>
                <a:latin typeface="Roboto"/>
                <a:ea typeface="Roboto"/>
                <a:cs typeface="Roboto"/>
                <a:sym typeface="Roboto"/>
              </a:rPr>
              <a:t> </a:t>
            </a:r>
            <a:r>
              <a:rPr lang="en-US" b="1">
                <a:solidFill>
                  <a:srgbClr val="444746"/>
                </a:solidFill>
                <a:latin typeface="Roboto"/>
                <a:ea typeface="Roboto"/>
                <a:cs typeface="Roboto"/>
                <a:sym typeface="Roboto"/>
              </a:rPr>
              <a:t>Q&amp;A</a:t>
            </a:r>
            <a:endParaRPr sz="1500" b="1" i="0" u="none" strike="noStrike" cap="none">
              <a:solidFill>
                <a:srgbClr val="F8991D"/>
              </a:solidFill>
              <a:latin typeface="Roboto"/>
              <a:ea typeface="Roboto"/>
              <a:cs typeface="Roboto"/>
              <a:sym typeface="Roboto"/>
            </a:endParaRPr>
          </a:p>
        </p:txBody>
      </p:sp>
      <p:sp>
        <p:nvSpPr>
          <p:cNvPr id="357" name="Google Shape;357;g244d9610dd6_0_912"/>
          <p:cNvSpPr txBox="1"/>
          <p:nvPr/>
        </p:nvSpPr>
        <p:spPr>
          <a:xfrm>
            <a:off x="1793200" y="5909200"/>
            <a:ext cx="83778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100"/>
              <a:buFont typeface="Arial"/>
              <a:buNone/>
            </a:pPr>
            <a:r>
              <a:rPr lang="en-US" b="1">
                <a:solidFill>
                  <a:srgbClr val="F8991D"/>
                </a:solidFill>
                <a:latin typeface="Roboto"/>
                <a:ea typeface="Roboto"/>
                <a:cs typeface="Roboto"/>
                <a:sym typeface="Roboto"/>
              </a:rPr>
              <a:t>9.25-9.30:</a:t>
            </a:r>
            <a:r>
              <a:rPr lang="en-US" sz="2100" b="1">
                <a:solidFill>
                  <a:srgbClr val="F8991D"/>
                </a:solidFill>
                <a:latin typeface="Roboto"/>
                <a:ea typeface="Roboto"/>
                <a:cs typeface="Roboto"/>
                <a:sym typeface="Roboto"/>
              </a:rPr>
              <a:t> </a:t>
            </a:r>
            <a:r>
              <a:rPr lang="en-US" b="1">
                <a:solidFill>
                  <a:srgbClr val="444746"/>
                </a:solidFill>
                <a:latin typeface="Roboto"/>
                <a:ea typeface="Roboto"/>
                <a:cs typeface="Roboto"/>
                <a:sym typeface="Roboto"/>
              </a:rPr>
              <a:t>Closing Remarks</a:t>
            </a:r>
            <a:endParaRPr sz="1500" b="1" i="0" u="none" strike="noStrike" cap="none">
              <a:solidFill>
                <a:srgbClr val="F8991D"/>
              </a:solidFill>
              <a:latin typeface="Roboto"/>
              <a:ea typeface="Roboto"/>
              <a:cs typeface="Roboto"/>
              <a:sym typeface="Roboto"/>
            </a:endParaRPr>
          </a:p>
        </p:txBody>
      </p:sp>
      <p:pic>
        <p:nvPicPr>
          <p:cNvPr id="358" name="Google Shape;358;g244d9610dd6_0_912"/>
          <p:cNvPicPr preferRelativeResize="0"/>
          <p:nvPr/>
        </p:nvPicPr>
        <p:blipFill rotWithShape="1">
          <a:blip r:embed="rId4">
            <a:alphaModFix/>
          </a:blip>
          <a:srcRect t="20247" b="18134"/>
          <a:stretch/>
        </p:blipFill>
        <p:spPr>
          <a:xfrm>
            <a:off x="10060297" y="6173422"/>
            <a:ext cx="900755" cy="554850"/>
          </a:xfrm>
          <a:prstGeom prst="rect">
            <a:avLst/>
          </a:prstGeom>
          <a:noFill/>
          <a:ln>
            <a:noFill/>
          </a:ln>
        </p:spPr>
      </p:pic>
      <p:cxnSp>
        <p:nvCxnSpPr>
          <p:cNvPr id="359" name="Google Shape;359;g244d9610dd6_0_912"/>
          <p:cNvCxnSpPr/>
          <p:nvPr/>
        </p:nvCxnSpPr>
        <p:spPr>
          <a:xfrm>
            <a:off x="8615800" y="6182600"/>
            <a:ext cx="0" cy="537000"/>
          </a:xfrm>
          <a:prstGeom prst="straightConnector1">
            <a:avLst/>
          </a:prstGeom>
          <a:noFill/>
          <a:ln w="19050" cap="flat" cmpd="sng">
            <a:solidFill>
              <a:srgbClr val="444746"/>
            </a:solidFill>
            <a:prstDash val="solid"/>
            <a:round/>
            <a:headEnd type="none" w="sm" len="sm"/>
            <a:tailEnd type="none" w="sm" len="sm"/>
          </a:ln>
        </p:spPr>
      </p:cxnSp>
      <p:pic>
        <p:nvPicPr>
          <p:cNvPr id="360" name="Google Shape;360;g244d9610dd6_0_912"/>
          <p:cNvPicPr preferRelativeResize="0"/>
          <p:nvPr/>
        </p:nvPicPr>
        <p:blipFill>
          <a:blip r:embed="rId5">
            <a:alphaModFix/>
          </a:blip>
          <a:stretch>
            <a:fillRect/>
          </a:stretch>
        </p:blipFill>
        <p:spPr>
          <a:xfrm>
            <a:off x="11128075" y="6182350"/>
            <a:ext cx="872780" cy="537000"/>
          </a:xfrm>
          <a:prstGeom prst="rect">
            <a:avLst/>
          </a:prstGeom>
          <a:noFill/>
          <a:ln>
            <a:noFill/>
          </a:ln>
        </p:spPr>
      </p:pic>
      <p:pic>
        <p:nvPicPr>
          <p:cNvPr id="361" name="Google Shape;361;g244d9610dd6_0_912"/>
          <p:cNvPicPr preferRelativeResize="0"/>
          <p:nvPr/>
        </p:nvPicPr>
        <p:blipFill>
          <a:blip r:embed="rId6">
            <a:alphaModFix/>
          </a:blip>
          <a:stretch>
            <a:fillRect/>
          </a:stretch>
        </p:blipFill>
        <p:spPr>
          <a:xfrm>
            <a:off x="8938614" y="6251000"/>
            <a:ext cx="954660" cy="400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9"/>
        <p:cNvGrpSpPr/>
        <p:nvPr/>
      </p:nvGrpSpPr>
      <p:grpSpPr>
        <a:xfrm>
          <a:off x="0" y="0"/>
          <a:ext cx="0" cy="0"/>
          <a:chOff x="0" y="0"/>
          <a:chExt cx="0" cy="0"/>
        </a:xfrm>
      </p:grpSpPr>
      <p:sp>
        <p:nvSpPr>
          <p:cNvPr id="790" name="Google Shape;790;g244d9610dd6_0_631"/>
          <p:cNvSpPr txBox="1"/>
          <p:nvPr/>
        </p:nvSpPr>
        <p:spPr>
          <a:xfrm>
            <a:off x="860275" y="451500"/>
            <a:ext cx="8377800" cy="6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b="1">
                <a:solidFill>
                  <a:srgbClr val="374EA3"/>
                </a:solidFill>
                <a:latin typeface="Roboto"/>
                <a:ea typeface="Roboto"/>
                <a:cs typeface="Roboto"/>
                <a:sym typeface="Roboto"/>
              </a:rPr>
              <a:t>Saleema Initiative</a:t>
            </a:r>
            <a:endParaRPr sz="3000" b="1">
              <a:solidFill>
                <a:srgbClr val="374EA3"/>
              </a:solidFill>
              <a:latin typeface="Roboto"/>
              <a:ea typeface="Roboto"/>
              <a:cs typeface="Roboto"/>
              <a:sym typeface="Roboto"/>
            </a:endParaRPr>
          </a:p>
        </p:txBody>
      </p:sp>
      <p:cxnSp>
        <p:nvCxnSpPr>
          <p:cNvPr id="791" name="Google Shape;791;g244d9610dd6_0_631"/>
          <p:cNvCxnSpPr/>
          <p:nvPr/>
        </p:nvCxnSpPr>
        <p:spPr>
          <a:xfrm>
            <a:off x="0" y="747663"/>
            <a:ext cx="810900" cy="0"/>
          </a:xfrm>
          <a:prstGeom prst="straightConnector1">
            <a:avLst/>
          </a:prstGeom>
          <a:noFill/>
          <a:ln w="38100" cap="flat" cmpd="sng">
            <a:solidFill>
              <a:srgbClr val="374EA3"/>
            </a:solidFill>
            <a:prstDash val="solid"/>
            <a:round/>
            <a:headEnd type="none" w="med" len="med"/>
            <a:tailEnd type="oval" w="med" len="med"/>
          </a:ln>
        </p:spPr>
      </p:cxnSp>
      <p:sp>
        <p:nvSpPr>
          <p:cNvPr id="792" name="Google Shape;792;g244d9610dd6_0_631"/>
          <p:cNvSpPr/>
          <p:nvPr/>
        </p:nvSpPr>
        <p:spPr>
          <a:xfrm>
            <a:off x="10635575" y="116800"/>
            <a:ext cx="1446000" cy="1446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3" name="Google Shape;793;g244d9610dd6_0_631"/>
          <p:cNvPicPr preferRelativeResize="0"/>
          <p:nvPr/>
        </p:nvPicPr>
        <p:blipFill>
          <a:blip r:embed="rId4">
            <a:alphaModFix/>
          </a:blip>
          <a:stretch>
            <a:fillRect/>
          </a:stretch>
        </p:blipFill>
        <p:spPr>
          <a:xfrm>
            <a:off x="10742995" y="516550"/>
            <a:ext cx="1231167" cy="646500"/>
          </a:xfrm>
          <a:prstGeom prst="rect">
            <a:avLst/>
          </a:prstGeom>
          <a:noFill/>
          <a:ln>
            <a:noFill/>
          </a:ln>
        </p:spPr>
      </p:pic>
      <p:sp>
        <p:nvSpPr>
          <p:cNvPr id="794" name="Google Shape;794;g244d9610dd6_0_631"/>
          <p:cNvSpPr/>
          <p:nvPr/>
        </p:nvSpPr>
        <p:spPr>
          <a:xfrm>
            <a:off x="408875" y="1789275"/>
            <a:ext cx="1164600" cy="581400"/>
          </a:xfrm>
          <a:prstGeom prst="rect">
            <a:avLst/>
          </a:prstGeom>
          <a:noFill/>
          <a:ln w="38100" cap="flat" cmpd="sng">
            <a:solidFill>
              <a:srgbClr val="374EA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What?</a:t>
            </a:r>
            <a:endParaRPr b="1">
              <a:solidFill>
                <a:srgbClr val="444746"/>
              </a:solidFill>
              <a:latin typeface="Montserrat"/>
              <a:ea typeface="Montserrat"/>
              <a:cs typeface="Montserrat"/>
              <a:sym typeface="Montserrat"/>
            </a:endParaRPr>
          </a:p>
        </p:txBody>
      </p:sp>
      <p:sp>
        <p:nvSpPr>
          <p:cNvPr id="795" name="Google Shape;795;g244d9610dd6_0_631"/>
          <p:cNvSpPr/>
          <p:nvPr/>
        </p:nvSpPr>
        <p:spPr>
          <a:xfrm>
            <a:off x="408875" y="3007088"/>
            <a:ext cx="1164600" cy="581400"/>
          </a:xfrm>
          <a:prstGeom prst="rect">
            <a:avLst/>
          </a:prstGeom>
          <a:noFill/>
          <a:ln w="38100" cap="flat" cmpd="sng">
            <a:solidFill>
              <a:srgbClr val="374EA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Mission?</a:t>
            </a:r>
            <a:endParaRPr b="1">
              <a:solidFill>
                <a:srgbClr val="444746"/>
              </a:solidFill>
              <a:latin typeface="Montserrat"/>
              <a:ea typeface="Montserrat"/>
              <a:cs typeface="Montserrat"/>
              <a:sym typeface="Montserrat"/>
            </a:endParaRPr>
          </a:p>
        </p:txBody>
      </p:sp>
      <p:sp>
        <p:nvSpPr>
          <p:cNvPr id="796" name="Google Shape;796;g244d9610dd6_0_631"/>
          <p:cNvSpPr/>
          <p:nvPr/>
        </p:nvSpPr>
        <p:spPr>
          <a:xfrm>
            <a:off x="408875" y="4419600"/>
            <a:ext cx="1164600" cy="581400"/>
          </a:xfrm>
          <a:prstGeom prst="rect">
            <a:avLst/>
          </a:prstGeom>
          <a:noFill/>
          <a:ln w="38100" cap="flat" cmpd="sng">
            <a:solidFill>
              <a:srgbClr val="374EA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How?</a:t>
            </a:r>
            <a:endParaRPr b="1">
              <a:solidFill>
                <a:srgbClr val="444746"/>
              </a:solidFill>
              <a:latin typeface="Montserrat"/>
              <a:ea typeface="Montserrat"/>
              <a:cs typeface="Montserrat"/>
              <a:sym typeface="Montserrat"/>
            </a:endParaRPr>
          </a:p>
        </p:txBody>
      </p:sp>
      <p:sp>
        <p:nvSpPr>
          <p:cNvPr id="797" name="Google Shape;797;g244d9610dd6_0_631"/>
          <p:cNvSpPr txBox="1"/>
          <p:nvPr/>
        </p:nvSpPr>
        <p:spPr>
          <a:xfrm>
            <a:off x="1782700" y="1555875"/>
            <a:ext cx="4001700" cy="938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000"/>
              </a:spcBef>
              <a:spcAft>
                <a:spcPts val="0"/>
              </a:spcAft>
              <a:buNone/>
            </a:pPr>
            <a:r>
              <a:rPr lang="en-US" sz="1100" b="1">
                <a:solidFill>
                  <a:srgbClr val="444746"/>
                </a:solidFill>
                <a:latin typeface="Roboto"/>
                <a:ea typeface="Roboto"/>
                <a:cs typeface="Roboto"/>
                <a:sym typeface="Roboto"/>
              </a:rPr>
              <a:t>Love Matters India (LMI)</a:t>
            </a:r>
            <a:r>
              <a:rPr lang="en-US" sz="1100">
                <a:solidFill>
                  <a:srgbClr val="444746"/>
                </a:solidFill>
                <a:latin typeface="Roboto"/>
                <a:ea typeface="Roboto"/>
                <a:cs typeface="Roboto"/>
                <a:sym typeface="Roboto"/>
              </a:rPr>
              <a:t> is the country’s leading programme providing </a:t>
            </a:r>
            <a:r>
              <a:rPr lang="en-US" sz="1100" b="1">
                <a:solidFill>
                  <a:srgbClr val="444746"/>
                </a:solidFill>
                <a:latin typeface="Roboto"/>
                <a:ea typeface="Roboto"/>
                <a:cs typeface="Roboto"/>
                <a:sym typeface="Roboto"/>
              </a:rPr>
              <a:t>Sexual and Reproductive Health and Rights (SRHR) information</a:t>
            </a:r>
            <a:r>
              <a:rPr lang="en-US" sz="1100">
                <a:solidFill>
                  <a:srgbClr val="444746"/>
                </a:solidFill>
                <a:latin typeface="Roboto"/>
                <a:ea typeface="Roboto"/>
                <a:cs typeface="Roboto"/>
                <a:sym typeface="Roboto"/>
              </a:rPr>
              <a:t> in line with young people’s needs, including on child marriage and FGM. I</a:t>
            </a:r>
            <a:r>
              <a:rPr lang="en-US" sz="11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t began operations in </a:t>
            </a:r>
            <a:r>
              <a:rPr lang="en-US" sz="1100" b="1">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2011.</a:t>
            </a:r>
            <a:endParaRPr sz="1100" b="1">
              <a:solidFill>
                <a:srgbClr val="444746"/>
              </a:solidFill>
              <a:latin typeface="Roboto"/>
              <a:ea typeface="Roboto"/>
              <a:cs typeface="Roboto"/>
              <a:sym typeface="Roboto"/>
            </a:endParaRPr>
          </a:p>
        </p:txBody>
      </p:sp>
      <p:sp>
        <p:nvSpPr>
          <p:cNvPr id="798" name="Google Shape;798;g244d9610dd6_0_631"/>
          <p:cNvSpPr txBox="1"/>
          <p:nvPr/>
        </p:nvSpPr>
        <p:spPr>
          <a:xfrm>
            <a:off x="1782700" y="2871025"/>
            <a:ext cx="4001700" cy="938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000"/>
              </a:spcBef>
              <a:spcAft>
                <a:spcPts val="0"/>
              </a:spcAft>
              <a:buNone/>
            </a:pPr>
            <a:r>
              <a:rPr lang="en-US" sz="1100">
                <a:solidFill>
                  <a:srgbClr val="444746"/>
                </a:solidFill>
                <a:latin typeface="Roboto"/>
                <a:ea typeface="Roboto"/>
                <a:cs typeface="Roboto"/>
                <a:sym typeface="Roboto"/>
              </a:rPr>
              <a:t>Offering open, comprehensive, non-judgmental and science-based information on </a:t>
            </a:r>
            <a:r>
              <a:rPr lang="en-US" sz="1100" b="1">
                <a:solidFill>
                  <a:srgbClr val="444746"/>
                </a:solidFill>
                <a:latin typeface="Roboto"/>
                <a:ea typeface="Roboto"/>
                <a:cs typeface="Roboto"/>
                <a:sym typeface="Roboto"/>
              </a:rPr>
              <a:t>romantic relationships </a:t>
            </a:r>
            <a:r>
              <a:rPr lang="en-US" sz="1100">
                <a:solidFill>
                  <a:srgbClr val="444746"/>
                </a:solidFill>
                <a:latin typeface="Roboto"/>
                <a:ea typeface="Roboto"/>
                <a:cs typeface="Roboto"/>
                <a:sym typeface="Roboto"/>
              </a:rPr>
              <a:t>and </a:t>
            </a:r>
            <a:r>
              <a:rPr lang="en-US" sz="1100" b="1">
                <a:solidFill>
                  <a:srgbClr val="444746"/>
                </a:solidFill>
                <a:latin typeface="Roboto"/>
                <a:ea typeface="Roboto"/>
                <a:cs typeface="Roboto"/>
                <a:sym typeface="Roboto"/>
              </a:rPr>
              <a:t>sexual and reproductive health education</a:t>
            </a:r>
            <a:r>
              <a:rPr lang="en-US" sz="1100">
                <a:solidFill>
                  <a:srgbClr val="444746"/>
                </a:solidFill>
                <a:latin typeface="Roboto"/>
                <a:ea typeface="Roboto"/>
                <a:cs typeface="Roboto"/>
                <a:sym typeface="Roboto"/>
              </a:rPr>
              <a:t> using</a:t>
            </a:r>
            <a:r>
              <a:rPr lang="en-US" sz="1100" b="1">
                <a:solidFill>
                  <a:srgbClr val="444746"/>
                </a:solidFill>
                <a:latin typeface="Roboto"/>
                <a:ea typeface="Roboto"/>
                <a:cs typeface="Roboto"/>
                <a:sym typeface="Roboto"/>
              </a:rPr>
              <a:t> innovative media formats</a:t>
            </a:r>
            <a:r>
              <a:rPr lang="en-US" sz="1100">
                <a:solidFill>
                  <a:srgbClr val="444746"/>
                </a:solidFill>
                <a:latin typeface="Roboto"/>
                <a:ea typeface="Roboto"/>
                <a:cs typeface="Roboto"/>
                <a:sym typeface="Roboto"/>
              </a:rPr>
              <a:t>.</a:t>
            </a:r>
            <a:endParaRPr sz="1100">
              <a:solidFill>
                <a:srgbClr val="444746"/>
              </a:solidFill>
              <a:latin typeface="Roboto"/>
              <a:ea typeface="Roboto"/>
              <a:cs typeface="Roboto"/>
              <a:sym typeface="Roboto"/>
            </a:endParaRPr>
          </a:p>
        </p:txBody>
      </p:sp>
      <p:sp>
        <p:nvSpPr>
          <p:cNvPr id="799" name="Google Shape;799;g244d9610dd6_0_631"/>
          <p:cNvSpPr txBox="1">
            <a:spLocks noGrp="1"/>
          </p:cNvSpPr>
          <p:nvPr>
            <p:ph type="body" idx="4294967295"/>
          </p:nvPr>
        </p:nvSpPr>
        <p:spPr>
          <a:xfrm>
            <a:off x="1782700" y="3962400"/>
            <a:ext cx="4001700" cy="14460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000"/>
              </a:spcBef>
              <a:spcAft>
                <a:spcPts val="0"/>
              </a:spcAft>
              <a:buNone/>
            </a:pPr>
            <a:r>
              <a:rPr lang="en-US" sz="1100">
                <a:solidFill>
                  <a:srgbClr val="444746"/>
                </a:solidFill>
                <a:latin typeface="Roboto"/>
                <a:ea typeface="Roboto"/>
                <a:cs typeface="Roboto"/>
                <a:sym typeface="Roboto"/>
              </a:rPr>
              <a:t>1) Its main channel is the </a:t>
            </a:r>
            <a:r>
              <a:rPr lang="en-US" sz="1100" u="sng">
                <a:solidFill>
                  <a:srgbClr val="444746"/>
                </a:solidFill>
                <a:latin typeface="Roboto"/>
                <a:ea typeface="Roboto"/>
                <a:cs typeface="Roboto"/>
                <a:sym typeface="Roboto"/>
                <a:hlinkClick r:id="rId5">
                  <a:extLst>
                    <a:ext uri="{A12FA001-AC4F-418D-AE19-62706E023703}">
                      <ahyp:hlinkClr xmlns:ahyp="http://schemas.microsoft.com/office/drawing/2018/hyperlinkcolor" val="tx"/>
                    </a:ext>
                  </a:extLst>
                </a:hlinkClick>
              </a:rPr>
              <a:t>website</a:t>
            </a:r>
            <a:r>
              <a:rPr lang="en-US" sz="1100">
                <a:solidFill>
                  <a:srgbClr val="444746"/>
                </a:solidFill>
                <a:latin typeface="Roboto"/>
                <a:ea typeface="Roboto"/>
                <a:cs typeface="Roboto"/>
                <a:sym typeface="Roboto"/>
              </a:rPr>
              <a:t>, available both in Hindi and English, which acts as a resource hub containing articles, tips, personal stories, mythbusters and advice columns.</a:t>
            </a:r>
            <a:endParaRPr sz="1100">
              <a:solidFill>
                <a:srgbClr val="444746"/>
              </a:solidFill>
              <a:latin typeface="Roboto"/>
              <a:ea typeface="Roboto"/>
              <a:cs typeface="Roboto"/>
              <a:sym typeface="Roboto"/>
            </a:endParaRPr>
          </a:p>
          <a:p>
            <a:pPr marL="0" lvl="0" indent="0" algn="just" rtl="0">
              <a:lnSpc>
                <a:spcPct val="115000"/>
              </a:lnSpc>
              <a:spcBef>
                <a:spcPts val="1000"/>
              </a:spcBef>
              <a:spcAft>
                <a:spcPts val="0"/>
              </a:spcAft>
              <a:buNone/>
            </a:pPr>
            <a:r>
              <a:rPr lang="en-US" sz="1100">
                <a:solidFill>
                  <a:srgbClr val="444746"/>
                </a:solidFill>
                <a:latin typeface="Roboto"/>
                <a:ea typeface="Roboto"/>
                <a:cs typeface="Roboto"/>
                <a:sym typeface="Roboto"/>
              </a:rPr>
              <a:t>2) Love Matters also reaches its young audiences through other channels (e.g. </a:t>
            </a:r>
            <a:r>
              <a:rPr lang="en-US" sz="1100" b="1">
                <a:solidFill>
                  <a:srgbClr val="444746"/>
                </a:solidFill>
                <a:latin typeface="Roboto"/>
                <a:ea typeface="Roboto"/>
                <a:cs typeface="Roboto"/>
                <a:sym typeface="Roboto"/>
              </a:rPr>
              <a:t>social media, virtual reality films and campaigns, augmented reality app, etc.</a:t>
            </a:r>
            <a:r>
              <a:rPr lang="en-US" sz="1100">
                <a:solidFill>
                  <a:srgbClr val="444746"/>
                </a:solidFill>
                <a:latin typeface="Roboto"/>
                <a:ea typeface="Roboto"/>
                <a:cs typeface="Roboto"/>
                <a:sym typeface="Roboto"/>
              </a:rPr>
              <a:t>) all publically available and free of cost.</a:t>
            </a:r>
            <a:endParaRPr sz="1100">
              <a:solidFill>
                <a:srgbClr val="444746"/>
              </a:solidFill>
              <a:latin typeface="Roboto"/>
              <a:ea typeface="Roboto"/>
              <a:cs typeface="Roboto"/>
              <a:sym typeface="Roboto"/>
            </a:endParaRPr>
          </a:p>
          <a:p>
            <a:pPr marL="0" lvl="0" indent="0" algn="just" rtl="0">
              <a:lnSpc>
                <a:spcPct val="115000"/>
              </a:lnSpc>
              <a:spcBef>
                <a:spcPts val="1000"/>
              </a:spcBef>
              <a:spcAft>
                <a:spcPts val="0"/>
              </a:spcAft>
              <a:buNone/>
            </a:pPr>
            <a:r>
              <a:rPr lang="en-US" sz="1100">
                <a:solidFill>
                  <a:srgbClr val="444746"/>
                </a:solidFill>
                <a:latin typeface="Roboto"/>
                <a:ea typeface="Roboto"/>
                <a:cs typeface="Roboto"/>
                <a:sym typeface="Roboto"/>
              </a:rPr>
              <a:t>3) Through a hybrid strategy (digital components being its central approach), Love Matters also has </a:t>
            </a:r>
            <a:r>
              <a:rPr lang="en-US" sz="1100" b="1">
                <a:solidFill>
                  <a:srgbClr val="444746"/>
                </a:solidFill>
                <a:latin typeface="Roboto"/>
                <a:ea typeface="Roboto"/>
                <a:cs typeface="Roboto"/>
                <a:sym typeface="Roboto"/>
              </a:rPr>
              <a:t>direct contact with the communities on the ground</a:t>
            </a:r>
            <a:r>
              <a:rPr lang="en-US" sz="1100">
                <a:solidFill>
                  <a:srgbClr val="444746"/>
                </a:solidFill>
                <a:latin typeface="Roboto"/>
                <a:ea typeface="Roboto"/>
                <a:cs typeface="Roboto"/>
                <a:sym typeface="Roboto"/>
              </a:rPr>
              <a:t> and in the t</a:t>
            </a:r>
            <a:r>
              <a:rPr lang="en-US" sz="1100" b="1">
                <a:solidFill>
                  <a:srgbClr val="444746"/>
                </a:solidFill>
                <a:latin typeface="Roboto"/>
                <a:ea typeface="Roboto"/>
                <a:cs typeface="Roboto"/>
                <a:sym typeface="Roboto"/>
              </a:rPr>
              <a:t>raining of young multipliers</a:t>
            </a:r>
            <a:r>
              <a:rPr lang="en-US" sz="1100">
                <a:solidFill>
                  <a:srgbClr val="444746"/>
                </a:solidFill>
                <a:latin typeface="Roboto"/>
                <a:ea typeface="Roboto"/>
                <a:cs typeface="Roboto"/>
                <a:sym typeface="Roboto"/>
              </a:rPr>
              <a:t>.</a:t>
            </a:r>
            <a:endParaRPr sz="1100">
              <a:solidFill>
                <a:srgbClr val="444746"/>
              </a:solidFill>
              <a:latin typeface="Roboto"/>
              <a:ea typeface="Roboto"/>
              <a:cs typeface="Roboto"/>
              <a:sym typeface="Roboto"/>
            </a:endParaRPr>
          </a:p>
        </p:txBody>
      </p:sp>
      <p:pic>
        <p:nvPicPr>
          <p:cNvPr id="800" name="Google Shape;800;g244d9610dd6_0_631"/>
          <p:cNvPicPr preferRelativeResize="0"/>
          <p:nvPr/>
        </p:nvPicPr>
        <p:blipFill rotWithShape="1">
          <a:blip r:embed="rId6">
            <a:alphaModFix/>
          </a:blip>
          <a:srcRect l="-3489" t="-2106" r="-4548" b="-5908"/>
          <a:stretch/>
        </p:blipFill>
        <p:spPr>
          <a:xfrm>
            <a:off x="6995725" y="451500"/>
            <a:ext cx="3789299" cy="3346074"/>
          </a:xfrm>
          <a:prstGeom prst="rect">
            <a:avLst/>
          </a:prstGeom>
          <a:noFill/>
          <a:ln>
            <a:noFill/>
          </a:ln>
        </p:spPr>
      </p:pic>
      <p:pic>
        <p:nvPicPr>
          <p:cNvPr id="801" name="Google Shape;801;g244d9610dd6_0_631"/>
          <p:cNvPicPr preferRelativeResize="0"/>
          <p:nvPr/>
        </p:nvPicPr>
        <p:blipFill>
          <a:blip r:embed="rId7">
            <a:alphaModFix/>
          </a:blip>
          <a:stretch>
            <a:fillRect/>
          </a:stretch>
        </p:blipFill>
        <p:spPr>
          <a:xfrm>
            <a:off x="8135350" y="1374185"/>
            <a:ext cx="1004399" cy="1004401"/>
          </a:xfrm>
          <a:prstGeom prst="rect">
            <a:avLst/>
          </a:prstGeom>
          <a:noFill/>
          <a:ln>
            <a:noFill/>
          </a:ln>
        </p:spPr>
      </p:pic>
      <p:sp>
        <p:nvSpPr>
          <p:cNvPr id="802" name="Google Shape;802;g244d9610dd6_0_631"/>
          <p:cNvSpPr/>
          <p:nvPr/>
        </p:nvSpPr>
        <p:spPr>
          <a:xfrm>
            <a:off x="6209925" y="4320300"/>
            <a:ext cx="5420700" cy="1350600"/>
          </a:xfrm>
          <a:prstGeom prst="roundRect">
            <a:avLst>
              <a:gd name="adj" fmla="val 16667"/>
            </a:avLst>
          </a:prstGeom>
          <a:noFill/>
          <a:ln w="19050" cap="flat" cmpd="sng">
            <a:solidFill>
              <a:srgbClr val="374EA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g244d9610dd6_0_631"/>
          <p:cNvSpPr/>
          <p:nvPr/>
        </p:nvSpPr>
        <p:spPr>
          <a:xfrm>
            <a:off x="7639075" y="4095000"/>
            <a:ext cx="2502600" cy="432300"/>
          </a:xfrm>
          <a:prstGeom prst="roundRect">
            <a:avLst>
              <a:gd name="adj" fmla="val 16667"/>
            </a:avLst>
          </a:prstGeom>
          <a:solidFill>
            <a:schemeClr val="lt1"/>
          </a:solidFill>
          <a:ln w="9525" cap="flat" cmpd="sng">
            <a:solidFill>
              <a:srgbClr val="374EA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a:solidFill>
                  <a:srgbClr val="444746"/>
                </a:solidFill>
                <a:latin typeface="Roboto"/>
                <a:ea typeface="Roboto"/>
                <a:cs typeface="Roboto"/>
                <a:sym typeface="Roboto"/>
              </a:rPr>
              <a:t>Key Statistics</a:t>
            </a:r>
            <a:endParaRPr sz="1600" b="1">
              <a:solidFill>
                <a:srgbClr val="444746"/>
              </a:solidFill>
              <a:latin typeface="Roboto"/>
              <a:ea typeface="Roboto"/>
              <a:cs typeface="Roboto"/>
              <a:sym typeface="Roboto"/>
            </a:endParaRPr>
          </a:p>
        </p:txBody>
      </p:sp>
      <p:sp>
        <p:nvSpPr>
          <p:cNvPr id="804" name="Google Shape;804;g244d9610dd6_0_631"/>
          <p:cNvSpPr/>
          <p:nvPr/>
        </p:nvSpPr>
        <p:spPr>
          <a:xfrm>
            <a:off x="7108375" y="4748363"/>
            <a:ext cx="1572900" cy="1446000"/>
          </a:xfrm>
          <a:prstGeom prst="ellipse">
            <a:avLst/>
          </a:prstGeom>
          <a:solidFill>
            <a:srgbClr val="374EA3"/>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g244d9610dd6_0_631"/>
          <p:cNvSpPr txBox="1"/>
          <p:nvPr/>
        </p:nvSpPr>
        <p:spPr>
          <a:xfrm>
            <a:off x="7231075" y="4933238"/>
            <a:ext cx="1327500" cy="5157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5800"/>
              <a:buFont typeface="Arial"/>
              <a:buNone/>
            </a:pPr>
            <a:r>
              <a:rPr lang="en-US" sz="3000" b="1">
                <a:solidFill>
                  <a:schemeClr val="lt1"/>
                </a:solidFill>
                <a:latin typeface="Roboto"/>
                <a:ea typeface="Roboto"/>
                <a:cs typeface="Roboto"/>
                <a:sym typeface="Roboto"/>
              </a:rPr>
              <a:t>1.3m </a:t>
            </a:r>
            <a:endParaRPr sz="3000" b="1" i="0" u="none" strike="noStrike" cap="none">
              <a:solidFill>
                <a:schemeClr val="lt1"/>
              </a:solidFill>
              <a:latin typeface="Roboto"/>
              <a:ea typeface="Roboto"/>
              <a:cs typeface="Roboto"/>
              <a:sym typeface="Roboto"/>
            </a:endParaRPr>
          </a:p>
        </p:txBody>
      </p:sp>
      <p:sp>
        <p:nvSpPr>
          <p:cNvPr id="806" name="Google Shape;806;g244d9610dd6_0_631"/>
          <p:cNvSpPr txBox="1"/>
          <p:nvPr/>
        </p:nvSpPr>
        <p:spPr>
          <a:xfrm>
            <a:off x="7392625" y="5369838"/>
            <a:ext cx="1004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a:solidFill>
                  <a:schemeClr val="lt1"/>
                </a:solidFill>
                <a:latin typeface="Roboto"/>
                <a:ea typeface="Roboto"/>
                <a:cs typeface="Roboto"/>
                <a:sym typeface="Roboto"/>
              </a:rPr>
              <a:t>Social media followers</a:t>
            </a:r>
            <a:endParaRPr sz="1200" b="1">
              <a:solidFill>
                <a:schemeClr val="lt1"/>
              </a:solidFill>
              <a:latin typeface="Roboto"/>
              <a:ea typeface="Roboto"/>
              <a:cs typeface="Roboto"/>
              <a:sym typeface="Roboto"/>
            </a:endParaRPr>
          </a:p>
        </p:txBody>
      </p:sp>
      <p:sp>
        <p:nvSpPr>
          <p:cNvPr id="807" name="Google Shape;807;g244d9610dd6_0_631"/>
          <p:cNvSpPr/>
          <p:nvPr/>
        </p:nvSpPr>
        <p:spPr>
          <a:xfrm>
            <a:off x="9215950" y="4748363"/>
            <a:ext cx="1572900" cy="1446000"/>
          </a:xfrm>
          <a:prstGeom prst="ellipse">
            <a:avLst/>
          </a:prstGeom>
          <a:solidFill>
            <a:srgbClr val="374EA3"/>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g244d9610dd6_0_631"/>
          <p:cNvSpPr txBox="1"/>
          <p:nvPr/>
        </p:nvSpPr>
        <p:spPr>
          <a:xfrm>
            <a:off x="9338650" y="4925038"/>
            <a:ext cx="1327500" cy="5157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5800"/>
              <a:buFont typeface="Arial"/>
              <a:buNone/>
            </a:pPr>
            <a:r>
              <a:rPr lang="en-US" sz="3000" b="1">
                <a:solidFill>
                  <a:schemeClr val="lt1"/>
                </a:solidFill>
                <a:latin typeface="Roboto"/>
                <a:ea typeface="Roboto"/>
                <a:cs typeface="Roboto"/>
                <a:sym typeface="Roboto"/>
              </a:rPr>
              <a:t>20m</a:t>
            </a:r>
            <a:endParaRPr sz="3000" b="1" i="0" u="none" strike="noStrike" cap="none">
              <a:solidFill>
                <a:schemeClr val="lt1"/>
              </a:solidFill>
              <a:latin typeface="Roboto"/>
              <a:ea typeface="Roboto"/>
              <a:cs typeface="Roboto"/>
              <a:sym typeface="Roboto"/>
            </a:endParaRPr>
          </a:p>
        </p:txBody>
      </p:sp>
      <p:sp>
        <p:nvSpPr>
          <p:cNvPr id="809" name="Google Shape;809;g244d9610dd6_0_631"/>
          <p:cNvSpPr txBox="1"/>
          <p:nvPr/>
        </p:nvSpPr>
        <p:spPr>
          <a:xfrm>
            <a:off x="9500200" y="5361638"/>
            <a:ext cx="1004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1100" b="1">
                <a:solidFill>
                  <a:schemeClr val="lt1"/>
                </a:solidFill>
                <a:latin typeface="Roboto"/>
                <a:ea typeface="Roboto"/>
                <a:cs typeface="Roboto"/>
                <a:sym typeface="Roboto"/>
              </a:rPr>
              <a:t>Web platform visitor base</a:t>
            </a:r>
            <a:endParaRPr sz="1100" b="1">
              <a:solidFill>
                <a:schemeClr val="lt1"/>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4"/>
        <p:cNvGrpSpPr/>
        <p:nvPr/>
      </p:nvGrpSpPr>
      <p:grpSpPr>
        <a:xfrm>
          <a:off x="0" y="0"/>
          <a:ext cx="0" cy="0"/>
          <a:chOff x="0" y="0"/>
          <a:chExt cx="0" cy="0"/>
        </a:xfrm>
      </p:grpSpPr>
      <p:sp>
        <p:nvSpPr>
          <p:cNvPr id="815" name="Google Shape;815;g244d9610dd6_0_659"/>
          <p:cNvSpPr txBox="1">
            <a:spLocks noGrp="1"/>
          </p:cNvSpPr>
          <p:nvPr>
            <p:ph type="title"/>
          </p:nvPr>
        </p:nvSpPr>
        <p:spPr>
          <a:xfrm>
            <a:off x="2141550" y="430463"/>
            <a:ext cx="8742600" cy="854700"/>
          </a:xfrm>
          <a:prstGeom prst="rect">
            <a:avLst/>
          </a:prstGeom>
          <a:noFill/>
          <a:ln>
            <a:noFill/>
          </a:ln>
        </p:spPr>
        <p:txBody>
          <a:bodyPr spcFirstLastPara="1" wrap="square" lIns="121900" tIns="60925" rIns="121900" bIns="60925" anchor="ctr" anchorCtr="0">
            <a:normAutofit fontScale="90000"/>
          </a:bodyPr>
          <a:lstStyle/>
          <a:p>
            <a:pPr marL="0" lvl="0" indent="0" algn="l" rtl="0">
              <a:lnSpc>
                <a:spcPct val="115000"/>
              </a:lnSpc>
              <a:spcBef>
                <a:spcPts val="0"/>
              </a:spcBef>
              <a:spcAft>
                <a:spcPts val="0"/>
              </a:spcAft>
              <a:buSzPct val="116666"/>
              <a:buNone/>
            </a:pPr>
            <a:r>
              <a:rPr lang="en-US" sz="3000">
                <a:solidFill>
                  <a:srgbClr val="81BD41"/>
                </a:solidFill>
                <a:latin typeface="Roboto"/>
                <a:ea typeface="Roboto"/>
                <a:cs typeface="Roboto"/>
                <a:sym typeface="Roboto"/>
              </a:rPr>
              <a:t>Technology Maturity Analysis: </a:t>
            </a:r>
            <a:endParaRPr sz="3000">
              <a:solidFill>
                <a:srgbClr val="81BD41"/>
              </a:solidFill>
              <a:latin typeface="Roboto"/>
              <a:ea typeface="Roboto"/>
              <a:cs typeface="Roboto"/>
              <a:sym typeface="Roboto"/>
            </a:endParaRPr>
          </a:p>
          <a:p>
            <a:pPr marL="0" lvl="0" indent="0" algn="l" rtl="0">
              <a:lnSpc>
                <a:spcPct val="115000"/>
              </a:lnSpc>
              <a:spcBef>
                <a:spcPts val="0"/>
              </a:spcBef>
              <a:spcAft>
                <a:spcPts val="0"/>
              </a:spcAft>
              <a:buSzPct val="116666"/>
              <a:buNone/>
            </a:pPr>
            <a:r>
              <a:rPr lang="en-US" sz="3000" b="0" u="sng">
                <a:solidFill>
                  <a:srgbClr val="444746"/>
                </a:solidFill>
                <a:latin typeface="Roboto"/>
                <a:ea typeface="Roboto"/>
                <a:cs typeface="Roboto"/>
                <a:sym typeface="Roboto"/>
              </a:rPr>
              <a:t>Love Matters</a:t>
            </a:r>
            <a:r>
              <a:rPr lang="en-US" sz="3000" b="0">
                <a:solidFill>
                  <a:srgbClr val="444746"/>
                </a:solidFill>
                <a:latin typeface="Roboto"/>
                <a:ea typeface="Roboto"/>
                <a:cs typeface="Roboto"/>
                <a:sym typeface="Roboto"/>
              </a:rPr>
              <a:t> Key Findings</a:t>
            </a:r>
            <a:endParaRPr sz="3000" b="0">
              <a:solidFill>
                <a:srgbClr val="444746"/>
              </a:solidFill>
              <a:latin typeface="Roboto"/>
              <a:ea typeface="Roboto"/>
              <a:cs typeface="Roboto"/>
              <a:sym typeface="Roboto"/>
            </a:endParaRPr>
          </a:p>
        </p:txBody>
      </p:sp>
      <p:pic>
        <p:nvPicPr>
          <p:cNvPr id="816" name="Google Shape;816;g244d9610dd6_0_659"/>
          <p:cNvPicPr preferRelativeResize="0"/>
          <p:nvPr/>
        </p:nvPicPr>
        <p:blipFill>
          <a:blip r:embed="rId4">
            <a:alphaModFix/>
          </a:blip>
          <a:stretch>
            <a:fillRect/>
          </a:stretch>
        </p:blipFill>
        <p:spPr>
          <a:xfrm>
            <a:off x="823775" y="197662"/>
            <a:ext cx="1317784" cy="1320326"/>
          </a:xfrm>
          <a:prstGeom prst="rect">
            <a:avLst/>
          </a:prstGeom>
          <a:noFill/>
          <a:ln>
            <a:noFill/>
          </a:ln>
        </p:spPr>
      </p:pic>
      <p:cxnSp>
        <p:nvCxnSpPr>
          <p:cNvPr id="817" name="Google Shape;817;g244d9610dd6_0_659"/>
          <p:cNvCxnSpPr/>
          <p:nvPr/>
        </p:nvCxnSpPr>
        <p:spPr>
          <a:xfrm>
            <a:off x="-269200" y="857825"/>
            <a:ext cx="1889100" cy="0"/>
          </a:xfrm>
          <a:prstGeom prst="straightConnector1">
            <a:avLst/>
          </a:prstGeom>
          <a:noFill/>
          <a:ln w="38100" cap="flat" cmpd="sng">
            <a:solidFill>
              <a:srgbClr val="81BD41"/>
            </a:solidFill>
            <a:prstDash val="solid"/>
            <a:round/>
            <a:headEnd type="none" w="med" len="med"/>
            <a:tailEnd type="none" w="med" len="med"/>
          </a:ln>
        </p:spPr>
      </p:cxnSp>
      <p:sp>
        <p:nvSpPr>
          <p:cNvPr id="818" name="Google Shape;818;g244d9610dd6_0_659"/>
          <p:cNvSpPr txBox="1">
            <a:spLocks noGrp="1"/>
          </p:cNvSpPr>
          <p:nvPr>
            <p:ph type="title"/>
          </p:nvPr>
        </p:nvSpPr>
        <p:spPr>
          <a:xfrm>
            <a:off x="823881" y="538779"/>
            <a:ext cx="1317900" cy="638100"/>
          </a:xfrm>
          <a:prstGeom prst="rect">
            <a:avLst/>
          </a:prstGeom>
          <a:noFill/>
          <a:ln>
            <a:noFill/>
          </a:ln>
        </p:spPr>
        <p:txBody>
          <a:bodyPr spcFirstLastPara="1" wrap="square" lIns="121900" tIns="60925" rIns="121900" bIns="60925" anchor="ctr" anchorCtr="0">
            <a:normAutofit/>
          </a:bodyPr>
          <a:lstStyle/>
          <a:p>
            <a:pPr marL="0" lvl="0" indent="0" algn="ctr" rtl="0">
              <a:lnSpc>
                <a:spcPct val="90000"/>
              </a:lnSpc>
              <a:spcBef>
                <a:spcPts val="0"/>
              </a:spcBef>
              <a:spcAft>
                <a:spcPts val="0"/>
              </a:spcAft>
              <a:buSzPts val="3500"/>
              <a:buNone/>
            </a:pPr>
            <a:r>
              <a:rPr lang="en-US" sz="3000">
                <a:solidFill>
                  <a:schemeClr val="lt1"/>
                </a:solidFill>
                <a:latin typeface="Roboto"/>
                <a:ea typeface="Roboto"/>
                <a:cs typeface="Roboto"/>
                <a:sym typeface="Roboto"/>
              </a:rPr>
              <a:t>TMA</a:t>
            </a:r>
            <a:endParaRPr sz="3000" b="0">
              <a:solidFill>
                <a:schemeClr val="lt1"/>
              </a:solidFill>
              <a:latin typeface="Roboto"/>
              <a:ea typeface="Roboto"/>
              <a:cs typeface="Roboto"/>
              <a:sym typeface="Roboto"/>
            </a:endParaRPr>
          </a:p>
        </p:txBody>
      </p:sp>
      <p:pic>
        <p:nvPicPr>
          <p:cNvPr id="819" name="Google Shape;819;g244d9610dd6_0_659"/>
          <p:cNvPicPr preferRelativeResize="0"/>
          <p:nvPr/>
        </p:nvPicPr>
        <p:blipFill rotWithShape="1">
          <a:blip r:embed="rId5">
            <a:alphaModFix/>
          </a:blip>
          <a:srcRect/>
          <a:stretch/>
        </p:blipFill>
        <p:spPr>
          <a:xfrm>
            <a:off x="690375" y="1783475"/>
            <a:ext cx="1317975" cy="1245851"/>
          </a:xfrm>
          <a:prstGeom prst="rect">
            <a:avLst/>
          </a:prstGeom>
          <a:noFill/>
          <a:ln>
            <a:noFill/>
          </a:ln>
          <a:effectLst>
            <a:outerShdw blurRad="57150" dist="66675" dir="6840000" algn="bl" rotWithShape="0">
              <a:srgbClr val="000000">
                <a:alpha val="14000"/>
              </a:srgbClr>
            </a:outerShdw>
          </a:effectLst>
        </p:spPr>
      </p:pic>
      <p:pic>
        <p:nvPicPr>
          <p:cNvPr id="820" name="Google Shape;820;g244d9610dd6_0_659"/>
          <p:cNvPicPr preferRelativeResize="0"/>
          <p:nvPr/>
        </p:nvPicPr>
        <p:blipFill rotWithShape="1">
          <a:blip r:embed="rId6">
            <a:alphaModFix/>
          </a:blip>
          <a:srcRect/>
          <a:stretch/>
        </p:blipFill>
        <p:spPr>
          <a:xfrm>
            <a:off x="3132825" y="1783475"/>
            <a:ext cx="1317975" cy="1245851"/>
          </a:xfrm>
          <a:prstGeom prst="rect">
            <a:avLst/>
          </a:prstGeom>
          <a:noFill/>
          <a:ln>
            <a:noFill/>
          </a:ln>
          <a:effectLst>
            <a:outerShdw blurRad="57150" dist="66675" dir="6840000" algn="bl" rotWithShape="0">
              <a:srgbClr val="000000">
                <a:alpha val="14000"/>
              </a:srgbClr>
            </a:outerShdw>
          </a:effectLst>
        </p:spPr>
      </p:pic>
      <p:pic>
        <p:nvPicPr>
          <p:cNvPr id="821" name="Google Shape;821;g244d9610dd6_0_659"/>
          <p:cNvPicPr preferRelativeResize="0"/>
          <p:nvPr/>
        </p:nvPicPr>
        <p:blipFill rotWithShape="1">
          <a:blip r:embed="rId5">
            <a:alphaModFix/>
          </a:blip>
          <a:srcRect/>
          <a:stretch/>
        </p:blipFill>
        <p:spPr>
          <a:xfrm>
            <a:off x="5532225" y="1783475"/>
            <a:ext cx="1317975" cy="1245851"/>
          </a:xfrm>
          <a:prstGeom prst="rect">
            <a:avLst/>
          </a:prstGeom>
          <a:noFill/>
          <a:ln>
            <a:noFill/>
          </a:ln>
          <a:effectLst>
            <a:outerShdw blurRad="57150" dist="66675" dir="6840000" algn="bl" rotWithShape="0">
              <a:srgbClr val="000000">
                <a:alpha val="14000"/>
              </a:srgbClr>
            </a:outerShdw>
          </a:effectLst>
        </p:spPr>
      </p:pic>
      <p:pic>
        <p:nvPicPr>
          <p:cNvPr id="822" name="Google Shape;822;g244d9610dd6_0_659"/>
          <p:cNvPicPr preferRelativeResize="0"/>
          <p:nvPr/>
        </p:nvPicPr>
        <p:blipFill rotWithShape="1">
          <a:blip r:embed="rId7">
            <a:alphaModFix/>
          </a:blip>
          <a:srcRect/>
          <a:stretch/>
        </p:blipFill>
        <p:spPr>
          <a:xfrm>
            <a:off x="7838850" y="1783475"/>
            <a:ext cx="1317975" cy="1245849"/>
          </a:xfrm>
          <a:prstGeom prst="rect">
            <a:avLst/>
          </a:prstGeom>
          <a:noFill/>
          <a:ln>
            <a:noFill/>
          </a:ln>
          <a:effectLst>
            <a:outerShdw blurRad="57150" dist="57150" dir="6840000" algn="bl" rotWithShape="0">
              <a:srgbClr val="000000">
                <a:alpha val="14000"/>
              </a:srgbClr>
            </a:outerShdw>
          </a:effectLst>
        </p:spPr>
      </p:pic>
      <p:pic>
        <p:nvPicPr>
          <p:cNvPr id="823" name="Google Shape;823;g244d9610dd6_0_659"/>
          <p:cNvPicPr preferRelativeResize="0"/>
          <p:nvPr/>
        </p:nvPicPr>
        <p:blipFill rotWithShape="1">
          <a:blip r:embed="rId7">
            <a:alphaModFix/>
          </a:blip>
          <a:srcRect/>
          <a:stretch/>
        </p:blipFill>
        <p:spPr>
          <a:xfrm>
            <a:off x="10145475" y="1783475"/>
            <a:ext cx="1317975" cy="1245849"/>
          </a:xfrm>
          <a:prstGeom prst="rect">
            <a:avLst/>
          </a:prstGeom>
          <a:noFill/>
          <a:ln>
            <a:noFill/>
          </a:ln>
          <a:effectLst>
            <a:outerShdw blurRad="57150" dist="57150" dir="6840000" algn="bl" rotWithShape="0">
              <a:srgbClr val="000000">
                <a:alpha val="14000"/>
              </a:srgbClr>
            </a:outerShdw>
          </a:effectLst>
        </p:spPr>
      </p:pic>
      <p:cxnSp>
        <p:nvCxnSpPr>
          <p:cNvPr id="824" name="Google Shape;824;g244d9610dd6_0_659"/>
          <p:cNvCxnSpPr/>
          <p:nvPr/>
        </p:nvCxnSpPr>
        <p:spPr>
          <a:xfrm>
            <a:off x="2527713" y="2004850"/>
            <a:ext cx="0" cy="4939200"/>
          </a:xfrm>
          <a:prstGeom prst="straightConnector1">
            <a:avLst/>
          </a:prstGeom>
          <a:noFill/>
          <a:ln w="19050" cap="flat" cmpd="sng">
            <a:solidFill>
              <a:schemeClr val="dk2"/>
            </a:solidFill>
            <a:prstDash val="dash"/>
            <a:round/>
            <a:headEnd type="none" w="med" len="med"/>
            <a:tailEnd type="none" w="med" len="med"/>
          </a:ln>
        </p:spPr>
      </p:cxnSp>
      <p:cxnSp>
        <p:nvCxnSpPr>
          <p:cNvPr id="825" name="Google Shape;825;g244d9610dd6_0_659"/>
          <p:cNvCxnSpPr/>
          <p:nvPr/>
        </p:nvCxnSpPr>
        <p:spPr>
          <a:xfrm>
            <a:off x="5067900" y="2004850"/>
            <a:ext cx="0" cy="4939200"/>
          </a:xfrm>
          <a:prstGeom prst="straightConnector1">
            <a:avLst/>
          </a:prstGeom>
          <a:noFill/>
          <a:ln w="19050" cap="flat" cmpd="sng">
            <a:solidFill>
              <a:schemeClr val="dk2"/>
            </a:solidFill>
            <a:prstDash val="dash"/>
            <a:round/>
            <a:headEnd type="none" w="med" len="med"/>
            <a:tailEnd type="none" w="med" len="med"/>
          </a:ln>
        </p:spPr>
      </p:cxnSp>
      <p:cxnSp>
        <p:nvCxnSpPr>
          <p:cNvPr id="826" name="Google Shape;826;g244d9610dd6_0_659"/>
          <p:cNvCxnSpPr/>
          <p:nvPr/>
        </p:nvCxnSpPr>
        <p:spPr>
          <a:xfrm>
            <a:off x="7369613" y="2004850"/>
            <a:ext cx="0" cy="4939200"/>
          </a:xfrm>
          <a:prstGeom prst="straightConnector1">
            <a:avLst/>
          </a:prstGeom>
          <a:noFill/>
          <a:ln w="19050" cap="flat" cmpd="sng">
            <a:solidFill>
              <a:schemeClr val="dk2"/>
            </a:solidFill>
            <a:prstDash val="dash"/>
            <a:round/>
            <a:headEnd type="none" w="med" len="med"/>
            <a:tailEnd type="none" w="med" len="med"/>
          </a:ln>
        </p:spPr>
      </p:cxnSp>
      <p:cxnSp>
        <p:nvCxnSpPr>
          <p:cNvPr id="827" name="Google Shape;827;g244d9610dd6_0_659"/>
          <p:cNvCxnSpPr/>
          <p:nvPr/>
        </p:nvCxnSpPr>
        <p:spPr>
          <a:xfrm>
            <a:off x="9638163" y="2004850"/>
            <a:ext cx="0" cy="4939200"/>
          </a:xfrm>
          <a:prstGeom prst="straightConnector1">
            <a:avLst/>
          </a:prstGeom>
          <a:noFill/>
          <a:ln w="19050" cap="flat" cmpd="sng">
            <a:solidFill>
              <a:schemeClr val="dk2"/>
            </a:solidFill>
            <a:prstDash val="dash"/>
            <a:round/>
            <a:headEnd type="none" w="med" len="med"/>
            <a:tailEnd type="none" w="med" len="med"/>
          </a:ln>
        </p:spPr>
      </p:cxnSp>
      <p:sp>
        <p:nvSpPr>
          <p:cNvPr id="828" name="Google Shape;828;g244d9610dd6_0_659"/>
          <p:cNvSpPr txBox="1"/>
          <p:nvPr/>
        </p:nvSpPr>
        <p:spPr>
          <a:xfrm>
            <a:off x="359463" y="3247175"/>
            <a:ext cx="19533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a:solidFill>
                  <a:srgbClr val="F8991D"/>
                </a:solidFill>
                <a:latin typeface="Roboto"/>
                <a:ea typeface="Roboto"/>
                <a:cs typeface="Roboto"/>
                <a:sym typeface="Roboto"/>
              </a:rPr>
              <a:t>Understanding the Digital Ecosystem</a:t>
            </a:r>
            <a:endParaRPr sz="1300" b="1">
              <a:solidFill>
                <a:srgbClr val="F8991D"/>
              </a:solidFill>
              <a:latin typeface="Roboto"/>
              <a:ea typeface="Roboto"/>
              <a:cs typeface="Roboto"/>
              <a:sym typeface="Roboto"/>
            </a:endParaRPr>
          </a:p>
        </p:txBody>
      </p:sp>
      <p:sp>
        <p:nvSpPr>
          <p:cNvPr id="829" name="Google Shape;829;g244d9610dd6_0_659"/>
          <p:cNvSpPr txBox="1"/>
          <p:nvPr/>
        </p:nvSpPr>
        <p:spPr>
          <a:xfrm>
            <a:off x="2964113" y="3247175"/>
            <a:ext cx="16674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a:solidFill>
                  <a:srgbClr val="F8991D"/>
                </a:solidFill>
                <a:latin typeface="Roboto"/>
                <a:ea typeface="Roboto"/>
                <a:cs typeface="Roboto"/>
                <a:sym typeface="Roboto"/>
              </a:rPr>
              <a:t>Technology and Data Management</a:t>
            </a:r>
            <a:endParaRPr sz="1300" b="1">
              <a:solidFill>
                <a:srgbClr val="F8991D"/>
              </a:solidFill>
              <a:latin typeface="Roboto"/>
              <a:ea typeface="Roboto"/>
              <a:cs typeface="Roboto"/>
              <a:sym typeface="Roboto"/>
            </a:endParaRPr>
          </a:p>
        </p:txBody>
      </p:sp>
      <p:sp>
        <p:nvSpPr>
          <p:cNvPr id="830" name="Google Shape;830;g244d9610dd6_0_659"/>
          <p:cNvSpPr txBox="1"/>
          <p:nvPr/>
        </p:nvSpPr>
        <p:spPr>
          <a:xfrm>
            <a:off x="5028288" y="3247163"/>
            <a:ext cx="2337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a:solidFill>
                  <a:srgbClr val="F8991D"/>
                </a:solidFill>
                <a:latin typeface="Roboto"/>
                <a:ea typeface="Roboto"/>
                <a:cs typeface="Roboto"/>
                <a:sym typeface="Roboto"/>
              </a:rPr>
              <a:t>Technology Development and Implementation</a:t>
            </a:r>
            <a:endParaRPr sz="1300" b="1">
              <a:solidFill>
                <a:srgbClr val="F8991D"/>
              </a:solidFill>
              <a:latin typeface="Roboto"/>
              <a:ea typeface="Roboto"/>
              <a:cs typeface="Roboto"/>
              <a:sym typeface="Roboto"/>
            </a:endParaRPr>
          </a:p>
        </p:txBody>
      </p:sp>
      <p:sp>
        <p:nvSpPr>
          <p:cNvPr id="831" name="Google Shape;831;g244d9610dd6_0_659"/>
          <p:cNvSpPr txBox="1"/>
          <p:nvPr/>
        </p:nvSpPr>
        <p:spPr>
          <a:xfrm>
            <a:off x="7373038" y="3347224"/>
            <a:ext cx="2337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b="1">
                <a:solidFill>
                  <a:srgbClr val="F8991D"/>
                </a:solidFill>
                <a:latin typeface="Roboto"/>
                <a:ea typeface="Roboto"/>
                <a:cs typeface="Roboto"/>
                <a:sym typeface="Roboto"/>
              </a:rPr>
              <a:t>Ethical Considerations</a:t>
            </a:r>
            <a:endParaRPr sz="1300" b="1">
              <a:solidFill>
                <a:srgbClr val="F8991D"/>
              </a:solidFill>
              <a:latin typeface="Roboto"/>
              <a:ea typeface="Roboto"/>
              <a:cs typeface="Roboto"/>
              <a:sym typeface="Roboto"/>
            </a:endParaRPr>
          </a:p>
        </p:txBody>
      </p:sp>
      <p:sp>
        <p:nvSpPr>
          <p:cNvPr id="832" name="Google Shape;832;g244d9610dd6_0_659"/>
          <p:cNvSpPr txBox="1"/>
          <p:nvPr/>
        </p:nvSpPr>
        <p:spPr>
          <a:xfrm>
            <a:off x="9714363" y="3247175"/>
            <a:ext cx="21282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Clr>
                <a:schemeClr val="dk1"/>
              </a:buClr>
              <a:buSzPts val="1100"/>
              <a:buFont typeface="Arial"/>
              <a:buNone/>
            </a:pPr>
            <a:r>
              <a:rPr lang="en-US" sz="1300" b="1">
                <a:solidFill>
                  <a:srgbClr val="F8991D"/>
                </a:solidFill>
                <a:latin typeface="Roboto"/>
                <a:ea typeface="Roboto"/>
                <a:cs typeface="Roboto"/>
                <a:sym typeface="Roboto"/>
              </a:rPr>
              <a:t>Sustainability and Scalability</a:t>
            </a:r>
            <a:endParaRPr sz="1300" b="1">
              <a:solidFill>
                <a:srgbClr val="F8991D"/>
              </a:solidFill>
              <a:latin typeface="Roboto"/>
              <a:ea typeface="Roboto"/>
              <a:cs typeface="Roboto"/>
              <a:sym typeface="Roboto"/>
            </a:endParaRPr>
          </a:p>
        </p:txBody>
      </p:sp>
      <p:sp>
        <p:nvSpPr>
          <p:cNvPr id="833" name="Google Shape;833;g244d9610dd6_0_659"/>
          <p:cNvSpPr txBox="1"/>
          <p:nvPr/>
        </p:nvSpPr>
        <p:spPr>
          <a:xfrm>
            <a:off x="313738" y="3908375"/>
            <a:ext cx="2030700" cy="21858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1000">
                <a:solidFill>
                  <a:srgbClr val="444746"/>
                </a:solidFill>
                <a:latin typeface="Roboto"/>
                <a:ea typeface="Roboto"/>
                <a:cs typeface="Roboto"/>
                <a:sym typeface="Roboto"/>
              </a:rPr>
              <a:t>- Keen awareness of the </a:t>
            </a:r>
            <a:r>
              <a:rPr lang="en-US" sz="1000" b="1">
                <a:solidFill>
                  <a:srgbClr val="444746"/>
                </a:solidFill>
                <a:latin typeface="Roboto"/>
                <a:ea typeface="Roboto"/>
                <a:cs typeface="Roboto"/>
                <a:sym typeface="Roboto"/>
              </a:rPr>
              <a:t>context</a:t>
            </a:r>
            <a:r>
              <a:rPr lang="en-US" sz="1000">
                <a:solidFill>
                  <a:srgbClr val="444746"/>
                </a:solidFill>
                <a:latin typeface="Roboto"/>
                <a:ea typeface="Roboto"/>
                <a:cs typeface="Roboto"/>
                <a:sym typeface="Roboto"/>
              </a:rPr>
              <a:t> and </a:t>
            </a:r>
            <a:r>
              <a:rPr lang="en-US" sz="1000" b="1">
                <a:solidFill>
                  <a:srgbClr val="444746"/>
                </a:solidFill>
                <a:latin typeface="Roboto"/>
                <a:ea typeface="Roboto"/>
                <a:cs typeface="Roboto"/>
                <a:sym typeface="Roboto"/>
              </a:rPr>
              <a:t>needs</a:t>
            </a:r>
            <a:r>
              <a:rPr lang="en-US" sz="1000">
                <a:solidFill>
                  <a:srgbClr val="444746"/>
                </a:solidFill>
                <a:latin typeface="Roboto"/>
                <a:ea typeface="Roboto"/>
                <a:cs typeface="Roboto"/>
                <a:sym typeface="Roboto"/>
              </a:rPr>
              <a:t> of target audience </a:t>
            </a:r>
            <a:endParaRPr sz="1000">
              <a:solidFill>
                <a:srgbClr val="444746"/>
              </a:solidFill>
              <a:latin typeface="Roboto"/>
              <a:ea typeface="Roboto"/>
              <a:cs typeface="Roboto"/>
              <a:sym typeface="Roboto"/>
            </a:endParaRPr>
          </a:p>
          <a:p>
            <a:pPr marL="0" lvl="0" indent="0" algn="l" rtl="0">
              <a:lnSpc>
                <a:spcPct val="100000"/>
              </a:lnSpc>
              <a:spcBef>
                <a:spcPts val="0"/>
              </a:spcBef>
              <a:spcAft>
                <a:spcPts val="0"/>
              </a:spcAft>
              <a:buNone/>
            </a:pPr>
            <a:endParaRPr sz="1000">
              <a:solidFill>
                <a:srgbClr val="444746"/>
              </a:solidFill>
              <a:latin typeface="Roboto"/>
              <a:ea typeface="Roboto"/>
              <a:cs typeface="Roboto"/>
              <a:sym typeface="Roboto"/>
            </a:endParaRPr>
          </a:p>
          <a:p>
            <a:pPr marL="0" lvl="0" indent="0" algn="l" rtl="0">
              <a:lnSpc>
                <a:spcPct val="100000"/>
              </a:lnSpc>
              <a:spcBef>
                <a:spcPts val="0"/>
              </a:spcBef>
              <a:spcAft>
                <a:spcPts val="0"/>
              </a:spcAft>
              <a:buNone/>
            </a:pPr>
            <a:r>
              <a:rPr lang="en-US"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a:t>
            </a:r>
            <a:r>
              <a:rPr lang="en-US" sz="1000" b="1">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Extensive desk research, FGDs, </a:t>
            </a:r>
            <a:r>
              <a:rPr lang="en-US"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and </a:t>
            </a:r>
            <a:r>
              <a:rPr lang="en-US" sz="1000" b="1">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direct consultations </a:t>
            </a:r>
            <a:r>
              <a:rPr lang="en-US"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(schools, CSOs)</a:t>
            </a:r>
            <a:endParaRPr sz="1000">
              <a:solidFill>
                <a:srgbClr val="444746"/>
              </a:solidFill>
              <a:latin typeface="Roboto"/>
              <a:ea typeface="Roboto"/>
              <a:cs typeface="Roboto"/>
              <a:sym typeface="Roboto"/>
            </a:endParaRPr>
          </a:p>
          <a:p>
            <a:pPr marL="0" lvl="0" indent="0" algn="l" rtl="0">
              <a:lnSpc>
                <a:spcPct val="100000"/>
              </a:lnSpc>
              <a:spcBef>
                <a:spcPts val="0"/>
              </a:spcBef>
              <a:spcAft>
                <a:spcPts val="0"/>
              </a:spcAft>
              <a:buNone/>
            </a:pPr>
            <a:endParaRPr sz="1000">
              <a:solidFill>
                <a:srgbClr val="444746"/>
              </a:solidFill>
              <a:latin typeface="Roboto"/>
              <a:ea typeface="Roboto"/>
              <a:cs typeface="Roboto"/>
              <a:sym typeface="Roboto"/>
            </a:endParaRPr>
          </a:p>
          <a:p>
            <a:pPr marL="0" lvl="0" indent="0" algn="l" rtl="0">
              <a:lnSpc>
                <a:spcPct val="100000"/>
              </a:lnSpc>
              <a:spcBef>
                <a:spcPts val="0"/>
              </a:spcBef>
              <a:spcAft>
                <a:spcPts val="0"/>
              </a:spcAft>
              <a:buNone/>
            </a:pPr>
            <a:r>
              <a:rPr lang="en-US" sz="1000">
                <a:solidFill>
                  <a:srgbClr val="444746"/>
                </a:solidFill>
                <a:latin typeface="Roboto"/>
                <a:ea typeface="Roboto"/>
                <a:cs typeface="Roboto"/>
                <a:sym typeface="Roboto"/>
              </a:rPr>
              <a:t>-</a:t>
            </a:r>
            <a:r>
              <a:rPr lang="en-US" sz="1000" b="1">
                <a:solidFill>
                  <a:srgbClr val="444746"/>
                </a:solidFill>
                <a:latin typeface="Roboto"/>
                <a:ea typeface="Roboto"/>
                <a:cs typeface="Roboto"/>
                <a:sym typeface="Roboto"/>
              </a:rPr>
              <a:t> </a:t>
            </a:r>
            <a:r>
              <a:rPr lang="en-US" sz="1000">
                <a:solidFill>
                  <a:srgbClr val="444746"/>
                </a:solidFill>
                <a:latin typeface="Roboto"/>
                <a:ea typeface="Roboto"/>
                <a:cs typeface="Roboto"/>
                <a:sym typeface="Roboto"/>
              </a:rPr>
              <a:t>In-depth understanding </a:t>
            </a:r>
            <a:r>
              <a:rPr lang="en-US" sz="1000" b="1">
                <a:solidFill>
                  <a:srgbClr val="444746"/>
                </a:solidFill>
                <a:latin typeface="Roboto"/>
                <a:ea typeface="Roboto"/>
                <a:cs typeface="Roboto"/>
                <a:sym typeface="Roboto"/>
              </a:rPr>
              <a:t>of India’s digital landscape</a:t>
            </a:r>
            <a:endParaRPr sz="1000">
              <a:solidFill>
                <a:srgbClr val="444746"/>
              </a:solidFill>
              <a:latin typeface="Roboto"/>
              <a:ea typeface="Roboto"/>
              <a:cs typeface="Roboto"/>
              <a:sym typeface="Roboto"/>
            </a:endParaRPr>
          </a:p>
          <a:p>
            <a:pPr marL="0" lvl="0" indent="0" algn="l" rtl="0">
              <a:lnSpc>
                <a:spcPct val="100000"/>
              </a:lnSpc>
              <a:spcBef>
                <a:spcPts val="0"/>
              </a:spcBef>
              <a:spcAft>
                <a:spcPts val="0"/>
              </a:spcAft>
              <a:buNone/>
            </a:pPr>
            <a:endParaRPr sz="1000">
              <a:solidFill>
                <a:srgbClr val="444746"/>
              </a:solidFill>
              <a:latin typeface="Roboto"/>
              <a:ea typeface="Roboto"/>
              <a:cs typeface="Roboto"/>
              <a:sym typeface="Roboto"/>
            </a:endParaRPr>
          </a:p>
          <a:p>
            <a:pPr marL="0" lvl="0" indent="0" algn="l" rtl="0">
              <a:lnSpc>
                <a:spcPct val="100000"/>
              </a:lnSpc>
              <a:spcBef>
                <a:spcPts val="0"/>
              </a:spcBef>
              <a:spcAft>
                <a:spcPts val="0"/>
              </a:spcAft>
              <a:buNone/>
            </a:pPr>
            <a:r>
              <a:rPr lang="en-US" sz="1000">
                <a:solidFill>
                  <a:srgbClr val="444746"/>
                </a:solidFill>
                <a:latin typeface="Roboto"/>
                <a:ea typeface="Roboto"/>
                <a:cs typeface="Roboto"/>
                <a:sym typeface="Roboto"/>
              </a:rPr>
              <a:t>- Building </a:t>
            </a:r>
            <a:r>
              <a:rPr lang="en-US" sz="1000" b="1">
                <a:solidFill>
                  <a:srgbClr val="444746"/>
                </a:solidFill>
                <a:latin typeface="Roboto"/>
                <a:ea typeface="Roboto"/>
                <a:cs typeface="Roboto"/>
                <a:sym typeface="Roboto"/>
              </a:rPr>
              <a:t>digital communities:</a:t>
            </a:r>
            <a:r>
              <a:rPr lang="en-US" sz="1000">
                <a:solidFill>
                  <a:srgbClr val="444746"/>
                </a:solidFill>
                <a:latin typeface="Roboto"/>
                <a:ea typeface="Roboto"/>
                <a:cs typeface="Roboto"/>
                <a:sym typeface="Roboto"/>
              </a:rPr>
              <a:t> Training of youth peer educators &amp; delivery of mobile phones</a:t>
            </a:r>
            <a:endParaRPr sz="1000" b="1">
              <a:solidFill>
                <a:srgbClr val="444746"/>
              </a:solidFill>
              <a:latin typeface="Roboto"/>
              <a:ea typeface="Roboto"/>
              <a:cs typeface="Roboto"/>
              <a:sym typeface="Roboto"/>
            </a:endParaRPr>
          </a:p>
        </p:txBody>
      </p:sp>
      <p:sp>
        <p:nvSpPr>
          <p:cNvPr id="834" name="Google Shape;834;g244d9610dd6_0_659"/>
          <p:cNvSpPr txBox="1"/>
          <p:nvPr/>
        </p:nvSpPr>
        <p:spPr>
          <a:xfrm>
            <a:off x="2530837" y="3908375"/>
            <a:ext cx="2497500" cy="28014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Consent</a:t>
            </a: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is free and informed </a:t>
            </a:r>
            <a:r>
              <a:rPr lang="en-US" sz="1000">
                <a:solidFill>
                  <a:srgbClr val="444746"/>
                </a:solidFill>
                <a:latin typeface="Roboto"/>
                <a:ea typeface="Roboto"/>
                <a:cs typeface="Roboto"/>
                <a:sym typeface="Roboto"/>
              </a:rPr>
              <a:t>(e.g. for publication online, for participation in research activities)</a:t>
            </a:r>
            <a:endParaRPr sz="1000">
              <a:solidFill>
                <a:srgbClr val="444746"/>
              </a:solidFill>
              <a:latin typeface="Roboto"/>
              <a:ea typeface="Roboto"/>
              <a:cs typeface="Roboto"/>
              <a:sym typeface="Roboto"/>
            </a:endParaRPr>
          </a:p>
          <a:p>
            <a:pPr marL="0" lvl="0" indent="0" algn="l" rtl="0">
              <a:lnSpc>
                <a:spcPct val="100000"/>
              </a:lnSpc>
              <a:spcBef>
                <a:spcPts val="0"/>
              </a:spcBef>
              <a:spcAft>
                <a:spcPts val="0"/>
              </a:spcAft>
              <a:buNone/>
            </a:pPr>
            <a:endParaRPr sz="1000" b="1">
              <a:solidFill>
                <a:srgbClr val="444746"/>
              </a:solidFill>
              <a:latin typeface="Roboto"/>
              <a:ea typeface="Roboto"/>
              <a:cs typeface="Roboto"/>
              <a:sym typeface="Roboto"/>
            </a:endParaRPr>
          </a:p>
          <a:p>
            <a:pPr marL="0" lvl="0" indent="0" algn="l" rtl="0">
              <a:lnSpc>
                <a:spcPct val="100000"/>
              </a:lnSpc>
              <a:spcBef>
                <a:spcPts val="0"/>
              </a:spcBef>
              <a:spcAft>
                <a:spcPts val="0"/>
              </a:spcAft>
              <a:buNone/>
            </a:pPr>
            <a:r>
              <a:rPr lang="en-US" sz="1000" b="1">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 Data protection and privacy protocols </a:t>
            </a:r>
            <a:r>
              <a:rPr lang="en-US"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(e.g. EU’s General Data Protection Regulation)</a:t>
            </a:r>
            <a:endParaRPr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endParaRPr>
          </a:p>
          <a:p>
            <a:pPr marL="0" lvl="0" indent="0" algn="l" rtl="0">
              <a:lnSpc>
                <a:spcPct val="100000"/>
              </a:lnSpc>
              <a:spcBef>
                <a:spcPts val="0"/>
              </a:spcBef>
              <a:spcAft>
                <a:spcPts val="0"/>
              </a:spcAft>
              <a:buNone/>
            </a:pPr>
            <a:endParaRPr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endParaRPr>
          </a:p>
          <a:p>
            <a:pPr marL="0" lvl="0" indent="0" algn="l" rtl="0">
              <a:spcBef>
                <a:spcPts val="0"/>
              </a:spcBef>
              <a:spcAft>
                <a:spcPts val="0"/>
              </a:spcAft>
              <a:buNone/>
            </a:pPr>
            <a:r>
              <a:rPr lang="en-US"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 Yet, measures to ensure the security and privacy of users' data are </a:t>
            </a:r>
            <a:r>
              <a:rPr lang="en-US" sz="1000" b="1">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insufficient</a:t>
            </a:r>
            <a:r>
              <a:rPr lang="en-US"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 (e.g. “Ask a Question”)</a:t>
            </a:r>
            <a:endParaRPr sz="1000">
              <a:solidFill>
                <a:srgbClr val="444746"/>
              </a:solidFill>
              <a:latin typeface="Roboto"/>
              <a:ea typeface="Roboto"/>
              <a:cs typeface="Roboto"/>
              <a:sym typeface="Roboto"/>
            </a:endParaRPr>
          </a:p>
          <a:p>
            <a:pPr marL="0" lvl="0" indent="0" algn="l" rtl="0">
              <a:spcBef>
                <a:spcPts val="0"/>
              </a:spcBef>
              <a:spcAft>
                <a:spcPts val="0"/>
              </a:spcAft>
              <a:buNone/>
            </a:pPr>
            <a:endParaRPr sz="1000">
              <a:solidFill>
                <a:srgbClr val="444746"/>
              </a:solidFill>
              <a:latin typeface="Roboto"/>
              <a:ea typeface="Roboto"/>
              <a:cs typeface="Roboto"/>
              <a:sym typeface="Roboto"/>
            </a:endParaRPr>
          </a:p>
          <a:p>
            <a:pPr marL="0" marR="0" lvl="0" indent="0" algn="l" rtl="0">
              <a:lnSpc>
                <a:spcPct val="100000"/>
              </a:lnSpc>
              <a:spcBef>
                <a:spcPts val="0"/>
              </a:spcBef>
              <a:spcAft>
                <a:spcPts val="0"/>
              </a:spcAft>
              <a:buNone/>
            </a:pPr>
            <a:r>
              <a:rPr lang="en-US"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 Unique </a:t>
            </a:r>
            <a:r>
              <a:rPr lang="en-US" sz="1000" b="1">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approach to data management</a:t>
            </a:r>
            <a:r>
              <a:rPr lang="en-US"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 (e.g. digital and data literacy trainings)</a:t>
            </a:r>
            <a:endParaRPr sz="1000">
              <a:solidFill>
                <a:srgbClr val="444746"/>
              </a:solidFill>
              <a:latin typeface="Roboto"/>
              <a:ea typeface="Roboto"/>
              <a:cs typeface="Roboto"/>
              <a:sym typeface="Roboto"/>
            </a:endParaRPr>
          </a:p>
          <a:p>
            <a:pPr marL="0" marR="0" lvl="0" indent="0" algn="l" rtl="0">
              <a:lnSpc>
                <a:spcPct val="100000"/>
              </a:lnSpc>
              <a:spcBef>
                <a:spcPts val="0"/>
              </a:spcBef>
              <a:spcAft>
                <a:spcPts val="0"/>
              </a:spcAft>
              <a:buNone/>
            </a:pPr>
            <a:endParaRPr sz="1000">
              <a:solidFill>
                <a:srgbClr val="444746"/>
              </a:solidFill>
              <a:latin typeface="Roboto"/>
              <a:ea typeface="Roboto"/>
              <a:cs typeface="Roboto"/>
              <a:sym typeface="Roboto"/>
            </a:endParaRPr>
          </a:p>
          <a:p>
            <a:pPr marL="0" marR="0" lvl="0" indent="0" algn="l" rtl="0">
              <a:lnSpc>
                <a:spcPct val="100000"/>
              </a:lnSpc>
              <a:spcBef>
                <a:spcPts val="0"/>
              </a:spcBef>
              <a:spcAft>
                <a:spcPts val="0"/>
              </a:spcAft>
              <a:buNone/>
            </a:pPr>
            <a:r>
              <a:rPr lang="en-US" sz="1000">
                <a:solidFill>
                  <a:srgbClr val="444746"/>
                </a:solidFill>
                <a:latin typeface="Roboto"/>
                <a:ea typeface="Roboto"/>
                <a:cs typeface="Roboto"/>
                <a:sym typeface="Roboto"/>
              </a:rPr>
              <a:t>- Unclear strategy for </a:t>
            </a:r>
            <a:r>
              <a:rPr lang="en-US" sz="1000" b="1">
                <a:solidFill>
                  <a:srgbClr val="444746"/>
                </a:solidFill>
                <a:latin typeface="Roboto"/>
                <a:ea typeface="Roboto"/>
                <a:cs typeface="Roboto"/>
                <a:sym typeface="Roboto"/>
              </a:rPr>
              <a:t>data</a:t>
            </a: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governance, interoperability and accessibility</a:t>
            </a:r>
            <a:endParaRPr sz="1000" b="1">
              <a:solidFill>
                <a:srgbClr val="444746"/>
              </a:solidFill>
              <a:latin typeface="Roboto"/>
              <a:ea typeface="Roboto"/>
              <a:cs typeface="Roboto"/>
              <a:sym typeface="Roboto"/>
            </a:endParaRPr>
          </a:p>
        </p:txBody>
      </p:sp>
      <p:sp>
        <p:nvSpPr>
          <p:cNvPr id="835" name="Google Shape;835;g244d9610dd6_0_659"/>
          <p:cNvSpPr txBox="1"/>
          <p:nvPr/>
        </p:nvSpPr>
        <p:spPr>
          <a:xfrm>
            <a:off x="5131037" y="3908375"/>
            <a:ext cx="2235300" cy="2262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Periodic consultations with youth</a:t>
            </a:r>
            <a:r>
              <a:rPr lang="en-US" sz="1000">
                <a:solidFill>
                  <a:srgbClr val="444746"/>
                </a:solidFill>
                <a:latin typeface="Roboto"/>
                <a:ea typeface="Roboto"/>
                <a:cs typeface="Roboto"/>
                <a:sym typeface="Roboto"/>
              </a:rPr>
              <a:t> (i.e. at the start of the year or a project)</a:t>
            </a:r>
            <a:endParaRPr sz="1000">
              <a:solidFill>
                <a:srgbClr val="444746"/>
              </a:solidFill>
              <a:latin typeface="Roboto"/>
              <a:ea typeface="Roboto"/>
              <a:cs typeface="Roboto"/>
              <a:sym typeface="Roboto"/>
            </a:endParaRPr>
          </a:p>
          <a:p>
            <a:pPr marL="0" lvl="0" indent="0" algn="l" rtl="0">
              <a:lnSpc>
                <a:spcPct val="100000"/>
              </a:lnSpc>
              <a:spcBef>
                <a:spcPts val="1000"/>
              </a:spcBef>
              <a:spcAft>
                <a:spcPts val="0"/>
              </a:spcAft>
              <a:buNone/>
            </a:pPr>
            <a:r>
              <a:rPr lang="en-US" sz="1000">
                <a:solidFill>
                  <a:srgbClr val="444746"/>
                </a:solidFill>
                <a:latin typeface="Roboto"/>
                <a:ea typeface="Roboto"/>
                <a:cs typeface="Roboto"/>
                <a:sym typeface="Roboto"/>
              </a:rPr>
              <a:t>- Consultations may involve </a:t>
            </a:r>
            <a:r>
              <a:rPr lang="en-US" sz="1000" b="1">
                <a:solidFill>
                  <a:srgbClr val="444746"/>
                </a:solidFill>
                <a:latin typeface="Roboto"/>
                <a:ea typeface="Roboto"/>
                <a:cs typeface="Roboto"/>
                <a:sym typeface="Roboto"/>
              </a:rPr>
              <a:t>digital literacy</a:t>
            </a: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trainings</a:t>
            </a:r>
            <a:r>
              <a:rPr lang="en-US" sz="1000">
                <a:solidFill>
                  <a:srgbClr val="444746"/>
                </a:solidFill>
                <a:latin typeface="Roboto"/>
                <a:ea typeface="Roboto"/>
                <a:cs typeface="Roboto"/>
                <a:sym typeface="Roboto"/>
              </a:rPr>
              <a:t> (e.g. how to use a mobile phone, Zoom)</a:t>
            </a:r>
            <a:endParaRPr sz="1000">
              <a:solidFill>
                <a:srgbClr val="444746"/>
              </a:solidFill>
              <a:latin typeface="Roboto"/>
              <a:ea typeface="Roboto"/>
              <a:cs typeface="Roboto"/>
              <a:sym typeface="Roboto"/>
            </a:endParaRPr>
          </a:p>
          <a:p>
            <a:pPr marL="0" lvl="0" indent="0" algn="l" rtl="0">
              <a:lnSpc>
                <a:spcPct val="100000"/>
              </a:lnSpc>
              <a:spcBef>
                <a:spcPts val="1000"/>
              </a:spcBef>
              <a:spcAft>
                <a:spcPts val="0"/>
              </a:spcAft>
              <a:buNone/>
            </a:pPr>
            <a:r>
              <a:rPr lang="en-US"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 </a:t>
            </a:r>
            <a:r>
              <a:rPr lang="en-US" sz="1000" b="1">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Strong human-centred design </a:t>
            </a:r>
            <a:r>
              <a:rPr lang="en-US"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
                  </a:ext>
                </a:extLst>
              </a:rPr>
              <a:t>(e.g. use of youth’s vernacular) </a:t>
            </a:r>
            <a:r>
              <a:rPr lang="en-US" sz="1000" b="1">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
                  </a:ext>
                </a:extLst>
              </a:rPr>
              <a:t>and hybrid approach </a:t>
            </a:r>
            <a:r>
              <a:rPr lang="en-US"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
                  </a:ext>
                </a:extLst>
              </a:rPr>
              <a:t>(online-offline)</a:t>
            </a:r>
            <a:endParaRPr sz="1000">
              <a:solidFill>
                <a:srgbClr val="444746"/>
              </a:solidFill>
              <a:latin typeface="Roboto"/>
              <a:ea typeface="Roboto"/>
              <a:cs typeface="Roboto"/>
              <a:sym typeface="Roboto"/>
            </a:endParaRPr>
          </a:p>
          <a:p>
            <a:pPr marL="0" lvl="0" indent="0" algn="l" rtl="0">
              <a:lnSpc>
                <a:spcPct val="100000"/>
              </a:lnSpc>
              <a:spcBef>
                <a:spcPts val="1000"/>
              </a:spcBef>
              <a:spcAft>
                <a:spcPts val="100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Detailed and open technical documentation</a:t>
            </a:r>
            <a:endParaRPr sz="1000">
              <a:solidFill>
                <a:srgbClr val="444746"/>
              </a:solidFill>
              <a:latin typeface="Roboto"/>
              <a:ea typeface="Roboto"/>
              <a:cs typeface="Roboto"/>
              <a:sym typeface="Roboto"/>
            </a:endParaRPr>
          </a:p>
        </p:txBody>
      </p:sp>
      <p:sp>
        <p:nvSpPr>
          <p:cNvPr id="836" name="Google Shape;836;g244d9610dd6_0_659"/>
          <p:cNvSpPr txBox="1"/>
          <p:nvPr/>
        </p:nvSpPr>
        <p:spPr>
          <a:xfrm>
            <a:off x="7397650" y="3908375"/>
            <a:ext cx="2209200" cy="2262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
                  </a:ext>
                </a:extLst>
              </a:rPr>
              <a:t>- </a:t>
            </a:r>
            <a:r>
              <a:rPr lang="en-US" sz="1000" b="1">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6"/>
                  </a:ext>
                </a:extLst>
              </a:rPr>
              <a:t>No standardised ethical framework</a:t>
            </a:r>
            <a:r>
              <a:rPr lang="en-US"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7"/>
                  </a:ext>
                </a:extLst>
              </a:rPr>
              <a:t>; yet, LMI carries out </a:t>
            </a:r>
            <a:r>
              <a:rPr lang="en-US" sz="1000" b="1">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8"/>
                  </a:ext>
                </a:extLst>
              </a:rPr>
              <a:t>4 specific </a:t>
            </a:r>
            <a:r>
              <a:rPr lang="en-US"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
                  </a:ext>
                </a:extLst>
              </a:rPr>
              <a:t>activities to mitigate potential ethical risks </a:t>
            </a:r>
            <a:endParaRPr sz="1000">
              <a:solidFill>
                <a:srgbClr val="444746"/>
              </a:solidFill>
              <a:latin typeface="Roboto"/>
              <a:ea typeface="Roboto"/>
              <a:cs typeface="Roboto"/>
              <a:sym typeface="Roboto"/>
            </a:endParaRPr>
          </a:p>
          <a:p>
            <a:pPr marL="0" lvl="0" indent="0" algn="l" rtl="0">
              <a:lnSpc>
                <a:spcPct val="100000"/>
              </a:lnSpc>
              <a:spcBef>
                <a:spcPts val="1000"/>
              </a:spcBef>
              <a:spcAft>
                <a:spcPts val="0"/>
              </a:spcAft>
              <a:buNone/>
            </a:pPr>
            <a:r>
              <a:rPr lang="en-US" sz="1000">
                <a:solidFill>
                  <a:srgbClr val="444746"/>
                </a:solidFill>
                <a:latin typeface="Roboto"/>
                <a:ea typeface="Roboto"/>
                <a:cs typeface="Roboto"/>
                <a:sym typeface="Roboto"/>
              </a:rPr>
              <a:t>- Strong emphasis on the </a:t>
            </a:r>
            <a:r>
              <a:rPr lang="en-US" sz="1000" b="1">
                <a:solidFill>
                  <a:srgbClr val="444746"/>
                </a:solidFill>
                <a:latin typeface="Roboto"/>
                <a:ea typeface="Roboto"/>
                <a:cs typeface="Roboto"/>
                <a:sym typeface="Roboto"/>
              </a:rPr>
              <a:t>“do no harm” principle</a:t>
            </a:r>
            <a:endParaRPr sz="1000">
              <a:solidFill>
                <a:srgbClr val="444746"/>
              </a:solidFill>
              <a:latin typeface="Roboto"/>
              <a:ea typeface="Roboto"/>
              <a:cs typeface="Roboto"/>
              <a:sym typeface="Roboto"/>
            </a:endParaRPr>
          </a:p>
          <a:p>
            <a:pPr marL="0" lvl="0" indent="0" algn="l" rtl="0">
              <a:lnSpc>
                <a:spcPct val="100000"/>
              </a:lnSpc>
              <a:spcBef>
                <a:spcPts val="1000"/>
              </a:spcBef>
              <a:spcAft>
                <a:spcPts val="0"/>
              </a:spcAft>
              <a:buNone/>
            </a:pPr>
            <a:r>
              <a:rPr lang="en-US" sz="1000">
                <a:solidFill>
                  <a:srgbClr val="444746"/>
                </a:solidFill>
                <a:latin typeface="Roboto"/>
                <a:ea typeface="Roboto"/>
                <a:cs typeface="Roboto"/>
                <a:sym typeface="Roboto"/>
              </a:rPr>
              <a:t>- Compliant with the </a:t>
            </a:r>
            <a:r>
              <a:rPr lang="en-US" sz="1000" b="1">
                <a:solidFill>
                  <a:srgbClr val="444746"/>
                </a:solidFill>
                <a:latin typeface="Roboto"/>
                <a:ea typeface="Roboto"/>
                <a:cs typeface="Roboto"/>
                <a:sym typeface="Roboto"/>
              </a:rPr>
              <a:t>humanitarian principles</a:t>
            </a:r>
            <a:r>
              <a:rPr lang="en-US" sz="1000">
                <a:solidFill>
                  <a:srgbClr val="444746"/>
                </a:solidFill>
                <a:latin typeface="Roboto"/>
                <a:ea typeface="Roboto"/>
                <a:cs typeface="Roboto"/>
                <a:sym typeface="Roboto"/>
              </a:rPr>
              <a:t> </a:t>
            </a:r>
            <a:endParaRPr sz="1000">
              <a:solidFill>
                <a:srgbClr val="444746"/>
              </a:solidFill>
              <a:latin typeface="Roboto"/>
              <a:ea typeface="Roboto"/>
              <a:cs typeface="Roboto"/>
              <a:sym typeface="Roboto"/>
            </a:endParaRPr>
          </a:p>
          <a:p>
            <a:pPr marL="0" lvl="0" indent="0" algn="l" rtl="0">
              <a:lnSpc>
                <a:spcPct val="100000"/>
              </a:lnSpc>
              <a:spcBef>
                <a:spcPts val="1000"/>
              </a:spcBef>
              <a:spcAft>
                <a:spcPts val="1000"/>
              </a:spcAft>
              <a:buNone/>
            </a:pPr>
            <a:r>
              <a:rPr lang="en-US" sz="1000" b="1">
                <a:solidFill>
                  <a:srgbClr val="444746"/>
                </a:solidFill>
                <a:latin typeface="Roboto"/>
                <a:ea typeface="Roboto"/>
                <a:cs typeface="Roboto"/>
                <a:sym typeface="Roboto"/>
              </a:rPr>
              <a:t>- </a:t>
            </a:r>
            <a:r>
              <a:rPr lang="en-US" sz="1000">
                <a:solidFill>
                  <a:srgbClr val="444746"/>
                </a:solidFill>
                <a:latin typeface="Roboto"/>
                <a:ea typeface="Roboto"/>
                <a:cs typeface="Roboto"/>
                <a:sym typeface="Roboto"/>
              </a:rPr>
              <a:t>Strong</a:t>
            </a:r>
            <a:r>
              <a:rPr lang="en-US" sz="1000" b="1">
                <a:solidFill>
                  <a:srgbClr val="444746"/>
                </a:solidFill>
                <a:latin typeface="Roboto"/>
                <a:ea typeface="Roboto"/>
                <a:cs typeface="Roboto"/>
                <a:sym typeface="Roboto"/>
              </a:rPr>
              <a:t> intersectional feminist approach </a:t>
            </a:r>
            <a:r>
              <a:rPr lang="en-US" sz="1000">
                <a:solidFill>
                  <a:srgbClr val="444746"/>
                </a:solidFill>
                <a:latin typeface="Roboto"/>
                <a:ea typeface="Roboto"/>
                <a:cs typeface="Roboto"/>
                <a:sym typeface="Roboto"/>
              </a:rPr>
              <a:t>(e.g. people with disabilities create content)</a:t>
            </a:r>
            <a:endParaRPr sz="1000">
              <a:solidFill>
                <a:srgbClr val="444746"/>
              </a:solidFill>
              <a:latin typeface="Roboto"/>
              <a:ea typeface="Roboto"/>
              <a:cs typeface="Roboto"/>
              <a:sym typeface="Roboto"/>
            </a:endParaRPr>
          </a:p>
        </p:txBody>
      </p:sp>
      <p:sp>
        <p:nvSpPr>
          <p:cNvPr id="837" name="Google Shape;837;g244d9610dd6_0_659"/>
          <p:cNvSpPr txBox="1"/>
          <p:nvPr/>
        </p:nvSpPr>
        <p:spPr>
          <a:xfrm>
            <a:off x="9719163" y="3908375"/>
            <a:ext cx="22353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Periodic revisions &amp; assessment of technological tools</a:t>
            </a:r>
            <a:r>
              <a:rPr lang="en-US" sz="1000">
                <a:solidFill>
                  <a:srgbClr val="444746"/>
                </a:solidFill>
                <a:latin typeface="Roboto"/>
                <a:ea typeface="Roboto"/>
                <a:cs typeface="Roboto"/>
                <a:sym typeface="Roboto"/>
              </a:rPr>
              <a:t> and </a:t>
            </a:r>
            <a:r>
              <a:rPr lang="en-US" sz="1000" b="1">
                <a:solidFill>
                  <a:srgbClr val="444746"/>
                </a:solidFill>
                <a:latin typeface="Roboto"/>
                <a:ea typeface="Roboto"/>
                <a:cs typeface="Roboto"/>
                <a:sym typeface="Roboto"/>
              </a:rPr>
              <a:t>content</a:t>
            </a:r>
            <a:r>
              <a:rPr lang="en-US" sz="1000">
                <a:solidFill>
                  <a:srgbClr val="444746"/>
                </a:solidFill>
                <a:latin typeface="Roboto"/>
                <a:ea typeface="Roboto"/>
                <a:cs typeface="Roboto"/>
                <a:sym typeface="Roboto"/>
              </a:rPr>
              <a:t> (e.g. use of chatbots) </a:t>
            </a:r>
            <a:endParaRPr sz="1000">
              <a:solidFill>
                <a:srgbClr val="444746"/>
              </a:solidFill>
              <a:latin typeface="Roboto"/>
              <a:ea typeface="Roboto"/>
              <a:cs typeface="Roboto"/>
              <a:sym typeface="Roboto"/>
            </a:endParaRPr>
          </a:p>
          <a:p>
            <a:pPr marL="0" lvl="0" indent="0" algn="l" rtl="0">
              <a:spcBef>
                <a:spcPts val="0"/>
              </a:spcBef>
              <a:spcAft>
                <a:spcPts val="0"/>
              </a:spcAft>
              <a:buNone/>
            </a:pPr>
            <a:endParaRPr sz="1000">
              <a:solidFill>
                <a:srgbClr val="444746"/>
              </a:solidFill>
              <a:latin typeface="Roboto"/>
              <a:ea typeface="Roboto"/>
              <a:cs typeface="Roboto"/>
              <a:sym typeface="Roboto"/>
            </a:endParaRPr>
          </a:p>
          <a:p>
            <a:pPr marL="0" lvl="0" indent="0" algn="l" rtl="0">
              <a:spcBef>
                <a:spcPts val="0"/>
              </a:spcBef>
              <a:spcAft>
                <a:spcPts val="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NOT supported by an ecosystem of funders </a:t>
            </a:r>
            <a:r>
              <a:rPr lang="en-US" sz="1000">
                <a:solidFill>
                  <a:srgbClr val="444746"/>
                </a:solidFill>
                <a:latin typeface="Roboto"/>
                <a:ea typeface="Roboto"/>
                <a:cs typeface="Roboto"/>
                <a:sym typeface="Roboto"/>
              </a:rPr>
              <a:t>(i.e. multiple donors)</a:t>
            </a:r>
            <a:endParaRPr sz="1000">
              <a:solidFill>
                <a:srgbClr val="444746"/>
              </a:solidFill>
              <a:latin typeface="Roboto"/>
              <a:ea typeface="Roboto"/>
              <a:cs typeface="Roboto"/>
              <a:sym typeface="Roboto"/>
            </a:endParaRPr>
          </a:p>
          <a:p>
            <a:pPr marL="0" lvl="0" indent="0" algn="l" rtl="0">
              <a:spcBef>
                <a:spcPts val="0"/>
              </a:spcBef>
              <a:spcAft>
                <a:spcPts val="0"/>
              </a:spcAft>
              <a:buNone/>
            </a:pPr>
            <a:endParaRPr sz="1000">
              <a:solidFill>
                <a:srgbClr val="444746"/>
              </a:solidFill>
              <a:latin typeface="Roboto"/>
              <a:ea typeface="Roboto"/>
              <a:cs typeface="Roboto"/>
              <a:sym typeface="Roboto"/>
            </a:endParaRPr>
          </a:p>
          <a:p>
            <a:pPr marL="0" lvl="0" indent="0" algn="l" rtl="0">
              <a:spcBef>
                <a:spcPts val="0"/>
              </a:spcBef>
              <a:spcAft>
                <a:spcPts val="0"/>
              </a:spcAft>
              <a:buNone/>
            </a:pPr>
            <a:r>
              <a:rPr lang="en-US" sz="1000">
                <a:solidFill>
                  <a:srgbClr val="444746"/>
                </a:solidFill>
                <a:latin typeface="Roboto"/>
                <a:ea typeface="Roboto"/>
                <a:cs typeface="Roboto"/>
                <a:sym typeface="Roboto"/>
              </a:rPr>
              <a:t>- </a:t>
            </a:r>
            <a:r>
              <a:rPr lang="en-US" sz="1000" b="1">
                <a:solidFill>
                  <a:srgbClr val="444746"/>
                </a:solidFill>
                <a:latin typeface="Roboto"/>
                <a:ea typeface="Roboto"/>
                <a:cs typeface="Roboto"/>
                <a:sym typeface="Roboto"/>
              </a:rPr>
              <a:t>Detailed, periodic and effective MEL system</a:t>
            </a:r>
            <a:endParaRPr sz="1000" b="1">
              <a:solidFill>
                <a:srgbClr val="444746"/>
              </a:solidFill>
              <a:latin typeface="Roboto"/>
              <a:ea typeface="Roboto"/>
              <a:cs typeface="Roboto"/>
              <a:sym typeface="Roboto"/>
            </a:endParaRPr>
          </a:p>
          <a:p>
            <a:pPr marL="0" lvl="0" indent="0" algn="l" rtl="0">
              <a:spcBef>
                <a:spcPts val="0"/>
              </a:spcBef>
              <a:spcAft>
                <a:spcPts val="0"/>
              </a:spcAft>
              <a:buNone/>
            </a:pPr>
            <a:endParaRPr sz="1000">
              <a:solidFill>
                <a:srgbClr val="444746"/>
              </a:solidFill>
              <a:latin typeface="Roboto"/>
              <a:ea typeface="Roboto"/>
              <a:cs typeface="Roboto"/>
              <a:sym typeface="Roboto"/>
            </a:endParaRPr>
          </a:p>
          <a:p>
            <a:pPr marL="0" lvl="0" indent="0" algn="l" rtl="0">
              <a:spcBef>
                <a:spcPts val="0"/>
              </a:spcBef>
              <a:spcAft>
                <a:spcPts val="0"/>
              </a:spcAft>
              <a:buNone/>
            </a:pPr>
            <a:r>
              <a:rPr lang="en-US"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
                  </a:ext>
                </a:extLst>
              </a:rPr>
              <a:t>- LMI model </a:t>
            </a:r>
            <a:r>
              <a:rPr lang="en-US" sz="1000" b="1">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
                  </a:ext>
                </a:extLst>
              </a:rPr>
              <a:t>has been replicated successfully in other regions </a:t>
            </a:r>
            <a:r>
              <a:rPr lang="en-US" sz="1000">
                <a:solidFill>
                  <a:srgbClr val="444746"/>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2"/>
                  </a:ext>
                </a:extLst>
              </a:rPr>
              <a:t>(i.e. Africa, the Middle East, Latin America, and China) </a:t>
            </a:r>
            <a:endParaRPr sz="1000">
              <a:solidFill>
                <a:srgbClr val="444746"/>
              </a:solidFill>
              <a:latin typeface="Roboto"/>
              <a:ea typeface="Roboto"/>
              <a:cs typeface="Roboto"/>
              <a:sym typeface="Roboto"/>
            </a:endParaRPr>
          </a:p>
          <a:p>
            <a:pPr marL="0" lvl="0" indent="0" algn="l" rtl="0">
              <a:spcBef>
                <a:spcPts val="0"/>
              </a:spcBef>
              <a:spcAft>
                <a:spcPts val="0"/>
              </a:spcAft>
              <a:buNone/>
            </a:pPr>
            <a:endParaRPr sz="1000">
              <a:solidFill>
                <a:srgbClr val="444746"/>
              </a:solidFill>
              <a:latin typeface="Roboto"/>
              <a:ea typeface="Roboto"/>
              <a:cs typeface="Roboto"/>
              <a:sym typeface="Roboto"/>
            </a:endParaRPr>
          </a:p>
          <a:p>
            <a:pPr marL="0" lvl="0" indent="0" algn="l" rtl="0">
              <a:spcBef>
                <a:spcPts val="0"/>
              </a:spcBef>
              <a:spcAft>
                <a:spcPts val="0"/>
              </a:spcAft>
              <a:buNone/>
            </a:pPr>
            <a:endParaRPr sz="1000">
              <a:solidFill>
                <a:srgbClr val="444746"/>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2"/>
        <p:cNvGrpSpPr/>
        <p:nvPr/>
      </p:nvGrpSpPr>
      <p:grpSpPr>
        <a:xfrm>
          <a:off x="0" y="0"/>
          <a:ext cx="0" cy="0"/>
          <a:chOff x="0" y="0"/>
          <a:chExt cx="0" cy="0"/>
        </a:xfrm>
      </p:grpSpPr>
      <p:sp>
        <p:nvSpPr>
          <p:cNvPr id="843" name="Google Shape;843;g244d9610dd6_0_692"/>
          <p:cNvSpPr txBox="1">
            <a:spLocks noGrp="1"/>
          </p:cNvSpPr>
          <p:nvPr>
            <p:ph type="title"/>
          </p:nvPr>
        </p:nvSpPr>
        <p:spPr>
          <a:xfrm>
            <a:off x="2141550" y="430463"/>
            <a:ext cx="8742600" cy="854700"/>
          </a:xfrm>
          <a:prstGeom prst="rect">
            <a:avLst/>
          </a:prstGeom>
          <a:noFill/>
          <a:ln>
            <a:noFill/>
          </a:ln>
        </p:spPr>
        <p:txBody>
          <a:bodyPr spcFirstLastPara="1" wrap="square" lIns="121900" tIns="60925" rIns="121900" bIns="60925" anchor="ctr" anchorCtr="0">
            <a:normAutofit fontScale="90000"/>
          </a:bodyPr>
          <a:lstStyle/>
          <a:p>
            <a:pPr marL="0" lvl="0" indent="0" algn="l" rtl="0">
              <a:lnSpc>
                <a:spcPct val="115000"/>
              </a:lnSpc>
              <a:spcBef>
                <a:spcPts val="0"/>
              </a:spcBef>
              <a:spcAft>
                <a:spcPts val="0"/>
              </a:spcAft>
              <a:buSzPct val="116666"/>
              <a:buNone/>
            </a:pPr>
            <a:r>
              <a:rPr lang="en-US" sz="3000">
                <a:solidFill>
                  <a:srgbClr val="50B4F1"/>
                </a:solidFill>
                <a:latin typeface="Roboto"/>
                <a:ea typeface="Roboto"/>
                <a:cs typeface="Roboto"/>
                <a:sym typeface="Roboto"/>
              </a:rPr>
              <a:t>Review of The User Experience:</a:t>
            </a:r>
            <a:r>
              <a:rPr lang="en-US" sz="3000">
                <a:solidFill>
                  <a:srgbClr val="81BD41"/>
                </a:solidFill>
                <a:latin typeface="Roboto"/>
                <a:ea typeface="Roboto"/>
                <a:cs typeface="Roboto"/>
                <a:sym typeface="Roboto"/>
              </a:rPr>
              <a:t> </a:t>
            </a:r>
            <a:endParaRPr sz="3000">
              <a:solidFill>
                <a:srgbClr val="81BD41"/>
              </a:solidFill>
              <a:latin typeface="Roboto"/>
              <a:ea typeface="Roboto"/>
              <a:cs typeface="Roboto"/>
              <a:sym typeface="Roboto"/>
            </a:endParaRPr>
          </a:p>
          <a:p>
            <a:pPr marL="0" lvl="0" indent="0" algn="l" rtl="0">
              <a:lnSpc>
                <a:spcPct val="115000"/>
              </a:lnSpc>
              <a:spcBef>
                <a:spcPts val="0"/>
              </a:spcBef>
              <a:spcAft>
                <a:spcPts val="0"/>
              </a:spcAft>
              <a:buSzPct val="116666"/>
              <a:buNone/>
            </a:pPr>
            <a:r>
              <a:rPr lang="en-US" sz="3000" b="0" u="sng">
                <a:solidFill>
                  <a:srgbClr val="444746"/>
                </a:solidFill>
                <a:latin typeface="Roboto"/>
                <a:ea typeface="Roboto"/>
                <a:cs typeface="Roboto"/>
                <a:sym typeface="Roboto"/>
              </a:rPr>
              <a:t>Love Matters India</a:t>
            </a:r>
            <a:r>
              <a:rPr lang="en-US" sz="3000" b="0">
                <a:solidFill>
                  <a:srgbClr val="444746"/>
                </a:solidFill>
                <a:latin typeface="Roboto"/>
                <a:ea typeface="Roboto"/>
                <a:cs typeface="Roboto"/>
                <a:sym typeface="Roboto"/>
              </a:rPr>
              <a:t> Key Findings</a:t>
            </a:r>
            <a:endParaRPr sz="3000" b="0">
              <a:solidFill>
                <a:srgbClr val="444746"/>
              </a:solidFill>
              <a:latin typeface="Roboto"/>
              <a:ea typeface="Roboto"/>
              <a:cs typeface="Roboto"/>
              <a:sym typeface="Roboto"/>
            </a:endParaRPr>
          </a:p>
        </p:txBody>
      </p:sp>
      <p:pic>
        <p:nvPicPr>
          <p:cNvPr id="844" name="Google Shape;844;g244d9610dd6_0_692"/>
          <p:cNvPicPr preferRelativeResize="0"/>
          <p:nvPr/>
        </p:nvPicPr>
        <p:blipFill rotWithShape="1">
          <a:blip r:embed="rId4">
            <a:alphaModFix/>
          </a:blip>
          <a:srcRect/>
          <a:stretch/>
        </p:blipFill>
        <p:spPr>
          <a:xfrm>
            <a:off x="823775" y="197662"/>
            <a:ext cx="1317784" cy="1320326"/>
          </a:xfrm>
          <a:prstGeom prst="rect">
            <a:avLst/>
          </a:prstGeom>
          <a:noFill/>
          <a:ln>
            <a:noFill/>
          </a:ln>
        </p:spPr>
      </p:pic>
      <p:cxnSp>
        <p:nvCxnSpPr>
          <p:cNvPr id="845" name="Google Shape;845;g244d9610dd6_0_692"/>
          <p:cNvCxnSpPr/>
          <p:nvPr/>
        </p:nvCxnSpPr>
        <p:spPr>
          <a:xfrm>
            <a:off x="-269200" y="857825"/>
            <a:ext cx="1889100" cy="0"/>
          </a:xfrm>
          <a:prstGeom prst="straightConnector1">
            <a:avLst/>
          </a:prstGeom>
          <a:noFill/>
          <a:ln w="38100" cap="flat" cmpd="sng">
            <a:solidFill>
              <a:srgbClr val="50B4F1"/>
            </a:solidFill>
            <a:prstDash val="solid"/>
            <a:round/>
            <a:headEnd type="none" w="med" len="med"/>
            <a:tailEnd type="none" w="med" len="med"/>
          </a:ln>
        </p:spPr>
      </p:cxnSp>
      <p:sp>
        <p:nvSpPr>
          <p:cNvPr id="846" name="Google Shape;846;g244d9610dd6_0_692"/>
          <p:cNvSpPr txBox="1">
            <a:spLocks noGrp="1"/>
          </p:cNvSpPr>
          <p:nvPr>
            <p:ph type="title"/>
          </p:nvPr>
        </p:nvSpPr>
        <p:spPr>
          <a:xfrm>
            <a:off x="229257" y="462575"/>
            <a:ext cx="2506800" cy="638100"/>
          </a:xfrm>
          <a:prstGeom prst="rect">
            <a:avLst/>
          </a:prstGeom>
          <a:no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SzPts val="3150"/>
              <a:buNone/>
            </a:pPr>
            <a:r>
              <a:rPr lang="en-US" sz="1400">
                <a:solidFill>
                  <a:schemeClr val="lt1"/>
                </a:solidFill>
                <a:latin typeface="Roboto"/>
                <a:ea typeface="Roboto"/>
                <a:cs typeface="Roboto"/>
                <a:sym typeface="Roboto"/>
              </a:rPr>
              <a:t>User </a:t>
            </a:r>
            <a:endParaRPr sz="1400">
              <a:solidFill>
                <a:schemeClr val="lt1"/>
              </a:solidFill>
              <a:latin typeface="Roboto"/>
              <a:ea typeface="Roboto"/>
              <a:cs typeface="Roboto"/>
              <a:sym typeface="Roboto"/>
            </a:endParaRPr>
          </a:p>
          <a:p>
            <a:pPr marL="0" lvl="0" indent="0" algn="ctr" rtl="0">
              <a:lnSpc>
                <a:spcPct val="100000"/>
              </a:lnSpc>
              <a:spcBef>
                <a:spcPts val="0"/>
              </a:spcBef>
              <a:spcAft>
                <a:spcPts val="0"/>
              </a:spcAft>
              <a:buSzPts val="3150"/>
              <a:buNone/>
            </a:pPr>
            <a:r>
              <a:rPr lang="en-US" sz="1400">
                <a:solidFill>
                  <a:schemeClr val="lt1"/>
                </a:solidFill>
                <a:latin typeface="Roboto"/>
                <a:ea typeface="Roboto"/>
                <a:cs typeface="Roboto"/>
                <a:sym typeface="Roboto"/>
              </a:rPr>
              <a:t>Experience</a:t>
            </a:r>
            <a:endParaRPr sz="1400" b="0">
              <a:solidFill>
                <a:schemeClr val="lt1"/>
              </a:solidFill>
              <a:latin typeface="Roboto"/>
              <a:ea typeface="Roboto"/>
              <a:cs typeface="Roboto"/>
              <a:sym typeface="Roboto"/>
            </a:endParaRPr>
          </a:p>
        </p:txBody>
      </p:sp>
      <p:sp>
        <p:nvSpPr>
          <p:cNvPr id="847" name="Google Shape;847;g244d9610dd6_0_692"/>
          <p:cNvSpPr/>
          <p:nvPr/>
        </p:nvSpPr>
        <p:spPr>
          <a:xfrm>
            <a:off x="239000" y="2378250"/>
            <a:ext cx="4438800" cy="2654400"/>
          </a:xfrm>
          <a:prstGeom prst="parallelogram">
            <a:avLst>
              <a:gd name="adj" fmla="val 25000"/>
            </a:avLst>
          </a:prstGeom>
          <a:solidFill>
            <a:srgbClr val="50B4F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g244d9610dd6_0_692"/>
          <p:cNvSpPr/>
          <p:nvPr/>
        </p:nvSpPr>
        <p:spPr>
          <a:xfrm>
            <a:off x="3926025" y="2844175"/>
            <a:ext cx="4547400" cy="2959200"/>
          </a:xfrm>
          <a:prstGeom prst="parallelogram">
            <a:avLst>
              <a:gd name="adj" fmla="val 25000"/>
            </a:avLst>
          </a:prstGeom>
          <a:solidFill>
            <a:srgbClr val="374EA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g244d9610dd6_0_692"/>
          <p:cNvSpPr/>
          <p:nvPr/>
        </p:nvSpPr>
        <p:spPr>
          <a:xfrm>
            <a:off x="1156350" y="1787450"/>
            <a:ext cx="1272900" cy="879775"/>
          </a:xfrm>
          <a:prstGeom prst="flowChartOffpageConnector">
            <a:avLst/>
          </a:prstGeom>
          <a:solidFill>
            <a:srgbClr val="50B4F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chemeClr val="lt1"/>
              </a:solidFill>
              <a:latin typeface="Helvetica Neue"/>
              <a:ea typeface="Helvetica Neue"/>
              <a:cs typeface="Helvetica Neue"/>
              <a:sym typeface="Helvetica Neue"/>
            </a:endParaRPr>
          </a:p>
        </p:txBody>
      </p:sp>
      <p:sp>
        <p:nvSpPr>
          <p:cNvPr id="850" name="Google Shape;850;g244d9610dd6_0_692"/>
          <p:cNvSpPr txBox="1"/>
          <p:nvPr/>
        </p:nvSpPr>
        <p:spPr>
          <a:xfrm>
            <a:off x="1266350" y="1915299"/>
            <a:ext cx="5724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5800"/>
              <a:buFont typeface="Arial"/>
              <a:buNone/>
            </a:pPr>
            <a:r>
              <a:rPr lang="en-US" sz="3600" b="1">
                <a:solidFill>
                  <a:schemeClr val="lt1"/>
                </a:solidFill>
                <a:latin typeface="Montserrat"/>
                <a:ea typeface="Montserrat"/>
                <a:cs typeface="Montserrat"/>
                <a:sym typeface="Montserrat"/>
              </a:rPr>
              <a:t>S</a:t>
            </a:r>
            <a:endParaRPr sz="3600" b="1" i="0" u="none" strike="noStrike" cap="none">
              <a:solidFill>
                <a:schemeClr val="lt1"/>
              </a:solidFill>
              <a:latin typeface="Montserrat"/>
              <a:ea typeface="Montserrat"/>
              <a:cs typeface="Montserrat"/>
              <a:sym typeface="Montserrat"/>
            </a:endParaRPr>
          </a:p>
        </p:txBody>
      </p:sp>
      <p:pic>
        <p:nvPicPr>
          <p:cNvPr id="851" name="Google Shape;851;g244d9610dd6_0_692"/>
          <p:cNvPicPr preferRelativeResize="0"/>
          <p:nvPr/>
        </p:nvPicPr>
        <p:blipFill>
          <a:blip r:embed="rId5">
            <a:alphaModFix/>
          </a:blip>
          <a:stretch>
            <a:fillRect/>
          </a:stretch>
        </p:blipFill>
        <p:spPr>
          <a:xfrm>
            <a:off x="1838750" y="2012861"/>
            <a:ext cx="400200" cy="400200"/>
          </a:xfrm>
          <a:prstGeom prst="rect">
            <a:avLst/>
          </a:prstGeom>
          <a:noFill/>
          <a:ln>
            <a:noFill/>
          </a:ln>
        </p:spPr>
      </p:pic>
      <p:sp>
        <p:nvSpPr>
          <p:cNvPr id="852" name="Google Shape;852;g244d9610dd6_0_692"/>
          <p:cNvSpPr/>
          <p:nvPr/>
        </p:nvSpPr>
        <p:spPr>
          <a:xfrm rot="10800000">
            <a:off x="4237750" y="5332250"/>
            <a:ext cx="1272900" cy="879775"/>
          </a:xfrm>
          <a:prstGeom prst="flowChartOffpageConnector">
            <a:avLst/>
          </a:prstGeom>
          <a:solidFill>
            <a:srgbClr val="374EA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chemeClr val="lt1"/>
              </a:solidFill>
              <a:latin typeface="Helvetica Neue"/>
              <a:ea typeface="Helvetica Neue"/>
              <a:cs typeface="Helvetica Neue"/>
              <a:sym typeface="Helvetica Neue"/>
            </a:endParaRPr>
          </a:p>
        </p:txBody>
      </p:sp>
      <p:sp>
        <p:nvSpPr>
          <p:cNvPr id="853" name="Google Shape;853;g244d9610dd6_0_692"/>
          <p:cNvSpPr txBox="1"/>
          <p:nvPr/>
        </p:nvSpPr>
        <p:spPr>
          <a:xfrm>
            <a:off x="4354050" y="5545163"/>
            <a:ext cx="5271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5800"/>
              <a:buFont typeface="Arial"/>
              <a:buNone/>
            </a:pPr>
            <a:r>
              <a:rPr lang="en-US" sz="3600" b="1">
                <a:solidFill>
                  <a:schemeClr val="lt1"/>
                </a:solidFill>
                <a:latin typeface="Montserrat"/>
                <a:ea typeface="Montserrat"/>
                <a:cs typeface="Montserrat"/>
                <a:sym typeface="Montserrat"/>
              </a:rPr>
              <a:t>C</a:t>
            </a:r>
            <a:endParaRPr sz="3600" b="1" i="0" u="none" strike="noStrike" cap="none">
              <a:solidFill>
                <a:schemeClr val="lt1"/>
              </a:solidFill>
              <a:latin typeface="Montserrat"/>
              <a:ea typeface="Montserrat"/>
              <a:cs typeface="Montserrat"/>
              <a:sym typeface="Montserrat"/>
            </a:endParaRPr>
          </a:p>
        </p:txBody>
      </p:sp>
      <p:pic>
        <p:nvPicPr>
          <p:cNvPr id="854" name="Google Shape;854;g244d9610dd6_0_692"/>
          <p:cNvPicPr preferRelativeResize="0"/>
          <p:nvPr/>
        </p:nvPicPr>
        <p:blipFill>
          <a:blip r:embed="rId6">
            <a:alphaModFix/>
          </a:blip>
          <a:stretch>
            <a:fillRect/>
          </a:stretch>
        </p:blipFill>
        <p:spPr>
          <a:xfrm>
            <a:off x="4881139" y="5613625"/>
            <a:ext cx="463375" cy="463379"/>
          </a:xfrm>
          <a:prstGeom prst="rect">
            <a:avLst/>
          </a:prstGeom>
          <a:noFill/>
          <a:ln>
            <a:noFill/>
          </a:ln>
        </p:spPr>
      </p:pic>
      <p:sp>
        <p:nvSpPr>
          <p:cNvPr id="855" name="Google Shape;855;g244d9610dd6_0_692"/>
          <p:cNvSpPr txBox="1"/>
          <p:nvPr/>
        </p:nvSpPr>
        <p:spPr>
          <a:xfrm rot="-4664658">
            <a:off x="-32424" y="3418646"/>
            <a:ext cx="1849961" cy="4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a:solidFill>
                  <a:schemeClr val="lt1"/>
                </a:solidFill>
                <a:latin typeface="Montserrat"/>
                <a:ea typeface="Montserrat"/>
                <a:cs typeface="Montserrat"/>
                <a:sym typeface="Montserrat"/>
              </a:rPr>
              <a:t>STRENGTHS</a:t>
            </a:r>
            <a:r>
              <a:rPr lang="en-US" sz="1100" b="1">
                <a:solidFill>
                  <a:schemeClr val="lt1"/>
                </a:solidFill>
                <a:latin typeface="Montserrat"/>
                <a:ea typeface="Montserrat"/>
                <a:cs typeface="Montserrat"/>
                <a:sym typeface="Montserrat"/>
              </a:rPr>
              <a:t> </a:t>
            </a:r>
            <a:endParaRPr sz="1100" b="1">
              <a:solidFill>
                <a:schemeClr val="lt1"/>
              </a:solidFill>
              <a:latin typeface="Montserrat"/>
              <a:ea typeface="Montserrat"/>
              <a:cs typeface="Montserrat"/>
              <a:sym typeface="Montserrat"/>
            </a:endParaRPr>
          </a:p>
        </p:txBody>
      </p:sp>
      <p:sp>
        <p:nvSpPr>
          <p:cNvPr id="856" name="Google Shape;856;g244d9610dd6_0_692"/>
          <p:cNvSpPr txBox="1"/>
          <p:nvPr/>
        </p:nvSpPr>
        <p:spPr>
          <a:xfrm rot="-4575298">
            <a:off x="6792879" y="4085232"/>
            <a:ext cx="2032814" cy="4770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a:solidFill>
                  <a:schemeClr val="lt1"/>
                </a:solidFill>
                <a:latin typeface="Montserrat"/>
                <a:ea typeface="Montserrat"/>
                <a:cs typeface="Montserrat"/>
                <a:sym typeface="Montserrat"/>
              </a:rPr>
              <a:t>CHALLENGES</a:t>
            </a:r>
            <a:endParaRPr sz="1100" b="1">
              <a:solidFill>
                <a:schemeClr val="lt1"/>
              </a:solidFill>
              <a:latin typeface="Montserrat"/>
              <a:ea typeface="Montserrat"/>
              <a:cs typeface="Montserrat"/>
              <a:sym typeface="Montserrat"/>
            </a:endParaRPr>
          </a:p>
        </p:txBody>
      </p:sp>
      <p:cxnSp>
        <p:nvCxnSpPr>
          <p:cNvPr id="857" name="Google Shape;857;g244d9610dd6_0_692"/>
          <p:cNvCxnSpPr/>
          <p:nvPr/>
        </p:nvCxnSpPr>
        <p:spPr>
          <a:xfrm>
            <a:off x="8682800" y="1365575"/>
            <a:ext cx="0" cy="5260200"/>
          </a:xfrm>
          <a:prstGeom prst="straightConnector1">
            <a:avLst/>
          </a:prstGeom>
          <a:noFill/>
          <a:ln w="19050" cap="flat" cmpd="sng">
            <a:solidFill>
              <a:schemeClr val="dk2"/>
            </a:solidFill>
            <a:prstDash val="dash"/>
            <a:round/>
            <a:headEnd type="none" w="med" len="med"/>
            <a:tailEnd type="none" w="med" len="med"/>
          </a:ln>
        </p:spPr>
      </p:cxnSp>
      <p:sp>
        <p:nvSpPr>
          <p:cNvPr id="858" name="Google Shape;858;g244d9610dd6_0_692"/>
          <p:cNvSpPr txBox="1"/>
          <p:nvPr/>
        </p:nvSpPr>
        <p:spPr>
          <a:xfrm>
            <a:off x="1217475" y="2793450"/>
            <a:ext cx="2943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b="1">
                <a:solidFill>
                  <a:schemeClr val="lt1"/>
                </a:solidFill>
                <a:latin typeface="Roboto"/>
                <a:ea typeface="Roboto"/>
                <a:cs typeface="Roboto"/>
                <a:sym typeface="Roboto"/>
              </a:rPr>
              <a:t>1. Access / Use of Benefits: </a:t>
            </a:r>
            <a:r>
              <a:rPr lang="en-US" sz="1000">
                <a:solidFill>
                  <a:schemeClr val="lt1"/>
                </a:solidFill>
                <a:latin typeface="Roboto"/>
                <a:ea typeface="Roboto"/>
                <a:cs typeface="Roboto"/>
                <a:sym typeface="Roboto"/>
              </a:rPr>
              <a:t>the combination of online with offline strategies (i.e. digital and media literacy training, peer youth programme) offers a myriad of entry points for girls and young women to access LMI.</a:t>
            </a:r>
            <a:endParaRPr sz="1000">
              <a:solidFill>
                <a:schemeClr val="lt1"/>
              </a:solidFill>
              <a:latin typeface="Roboto"/>
              <a:ea typeface="Roboto"/>
              <a:cs typeface="Roboto"/>
              <a:sym typeface="Roboto"/>
            </a:endParaRPr>
          </a:p>
          <a:p>
            <a:pPr marL="0" lvl="0" indent="0" algn="l" rtl="0">
              <a:spcBef>
                <a:spcPts val="0"/>
              </a:spcBef>
              <a:spcAft>
                <a:spcPts val="0"/>
              </a:spcAft>
              <a:buNone/>
            </a:pPr>
            <a:endParaRPr sz="1000">
              <a:solidFill>
                <a:schemeClr val="lt1"/>
              </a:solidFill>
              <a:latin typeface="Roboto"/>
              <a:ea typeface="Roboto"/>
              <a:cs typeface="Roboto"/>
              <a:sym typeface="Roboto"/>
            </a:endParaRPr>
          </a:p>
          <a:p>
            <a:pPr marL="0" lvl="0" indent="0" algn="l" rtl="0">
              <a:spcBef>
                <a:spcPts val="0"/>
              </a:spcBef>
              <a:spcAft>
                <a:spcPts val="0"/>
              </a:spcAft>
              <a:buNone/>
            </a:pPr>
            <a:r>
              <a:rPr lang="en-US" sz="1000" b="1">
                <a:solidFill>
                  <a:schemeClr val="lt1"/>
                </a:solidFill>
                <a:latin typeface="Roboto"/>
                <a:ea typeface="Roboto"/>
                <a:cs typeface="Roboto"/>
                <a:sym typeface="Roboto"/>
              </a:rPr>
              <a:t>2. The use of open and youth-friendly language </a:t>
            </a:r>
            <a:r>
              <a:rPr lang="en-US" sz="1000">
                <a:solidFill>
                  <a:schemeClr val="lt1"/>
                </a:solidFill>
                <a:latin typeface="Roboto"/>
                <a:ea typeface="Roboto"/>
                <a:cs typeface="Roboto"/>
                <a:sym typeface="Roboto"/>
              </a:rPr>
              <a:t>allows for engaging discussions around issues that are usually seen as taboo.</a:t>
            </a:r>
            <a:endParaRPr sz="1000">
              <a:solidFill>
                <a:schemeClr val="lt1"/>
              </a:solidFill>
              <a:latin typeface="Roboto"/>
              <a:ea typeface="Roboto"/>
              <a:cs typeface="Roboto"/>
              <a:sym typeface="Roboto"/>
            </a:endParaRPr>
          </a:p>
          <a:p>
            <a:pPr marL="0" lvl="0" indent="0" algn="l" rtl="0">
              <a:spcBef>
                <a:spcPts val="0"/>
              </a:spcBef>
              <a:spcAft>
                <a:spcPts val="0"/>
              </a:spcAft>
              <a:buNone/>
            </a:pPr>
            <a:endParaRPr sz="1000">
              <a:solidFill>
                <a:schemeClr val="lt1"/>
              </a:solidFill>
              <a:latin typeface="Roboto"/>
              <a:ea typeface="Roboto"/>
              <a:cs typeface="Roboto"/>
              <a:sym typeface="Roboto"/>
            </a:endParaRPr>
          </a:p>
          <a:p>
            <a:pPr marL="0" lvl="0" indent="0" algn="l" rtl="0">
              <a:spcBef>
                <a:spcPts val="0"/>
              </a:spcBef>
              <a:spcAft>
                <a:spcPts val="0"/>
              </a:spcAft>
              <a:buNone/>
            </a:pPr>
            <a:r>
              <a:rPr lang="en-US" sz="1000" b="1">
                <a:solidFill>
                  <a:schemeClr val="lt1"/>
                </a:solidFill>
                <a:latin typeface="Roboto"/>
                <a:ea typeface="Roboto"/>
                <a:cs typeface="Roboto"/>
                <a:sym typeface="Roboto"/>
              </a:rPr>
              <a:t>3. Increased awareness of child marriage related risks.</a:t>
            </a:r>
            <a:endParaRPr sz="1000">
              <a:solidFill>
                <a:schemeClr val="lt1"/>
              </a:solidFill>
              <a:latin typeface="Roboto"/>
              <a:ea typeface="Roboto"/>
              <a:cs typeface="Roboto"/>
              <a:sym typeface="Roboto"/>
            </a:endParaRPr>
          </a:p>
        </p:txBody>
      </p:sp>
      <p:sp>
        <p:nvSpPr>
          <p:cNvPr id="859" name="Google Shape;859;g244d9610dd6_0_692"/>
          <p:cNvSpPr txBox="1"/>
          <p:nvPr/>
        </p:nvSpPr>
        <p:spPr>
          <a:xfrm>
            <a:off x="4791700" y="3462650"/>
            <a:ext cx="26205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b="1">
                <a:solidFill>
                  <a:schemeClr val="lt1"/>
                </a:solidFill>
                <a:latin typeface="Helvetica Neue"/>
                <a:ea typeface="Helvetica Neue"/>
                <a:cs typeface="Helvetica Neue"/>
                <a:sym typeface="Helvetica Neue"/>
              </a:rPr>
              <a:t>1. </a:t>
            </a:r>
            <a:r>
              <a:rPr lang="en-US" sz="1100">
                <a:solidFill>
                  <a:schemeClr val="lt1"/>
                </a:solidFill>
                <a:latin typeface="Helvetica Neue"/>
                <a:ea typeface="Helvetica Neue"/>
                <a:cs typeface="Helvetica Neue"/>
                <a:sym typeface="Helvetica Neue"/>
              </a:rPr>
              <a:t>Traditional norms, along with</a:t>
            </a:r>
            <a:r>
              <a:rPr lang="en-US" sz="1100" b="1">
                <a:solidFill>
                  <a:schemeClr val="lt1"/>
                </a:solidFill>
                <a:latin typeface="Helvetica Neue"/>
                <a:ea typeface="Helvetica Neue"/>
                <a:cs typeface="Helvetica Neue"/>
                <a:sym typeface="Helvetica Neue"/>
              </a:rPr>
              <a:t> community and family resistance.</a:t>
            </a:r>
            <a:endParaRPr sz="1100"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endParaRPr sz="11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US" sz="1100" b="1">
                <a:solidFill>
                  <a:schemeClr val="lt1"/>
                </a:solidFill>
                <a:latin typeface="Helvetica Neue"/>
                <a:ea typeface="Helvetica Neue"/>
                <a:cs typeface="Helvetica Neue"/>
                <a:sym typeface="Helvetica Neue"/>
              </a:rPr>
              <a:t>2. Fit with Local Environment: </a:t>
            </a:r>
            <a:r>
              <a:rPr lang="en-US" sz="1100">
                <a:solidFill>
                  <a:schemeClr val="lt1"/>
                </a:solidFill>
                <a:latin typeface="Helvetica Neue"/>
                <a:ea typeface="Helvetica Neue"/>
                <a:cs typeface="Helvetica Neue"/>
                <a:sym typeface="Helvetica Neue"/>
              </a:rPr>
              <a:t>Limited technology access in rural and remote areas.</a:t>
            </a:r>
            <a:endParaRPr sz="1100" b="1">
              <a:solidFill>
                <a:schemeClr val="dk1"/>
              </a:solidFill>
              <a:latin typeface="Helvetica Neue"/>
              <a:ea typeface="Helvetica Neue"/>
              <a:cs typeface="Helvetica Neue"/>
              <a:sym typeface="Helvetica Neue"/>
            </a:endParaRPr>
          </a:p>
        </p:txBody>
      </p:sp>
      <p:cxnSp>
        <p:nvCxnSpPr>
          <p:cNvPr id="860" name="Google Shape;860;g244d9610dd6_0_692"/>
          <p:cNvCxnSpPr>
            <a:stCxn id="861" idx="0"/>
            <a:endCxn id="862" idx="2"/>
          </p:cNvCxnSpPr>
          <p:nvPr/>
        </p:nvCxnSpPr>
        <p:spPr>
          <a:xfrm rot="10800000">
            <a:off x="10273150" y="1889725"/>
            <a:ext cx="0" cy="327000"/>
          </a:xfrm>
          <a:prstGeom prst="straightConnector1">
            <a:avLst/>
          </a:prstGeom>
          <a:noFill/>
          <a:ln w="19050" cap="flat" cmpd="sng">
            <a:solidFill>
              <a:srgbClr val="50B4F1"/>
            </a:solidFill>
            <a:prstDash val="solid"/>
            <a:round/>
            <a:headEnd type="none" w="med" len="med"/>
            <a:tailEnd type="none" w="med" len="med"/>
          </a:ln>
        </p:spPr>
      </p:cxnSp>
      <p:sp>
        <p:nvSpPr>
          <p:cNvPr id="862" name="Google Shape;862;g244d9610dd6_0_692"/>
          <p:cNvSpPr txBox="1"/>
          <p:nvPr/>
        </p:nvSpPr>
        <p:spPr>
          <a:xfrm>
            <a:off x="9073000" y="1489375"/>
            <a:ext cx="2400300" cy="400200"/>
          </a:xfrm>
          <a:prstGeom prst="rect">
            <a:avLst/>
          </a:prstGeom>
          <a:noFill/>
          <a:ln w="28575" cap="flat" cmpd="sng">
            <a:solidFill>
              <a:srgbClr val="50B4F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444746"/>
                </a:solidFill>
                <a:latin typeface="Montserrat"/>
                <a:ea typeface="Montserrat"/>
                <a:cs typeface="Montserrat"/>
                <a:sym typeface="Montserrat"/>
              </a:rPr>
              <a:t>Key Success Factors</a:t>
            </a:r>
            <a:endParaRPr b="1">
              <a:solidFill>
                <a:srgbClr val="444746"/>
              </a:solidFill>
              <a:latin typeface="Montserrat"/>
              <a:ea typeface="Montserrat"/>
              <a:cs typeface="Montserrat"/>
              <a:sym typeface="Montserrat"/>
            </a:endParaRPr>
          </a:p>
        </p:txBody>
      </p:sp>
      <p:sp>
        <p:nvSpPr>
          <p:cNvPr id="861" name="Google Shape;861;g244d9610dd6_0_692"/>
          <p:cNvSpPr/>
          <p:nvPr/>
        </p:nvSpPr>
        <p:spPr>
          <a:xfrm>
            <a:off x="8944000" y="2216725"/>
            <a:ext cx="2658300" cy="2654400"/>
          </a:xfrm>
          <a:prstGeom prst="roundRect">
            <a:avLst>
              <a:gd name="adj" fmla="val 16667"/>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00">
                <a:solidFill>
                  <a:srgbClr val="444746"/>
                </a:solidFill>
                <a:latin typeface="Helvetica Neue"/>
                <a:ea typeface="Helvetica Neue"/>
                <a:cs typeface="Helvetica Neue"/>
                <a:sym typeface="Helvetica Neue"/>
              </a:rPr>
              <a:t>✔ </a:t>
            </a:r>
            <a:r>
              <a:rPr lang="en-US" sz="1100" b="1">
                <a:solidFill>
                  <a:srgbClr val="444746"/>
                </a:solidFill>
                <a:latin typeface="Helvetica Neue"/>
                <a:ea typeface="Helvetica Neue"/>
                <a:cs typeface="Helvetica Neue"/>
                <a:sym typeface="Helvetica Neue"/>
              </a:rPr>
              <a:t>Youth-friendly, sex-positive and judgement-free language</a:t>
            </a:r>
            <a:endParaRPr sz="1100" b="1">
              <a:solidFill>
                <a:srgbClr val="444746"/>
              </a:solidFill>
              <a:latin typeface="Helvetica Neue"/>
              <a:ea typeface="Helvetica Neue"/>
              <a:cs typeface="Helvetica Neue"/>
              <a:sym typeface="Helvetica Neue"/>
            </a:endParaRPr>
          </a:p>
          <a:p>
            <a:pPr marL="0" lvl="0" indent="0" algn="l" rtl="0">
              <a:lnSpc>
                <a:spcPct val="115000"/>
              </a:lnSpc>
              <a:spcBef>
                <a:spcPts val="1000"/>
              </a:spcBef>
              <a:spcAft>
                <a:spcPts val="0"/>
              </a:spcAft>
              <a:buNone/>
            </a:pPr>
            <a:r>
              <a:rPr lang="en-US" sz="1300">
                <a:solidFill>
                  <a:srgbClr val="444746"/>
                </a:solidFill>
                <a:latin typeface="Helvetica Neue"/>
                <a:ea typeface="Helvetica Neue"/>
                <a:cs typeface="Helvetica Neue"/>
                <a:sym typeface="Helvetica Neue"/>
              </a:rPr>
              <a:t>✔ </a:t>
            </a:r>
            <a:r>
              <a:rPr lang="en-US" sz="1100" b="1">
                <a:solidFill>
                  <a:srgbClr val="444746"/>
                </a:solidFill>
                <a:latin typeface="Helvetica Neue"/>
                <a:ea typeface="Helvetica Neue"/>
                <a:cs typeface="Helvetica Neue"/>
                <a:sym typeface="Helvetica Neue"/>
              </a:rPr>
              <a:t>Placing the voices of young people </a:t>
            </a:r>
            <a:r>
              <a:rPr lang="en-US" sz="1100">
                <a:solidFill>
                  <a:srgbClr val="444746"/>
                </a:solidFill>
                <a:latin typeface="Helvetica Neue Light"/>
                <a:ea typeface="Helvetica Neue Light"/>
                <a:cs typeface="Helvetica Neue Light"/>
                <a:sym typeface="Helvetica Neue Light"/>
              </a:rPr>
              <a:t>(especially girls and young women) </a:t>
            </a:r>
            <a:r>
              <a:rPr lang="en-US" sz="1100" b="1">
                <a:solidFill>
                  <a:srgbClr val="444746"/>
                </a:solidFill>
                <a:latin typeface="Helvetica Neue"/>
                <a:ea typeface="Helvetica Neue"/>
                <a:cs typeface="Helvetica Neue"/>
                <a:sym typeface="Helvetica Neue"/>
              </a:rPr>
              <a:t>at the forefront</a:t>
            </a:r>
            <a:endParaRPr sz="1100" b="1">
              <a:solidFill>
                <a:srgbClr val="444746"/>
              </a:solidFill>
              <a:latin typeface="Helvetica Neue"/>
              <a:ea typeface="Helvetica Neue"/>
              <a:cs typeface="Helvetica Neue"/>
              <a:sym typeface="Helvetica Neue"/>
            </a:endParaRPr>
          </a:p>
          <a:p>
            <a:pPr marL="0" lvl="0" indent="0" algn="l" rtl="0">
              <a:lnSpc>
                <a:spcPct val="115000"/>
              </a:lnSpc>
              <a:spcBef>
                <a:spcPts val="1000"/>
              </a:spcBef>
              <a:spcAft>
                <a:spcPts val="0"/>
              </a:spcAft>
              <a:buNone/>
            </a:pPr>
            <a:r>
              <a:rPr lang="en-US" sz="1300">
                <a:solidFill>
                  <a:srgbClr val="444746"/>
                </a:solidFill>
                <a:latin typeface="Helvetica Neue"/>
                <a:ea typeface="Helvetica Neue"/>
                <a:cs typeface="Helvetica Neue"/>
                <a:sym typeface="Helvetica Neue"/>
              </a:rPr>
              <a:t>✔ </a:t>
            </a:r>
            <a:r>
              <a:rPr lang="en-US" sz="1100" b="1">
                <a:solidFill>
                  <a:srgbClr val="444746"/>
                </a:solidFill>
                <a:latin typeface="Helvetica Neue"/>
                <a:ea typeface="Helvetica Neue"/>
                <a:cs typeface="Helvetica Neue"/>
                <a:sym typeface="Helvetica Neue"/>
              </a:rPr>
              <a:t>The hybrid approach</a:t>
            </a:r>
            <a:endParaRPr sz="1100" b="1">
              <a:solidFill>
                <a:srgbClr val="444746"/>
              </a:solidFill>
              <a:latin typeface="Helvetica Neue"/>
              <a:ea typeface="Helvetica Neue"/>
              <a:cs typeface="Helvetica Neue"/>
              <a:sym typeface="Helvetica Neue"/>
            </a:endParaRPr>
          </a:p>
          <a:p>
            <a:pPr marL="0" lvl="0" indent="0" algn="l" rtl="0">
              <a:lnSpc>
                <a:spcPct val="115000"/>
              </a:lnSpc>
              <a:spcBef>
                <a:spcPts val="1000"/>
              </a:spcBef>
              <a:spcAft>
                <a:spcPts val="0"/>
              </a:spcAft>
              <a:buNone/>
            </a:pPr>
            <a:r>
              <a:rPr lang="en-US" sz="1300">
                <a:solidFill>
                  <a:srgbClr val="444746"/>
                </a:solidFill>
                <a:latin typeface="Helvetica Neue"/>
                <a:ea typeface="Helvetica Neue"/>
                <a:cs typeface="Helvetica Neue"/>
                <a:sym typeface="Helvetica Neue"/>
              </a:rPr>
              <a:t>✔ </a:t>
            </a:r>
            <a:r>
              <a:rPr lang="en-US" sz="1100">
                <a:solidFill>
                  <a:srgbClr val="444746"/>
                </a:solidFill>
                <a:latin typeface="Helvetica Neue Light"/>
                <a:ea typeface="Helvetica Neue Light"/>
                <a:cs typeface="Helvetica Neue Light"/>
                <a:sym typeface="Helvetica Neue Light"/>
              </a:rPr>
              <a:t>Complementary focus on </a:t>
            </a:r>
            <a:r>
              <a:rPr lang="en-US" sz="1100" b="1">
                <a:solidFill>
                  <a:srgbClr val="444746"/>
                </a:solidFill>
                <a:latin typeface="Helvetica Neue"/>
                <a:ea typeface="Helvetica Neue"/>
                <a:cs typeface="Helvetica Neue"/>
                <a:sym typeface="Helvetica Neue"/>
              </a:rPr>
              <a:t>building digital and media literacy skills</a:t>
            </a:r>
            <a:endParaRPr sz="1100" b="1">
              <a:solidFill>
                <a:srgbClr val="444746"/>
              </a:solidFill>
              <a:latin typeface="Helvetica Neue"/>
              <a:ea typeface="Helvetica Neue"/>
              <a:cs typeface="Helvetica Neue"/>
              <a:sym typeface="Helvetica Neue"/>
            </a:endParaRPr>
          </a:p>
          <a:p>
            <a:pPr marL="0" lvl="0" indent="0" algn="l" rtl="0">
              <a:lnSpc>
                <a:spcPct val="115000"/>
              </a:lnSpc>
              <a:spcBef>
                <a:spcPts val="1000"/>
              </a:spcBef>
              <a:spcAft>
                <a:spcPts val="1000"/>
              </a:spcAft>
              <a:buNone/>
            </a:pPr>
            <a:endParaRPr sz="1100" b="1">
              <a:solidFill>
                <a:srgbClr val="444746"/>
              </a:solidFill>
              <a:latin typeface="Helvetica Neue"/>
              <a:ea typeface="Helvetica Neue"/>
              <a:cs typeface="Helvetica Neue"/>
              <a:sym typeface="Helvetica Neue"/>
            </a:endParaRPr>
          </a:p>
        </p:txBody>
      </p:sp>
      <p:sp>
        <p:nvSpPr>
          <p:cNvPr id="863" name="Google Shape;863;g244d9610dd6_0_692"/>
          <p:cNvSpPr txBox="1"/>
          <p:nvPr/>
        </p:nvSpPr>
        <p:spPr>
          <a:xfrm>
            <a:off x="8917600" y="4991300"/>
            <a:ext cx="2943900" cy="12084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1000"/>
              </a:spcBef>
              <a:spcAft>
                <a:spcPts val="1000"/>
              </a:spcAft>
              <a:buNone/>
            </a:pPr>
            <a:r>
              <a:rPr lang="en-US" sz="950" i="1">
                <a:solidFill>
                  <a:srgbClr val="374EA3"/>
                </a:solidFill>
                <a:latin typeface="Helvetica Neue"/>
                <a:ea typeface="Helvetica Neue"/>
                <a:cs typeface="Helvetica Neue"/>
                <a:sym typeface="Helvetica Neue"/>
              </a:rPr>
              <a:t>"In my village, girls have gained confidence to take a stand against child marriage… Had Love Matters never come to my village/region, what would be the situation of child marriage? It would be bad. But, what’s worse, we would also not be able to learn about these things (SRHR), these internal things that are very important for young girls."</a:t>
            </a:r>
            <a:endParaRPr sz="950" i="1">
              <a:solidFill>
                <a:srgbClr val="374EA3"/>
              </a:solidFill>
              <a:latin typeface="Helvetica Neue"/>
              <a:ea typeface="Helvetica Neue"/>
              <a:cs typeface="Helvetica Neue"/>
              <a:sym typeface="Helvetica Neue"/>
            </a:endParaRPr>
          </a:p>
        </p:txBody>
      </p:sp>
      <p:sp>
        <p:nvSpPr>
          <p:cNvPr id="864" name="Google Shape;864;g244d9610dd6_0_692"/>
          <p:cNvSpPr txBox="1"/>
          <p:nvPr/>
        </p:nvSpPr>
        <p:spPr>
          <a:xfrm>
            <a:off x="10092350" y="6215525"/>
            <a:ext cx="19611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900" b="1">
                <a:solidFill>
                  <a:srgbClr val="444746"/>
                </a:solidFill>
                <a:latin typeface="Roboto"/>
                <a:ea typeface="Roboto"/>
                <a:cs typeface="Roboto"/>
                <a:sym typeface="Roboto"/>
              </a:rPr>
              <a:t>Excerpted piece from the interview with end-user C4</a:t>
            </a:r>
            <a:endParaRPr sz="1300">
              <a:solidFill>
                <a:srgbClr val="444746"/>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9"/>
        <p:cNvGrpSpPr/>
        <p:nvPr/>
      </p:nvGrpSpPr>
      <p:grpSpPr>
        <a:xfrm>
          <a:off x="0" y="0"/>
          <a:ext cx="0" cy="0"/>
          <a:chOff x="0" y="0"/>
          <a:chExt cx="0" cy="0"/>
        </a:xfrm>
      </p:grpSpPr>
      <p:sp>
        <p:nvSpPr>
          <p:cNvPr id="870" name="Google Shape;870;g244d9610dd6_0_73"/>
          <p:cNvSpPr txBox="1"/>
          <p:nvPr/>
        </p:nvSpPr>
        <p:spPr>
          <a:xfrm>
            <a:off x="5354350" y="1606000"/>
            <a:ext cx="5444100" cy="785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900" b="1">
                <a:solidFill>
                  <a:srgbClr val="F8991D"/>
                </a:solidFill>
                <a:latin typeface="Roboto"/>
                <a:ea typeface="Roboto"/>
                <a:cs typeface="Roboto"/>
                <a:sym typeface="Roboto"/>
              </a:rPr>
              <a:t>Recommendations</a:t>
            </a:r>
            <a:endParaRPr sz="3900" b="1">
              <a:solidFill>
                <a:srgbClr val="F8991D"/>
              </a:solidFill>
              <a:latin typeface="Roboto"/>
              <a:ea typeface="Roboto"/>
              <a:cs typeface="Roboto"/>
              <a:sym typeface="Roboto"/>
            </a:endParaRPr>
          </a:p>
        </p:txBody>
      </p:sp>
      <p:sp>
        <p:nvSpPr>
          <p:cNvPr id="871" name="Google Shape;871;g244d9610dd6_0_73"/>
          <p:cNvSpPr txBox="1"/>
          <p:nvPr/>
        </p:nvSpPr>
        <p:spPr>
          <a:xfrm>
            <a:off x="5354350" y="2848775"/>
            <a:ext cx="5065200" cy="114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900" b="1" i="1">
                <a:solidFill>
                  <a:srgbClr val="3B3B3B"/>
                </a:solidFill>
                <a:latin typeface="Montserrat"/>
                <a:ea typeface="Montserrat"/>
                <a:cs typeface="Montserrat"/>
                <a:sym typeface="Montserrat"/>
              </a:rPr>
              <a:t>For Future Improvement of Tech and Digital Solutions to Address FGM and Child Marriage</a:t>
            </a:r>
            <a:endParaRPr sz="1900" b="1" i="1">
              <a:solidFill>
                <a:srgbClr val="3B3B3B"/>
              </a:solidFill>
              <a:latin typeface="Montserrat"/>
              <a:ea typeface="Montserrat"/>
              <a:cs typeface="Montserrat"/>
              <a:sym typeface="Montserrat"/>
            </a:endParaRPr>
          </a:p>
        </p:txBody>
      </p:sp>
      <p:cxnSp>
        <p:nvCxnSpPr>
          <p:cNvPr id="872" name="Google Shape;872;g244d9610dd6_0_73"/>
          <p:cNvCxnSpPr/>
          <p:nvPr/>
        </p:nvCxnSpPr>
        <p:spPr>
          <a:xfrm>
            <a:off x="5468475" y="2504000"/>
            <a:ext cx="4584300" cy="0"/>
          </a:xfrm>
          <a:prstGeom prst="straightConnector1">
            <a:avLst/>
          </a:prstGeom>
          <a:noFill/>
          <a:ln w="38100" cap="flat" cmpd="sng">
            <a:solidFill>
              <a:srgbClr val="F8991D"/>
            </a:solidFill>
            <a:prstDash val="solid"/>
            <a:round/>
            <a:headEnd type="none" w="med" len="med"/>
            <a:tailEnd type="oval" w="med" len="med"/>
          </a:ln>
        </p:spPr>
      </p:cxnSp>
      <p:pic>
        <p:nvPicPr>
          <p:cNvPr id="873" name="Google Shape;873;g244d9610dd6_0_73"/>
          <p:cNvPicPr preferRelativeResize="0"/>
          <p:nvPr/>
        </p:nvPicPr>
        <p:blipFill rotWithShape="1">
          <a:blip r:embed="rId4">
            <a:alphaModFix/>
          </a:blip>
          <a:srcRect t="20247" b="18134"/>
          <a:stretch/>
        </p:blipFill>
        <p:spPr>
          <a:xfrm>
            <a:off x="4593967" y="5831918"/>
            <a:ext cx="1420592" cy="875065"/>
          </a:xfrm>
          <a:prstGeom prst="rect">
            <a:avLst/>
          </a:prstGeom>
          <a:noFill/>
          <a:ln>
            <a:noFill/>
          </a:ln>
        </p:spPr>
      </p:pic>
      <p:pic>
        <p:nvPicPr>
          <p:cNvPr id="874" name="Google Shape;874;g244d9610dd6_0_73"/>
          <p:cNvPicPr preferRelativeResize="0"/>
          <p:nvPr/>
        </p:nvPicPr>
        <p:blipFill rotWithShape="1">
          <a:blip r:embed="rId5">
            <a:alphaModFix/>
          </a:blip>
          <a:srcRect/>
          <a:stretch/>
        </p:blipFill>
        <p:spPr>
          <a:xfrm>
            <a:off x="9767623" y="5847827"/>
            <a:ext cx="1420576" cy="843250"/>
          </a:xfrm>
          <a:prstGeom prst="rect">
            <a:avLst/>
          </a:prstGeom>
          <a:noFill/>
          <a:ln>
            <a:noFill/>
          </a:ln>
        </p:spPr>
      </p:pic>
      <p:pic>
        <p:nvPicPr>
          <p:cNvPr id="875" name="Google Shape;875;g244d9610dd6_0_73"/>
          <p:cNvPicPr preferRelativeResize="0"/>
          <p:nvPr/>
        </p:nvPicPr>
        <p:blipFill>
          <a:blip r:embed="rId6">
            <a:alphaModFix/>
          </a:blip>
          <a:stretch>
            <a:fillRect/>
          </a:stretch>
        </p:blipFill>
        <p:spPr>
          <a:xfrm>
            <a:off x="7011275" y="5888400"/>
            <a:ext cx="1420574" cy="87404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0"/>
        <p:cNvGrpSpPr/>
        <p:nvPr/>
      </p:nvGrpSpPr>
      <p:grpSpPr>
        <a:xfrm>
          <a:off x="0" y="0"/>
          <a:ext cx="0" cy="0"/>
          <a:chOff x="0" y="0"/>
          <a:chExt cx="0" cy="0"/>
        </a:xfrm>
      </p:grpSpPr>
      <p:sp>
        <p:nvSpPr>
          <p:cNvPr id="881" name="Google Shape;881;g244f2a0360a_1_316"/>
          <p:cNvSpPr txBox="1"/>
          <p:nvPr/>
        </p:nvSpPr>
        <p:spPr>
          <a:xfrm>
            <a:off x="187050" y="6447027"/>
            <a:ext cx="3000000" cy="3309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dk1"/>
                </a:solidFill>
                <a:latin typeface="Helvetica Neue"/>
                <a:ea typeface="Helvetica Neue"/>
                <a:cs typeface="Helvetica Neue"/>
                <a:sym typeface="Helvetica Neue"/>
              </a:rPr>
              <a:t>24</a:t>
            </a:fld>
            <a:r>
              <a:rPr lang="en-US" sz="950" b="0" i="0" u="none" strike="noStrike" cap="none">
                <a:solidFill>
                  <a:schemeClr val="dk1"/>
                </a:solidFill>
                <a:latin typeface="Helvetica Neue"/>
                <a:ea typeface="Helvetica Neue"/>
                <a:cs typeface="Helvetica Neue"/>
                <a:sym typeface="Helvetica Neue"/>
              </a:rPr>
              <a:t> </a:t>
            </a:r>
            <a:r>
              <a:rPr lang="en-US" sz="950" b="0" i="0" u="none" strike="noStrike" cap="none">
                <a:solidFill>
                  <a:schemeClr val="accent1"/>
                </a:solidFill>
                <a:latin typeface="Helvetica Neue"/>
                <a:ea typeface="Helvetica Neue"/>
                <a:cs typeface="Helvetica Neue"/>
                <a:sym typeface="Helvetica Neue"/>
              </a:rPr>
              <a:t> </a:t>
            </a:r>
            <a:r>
              <a:rPr lang="en-US" sz="950" b="1" i="0" u="none" strike="noStrike" cap="none">
                <a:solidFill>
                  <a:schemeClr val="accent1"/>
                </a:solidFill>
                <a:latin typeface="Helvetica Neue"/>
                <a:ea typeface="Helvetica Neue"/>
                <a:cs typeface="Helvetica Neue"/>
                <a:sym typeface="Helvetica Neue"/>
              </a:rPr>
              <a:t>|</a:t>
            </a:r>
            <a:r>
              <a:rPr lang="en-US" sz="950" b="1" i="0" u="none" strike="noStrike" cap="none">
                <a:solidFill>
                  <a:schemeClr val="dk1"/>
                </a:solidFill>
                <a:latin typeface="Helvetica Neue"/>
                <a:ea typeface="Helvetica Neue"/>
                <a:cs typeface="Helvetica Neue"/>
                <a:sym typeface="Helvetica Neue"/>
              </a:rPr>
              <a:t> </a:t>
            </a:r>
            <a:r>
              <a:rPr lang="en-US" sz="950" b="0" i="0" u="none" strike="noStrike" cap="none">
                <a:solidFill>
                  <a:schemeClr val="dk1"/>
                </a:solidFill>
                <a:latin typeface="Helvetica Neue"/>
                <a:ea typeface="Helvetica Neue"/>
                <a:cs typeface="Helvetica Neue"/>
                <a:sym typeface="Helvetica Neue"/>
              </a:rPr>
              <a:t> </a:t>
            </a:r>
            <a:r>
              <a:rPr lang="en-US" sz="950">
                <a:solidFill>
                  <a:schemeClr val="dk1"/>
                </a:solidFill>
                <a:latin typeface="Helvetica Neue"/>
                <a:ea typeface="Helvetica Neue"/>
                <a:cs typeface="Helvetica Neue"/>
                <a:sym typeface="Helvetica Neue"/>
              </a:rPr>
              <a:t>Webinar Final Results</a:t>
            </a:r>
            <a:endParaRPr sz="950" b="0" i="0" u="none" strike="noStrike" cap="none">
              <a:solidFill>
                <a:schemeClr val="dk1"/>
              </a:solidFill>
              <a:latin typeface="Helvetica Neue"/>
              <a:ea typeface="Helvetica Neue"/>
              <a:cs typeface="Helvetica Neue"/>
              <a:sym typeface="Helvetica Neue"/>
            </a:endParaRPr>
          </a:p>
        </p:txBody>
      </p:sp>
      <p:sp>
        <p:nvSpPr>
          <p:cNvPr id="882" name="Google Shape;882;g244f2a0360a_1_316"/>
          <p:cNvSpPr/>
          <p:nvPr/>
        </p:nvSpPr>
        <p:spPr>
          <a:xfrm>
            <a:off x="4061500" y="2214275"/>
            <a:ext cx="2879100" cy="772200"/>
          </a:xfrm>
          <a:prstGeom prst="rect">
            <a:avLst/>
          </a:prstGeom>
          <a:solidFill>
            <a:srgbClr val="81BD41">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200" b="1">
                <a:solidFill>
                  <a:srgbClr val="1D1C1D"/>
                </a:solidFill>
                <a:latin typeface="Roboto"/>
                <a:ea typeface="Roboto"/>
                <a:cs typeface="Roboto"/>
                <a:sym typeface="Roboto"/>
              </a:rPr>
              <a:t>Lack of pre-design studies for a better understanding of the local digital ecosystem </a:t>
            </a:r>
            <a:endParaRPr sz="1200">
              <a:solidFill>
                <a:srgbClr val="1D1C1D"/>
              </a:solidFill>
              <a:latin typeface="Roboto"/>
              <a:ea typeface="Roboto"/>
              <a:cs typeface="Roboto"/>
              <a:sym typeface="Roboto"/>
            </a:endParaRPr>
          </a:p>
        </p:txBody>
      </p:sp>
      <p:sp>
        <p:nvSpPr>
          <p:cNvPr id="883" name="Google Shape;883;g244f2a0360a_1_316"/>
          <p:cNvSpPr/>
          <p:nvPr/>
        </p:nvSpPr>
        <p:spPr>
          <a:xfrm>
            <a:off x="7093225" y="2214275"/>
            <a:ext cx="3500100" cy="772200"/>
          </a:xfrm>
          <a:prstGeom prst="rect">
            <a:avLst/>
          </a:prstGeom>
          <a:solidFill>
            <a:srgbClr val="B0BB41">
              <a:alpha val="44650"/>
            </a:srgbClr>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1000">
                <a:solidFill>
                  <a:schemeClr val="dk1"/>
                </a:solidFill>
                <a:latin typeface="Roboto Light"/>
                <a:ea typeface="Roboto Light"/>
                <a:cs typeface="Roboto Light"/>
                <a:sym typeface="Roboto Light"/>
              </a:rPr>
              <a:t>To conduct </a:t>
            </a:r>
            <a:r>
              <a:rPr lang="en-US" sz="1000" b="1">
                <a:solidFill>
                  <a:schemeClr val="dk1"/>
                </a:solidFill>
                <a:latin typeface="Roboto"/>
                <a:ea typeface="Roboto"/>
                <a:cs typeface="Roboto"/>
                <a:sym typeface="Roboto"/>
              </a:rPr>
              <a:t>preliminary studies on the digital ecosystem prior to the design of the technological intervention</a:t>
            </a:r>
            <a:r>
              <a:rPr lang="en-US" sz="1000">
                <a:solidFill>
                  <a:schemeClr val="dk1"/>
                </a:solidFill>
                <a:latin typeface="Roboto Light"/>
                <a:ea typeface="Roboto Light"/>
                <a:cs typeface="Roboto Light"/>
                <a:sym typeface="Roboto Light"/>
              </a:rPr>
              <a:t>, in order to reflect upon which technology tools best fit the context and needs of the target population.</a:t>
            </a:r>
            <a:endParaRPr sz="1000">
              <a:solidFill>
                <a:schemeClr val="dk1"/>
              </a:solidFill>
              <a:latin typeface="Roboto"/>
              <a:ea typeface="Roboto"/>
              <a:cs typeface="Roboto"/>
              <a:sym typeface="Roboto"/>
            </a:endParaRPr>
          </a:p>
        </p:txBody>
      </p:sp>
      <p:sp>
        <p:nvSpPr>
          <p:cNvPr id="884" name="Google Shape;884;g244f2a0360a_1_316"/>
          <p:cNvSpPr txBox="1"/>
          <p:nvPr/>
        </p:nvSpPr>
        <p:spPr>
          <a:xfrm>
            <a:off x="690000" y="296150"/>
            <a:ext cx="7836900" cy="600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3500"/>
              <a:buFont typeface="Arial"/>
              <a:buNone/>
            </a:pPr>
            <a:r>
              <a:rPr lang="en-US" sz="3000" b="1">
                <a:solidFill>
                  <a:srgbClr val="81BD41"/>
                </a:solidFill>
                <a:latin typeface="Helvetica Neue"/>
                <a:ea typeface="Helvetica Neue"/>
                <a:cs typeface="Helvetica Neue"/>
                <a:sym typeface="Helvetica Neue"/>
              </a:rPr>
              <a:t>Technology Maturity Analysis</a:t>
            </a:r>
            <a:endParaRPr sz="3900" b="1">
              <a:solidFill>
                <a:srgbClr val="F8991D"/>
              </a:solidFill>
              <a:latin typeface="Roboto"/>
              <a:ea typeface="Roboto"/>
              <a:cs typeface="Roboto"/>
              <a:sym typeface="Roboto"/>
            </a:endParaRPr>
          </a:p>
        </p:txBody>
      </p:sp>
      <p:cxnSp>
        <p:nvCxnSpPr>
          <p:cNvPr id="885" name="Google Shape;885;g244f2a0360a_1_316"/>
          <p:cNvCxnSpPr/>
          <p:nvPr/>
        </p:nvCxnSpPr>
        <p:spPr>
          <a:xfrm>
            <a:off x="804125" y="965550"/>
            <a:ext cx="7275600" cy="0"/>
          </a:xfrm>
          <a:prstGeom prst="straightConnector1">
            <a:avLst/>
          </a:prstGeom>
          <a:noFill/>
          <a:ln w="38100" cap="flat" cmpd="sng">
            <a:solidFill>
              <a:srgbClr val="81BD41"/>
            </a:solidFill>
            <a:prstDash val="solid"/>
            <a:round/>
            <a:headEnd type="none" w="med" len="med"/>
            <a:tailEnd type="oval" w="med" len="med"/>
          </a:ln>
        </p:spPr>
      </p:cxnSp>
      <p:grpSp>
        <p:nvGrpSpPr>
          <p:cNvPr id="886" name="Google Shape;886;g244f2a0360a_1_316"/>
          <p:cNvGrpSpPr/>
          <p:nvPr/>
        </p:nvGrpSpPr>
        <p:grpSpPr>
          <a:xfrm>
            <a:off x="7093143" y="1417975"/>
            <a:ext cx="3482484" cy="665400"/>
            <a:chOff x="4397925" y="1424025"/>
            <a:chExt cx="2627100" cy="665400"/>
          </a:xfrm>
        </p:grpSpPr>
        <p:sp>
          <p:nvSpPr>
            <p:cNvPr id="887" name="Google Shape;887;g244f2a0360a_1_316"/>
            <p:cNvSpPr/>
            <p:nvPr/>
          </p:nvSpPr>
          <p:spPr>
            <a:xfrm>
              <a:off x="4397925" y="1424025"/>
              <a:ext cx="2627100" cy="665400"/>
            </a:xfrm>
            <a:prstGeom prst="chevron">
              <a:avLst>
                <a:gd name="adj" fmla="val 50000"/>
              </a:avLst>
            </a:prstGeom>
            <a:solidFill>
              <a:srgbClr val="B0BB41"/>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g244f2a0360a_1_316"/>
            <p:cNvSpPr txBox="1"/>
            <p:nvPr/>
          </p:nvSpPr>
          <p:spPr>
            <a:xfrm>
              <a:off x="5168513" y="1557569"/>
              <a:ext cx="17412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chemeClr val="dk1"/>
                  </a:solidFill>
                  <a:latin typeface="Roboto"/>
                  <a:ea typeface="Roboto"/>
                  <a:cs typeface="Roboto"/>
                  <a:sym typeface="Roboto"/>
                </a:rPr>
                <a:t>Recommendation</a:t>
              </a:r>
              <a:endParaRPr sz="1500" b="1">
                <a:solidFill>
                  <a:schemeClr val="dk1"/>
                </a:solidFill>
                <a:latin typeface="Roboto"/>
                <a:ea typeface="Roboto"/>
                <a:cs typeface="Roboto"/>
                <a:sym typeface="Roboto"/>
              </a:endParaRPr>
            </a:p>
          </p:txBody>
        </p:sp>
      </p:grpSp>
      <p:grpSp>
        <p:nvGrpSpPr>
          <p:cNvPr id="889" name="Google Shape;889;g244f2a0360a_1_316"/>
          <p:cNvGrpSpPr/>
          <p:nvPr/>
        </p:nvGrpSpPr>
        <p:grpSpPr>
          <a:xfrm>
            <a:off x="4061459" y="1417975"/>
            <a:ext cx="2879039" cy="665400"/>
            <a:chOff x="1770825" y="1443800"/>
            <a:chExt cx="2627100" cy="665400"/>
          </a:xfrm>
        </p:grpSpPr>
        <p:sp>
          <p:nvSpPr>
            <p:cNvPr id="890" name="Google Shape;890;g244f2a0360a_1_316"/>
            <p:cNvSpPr/>
            <p:nvPr/>
          </p:nvSpPr>
          <p:spPr>
            <a:xfrm>
              <a:off x="1770825" y="1443800"/>
              <a:ext cx="2627100" cy="665400"/>
            </a:xfrm>
            <a:prstGeom prst="chevron">
              <a:avLst>
                <a:gd name="adj" fmla="val 50000"/>
              </a:avLst>
            </a:prstGeom>
            <a:solidFill>
              <a:srgbClr val="81BD41"/>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g244f2a0360a_1_316"/>
            <p:cNvSpPr txBox="1"/>
            <p:nvPr/>
          </p:nvSpPr>
          <p:spPr>
            <a:xfrm>
              <a:off x="2584860" y="1548974"/>
              <a:ext cx="12036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chemeClr val="dk1"/>
                  </a:solidFill>
                  <a:latin typeface="Roboto"/>
                  <a:ea typeface="Roboto"/>
                  <a:cs typeface="Roboto"/>
                  <a:sym typeface="Roboto"/>
                </a:rPr>
                <a:t>Problem</a:t>
              </a:r>
              <a:endParaRPr sz="1500" b="1">
                <a:solidFill>
                  <a:schemeClr val="dk1"/>
                </a:solidFill>
                <a:latin typeface="Roboto"/>
                <a:ea typeface="Roboto"/>
                <a:cs typeface="Roboto"/>
                <a:sym typeface="Roboto"/>
              </a:endParaRPr>
            </a:p>
          </p:txBody>
        </p:sp>
      </p:grpSp>
      <p:sp>
        <p:nvSpPr>
          <p:cNvPr id="892" name="Google Shape;892;g244f2a0360a_1_316"/>
          <p:cNvSpPr/>
          <p:nvPr/>
        </p:nvSpPr>
        <p:spPr>
          <a:xfrm>
            <a:off x="4061500" y="3046425"/>
            <a:ext cx="2879100" cy="772200"/>
          </a:xfrm>
          <a:prstGeom prst="rect">
            <a:avLst/>
          </a:prstGeom>
          <a:solidFill>
            <a:srgbClr val="81BD41">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200" b="1">
                <a:solidFill>
                  <a:srgbClr val="1D1C1D"/>
                </a:solidFill>
                <a:latin typeface="Roboto"/>
                <a:ea typeface="Roboto"/>
                <a:cs typeface="Roboto"/>
                <a:sym typeface="Roboto"/>
              </a:rPr>
              <a:t>Lack of knowledge on data protection and security guidelines among data collectors</a:t>
            </a:r>
            <a:endParaRPr sz="1200">
              <a:solidFill>
                <a:srgbClr val="1D1C1D"/>
              </a:solidFill>
              <a:latin typeface="Roboto"/>
              <a:ea typeface="Roboto"/>
              <a:cs typeface="Roboto"/>
              <a:sym typeface="Roboto"/>
            </a:endParaRPr>
          </a:p>
        </p:txBody>
      </p:sp>
      <p:sp>
        <p:nvSpPr>
          <p:cNvPr id="893" name="Google Shape;893;g244f2a0360a_1_316"/>
          <p:cNvSpPr/>
          <p:nvPr/>
        </p:nvSpPr>
        <p:spPr>
          <a:xfrm>
            <a:off x="4061500" y="3878575"/>
            <a:ext cx="2879100" cy="772200"/>
          </a:xfrm>
          <a:prstGeom prst="rect">
            <a:avLst/>
          </a:prstGeom>
          <a:solidFill>
            <a:srgbClr val="81BD41">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200" b="1">
                <a:solidFill>
                  <a:srgbClr val="1D1C1D"/>
                </a:solidFill>
                <a:latin typeface="Roboto"/>
                <a:ea typeface="Roboto"/>
                <a:cs typeface="Roboto"/>
                <a:sym typeface="Roboto"/>
              </a:rPr>
              <a:t>Technology is not (fully) adapted to the context and needs of target population</a:t>
            </a:r>
            <a:endParaRPr sz="1200">
              <a:solidFill>
                <a:srgbClr val="1D1C1D"/>
              </a:solidFill>
              <a:latin typeface="Roboto"/>
              <a:ea typeface="Roboto"/>
              <a:cs typeface="Roboto"/>
              <a:sym typeface="Roboto"/>
            </a:endParaRPr>
          </a:p>
        </p:txBody>
      </p:sp>
      <p:sp>
        <p:nvSpPr>
          <p:cNvPr id="894" name="Google Shape;894;g244f2a0360a_1_316"/>
          <p:cNvSpPr/>
          <p:nvPr/>
        </p:nvSpPr>
        <p:spPr>
          <a:xfrm>
            <a:off x="4061500" y="4710725"/>
            <a:ext cx="2879100" cy="772200"/>
          </a:xfrm>
          <a:prstGeom prst="rect">
            <a:avLst/>
          </a:prstGeom>
          <a:solidFill>
            <a:srgbClr val="81BD41">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200" b="1">
                <a:solidFill>
                  <a:srgbClr val="1D1C1D"/>
                </a:solidFill>
                <a:latin typeface="Roboto"/>
                <a:ea typeface="Roboto"/>
                <a:cs typeface="Roboto"/>
                <a:sym typeface="Roboto"/>
              </a:rPr>
              <a:t>Insufficient application of feminist intersectional lenses</a:t>
            </a:r>
            <a:endParaRPr sz="1200">
              <a:solidFill>
                <a:srgbClr val="1D1C1D"/>
              </a:solidFill>
              <a:latin typeface="Roboto"/>
              <a:ea typeface="Roboto"/>
              <a:cs typeface="Roboto"/>
              <a:sym typeface="Roboto"/>
            </a:endParaRPr>
          </a:p>
        </p:txBody>
      </p:sp>
      <p:sp>
        <p:nvSpPr>
          <p:cNvPr id="895" name="Google Shape;895;g244f2a0360a_1_316"/>
          <p:cNvSpPr/>
          <p:nvPr/>
        </p:nvSpPr>
        <p:spPr>
          <a:xfrm>
            <a:off x="4037050" y="5536475"/>
            <a:ext cx="2879100" cy="772200"/>
          </a:xfrm>
          <a:prstGeom prst="rect">
            <a:avLst/>
          </a:prstGeom>
          <a:solidFill>
            <a:srgbClr val="81BD41">
              <a:alpha val="50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200" b="1">
                <a:solidFill>
                  <a:srgbClr val="1D1C1D"/>
                </a:solidFill>
                <a:latin typeface="Roboto"/>
                <a:ea typeface="Roboto"/>
                <a:cs typeface="Roboto"/>
                <a:sym typeface="Roboto"/>
              </a:rPr>
              <a:t>Lack of MEL instruments to measure impact and scale up</a:t>
            </a:r>
            <a:endParaRPr sz="1200">
              <a:solidFill>
                <a:srgbClr val="1D1C1D"/>
              </a:solidFill>
              <a:latin typeface="Roboto"/>
              <a:ea typeface="Roboto"/>
              <a:cs typeface="Roboto"/>
              <a:sym typeface="Roboto"/>
            </a:endParaRPr>
          </a:p>
        </p:txBody>
      </p:sp>
      <p:sp>
        <p:nvSpPr>
          <p:cNvPr id="896" name="Google Shape;896;g244f2a0360a_1_316"/>
          <p:cNvSpPr/>
          <p:nvPr/>
        </p:nvSpPr>
        <p:spPr>
          <a:xfrm>
            <a:off x="7093225" y="3046425"/>
            <a:ext cx="3500100" cy="772200"/>
          </a:xfrm>
          <a:prstGeom prst="rect">
            <a:avLst/>
          </a:prstGeom>
          <a:solidFill>
            <a:srgbClr val="B0BB41">
              <a:alpha val="44650"/>
            </a:srgbClr>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1000">
                <a:solidFill>
                  <a:schemeClr val="dk1"/>
                </a:solidFill>
                <a:latin typeface="Roboto Light"/>
                <a:ea typeface="Roboto Light"/>
                <a:cs typeface="Roboto Light"/>
                <a:sym typeface="Roboto Light"/>
              </a:rPr>
              <a:t>To provide </a:t>
            </a:r>
            <a:r>
              <a:rPr lang="en-US" sz="1000" b="1">
                <a:solidFill>
                  <a:schemeClr val="dk1"/>
                </a:solidFill>
                <a:latin typeface="Roboto"/>
                <a:ea typeface="Roboto"/>
                <a:cs typeface="Roboto"/>
                <a:sym typeface="Roboto"/>
              </a:rPr>
              <a:t>periodic training for data collectors on data protection and security</a:t>
            </a:r>
            <a:r>
              <a:rPr lang="en-US" sz="1000">
                <a:solidFill>
                  <a:schemeClr val="dk1"/>
                </a:solidFill>
                <a:latin typeface="Roboto Light"/>
                <a:ea typeface="Roboto Light"/>
                <a:cs typeface="Roboto Light"/>
                <a:sym typeface="Roboto Light"/>
              </a:rPr>
              <a:t> to ensure that they are equipped with the necessary knowledge and skills to handle sensitive information.</a:t>
            </a:r>
            <a:endParaRPr sz="1000">
              <a:solidFill>
                <a:schemeClr val="dk1"/>
              </a:solidFill>
              <a:latin typeface="Roboto Light"/>
              <a:ea typeface="Roboto Light"/>
              <a:cs typeface="Roboto Light"/>
              <a:sym typeface="Roboto Light"/>
            </a:endParaRPr>
          </a:p>
        </p:txBody>
      </p:sp>
      <p:sp>
        <p:nvSpPr>
          <p:cNvPr id="897" name="Google Shape;897;g244f2a0360a_1_316"/>
          <p:cNvSpPr/>
          <p:nvPr/>
        </p:nvSpPr>
        <p:spPr>
          <a:xfrm>
            <a:off x="7093225" y="3878575"/>
            <a:ext cx="3500100" cy="772200"/>
          </a:xfrm>
          <a:prstGeom prst="rect">
            <a:avLst/>
          </a:prstGeom>
          <a:solidFill>
            <a:srgbClr val="B0BB41">
              <a:alpha val="44650"/>
            </a:srgbClr>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sz="1100">
              <a:solidFill>
                <a:schemeClr val="dk1"/>
              </a:solidFill>
              <a:latin typeface="Roboto Light"/>
              <a:ea typeface="Roboto Light"/>
              <a:cs typeface="Roboto Light"/>
              <a:sym typeface="Roboto Light"/>
            </a:endParaRPr>
          </a:p>
          <a:p>
            <a:pPr marL="0" lvl="0" indent="0" algn="l" rtl="0">
              <a:lnSpc>
                <a:spcPct val="100000"/>
              </a:lnSpc>
              <a:spcBef>
                <a:spcPts val="0"/>
              </a:spcBef>
              <a:spcAft>
                <a:spcPts val="0"/>
              </a:spcAft>
              <a:buClr>
                <a:schemeClr val="dk1"/>
              </a:buClr>
              <a:buSzPts val="1100"/>
              <a:buFont typeface="Arial"/>
              <a:buNone/>
            </a:pPr>
            <a:endParaRPr sz="1100">
              <a:solidFill>
                <a:schemeClr val="dk1"/>
              </a:solidFill>
              <a:latin typeface="Roboto Light"/>
              <a:ea typeface="Roboto Light"/>
              <a:cs typeface="Roboto Light"/>
              <a:sym typeface="Roboto Light"/>
            </a:endParaRPr>
          </a:p>
          <a:p>
            <a:pPr marL="0" lvl="0" indent="0" algn="l" rtl="0">
              <a:lnSpc>
                <a:spcPct val="100000"/>
              </a:lnSpc>
              <a:spcBef>
                <a:spcPts val="0"/>
              </a:spcBef>
              <a:spcAft>
                <a:spcPts val="0"/>
              </a:spcAft>
              <a:buClr>
                <a:schemeClr val="dk1"/>
              </a:buClr>
              <a:buSzPts val="1100"/>
              <a:buFont typeface="Arial"/>
              <a:buNone/>
            </a:pPr>
            <a:r>
              <a:rPr lang="en-US" sz="1100" b="1">
                <a:solidFill>
                  <a:schemeClr val="dk1"/>
                </a:solidFill>
                <a:latin typeface="Roboto"/>
                <a:ea typeface="Roboto"/>
                <a:cs typeface="Roboto"/>
                <a:sym typeface="Roboto"/>
              </a:rPr>
              <a:t>Combine various technologies</a:t>
            </a:r>
            <a:r>
              <a:rPr lang="en-US" sz="1100">
                <a:solidFill>
                  <a:schemeClr val="dk1"/>
                </a:solidFill>
                <a:latin typeface="Roboto Light"/>
                <a:ea typeface="Roboto Light"/>
                <a:cs typeface="Roboto Light"/>
                <a:sym typeface="Roboto Light"/>
              </a:rPr>
              <a:t> based on the specific goals of the intervention and target audience needs.</a:t>
            </a:r>
            <a:endParaRPr sz="1100">
              <a:solidFill>
                <a:schemeClr val="dk1"/>
              </a:solidFill>
              <a:latin typeface="Roboto Light"/>
              <a:ea typeface="Roboto Light"/>
              <a:cs typeface="Roboto Light"/>
              <a:sym typeface="Roboto Light"/>
            </a:endParaRPr>
          </a:p>
          <a:p>
            <a:pPr marL="0" lvl="0" indent="0" algn="l" rtl="0">
              <a:lnSpc>
                <a:spcPct val="100000"/>
              </a:lnSpc>
              <a:spcBef>
                <a:spcPts val="0"/>
              </a:spcBef>
              <a:spcAft>
                <a:spcPts val="0"/>
              </a:spcAft>
              <a:buClr>
                <a:schemeClr val="dk1"/>
              </a:buClr>
              <a:buSzPts val="1100"/>
              <a:buFont typeface="Arial"/>
              <a:buNone/>
            </a:pPr>
            <a:endParaRPr sz="1100">
              <a:solidFill>
                <a:schemeClr val="dk1"/>
              </a:solidFill>
              <a:latin typeface="Roboto Light"/>
              <a:ea typeface="Roboto Light"/>
              <a:cs typeface="Roboto Light"/>
              <a:sym typeface="Roboto Light"/>
            </a:endParaRPr>
          </a:p>
          <a:p>
            <a:pPr marL="0" lvl="0" indent="0" algn="l" rtl="0">
              <a:lnSpc>
                <a:spcPct val="100000"/>
              </a:lnSpc>
              <a:spcBef>
                <a:spcPts val="0"/>
              </a:spcBef>
              <a:spcAft>
                <a:spcPts val="0"/>
              </a:spcAft>
              <a:buClr>
                <a:schemeClr val="dk1"/>
              </a:buClr>
              <a:buSzPts val="1100"/>
              <a:buFont typeface="Arial"/>
              <a:buNone/>
            </a:pPr>
            <a:endParaRPr sz="1100">
              <a:solidFill>
                <a:schemeClr val="dk1"/>
              </a:solidFill>
              <a:latin typeface="Roboto Light"/>
              <a:ea typeface="Roboto Light"/>
              <a:cs typeface="Roboto Light"/>
              <a:sym typeface="Roboto Light"/>
            </a:endParaRPr>
          </a:p>
        </p:txBody>
      </p:sp>
      <p:sp>
        <p:nvSpPr>
          <p:cNvPr id="898" name="Google Shape;898;g244f2a0360a_1_316"/>
          <p:cNvSpPr/>
          <p:nvPr/>
        </p:nvSpPr>
        <p:spPr>
          <a:xfrm>
            <a:off x="7093225" y="4710725"/>
            <a:ext cx="3500100" cy="772200"/>
          </a:xfrm>
          <a:prstGeom prst="rect">
            <a:avLst/>
          </a:prstGeom>
          <a:solidFill>
            <a:srgbClr val="B0BB41">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000">
                <a:solidFill>
                  <a:schemeClr val="dk1"/>
                </a:solidFill>
                <a:latin typeface="Roboto Light"/>
                <a:ea typeface="Roboto Light"/>
                <a:cs typeface="Roboto Light"/>
                <a:sym typeface="Roboto Light"/>
              </a:rPr>
              <a:t>By design, implementing organisations need to closely consider </a:t>
            </a:r>
            <a:r>
              <a:rPr lang="en-US" sz="1000" b="1">
                <a:solidFill>
                  <a:schemeClr val="dk1"/>
                </a:solidFill>
                <a:latin typeface="Roboto"/>
                <a:ea typeface="Roboto"/>
                <a:cs typeface="Roboto"/>
                <a:sym typeface="Roboto"/>
              </a:rPr>
              <a:t>how to embrace and address different layers of intersectionality</a:t>
            </a:r>
            <a:r>
              <a:rPr lang="en-US" sz="1000">
                <a:solidFill>
                  <a:schemeClr val="dk1"/>
                </a:solidFill>
                <a:latin typeface="Roboto Light"/>
                <a:ea typeface="Roboto Light"/>
                <a:cs typeface="Roboto Light"/>
                <a:sym typeface="Roboto Light"/>
              </a:rPr>
              <a:t> (e.g. consultation participants, use of language, hiring practices, etc.).</a:t>
            </a:r>
            <a:endParaRPr sz="1000">
              <a:solidFill>
                <a:schemeClr val="dk1"/>
              </a:solidFill>
              <a:latin typeface="Roboto Light"/>
              <a:ea typeface="Roboto Light"/>
              <a:cs typeface="Roboto Light"/>
              <a:sym typeface="Roboto Light"/>
            </a:endParaRPr>
          </a:p>
        </p:txBody>
      </p:sp>
      <p:sp>
        <p:nvSpPr>
          <p:cNvPr id="899" name="Google Shape;899;g244f2a0360a_1_316"/>
          <p:cNvSpPr/>
          <p:nvPr/>
        </p:nvSpPr>
        <p:spPr>
          <a:xfrm>
            <a:off x="7093225" y="5542875"/>
            <a:ext cx="3500100" cy="772200"/>
          </a:xfrm>
          <a:prstGeom prst="rect">
            <a:avLst/>
          </a:prstGeom>
          <a:solidFill>
            <a:srgbClr val="B0BB41">
              <a:alpha val="44650"/>
            </a:srgbClr>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1000">
                <a:solidFill>
                  <a:schemeClr val="dk1"/>
                </a:solidFill>
                <a:latin typeface="Roboto Light"/>
                <a:ea typeface="Roboto Light"/>
                <a:cs typeface="Roboto Light"/>
                <a:sym typeface="Roboto Light"/>
              </a:rPr>
              <a:t>Interventions should </a:t>
            </a:r>
            <a:r>
              <a:rPr lang="en-US" sz="1000" b="1">
                <a:solidFill>
                  <a:schemeClr val="dk1"/>
                </a:solidFill>
                <a:latin typeface="Roboto"/>
                <a:ea typeface="Roboto"/>
                <a:cs typeface="Roboto"/>
                <a:sym typeface="Roboto"/>
              </a:rPr>
              <a:t>develop a</a:t>
            </a:r>
            <a:r>
              <a:rPr lang="en-US" sz="1000">
                <a:solidFill>
                  <a:schemeClr val="dk1"/>
                </a:solidFill>
                <a:latin typeface="Roboto Light"/>
                <a:ea typeface="Roboto Light"/>
                <a:cs typeface="Roboto Light"/>
                <a:sym typeface="Roboto Light"/>
              </a:rPr>
              <a:t> </a:t>
            </a:r>
            <a:r>
              <a:rPr lang="en-US" sz="1000" b="1">
                <a:solidFill>
                  <a:schemeClr val="dk1"/>
                </a:solidFill>
                <a:latin typeface="Roboto"/>
                <a:ea typeface="Roboto"/>
                <a:cs typeface="Roboto"/>
                <a:sym typeface="Roboto"/>
              </a:rPr>
              <a:t>standardised MEL system </a:t>
            </a:r>
            <a:r>
              <a:rPr lang="en-US" sz="1000">
                <a:solidFill>
                  <a:schemeClr val="dk1"/>
                </a:solidFill>
                <a:latin typeface="Roboto Light"/>
                <a:ea typeface="Roboto Light"/>
                <a:cs typeface="Roboto Light"/>
                <a:sym typeface="Roboto Light"/>
              </a:rPr>
              <a:t>(i.e. official tools, indicators, check-in meetings and reports) which need to be </a:t>
            </a:r>
            <a:r>
              <a:rPr lang="en-US" sz="1000" b="1">
                <a:solidFill>
                  <a:schemeClr val="dk1"/>
                </a:solidFill>
                <a:latin typeface="Roboto"/>
                <a:ea typeface="Roboto"/>
                <a:cs typeface="Roboto"/>
                <a:sym typeface="Roboto"/>
              </a:rPr>
              <a:t>established at the onset of the intervention</a:t>
            </a:r>
            <a:r>
              <a:rPr lang="en-US" sz="1000">
                <a:solidFill>
                  <a:schemeClr val="dk1"/>
                </a:solidFill>
                <a:latin typeface="Roboto Light"/>
                <a:ea typeface="Roboto Light"/>
                <a:cs typeface="Roboto Light"/>
                <a:sym typeface="Roboto Light"/>
              </a:rPr>
              <a:t>.</a:t>
            </a:r>
            <a:endParaRPr sz="1000">
              <a:solidFill>
                <a:schemeClr val="dk1"/>
              </a:solidFill>
              <a:latin typeface="Roboto Light"/>
              <a:ea typeface="Roboto Light"/>
              <a:cs typeface="Roboto Light"/>
              <a:sym typeface="Roboto Light"/>
            </a:endParaRPr>
          </a:p>
        </p:txBody>
      </p:sp>
      <p:pic>
        <p:nvPicPr>
          <p:cNvPr id="900" name="Google Shape;900;g244f2a0360a_1_316"/>
          <p:cNvPicPr preferRelativeResize="0"/>
          <p:nvPr/>
        </p:nvPicPr>
        <p:blipFill>
          <a:blip r:embed="rId4">
            <a:alphaModFix/>
          </a:blip>
          <a:stretch>
            <a:fillRect/>
          </a:stretch>
        </p:blipFill>
        <p:spPr>
          <a:xfrm>
            <a:off x="4681425" y="1498051"/>
            <a:ext cx="463826" cy="505251"/>
          </a:xfrm>
          <a:prstGeom prst="rect">
            <a:avLst/>
          </a:prstGeom>
          <a:noFill/>
          <a:ln>
            <a:noFill/>
          </a:ln>
        </p:spPr>
      </p:pic>
      <p:pic>
        <p:nvPicPr>
          <p:cNvPr id="901" name="Google Shape;901;g244f2a0360a_1_316"/>
          <p:cNvPicPr preferRelativeResize="0"/>
          <p:nvPr/>
        </p:nvPicPr>
        <p:blipFill>
          <a:blip r:embed="rId5">
            <a:alphaModFix/>
          </a:blip>
          <a:stretch>
            <a:fillRect/>
          </a:stretch>
        </p:blipFill>
        <p:spPr>
          <a:xfrm>
            <a:off x="7812013" y="1518763"/>
            <a:ext cx="463825" cy="463825"/>
          </a:xfrm>
          <a:prstGeom prst="rect">
            <a:avLst/>
          </a:prstGeom>
          <a:noFill/>
          <a:ln>
            <a:noFill/>
          </a:ln>
        </p:spPr>
      </p:pic>
      <p:sp>
        <p:nvSpPr>
          <p:cNvPr id="902" name="Google Shape;902;g244f2a0360a_1_316"/>
          <p:cNvSpPr/>
          <p:nvPr/>
        </p:nvSpPr>
        <p:spPr>
          <a:xfrm>
            <a:off x="1442750" y="2300225"/>
            <a:ext cx="2423400" cy="600300"/>
          </a:xfrm>
          <a:prstGeom prst="rect">
            <a:avLst/>
          </a:prstGeom>
          <a:solidFill>
            <a:schemeClr val="accent5"/>
          </a:solidFill>
          <a:ln w="28575" cap="flat" cmpd="sng">
            <a:solidFill>
              <a:srgbClr val="FEFE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latin typeface="Helvetica Neue"/>
                <a:ea typeface="Helvetica Neue"/>
                <a:cs typeface="Helvetica Neue"/>
                <a:sym typeface="Helvetica Neue"/>
              </a:rPr>
              <a:t>Understanding the Digital Ecosystem</a:t>
            </a:r>
            <a:endParaRPr b="1">
              <a:solidFill>
                <a:schemeClr val="lt1"/>
              </a:solidFill>
              <a:latin typeface="Helvetica Neue"/>
              <a:ea typeface="Helvetica Neue"/>
              <a:cs typeface="Helvetica Neue"/>
              <a:sym typeface="Helvetica Neue"/>
            </a:endParaRPr>
          </a:p>
        </p:txBody>
      </p:sp>
      <p:sp>
        <p:nvSpPr>
          <p:cNvPr id="903" name="Google Shape;903;g244f2a0360a_1_316"/>
          <p:cNvSpPr/>
          <p:nvPr/>
        </p:nvSpPr>
        <p:spPr>
          <a:xfrm>
            <a:off x="1442625" y="3132375"/>
            <a:ext cx="2423400" cy="600300"/>
          </a:xfrm>
          <a:prstGeom prst="rect">
            <a:avLst/>
          </a:prstGeom>
          <a:solidFill>
            <a:schemeClr val="accent5"/>
          </a:solidFill>
          <a:ln w="28575" cap="flat" cmpd="sng">
            <a:solidFill>
              <a:srgbClr val="FEFE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latin typeface="Helvetica Neue"/>
                <a:ea typeface="Helvetica Neue"/>
                <a:cs typeface="Helvetica Neue"/>
                <a:sym typeface="Helvetica Neue"/>
              </a:rPr>
              <a:t>Technology and Data Management</a:t>
            </a:r>
            <a:endParaRPr b="1">
              <a:solidFill>
                <a:schemeClr val="lt1"/>
              </a:solidFill>
              <a:latin typeface="Helvetica Neue"/>
              <a:ea typeface="Helvetica Neue"/>
              <a:cs typeface="Helvetica Neue"/>
              <a:sym typeface="Helvetica Neue"/>
            </a:endParaRPr>
          </a:p>
        </p:txBody>
      </p:sp>
      <p:sp>
        <p:nvSpPr>
          <p:cNvPr id="904" name="Google Shape;904;g244f2a0360a_1_316"/>
          <p:cNvSpPr/>
          <p:nvPr/>
        </p:nvSpPr>
        <p:spPr>
          <a:xfrm>
            <a:off x="1442650" y="3964525"/>
            <a:ext cx="2423400" cy="600300"/>
          </a:xfrm>
          <a:prstGeom prst="rect">
            <a:avLst/>
          </a:prstGeom>
          <a:solidFill>
            <a:schemeClr val="accent5"/>
          </a:solidFill>
          <a:ln w="28575" cap="flat" cmpd="sng">
            <a:solidFill>
              <a:srgbClr val="FEFE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latin typeface="Helvetica Neue"/>
                <a:ea typeface="Helvetica Neue"/>
                <a:cs typeface="Helvetica Neue"/>
                <a:sym typeface="Helvetica Neue"/>
              </a:rPr>
              <a:t>Technology Development and Implementation</a:t>
            </a:r>
            <a:endParaRPr sz="1200" b="1">
              <a:solidFill>
                <a:schemeClr val="lt1"/>
              </a:solidFill>
              <a:latin typeface="Helvetica Neue"/>
              <a:ea typeface="Helvetica Neue"/>
              <a:cs typeface="Helvetica Neue"/>
              <a:sym typeface="Helvetica Neue"/>
            </a:endParaRPr>
          </a:p>
        </p:txBody>
      </p:sp>
      <p:sp>
        <p:nvSpPr>
          <p:cNvPr id="905" name="Google Shape;905;g244f2a0360a_1_316"/>
          <p:cNvSpPr/>
          <p:nvPr/>
        </p:nvSpPr>
        <p:spPr>
          <a:xfrm>
            <a:off x="1442850" y="4789700"/>
            <a:ext cx="2423400" cy="600300"/>
          </a:xfrm>
          <a:prstGeom prst="rect">
            <a:avLst/>
          </a:prstGeom>
          <a:solidFill>
            <a:schemeClr val="accent5"/>
          </a:solidFill>
          <a:ln w="28575" cap="flat" cmpd="sng">
            <a:solidFill>
              <a:srgbClr val="FEFE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latin typeface="Helvetica Neue"/>
                <a:ea typeface="Helvetica Neue"/>
                <a:cs typeface="Helvetica Neue"/>
                <a:sym typeface="Helvetica Neue"/>
              </a:rPr>
              <a:t>Ethical Considerations</a:t>
            </a:r>
            <a:endParaRPr b="1">
              <a:solidFill>
                <a:schemeClr val="lt1"/>
              </a:solidFill>
              <a:latin typeface="Helvetica Neue"/>
              <a:ea typeface="Helvetica Neue"/>
              <a:cs typeface="Helvetica Neue"/>
              <a:sym typeface="Helvetica Neue"/>
            </a:endParaRPr>
          </a:p>
        </p:txBody>
      </p:sp>
      <p:sp>
        <p:nvSpPr>
          <p:cNvPr id="906" name="Google Shape;906;g244f2a0360a_1_316"/>
          <p:cNvSpPr/>
          <p:nvPr/>
        </p:nvSpPr>
        <p:spPr>
          <a:xfrm>
            <a:off x="1436575" y="5618375"/>
            <a:ext cx="2423400" cy="600300"/>
          </a:xfrm>
          <a:prstGeom prst="rect">
            <a:avLst/>
          </a:prstGeom>
          <a:solidFill>
            <a:schemeClr val="accent5"/>
          </a:solidFill>
          <a:ln w="28575" cap="flat" cmpd="sng">
            <a:solidFill>
              <a:srgbClr val="FEFE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latin typeface="Helvetica Neue"/>
                <a:ea typeface="Helvetica Neue"/>
                <a:cs typeface="Helvetica Neue"/>
                <a:sym typeface="Helvetica Neue"/>
              </a:rPr>
              <a:t>Sustainability and Scalability</a:t>
            </a:r>
            <a:endParaRPr b="1">
              <a:solidFill>
                <a:schemeClr val="lt1"/>
              </a:solidFill>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1"/>
        <p:cNvGrpSpPr/>
        <p:nvPr/>
      </p:nvGrpSpPr>
      <p:grpSpPr>
        <a:xfrm>
          <a:off x="0" y="0"/>
          <a:ext cx="0" cy="0"/>
          <a:chOff x="0" y="0"/>
          <a:chExt cx="0" cy="0"/>
        </a:xfrm>
      </p:grpSpPr>
      <p:sp>
        <p:nvSpPr>
          <p:cNvPr id="912" name="Google Shape;912;g244f2a0360a_1_367"/>
          <p:cNvSpPr txBox="1"/>
          <p:nvPr/>
        </p:nvSpPr>
        <p:spPr>
          <a:xfrm>
            <a:off x="187050" y="6378275"/>
            <a:ext cx="3000000" cy="3309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dk1"/>
                </a:solidFill>
                <a:latin typeface="Helvetica Neue"/>
                <a:ea typeface="Helvetica Neue"/>
                <a:cs typeface="Helvetica Neue"/>
                <a:sym typeface="Helvetica Neue"/>
              </a:rPr>
              <a:t>25</a:t>
            </a:fld>
            <a:r>
              <a:rPr lang="en-US" sz="950" b="0" i="0" u="none" strike="noStrike" cap="none">
                <a:solidFill>
                  <a:schemeClr val="dk1"/>
                </a:solidFill>
                <a:latin typeface="Helvetica Neue"/>
                <a:ea typeface="Helvetica Neue"/>
                <a:cs typeface="Helvetica Neue"/>
                <a:sym typeface="Helvetica Neue"/>
              </a:rPr>
              <a:t> </a:t>
            </a:r>
            <a:r>
              <a:rPr lang="en-US" sz="950" b="0" i="0" u="none" strike="noStrike" cap="none">
                <a:solidFill>
                  <a:schemeClr val="accent1"/>
                </a:solidFill>
                <a:latin typeface="Helvetica Neue"/>
                <a:ea typeface="Helvetica Neue"/>
                <a:cs typeface="Helvetica Neue"/>
                <a:sym typeface="Helvetica Neue"/>
              </a:rPr>
              <a:t> </a:t>
            </a:r>
            <a:r>
              <a:rPr lang="en-US" sz="950" b="1" i="0" u="none" strike="noStrike" cap="none">
                <a:solidFill>
                  <a:schemeClr val="accent1"/>
                </a:solidFill>
                <a:latin typeface="Helvetica Neue"/>
                <a:ea typeface="Helvetica Neue"/>
                <a:cs typeface="Helvetica Neue"/>
                <a:sym typeface="Helvetica Neue"/>
              </a:rPr>
              <a:t>|</a:t>
            </a:r>
            <a:r>
              <a:rPr lang="en-US" sz="950" b="1" i="0" u="none" strike="noStrike" cap="none">
                <a:solidFill>
                  <a:schemeClr val="dk1"/>
                </a:solidFill>
                <a:latin typeface="Helvetica Neue"/>
                <a:ea typeface="Helvetica Neue"/>
                <a:cs typeface="Helvetica Neue"/>
                <a:sym typeface="Helvetica Neue"/>
              </a:rPr>
              <a:t> </a:t>
            </a:r>
            <a:r>
              <a:rPr lang="en-US" sz="950" b="0" i="0" u="none" strike="noStrike" cap="none">
                <a:solidFill>
                  <a:schemeClr val="dk1"/>
                </a:solidFill>
                <a:latin typeface="Helvetica Neue"/>
                <a:ea typeface="Helvetica Neue"/>
                <a:cs typeface="Helvetica Neue"/>
                <a:sym typeface="Helvetica Neue"/>
              </a:rPr>
              <a:t> </a:t>
            </a:r>
            <a:r>
              <a:rPr lang="en-US" sz="950">
                <a:solidFill>
                  <a:schemeClr val="dk1"/>
                </a:solidFill>
                <a:latin typeface="Helvetica Neue"/>
                <a:ea typeface="Helvetica Neue"/>
                <a:cs typeface="Helvetica Neue"/>
                <a:sym typeface="Helvetica Neue"/>
              </a:rPr>
              <a:t>Webinar Final Results</a:t>
            </a:r>
            <a:endParaRPr sz="950" b="0" i="0" u="none" strike="noStrike" cap="none">
              <a:solidFill>
                <a:schemeClr val="dk1"/>
              </a:solidFill>
              <a:latin typeface="Helvetica Neue"/>
              <a:ea typeface="Helvetica Neue"/>
              <a:cs typeface="Helvetica Neue"/>
              <a:sym typeface="Helvetica Neue"/>
            </a:endParaRPr>
          </a:p>
        </p:txBody>
      </p:sp>
      <p:sp>
        <p:nvSpPr>
          <p:cNvPr id="913" name="Google Shape;913;g244f2a0360a_1_367"/>
          <p:cNvSpPr txBox="1"/>
          <p:nvPr/>
        </p:nvSpPr>
        <p:spPr>
          <a:xfrm>
            <a:off x="690000" y="524750"/>
            <a:ext cx="9203700" cy="600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3500"/>
              <a:buFont typeface="Arial"/>
              <a:buNone/>
            </a:pPr>
            <a:r>
              <a:rPr lang="en-US" sz="3000" b="1">
                <a:solidFill>
                  <a:srgbClr val="50B4F1"/>
                </a:solidFill>
                <a:latin typeface="Helvetica Neue"/>
                <a:ea typeface="Helvetica Neue"/>
                <a:cs typeface="Helvetica Neue"/>
                <a:sym typeface="Helvetica Neue"/>
              </a:rPr>
              <a:t>User Experience</a:t>
            </a:r>
            <a:endParaRPr sz="3900" b="1">
              <a:solidFill>
                <a:srgbClr val="50B4F1"/>
              </a:solidFill>
              <a:latin typeface="Roboto"/>
              <a:ea typeface="Roboto"/>
              <a:cs typeface="Roboto"/>
              <a:sym typeface="Roboto"/>
            </a:endParaRPr>
          </a:p>
        </p:txBody>
      </p:sp>
      <p:cxnSp>
        <p:nvCxnSpPr>
          <p:cNvPr id="914" name="Google Shape;914;g244f2a0360a_1_367"/>
          <p:cNvCxnSpPr/>
          <p:nvPr/>
        </p:nvCxnSpPr>
        <p:spPr>
          <a:xfrm>
            <a:off x="804125" y="1194150"/>
            <a:ext cx="5523900" cy="0"/>
          </a:xfrm>
          <a:prstGeom prst="straightConnector1">
            <a:avLst/>
          </a:prstGeom>
          <a:noFill/>
          <a:ln w="38100" cap="flat" cmpd="sng">
            <a:solidFill>
              <a:srgbClr val="50B4F1"/>
            </a:solidFill>
            <a:prstDash val="solid"/>
            <a:round/>
            <a:headEnd type="none" w="med" len="med"/>
            <a:tailEnd type="oval" w="med" len="med"/>
          </a:ln>
        </p:spPr>
      </p:cxnSp>
      <p:sp>
        <p:nvSpPr>
          <p:cNvPr id="915" name="Google Shape;915;g244f2a0360a_1_367"/>
          <p:cNvSpPr/>
          <p:nvPr/>
        </p:nvSpPr>
        <p:spPr>
          <a:xfrm>
            <a:off x="3534475" y="2743200"/>
            <a:ext cx="2812800" cy="1515300"/>
          </a:xfrm>
          <a:prstGeom prst="rect">
            <a:avLst/>
          </a:prstGeom>
          <a:solidFill>
            <a:srgbClr val="24959B">
              <a:alpha val="506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a:solidFill>
                  <a:schemeClr val="dk1"/>
                </a:solidFill>
                <a:latin typeface="Roboto"/>
                <a:ea typeface="Roboto"/>
                <a:cs typeface="Roboto"/>
                <a:sym typeface="Roboto"/>
              </a:rPr>
              <a:t>Lack of digital and tech literacy trainings for end-users</a:t>
            </a:r>
            <a:endParaRPr sz="1500" b="1">
              <a:solidFill>
                <a:schemeClr val="dk1"/>
              </a:solidFill>
              <a:latin typeface="Roboto"/>
              <a:ea typeface="Roboto"/>
              <a:cs typeface="Roboto"/>
              <a:sym typeface="Roboto"/>
            </a:endParaRPr>
          </a:p>
        </p:txBody>
      </p:sp>
      <p:sp>
        <p:nvSpPr>
          <p:cNvPr id="916" name="Google Shape;916;g244f2a0360a_1_367"/>
          <p:cNvSpPr/>
          <p:nvPr/>
        </p:nvSpPr>
        <p:spPr>
          <a:xfrm>
            <a:off x="6680625" y="2743200"/>
            <a:ext cx="2812800" cy="1515300"/>
          </a:xfrm>
          <a:prstGeom prst="rect">
            <a:avLst/>
          </a:prstGeom>
          <a:solidFill>
            <a:srgbClr val="0099BC">
              <a:alpha val="493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200">
                <a:solidFill>
                  <a:schemeClr val="dk1"/>
                </a:solidFill>
                <a:latin typeface="Roboto Light"/>
                <a:ea typeface="Roboto Light"/>
                <a:cs typeface="Roboto Light"/>
                <a:sym typeface="Roboto Light"/>
              </a:rPr>
              <a:t>Implement </a:t>
            </a:r>
            <a:r>
              <a:rPr lang="en-US" sz="1200" b="1">
                <a:solidFill>
                  <a:schemeClr val="dk1"/>
                </a:solidFill>
                <a:latin typeface="Roboto"/>
                <a:ea typeface="Roboto"/>
                <a:cs typeface="Roboto"/>
                <a:sym typeface="Roboto"/>
              </a:rPr>
              <a:t>comprehensive digital literacy training programs</a:t>
            </a:r>
            <a:r>
              <a:rPr lang="en-US" sz="1200">
                <a:solidFill>
                  <a:schemeClr val="dk1"/>
                </a:solidFill>
                <a:latin typeface="Roboto Light"/>
                <a:ea typeface="Roboto Light"/>
                <a:cs typeface="Roboto Light"/>
                <a:sym typeface="Roboto Light"/>
              </a:rPr>
              <a:t> that not only teach individuals how to use technology, but also address issues related to data privacy and security.</a:t>
            </a:r>
            <a:endParaRPr sz="1200" b="1">
              <a:solidFill>
                <a:schemeClr val="dk1"/>
              </a:solidFill>
              <a:latin typeface="Roboto"/>
              <a:ea typeface="Roboto"/>
              <a:cs typeface="Roboto"/>
              <a:sym typeface="Roboto"/>
            </a:endParaRPr>
          </a:p>
        </p:txBody>
      </p:sp>
      <p:sp>
        <p:nvSpPr>
          <p:cNvPr id="917" name="Google Shape;917;g244f2a0360a_1_367"/>
          <p:cNvSpPr/>
          <p:nvPr/>
        </p:nvSpPr>
        <p:spPr>
          <a:xfrm>
            <a:off x="6680625" y="1641550"/>
            <a:ext cx="3312900" cy="995400"/>
          </a:xfrm>
          <a:prstGeom prst="chevron">
            <a:avLst>
              <a:gd name="adj" fmla="val 50000"/>
            </a:avLst>
          </a:prstGeom>
          <a:solidFill>
            <a:srgbClr val="0099BC"/>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8" name="Google Shape;918;g244f2a0360a_1_367"/>
          <p:cNvPicPr preferRelativeResize="0"/>
          <p:nvPr/>
        </p:nvPicPr>
        <p:blipFill>
          <a:blip r:embed="rId4">
            <a:alphaModFix/>
          </a:blip>
          <a:stretch>
            <a:fillRect/>
          </a:stretch>
        </p:blipFill>
        <p:spPr>
          <a:xfrm>
            <a:off x="7286000" y="1833850"/>
            <a:ext cx="610799" cy="610799"/>
          </a:xfrm>
          <a:prstGeom prst="rect">
            <a:avLst/>
          </a:prstGeom>
          <a:noFill/>
          <a:ln>
            <a:noFill/>
          </a:ln>
        </p:spPr>
      </p:pic>
      <p:sp>
        <p:nvSpPr>
          <p:cNvPr id="919" name="Google Shape;919;g244f2a0360a_1_367"/>
          <p:cNvSpPr txBox="1"/>
          <p:nvPr/>
        </p:nvSpPr>
        <p:spPr>
          <a:xfrm>
            <a:off x="7896800" y="1931500"/>
            <a:ext cx="2058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chemeClr val="dk1"/>
                </a:solidFill>
                <a:latin typeface="Roboto"/>
                <a:ea typeface="Roboto"/>
                <a:cs typeface="Roboto"/>
                <a:sym typeface="Roboto"/>
              </a:rPr>
              <a:t>Recommendation</a:t>
            </a:r>
            <a:endParaRPr sz="1500" b="1">
              <a:solidFill>
                <a:schemeClr val="dk1"/>
              </a:solidFill>
              <a:latin typeface="Roboto"/>
              <a:ea typeface="Roboto"/>
              <a:cs typeface="Roboto"/>
              <a:sym typeface="Roboto"/>
            </a:endParaRPr>
          </a:p>
        </p:txBody>
      </p:sp>
      <p:sp>
        <p:nvSpPr>
          <p:cNvPr id="920" name="Google Shape;920;g244f2a0360a_1_367"/>
          <p:cNvSpPr/>
          <p:nvPr/>
        </p:nvSpPr>
        <p:spPr>
          <a:xfrm>
            <a:off x="3534475" y="1641556"/>
            <a:ext cx="3312900" cy="995400"/>
          </a:xfrm>
          <a:prstGeom prst="chevron">
            <a:avLst>
              <a:gd name="adj" fmla="val 50000"/>
            </a:avLst>
          </a:prstGeom>
          <a:solidFill>
            <a:srgbClr val="24959B"/>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1" name="Google Shape;921;g244f2a0360a_1_367"/>
          <p:cNvPicPr preferRelativeResize="0"/>
          <p:nvPr/>
        </p:nvPicPr>
        <p:blipFill>
          <a:blip r:embed="rId5">
            <a:alphaModFix/>
          </a:blip>
          <a:stretch>
            <a:fillRect/>
          </a:stretch>
        </p:blipFill>
        <p:spPr>
          <a:xfrm>
            <a:off x="4349025" y="1851029"/>
            <a:ext cx="610799" cy="665344"/>
          </a:xfrm>
          <a:prstGeom prst="rect">
            <a:avLst/>
          </a:prstGeom>
          <a:noFill/>
          <a:ln>
            <a:noFill/>
          </a:ln>
        </p:spPr>
      </p:pic>
      <p:sp>
        <p:nvSpPr>
          <p:cNvPr id="922" name="Google Shape;922;g244f2a0360a_1_367"/>
          <p:cNvSpPr txBox="1"/>
          <p:nvPr/>
        </p:nvSpPr>
        <p:spPr>
          <a:xfrm>
            <a:off x="4959813" y="1957399"/>
            <a:ext cx="12036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b="1">
                <a:solidFill>
                  <a:schemeClr val="dk1"/>
                </a:solidFill>
                <a:latin typeface="Roboto"/>
                <a:ea typeface="Roboto"/>
                <a:cs typeface="Roboto"/>
                <a:sym typeface="Roboto"/>
              </a:rPr>
              <a:t>Problem</a:t>
            </a:r>
            <a:endParaRPr sz="1500" b="1">
              <a:solidFill>
                <a:schemeClr val="dk1"/>
              </a:solidFill>
              <a:latin typeface="Roboto"/>
              <a:ea typeface="Roboto"/>
              <a:cs typeface="Roboto"/>
              <a:sym typeface="Roboto"/>
            </a:endParaRPr>
          </a:p>
        </p:txBody>
      </p:sp>
      <p:sp>
        <p:nvSpPr>
          <p:cNvPr id="923" name="Google Shape;923;g244f2a0360a_1_367"/>
          <p:cNvSpPr/>
          <p:nvPr/>
        </p:nvSpPr>
        <p:spPr>
          <a:xfrm>
            <a:off x="3534475" y="4343400"/>
            <a:ext cx="2812800" cy="1515300"/>
          </a:xfrm>
          <a:prstGeom prst="rect">
            <a:avLst/>
          </a:prstGeom>
          <a:solidFill>
            <a:srgbClr val="24959B">
              <a:alpha val="506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a:solidFill>
                  <a:schemeClr val="dk1"/>
                </a:solidFill>
                <a:latin typeface="Roboto"/>
                <a:ea typeface="Roboto"/>
                <a:cs typeface="Roboto"/>
                <a:sym typeface="Roboto"/>
              </a:rPr>
              <a:t>Lack of culturally and linguistically adapted content to reach audiences more effectively and promote inclusivity</a:t>
            </a:r>
            <a:endParaRPr sz="1500" b="1">
              <a:solidFill>
                <a:schemeClr val="dk1"/>
              </a:solidFill>
              <a:latin typeface="Roboto"/>
              <a:ea typeface="Roboto"/>
              <a:cs typeface="Roboto"/>
              <a:sym typeface="Roboto"/>
            </a:endParaRPr>
          </a:p>
        </p:txBody>
      </p:sp>
      <p:sp>
        <p:nvSpPr>
          <p:cNvPr id="924" name="Google Shape;924;g244f2a0360a_1_367"/>
          <p:cNvSpPr/>
          <p:nvPr/>
        </p:nvSpPr>
        <p:spPr>
          <a:xfrm>
            <a:off x="6680625" y="4343400"/>
            <a:ext cx="2812800" cy="1515300"/>
          </a:xfrm>
          <a:prstGeom prst="rect">
            <a:avLst/>
          </a:prstGeom>
          <a:solidFill>
            <a:srgbClr val="0099BC">
              <a:alpha val="493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200">
                <a:solidFill>
                  <a:schemeClr val="dk1"/>
                </a:solidFill>
                <a:latin typeface="Roboto Light"/>
                <a:ea typeface="Roboto Light"/>
                <a:cs typeface="Roboto Light"/>
                <a:sym typeface="Roboto Light"/>
              </a:rPr>
              <a:t>Adopt the </a:t>
            </a:r>
            <a:r>
              <a:rPr lang="en-US" sz="1200" b="1">
                <a:solidFill>
                  <a:schemeClr val="dk1"/>
                </a:solidFill>
                <a:latin typeface="Roboto"/>
                <a:ea typeface="Roboto"/>
                <a:cs typeface="Roboto"/>
                <a:sym typeface="Roboto"/>
              </a:rPr>
              <a:t>language (vernacular) of the target population(s)</a:t>
            </a:r>
            <a:r>
              <a:rPr lang="en-US" sz="1200">
                <a:solidFill>
                  <a:schemeClr val="dk1"/>
                </a:solidFill>
                <a:latin typeface="Roboto Light"/>
                <a:ea typeface="Roboto Light"/>
                <a:cs typeface="Roboto Light"/>
                <a:sym typeface="Roboto Light"/>
              </a:rPr>
              <a:t> on every piece of content so that they feel more connected and engaged with the intervention's goals.</a:t>
            </a:r>
            <a:endParaRPr sz="1200" b="1">
              <a:solidFill>
                <a:schemeClr val="dk1"/>
              </a:solidFill>
              <a:latin typeface="Roboto"/>
              <a:ea typeface="Roboto"/>
              <a:cs typeface="Roboto"/>
              <a:sym typeface="Roboto"/>
            </a:endParaRPr>
          </a:p>
        </p:txBody>
      </p:sp>
      <p:sp>
        <p:nvSpPr>
          <p:cNvPr id="925" name="Google Shape;925;g244f2a0360a_1_367"/>
          <p:cNvSpPr/>
          <p:nvPr/>
        </p:nvSpPr>
        <p:spPr>
          <a:xfrm>
            <a:off x="971100" y="2966550"/>
            <a:ext cx="2320500" cy="1068600"/>
          </a:xfrm>
          <a:prstGeom prst="rect">
            <a:avLst/>
          </a:prstGeom>
          <a:solidFill>
            <a:schemeClr val="accent1"/>
          </a:solidFill>
          <a:ln w="28575" cap="flat" cmpd="sng">
            <a:solidFill>
              <a:srgbClr val="FEFE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700" b="1">
                <a:solidFill>
                  <a:schemeClr val="lt1"/>
                </a:solidFill>
                <a:latin typeface="Helvetica Neue"/>
                <a:ea typeface="Helvetica Neue"/>
                <a:cs typeface="Helvetica Neue"/>
                <a:sym typeface="Helvetica Neue"/>
              </a:rPr>
              <a:t>Access and Use of Benefits</a:t>
            </a:r>
            <a:endParaRPr sz="1700" b="1">
              <a:solidFill>
                <a:schemeClr val="lt1"/>
              </a:solidFill>
              <a:latin typeface="Helvetica Neue"/>
              <a:ea typeface="Helvetica Neue"/>
              <a:cs typeface="Helvetica Neue"/>
              <a:sym typeface="Helvetica Neue"/>
            </a:endParaRPr>
          </a:p>
        </p:txBody>
      </p:sp>
      <p:sp>
        <p:nvSpPr>
          <p:cNvPr id="926" name="Google Shape;926;g244f2a0360a_1_367"/>
          <p:cNvSpPr/>
          <p:nvPr/>
        </p:nvSpPr>
        <p:spPr>
          <a:xfrm>
            <a:off x="971100" y="4566750"/>
            <a:ext cx="2320500" cy="1068600"/>
          </a:xfrm>
          <a:prstGeom prst="rect">
            <a:avLst/>
          </a:prstGeom>
          <a:solidFill>
            <a:schemeClr val="accent1"/>
          </a:solidFill>
          <a:ln w="28575" cap="flat" cmpd="sng">
            <a:solidFill>
              <a:srgbClr val="FEFE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700" b="1">
                <a:solidFill>
                  <a:schemeClr val="lt1"/>
                </a:solidFill>
                <a:latin typeface="Helvetica Neue"/>
                <a:ea typeface="Helvetica Neue"/>
                <a:cs typeface="Helvetica Neue"/>
                <a:sym typeface="Helvetica Neue"/>
              </a:rPr>
              <a:t>Fit with Local Environment</a:t>
            </a:r>
            <a:endParaRPr sz="1700" b="1">
              <a:solidFill>
                <a:schemeClr val="lt1"/>
              </a:solidFill>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6"/>
        <p:cNvGrpSpPr/>
        <p:nvPr/>
      </p:nvGrpSpPr>
      <p:grpSpPr>
        <a:xfrm>
          <a:off x="0" y="0"/>
          <a:ext cx="0" cy="0"/>
          <a:chOff x="0" y="0"/>
          <a:chExt cx="0" cy="0"/>
        </a:xfrm>
      </p:grpSpPr>
      <p:pic>
        <p:nvPicPr>
          <p:cNvPr id="1107" name="Google Shape;1107;g244d9610dd6_0_88"/>
          <p:cNvPicPr preferRelativeResize="0"/>
          <p:nvPr/>
        </p:nvPicPr>
        <p:blipFill rotWithShape="1">
          <a:blip r:embed="rId4">
            <a:alphaModFix/>
          </a:blip>
          <a:srcRect t="20247" b="18134"/>
          <a:stretch/>
        </p:blipFill>
        <p:spPr>
          <a:xfrm>
            <a:off x="4593967" y="5831918"/>
            <a:ext cx="1420592" cy="875065"/>
          </a:xfrm>
          <a:prstGeom prst="rect">
            <a:avLst/>
          </a:prstGeom>
          <a:noFill/>
          <a:ln>
            <a:noFill/>
          </a:ln>
        </p:spPr>
      </p:pic>
      <p:pic>
        <p:nvPicPr>
          <p:cNvPr id="1108" name="Google Shape;1108;g244d9610dd6_0_88"/>
          <p:cNvPicPr preferRelativeResize="0"/>
          <p:nvPr/>
        </p:nvPicPr>
        <p:blipFill rotWithShape="1">
          <a:blip r:embed="rId5">
            <a:alphaModFix/>
          </a:blip>
          <a:srcRect/>
          <a:stretch/>
        </p:blipFill>
        <p:spPr>
          <a:xfrm>
            <a:off x="9767623" y="5847827"/>
            <a:ext cx="1420576" cy="843250"/>
          </a:xfrm>
          <a:prstGeom prst="rect">
            <a:avLst/>
          </a:prstGeom>
          <a:noFill/>
          <a:ln>
            <a:noFill/>
          </a:ln>
        </p:spPr>
      </p:pic>
      <p:sp>
        <p:nvSpPr>
          <p:cNvPr id="1109" name="Google Shape;1109;g244d9610dd6_0_88"/>
          <p:cNvSpPr txBox="1"/>
          <p:nvPr/>
        </p:nvSpPr>
        <p:spPr>
          <a:xfrm>
            <a:off x="5377500" y="1848600"/>
            <a:ext cx="36111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5000" b="1">
                <a:solidFill>
                  <a:srgbClr val="F8991D"/>
                </a:solidFill>
                <a:latin typeface="Roboto"/>
                <a:ea typeface="Roboto"/>
                <a:cs typeface="Roboto"/>
                <a:sym typeface="Roboto"/>
              </a:rPr>
              <a:t>Q &amp; A</a:t>
            </a:r>
            <a:endParaRPr sz="4300" b="1">
              <a:solidFill>
                <a:srgbClr val="3B3B3B"/>
              </a:solidFill>
              <a:latin typeface="Roboto"/>
              <a:ea typeface="Roboto"/>
              <a:cs typeface="Roboto"/>
              <a:sym typeface="Roboto"/>
            </a:endParaRPr>
          </a:p>
        </p:txBody>
      </p:sp>
      <p:cxnSp>
        <p:nvCxnSpPr>
          <p:cNvPr id="1110" name="Google Shape;1110;g244d9610dd6_0_88"/>
          <p:cNvCxnSpPr/>
          <p:nvPr/>
        </p:nvCxnSpPr>
        <p:spPr>
          <a:xfrm>
            <a:off x="5423850" y="2833100"/>
            <a:ext cx="2121600" cy="0"/>
          </a:xfrm>
          <a:prstGeom prst="straightConnector1">
            <a:avLst/>
          </a:prstGeom>
          <a:noFill/>
          <a:ln w="38100" cap="flat" cmpd="sng">
            <a:solidFill>
              <a:srgbClr val="F8991D"/>
            </a:solidFill>
            <a:prstDash val="solid"/>
            <a:round/>
            <a:headEnd type="none" w="med" len="med"/>
            <a:tailEnd type="oval" w="med" len="med"/>
          </a:ln>
        </p:spPr>
      </p:cxnSp>
      <p:pic>
        <p:nvPicPr>
          <p:cNvPr id="1111" name="Google Shape;1111;g244d9610dd6_0_88"/>
          <p:cNvPicPr preferRelativeResize="0"/>
          <p:nvPr/>
        </p:nvPicPr>
        <p:blipFill>
          <a:blip r:embed="rId6">
            <a:alphaModFix/>
          </a:blip>
          <a:stretch>
            <a:fillRect/>
          </a:stretch>
        </p:blipFill>
        <p:spPr>
          <a:xfrm>
            <a:off x="7011275" y="5888400"/>
            <a:ext cx="1420574" cy="874048"/>
          </a:xfrm>
          <a:prstGeom prst="rect">
            <a:avLst/>
          </a:prstGeom>
          <a:noFill/>
          <a:ln>
            <a:noFill/>
          </a:ln>
        </p:spPr>
      </p:pic>
      <p:sp>
        <p:nvSpPr>
          <p:cNvPr id="1112" name="Google Shape;1112;g244d9610dd6_0_88"/>
          <p:cNvSpPr/>
          <p:nvPr/>
        </p:nvSpPr>
        <p:spPr>
          <a:xfrm>
            <a:off x="10762425" y="242125"/>
            <a:ext cx="1057800" cy="10578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g244d9610dd6_0_88"/>
          <p:cNvSpPr/>
          <p:nvPr/>
        </p:nvSpPr>
        <p:spPr>
          <a:xfrm rot="-1878867">
            <a:off x="10812729" y="2388950"/>
            <a:ext cx="268983" cy="268983"/>
          </a:xfrm>
          <a:prstGeom prst="ellipse">
            <a:avLst/>
          </a:prstGeom>
          <a:solidFill>
            <a:srgbClr val="81B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g244d9610dd6_0_88"/>
          <p:cNvSpPr/>
          <p:nvPr/>
        </p:nvSpPr>
        <p:spPr>
          <a:xfrm rot="-1878988">
            <a:off x="11448681" y="1593659"/>
            <a:ext cx="208941" cy="208941"/>
          </a:xfrm>
          <a:prstGeom prst="ellipse">
            <a:avLst/>
          </a:prstGeom>
          <a:solidFill>
            <a:srgbClr val="FCC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g244d9610dd6_0_88"/>
          <p:cNvSpPr/>
          <p:nvPr/>
        </p:nvSpPr>
        <p:spPr>
          <a:xfrm rot="-1877752">
            <a:off x="10591724" y="995361"/>
            <a:ext cx="408311" cy="408311"/>
          </a:xfrm>
          <a:prstGeom prst="ellipse">
            <a:avLst/>
          </a:prstGeom>
          <a:solidFill>
            <a:srgbClr val="B45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6" name="Google Shape;1116;g244d9610dd6_0_88"/>
          <p:cNvPicPr preferRelativeResize="0"/>
          <p:nvPr/>
        </p:nvPicPr>
        <p:blipFill>
          <a:blip r:embed="rId7">
            <a:alphaModFix/>
          </a:blip>
          <a:stretch>
            <a:fillRect/>
          </a:stretch>
        </p:blipFill>
        <p:spPr>
          <a:xfrm>
            <a:off x="11147775" y="525925"/>
            <a:ext cx="287100" cy="4902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1"/>
        <p:cNvGrpSpPr/>
        <p:nvPr/>
      </p:nvGrpSpPr>
      <p:grpSpPr>
        <a:xfrm>
          <a:off x="0" y="0"/>
          <a:ext cx="0" cy="0"/>
          <a:chOff x="0" y="0"/>
          <a:chExt cx="0" cy="0"/>
        </a:xfrm>
      </p:grpSpPr>
      <p:pic>
        <p:nvPicPr>
          <p:cNvPr id="1122" name="Google Shape;1122;g224d08743d5_0_0"/>
          <p:cNvPicPr preferRelativeResize="0"/>
          <p:nvPr/>
        </p:nvPicPr>
        <p:blipFill rotWithShape="1">
          <a:blip r:embed="rId4">
            <a:alphaModFix/>
          </a:blip>
          <a:srcRect t="20247" b="18134"/>
          <a:stretch/>
        </p:blipFill>
        <p:spPr>
          <a:xfrm>
            <a:off x="4593967" y="5831918"/>
            <a:ext cx="1420592" cy="875065"/>
          </a:xfrm>
          <a:prstGeom prst="rect">
            <a:avLst/>
          </a:prstGeom>
          <a:noFill/>
          <a:ln>
            <a:noFill/>
          </a:ln>
        </p:spPr>
      </p:pic>
      <p:pic>
        <p:nvPicPr>
          <p:cNvPr id="1123" name="Google Shape;1123;g224d08743d5_0_0"/>
          <p:cNvPicPr preferRelativeResize="0"/>
          <p:nvPr/>
        </p:nvPicPr>
        <p:blipFill rotWithShape="1">
          <a:blip r:embed="rId5">
            <a:alphaModFix/>
          </a:blip>
          <a:srcRect/>
          <a:stretch/>
        </p:blipFill>
        <p:spPr>
          <a:xfrm>
            <a:off x="9767623" y="5847827"/>
            <a:ext cx="1420576" cy="843250"/>
          </a:xfrm>
          <a:prstGeom prst="rect">
            <a:avLst/>
          </a:prstGeom>
          <a:noFill/>
          <a:ln>
            <a:noFill/>
          </a:ln>
        </p:spPr>
      </p:pic>
      <p:sp>
        <p:nvSpPr>
          <p:cNvPr id="1124" name="Google Shape;1124;g224d08743d5_0_0"/>
          <p:cNvSpPr txBox="1"/>
          <p:nvPr/>
        </p:nvSpPr>
        <p:spPr>
          <a:xfrm>
            <a:off x="5422125" y="1976700"/>
            <a:ext cx="58869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900" b="1">
                <a:solidFill>
                  <a:srgbClr val="F8991D"/>
                </a:solidFill>
                <a:latin typeface="Roboto"/>
                <a:ea typeface="Roboto"/>
                <a:cs typeface="Roboto"/>
                <a:sym typeface="Roboto"/>
              </a:rPr>
              <a:t>Thank you</a:t>
            </a:r>
            <a:endParaRPr sz="3200" b="1">
              <a:solidFill>
                <a:srgbClr val="3B3B3B"/>
              </a:solidFill>
              <a:latin typeface="Roboto"/>
              <a:ea typeface="Roboto"/>
              <a:cs typeface="Roboto"/>
              <a:sym typeface="Roboto"/>
            </a:endParaRPr>
          </a:p>
        </p:txBody>
      </p:sp>
      <p:sp>
        <p:nvSpPr>
          <p:cNvPr id="1125" name="Google Shape;1125;g224d08743d5_0_0"/>
          <p:cNvSpPr txBox="1"/>
          <p:nvPr/>
        </p:nvSpPr>
        <p:spPr>
          <a:xfrm>
            <a:off x="6101325" y="4532138"/>
            <a:ext cx="5664900" cy="784800"/>
          </a:xfrm>
          <a:prstGeom prst="rect">
            <a:avLst/>
          </a:prstGeom>
          <a:noFill/>
          <a:ln>
            <a:noFill/>
          </a:ln>
        </p:spPr>
        <p:txBody>
          <a:bodyPr spcFirstLastPara="1" wrap="square" lIns="91425" tIns="91425" rIns="91425" bIns="91425" anchor="t" anchorCtr="0">
            <a:spAutoFit/>
          </a:bodyPr>
          <a:lstStyle/>
          <a:p>
            <a:pPr marL="0" marR="0" lvl="0" indent="0" algn="r" rtl="0">
              <a:lnSpc>
                <a:spcPct val="150000"/>
              </a:lnSpc>
              <a:spcBef>
                <a:spcPts val="0"/>
              </a:spcBef>
              <a:spcAft>
                <a:spcPts val="0"/>
              </a:spcAft>
              <a:buClr>
                <a:srgbClr val="000000"/>
              </a:buClr>
              <a:buSzPts val="1400"/>
              <a:buFont typeface="Arial"/>
              <a:buNone/>
            </a:pPr>
            <a:r>
              <a:rPr lang="en-US" sz="1300" b="1" dirty="0">
                <a:solidFill>
                  <a:srgbClr val="1665B4"/>
                </a:solidFill>
                <a:latin typeface="Montserrat"/>
                <a:ea typeface="Montserrat"/>
                <a:cs typeface="Montserrat"/>
                <a:sym typeface="Montserrat"/>
              </a:rPr>
              <a:t>@datapopalliance</a:t>
            </a:r>
            <a:endParaRPr lang="sv-SE" sz="1300" b="1">
              <a:solidFill>
                <a:srgbClr val="1665B4"/>
              </a:solidFill>
              <a:latin typeface="Montserrat"/>
              <a:ea typeface="Montserrat"/>
              <a:cs typeface="Montserrat"/>
            </a:endParaRPr>
          </a:p>
          <a:p>
            <a:pPr marL="0" lvl="0" indent="0" algn="r" rtl="0">
              <a:lnSpc>
                <a:spcPct val="150000"/>
              </a:lnSpc>
              <a:spcBef>
                <a:spcPts val="0"/>
              </a:spcBef>
              <a:spcAft>
                <a:spcPts val="0"/>
              </a:spcAft>
              <a:buClr>
                <a:srgbClr val="000000"/>
              </a:buClr>
              <a:buSzPts val="1400"/>
              <a:buFont typeface="Arial"/>
              <a:buNone/>
            </a:pPr>
            <a:r>
              <a:rPr lang="en-US" sz="1300" b="1" dirty="0">
                <a:solidFill>
                  <a:srgbClr val="1665B4"/>
                </a:solidFill>
                <a:latin typeface="Montserrat"/>
                <a:ea typeface="Montserrat"/>
                <a:cs typeface="Montserrat"/>
                <a:sym typeface="Montserrat"/>
              </a:rPr>
              <a:t>www.datapopalliance.org</a:t>
            </a:r>
            <a:endParaRPr sz="1300" b="1">
              <a:solidFill>
                <a:srgbClr val="1665B4"/>
              </a:solidFill>
              <a:latin typeface="Montserrat"/>
              <a:ea typeface="Montserrat"/>
              <a:cs typeface="Montserrat"/>
              <a:sym typeface="Montserrat"/>
            </a:endParaRPr>
          </a:p>
        </p:txBody>
      </p:sp>
      <p:cxnSp>
        <p:nvCxnSpPr>
          <p:cNvPr id="1126" name="Google Shape;1126;g224d08743d5_0_0"/>
          <p:cNvCxnSpPr/>
          <p:nvPr/>
        </p:nvCxnSpPr>
        <p:spPr>
          <a:xfrm>
            <a:off x="5468475" y="2885000"/>
            <a:ext cx="2958300" cy="0"/>
          </a:xfrm>
          <a:prstGeom prst="straightConnector1">
            <a:avLst/>
          </a:prstGeom>
          <a:noFill/>
          <a:ln w="38100" cap="flat" cmpd="sng">
            <a:solidFill>
              <a:srgbClr val="F8991D"/>
            </a:solidFill>
            <a:prstDash val="solid"/>
            <a:round/>
            <a:headEnd type="none" w="med" len="med"/>
            <a:tailEnd type="oval" w="med" len="med"/>
          </a:ln>
        </p:spPr>
      </p:cxnSp>
      <p:pic>
        <p:nvPicPr>
          <p:cNvPr id="1127" name="Google Shape;1127;g224d08743d5_0_0"/>
          <p:cNvPicPr preferRelativeResize="0"/>
          <p:nvPr/>
        </p:nvPicPr>
        <p:blipFill>
          <a:blip r:embed="rId6">
            <a:alphaModFix/>
          </a:blip>
          <a:stretch>
            <a:fillRect/>
          </a:stretch>
        </p:blipFill>
        <p:spPr>
          <a:xfrm>
            <a:off x="7011275" y="5888400"/>
            <a:ext cx="1420574" cy="8740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6"/>
        <p:cNvGrpSpPr/>
        <p:nvPr/>
      </p:nvGrpSpPr>
      <p:grpSpPr>
        <a:xfrm>
          <a:off x="0" y="0"/>
          <a:ext cx="0" cy="0"/>
          <a:chOff x="0" y="0"/>
          <a:chExt cx="0" cy="0"/>
        </a:xfrm>
      </p:grpSpPr>
      <p:sp>
        <p:nvSpPr>
          <p:cNvPr id="367" name="Google Shape;367;g244d9610dd6_0_28"/>
          <p:cNvSpPr txBox="1"/>
          <p:nvPr/>
        </p:nvSpPr>
        <p:spPr>
          <a:xfrm>
            <a:off x="5354350" y="1197700"/>
            <a:ext cx="5688600" cy="1385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900"/>
              <a:buFont typeface="Arial"/>
              <a:buNone/>
            </a:pPr>
            <a:r>
              <a:rPr lang="en-US" sz="3900" b="1">
                <a:solidFill>
                  <a:srgbClr val="374EA3"/>
                </a:solidFill>
                <a:latin typeface="Roboto"/>
                <a:ea typeface="Roboto"/>
                <a:cs typeface="Roboto"/>
                <a:sym typeface="Roboto"/>
              </a:rPr>
              <a:t>Overview of the Project</a:t>
            </a:r>
            <a:endParaRPr sz="3900" b="1">
              <a:solidFill>
                <a:srgbClr val="374EA3"/>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900"/>
              <a:buFont typeface="Arial"/>
              <a:buNone/>
            </a:pPr>
            <a:endParaRPr sz="3900" b="1">
              <a:solidFill>
                <a:srgbClr val="374EA3"/>
              </a:solidFill>
              <a:latin typeface="Roboto"/>
              <a:ea typeface="Roboto"/>
              <a:cs typeface="Roboto"/>
              <a:sym typeface="Roboto"/>
            </a:endParaRPr>
          </a:p>
        </p:txBody>
      </p:sp>
      <p:sp>
        <p:nvSpPr>
          <p:cNvPr id="368" name="Google Shape;368;g244d9610dd6_0_28"/>
          <p:cNvSpPr txBox="1"/>
          <p:nvPr/>
        </p:nvSpPr>
        <p:spPr>
          <a:xfrm>
            <a:off x="5354350" y="2391575"/>
            <a:ext cx="5427600" cy="1486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900">
                <a:solidFill>
                  <a:srgbClr val="3B3B3B"/>
                </a:solidFill>
                <a:latin typeface="Montserrat"/>
                <a:ea typeface="Montserrat"/>
                <a:cs typeface="Montserrat"/>
                <a:sym typeface="Montserrat"/>
              </a:rPr>
              <a:t>Review of Technology-based Interventions to Mitigate Child Marriage and Female Genital Mutilation</a:t>
            </a:r>
            <a:endParaRPr sz="1900">
              <a:solidFill>
                <a:srgbClr val="3B3B3B"/>
              </a:solidFill>
              <a:latin typeface="Montserrat"/>
              <a:ea typeface="Montserrat"/>
              <a:cs typeface="Montserrat"/>
              <a:sym typeface="Montserrat"/>
            </a:endParaRPr>
          </a:p>
          <a:p>
            <a:pPr marL="0" lvl="0" indent="0" algn="l" rtl="0">
              <a:lnSpc>
                <a:spcPct val="115000"/>
              </a:lnSpc>
              <a:spcBef>
                <a:spcPts val="0"/>
              </a:spcBef>
              <a:spcAft>
                <a:spcPts val="0"/>
              </a:spcAft>
              <a:buNone/>
            </a:pPr>
            <a:endParaRPr sz="1900" b="1">
              <a:solidFill>
                <a:srgbClr val="3B3B3B"/>
              </a:solidFill>
              <a:latin typeface="Montserrat"/>
              <a:ea typeface="Montserrat"/>
              <a:cs typeface="Montserrat"/>
              <a:sym typeface="Montserrat"/>
            </a:endParaRPr>
          </a:p>
        </p:txBody>
      </p:sp>
      <p:cxnSp>
        <p:nvCxnSpPr>
          <p:cNvPr id="369" name="Google Shape;369;g244d9610dd6_0_28"/>
          <p:cNvCxnSpPr/>
          <p:nvPr/>
        </p:nvCxnSpPr>
        <p:spPr>
          <a:xfrm>
            <a:off x="5468475" y="2046800"/>
            <a:ext cx="5427600" cy="0"/>
          </a:xfrm>
          <a:prstGeom prst="straightConnector1">
            <a:avLst/>
          </a:prstGeom>
          <a:noFill/>
          <a:ln w="38100" cap="flat" cmpd="sng">
            <a:solidFill>
              <a:srgbClr val="374EA3"/>
            </a:solidFill>
            <a:prstDash val="solid"/>
            <a:round/>
            <a:headEnd type="none" w="med" len="med"/>
            <a:tailEnd type="oval" w="med" len="med"/>
          </a:ln>
        </p:spPr>
      </p:cxnSp>
      <p:pic>
        <p:nvPicPr>
          <p:cNvPr id="370" name="Google Shape;370;g244d9610dd6_0_28"/>
          <p:cNvPicPr preferRelativeResize="0"/>
          <p:nvPr/>
        </p:nvPicPr>
        <p:blipFill rotWithShape="1">
          <a:blip r:embed="rId4">
            <a:alphaModFix/>
          </a:blip>
          <a:srcRect t="20247" b="18134"/>
          <a:stretch/>
        </p:blipFill>
        <p:spPr>
          <a:xfrm>
            <a:off x="4593967" y="5831918"/>
            <a:ext cx="1420592" cy="875065"/>
          </a:xfrm>
          <a:prstGeom prst="rect">
            <a:avLst/>
          </a:prstGeom>
          <a:noFill/>
          <a:ln>
            <a:noFill/>
          </a:ln>
        </p:spPr>
      </p:pic>
      <p:pic>
        <p:nvPicPr>
          <p:cNvPr id="371" name="Google Shape;371;g244d9610dd6_0_28"/>
          <p:cNvPicPr preferRelativeResize="0"/>
          <p:nvPr/>
        </p:nvPicPr>
        <p:blipFill rotWithShape="1">
          <a:blip r:embed="rId5">
            <a:alphaModFix/>
          </a:blip>
          <a:srcRect/>
          <a:stretch/>
        </p:blipFill>
        <p:spPr>
          <a:xfrm>
            <a:off x="9767623" y="5847827"/>
            <a:ext cx="1420576" cy="843250"/>
          </a:xfrm>
          <a:prstGeom prst="rect">
            <a:avLst/>
          </a:prstGeom>
          <a:noFill/>
          <a:ln>
            <a:noFill/>
          </a:ln>
        </p:spPr>
      </p:pic>
      <p:pic>
        <p:nvPicPr>
          <p:cNvPr id="372" name="Google Shape;372;g244d9610dd6_0_28"/>
          <p:cNvPicPr preferRelativeResize="0"/>
          <p:nvPr/>
        </p:nvPicPr>
        <p:blipFill>
          <a:blip r:embed="rId6">
            <a:alphaModFix/>
          </a:blip>
          <a:stretch>
            <a:fillRect/>
          </a:stretch>
        </p:blipFill>
        <p:spPr>
          <a:xfrm>
            <a:off x="7011275" y="5888400"/>
            <a:ext cx="1420574" cy="8740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7"/>
        <p:cNvGrpSpPr/>
        <p:nvPr/>
      </p:nvGrpSpPr>
      <p:grpSpPr>
        <a:xfrm>
          <a:off x="0" y="0"/>
          <a:ext cx="0" cy="0"/>
          <a:chOff x="0" y="0"/>
          <a:chExt cx="0" cy="0"/>
        </a:xfrm>
      </p:grpSpPr>
      <p:sp>
        <p:nvSpPr>
          <p:cNvPr id="378" name="Google Shape;378;g244d9610dd6_0_133"/>
          <p:cNvSpPr txBox="1"/>
          <p:nvPr/>
        </p:nvSpPr>
        <p:spPr>
          <a:xfrm>
            <a:off x="860275" y="146700"/>
            <a:ext cx="8377800" cy="104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600" b="1">
                <a:solidFill>
                  <a:srgbClr val="374EA3"/>
                </a:solidFill>
                <a:latin typeface="Roboto"/>
                <a:ea typeface="Roboto"/>
                <a:cs typeface="Roboto"/>
                <a:sym typeface="Roboto"/>
              </a:rPr>
              <a:t>Review of Technology-based Interventions to Mitigate Child Marriage and Female Genital Mutilation</a:t>
            </a:r>
            <a:endParaRPr sz="2600" b="1">
              <a:solidFill>
                <a:srgbClr val="374EA3"/>
              </a:solidFill>
              <a:latin typeface="Roboto"/>
              <a:ea typeface="Roboto"/>
              <a:cs typeface="Roboto"/>
              <a:sym typeface="Roboto"/>
            </a:endParaRPr>
          </a:p>
        </p:txBody>
      </p:sp>
      <p:sp>
        <p:nvSpPr>
          <p:cNvPr id="379" name="Google Shape;379;g244d9610dd6_0_133"/>
          <p:cNvSpPr/>
          <p:nvPr/>
        </p:nvSpPr>
        <p:spPr>
          <a:xfrm>
            <a:off x="1409100" y="1493650"/>
            <a:ext cx="9181800" cy="1967100"/>
          </a:xfrm>
          <a:prstGeom prst="roundRect">
            <a:avLst>
              <a:gd name="adj" fmla="val 6704"/>
            </a:avLst>
          </a:prstGeom>
          <a:noFill/>
          <a:ln w="38100" cap="flat" cmpd="sng">
            <a:solidFill>
              <a:srgbClr val="F8991D"/>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g244d9610dd6_0_133"/>
          <p:cNvSpPr/>
          <p:nvPr/>
        </p:nvSpPr>
        <p:spPr>
          <a:xfrm>
            <a:off x="1785696" y="1753707"/>
            <a:ext cx="3742800" cy="2498700"/>
          </a:xfrm>
          <a:prstGeom prst="roundRect">
            <a:avLst>
              <a:gd name="adj" fmla="val 3039"/>
            </a:avLst>
          </a:prstGeom>
          <a:solidFill>
            <a:srgbClr val="FFFFFF"/>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g244d9610dd6_0_133"/>
          <p:cNvSpPr/>
          <p:nvPr/>
        </p:nvSpPr>
        <p:spPr>
          <a:xfrm>
            <a:off x="6471490" y="1753707"/>
            <a:ext cx="3742800" cy="2498700"/>
          </a:xfrm>
          <a:prstGeom prst="roundRect">
            <a:avLst>
              <a:gd name="adj" fmla="val 3039"/>
            </a:avLst>
          </a:prstGeom>
          <a:solidFill>
            <a:srgbClr val="FFFFFF"/>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2" name="Google Shape;382;g244d9610dd6_0_133"/>
          <p:cNvPicPr preferRelativeResize="0"/>
          <p:nvPr/>
        </p:nvPicPr>
        <p:blipFill rotWithShape="1">
          <a:blip r:embed="rId4">
            <a:alphaModFix/>
          </a:blip>
          <a:srcRect/>
          <a:stretch/>
        </p:blipFill>
        <p:spPr>
          <a:xfrm>
            <a:off x="2100113" y="2015770"/>
            <a:ext cx="600882" cy="600884"/>
          </a:xfrm>
          <a:prstGeom prst="rect">
            <a:avLst/>
          </a:prstGeom>
          <a:noFill/>
          <a:ln>
            <a:noFill/>
          </a:ln>
        </p:spPr>
      </p:pic>
      <p:sp>
        <p:nvSpPr>
          <p:cNvPr id="383" name="Google Shape;383;g244d9610dd6_0_133"/>
          <p:cNvSpPr txBox="1"/>
          <p:nvPr/>
        </p:nvSpPr>
        <p:spPr>
          <a:xfrm>
            <a:off x="2820878" y="2094143"/>
            <a:ext cx="23352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666666"/>
                </a:solidFill>
                <a:latin typeface="Montserrat"/>
                <a:ea typeface="Montserrat"/>
                <a:cs typeface="Montserrat"/>
                <a:sym typeface="Montserrat"/>
              </a:rPr>
              <a:t>Mapping and Review</a:t>
            </a:r>
            <a:endParaRPr sz="1300" b="1" i="0" u="none" strike="noStrike" cap="none">
              <a:solidFill>
                <a:srgbClr val="666666"/>
              </a:solidFill>
              <a:latin typeface="Montserrat"/>
              <a:ea typeface="Montserrat"/>
              <a:cs typeface="Montserrat"/>
              <a:sym typeface="Montserrat"/>
            </a:endParaRPr>
          </a:p>
        </p:txBody>
      </p:sp>
      <p:sp>
        <p:nvSpPr>
          <p:cNvPr id="384" name="Google Shape;384;g244d9610dd6_0_133"/>
          <p:cNvSpPr txBox="1"/>
          <p:nvPr/>
        </p:nvSpPr>
        <p:spPr>
          <a:xfrm>
            <a:off x="1926405" y="2776171"/>
            <a:ext cx="3461400" cy="938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000"/>
              </a:spcAft>
              <a:buClr>
                <a:srgbClr val="000000"/>
              </a:buClr>
              <a:buSzPts val="900"/>
              <a:buFont typeface="Arial"/>
              <a:buNone/>
            </a:pPr>
            <a:r>
              <a:rPr lang="en-US" sz="900" b="0" i="0" u="none" strike="noStrike" cap="none">
                <a:solidFill>
                  <a:srgbClr val="666666"/>
                </a:solidFill>
                <a:latin typeface="Montserrat"/>
                <a:ea typeface="Montserrat"/>
                <a:cs typeface="Montserrat"/>
                <a:sym typeface="Montserrat"/>
              </a:rPr>
              <a:t>✔</a:t>
            </a:r>
            <a:r>
              <a:rPr lang="en-US" sz="900" b="1" i="0" u="none" strike="noStrike" cap="none">
                <a:solidFill>
                  <a:srgbClr val="40B0EC"/>
                </a:solidFill>
                <a:latin typeface="Montserrat"/>
                <a:ea typeface="Montserrat"/>
                <a:cs typeface="Montserrat"/>
                <a:sym typeface="Montserrat"/>
              </a:rPr>
              <a:t> </a:t>
            </a:r>
            <a:r>
              <a:rPr lang="en-US" sz="1100" b="0" i="0" u="none" strike="noStrike" cap="none">
                <a:solidFill>
                  <a:schemeClr val="dk1"/>
                </a:solidFill>
                <a:latin typeface="Montserrat"/>
                <a:ea typeface="Montserrat"/>
                <a:cs typeface="Montserrat"/>
                <a:sym typeface="Montserrat"/>
              </a:rPr>
              <a:t>Comprehensive</a:t>
            </a:r>
            <a:r>
              <a:rPr lang="en-US" sz="1100" b="1" i="0" u="none" strike="noStrike" cap="none">
                <a:solidFill>
                  <a:schemeClr val="dk1"/>
                </a:solidFill>
                <a:latin typeface="Montserrat"/>
                <a:ea typeface="Montserrat"/>
                <a:cs typeface="Montserrat"/>
                <a:sym typeface="Montserrat"/>
              </a:rPr>
              <a:t> </a:t>
            </a:r>
            <a:r>
              <a:rPr lang="en-US" sz="1100" b="1" i="0" u="none" strike="noStrike" cap="none">
                <a:solidFill>
                  <a:schemeClr val="accent1"/>
                </a:solidFill>
                <a:latin typeface="Montserrat"/>
                <a:ea typeface="Montserrat"/>
                <a:cs typeface="Montserrat"/>
                <a:sym typeface="Montserrat"/>
              </a:rPr>
              <a:t>landscape mapping of key technology-driven and technology-enabled interventions</a:t>
            </a:r>
            <a:r>
              <a:rPr lang="en-US" sz="1100" b="1" i="0" u="none" strike="noStrike" cap="none">
                <a:solidFill>
                  <a:schemeClr val="dk1"/>
                </a:solidFill>
                <a:latin typeface="Montserrat"/>
                <a:ea typeface="Montserrat"/>
                <a:cs typeface="Montserrat"/>
                <a:sym typeface="Montserrat"/>
              </a:rPr>
              <a:t> </a:t>
            </a:r>
            <a:r>
              <a:rPr lang="en-US" sz="1100" b="0" i="0" u="none" strike="noStrike" cap="none">
                <a:solidFill>
                  <a:schemeClr val="dk1"/>
                </a:solidFill>
                <a:latin typeface="Montserrat"/>
                <a:ea typeface="Montserrat"/>
                <a:cs typeface="Montserrat"/>
                <a:sym typeface="Montserrat"/>
              </a:rPr>
              <a:t>to mitigate child marriage and FGM across 13 countries in Africa and Asia.</a:t>
            </a:r>
            <a:endParaRPr sz="1100" b="0" i="0" u="none" strike="noStrike" cap="none">
              <a:solidFill>
                <a:schemeClr val="dk1"/>
              </a:solidFill>
              <a:latin typeface="Montserrat"/>
              <a:ea typeface="Montserrat"/>
              <a:cs typeface="Montserrat"/>
              <a:sym typeface="Montserrat"/>
            </a:endParaRPr>
          </a:p>
        </p:txBody>
      </p:sp>
      <p:pic>
        <p:nvPicPr>
          <p:cNvPr id="385" name="Google Shape;385;g244d9610dd6_0_133"/>
          <p:cNvPicPr preferRelativeResize="0"/>
          <p:nvPr/>
        </p:nvPicPr>
        <p:blipFill rotWithShape="1">
          <a:blip r:embed="rId5">
            <a:alphaModFix/>
          </a:blip>
          <a:srcRect/>
          <a:stretch/>
        </p:blipFill>
        <p:spPr>
          <a:xfrm>
            <a:off x="6822916" y="2015770"/>
            <a:ext cx="600882" cy="600884"/>
          </a:xfrm>
          <a:prstGeom prst="rect">
            <a:avLst/>
          </a:prstGeom>
          <a:noFill/>
          <a:ln>
            <a:noFill/>
          </a:ln>
        </p:spPr>
      </p:pic>
      <p:sp>
        <p:nvSpPr>
          <p:cNvPr id="386" name="Google Shape;386;g244d9610dd6_0_133"/>
          <p:cNvSpPr txBox="1"/>
          <p:nvPr/>
        </p:nvSpPr>
        <p:spPr>
          <a:xfrm>
            <a:off x="7596613" y="2094143"/>
            <a:ext cx="23352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666666"/>
                </a:solidFill>
                <a:latin typeface="Montserrat"/>
                <a:ea typeface="Montserrat"/>
                <a:cs typeface="Montserrat"/>
                <a:sym typeface="Montserrat"/>
              </a:rPr>
              <a:t>In-Depth Analysis</a:t>
            </a:r>
            <a:endParaRPr sz="1300" b="1" i="0" u="none" strike="noStrike" cap="none">
              <a:solidFill>
                <a:srgbClr val="666666"/>
              </a:solidFill>
              <a:latin typeface="Montserrat"/>
              <a:ea typeface="Montserrat"/>
              <a:cs typeface="Montserrat"/>
              <a:sym typeface="Montserrat"/>
            </a:endParaRPr>
          </a:p>
        </p:txBody>
      </p:sp>
      <p:sp>
        <p:nvSpPr>
          <p:cNvPr id="387" name="Google Shape;387;g244d9610dd6_0_133"/>
          <p:cNvSpPr txBox="1"/>
          <p:nvPr/>
        </p:nvSpPr>
        <p:spPr>
          <a:xfrm>
            <a:off x="6612199" y="2776171"/>
            <a:ext cx="3461400" cy="938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US" sz="900" b="0" i="0" u="none" strike="noStrike" cap="none">
                <a:solidFill>
                  <a:srgbClr val="666666"/>
                </a:solidFill>
                <a:latin typeface="Montserrat"/>
                <a:ea typeface="Montserrat"/>
                <a:cs typeface="Montserrat"/>
                <a:sym typeface="Montserrat"/>
              </a:rPr>
              <a:t>✔</a:t>
            </a:r>
            <a:r>
              <a:rPr lang="en-US" sz="900" b="1" i="0" u="none" strike="noStrike" cap="none">
                <a:solidFill>
                  <a:srgbClr val="40B0EC"/>
                </a:solidFill>
                <a:latin typeface="Montserrat"/>
                <a:ea typeface="Montserrat"/>
                <a:cs typeface="Montserrat"/>
                <a:sym typeface="Montserrat"/>
              </a:rPr>
              <a:t> </a:t>
            </a:r>
            <a:r>
              <a:rPr lang="en-US" sz="1100" b="0" i="0" u="none" strike="noStrike" cap="none">
                <a:solidFill>
                  <a:schemeClr val="dk1"/>
                </a:solidFill>
                <a:latin typeface="Montserrat"/>
                <a:ea typeface="Montserrat"/>
                <a:cs typeface="Montserrat"/>
                <a:sym typeface="Montserrat"/>
              </a:rPr>
              <a:t>Assessment of the digital solutions and tools used in these interventions, their </a:t>
            </a:r>
            <a:r>
              <a:rPr lang="en-US" sz="1100" b="1" i="0" u="none" strike="noStrike" cap="none">
                <a:solidFill>
                  <a:schemeClr val="accent1"/>
                </a:solidFill>
                <a:latin typeface="Montserrat"/>
                <a:ea typeface="Montserrat"/>
                <a:cs typeface="Montserrat"/>
                <a:sym typeface="Montserrat"/>
              </a:rPr>
              <a:t>effectiveness and potential areas for improvement</a:t>
            </a:r>
            <a:r>
              <a:rPr lang="en-US" sz="1100" b="0" i="0" u="none" strike="noStrike" cap="none">
                <a:solidFill>
                  <a:schemeClr val="dk1"/>
                </a:solidFill>
                <a:latin typeface="Montserrat"/>
                <a:ea typeface="Montserrat"/>
                <a:cs typeface="Montserrat"/>
                <a:sym typeface="Montserrat"/>
              </a:rPr>
              <a:t>.</a:t>
            </a:r>
            <a:endParaRPr sz="1100" b="0" i="0" u="none" strike="noStrike" cap="none">
              <a:solidFill>
                <a:schemeClr val="dk1"/>
              </a:solidFill>
              <a:latin typeface="Montserrat"/>
              <a:ea typeface="Montserrat"/>
              <a:cs typeface="Montserrat"/>
              <a:sym typeface="Montserrat"/>
            </a:endParaRPr>
          </a:p>
        </p:txBody>
      </p:sp>
      <p:cxnSp>
        <p:nvCxnSpPr>
          <p:cNvPr id="388" name="Google Shape;388;g244d9610dd6_0_133"/>
          <p:cNvCxnSpPr/>
          <p:nvPr/>
        </p:nvCxnSpPr>
        <p:spPr>
          <a:xfrm>
            <a:off x="6000003" y="4818597"/>
            <a:ext cx="0" cy="656968"/>
          </a:xfrm>
          <a:prstGeom prst="straightConnector1">
            <a:avLst/>
          </a:prstGeom>
          <a:noFill/>
          <a:ln w="38100" cap="flat" cmpd="sng">
            <a:solidFill>
              <a:srgbClr val="F8991D"/>
            </a:solidFill>
            <a:prstDash val="dash"/>
            <a:round/>
            <a:headEnd type="none" w="sm" len="sm"/>
            <a:tailEnd type="triangle" w="med" len="med"/>
          </a:ln>
        </p:spPr>
      </p:cxnSp>
      <p:cxnSp>
        <p:nvCxnSpPr>
          <p:cNvPr id="389" name="Google Shape;389;g244d9610dd6_0_133"/>
          <p:cNvCxnSpPr/>
          <p:nvPr/>
        </p:nvCxnSpPr>
        <p:spPr>
          <a:xfrm>
            <a:off x="2877503" y="4814191"/>
            <a:ext cx="6512970" cy="0"/>
          </a:xfrm>
          <a:prstGeom prst="straightConnector1">
            <a:avLst/>
          </a:prstGeom>
          <a:noFill/>
          <a:ln w="38100" cap="flat" cmpd="sng">
            <a:solidFill>
              <a:srgbClr val="F8991D"/>
            </a:solidFill>
            <a:prstDash val="dash"/>
            <a:round/>
            <a:headEnd type="none" w="sm" len="sm"/>
            <a:tailEnd type="none" w="sm" len="sm"/>
          </a:ln>
        </p:spPr>
      </p:cxnSp>
      <p:cxnSp>
        <p:nvCxnSpPr>
          <p:cNvPr id="390" name="Google Shape;390;g244d9610dd6_0_133"/>
          <p:cNvCxnSpPr/>
          <p:nvPr/>
        </p:nvCxnSpPr>
        <p:spPr>
          <a:xfrm rot="10800000">
            <a:off x="2877503" y="4254833"/>
            <a:ext cx="0" cy="559758"/>
          </a:xfrm>
          <a:prstGeom prst="straightConnector1">
            <a:avLst/>
          </a:prstGeom>
          <a:noFill/>
          <a:ln w="38100" cap="flat" cmpd="sng">
            <a:solidFill>
              <a:srgbClr val="F8991D"/>
            </a:solidFill>
            <a:prstDash val="dash"/>
            <a:round/>
            <a:headEnd type="none" w="sm" len="sm"/>
            <a:tailEnd type="none" w="sm" len="sm"/>
          </a:ln>
        </p:spPr>
      </p:cxnSp>
      <p:cxnSp>
        <p:nvCxnSpPr>
          <p:cNvPr id="391" name="Google Shape;391;g244d9610dd6_0_133"/>
          <p:cNvCxnSpPr/>
          <p:nvPr/>
        </p:nvCxnSpPr>
        <p:spPr>
          <a:xfrm rot="10800000">
            <a:off x="9373454" y="4226459"/>
            <a:ext cx="0" cy="559758"/>
          </a:xfrm>
          <a:prstGeom prst="straightConnector1">
            <a:avLst/>
          </a:prstGeom>
          <a:noFill/>
          <a:ln w="38100" cap="flat" cmpd="sng">
            <a:solidFill>
              <a:srgbClr val="F8991D"/>
            </a:solidFill>
            <a:prstDash val="dash"/>
            <a:round/>
            <a:headEnd type="none" w="sm" len="sm"/>
            <a:tailEnd type="none" w="sm" len="sm"/>
          </a:ln>
        </p:spPr>
      </p:cxnSp>
      <p:sp>
        <p:nvSpPr>
          <p:cNvPr id="392" name="Google Shape;392;g244d9610dd6_0_133"/>
          <p:cNvSpPr/>
          <p:nvPr/>
        </p:nvSpPr>
        <p:spPr>
          <a:xfrm>
            <a:off x="1826683" y="5551932"/>
            <a:ext cx="8428800" cy="899400"/>
          </a:xfrm>
          <a:prstGeom prst="roundRect">
            <a:avLst>
              <a:gd name="adj" fmla="val 5748"/>
            </a:avLst>
          </a:prstGeom>
          <a:solidFill>
            <a:srgbClr val="FFFFFF"/>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3" name="Google Shape;393;g244d9610dd6_0_133"/>
          <p:cNvPicPr preferRelativeResize="0"/>
          <p:nvPr/>
        </p:nvPicPr>
        <p:blipFill rotWithShape="1">
          <a:blip r:embed="rId6">
            <a:alphaModFix/>
          </a:blip>
          <a:srcRect/>
          <a:stretch/>
        </p:blipFill>
        <p:spPr>
          <a:xfrm>
            <a:off x="2375749" y="5750503"/>
            <a:ext cx="501798" cy="501800"/>
          </a:xfrm>
          <a:prstGeom prst="rect">
            <a:avLst/>
          </a:prstGeom>
          <a:noFill/>
          <a:ln>
            <a:noFill/>
          </a:ln>
        </p:spPr>
      </p:pic>
      <p:sp>
        <p:nvSpPr>
          <p:cNvPr id="394" name="Google Shape;394;g244d9610dd6_0_133"/>
          <p:cNvSpPr txBox="1"/>
          <p:nvPr/>
        </p:nvSpPr>
        <p:spPr>
          <a:xfrm>
            <a:off x="2701003" y="5809174"/>
            <a:ext cx="27276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666666"/>
                </a:solidFill>
                <a:latin typeface="Montserrat"/>
                <a:ea typeface="Montserrat"/>
                <a:cs typeface="Montserrat"/>
                <a:sym typeface="Montserrat"/>
              </a:rPr>
              <a:t>13 Country Case Studies</a:t>
            </a:r>
            <a:endParaRPr sz="1300" b="1" i="0" u="none" strike="noStrike" cap="none">
              <a:solidFill>
                <a:srgbClr val="666666"/>
              </a:solidFill>
              <a:latin typeface="Montserrat"/>
              <a:ea typeface="Montserrat"/>
              <a:cs typeface="Montserrat"/>
              <a:sym typeface="Montserrat"/>
            </a:endParaRPr>
          </a:p>
        </p:txBody>
      </p:sp>
      <p:pic>
        <p:nvPicPr>
          <p:cNvPr id="395" name="Google Shape;395;g244d9610dd6_0_133"/>
          <p:cNvPicPr preferRelativeResize="0"/>
          <p:nvPr/>
        </p:nvPicPr>
        <p:blipFill rotWithShape="1">
          <a:blip r:embed="rId7">
            <a:alphaModFix/>
          </a:blip>
          <a:srcRect/>
          <a:stretch/>
        </p:blipFill>
        <p:spPr>
          <a:xfrm>
            <a:off x="6773174" y="5750503"/>
            <a:ext cx="501798" cy="501800"/>
          </a:xfrm>
          <a:prstGeom prst="rect">
            <a:avLst/>
          </a:prstGeom>
          <a:noFill/>
          <a:ln>
            <a:noFill/>
          </a:ln>
        </p:spPr>
      </p:pic>
      <p:sp>
        <p:nvSpPr>
          <p:cNvPr id="396" name="Google Shape;396;g244d9610dd6_0_133"/>
          <p:cNvSpPr txBox="1"/>
          <p:nvPr/>
        </p:nvSpPr>
        <p:spPr>
          <a:xfrm>
            <a:off x="7346007" y="5708909"/>
            <a:ext cx="27276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666666"/>
                </a:solidFill>
                <a:latin typeface="Montserrat"/>
                <a:ea typeface="Montserrat"/>
                <a:cs typeface="Montserrat"/>
                <a:sym typeface="Montserrat"/>
              </a:rPr>
              <a:t>In-Depth Assessment Report (3 Case Studies)</a:t>
            </a:r>
            <a:endParaRPr sz="1300" b="1" i="0" u="none" strike="noStrike" cap="none">
              <a:solidFill>
                <a:srgbClr val="666666"/>
              </a:solidFill>
              <a:latin typeface="Montserrat"/>
              <a:ea typeface="Montserrat"/>
              <a:cs typeface="Montserrat"/>
              <a:sym typeface="Montserrat"/>
            </a:endParaRPr>
          </a:p>
        </p:txBody>
      </p:sp>
      <p:sp>
        <p:nvSpPr>
          <p:cNvPr id="397" name="Google Shape;397;g244d9610dd6_0_133"/>
          <p:cNvSpPr/>
          <p:nvPr/>
        </p:nvSpPr>
        <p:spPr>
          <a:xfrm>
            <a:off x="5721748" y="5726837"/>
            <a:ext cx="556500" cy="549600"/>
          </a:xfrm>
          <a:prstGeom prst="mathPlus">
            <a:avLst>
              <a:gd name="adj1" fmla="val 2352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g244d9610dd6_0_133"/>
          <p:cNvSpPr txBox="1"/>
          <p:nvPr/>
        </p:nvSpPr>
        <p:spPr>
          <a:xfrm>
            <a:off x="4135965" y="4257403"/>
            <a:ext cx="3996300" cy="384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CC0E7B"/>
                </a:solidFill>
                <a:latin typeface="Montserrat"/>
                <a:ea typeface="Montserrat"/>
                <a:cs typeface="Montserrat"/>
                <a:sym typeface="Montserrat"/>
              </a:rPr>
              <a:t>Intersectional Feminist Approach</a:t>
            </a:r>
            <a:endParaRPr sz="1300" b="1" i="0" u="none" strike="noStrike" cap="none">
              <a:solidFill>
                <a:srgbClr val="CC0E7B"/>
              </a:solidFill>
              <a:latin typeface="Montserrat"/>
              <a:ea typeface="Montserrat"/>
              <a:cs typeface="Montserrat"/>
              <a:sym typeface="Montserrat"/>
            </a:endParaRPr>
          </a:p>
        </p:txBody>
      </p:sp>
      <p:cxnSp>
        <p:nvCxnSpPr>
          <p:cNvPr id="399" name="Google Shape;399;g244d9610dd6_0_133"/>
          <p:cNvCxnSpPr/>
          <p:nvPr/>
        </p:nvCxnSpPr>
        <p:spPr>
          <a:xfrm>
            <a:off x="0" y="442863"/>
            <a:ext cx="810900" cy="0"/>
          </a:xfrm>
          <a:prstGeom prst="straightConnector1">
            <a:avLst/>
          </a:prstGeom>
          <a:noFill/>
          <a:ln w="38100" cap="flat" cmpd="sng">
            <a:solidFill>
              <a:srgbClr val="374EA3"/>
            </a:solidFill>
            <a:prstDash val="solid"/>
            <a:round/>
            <a:headEnd type="none" w="med" len="med"/>
            <a:tailEnd type="oval" w="med" len="med"/>
          </a:ln>
        </p:spPr>
      </p:cxnSp>
      <p:sp>
        <p:nvSpPr>
          <p:cNvPr id="400" name="Google Shape;400;g244d9610dd6_0_133"/>
          <p:cNvSpPr/>
          <p:nvPr/>
        </p:nvSpPr>
        <p:spPr>
          <a:xfrm>
            <a:off x="10949075" y="537750"/>
            <a:ext cx="462600" cy="462600"/>
          </a:xfrm>
          <a:prstGeom prst="ellipse">
            <a:avLst/>
          </a:prstGeom>
          <a:solidFill>
            <a:srgbClr val="CC0E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g244d9610dd6_0_133"/>
          <p:cNvSpPr/>
          <p:nvPr/>
        </p:nvSpPr>
        <p:spPr>
          <a:xfrm>
            <a:off x="10214300" y="238375"/>
            <a:ext cx="163200" cy="163200"/>
          </a:xfrm>
          <a:prstGeom prst="ellipse">
            <a:avLst/>
          </a:prstGeom>
          <a:solidFill>
            <a:srgbClr val="F28F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6"/>
        <p:cNvGrpSpPr/>
        <p:nvPr/>
      </p:nvGrpSpPr>
      <p:grpSpPr>
        <a:xfrm>
          <a:off x="0" y="0"/>
          <a:ext cx="0" cy="0"/>
          <a:chOff x="0" y="0"/>
          <a:chExt cx="0" cy="0"/>
        </a:xfrm>
      </p:grpSpPr>
      <p:sp>
        <p:nvSpPr>
          <p:cNvPr id="407" name="Google Shape;407;g244d9610dd6_0_166"/>
          <p:cNvSpPr/>
          <p:nvPr/>
        </p:nvSpPr>
        <p:spPr>
          <a:xfrm>
            <a:off x="726938" y="974700"/>
            <a:ext cx="10696500" cy="5427600"/>
          </a:xfrm>
          <a:prstGeom prst="rect">
            <a:avLst/>
          </a:prstGeom>
          <a:solidFill>
            <a:srgbClr val="F899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8" name="Google Shape;408;g244d9610dd6_0_166"/>
          <p:cNvPicPr preferRelativeResize="0"/>
          <p:nvPr/>
        </p:nvPicPr>
        <p:blipFill rotWithShape="1">
          <a:blip r:embed="rId4">
            <a:alphaModFix/>
          </a:blip>
          <a:srcRect/>
          <a:stretch/>
        </p:blipFill>
        <p:spPr>
          <a:xfrm>
            <a:off x="791400" y="1046600"/>
            <a:ext cx="10567572" cy="5283799"/>
          </a:xfrm>
          <a:prstGeom prst="rect">
            <a:avLst/>
          </a:prstGeom>
          <a:noFill/>
          <a:ln>
            <a:noFill/>
          </a:ln>
        </p:spPr>
      </p:pic>
      <p:sp>
        <p:nvSpPr>
          <p:cNvPr id="409" name="Google Shape;409;g244d9610dd6_0_166"/>
          <p:cNvSpPr txBox="1"/>
          <p:nvPr/>
        </p:nvSpPr>
        <p:spPr>
          <a:xfrm>
            <a:off x="860275" y="146700"/>
            <a:ext cx="8377800" cy="6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b="1">
                <a:solidFill>
                  <a:srgbClr val="374EA3"/>
                </a:solidFill>
                <a:latin typeface="Roboto"/>
                <a:ea typeface="Roboto"/>
                <a:cs typeface="Roboto"/>
                <a:sym typeface="Roboto"/>
              </a:rPr>
              <a:t>Countries of Focus</a:t>
            </a:r>
            <a:endParaRPr sz="3000" b="1">
              <a:solidFill>
                <a:srgbClr val="374EA3"/>
              </a:solidFill>
              <a:latin typeface="Roboto"/>
              <a:ea typeface="Roboto"/>
              <a:cs typeface="Roboto"/>
              <a:sym typeface="Roboto"/>
            </a:endParaRPr>
          </a:p>
        </p:txBody>
      </p:sp>
      <p:cxnSp>
        <p:nvCxnSpPr>
          <p:cNvPr id="410" name="Google Shape;410;g244d9610dd6_0_166"/>
          <p:cNvCxnSpPr/>
          <p:nvPr/>
        </p:nvCxnSpPr>
        <p:spPr>
          <a:xfrm>
            <a:off x="0" y="442863"/>
            <a:ext cx="810900" cy="0"/>
          </a:xfrm>
          <a:prstGeom prst="straightConnector1">
            <a:avLst/>
          </a:prstGeom>
          <a:noFill/>
          <a:ln w="38100" cap="flat" cmpd="sng">
            <a:solidFill>
              <a:srgbClr val="374EA3"/>
            </a:solidFill>
            <a:prstDash val="solid"/>
            <a:round/>
            <a:headEnd type="none" w="med" len="med"/>
            <a:tailEnd type="oval"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5"/>
        <p:cNvGrpSpPr/>
        <p:nvPr/>
      </p:nvGrpSpPr>
      <p:grpSpPr>
        <a:xfrm>
          <a:off x="0" y="0"/>
          <a:ext cx="0" cy="0"/>
          <a:chOff x="0" y="0"/>
          <a:chExt cx="0" cy="0"/>
        </a:xfrm>
      </p:grpSpPr>
      <p:sp>
        <p:nvSpPr>
          <p:cNvPr id="416" name="Google Shape;416;g244d9610dd6_0_38"/>
          <p:cNvSpPr txBox="1"/>
          <p:nvPr/>
        </p:nvSpPr>
        <p:spPr>
          <a:xfrm>
            <a:off x="5354350" y="1025750"/>
            <a:ext cx="6079800" cy="1985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900"/>
              <a:buFont typeface="Arial"/>
              <a:buNone/>
            </a:pPr>
            <a:r>
              <a:rPr lang="en-US" sz="3900" b="1">
                <a:solidFill>
                  <a:srgbClr val="374EA3"/>
                </a:solidFill>
                <a:latin typeface="Roboto"/>
                <a:ea typeface="Roboto"/>
                <a:cs typeface="Roboto"/>
                <a:sym typeface="Roboto"/>
              </a:rPr>
              <a:t>Part I. Review of Technological Landscape</a:t>
            </a:r>
            <a:endParaRPr sz="3900" b="1">
              <a:solidFill>
                <a:srgbClr val="374EA3"/>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900"/>
              <a:buFont typeface="Arial"/>
              <a:buNone/>
            </a:pPr>
            <a:endParaRPr sz="3900" b="1">
              <a:solidFill>
                <a:srgbClr val="374EA3"/>
              </a:solidFill>
              <a:latin typeface="Roboto"/>
              <a:ea typeface="Roboto"/>
              <a:cs typeface="Roboto"/>
              <a:sym typeface="Roboto"/>
            </a:endParaRPr>
          </a:p>
        </p:txBody>
      </p:sp>
      <p:sp>
        <p:nvSpPr>
          <p:cNvPr id="417" name="Google Shape;417;g244d9610dd6_0_38"/>
          <p:cNvSpPr txBox="1"/>
          <p:nvPr/>
        </p:nvSpPr>
        <p:spPr>
          <a:xfrm>
            <a:off x="5354350" y="2848775"/>
            <a:ext cx="5065200" cy="81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900">
                <a:solidFill>
                  <a:srgbClr val="3B3B3B"/>
                </a:solidFill>
                <a:latin typeface="Montserrat"/>
                <a:ea typeface="Montserrat"/>
                <a:cs typeface="Montserrat"/>
                <a:sym typeface="Montserrat"/>
              </a:rPr>
              <a:t>Technological Landscape of Africa, MENA and Asia</a:t>
            </a:r>
            <a:endParaRPr sz="1900" b="1">
              <a:solidFill>
                <a:srgbClr val="3B3B3B"/>
              </a:solidFill>
              <a:latin typeface="Montserrat"/>
              <a:ea typeface="Montserrat"/>
              <a:cs typeface="Montserrat"/>
              <a:sym typeface="Montserrat"/>
            </a:endParaRPr>
          </a:p>
        </p:txBody>
      </p:sp>
      <p:cxnSp>
        <p:nvCxnSpPr>
          <p:cNvPr id="418" name="Google Shape;418;g244d9610dd6_0_38"/>
          <p:cNvCxnSpPr/>
          <p:nvPr/>
        </p:nvCxnSpPr>
        <p:spPr>
          <a:xfrm>
            <a:off x="5468475" y="2504000"/>
            <a:ext cx="5965500" cy="0"/>
          </a:xfrm>
          <a:prstGeom prst="straightConnector1">
            <a:avLst/>
          </a:prstGeom>
          <a:noFill/>
          <a:ln w="38100" cap="flat" cmpd="sng">
            <a:solidFill>
              <a:srgbClr val="374EA3"/>
            </a:solidFill>
            <a:prstDash val="solid"/>
            <a:round/>
            <a:headEnd type="none" w="med" len="med"/>
            <a:tailEnd type="oval" w="med" len="med"/>
          </a:ln>
        </p:spPr>
      </p:cxnSp>
      <p:pic>
        <p:nvPicPr>
          <p:cNvPr id="419" name="Google Shape;419;g244d9610dd6_0_38"/>
          <p:cNvPicPr preferRelativeResize="0"/>
          <p:nvPr/>
        </p:nvPicPr>
        <p:blipFill rotWithShape="1">
          <a:blip r:embed="rId4">
            <a:alphaModFix/>
          </a:blip>
          <a:srcRect t="20247" b="18134"/>
          <a:stretch/>
        </p:blipFill>
        <p:spPr>
          <a:xfrm>
            <a:off x="4593967" y="5831918"/>
            <a:ext cx="1420592" cy="875065"/>
          </a:xfrm>
          <a:prstGeom prst="rect">
            <a:avLst/>
          </a:prstGeom>
          <a:noFill/>
          <a:ln>
            <a:noFill/>
          </a:ln>
        </p:spPr>
      </p:pic>
      <p:pic>
        <p:nvPicPr>
          <p:cNvPr id="420" name="Google Shape;420;g244d9610dd6_0_38"/>
          <p:cNvPicPr preferRelativeResize="0"/>
          <p:nvPr/>
        </p:nvPicPr>
        <p:blipFill rotWithShape="1">
          <a:blip r:embed="rId5">
            <a:alphaModFix/>
          </a:blip>
          <a:srcRect/>
          <a:stretch/>
        </p:blipFill>
        <p:spPr>
          <a:xfrm>
            <a:off x="9767623" y="5847827"/>
            <a:ext cx="1420576" cy="843250"/>
          </a:xfrm>
          <a:prstGeom prst="rect">
            <a:avLst/>
          </a:prstGeom>
          <a:noFill/>
          <a:ln>
            <a:noFill/>
          </a:ln>
        </p:spPr>
      </p:pic>
      <p:pic>
        <p:nvPicPr>
          <p:cNvPr id="421" name="Google Shape;421;g244d9610dd6_0_38"/>
          <p:cNvPicPr preferRelativeResize="0"/>
          <p:nvPr/>
        </p:nvPicPr>
        <p:blipFill>
          <a:blip r:embed="rId6">
            <a:alphaModFix/>
          </a:blip>
          <a:stretch>
            <a:fillRect/>
          </a:stretch>
        </p:blipFill>
        <p:spPr>
          <a:xfrm>
            <a:off x="7011275" y="5888400"/>
            <a:ext cx="1420574" cy="8740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6"/>
        <p:cNvGrpSpPr/>
        <p:nvPr/>
      </p:nvGrpSpPr>
      <p:grpSpPr>
        <a:xfrm>
          <a:off x="0" y="0"/>
          <a:ext cx="0" cy="0"/>
          <a:chOff x="0" y="0"/>
          <a:chExt cx="0" cy="0"/>
        </a:xfrm>
      </p:grpSpPr>
      <p:sp>
        <p:nvSpPr>
          <p:cNvPr id="427" name="Google Shape;427;g244d9610dd6_0_101"/>
          <p:cNvSpPr txBox="1"/>
          <p:nvPr/>
        </p:nvSpPr>
        <p:spPr>
          <a:xfrm>
            <a:off x="403375" y="216075"/>
            <a:ext cx="104766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900"/>
              <a:buFont typeface="Arial"/>
              <a:buNone/>
            </a:pPr>
            <a:r>
              <a:rPr lang="en-US" sz="3500" b="1">
                <a:solidFill>
                  <a:srgbClr val="374EA3"/>
                </a:solidFill>
                <a:latin typeface="Roboto"/>
                <a:ea typeface="Roboto"/>
                <a:cs typeface="Roboto"/>
                <a:sym typeface="Roboto"/>
              </a:rPr>
              <a:t>OVERALL TECHNOLOGICAL LANDSCAPE </a:t>
            </a:r>
            <a:endParaRPr sz="3500" b="1">
              <a:solidFill>
                <a:srgbClr val="F8991D"/>
              </a:solidFill>
              <a:latin typeface="Roboto"/>
              <a:ea typeface="Roboto"/>
              <a:cs typeface="Roboto"/>
              <a:sym typeface="Roboto"/>
            </a:endParaRPr>
          </a:p>
        </p:txBody>
      </p:sp>
      <p:graphicFrame>
        <p:nvGraphicFramePr>
          <p:cNvPr id="428" name="Google Shape;428;g244d9610dd6_0_101"/>
          <p:cNvGraphicFramePr/>
          <p:nvPr/>
        </p:nvGraphicFramePr>
        <p:xfrm>
          <a:off x="291663" y="2022113"/>
          <a:ext cx="11228550" cy="3642180"/>
        </p:xfrm>
        <a:graphic>
          <a:graphicData uri="http://schemas.openxmlformats.org/drawingml/2006/table">
            <a:tbl>
              <a:tblPr>
                <a:noFill/>
                <a:tableStyleId>{B80A4F4C-E2E5-4A0E-80D7-E5CEAE6D989C}</a:tableStyleId>
              </a:tblPr>
              <a:tblGrid>
                <a:gridCol w="2361575">
                  <a:extLst>
                    <a:ext uri="{9D8B030D-6E8A-4147-A177-3AD203B41FA5}">
                      <a16:colId xmlns:a16="http://schemas.microsoft.com/office/drawing/2014/main" val="20000"/>
                    </a:ext>
                  </a:extLst>
                </a:gridCol>
                <a:gridCol w="2065975">
                  <a:extLst>
                    <a:ext uri="{9D8B030D-6E8A-4147-A177-3AD203B41FA5}">
                      <a16:colId xmlns:a16="http://schemas.microsoft.com/office/drawing/2014/main" val="20001"/>
                    </a:ext>
                  </a:extLst>
                </a:gridCol>
                <a:gridCol w="2267000">
                  <a:extLst>
                    <a:ext uri="{9D8B030D-6E8A-4147-A177-3AD203B41FA5}">
                      <a16:colId xmlns:a16="http://schemas.microsoft.com/office/drawing/2014/main" val="20002"/>
                    </a:ext>
                  </a:extLst>
                </a:gridCol>
                <a:gridCol w="2267000">
                  <a:extLst>
                    <a:ext uri="{9D8B030D-6E8A-4147-A177-3AD203B41FA5}">
                      <a16:colId xmlns:a16="http://schemas.microsoft.com/office/drawing/2014/main" val="20003"/>
                    </a:ext>
                  </a:extLst>
                </a:gridCol>
                <a:gridCol w="2267000">
                  <a:extLst>
                    <a:ext uri="{9D8B030D-6E8A-4147-A177-3AD203B41FA5}">
                      <a16:colId xmlns:a16="http://schemas.microsoft.com/office/drawing/2014/main" val="20004"/>
                    </a:ext>
                  </a:extLst>
                </a:gridCol>
              </a:tblGrid>
              <a:tr h="298475">
                <a:tc gridSpan="2">
                  <a:txBody>
                    <a:bodyPr/>
                    <a:lstStyle/>
                    <a:p>
                      <a:pPr marL="0" lvl="0" indent="0" algn="l" rtl="0">
                        <a:spcBef>
                          <a:spcPts val="0"/>
                        </a:spcBef>
                        <a:spcAft>
                          <a:spcPts val="0"/>
                        </a:spcAft>
                        <a:buNone/>
                      </a:pPr>
                      <a:r>
                        <a:rPr lang="en-US" sz="1500" b="1">
                          <a:solidFill>
                            <a:schemeClr val="lt1"/>
                          </a:solidFill>
                          <a:latin typeface="Roboto"/>
                          <a:ea typeface="Roboto"/>
                          <a:cs typeface="Roboto"/>
                          <a:sym typeface="Roboto"/>
                        </a:rPr>
                        <a:t>DIGITAL ACCESS AND GOVERNMENT SUPPORT</a:t>
                      </a:r>
                      <a:endParaRPr sz="1500" b="1">
                        <a:solidFill>
                          <a:schemeClr val="lt1"/>
                        </a:solidFill>
                        <a:latin typeface="Roboto"/>
                        <a:ea typeface="Roboto"/>
                        <a:cs typeface="Roboto"/>
                        <a:sym typeface="Robo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chemeClr val="accent4"/>
                    </a:solidFill>
                  </a:tcPr>
                </a:tc>
                <a:tc hMerge="1">
                  <a:txBody>
                    <a:bodyPr/>
                    <a:lstStyle/>
                    <a:p>
                      <a:endParaRPr lang="en-BR"/>
                    </a:p>
                  </a:txBody>
                  <a:tcPr/>
                </a:tc>
                <a:tc>
                  <a:txBody>
                    <a:bodyPr/>
                    <a:lstStyle/>
                    <a:p>
                      <a:pPr marL="0" lvl="0" indent="0" algn="ctr" rtl="0">
                        <a:spcBef>
                          <a:spcPts val="0"/>
                        </a:spcBef>
                        <a:spcAft>
                          <a:spcPts val="0"/>
                        </a:spcAft>
                        <a:buNone/>
                      </a:pPr>
                      <a:r>
                        <a:rPr lang="en-US" sz="1500" b="1">
                          <a:solidFill>
                            <a:schemeClr val="lt1"/>
                          </a:solidFill>
                          <a:latin typeface="Roboto"/>
                          <a:ea typeface="Roboto"/>
                          <a:cs typeface="Roboto"/>
                          <a:sym typeface="Roboto"/>
                        </a:rPr>
                        <a:t>AFRICA</a:t>
                      </a:r>
                      <a:endParaRPr sz="1500" b="1">
                        <a:solidFill>
                          <a:schemeClr val="lt1"/>
                        </a:solidFill>
                        <a:latin typeface="Roboto"/>
                        <a:ea typeface="Roboto"/>
                        <a:cs typeface="Roboto"/>
                        <a:sym typeface="Robo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8991D"/>
                    </a:solidFill>
                  </a:tcPr>
                </a:tc>
                <a:tc>
                  <a:txBody>
                    <a:bodyPr/>
                    <a:lstStyle/>
                    <a:p>
                      <a:pPr marL="0" lvl="0" indent="0" algn="ctr" rtl="0">
                        <a:spcBef>
                          <a:spcPts val="0"/>
                        </a:spcBef>
                        <a:spcAft>
                          <a:spcPts val="0"/>
                        </a:spcAft>
                        <a:buNone/>
                      </a:pPr>
                      <a:r>
                        <a:rPr lang="en-US" sz="1500" b="1">
                          <a:solidFill>
                            <a:schemeClr val="lt1"/>
                          </a:solidFill>
                          <a:latin typeface="Roboto"/>
                          <a:ea typeface="Roboto"/>
                          <a:cs typeface="Roboto"/>
                          <a:sym typeface="Roboto"/>
                        </a:rPr>
                        <a:t>MIDDLE EAST</a:t>
                      </a:r>
                      <a:endParaRPr sz="1500" b="1">
                        <a:solidFill>
                          <a:schemeClr val="lt1"/>
                        </a:solidFill>
                        <a:latin typeface="Roboto"/>
                        <a:ea typeface="Roboto"/>
                        <a:cs typeface="Roboto"/>
                        <a:sym typeface="Robo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chemeClr val="dk2"/>
                    </a:solidFill>
                  </a:tcPr>
                </a:tc>
                <a:tc>
                  <a:txBody>
                    <a:bodyPr/>
                    <a:lstStyle/>
                    <a:p>
                      <a:pPr marL="0" lvl="0" indent="0" algn="ctr" rtl="0">
                        <a:spcBef>
                          <a:spcPts val="0"/>
                        </a:spcBef>
                        <a:spcAft>
                          <a:spcPts val="0"/>
                        </a:spcAft>
                        <a:buNone/>
                      </a:pPr>
                      <a:r>
                        <a:rPr lang="en-US" sz="1500" b="1">
                          <a:solidFill>
                            <a:schemeClr val="lt1"/>
                          </a:solidFill>
                          <a:latin typeface="Roboto"/>
                          <a:ea typeface="Roboto"/>
                          <a:cs typeface="Roboto"/>
                          <a:sym typeface="Roboto"/>
                        </a:rPr>
                        <a:t>ASIA</a:t>
                      </a:r>
                      <a:endParaRPr sz="1500" b="1">
                        <a:solidFill>
                          <a:schemeClr val="lt1"/>
                        </a:solidFill>
                        <a:latin typeface="Roboto"/>
                        <a:ea typeface="Roboto"/>
                        <a:cs typeface="Roboto"/>
                        <a:sym typeface="Roboto"/>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374EA3"/>
                    </a:solidFill>
                  </a:tcPr>
                </a:tc>
                <a:extLst>
                  <a:ext uri="{0D108BD9-81ED-4DB2-BD59-A6C34878D82A}">
                    <a16:rowId xmlns:a16="http://schemas.microsoft.com/office/drawing/2014/main" val="10000"/>
                  </a:ext>
                </a:extLst>
              </a:tr>
              <a:tr h="379875">
                <a:tc gridSpan="2">
                  <a:txBody>
                    <a:bodyPr/>
                    <a:lstStyle/>
                    <a:p>
                      <a:pPr marL="0" lvl="0" indent="0" algn="l" rtl="0">
                        <a:spcBef>
                          <a:spcPts val="0"/>
                        </a:spcBef>
                        <a:spcAft>
                          <a:spcPts val="0"/>
                        </a:spcAft>
                        <a:buNone/>
                      </a:pPr>
                      <a:r>
                        <a:rPr lang="en-US" sz="1500" b="1">
                          <a:latin typeface="Helvetica Neue"/>
                          <a:ea typeface="Helvetica Neue"/>
                          <a:cs typeface="Helvetica Neue"/>
                          <a:sym typeface="Helvetica Neue"/>
                        </a:rPr>
                        <a:t>Urban to rural electricity access</a:t>
                      </a:r>
                      <a:endParaRPr sz="1500" b="1">
                        <a:latin typeface="Helvetica Neue"/>
                        <a:ea typeface="Helvetica Neue"/>
                        <a:cs typeface="Helvetica Neue"/>
                        <a:sym typeface="Helvetica Neue"/>
                      </a:endParaRPr>
                    </a:p>
                    <a:p>
                      <a:pPr marL="0" lvl="0" indent="0" algn="l" rtl="0">
                        <a:spcBef>
                          <a:spcPts val="0"/>
                        </a:spcBef>
                        <a:spcAft>
                          <a:spcPts val="0"/>
                        </a:spcAft>
                        <a:buNone/>
                      </a:pPr>
                      <a:r>
                        <a:rPr lang="en-US" sz="1100">
                          <a:latin typeface="Helvetica Neue"/>
                          <a:ea typeface="Helvetica Neue"/>
                          <a:cs typeface="Helvetica Neue"/>
                          <a:sym typeface="Helvetica Neue"/>
                        </a:rPr>
                        <a:t>( % of population with access to electricity)</a:t>
                      </a:r>
                      <a:endParaRPr sz="1100">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tc hMerge="1">
                  <a:txBody>
                    <a:bodyPr/>
                    <a:lstStyle/>
                    <a:p>
                      <a:endParaRPr lang="en-BR"/>
                    </a:p>
                  </a:txBody>
                  <a:tcPr/>
                </a:tc>
                <a:tc>
                  <a:txBody>
                    <a:bodyPr/>
                    <a:lstStyle/>
                    <a:p>
                      <a:pPr marL="457200" lvl="0" indent="-311150" algn="l" rtl="0">
                        <a:spcBef>
                          <a:spcPts val="0"/>
                        </a:spcBef>
                        <a:spcAft>
                          <a:spcPts val="0"/>
                        </a:spcAft>
                        <a:buSzPts val="1300"/>
                        <a:buFont typeface="Helvetica Neue"/>
                        <a:buChar char="●"/>
                      </a:pPr>
                      <a:r>
                        <a:rPr lang="en-US" sz="1300">
                          <a:latin typeface="Helvetica Neue"/>
                          <a:ea typeface="Helvetica Neue"/>
                          <a:cs typeface="Helvetica Neue"/>
                          <a:sym typeface="Helvetica Neue"/>
                        </a:rPr>
                        <a:t>Urban: 78.4%</a:t>
                      </a:r>
                      <a:endParaRPr sz="1300">
                        <a:latin typeface="Helvetica Neue"/>
                        <a:ea typeface="Helvetica Neue"/>
                        <a:cs typeface="Helvetica Neue"/>
                        <a:sym typeface="Helvetica Neue"/>
                      </a:endParaRPr>
                    </a:p>
                    <a:p>
                      <a:pPr marL="457200" lvl="0" indent="-311150" algn="l" rtl="0">
                        <a:spcBef>
                          <a:spcPts val="0"/>
                        </a:spcBef>
                        <a:spcAft>
                          <a:spcPts val="0"/>
                        </a:spcAft>
                        <a:buSzPts val="1300"/>
                        <a:buFont typeface="Helvetica Neue"/>
                        <a:buChar char="●"/>
                      </a:pPr>
                      <a:r>
                        <a:rPr lang="en-US" sz="1300">
                          <a:latin typeface="Helvetica Neue"/>
                          <a:ea typeface="Helvetica Neue"/>
                          <a:cs typeface="Helvetica Neue"/>
                          <a:sym typeface="Helvetica Neue"/>
                        </a:rPr>
                        <a:t>Rural: 38.2%</a:t>
                      </a:r>
                      <a:endParaRPr sz="1300">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tc>
                  <a:txBody>
                    <a:bodyPr/>
                    <a:lstStyle/>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Urban: 100%</a:t>
                      </a:r>
                      <a:endParaRPr sz="1200">
                        <a:latin typeface="Helvetica Neue"/>
                        <a:ea typeface="Helvetica Neue"/>
                        <a:cs typeface="Helvetica Neue"/>
                        <a:sym typeface="Helvetica Neue"/>
                      </a:endParaRPr>
                    </a:p>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Rural: 98.6%</a:t>
                      </a:r>
                      <a:endParaRPr sz="1200">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tc>
                  <a:txBody>
                    <a:bodyPr/>
                    <a:lstStyle/>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Urban: 98.1%</a:t>
                      </a:r>
                      <a:endParaRPr sz="1200">
                        <a:latin typeface="Helvetica Neue"/>
                        <a:ea typeface="Helvetica Neue"/>
                        <a:cs typeface="Helvetica Neue"/>
                        <a:sym typeface="Helvetica Neue"/>
                      </a:endParaRPr>
                    </a:p>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Rural: 91.5%</a:t>
                      </a:r>
                      <a:endParaRPr sz="1200">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extLst>
                  <a:ext uri="{0D108BD9-81ED-4DB2-BD59-A6C34878D82A}">
                    <a16:rowId xmlns:a16="http://schemas.microsoft.com/office/drawing/2014/main" val="10001"/>
                  </a:ext>
                </a:extLst>
              </a:tr>
              <a:tr h="379875">
                <a:tc gridSpan="2">
                  <a:txBody>
                    <a:bodyPr/>
                    <a:lstStyle/>
                    <a:p>
                      <a:pPr marL="0" lvl="0" indent="0" algn="l" rtl="0">
                        <a:spcBef>
                          <a:spcPts val="0"/>
                        </a:spcBef>
                        <a:spcAft>
                          <a:spcPts val="0"/>
                        </a:spcAft>
                        <a:buNone/>
                      </a:pPr>
                      <a:r>
                        <a:rPr lang="en-US" sz="1500" b="1">
                          <a:latin typeface="Helvetica Neue"/>
                          <a:ea typeface="Helvetica Neue"/>
                          <a:cs typeface="Helvetica Neue"/>
                          <a:sym typeface="Helvetica Neue"/>
                        </a:rPr>
                        <a:t>Network coverage</a:t>
                      </a:r>
                      <a:endParaRPr sz="1500" b="1">
                        <a:latin typeface="Helvetica Neue"/>
                        <a:ea typeface="Helvetica Neue"/>
                        <a:cs typeface="Helvetica Neue"/>
                        <a:sym typeface="Helvetica Neue"/>
                      </a:endParaRPr>
                    </a:p>
                    <a:p>
                      <a:pPr marL="0" lvl="0" indent="0" algn="l" rtl="0">
                        <a:spcBef>
                          <a:spcPts val="0"/>
                        </a:spcBef>
                        <a:spcAft>
                          <a:spcPts val="0"/>
                        </a:spcAft>
                        <a:buNone/>
                      </a:pPr>
                      <a:r>
                        <a:rPr lang="en-US" sz="1100">
                          <a:latin typeface="Helvetica Neue"/>
                          <a:ea typeface="Helvetica Neue"/>
                          <a:cs typeface="Helvetica Neue"/>
                          <a:sym typeface="Helvetica Neue"/>
                        </a:rPr>
                        <a:t>(% of population that are within range of at least a xG mobile cellular signal)</a:t>
                      </a:r>
                      <a:endParaRPr sz="1100">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tc hMerge="1">
                  <a:txBody>
                    <a:bodyPr/>
                    <a:lstStyle/>
                    <a:p>
                      <a:endParaRPr lang="en-BR"/>
                    </a:p>
                  </a:txBody>
                  <a:tcPr/>
                </a:tc>
                <a:tc>
                  <a:txBody>
                    <a:bodyPr/>
                    <a:lstStyle/>
                    <a:p>
                      <a:pPr marL="457200" lvl="0" indent="-311150" algn="l" rtl="0">
                        <a:spcBef>
                          <a:spcPts val="0"/>
                        </a:spcBef>
                        <a:spcAft>
                          <a:spcPts val="0"/>
                        </a:spcAft>
                        <a:buSzPts val="1300"/>
                        <a:buFont typeface="Helvetica Neue"/>
                        <a:buChar char="●"/>
                      </a:pPr>
                      <a:r>
                        <a:rPr lang="en-US" sz="1300">
                          <a:latin typeface="Helvetica Neue"/>
                          <a:ea typeface="Helvetica Neue"/>
                          <a:cs typeface="Helvetica Neue"/>
                          <a:sym typeface="Helvetica Neue"/>
                        </a:rPr>
                        <a:t>3G:  82.3%</a:t>
                      </a:r>
                      <a:endParaRPr sz="1300">
                        <a:latin typeface="Helvetica Neue"/>
                        <a:ea typeface="Helvetica Neue"/>
                        <a:cs typeface="Helvetica Neue"/>
                        <a:sym typeface="Helvetica Neue"/>
                      </a:endParaRPr>
                    </a:p>
                    <a:p>
                      <a:pPr marL="457200" lvl="0" indent="-311150" algn="l" rtl="0">
                        <a:spcBef>
                          <a:spcPts val="0"/>
                        </a:spcBef>
                        <a:spcAft>
                          <a:spcPts val="0"/>
                        </a:spcAft>
                        <a:buSzPts val="1300"/>
                        <a:buFont typeface="Helvetica Neue"/>
                        <a:buChar char="●"/>
                      </a:pPr>
                      <a:r>
                        <a:rPr lang="en-US" sz="1300">
                          <a:latin typeface="Helvetica Neue"/>
                          <a:ea typeface="Helvetica Neue"/>
                          <a:cs typeface="Helvetica Neue"/>
                          <a:sym typeface="Helvetica Neue"/>
                        </a:rPr>
                        <a:t>4G: 54.6%</a:t>
                      </a:r>
                      <a:endParaRPr sz="1300">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tc>
                  <a:txBody>
                    <a:bodyPr/>
                    <a:lstStyle/>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3G:  99.5%</a:t>
                      </a:r>
                      <a:endParaRPr sz="1200">
                        <a:latin typeface="Helvetica Neue"/>
                        <a:ea typeface="Helvetica Neue"/>
                        <a:cs typeface="Helvetica Neue"/>
                        <a:sym typeface="Helvetica Neue"/>
                      </a:endParaRPr>
                    </a:p>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4G: 96.6%</a:t>
                      </a:r>
                      <a:endParaRPr sz="1200">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tc>
                  <a:txBody>
                    <a:bodyPr/>
                    <a:lstStyle/>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3G:  95.5%</a:t>
                      </a:r>
                      <a:endParaRPr sz="1200">
                        <a:latin typeface="Helvetica Neue"/>
                        <a:ea typeface="Helvetica Neue"/>
                        <a:cs typeface="Helvetica Neue"/>
                        <a:sym typeface="Helvetica Neue"/>
                      </a:endParaRPr>
                    </a:p>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4G: 91.4%</a:t>
                      </a:r>
                      <a:endParaRPr sz="1200">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extLst>
                  <a:ext uri="{0D108BD9-81ED-4DB2-BD59-A6C34878D82A}">
                    <a16:rowId xmlns:a16="http://schemas.microsoft.com/office/drawing/2014/main" val="10002"/>
                  </a:ext>
                </a:extLst>
              </a:tr>
              <a:tr h="379875">
                <a:tc gridSpan="2">
                  <a:txBody>
                    <a:bodyPr/>
                    <a:lstStyle/>
                    <a:p>
                      <a:pPr marL="0" lvl="0" indent="0" algn="l" rtl="0">
                        <a:spcBef>
                          <a:spcPts val="0"/>
                        </a:spcBef>
                        <a:spcAft>
                          <a:spcPts val="0"/>
                        </a:spcAft>
                        <a:buNone/>
                      </a:pPr>
                      <a:r>
                        <a:rPr lang="en-US" sz="1500" b="1">
                          <a:latin typeface="Helvetica Neue"/>
                          <a:ea typeface="Helvetica Neue"/>
                          <a:cs typeface="Helvetica Neue"/>
                          <a:sym typeface="Helvetica Neue"/>
                        </a:rPr>
                        <a:t>Internet access</a:t>
                      </a:r>
                      <a:endParaRPr sz="1500" b="1">
                        <a:latin typeface="Helvetica Neue"/>
                        <a:ea typeface="Helvetica Neue"/>
                        <a:cs typeface="Helvetica Neue"/>
                        <a:sym typeface="Helvetica Neue"/>
                      </a:endParaRPr>
                    </a:p>
                    <a:p>
                      <a:pPr marL="0" lvl="0" indent="0" algn="l" rtl="0">
                        <a:spcBef>
                          <a:spcPts val="0"/>
                        </a:spcBef>
                        <a:spcAft>
                          <a:spcPts val="0"/>
                        </a:spcAft>
                        <a:buNone/>
                      </a:pPr>
                      <a:r>
                        <a:rPr lang="en-US" sz="1100">
                          <a:latin typeface="Helvetica Neue"/>
                          <a:ea typeface="Helvetica Neue"/>
                          <a:cs typeface="Helvetica Neue"/>
                          <a:sym typeface="Helvetica Neue"/>
                        </a:rPr>
                        <a:t>(% of individuals with internet access)</a:t>
                      </a:r>
                      <a:endParaRPr sz="1100">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tc hMerge="1">
                  <a:txBody>
                    <a:bodyPr/>
                    <a:lstStyle/>
                    <a:p>
                      <a:endParaRPr lang="en-BR"/>
                    </a:p>
                  </a:txBody>
                  <a:tcPr/>
                </a:tc>
                <a:tc>
                  <a:txBody>
                    <a:bodyPr/>
                    <a:lstStyle/>
                    <a:p>
                      <a:pPr marL="457200" lvl="0" indent="-311150" algn="l" rtl="0">
                        <a:spcBef>
                          <a:spcPts val="0"/>
                        </a:spcBef>
                        <a:spcAft>
                          <a:spcPts val="0"/>
                        </a:spcAft>
                        <a:buSzPts val="1300"/>
                        <a:buFont typeface="Helvetica Neue"/>
                        <a:buChar char="●"/>
                      </a:pPr>
                      <a:r>
                        <a:rPr lang="en-US" sz="1300">
                          <a:latin typeface="Helvetica Neue"/>
                          <a:ea typeface="Helvetica Neue"/>
                          <a:cs typeface="Helvetica Neue"/>
                          <a:sym typeface="Helvetica Neue"/>
                        </a:rPr>
                        <a:t>Men: 55%</a:t>
                      </a:r>
                      <a:endParaRPr sz="1300">
                        <a:latin typeface="Helvetica Neue"/>
                        <a:ea typeface="Helvetica Neue"/>
                        <a:cs typeface="Helvetica Neue"/>
                        <a:sym typeface="Helvetica Neue"/>
                      </a:endParaRPr>
                    </a:p>
                    <a:p>
                      <a:pPr marL="457200" lvl="0" indent="-311150" algn="l" rtl="0">
                        <a:spcBef>
                          <a:spcPts val="0"/>
                        </a:spcBef>
                        <a:spcAft>
                          <a:spcPts val="0"/>
                        </a:spcAft>
                        <a:buSzPts val="1300"/>
                        <a:buFont typeface="Helvetica Neue"/>
                        <a:buChar char="●"/>
                      </a:pPr>
                      <a:r>
                        <a:rPr lang="en-US" sz="1300">
                          <a:latin typeface="Helvetica Neue"/>
                          <a:ea typeface="Helvetica Neue"/>
                          <a:cs typeface="Helvetica Neue"/>
                          <a:sym typeface="Helvetica Neue"/>
                        </a:rPr>
                        <a:t>Women: 43%</a:t>
                      </a:r>
                      <a:endParaRPr sz="1300">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tc>
                  <a:txBody>
                    <a:bodyPr/>
                    <a:lstStyle/>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Men: 87.6%</a:t>
                      </a:r>
                      <a:endParaRPr sz="1200">
                        <a:latin typeface="Helvetica Neue"/>
                        <a:ea typeface="Helvetica Neue"/>
                        <a:cs typeface="Helvetica Neue"/>
                        <a:sym typeface="Helvetica Neue"/>
                      </a:endParaRPr>
                    </a:p>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Women: 85.6%</a:t>
                      </a:r>
                      <a:endParaRPr sz="1200">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tc>
                  <a:txBody>
                    <a:bodyPr/>
                    <a:lstStyle/>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Men: 79.2%</a:t>
                      </a:r>
                      <a:endParaRPr sz="1200">
                        <a:latin typeface="Helvetica Neue"/>
                        <a:ea typeface="Helvetica Neue"/>
                        <a:cs typeface="Helvetica Neue"/>
                        <a:sym typeface="Helvetica Neue"/>
                      </a:endParaRPr>
                    </a:p>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Women: 74.8%</a:t>
                      </a:r>
                      <a:endParaRPr sz="1200">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extLst>
                  <a:ext uri="{0D108BD9-81ED-4DB2-BD59-A6C34878D82A}">
                    <a16:rowId xmlns:a16="http://schemas.microsoft.com/office/drawing/2014/main" val="10003"/>
                  </a:ext>
                </a:extLst>
              </a:tr>
              <a:tr h="379875">
                <a:tc gridSpan="2">
                  <a:txBody>
                    <a:bodyPr/>
                    <a:lstStyle/>
                    <a:p>
                      <a:pPr marL="0" lvl="0" indent="0" algn="l" rtl="0">
                        <a:spcBef>
                          <a:spcPts val="0"/>
                        </a:spcBef>
                        <a:spcAft>
                          <a:spcPts val="0"/>
                        </a:spcAft>
                        <a:buNone/>
                      </a:pPr>
                      <a:r>
                        <a:rPr lang="en-US" sz="1500" b="1">
                          <a:latin typeface="Helvetica Neue"/>
                          <a:ea typeface="Helvetica Neue"/>
                          <a:cs typeface="Helvetica Neue"/>
                          <a:sym typeface="Helvetica Neue"/>
                        </a:rPr>
                        <a:t>Mobile cellular ownership</a:t>
                      </a:r>
                      <a:endParaRPr sz="1500" b="1">
                        <a:latin typeface="Helvetica Neue"/>
                        <a:ea typeface="Helvetica Neue"/>
                        <a:cs typeface="Helvetica Neue"/>
                        <a:sym typeface="Helvetica Neue"/>
                      </a:endParaRPr>
                    </a:p>
                    <a:p>
                      <a:pPr marL="0" lvl="0" indent="0" algn="l" rtl="0">
                        <a:spcBef>
                          <a:spcPts val="0"/>
                        </a:spcBef>
                        <a:spcAft>
                          <a:spcPts val="0"/>
                        </a:spcAft>
                        <a:buNone/>
                      </a:pPr>
                      <a:r>
                        <a:rPr lang="en-US" sz="1100">
                          <a:latin typeface="Helvetica Neue"/>
                          <a:ea typeface="Helvetica Neue"/>
                          <a:cs typeface="Helvetica Neue"/>
                          <a:sym typeface="Helvetica Neue"/>
                        </a:rPr>
                        <a:t>(% of male/females that have a mobile phone to make and receive personal calls)</a:t>
                      </a:r>
                      <a:endParaRPr sz="1100">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tc hMerge="1">
                  <a:txBody>
                    <a:bodyPr/>
                    <a:lstStyle/>
                    <a:p>
                      <a:endParaRPr lang="en-BR"/>
                    </a:p>
                  </a:txBody>
                  <a:tcPr/>
                </a:tc>
                <a:tc>
                  <a:txBody>
                    <a:bodyPr/>
                    <a:lstStyle/>
                    <a:p>
                      <a:pPr marL="457200" lvl="0" indent="-311150" algn="l" rtl="0">
                        <a:spcBef>
                          <a:spcPts val="0"/>
                        </a:spcBef>
                        <a:spcAft>
                          <a:spcPts val="0"/>
                        </a:spcAft>
                        <a:buClr>
                          <a:schemeClr val="dk1"/>
                        </a:buClr>
                        <a:buSzPts val="1300"/>
                        <a:buFont typeface="Helvetica Neue"/>
                        <a:buChar char="●"/>
                      </a:pPr>
                      <a:r>
                        <a:rPr lang="en-US" sz="1300">
                          <a:solidFill>
                            <a:schemeClr val="dk1"/>
                          </a:solidFill>
                          <a:latin typeface="Helvetica Neue"/>
                          <a:ea typeface="Helvetica Neue"/>
                          <a:cs typeface="Helvetica Neue"/>
                          <a:sym typeface="Helvetica Neue"/>
                        </a:rPr>
                        <a:t>Men: 86%</a:t>
                      </a:r>
                      <a:endParaRPr sz="1300">
                        <a:solidFill>
                          <a:schemeClr val="dk1"/>
                        </a:solidFill>
                        <a:latin typeface="Helvetica Neue"/>
                        <a:ea typeface="Helvetica Neue"/>
                        <a:cs typeface="Helvetica Neue"/>
                        <a:sym typeface="Helvetica Neue"/>
                      </a:endParaRPr>
                    </a:p>
                    <a:p>
                      <a:pPr marL="457200" lvl="0" indent="-311150" algn="l" rtl="0">
                        <a:spcBef>
                          <a:spcPts val="0"/>
                        </a:spcBef>
                        <a:spcAft>
                          <a:spcPts val="0"/>
                        </a:spcAft>
                        <a:buClr>
                          <a:schemeClr val="dk1"/>
                        </a:buClr>
                        <a:buSzPts val="1300"/>
                        <a:buFont typeface="Helvetica Neue"/>
                        <a:buChar char="●"/>
                      </a:pPr>
                      <a:r>
                        <a:rPr lang="en-US" sz="1300">
                          <a:solidFill>
                            <a:schemeClr val="dk1"/>
                          </a:solidFill>
                          <a:latin typeface="Helvetica Neue"/>
                          <a:ea typeface="Helvetica Neue"/>
                          <a:cs typeface="Helvetica Neue"/>
                          <a:sym typeface="Helvetica Neue"/>
                        </a:rPr>
                        <a:t>Women: 81.1%</a:t>
                      </a:r>
                      <a:endParaRPr sz="1300">
                        <a:solidFill>
                          <a:schemeClr val="dk1"/>
                        </a:solidFill>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tc>
                  <a:txBody>
                    <a:bodyPr/>
                    <a:lstStyle/>
                    <a:p>
                      <a:pPr marL="457200" lvl="0" indent="-304800" algn="l" rtl="0">
                        <a:spcBef>
                          <a:spcPts val="0"/>
                        </a:spcBef>
                        <a:spcAft>
                          <a:spcPts val="0"/>
                        </a:spcAft>
                        <a:buClr>
                          <a:schemeClr val="dk1"/>
                        </a:buClr>
                        <a:buSzPts val="1200"/>
                        <a:buFont typeface="Helvetica Neue"/>
                        <a:buChar char="●"/>
                      </a:pPr>
                      <a:r>
                        <a:rPr lang="en-US" sz="1200">
                          <a:solidFill>
                            <a:schemeClr val="dk1"/>
                          </a:solidFill>
                          <a:latin typeface="Helvetica Neue"/>
                          <a:ea typeface="Helvetica Neue"/>
                          <a:cs typeface="Helvetica Neue"/>
                          <a:sym typeface="Helvetica Neue"/>
                        </a:rPr>
                        <a:t>Men: 98.9%</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US" sz="1200">
                          <a:solidFill>
                            <a:schemeClr val="dk1"/>
                          </a:solidFill>
                          <a:latin typeface="Helvetica Neue"/>
                          <a:ea typeface="Helvetica Neue"/>
                          <a:cs typeface="Helvetica Neue"/>
                          <a:sym typeface="Helvetica Neue"/>
                        </a:rPr>
                        <a:t>Women: 96.4%</a:t>
                      </a:r>
                      <a:endParaRPr sz="1200">
                        <a:solidFill>
                          <a:schemeClr val="dk1"/>
                        </a:solidFill>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tc>
                  <a:txBody>
                    <a:bodyPr/>
                    <a:lstStyle/>
                    <a:p>
                      <a:pPr marL="457200" lvl="0" indent="-304800" algn="l" rtl="0">
                        <a:spcBef>
                          <a:spcPts val="0"/>
                        </a:spcBef>
                        <a:spcAft>
                          <a:spcPts val="0"/>
                        </a:spcAft>
                        <a:buClr>
                          <a:schemeClr val="dk1"/>
                        </a:buClr>
                        <a:buSzPts val="1200"/>
                        <a:buFont typeface="Helvetica Neue"/>
                        <a:buChar char="●"/>
                      </a:pPr>
                      <a:r>
                        <a:rPr lang="en-US" sz="1200">
                          <a:solidFill>
                            <a:schemeClr val="dk1"/>
                          </a:solidFill>
                          <a:latin typeface="Helvetica Neue"/>
                          <a:ea typeface="Helvetica Neue"/>
                          <a:cs typeface="Helvetica Neue"/>
                          <a:sym typeface="Helvetica Neue"/>
                        </a:rPr>
                        <a:t>Men: 95.7%</a:t>
                      </a:r>
                      <a:endParaRPr sz="1200">
                        <a:solidFill>
                          <a:schemeClr val="dk1"/>
                        </a:solidFill>
                        <a:latin typeface="Helvetica Neue"/>
                        <a:ea typeface="Helvetica Neue"/>
                        <a:cs typeface="Helvetica Neue"/>
                        <a:sym typeface="Helvetica Neue"/>
                      </a:endParaRPr>
                    </a:p>
                    <a:p>
                      <a:pPr marL="457200" lvl="0" indent="-304800" algn="l" rtl="0">
                        <a:spcBef>
                          <a:spcPts val="0"/>
                        </a:spcBef>
                        <a:spcAft>
                          <a:spcPts val="0"/>
                        </a:spcAft>
                        <a:buClr>
                          <a:schemeClr val="dk1"/>
                        </a:buClr>
                        <a:buSzPts val="1200"/>
                        <a:buFont typeface="Helvetica Neue"/>
                        <a:buChar char="●"/>
                      </a:pPr>
                      <a:r>
                        <a:rPr lang="en-US" sz="1200">
                          <a:solidFill>
                            <a:schemeClr val="dk1"/>
                          </a:solidFill>
                          <a:latin typeface="Helvetica Neue"/>
                          <a:ea typeface="Helvetica Neue"/>
                          <a:cs typeface="Helvetica Neue"/>
                          <a:sym typeface="Helvetica Neue"/>
                        </a:rPr>
                        <a:t>Women: 90.6%</a:t>
                      </a:r>
                      <a:endParaRPr sz="1200">
                        <a:solidFill>
                          <a:schemeClr val="dk1"/>
                        </a:solidFill>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extLst>
                  <a:ext uri="{0D108BD9-81ED-4DB2-BD59-A6C34878D82A}">
                    <a16:rowId xmlns:a16="http://schemas.microsoft.com/office/drawing/2014/main" val="10004"/>
                  </a:ext>
                </a:extLst>
              </a:tr>
              <a:tr h="379875">
                <a:tc gridSpan="2">
                  <a:txBody>
                    <a:bodyPr/>
                    <a:lstStyle/>
                    <a:p>
                      <a:pPr marL="0" lvl="0" indent="0" algn="l" rtl="0">
                        <a:spcBef>
                          <a:spcPts val="0"/>
                        </a:spcBef>
                        <a:spcAft>
                          <a:spcPts val="0"/>
                        </a:spcAft>
                        <a:buNone/>
                      </a:pPr>
                      <a:r>
                        <a:rPr lang="en-US" sz="1500" b="1">
                          <a:latin typeface="Helvetica Neue"/>
                          <a:ea typeface="Helvetica Neue"/>
                          <a:cs typeface="Helvetica Neue"/>
                          <a:sym typeface="Helvetica Neue"/>
                        </a:rPr>
                        <a:t>Government support for digital literacy</a:t>
                      </a:r>
                      <a:endParaRPr sz="1500" b="1">
                        <a:latin typeface="Helvetica Neue"/>
                        <a:ea typeface="Helvetica Neue"/>
                        <a:cs typeface="Helvetica Neue"/>
                        <a:sym typeface="Helvetica Neue"/>
                      </a:endParaRPr>
                    </a:p>
                    <a:p>
                      <a:pPr marL="0" lvl="0" indent="0" algn="l" rtl="0">
                        <a:spcBef>
                          <a:spcPts val="0"/>
                        </a:spcBef>
                        <a:spcAft>
                          <a:spcPts val="0"/>
                        </a:spcAft>
                        <a:buNone/>
                      </a:pPr>
                      <a:r>
                        <a:rPr lang="en-US" sz="1100">
                          <a:latin typeface="Helvetica Neue"/>
                          <a:ea typeface="Helvetica Neue"/>
                          <a:cs typeface="Helvetica Neue"/>
                          <a:sym typeface="Helvetica Neue"/>
                        </a:rPr>
                        <a:t>(Scale 0-3)</a:t>
                      </a:r>
                      <a:endParaRPr sz="1100">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tc hMerge="1">
                  <a:txBody>
                    <a:bodyPr/>
                    <a:lstStyle/>
                    <a:p>
                      <a:endParaRPr lang="en-BR"/>
                    </a:p>
                  </a:txBody>
                  <a:tcPr/>
                </a:tc>
                <a:tc>
                  <a:txBody>
                    <a:bodyPr/>
                    <a:lstStyle/>
                    <a:p>
                      <a:pPr marL="457200" lvl="0" indent="-311150" algn="l" rtl="0">
                        <a:spcBef>
                          <a:spcPts val="0"/>
                        </a:spcBef>
                        <a:spcAft>
                          <a:spcPts val="0"/>
                        </a:spcAft>
                        <a:buSzPts val="1300"/>
                        <a:buFont typeface="Helvetica Neue"/>
                        <a:buChar char="●"/>
                      </a:pPr>
                      <a:r>
                        <a:rPr lang="en-US" sz="1300">
                          <a:latin typeface="Helvetica Neue"/>
                          <a:ea typeface="Helvetica Neue"/>
                          <a:cs typeface="Helvetica Neue"/>
                          <a:sym typeface="Helvetica Neue"/>
                        </a:rPr>
                        <a:t>Medium: 2.2</a:t>
                      </a:r>
                      <a:endParaRPr sz="1300">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tc>
                  <a:txBody>
                    <a:bodyPr/>
                    <a:lstStyle/>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High: 2.7</a:t>
                      </a:r>
                      <a:endParaRPr sz="1200">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tc>
                  <a:txBody>
                    <a:bodyPr/>
                    <a:lstStyle/>
                    <a:p>
                      <a:pPr marL="457200" lvl="0" indent="-304800" algn="l" rtl="0">
                        <a:spcBef>
                          <a:spcPts val="0"/>
                        </a:spcBef>
                        <a:spcAft>
                          <a:spcPts val="0"/>
                        </a:spcAft>
                        <a:buSzPts val="1200"/>
                        <a:buFont typeface="Helvetica Neue"/>
                        <a:buChar char="●"/>
                      </a:pPr>
                      <a:r>
                        <a:rPr lang="en-US" sz="1200">
                          <a:latin typeface="Helvetica Neue"/>
                          <a:ea typeface="Helvetica Neue"/>
                          <a:cs typeface="Helvetica Neue"/>
                          <a:sym typeface="Helvetica Neue"/>
                        </a:rPr>
                        <a:t>Medium: 2.3</a:t>
                      </a:r>
                      <a:endParaRPr sz="1200">
                        <a:latin typeface="Helvetica Neue"/>
                        <a:ea typeface="Helvetica Neue"/>
                        <a:cs typeface="Helvetica Neue"/>
                        <a:sym typeface="Helvetica Neue"/>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F3F3F3"/>
                    </a:solidFill>
                  </a:tcPr>
                </a:tc>
                <a:extLst>
                  <a:ext uri="{0D108BD9-81ED-4DB2-BD59-A6C34878D82A}">
                    <a16:rowId xmlns:a16="http://schemas.microsoft.com/office/drawing/2014/main" val="10005"/>
                  </a:ext>
                </a:extLst>
              </a:tr>
            </a:tbl>
          </a:graphicData>
        </a:graphic>
      </p:graphicFrame>
      <p:cxnSp>
        <p:nvCxnSpPr>
          <p:cNvPr id="429" name="Google Shape;429;g244d9610dd6_0_101"/>
          <p:cNvCxnSpPr/>
          <p:nvPr/>
        </p:nvCxnSpPr>
        <p:spPr>
          <a:xfrm>
            <a:off x="595825" y="939375"/>
            <a:ext cx="9038100" cy="0"/>
          </a:xfrm>
          <a:prstGeom prst="straightConnector1">
            <a:avLst/>
          </a:prstGeom>
          <a:noFill/>
          <a:ln w="38100" cap="flat" cmpd="sng">
            <a:solidFill>
              <a:srgbClr val="F8991D"/>
            </a:solidFill>
            <a:prstDash val="solid"/>
            <a:round/>
            <a:headEnd type="none" w="med" len="med"/>
            <a:tailEnd type="oval"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1"/>
        <p:cNvGrpSpPr/>
        <p:nvPr/>
      </p:nvGrpSpPr>
      <p:grpSpPr>
        <a:xfrm>
          <a:off x="0" y="0"/>
          <a:ext cx="0" cy="0"/>
          <a:chOff x="0" y="0"/>
          <a:chExt cx="0" cy="0"/>
        </a:xfrm>
      </p:grpSpPr>
      <p:sp>
        <p:nvSpPr>
          <p:cNvPr id="472" name="Google Shape;472;g244d9610dd6_0_49"/>
          <p:cNvSpPr txBox="1"/>
          <p:nvPr/>
        </p:nvSpPr>
        <p:spPr>
          <a:xfrm>
            <a:off x="5354350" y="1025750"/>
            <a:ext cx="5444100" cy="1385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900"/>
              <a:buFont typeface="Arial"/>
              <a:buNone/>
            </a:pPr>
            <a:r>
              <a:rPr lang="en-US" sz="3900" b="1">
                <a:solidFill>
                  <a:srgbClr val="374EA3"/>
                </a:solidFill>
                <a:latin typeface="Roboto"/>
                <a:ea typeface="Roboto"/>
                <a:cs typeface="Roboto"/>
                <a:sym typeface="Roboto"/>
              </a:rPr>
              <a:t>Part II. Key Findings and Recommendations</a:t>
            </a:r>
            <a:endParaRPr sz="3900" b="1">
              <a:solidFill>
                <a:srgbClr val="374EA3"/>
              </a:solidFill>
              <a:latin typeface="Roboto"/>
              <a:ea typeface="Roboto"/>
              <a:cs typeface="Roboto"/>
              <a:sym typeface="Roboto"/>
            </a:endParaRPr>
          </a:p>
        </p:txBody>
      </p:sp>
      <p:sp>
        <p:nvSpPr>
          <p:cNvPr id="473" name="Google Shape;473;g244d9610dd6_0_49"/>
          <p:cNvSpPr txBox="1"/>
          <p:nvPr/>
        </p:nvSpPr>
        <p:spPr>
          <a:xfrm>
            <a:off x="5354350" y="2848775"/>
            <a:ext cx="50652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900">
                <a:solidFill>
                  <a:srgbClr val="3B3B3B"/>
                </a:solidFill>
                <a:latin typeface="Montserrat"/>
                <a:ea typeface="Montserrat"/>
                <a:cs typeface="Montserrat"/>
                <a:sym typeface="Montserrat"/>
              </a:rPr>
              <a:t>Landscape Mapping of Africa and Asia</a:t>
            </a:r>
            <a:endParaRPr sz="1900" b="1">
              <a:solidFill>
                <a:srgbClr val="3B3B3B"/>
              </a:solidFill>
              <a:latin typeface="Montserrat"/>
              <a:ea typeface="Montserrat"/>
              <a:cs typeface="Montserrat"/>
              <a:sym typeface="Montserrat"/>
            </a:endParaRPr>
          </a:p>
        </p:txBody>
      </p:sp>
      <p:cxnSp>
        <p:nvCxnSpPr>
          <p:cNvPr id="474" name="Google Shape;474;g244d9610dd6_0_49"/>
          <p:cNvCxnSpPr/>
          <p:nvPr/>
        </p:nvCxnSpPr>
        <p:spPr>
          <a:xfrm>
            <a:off x="5468475" y="2504000"/>
            <a:ext cx="5452200" cy="0"/>
          </a:xfrm>
          <a:prstGeom prst="straightConnector1">
            <a:avLst/>
          </a:prstGeom>
          <a:noFill/>
          <a:ln w="38100" cap="flat" cmpd="sng">
            <a:solidFill>
              <a:srgbClr val="374EA3"/>
            </a:solidFill>
            <a:prstDash val="solid"/>
            <a:round/>
            <a:headEnd type="none" w="med" len="med"/>
            <a:tailEnd type="oval" w="med" len="med"/>
          </a:ln>
        </p:spPr>
      </p:cxnSp>
      <p:pic>
        <p:nvPicPr>
          <p:cNvPr id="475" name="Google Shape;475;g244d9610dd6_0_49"/>
          <p:cNvPicPr preferRelativeResize="0"/>
          <p:nvPr/>
        </p:nvPicPr>
        <p:blipFill rotWithShape="1">
          <a:blip r:embed="rId4">
            <a:alphaModFix/>
          </a:blip>
          <a:srcRect t="20247" b="18134"/>
          <a:stretch/>
        </p:blipFill>
        <p:spPr>
          <a:xfrm>
            <a:off x="4593967" y="5831918"/>
            <a:ext cx="1420592" cy="875065"/>
          </a:xfrm>
          <a:prstGeom prst="rect">
            <a:avLst/>
          </a:prstGeom>
          <a:noFill/>
          <a:ln>
            <a:noFill/>
          </a:ln>
        </p:spPr>
      </p:pic>
      <p:pic>
        <p:nvPicPr>
          <p:cNvPr id="476" name="Google Shape;476;g244d9610dd6_0_49"/>
          <p:cNvPicPr preferRelativeResize="0"/>
          <p:nvPr/>
        </p:nvPicPr>
        <p:blipFill rotWithShape="1">
          <a:blip r:embed="rId5">
            <a:alphaModFix/>
          </a:blip>
          <a:srcRect/>
          <a:stretch/>
        </p:blipFill>
        <p:spPr>
          <a:xfrm>
            <a:off x="9767623" y="5847827"/>
            <a:ext cx="1420576" cy="843250"/>
          </a:xfrm>
          <a:prstGeom prst="rect">
            <a:avLst/>
          </a:prstGeom>
          <a:noFill/>
          <a:ln>
            <a:noFill/>
          </a:ln>
        </p:spPr>
      </p:pic>
      <p:pic>
        <p:nvPicPr>
          <p:cNvPr id="477" name="Google Shape;477;g244d9610dd6_0_49"/>
          <p:cNvPicPr preferRelativeResize="0"/>
          <p:nvPr/>
        </p:nvPicPr>
        <p:blipFill>
          <a:blip r:embed="rId6">
            <a:alphaModFix/>
          </a:blip>
          <a:stretch>
            <a:fillRect/>
          </a:stretch>
        </p:blipFill>
        <p:spPr>
          <a:xfrm>
            <a:off x="7011275" y="5888400"/>
            <a:ext cx="1420574" cy="8740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2"/>
        <p:cNvGrpSpPr/>
        <p:nvPr/>
      </p:nvGrpSpPr>
      <p:grpSpPr>
        <a:xfrm>
          <a:off x="0" y="0"/>
          <a:ext cx="0" cy="0"/>
          <a:chOff x="0" y="0"/>
          <a:chExt cx="0" cy="0"/>
        </a:xfrm>
      </p:grpSpPr>
      <p:sp>
        <p:nvSpPr>
          <p:cNvPr id="483" name="Google Shape;483;g244d9610dd6_0_285"/>
          <p:cNvSpPr/>
          <p:nvPr/>
        </p:nvSpPr>
        <p:spPr>
          <a:xfrm>
            <a:off x="8823925" y="2139050"/>
            <a:ext cx="1952700" cy="1952700"/>
          </a:xfrm>
          <a:prstGeom prst="ellipse">
            <a:avLst/>
          </a:prstGeom>
          <a:solidFill>
            <a:srgbClr val="374E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g244d9610dd6_0_285"/>
          <p:cNvSpPr txBox="1"/>
          <p:nvPr/>
        </p:nvSpPr>
        <p:spPr>
          <a:xfrm>
            <a:off x="1907100" y="146700"/>
            <a:ext cx="8377800" cy="117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b="1">
                <a:solidFill>
                  <a:srgbClr val="374EA3"/>
                </a:solidFill>
                <a:latin typeface="Roboto"/>
                <a:ea typeface="Roboto"/>
                <a:cs typeface="Roboto"/>
                <a:sym typeface="Roboto"/>
              </a:rPr>
              <a:t>COMPARATIVE MAPPING OF INTERVENTIONS ACROSS 13 COUNTRIES IN </a:t>
            </a:r>
            <a:r>
              <a:rPr lang="en-US" sz="3000" b="1">
                <a:solidFill>
                  <a:srgbClr val="F8991D"/>
                </a:solidFill>
                <a:latin typeface="Roboto"/>
                <a:ea typeface="Roboto"/>
                <a:cs typeface="Roboto"/>
                <a:sym typeface="Roboto"/>
              </a:rPr>
              <a:t>AFRICA AND ASIA</a:t>
            </a:r>
            <a:endParaRPr sz="3000" b="1">
              <a:solidFill>
                <a:srgbClr val="F8991D"/>
              </a:solidFill>
              <a:latin typeface="Roboto"/>
              <a:ea typeface="Roboto"/>
              <a:cs typeface="Roboto"/>
              <a:sym typeface="Roboto"/>
            </a:endParaRPr>
          </a:p>
        </p:txBody>
      </p:sp>
      <p:cxnSp>
        <p:nvCxnSpPr>
          <p:cNvPr id="485" name="Google Shape;485;g244d9610dd6_0_285"/>
          <p:cNvCxnSpPr/>
          <p:nvPr/>
        </p:nvCxnSpPr>
        <p:spPr>
          <a:xfrm>
            <a:off x="0" y="442863"/>
            <a:ext cx="1784700" cy="0"/>
          </a:xfrm>
          <a:prstGeom prst="straightConnector1">
            <a:avLst/>
          </a:prstGeom>
          <a:noFill/>
          <a:ln w="38100" cap="flat" cmpd="sng">
            <a:solidFill>
              <a:srgbClr val="374EA3"/>
            </a:solidFill>
            <a:prstDash val="solid"/>
            <a:round/>
            <a:headEnd type="none" w="med" len="med"/>
            <a:tailEnd type="oval" w="med" len="med"/>
          </a:ln>
        </p:spPr>
      </p:cxnSp>
      <p:cxnSp>
        <p:nvCxnSpPr>
          <p:cNvPr id="486" name="Google Shape;486;g244d9610dd6_0_285"/>
          <p:cNvCxnSpPr/>
          <p:nvPr/>
        </p:nvCxnSpPr>
        <p:spPr>
          <a:xfrm>
            <a:off x="4064700" y="1810150"/>
            <a:ext cx="0" cy="4173600"/>
          </a:xfrm>
          <a:prstGeom prst="straightConnector1">
            <a:avLst/>
          </a:prstGeom>
          <a:noFill/>
          <a:ln w="19050" cap="flat" cmpd="sng">
            <a:solidFill>
              <a:srgbClr val="3B3B3B"/>
            </a:solidFill>
            <a:prstDash val="dash"/>
            <a:round/>
            <a:headEnd type="none" w="sm" len="sm"/>
            <a:tailEnd type="none" w="sm" len="sm"/>
          </a:ln>
        </p:spPr>
      </p:cxnSp>
      <p:cxnSp>
        <p:nvCxnSpPr>
          <p:cNvPr id="487" name="Google Shape;487;g244d9610dd6_0_285"/>
          <p:cNvCxnSpPr/>
          <p:nvPr/>
        </p:nvCxnSpPr>
        <p:spPr>
          <a:xfrm>
            <a:off x="826200" y="3896950"/>
            <a:ext cx="6477000" cy="0"/>
          </a:xfrm>
          <a:prstGeom prst="straightConnector1">
            <a:avLst/>
          </a:prstGeom>
          <a:noFill/>
          <a:ln w="19050" cap="flat" cmpd="sng">
            <a:solidFill>
              <a:srgbClr val="3B3B3B"/>
            </a:solidFill>
            <a:prstDash val="dash"/>
            <a:round/>
            <a:headEnd type="none" w="sm" len="sm"/>
            <a:tailEnd type="none" w="sm" len="sm"/>
          </a:ln>
        </p:spPr>
      </p:cxnSp>
      <p:sp>
        <p:nvSpPr>
          <p:cNvPr id="488" name="Google Shape;488;g244d9610dd6_0_285"/>
          <p:cNvSpPr txBox="1"/>
          <p:nvPr/>
        </p:nvSpPr>
        <p:spPr>
          <a:xfrm>
            <a:off x="1428440" y="1810162"/>
            <a:ext cx="2105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7200"/>
              <a:buFont typeface="Arial"/>
              <a:buNone/>
            </a:pPr>
            <a:r>
              <a:rPr lang="en-US" sz="7200" b="1" i="0" u="none" strike="noStrike" cap="none">
                <a:solidFill>
                  <a:srgbClr val="F8991D"/>
                </a:solidFill>
                <a:latin typeface="Arial"/>
                <a:ea typeface="Arial"/>
                <a:cs typeface="Arial"/>
                <a:sym typeface="Arial"/>
              </a:rPr>
              <a:t>50</a:t>
            </a:r>
            <a:endParaRPr sz="14400" b="1" i="0" u="none" strike="noStrike" cap="none">
              <a:solidFill>
                <a:srgbClr val="F8991D"/>
              </a:solidFill>
              <a:latin typeface="Arial"/>
              <a:ea typeface="Arial"/>
              <a:cs typeface="Arial"/>
              <a:sym typeface="Arial"/>
            </a:endParaRPr>
          </a:p>
        </p:txBody>
      </p:sp>
      <p:sp>
        <p:nvSpPr>
          <p:cNvPr id="489" name="Google Shape;489;g244d9610dd6_0_285"/>
          <p:cNvSpPr/>
          <p:nvPr/>
        </p:nvSpPr>
        <p:spPr>
          <a:xfrm>
            <a:off x="1155750" y="2676225"/>
            <a:ext cx="2651100" cy="1110600"/>
          </a:xfrm>
          <a:prstGeom prst="rect">
            <a:avLst/>
          </a:prstGeom>
          <a:noFill/>
          <a:ln>
            <a:noFill/>
          </a:ln>
        </p:spPr>
        <p:txBody>
          <a:bodyPr spcFirstLastPara="1" wrap="square" lIns="0" tIns="0" rIns="0" bIns="0" anchor="ctr" anchorCtr="0">
            <a:noAutofit/>
          </a:bodyPr>
          <a:lstStyle/>
          <a:p>
            <a:pPr marL="0" marR="0" lvl="0" indent="0" algn="ctr" rtl="0">
              <a:lnSpc>
                <a:spcPct val="121333"/>
              </a:lnSpc>
              <a:spcBef>
                <a:spcPts val="0"/>
              </a:spcBef>
              <a:spcAft>
                <a:spcPts val="0"/>
              </a:spcAft>
              <a:buClr>
                <a:srgbClr val="000000"/>
              </a:buClr>
              <a:buSzPts val="1800"/>
              <a:buFont typeface="Arial"/>
              <a:buNone/>
            </a:pPr>
            <a:r>
              <a:rPr lang="en-US" sz="1800" b="1" i="0" u="none" strike="noStrike" cap="none">
                <a:solidFill>
                  <a:srgbClr val="3B3B3B"/>
                </a:solidFill>
                <a:latin typeface="Roboto"/>
                <a:ea typeface="Roboto"/>
                <a:cs typeface="Roboto"/>
                <a:sym typeface="Roboto"/>
              </a:rPr>
              <a:t>interventions</a:t>
            </a:r>
            <a:r>
              <a:rPr lang="en-US" sz="1800" i="0" u="none" strike="noStrike" cap="none">
                <a:solidFill>
                  <a:srgbClr val="3B3B3B"/>
                </a:solidFill>
                <a:latin typeface="Roboto Medium"/>
                <a:ea typeface="Roboto Medium"/>
                <a:cs typeface="Roboto Medium"/>
                <a:sym typeface="Roboto Medium"/>
              </a:rPr>
              <a:t> </a:t>
            </a:r>
            <a:r>
              <a:rPr lang="en-US" sz="1800" i="0" u="none" strike="noStrike" cap="none">
                <a:solidFill>
                  <a:srgbClr val="3B3B3B"/>
                </a:solidFill>
                <a:latin typeface="Roboto"/>
                <a:ea typeface="Roboto"/>
                <a:cs typeface="Roboto"/>
                <a:sym typeface="Roboto"/>
              </a:rPr>
              <a:t>mapped</a:t>
            </a:r>
            <a:endParaRPr sz="1400" i="0" u="none" strike="noStrike" cap="none">
              <a:solidFill>
                <a:srgbClr val="3B3B3B"/>
              </a:solidFill>
              <a:latin typeface="Roboto"/>
              <a:ea typeface="Roboto"/>
              <a:cs typeface="Roboto"/>
              <a:sym typeface="Roboto"/>
            </a:endParaRPr>
          </a:p>
        </p:txBody>
      </p:sp>
      <p:sp>
        <p:nvSpPr>
          <p:cNvPr id="490" name="Google Shape;490;g244d9610dd6_0_285"/>
          <p:cNvSpPr txBox="1"/>
          <p:nvPr/>
        </p:nvSpPr>
        <p:spPr>
          <a:xfrm>
            <a:off x="4595240" y="1810162"/>
            <a:ext cx="2105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7200"/>
              <a:buFont typeface="Arial"/>
              <a:buNone/>
            </a:pPr>
            <a:r>
              <a:rPr lang="en-US" sz="7200" b="1">
                <a:solidFill>
                  <a:srgbClr val="F8991D"/>
                </a:solidFill>
              </a:rPr>
              <a:t>27</a:t>
            </a:r>
            <a:endParaRPr sz="14400" b="1" i="0" u="none" strike="noStrike" cap="none">
              <a:solidFill>
                <a:srgbClr val="F8991D"/>
              </a:solidFill>
              <a:latin typeface="Arial"/>
              <a:ea typeface="Arial"/>
              <a:cs typeface="Arial"/>
              <a:sym typeface="Arial"/>
            </a:endParaRPr>
          </a:p>
        </p:txBody>
      </p:sp>
      <p:sp>
        <p:nvSpPr>
          <p:cNvPr id="491" name="Google Shape;491;g244d9610dd6_0_285"/>
          <p:cNvSpPr/>
          <p:nvPr/>
        </p:nvSpPr>
        <p:spPr>
          <a:xfrm>
            <a:off x="4322550" y="2676225"/>
            <a:ext cx="2651100" cy="1110600"/>
          </a:xfrm>
          <a:prstGeom prst="rect">
            <a:avLst/>
          </a:prstGeom>
          <a:noFill/>
          <a:ln>
            <a:noFill/>
          </a:ln>
        </p:spPr>
        <p:txBody>
          <a:bodyPr spcFirstLastPara="1" wrap="square" lIns="0" tIns="0" rIns="0" bIns="0" anchor="ctr" anchorCtr="0">
            <a:noAutofit/>
          </a:bodyPr>
          <a:lstStyle/>
          <a:p>
            <a:pPr marL="0" marR="0" lvl="0" indent="0" algn="ctr" rtl="0">
              <a:lnSpc>
                <a:spcPct val="121333"/>
              </a:lnSpc>
              <a:spcBef>
                <a:spcPts val="0"/>
              </a:spcBef>
              <a:spcAft>
                <a:spcPts val="0"/>
              </a:spcAft>
              <a:buClr>
                <a:srgbClr val="000000"/>
              </a:buClr>
              <a:buSzPts val="1800"/>
              <a:buFont typeface="Arial"/>
              <a:buNone/>
            </a:pPr>
            <a:r>
              <a:rPr lang="en-US" sz="1800">
                <a:solidFill>
                  <a:srgbClr val="3B3B3B"/>
                </a:solidFill>
                <a:latin typeface="Roboto"/>
                <a:ea typeface="Roboto"/>
                <a:cs typeface="Roboto"/>
                <a:sym typeface="Roboto"/>
              </a:rPr>
              <a:t>have applied a feminist </a:t>
            </a:r>
            <a:r>
              <a:rPr lang="en-US" sz="1800" b="1">
                <a:solidFill>
                  <a:srgbClr val="3B3B3B"/>
                </a:solidFill>
                <a:latin typeface="Roboto"/>
                <a:ea typeface="Roboto"/>
                <a:cs typeface="Roboto"/>
                <a:sym typeface="Roboto"/>
              </a:rPr>
              <a:t>intersectional </a:t>
            </a:r>
            <a:r>
              <a:rPr lang="en-US" sz="1800">
                <a:solidFill>
                  <a:srgbClr val="3B3B3B"/>
                </a:solidFill>
                <a:latin typeface="Roboto"/>
                <a:ea typeface="Roboto"/>
                <a:cs typeface="Roboto"/>
                <a:sym typeface="Roboto"/>
              </a:rPr>
              <a:t>approach</a:t>
            </a:r>
            <a:endParaRPr sz="1400" i="0" u="none" strike="noStrike" cap="none">
              <a:solidFill>
                <a:srgbClr val="3B3B3B"/>
              </a:solidFill>
              <a:latin typeface="Roboto"/>
              <a:ea typeface="Roboto"/>
              <a:cs typeface="Roboto"/>
              <a:sym typeface="Roboto"/>
            </a:endParaRPr>
          </a:p>
        </p:txBody>
      </p:sp>
      <p:sp>
        <p:nvSpPr>
          <p:cNvPr id="492" name="Google Shape;492;g244d9610dd6_0_285"/>
          <p:cNvSpPr txBox="1"/>
          <p:nvPr/>
        </p:nvSpPr>
        <p:spPr>
          <a:xfrm>
            <a:off x="1428440" y="4083287"/>
            <a:ext cx="2105700" cy="9672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5600"/>
              <a:buFont typeface="Arial"/>
              <a:buNone/>
            </a:pPr>
            <a:r>
              <a:rPr lang="en-US" sz="6200" b="1" i="0" u="none" strike="noStrike" cap="none">
                <a:solidFill>
                  <a:srgbClr val="F8991D"/>
                </a:solidFill>
                <a:latin typeface="Arial"/>
                <a:ea typeface="Arial"/>
                <a:cs typeface="Arial"/>
                <a:sym typeface="Arial"/>
              </a:rPr>
              <a:t>35</a:t>
            </a:r>
            <a:endParaRPr sz="6200" b="1" i="0" u="none" strike="noStrike" cap="none">
              <a:solidFill>
                <a:srgbClr val="F8991D"/>
              </a:solidFill>
              <a:latin typeface="Arial"/>
              <a:ea typeface="Arial"/>
              <a:cs typeface="Arial"/>
              <a:sym typeface="Arial"/>
            </a:endParaRPr>
          </a:p>
        </p:txBody>
      </p:sp>
      <p:sp>
        <p:nvSpPr>
          <p:cNvPr id="493" name="Google Shape;493;g244d9610dd6_0_285"/>
          <p:cNvSpPr/>
          <p:nvPr/>
        </p:nvSpPr>
        <p:spPr>
          <a:xfrm>
            <a:off x="1155750" y="5024550"/>
            <a:ext cx="2651100" cy="656700"/>
          </a:xfrm>
          <a:prstGeom prst="rect">
            <a:avLst/>
          </a:prstGeom>
          <a:noFill/>
          <a:ln>
            <a:noFill/>
          </a:ln>
        </p:spPr>
        <p:txBody>
          <a:bodyPr spcFirstLastPara="1" wrap="square" lIns="0" tIns="0" rIns="0" bIns="0" anchor="ctr" anchorCtr="0">
            <a:noAutofit/>
          </a:bodyPr>
          <a:lstStyle/>
          <a:p>
            <a:pPr marL="0" marR="0" lvl="0" indent="0" algn="ctr" rtl="0">
              <a:lnSpc>
                <a:spcPct val="121333"/>
              </a:lnSpc>
              <a:spcBef>
                <a:spcPts val="0"/>
              </a:spcBef>
              <a:spcAft>
                <a:spcPts val="0"/>
              </a:spcAft>
              <a:buClr>
                <a:srgbClr val="000000"/>
              </a:buClr>
              <a:buSzPts val="1400"/>
              <a:buFont typeface="Arial"/>
              <a:buNone/>
            </a:pPr>
            <a:r>
              <a:rPr lang="en-US" sz="1800" i="0" u="none" strike="noStrike" cap="none">
                <a:solidFill>
                  <a:srgbClr val="3B3B3B"/>
                </a:solidFill>
                <a:latin typeface="Roboto"/>
                <a:ea typeface="Roboto"/>
                <a:cs typeface="Roboto"/>
                <a:sym typeface="Roboto"/>
              </a:rPr>
              <a:t>are</a:t>
            </a:r>
            <a:r>
              <a:rPr lang="en-US" sz="1800" b="1" i="0" u="none" strike="noStrike" cap="none">
                <a:solidFill>
                  <a:srgbClr val="3B3B3B"/>
                </a:solidFill>
                <a:latin typeface="Roboto"/>
                <a:ea typeface="Roboto"/>
                <a:cs typeface="Roboto"/>
                <a:sym typeface="Roboto"/>
              </a:rPr>
              <a:t> tech-driven</a:t>
            </a:r>
            <a:endParaRPr sz="1800" b="1" i="0" u="none" strike="noStrike" cap="none">
              <a:solidFill>
                <a:srgbClr val="3B3B3B"/>
              </a:solidFill>
              <a:latin typeface="Roboto"/>
              <a:ea typeface="Roboto"/>
              <a:cs typeface="Roboto"/>
              <a:sym typeface="Roboto"/>
            </a:endParaRPr>
          </a:p>
          <a:p>
            <a:pPr marL="0" marR="0" lvl="0" indent="0" algn="ctr" rtl="0">
              <a:lnSpc>
                <a:spcPct val="121333"/>
              </a:lnSpc>
              <a:spcBef>
                <a:spcPts val="0"/>
              </a:spcBef>
              <a:spcAft>
                <a:spcPts val="0"/>
              </a:spcAft>
              <a:buClr>
                <a:srgbClr val="000000"/>
              </a:buClr>
              <a:buSzPts val="1400"/>
              <a:buFont typeface="Arial"/>
              <a:buNone/>
            </a:pPr>
            <a:r>
              <a:rPr lang="en-US" i="1" u="none" strike="noStrike" cap="none">
                <a:solidFill>
                  <a:srgbClr val="3B3B3B"/>
                </a:solidFill>
                <a:latin typeface="Roboto"/>
                <a:ea typeface="Roboto"/>
                <a:cs typeface="Roboto"/>
                <a:sym typeface="Roboto"/>
              </a:rPr>
              <a:t>(tech is a core element)</a:t>
            </a:r>
            <a:endParaRPr i="1" u="none" strike="noStrike" cap="none">
              <a:solidFill>
                <a:srgbClr val="3B3B3B"/>
              </a:solidFill>
              <a:latin typeface="Roboto"/>
              <a:ea typeface="Roboto"/>
              <a:cs typeface="Roboto"/>
              <a:sym typeface="Roboto"/>
            </a:endParaRPr>
          </a:p>
        </p:txBody>
      </p:sp>
      <p:sp>
        <p:nvSpPr>
          <p:cNvPr id="494" name="Google Shape;494;g244d9610dd6_0_285"/>
          <p:cNvSpPr txBox="1"/>
          <p:nvPr/>
        </p:nvSpPr>
        <p:spPr>
          <a:xfrm>
            <a:off x="4750340" y="4083287"/>
            <a:ext cx="2105700" cy="9672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5600"/>
              <a:buFont typeface="Arial"/>
              <a:buNone/>
            </a:pPr>
            <a:r>
              <a:rPr lang="en-US" sz="6200" b="1" i="0" u="none" strike="noStrike" cap="none">
                <a:solidFill>
                  <a:srgbClr val="F8991D"/>
                </a:solidFill>
                <a:latin typeface="Arial"/>
                <a:ea typeface="Arial"/>
                <a:cs typeface="Arial"/>
                <a:sym typeface="Arial"/>
              </a:rPr>
              <a:t>15</a:t>
            </a:r>
            <a:endParaRPr sz="6200" b="1" i="0" u="none" strike="noStrike" cap="none">
              <a:solidFill>
                <a:srgbClr val="F8991D"/>
              </a:solidFill>
              <a:latin typeface="Arial"/>
              <a:ea typeface="Arial"/>
              <a:cs typeface="Arial"/>
              <a:sym typeface="Arial"/>
            </a:endParaRPr>
          </a:p>
        </p:txBody>
      </p:sp>
      <p:sp>
        <p:nvSpPr>
          <p:cNvPr id="495" name="Google Shape;495;g244d9610dd6_0_285"/>
          <p:cNvSpPr/>
          <p:nvPr/>
        </p:nvSpPr>
        <p:spPr>
          <a:xfrm>
            <a:off x="3986400" y="5024550"/>
            <a:ext cx="3613200" cy="562800"/>
          </a:xfrm>
          <a:prstGeom prst="rect">
            <a:avLst/>
          </a:prstGeom>
          <a:noFill/>
          <a:ln>
            <a:noFill/>
          </a:ln>
        </p:spPr>
        <p:txBody>
          <a:bodyPr spcFirstLastPara="1" wrap="square" lIns="0" tIns="0" rIns="0" bIns="0" anchor="ctr" anchorCtr="0">
            <a:noAutofit/>
          </a:bodyPr>
          <a:lstStyle/>
          <a:p>
            <a:pPr marL="0" marR="0" lvl="0" indent="0" algn="ctr" rtl="0">
              <a:lnSpc>
                <a:spcPct val="121333"/>
              </a:lnSpc>
              <a:spcBef>
                <a:spcPts val="0"/>
              </a:spcBef>
              <a:spcAft>
                <a:spcPts val="0"/>
              </a:spcAft>
              <a:buClr>
                <a:srgbClr val="000000"/>
              </a:buClr>
              <a:buSzPts val="1100"/>
              <a:buFont typeface="Arial"/>
              <a:buNone/>
            </a:pPr>
            <a:r>
              <a:rPr lang="en-US" sz="1800" i="0" u="none" strike="noStrike" cap="none">
                <a:solidFill>
                  <a:srgbClr val="3B3B3B"/>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are</a:t>
            </a:r>
            <a:r>
              <a:rPr lang="en-US" sz="1800" b="1" i="0" u="none" strike="noStrike" cap="none">
                <a:solidFill>
                  <a:srgbClr val="3B3B3B"/>
                </a:solidFill>
                <a:latin typeface="Roboto"/>
                <a:ea typeface="Roboto"/>
                <a:cs typeface="Roboto"/>
                <a:sym typeface="Robo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tech-enabled</a:t>
            </a:r>
            <a:endParaRPr sz="1800" b="1" i="0" u="none" strike="noStrike" cap="none">
              <a:solidFill>
                <a:srgbClr val="3B3B3B"/>
              </a:solidFill>
              <a:latin typeface="Roboto"/>
              <a:ea typeface="Roboto"/>
              <a:cs typeface="Roboto"/>
              <a:sym typeface="Roboto"/>
            </a:endParaRPr>
          </a:p>
          <a:p>
            <a:pPr marL="0" marR="0" lvl="0" indent="0" algn="ctr" rtl="0">
              <a:lnSpc>
                <a:spcPct val="121333"/>
              </a:lnSpc>
              <a:spcBef>
                <a:spcPts val="0"/>
              </a:spcBef>
              <a:spcAft>
                <a:spcPts val="0"/>
              </a:spcAft>
              <a:buClr>
                <a:srgbClr val="000000"/>
              </a:buClr>
              <a:buSzPts val="1100"/>
              <a:buFont typeface="Arial"/>
              <a:buNone/>
            </a:pPr>
            <a:r>
              <a:rPr lang="en-US" i="1" u="none" strike="noStrike" cap="none">
                <a:solidFill>
                  <a:srgbClr val="3B3B3B"/>
                </a:solidFill>
                <a:latin typeface="Roboto"/>
                <a:ea typeface="Roboto"/>
                <a:cs typeface="Roboto"/>
                <a:sym typeface="Roboto"/>
              </a:rPr>
              <a:t>(tech is secondary to the intervention</a:t>
            </a:r>
            <a:r>
              <a:rPr lang="en-US" i="1">
                <a:solidFill>
                  <a:srgbClr val="3B3B3B"/>
                </a:solidFill>
                <a:latin typeface="Roboto"/>
                <a:ea typeface="Roboto"/>
                <a:cs typeface="Roboto"/>
                <a:sym typeface="Roboto"/>
              </a:rPr>
              <a:t>)</a:t>
            </a:r>
            <a:endParaRPr i="1" u="none" strike="noStrike" cap="none">
              <a:solidFill>
                <a:srgbClr val="3B3B3B"/>
              </a:solidFill>
              <a:latin typeface="Roboto"/>
              <a:ea typeface="Roboto"/>
              <a:cs typeface="Roboto"/>
              <a:sym typeface="Roboto"/>
            </a:endParaRPr>
          </a:p>
        </p:txBody>
      </p:sp>
      <p:pic>
        <p:nvPicPr>
          <p:cNvPr id="496" name="Google Shape;496;g244d9610dd6_0_285"/>
          <p:cNvPicPr preferRelativeResize="0"/>
          <p:nvPr/>
        </p:nvPicPr>
        <p:blipFill>
          <a:blip r:embed="rId4">
            <a:alphaModFix/>
          </a:blip>
          <a:stretch>
            <a:fillRect/>
          </a:stretch>
        </p:blipFill>
        <p:spPr>
          <a:xfrm>
            <a:off x="9892344" y="2787050"/>
            <a:ext cx="656700" cy="656700"/>
          </a:xfrm>
          <a:prstGeom prst="rect">
            <a:avLst/>
          </a:prstGeom>
          <a:noFill/>
          <a:ln>
            <a:noFill/>
          </a:ln>
        </p:spPr>
      </p:pic>
      <p:pic>
        <p:nvPicPr>
          <p:cNvPr id="497" name="Google Shape;497;g244d9610dd6_0_285"/>
          <p:cNvPicPr preferRelativeResize="0"/>
          <p:nvPr/>
        </p:nvPicPr>
        <p:blipFill>
          <a:blip r:embed="rId5">
            <a:alphaModFix/>
          </a:blip>
          <a:stretch>
            <a:fillRect/>
          </a:stretch>
        </p:blipFill>
        <p:spPr>
          <a:xfrm>
            <a:off x="9150278" y="2787050"/>
            <a:ext cx="656700" cy="656700"/>
          </a:xfrm>
          <a:prstGeom prst="rect">
            <a:avLst/>
          </a:prstGeom>
          <a:noFill/>
          <a:ln>
            <a:noFill/>
          </a:ln>
        </p:spPr>
      </p:pic>
      <p:sp>
        <p:nvSpPr>
          <p:cNvPr id="498" name="Google Shape;498;g244d9610dd6_0_285"/>
          <p:cNvSpPr txBox="1"/>
          <p:nvPr/>
        </p:nvSpPr>
        <p:spPr>
          <a:xfrm>
            <a:off x="7948973" y="4464275"/>
            <a:ext cx="3702600" cy="1192800"/>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Clr>
                <a:srgbClr val="000000"/>
              </a:buClr>
              <a:buSzPts val="3800"/>
              <a:buFont typeface="Arial"/>
              <a:buNone/>
            </a:pPr>
            <a:r>
              <a:rPr lang="en-US" sz="2100" b="1" i="0" u="none" strike="noStrike" cap="none">
                <a:solidFill>
                  <a:srgbClr val="3B3B3B"/>
                </a:solidFill>
                <a:latin typeface="Roboto"/>
                <a:ea typeface="Roboto"/>
                <a:cs typeface="Roboto"/>
                <a:sym typeface="Roboto"/>
              </a:rPr>
              <a:t>RADIOS AND </a:t>
            </a:r>
            <a:endParaRPr sz="2100" b="1" i="0" u="none" strike="noStrike" cap="none">
              <a:solidFill>
                <a:srgbClr val="3B3B3B"/>
              </a:solidFill>
              <a:latin typeface="Roboto"/>
              <a:ea typeface="Roboto"/>
              <a:cs typeface="Roboto"/>
              <a:sym typeface="Roboto"/>
            </a:endParaRPr>
          </a:p>
          <a:p>
            <a:pPr marL="0" marR="0" lvl="0" indent="0" algn="ctr" rtl="0">
              <a:lnSpc>
                <a:spcPct val="91666"/>
              </a:lnSpc>
              <a:spcBef>
                <a:spcPts val="0"/>
              </a:spcBef>
              <a:spcAft>
                <a:spcPts val="0"/>
              </a:spcAft>
              <a:buClr>
                <a:srgbClr val="000000"/>
              </a:buClr>
              <a:buSzPts val="3800"/>
              <a:buFont typeface="Arial"/>
              <a:buNone/>
            </a:pPr>
            <a:r>
              <a:rPr lang="en-US" sz="2100" b="1" i="0" u="none" strike="noStrike" cap="none">
                <a:solidFill>
                  <a:srgbClr val="3B3B3B"/>
                </a:solidFill>
                <a:latin typeface="Roboto"/>
                <a:ea typeface="Roboto"/>
                <a:cs typeface="Roboto"/>
                <a:sym typeface="Roboto"/>
              </a:rPr>
              <a:t>MOBILE PHONES</a:t>
            </a:r>
            <a:endParaRPr sz="2000" b="1" i="0" u="none" strike="noStrike" cap="none">
              <a:solidFill>
                <a:srgbClr val="3B3B3B"/>
              </a:solidFill>
              <a:latin typeface="Roboto"/>
              <a:ea typeface="Roboto"/>
              <a:cs typeface="Roboto"/>
              <a:sym typeface="Roboto"/>
            </a:endParaRPr>
          </a:p>
          <a:p>
            <a:pPr marL="0" marR="0" lvl="0" indent="0" algn="ctr" rtl="0">
              <a:lnSpc>
                <a:spcPct val="91666"/>
              </a:lnSpc>
              <a:spcBef>
                <a:spcPts val="0"/>
              </a:spcBef>
              <a:spcAft>
                <a:spcPts val="0"/>
              </a:spcAft>
              <a:buClr>
                <a:srgbClr val="000000"/>
              </a:buClr>
              <a:buSzPts val="3800"/>
              <a:buFont typeface="Arial"/>
              <a:buNone/>
            </a:pPr>
            <a:r>
              <a:rPr lang="en-US" sz="1800" i="0" u="none" strike="noStrike" cap="none">
                <a:solidFill>
                  <a:srgbClr val="3B3B3B"/>
                </a:solidFill>
                <a:latin typeface="Roboto"/>
                <a:ea typeface="Roboto"/>
                <a:cs typeface="Roboto"/>
                <a:sym typeface="Roboto"/>
              </a:rPr>
              <a:t>most common types</a:t>
            </a:r>
            <a:endParaRPr sz="1800" i="0" u="none" strike="noStrike" cap="none">
              <a:solidFill>
                <a:srgbClr val="3B3B3B"/>
              </a:solidFill>
              <a:latin typeface="Roboto"/>
              <a:ea typeface="Roboto"/>
              <a:cs typeface="Roboto"/>
              <a:sym typeface="Roboto"/>
            </a:endParaRPr>
          </a:p>
          <a:p>
            <a:pPr marL="0" marR="0" lvl="0" indent="0" algn="ctr" rtl="0">
              <a:lnSpc>
                <a:spcPct val="91666"/>
              </a:lnSpc>
              <a:spcBef>
                <a:spcPts val="0"/>
              </a:spcBef>
              <a:spcAft>
                <a:spcPts val="0"/>
              </a:spcAft>
              <a:buClr>
                <a:srgbClr val="000000"/>
              </a:buClr>
              <a:buSzPts val="3800"/>
              <a:buFont typeface="Arial"/>
              <a:buNone/>
            </a:pPr>
            <a:r>
              <a:rPr lang="en-US" sz="1800" i="0" u="none" strike="noStrike" cap="none">
                <a:solidFill>
                  <a:srgbClr val="3B3B3B"/>
                </a:solidFill>
                <a:latin typeface="Roboto"/>
                <a:ea typeface="Roboto"/>
                <a:cs typeface="Roboto"/>
                <a:sym typeface="Roboto"/>
              </a:rPr>
              <a:t>of technology used</a:t>
            </a:r>
            <a:endParaRPr sz="1800" i="0" u="none" strike="noStrike" cap="none">
              <a:solidFill>
                <a:srgbClr val="3B3B3B"/>
              </a:solidFill>
              <a:latin typeface="Roboto"/>
              <a:ea typeface="Roboto"/>
              <a:cs typeface="Roboto"/>
              <a:sym typeface="Roboto"/>
            </a:endParaRPr>
          </a:p>
        </p:txBody>
      </p:sp>
      <p:sp>
        <p:nvSpPr>
          <p:cNvPr id="499" name="Google Shape;499;g244d9610dd6_0_285"/>
          <p:cNvSpPr txBox="1"/>
          <p:nvPr/>
        </p:nvSpPr>
        <p:spPr>
          <a:xfrm>
            <a:off x="187050" y="6378275"/>
            <a:ext cx="3000000" cy="3309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950"/>
              <a:buFont typeface="Arial"/>
              <a:buNone/>
            </a:pPr>
            <a:fld id="{00000000-1234-1234-1234-123412341234}" type="slidenum">
              <a:rPr lang="en-US" sz="950" b="0" i="0" u="none" strike="noStrike" cap="none">
                <a:solidFill>
                  <a:schemeClr val="dk1"/>
                </a:solidFill>
                <a:latin typeface="Helvetica Neue"/>
                <a:ea typeface="Helvetica Neue"/>
                <a:cs typeface="Helvetica Neue"/>
                <a:sym typeface="Helvetica Neue"/>
              </a:rPr>
              <a:t>9</a:t>
            </a:fld>
            <a:r>
              <a:rPr lang="en-US" sz="950" b="0" i="0" u="none" strike="noStrike" cap="none">
                <a:solidFill>
                  <a:schemeClr val="dk1"/>
                </a:solidFill>
                <a:latin typeface="Helvetica Neue"/>
                <a:ea typeface="Helvetica Neue"/>
                <a:cs typeface="Helvetica Neue"/>
                <a:sym typeface="Helvetica Neue"/>
              </a:rPr>
              <a:t>  </a:t>
            </a:r>
            <a:r>
              <a:rPr lang="en-US" sz="950" b="1" i="0" u="none" strike="noStrike" cap="none">
                <a:solidFill>
                  <a:schemeClr val="accent1"/>
                </a:solidFill>
                <a:latin typeface="Helvetica Neue"/>
                <a:ea typeface="Helvetica Neue"/>
                <a:cs typeface="Helvetica Neue"/>
                <a:sym typeface="Helvetica Neue"/>
              </a:rPr>
              <a:t>| </a:t>
            </a:r>
            <a:r>
              <a:rPr lang="en-US" sz="950" b="0" i="0" u="none" strike="noStrike" cap="none">
                <a:solidFill>
                  <a:schemeClr val="dk1"/>
                </a:solidFill>
                <a:latin typeface="Helvetica Neue"/>
                <a:ea typeface="Helvetica Neue"/>
                <a:cs typeface="Helvetica Neue"/>
                <a:sym typeface="Helvetica Neue"/>
              </a:rPr>
              <a:t> </a:t>
            </a:r>
            <a:r>
              <a:rPr lang="en-US" sz="950">
                <a:solidFill>
                  <a:schemeClr val="dk1"/>
                </a:solidFill>
                <a:latin typeface="Helvetica Neue"/>
                <a:ea typeface="Helvetica Neue"/>
                <a:cs typeface="Helvetica Neue"/>
                <a:sym typeface="Helvetica Neue"/>
              </a:rPr>
              <a:t>Webinar Final Results</a:t>
            </a:r>
            <a:endParaRPr sz="950" b="0" i="0" u="none" strike="noStrike" cap="none">
              <a:solidFill>
                <a:schemeClr val="dk1"/>
              </a:solidFill>
              <a:latin typeface="Helvetica Neue"/>
              <a:ea typeface="Helvetica Neue"/>
              <a:cs typeface="Helvetica Neue"/>
              <a:sym typeface="Helvetica Neue"/>
            </a:endParaRPr>
          </a:p>
        </p:txBody>
      </p:sp>
      <p:sp>
        <p:nvSpPr>
          <p:cNvPr id="500" name="Google Shape;500;g244d9610dd6_0_285"/>
          <p:cNvSpPr/>
          <p:nvPr/>
        </p:nvSpPr>
        <p:spPr>
          <a:xfrm>
            <a:off x="8634675" y="1949800"/>
            <a:ext cx="2331300" cy="2331300"/>
          </a:xfrm>
          <a:prstGeom prst="ellipse">
            <a:avLst/>
          </a:prstGeom>
          <a:noFill/>
          <a:ln w="19050" cap="flat" cmpd="sng">
            <a:solidFill>
              <a:srgbClr val="4447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g244d9610dd6_0_285"/>
          <p:cNvSpPr/>
          <p:nvPr/>
        </p:nvSpPr>
        <p:spPr>
          <a:xfrm>
            <a:off x="11903825" y="442863"/>
            <a:ext cx="402900" cy="402900"/>
          </a:xfrm>
          <a:prstGeom prst="ellipse">
            <a:avLst/>
          </a:prstGeom>
          <a:solidFill>
            <a:srgbClr val="2495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g244d9610dd6_0_285"/>
          <p:cNvSpPr/>
          <p:nvPr/>
        </p:nvSpPr>
        <p:spPr>
          <a:xfrm>
            <a:off x="11306275" y="1537363"/>
            <a:ext cx="642600" cy="642600"/>
          </a:xfrm>
          <a:prstGeom prst="ellipse">
            <a:avLst/>
          </a:prstGeom>
          <a:solidFill>
            <a:srgbClr val="FCCC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DPA 1">
      <a:dk1>
        <a:srgbClr val="000000"/>
      </a:dk1>
      <a:lt1>
        <a:srgbClr val="FFFFFF"/>
      </a:lt1>
      <a:dk2>
        <a:srgbClr val="44546A"/>
      </a:dk2>
      <a:lt2>
        <a:srgbClr val="E7E6E6"/>
      </a:lt2>
      <a:accent1>
        <a:srgbClr val="00AEEF"/>
      </a:accent1>
      <a:accent2>
        <a:srgbClr val="54A0C5"/>
      </a:accent2>
      <a:accent3>
        <a:srgbClr val="14496C"/>
      </a:accent3>
      <a:accent4>
        <a:srgbClr val="3E9DDD"/>
      </a:accent4>
      <a:accent5>
        <a:srgbClr val="91BD3D"/>
      </a:accent5>
      <a:accent6>
        <a:srgbClr val="F19D19"/>
      </a:accent6>
      <a:hlink>
        <a:srgbClr val="0563C1"/>
      </a:hlink>
      <a:folHlink>
        <a:srgbClr val="F1692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NICEF">
  <a:themeElements>
    <a:clrScheme name="Hyperlink 1">
      <a:dk1>
        <a:srgbClr val="000000"/>
      </a:dk1>
      <a:lt1>
        <a:srgbClr val="FFFFFF"/>
      </a:lt1>
      <a:dk2>
        <a:srgbClr val="00AEEF"/>
      </a:dk2>
      <a:lt2>
        <a:srgbClr val="FFFFFF"/>
      </a:lt2>
      <a:accent1>
        <a:srgbClr val="00AEEF"/>
      </a:accent1>
      <a:accent2>
        <a:srgbClr val="D8D1CA"/>
      </a:accent2>
      <a:accent3>
        <a:srgbClr val="A5A5A5"/>
      </a:accent3>
      <a:accent4>
        <a:srgbClr val="777779"/>
      </a:accent4>
      <a:accent5>
        <a:srgbClr val="777779"/>
      </a:accent5>
      <a:accent6>
        <a:srgbClr val="777779"/>
      </a:accent6>
      <a:hlink>
        <a:srgbClr val="FEFFFF"/>
      </a:hlink>
      <a:folHlink>
        <a:srgbClr val="77777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mso-contentType ?>
<SharedContentType xmlns="Microsoft.SharePoint.Taxonomy.ContentTypeSync" SourceId="73f51738-d318-4883-9d64-4f0bd0ccc55e" ContentTypeId="0x0101009BA85F8052A6DA4FA3E31FF9F74C6970" PreviousValue="false" LastSyncTimeStamp="2021-02-04T16:54:33.267Z"/>
</file>

<file path=customXml/item3.xml><?xml version="1.0" encoding="utf-8"?><p:properties xmlns:p="http://schemas.microsoft.com/office/2006/metadata/properties" xmlns:xsi="http://www.w3.org/2001/XMLSchema-instance" xmlns:pc="http://schemas.microsoft.com/office/infopath/2007/PartnerControls"><documentManagement><TaxCatchAll xmlns="ca283e0b-db31-4043-a2ef-b80661bf084a"><Value>192</Value><Value>191</Value><Value>190</Value></TaxCatchAll><ga975397408f43e4b84ec8e5a598e523 xmlns="ca283e0b-db31-4043-a2ef-b80661bf084a"><Terms xmlns="http://schemas.microsoft.com/office/infopath/2007/PartnerControls"><TermInfo xmlns="http://schemas.microsoft.com/office/infopath/2007/PartnerControls"><TermName xmlns="http://schemas.microsoft.com/office/infopath/2007/PartnerControls">Division of Communication-456G</TermName><TermId xmlns="http://schemas.microsoft.com/office/infopath/2007/PartnerControls">48d7ec51-1223-45a5-bbd8-01149395ec76</TermId></TermInfo></Terms></ga975397408f43e4b84ec8e5a598e523><k8c968e8c72a4eda96b7e8fdbe192be2 xmlns="ca283e0b-db31-4043-a2ef-b80661bf084a"><Terms xmlns="http://schemas.microsoft.com/office/infopath/2007/PartnerControls"></Terms></k8c968e8c72a4eda96b7e8fdbe192be2><j169e817e0ee4eb8974e6fc4a2762909 xmlns="ca283e0b-db31-4043-a2ef-b80661bf084a"><Terms xmlns="http://schemas.microsoft.com/office/infopath/2007/PartnerControls"></Terms></j169e817e0ee4eb8974e6fc4a2762909><DateTransmittedEmail xmlns="ca283e0b-db31-4043-a2ef-b80661bf084a" xsi:nil="true"/><ContentStatus xmlns="ca283e0b-db31-4043-a2ef-b80661bf084a" xsi:nil="true"/><SenderEmail xmlns="ca283e0b-db31-4043-a2ef-b80661bf084a" xsi:nil="true"/><IconOverlay xmlns="http://schemas.microsoft.com/sharepoint/v4">|pptx|lockoverlay.png</IconOverlay><ContentLanguage xmlns="ca283e0b-db31-4043-a2ef-b80661bf084a">English</ContentLanguage><j048a4f9aaad4a8990a1d5e5f53cb451 xmlns="ca283e0b-db31-4043-a2ef-b80661bf084a"><Terms xmlns="http://schemas.microsoft.com/office/infopath/2007/PartnerControls"></Terms></j048a4f9aaad4a8990a1d5e5f53cb451><h6a71f3e574e4344bc34f3fc9dd20054 xmlns="ca283e0b-db31-4043-a2ef-b80661bf084a"><Terms xmlns="http://schemas.microsoft.com/office/infopath/2007/PartnerControls"><TermInfo xmlns="http://schemas.microsoft.com/office/infopath/2007/PartnerControls"><TermName xmlns="http://schemas.microsoft.com/office/infopath/2007/PartnerControls">n/a</TermName><TermId xmlns="http://schemas.microsoft.com/office/infopath/2007/PartnerControls">62fe7219-0ec3-42ac-964d-70ae5d8291bb</TermId></TermInfo></Terms></h6a71f3e574e4344bc34f3fc9dd20054><CategoryDescription xmlns="http://schemas.microsoft.com/sharepoint.v3" xsi:nil="true"/><RecipientsEmail xmlns="ca283e0b-db31-4043-a2ef-b80661bf084a" xsi:nil="true"/><mda26ace941f4791a7314a339fee829c xmlns="ca283e0b-db31-4043-a2ef-b80661bf084a"><Terms xmlns="http://schemas.microsoft.com/office/infopath/2007/PartnerControls"><TermInfo xmlns="http://schemas.microsoft.com/office/infopath/2007/PartnerControls"><TermName xmlns="http://schemas.microsoft.com/office/infopath/2007/PartnerControls">Visual design and branding guidelines</TermName><TermId xmlns="http://schemas.microsoft.com/office/infopath/2007/PartnerControls">ed9661bd-7ccc-41d4-9af8-6abfbfed620c</TermId></TermInfo></Terms></mda26ace941f4791a7314a339fee829c><WrittenBy xmlns="ca283e0b-db31-4043-a2ef-b80661bf084a"><UserInfo><DisplayName></DisplayName><AccountId xsi:nil="true"></AccountId><AccountType/></UserInfo></WrittenBy><_vti_ItemDeclaredRecord xmlns="http://schemas.microsoft.com/sharepoint/v3">2023-07-12T15:12:13+00:00</_vti_ItemDeclaredRecord><_vti_ItemHoldRecordStatus xmlns="http://schemas.microsoft.com/sharepoint/v3">273</_vti_ItemHoldRecordStatus><TaxKeywordTaxHTField xmlns="54adfe2b-3273-4c05-a8cd-66286ce36ec5"><Terms xmlns="http://schemas.microsoft.com/office/infopath/2007/PartnerControls"></Terms></TaxKeywordTaxHTField><K_UNICEFComments xmlns="65182ab8-747e-4d60-8b70-c4a0a711ff47" xsi:nil="true"></K_UNICEFComments><K_UNICEFApprovedBy xmlns="65182ab8-747e-4d60-8b70-c4a0a711ff47"><UserInfo><DisplayName>Monica Darer</DisplayName><AccountId>1159</AccountId><AccountType/></UserInfo></K_UNICEFApprovedBy><IsK_UNICEFApproved xmlns="65182ab8-747e-4d60-8b70-c4a0a711ff47">true</IsK_UNICEFApproved><K_UNICEFRequestedBy xmlns="65182ab8-747e-4d60-8b70-c4a0a711ff47"><UserInfo><DisplayName>Kristin Andersson</DisplayName><AccountId>18678</AccountId><AccountType/></UserInfo></K_UNICEFRequestedBy><K_UNICEFStatus xmlns="65182ab8-747e-4d 60-8b70-c4a0a711ff47">Approved</K_UNICEFStatus><_dlc_DocIdPersistId xmlns="54adfe2b-3273-4c05-a8cd-66286ce36ec5">false</_dlc_DocIdPersistId><_dlc_DocId xmlns="54adfe2b-3273-4c05-a8cd-66286ce36ec5">CPDCHILDPR-1122154389-28</_dlc_DocId><_dlc_DocIdUrl xmlns="54adfe2b-3273-4c05-a8cd-66286ce36ec5"><Url>https://unicef.sharepoint.com/sites/PD-ChildProtection/_layouts/15/DocIdRedir.aspx?ID=CPDCHILDPR-1122154389-28</Url><Description>CPDCHILDPR-1122154389-28</Description></_dlc_DocIdUrl></documentManagement></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ct:contentTypeSchema ct:_="" ma:_="" ma:contentTypeName="UNICEF Document" ma:contentTypeID="0x0101009BA85F8052A6DA4FA3E31FF9F74C697000F0C3A31F340ADA4D9EE652F8A3D77B73" ma:contentTypeVersion="53" ma:contentTypeDescription="" ma:contentTypeScope="" ma:versionID="f95cd160e59221f3c3d9d3a88ec64940" xmlns:ct="http://schemas.microsoft.com/office/2006/metadata/contentType" xmlns:ma="http://schemas.microsoft.com/office/2006/metadata/properties/metaAttributes">
<xsd:schema targetNamespace="http://schemas.microsoft.com/office/2006/metadata/properties" ma:root="true" ma:fieldsID="0f6b38234fcf7329c3813a195b69ee36" ns1:_="" ns2:_="" ns3:_="" ns4:_="" ns5:_="" ns6:_="" ns7:_="" ns8:_="" xmlns:xsd="http://www.w3.org/2001/XMLSchema" xmlns:xs="http://www.w3.org/2001/XMLSchema" xmlns:p="http://schemas.microsoft.com/office/2006/metadata/properties" xmlns:ns1="http://schemas.microsoft.com/sharepoint/v3" xmlns:ns2="ca283e0b-db31-4043-a2ef-b80661bf084a" xmlns:ns3="http://schemas.microsoft.com/sharepoint.v3" xmlns:ns4="54adfe2b-3273-4c05-a8cd-66286ce36ec5" xmlns:ns5="http://schemas.microsoft.com/sharepoint/v4" xmlns:ns6="58b0a23a-12e5-47ae-9545-b71caea160f6" xmlns:ns7="65182ab8-747e-4d60-8b70-c4a0a711ff47" xmlns:ns8="65182ab8-747e-4d 60-8b70-c4a0a711ff47">
<xsd:import namespace="http://schemas.microsoft.com/sharepoint/v3"/>
<xsd:import namespace="ca283e0b-db31-4043-a2ef-b80661bf084a"/>
<xsd:import namespace="http://schemas.microsoft.com/sharepoint.v3"/>
<xsd:import namespace="54adfe2b-3273-4c05-a8cd-66286ce36ec5"/>
<xsd:import namespace="http://schemas.microsoft.com/sharepoint/v4"/>
<xsd:import namespace="58b0a23a-12e5-47ae-9545-b71caea160f6"/>
<xsd:import namespace="65182ab8-747e-4d60-8b70-c4a0a711ff47"/>
<xsd:import namespace="65182ab8-747e-4d 60-8b70-c4a0a711ff47"/>
<xsd:element name="properties">
<xsd:complexType>
<xsd:sequence>
<xsd:element name="documentManagement">
<xsd:complexType>
<xsd:all>
<xsd:element ref="ns2:WrittenBy" minOccurs="0"/>
<xsd:element ref="ns2:ContentLanguage" minOccurs="0"/>
<xsd:element ref="ns3:CategoryDescription" minOccurs="0"/>
<xsd:element ref="ns2:RecipientsEmail" minOccurs="0"/>
<xsd:element ref="ns2:SenderEmail" minOccurs="0"/>
<xsd:element ref="ns2:DateTransmittedEmail" minOccurs="0"/>
<xsd:element ref="ns2:k8c968e8c72a4eda96b7e8fdbe192be2" minOccurs="0"/>
<xsd:element ref="ns2:ga975397408f43e4b84ec8e5a598e523" minOccurs="0"/>
<xsd:element ref="ns2:mda26ace941f4791a7314a339fee829c" minOccurs="0"/>
<xsd:element ref="ns2:TaxCatchAllLabel" minOccurs="0"/>
<xsd:element ref="ns2:TaxCatchAll" minOccurs="0"/>
<xsd:element ref="ns2:h6a71f3e574e4344bc34f3fc9dd20054" minOccurs="0"/>
<xsd:element ref="ns2:ContentStatus" minOccurs="0"/>
<xsd:element ref="ns2:j169e817e0ee4eb8974e6fc4a2762909" minOccurs="0"/>
<xsd:element ref="ns2:j048a4f9aaad4a8990a1d5e5f53cb451" minOccurs="0"/>
<xsd:element ref="ns4:_dlc_DocId" minOccurs="0"/>
<xsd:element ref="ns4:_dlc_DocIdUrl" minOccurs="0"/>
<xsd:element ref="ns4:_dlc_DocIdPersistId" minOccurs="0"/>
<xsd:element ref="ns5:IconOverlay" minOccurs="0"/>
<xsd:element ref="ns1:_vti_ItemDeclaredRecord" minOccurs="0"/>
<xsd:element ref="ns1:_vti_ItemHoldRecordStatus" minOccurs="0"/>
<xsd:element ref="ns4:TaxKeywordTaxHTField" minOccurs="0"/>
<xsd:element ref="ns6:MediaServiceMetadata" minOccurs="0"/>
<xsd:element ref="ns6:MediaServiceFastMetadata" minOccurs="0"/>
<xsd:element ref="ns7:IsK_UNICEFApproved" minOccurs="0"/>
<xsd:element ref="ns7:K_UNICEFApprovedBy" minOccurs="0"/>
<xsd:element ref="ns7:K_UNICEFComments" minOccurs="0"/>
<xsd:element ref="ns7:K_UNICEFRequestedBy" minOccurs="0"/>
<xsd:element ref="ns8:K_UNICEFStatus" minOccurs="0"/>
</xsd:all>
</xsd:complexType>
</xsd:element>
</xsd:sequence>
</xsd:complexType>
</xsd:element>
</xsd:schema>
<xsd:schema targetNamespace="http://schemas.microsoft.com/sharepoint/v3"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_vti_ItemDeclaredRecord" ma:index="34" nillable="true" ma:displayName="Declared Record" ma:hidden="true" ma:internalName="_vti_ItemDeclaredRecord" ma:readOnly="true">
<xsd:simpleType>
<xsd:restriction base="dms:DateTime"/>
</xsd:simpleType>
</xsd:element>
<xsd:element name="_vti_ItemHoldRecordStatus" ma:index="35" nillable="true" ma:displayName="Hold and Record Status" ma:decimals="0" ma:description="" ma:hidden="true" ma:indexed="true" ma:internalName="_vti_ItemHoldRecordStatus" ma:readOnly="true">
<xsd:simpleType>
<xsd:restriction base="dms:Unknown"/>
</xsd:simpleType>
</xsd:element>
</xsd:schema>
<xsd:schema targetNamespace="ca283e0b-db31-4043-a2ef-b80661bf084a"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WrittenBy" ma:index="3" nillable="true" ma:displayName="Written By" ma:description="‘Written By’ is auto-completed with the name of the uploader, but can be edited if you are uploading on behalf of someone else." ma:list="UserInfo" ma:SharePointGroup="0" ma:internalName="Written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Language" ma:index="4" nillable="true" ma:displayName="Content Language *" ma:default="English" ma:format="RadioButtons" ma:indexed="true" ma:internalName="ContentLanguage" ma:readOnly="fals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RecipientsEmail" ma:index="9" nillable="true" ma:displayName="Recipients (email)" ma:hidden="true" ma:internalName="RecipientsEmail" ma:readOnly="false">
<xsd:simpleType>
<xsd:restriction base="dms:Text">
<xsd:maxLength value="255"/>
</xsd:restriction>
</xsd:simpleType>
</xsd:element>
<xsd:element name="SenderEmail" ma:index="10" nillable="true" ma:displayName="Sender (email)" ma:hidden="true" ma:internalName="SenderEmail" ma:readOnly="false">
<xsd:simpleType>
<xsd:restriction base="dms:Text">
<xsd:maxLength value="255"/>
</xsd:restriction>
</xsd:simpleType>
</xsd:element>
<xsd:element name="DateTransmittedEmail" ma:index="11" nillable="true" ma:displayName="Date transmitted (email)" ma:format="DateTime" ma:hidden="true" ma:internalName="DateTransmittedEmail" ma:readOnly="false">
<xsd:simpleType>
<xsd:restriction base="dms:DateTime"/>
</xsd:simpleType>
</xsd:element>
<xsd:element name="k8c968e8c72a4eda96b7e8fdbe192be2" ma:index="12" nillable="true" ma:taxonomy="true" ma:internalName="k8c968e8c72a4eda96b7e8fdbe192be2" ma:taxonomyFieldName="GeographicScope" ma:displayName="Geographic Scope" ma:default="" ma:fieldId="{48c968e8-c72a-4eda-96b7-e8fdbe192be2}" ma:taxonomyMulti="true" ma:sspId="73f51738-d318-4883-9d64-4f0bd0ccc55e" ma:termSetId="0a00fedf-defc-4fe3-a3bf-9929b29a638e" ma:anchorId="00000000-0000-0000-0000-000000000000" ma:open="false" ma:isKeyword="false">
<xsd:complexType>
<xsd:sequence>
<xsd:element ref="pc:Terms" minOccurs="0" maxOccurs="1"></xsd:element>
</xsd:sequence>
</xsd:complexType>
</xsd:element>
<xsd:element name="ga975397408f43e4b84ec8e5a598e523" ma:index="16" nillable="true" ma:taxonomy="true" ma:internalName="ga975397408f43e4b84ec8e5a598e523" ma:taxonomyFieldName="OfficeDivision" ma:displayName="Office/Division *" ma:readOnly="false" ma:default="1033;#Programme Division-456D|b599cc08-53d0-4ecf-afce-40bdcdf910e2" ma:fieldId="{0a975397-408f-43e4-b84e-c8e5a598e523}" ma:sspId="73f51738-d318-4883-9d64-4f0bd0ccc55e" ma:termSetId="1761a25e-44f4-4213-964a-f96c515e12cb" ma:anchorId="00000000-0000-0000-0000-000000000000" ma:open="false" ma:isKeyword="false">
<xsd:complexType>
<xsd:sequence>
<xsd:element ref="pc:Terms" minOccurs="0" maxOccurs="1"></xsd:element>
</xsd:sequence>
</xsd:complexType>
</xsd:element>
<xsd:element name="mda26ace941f4791a7314a339fee829c" ma:index="17" nillable="true" ma:taxonomy="true" ma:internalName="mda26ace941f4791a7314a339fee829c" ma:taxonomyFieldName="DocumentType" ma:displayName="Document Type *" ma:indexed="true" ma:readOnly="fals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xsd:element>
</xsd:sequence>
</xsd:complexType>
</xsd:element>
<xsd:element name="TaxCatchAllLabel" ma:index="18" nillable="true" ma:displayName="Taxonomy Catch All Column1" ma:hidden="true" ma:list="{d6afb9b3-f811-45fd-9088-c4bf42973271}" ma:internalName="TaxCatchAllLabel" ma:readOnly="true" ma:showField="CatchAllDataLabel" ma:web="54adfe2b-3273-4c05-a8cd-66286ce36ec5">
<xsd:complexType>
<xsd:complexContent>
<xsd:extension base="dms:MultiChoiceLookup">
<xsd:sequence>
<xsd:element name="Value" type="dms:Lookup" maxOccurs="unbounded" minOccurs="0" nillable="true"/>
</xsd:sequence>
</xsd:extension>
</xsd:complexContent>
</xsd:complexType>
</xsd:element>
<xsd:element name="TaxCatchAll" ma:index="22" nillable="true" ma:displayName="Taxonomy Catch All Column" ma:hidden="true" ma:list="{d6afb9b3-f811-45fd-9088-c4bf42973271}" ma:internalName="TaxCatchAll" ma:showField="CatchAllData" ma:web="54adfe2b-3273-4c05-a8cd-66286ce36ec5">
<xsd:complexType>
<xsd:complexContent>
<xsd:extension base="dms:MultiChoiceLookup">
<xsd:sequence>
<xsd:element name="Value" type="dms:Lookup" maxOccurs="unbounded" minOccurs="0" nillable="true"/>
</xsd:sequence>
</xsd:extension>
</xsd:complexContent>
</xsd:complexType>
</xsd:element>
<xsd:element name="h6a71f3e574e4344bc34f3fc9dd20054" ma:index="23" nillable="true" ma:taxonomy="true" ma:internalName="h6a71f3e574e4344bc34f3fc9dd20054" ma:taxonomyFieldName="Topic" ma:displayName="Topic *" ma:readOnly="false"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xsd:element>
</xsd:sequence>
</xsd:complexType>
</xsd:element>
<xsd:element name="ContentStatus" ma:index="25" nillable="true" ma:displayName="Content Status" ma:description="Optional column to indicate document status: no status, draft, final or expired.​" ma:format="RadioButtons" ma:internalName="ContentStatus">
<xsd:simpleType>
<xsd:restriction base="dms:Choice">
<xsd:enumeration value="­"/>
<xsd:enumeration value="Draft"/>
<xsd:enumeration value="Final"/>
<xsd:enumeration value="Expired"/>
</xsd:restriction>
</xsd:simpleType>
</xsd:element>
<xsd:element name="j169e817e0ee4eb8974e6fc4a2762909" ma:index="26" nillable="true" ma:taxonomy="true" ma:internalName="j169e817e0ee4eb8974e6fc4a2762909" ma:taxonomyFieldName="CriticalForLongTermRetention" ma:displayName="Critical for long-term retention?" ma:default="" ma:fieldId="{3169e817-e0ee-4eb8-974e-6fc4a2762909}" ma:sspId="73f51738-d318-4883-9d64-4f0bd0ccc55e" ma:termSetId="59f85175-3dbf-4592-9c1d-453af9da4e8b" ma:anchorId="00000000-0000-0000-0000-000000000000" ma:open="false" ma:isKeyword="false">
<xsd:complexType>
<xsd:sequence>
<xsd:element ref="pc:Terms" minOccurs="0" maxOccurs="1"></xsd:element>
</xsd:sequence>
</xsd:complexType>
</xsd:element>
<xsd:element name="j048a4f9aaad4a8990a1d5e5f53cb451" ma:index="28" nillable="true" ma:taxonomy="true" ma:internalName="j048a4f9aaad4a8990a1d5e5f53cb451" ma:taxonomyFieldName="SystemDTAC" ma:displayName="System-DT-AC" ma:default="" ma:fieldId="{3048a4f9-aaad-4a89-90a1-d5e5f53cb451}" ma:sspId="73f51738-d318-4883-9d64-4f0bd0ccc55e" ma:termSetId="1e3381f3-a35f-499a-9a3c-017e5423e02a" ma:anchorId="00000000-0000-0000-0000-000000000000" ma:open="false" ma:isKeyword="false">
<xsd:complexType>
<xsd:sequence>
<xsd:element ref="pc:Terms" minOccurs="0" maxOccurs="1"></xsd:element>
</xsd:sequence>
</xsd:complexType>
</xsd:element>
</xsd:schema>
<xsd:schema targetNamespace="http://schemas.microsoft.com/sharepoint.v3"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CategoryDescription" ma:index="6" nillable="true" ma:displayName="Description" ma:internalName="CategoryDescription">
<xsd:simpleType>
<xsd:restriction base="dms:Note"/>
</xsd:simpleType>
</xsd:element>
</xsd:schema>
<xsd:schema targetNamespace="54adfe2b-3273-4c05-a8cd-66286ce36ec5"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_dlc_DocId" ma:index="30" nillable="true" ma:displayName="Document ID Value" ma:description="The value of the document ID assigned to this item." ma:internalName="_dlc_DocId" ma:readOnly="true">
<xsd:simpleType>
<xsd:restriction base="dms:Text"/>
</xsd:simpleType>
</xsd:element>
<xsd:element name="_dlc_DocIdUrl" ma:index="3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2" nillable="true" ma:displayName="Persist ID" ma:description="Keep ID on add." ma:hidden="true" ma:internalName="_dlc_DocIdPersistId" ma:readOnly="true">
<xsd:simpleType>
<xsd:restriction base="dms:Boolean"/>
</xsd:simpleType>
</xsd:element>
<xsd:element name="TaxKeywordTaxHTField" ma:index="36"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xsd:element>
</xsd:sequence>
</xsd:complexType>
</xsd:element>
</xsd:schema>
<xsd:schema targetNamespace="http://schemas.microsoft.com/sharepoint/v4"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IconOverlay" ma:index="33" nillable="true" ma:displayName="IconOverlay" ma:hidden="true" ma:internalName="IconOverlay">
<xsd:simpleType>
<xsd:restriction base="dms:Text"/>
</xsd:simpleType>
</xsd:element>
</xsd:schema>
<xsd:schema targetNamespace="58b0a23a-12e5-47ae-9545-b71caea160f6"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MediaServiceMetadata" ma:index="38" nillable="true" ma:displayName="MediaServiceMetadata" ma:hidden="true" ma:internalName="MediaServiceMetadata" ma:readOnly="true">
<xsd:simpleType>
<xsd:restriction base="dms:Note"/>
</xsd:simpleType>
</xsd:element>
<xsd:element name="MediaServiceFastMetadata" ma:index="39" nillable="true" ma:displayName="MediaServiceFastMetadata" ma:hidden="true" ma:internalName="MediaServiceFastMetadata" ma:readOnly="true">
<xsd:simpleType>
<xsd:restriction base="dms:Note"/>
</xsd:simpleType>
</xsd:element>
</xsd:schema>
<xsd:schema targetNamespace="65182ab8-747e-4d60-8b70-c4a0a711ff47"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IsK_UNICEFApproved" ma:index="40" nillable="true" ma:displayName="Is K_UNICEF Approved" ma:default="FALSE" ma:internalName="IsK_UNICEFApproved">
<xsd:simpleType>
<xsd:restriction base="dms:Boolean"/>
</xsd:simpleType>
</xsd:element>
<xsd:element name="K_UNICEFApprovedBy" ma:index="41" nillable="true" ma:displayName="K_UNICEF Approved By" ma:format="Dropdown" ma:list="UserInfo" ma:SharePointGroup="0" ma:internalName="K_UNICEFApprovedBy"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_UNICEFComments" ma:index="42" nillable="true" ma:displayName="K_UNICEF Comments" ma:internalName="K_UNICEFComments">
<xsd:simpleType>
<xsd:restriction base="dms:Note">
<xsd:maxLength value="255"/>
</xsd:restriction>
</xsd:simpleType>
</xsd:element>
<xsd:element name="K_UNICEFRequestedBy" ma:index="43" nillable="true" ma:displayName="K_UNICEF Requested By" ma:list="UserInfo" ma:SharePointGroup="0" ma:internalName="K_UNICEFRequestedBy"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targetNamespace="65182ab8-747e-4d 60-8b70-c4a0a711ff47"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K_UNICEFStatus" ma:index="44" nillable="true" ma:displayName="K_UNICEF Status" ma:format="Dropdown" ma:internalName="K_UNICEFStatus">
<xsd:simpleType>
<xsd:restriction base="dms:Choice">
<xsd:enumeration value="In Progress"/>
<xsd:enumeration value="Approved"/>
<xsd:enumeration value="Rejected"/>
<xsd:enumeration value="Unpublished"/>
</xsd:restriction>
</xsd:simpleType>
</xsd:element>
</xsd:schema>
<xsd:schema targetNamespace="http://schemas.openxmlformats.org/package/2006/metadata/core-properties" elementFormDefault="qualified" attributeFormDefault="unqualified" blockDefault="#all" xmlns="http://schemas.openxmlformats.org/package/2006/metadata/core-properties" xmlns:xsd="http://www.w3.org/2001/XMLSchema" xmlns:xsi="http://www.w3.org/2001/XMLSchema-instance" xmlns:dc="http://purl.org/dc/elements/1.1/" xmlns:dcterms="http://purl.org/dc/terms/" xmlns:odoc="http://schemas.microsoft.com/internal/obd">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targetNamespace="http://schemas.microsoft.com/office/infopath/2007/PartnerControls" elementFormDefault="qualified" attributeFormDefault="unqualified" xmlns:pc="http://schemas.microsoft.com/office/infopath/2007/PartnerControls" xmlns:xs="http://www.w3.org/2001/XMLSchema">
<xs:element name="Person">
<xs:complexType>
<xs:sequence>
<xs:element ref="pc:DisplayName" minOccurs="0"></xs:element>
<xs:element ref="pc:AccountId" minOccurs="0"></xs:element>
<xs:element ref="pc:AccountType" minOccurs="0"></xs:element>
</xs:sequence>
</xs:complexType>
</xs:element>
<xs:element name="DisplayName" type="xs:string"></xs:element>
<xs:element name="AccountId" type="xs:string"></xs:element>
<xs:element name="AccountType" type="xs:string"></xs:element>
<xs:element name="BDCAssociatedEntity">
<xs:complexType>
<xs:sequence>
<xs:element ref="pc:BDCEntity" minOccurs="0" maxOccurs="unbounded"></xs:element>
</xs:sequence>
<xs:attribute ref="pc:EntityNamespace"></xs:attribute>
<xs:attribute ref="pc:EntityName"></xs:attribute>
<xs:attribute ref="pc:SystemInstanceName"></xs:attribute>
<xs:attribute ref="pc:AssociationName"></xs:attribute>
</xs:complexType>
</xs:element>
<xs:attribute name="EntityNamespace" type="xs:string"></xs:attribute>
<xs:attribute name="EntityName" type="xs:string"></xs:attribute>
<xs:attribute name="SystemInstanceName" type="xs:string"></xs:attribute>
<xs:attribute name="AssociationName" type="xs:string"></xs:attribute>
<xs:element name="BDCEntity">
<xs:complexType>
<xs:sequence>
<xs:element ref="pc:EntityDisplayName" minOccurs="0"></xs:element>
<xs:element ref="pc:EntityInstanceReference" minOccurs="0"></xs:element>
<xs:element ref="pc:EntityId1" minOccurs="0"></xs:element>
<xs:element ref="pc:EntityId2" minOccurs="0"></xs:element>
<xs:element ref="pc:EntityId3" minOccurs="0"></xs:element>
<xs:element ref="pc:EntityId4" minOccurs="0"></xs:element>
<xs:element ref="pc:EntityId5" minOccurs="0"></xs:element>
</xs:sequence>
</xs:complexType>
</xs:element>
<xs:element name="EntityDisplayName" type="xs:string"></xs:element>
<xs:element name="EntityInstanceReference" type="xs:string"></xs:element>
<xs:element name="EntityId1" type="xs:string"></xs:element>
<xs:element name="EntityId2" type="xs:string"></xs:element>
<xs:element name="EntityId3" type="xs:string"></xs:element>
<xs:element name="EntityId4" type="xs:string"></xs:element>
<xs:element name="EntityId5" type="xs:string"></xs:element>
<xs:element name="Terms">
<xs:complexType>
<xs:sequence>
<xs:element ref="pc:TermInfo" minOccurs="0" maxOccurs="unbounded"></xs:element>
</xs:sequence>
</xs:complexType>
</xs:element>
<xs:element name="TermInfo">
<xs:complexType>
<xs:sequence>
<xs:element ref="pc:TermName" minOccurs="0"></xs:element>
<xs:element ref="pc:TermId" minOccurs="0"></xs:element>
</xs:sequence>
</xs:complexType>
</xs:element>
<xs:element name="TermName" type="xs:string"></xs:element>
<xs:element name="TermId" type="xs:string"></xs:element>
</xs:schema>
</ct:contentTypeSchema>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1EDB9F-7889-4931-8602-DA89C05E89D7}">
  <ds:schemaRefs>
    <ds:schemaRef ds:uri="http://schemas.microsoft.com/office/2006/metadata/customXsn"/>
  </ds:schemaRefs>
</ds:datastoreItem>
</file>

<file path=customXml/itemProps2.xml><?xml version="1.0" encoding="utf-8"?>
<ds:datastoreItem xmlns:ds="http://schemas.openxmlformats.org/officeDocument/2006/customXml" ds:itemID="{359B3D95-0804-477B-9011-4A5B69E763DA}"/>
</file>

<file path=customXml/itemProps3.xml><?xml version="1.0" encoding="utf-8"?>
<ds:datastoreItem xmlns:ds="http://schemas.openxmlformats.org/officeDocument/2006/customXml" ds:itemID="{5F466EC1-B021-4C16-9CCB-2AAE48DE96AB}">
  <ds:schemaRefs>
    <ds:schemaRef ds:uri="http://schemas.microsoft.com/office/2006/metadata/properties"/>
    <ds:schemaRef ds:uri="http://schemas.microsoft.com/office/infopath/2007/PartnerControls"/>
    <ds:schemaRef ds:uri="ca283e0b-db31-4043-a2ef-b80661bf084a"/>
    <ds:schemaRef ds:uri="65182ab8-747e-4d60-8b70-c4a0a711ff47"/>
    <ds:schemaRef ds:uri="http://schemas.microsoft.com/sharepoint/v4"/>
    <ds:schemaRef ds:uri="54adfe2b-3273-4c05-a8cd-66286ce36ec5"/>
    <ds:schemaRef ds:uri="http://schemas.microsoft.com/sharepoint.v3"/>
    <ds:schemaRef ds:uri="65182ab8-747e-4d 60-8b70-c4a0a711ff47"/>
  </ds:schemaRefs>
</ds:datastoreItem>
</file>

<file path=customXml/itemProps4.xml><?xml version="1.0" encoding="utf-8"?>
<ds:datastoreItem xmlns:ds="http://schemas.openxmlformats.org/officeDocument/2006/customXml" ds:itemID="{F70E655E-988A-447D-8BEE-316C6A6BA102}"/>
</file>

<file path=customXml/itemProps5.xml><?xml version="1.0" encoding="utf-8"?>
<ds:datastoreItem xmlns:ds="http://schemas.openxmlformats.org/officeDocument/2006/customXml" ds:itemID="{D4C8D3AE-5DE9-46E7-AE29-A12BAE9AE88C}"/>
</file>

<file path=customXml/itemProps6.xml><?xml version="1.0" encoding="utf-8"?>
<ds:datastoreItem xmlns:ds="http://schemas.openxmlformats.org/officeDocument/2006/customXml" ds:itemID="{584C991E-102C-4031-8B65-BA2146993F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3566</Words>
  <Application>Microsoft Office PowerPoint</Application>
  <PresentationFormat>Bredbild</PresentationFormat>
  <Paragraphs>447</Paragraphs>
  <Slides>27</Slides>
  <Notes>27</Notes>
  <HiddenSlides>0</HiddenSlides>
  <MMClips>0</MMClips>
  <ScaleCrop>false</ScaleCrop>
  <HeadingPairs>
    <vt:vector size="4" baseType="variant">
      <vt:variant>
        <vt:lpstr>Tema</vt:lpstr>
      </vt:variant>
      <vt:variant>
        <vt:i4>3</vt:i4>
      </vt:variant>
      <vt:variant>
        <vt:lpstr>Bildrubriker</vt:lpstr>
      </vt:variant>
      <vt:variant>
        <vt:i4>27</vt:i4>
      </vt:variant>
    </vt:vector>
  </HeadingPairs>
  <TitlesOfParts>
    <vt:vector size="30" baseType="lpstr">
      <vt:lpstr>Simple Light</vt:lpstr>
      <vt:lpstr>Tema de Office</vt:lpstr>
      <vt:lpstr>UNICEF</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Technology Maturity Analysis:  LFC Key Findings</vt:lpstr>
      <vt:lpstr>Review of The User Experience:  LFC Key Findings</vt:lpstr>
      <vt:lpstr>PowerPoint-presentation</vt:lpstr>
      <vt:lpstr>Technology Maturity Analysis:  Saleema Key Findings</vt:lpstr>
      <vt:lpstr>Review of The User Experience:  Saleema Key Findings</vt:lpstr>
      <vt:lpstr>PowerPoint-presentation</vt:lpstr>
      <vt:lpstr>Technology Maturity Analysis:  Love Matters Key Findings</vt:lpstr>
      <vt:lpstr>Review of The User Experience:  Love Matters India Key Findings</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Jihye Kang</dc:creator>
  <cp:lastModifiedBy>Anna  Spinardi</cp:lastModifiedBy>
  <cp:revision>2</cp:revision>
  <dcterms:created xsi:type="dcterms:W3CDTF">2019-08-13T21:11:44Z</dcterms:created>
  <dcterms:modified xsi:type="dcterms:W3CDTF">2023-05-31T15:07:22Z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0x0101009BA85F8052A6DA4FA3E31FF9F74C697000F0C3A31F340ADA4D9EE652F8A3D77B73</vt:lpwstr>
  </property>
  <property fmtid="{D5CDD505-2E9C-101B-9397-08002B2CF9AE}" pid="3" name="TaxKeyword">
    <vt:lpwstr/>
  </property>
  <property fmtid="{D5CDD505-2E9C-101B-9397-08002B2CF9AE}" pid="4" name="OfficeDivision">
    <vt:lpwstr>192;#Division of Communication-456G|48d7ec51-1223-45a5-bbd8-01149395ec76</vt:lpwstr>
  </property>
  <property fmtid="{D5CDD505-2E9C-101B-9397-08002B2CF9AE}" pid="5" name="Topic">
    <vt:lpwstr>190;#n/a|62fe7219-0ec3-42ac-964d-70ae5d8291bb</vt:lpwstr>
  </property>
  <property fmtid="{D5CDD505-2E9C-101B-9397-08002B2CF9AE}" pid="6" name="DocumentType">
    <vt:lpwstr>191;#Visual design and branding guidelines|ed9661bd-7ccc-41d4-9af8-6abfbfed620c</vt:lpwstr>
  </property>
  <property fmtid="{D5CDD505-2E9C-101B-9397-08002B2CF9AE}" pid="7" name="GeographicScope">
    <vt:lpwstr/>
  </property>
  <property fmtid="{D5CDD505-2E9C-101B-9397-08002B2CF9AE}" pid="8" name="CriticalForLongTermRetention">
    <vt:lpwstr/>
  </property>
  <property fmtid="{D5CDD505-2E9C-101B-9397-08002B2CF9AE}" pid="9" name="SystemDTAC">
    <vt:lpwstr/>
  </property>
  <property fmtid="{D5CDD505-2E9C-101B-9397-08002B2CF9AE}" pid="10" name="MediaServiceImageTags">
    <vt:lpwstr/>
  </property>
  <property fmtid="{D5CDD505-2E9C-101B-9397-08002B2CF9AE}" pid="11" name="_dlc_DocIdItemGuid">
    <vt:lpwstr>5645a923-4c91-4f1e-a722-a13e959f7a50</vt:lpwstr>
  </property>
  <property fmtid="{D5CDD505-2E9C-101B-9397-08002B2CF9AE}" pid="12" name="xd_ProgID">
    <vt:lpwstr/>
  </property>
  <property fmtid="{D5CDD505-2E9C-101B-9397-08002B2CF9AE}" pid="13" name="_dlc_DocId">
    <vt:lpwstr>CPDCHILDPR-1122154389-16</vt:lpwstr>
  </property>
  <property fmtid="{D5CDD505-2E9C-101B-9397-08002B2CF9AE}" pid="14" name="_SourceUrl">
    <vt:lpwstr/>
  </property>
  <property fmtid="{D5CDD505-2E9C-101B-9397-08002B2CF9AE}" pid="15" name="_SharedFileIndex">
    <vt:lpwstr/>
  </property>
  <property fmtid="{D5CDD505-2E9C-101B-9397-08002B2CF9AE}" pid="16" name="ComplianceAssetId">
    <vt:lpwstr/>
  </property>
  <property fmtid="{D5CDD505-2E9C-101B-9397-08002B2CF9AE}" pid="17" name="TemplateUrl">
    <vt:lpwstr/>
  </property>
  <property fmtid="{D5CDD505-2E9C-101B-9397-08002B2CF9AE}" pid="18" name="_ExtendedDescription">
    <vt:lpwstr/>
  </property>
  <property fmtid="{D5CDD505-2E9C-101B-9397-08002B2CF9AE}" pid="19" name="_dlc_DocIdUrl">
    <vt:lpwstr>https://unicef.sharepoint.com/sites/PD-ChildProtection/_layouts/15/DocIdRedir.aspx?ID=CPDCHILDPR-1122154389-16, CPDCHILDPR-1122154389-16</vt:lpwstr>
  </property>
  <property fmtid="{D5CDD505-2E9C-101B-9397-08002B2CF9AE}" pid="20" name="IsK_UNICEFApproved">
    <vt:lpwstr>false</vt:lpwstr>
  </property>
  <property fmtid="{D5CDD505-2E9C-101B-9397-08002B2CF9AE}" pid="21" name="xd_Signature">
    <vt:lpwstr/>
  </property>
  <property fmtid="{D5CDD505-2E9C-101B-9397-08002B2CF9AE}" pid="22" name="_dlc_DocIdPersistId">
    <vt:lpwstr/>
  </property>
  <property fmtid="{D5CDD505-2E9C-101B-9397-08002B2CF9AE}" pid="23" name="TriggerFlowInfo">
    <vt:lpwstr/>
  </property>
  <property fmtid="{D5CDD505-2E9C-101B-9397-08002B2CF9AE}" pid="24" name="ecm_ItemDeleteBlockHolders">
    <vt:lpwstr>ecm_InPlaceRecordLock</vt:lpwstr>
  </property>
  <property fmtid="{D5CDD505-2E9C-101B-9397-08002B2CF9AE}" pid="25" name="ecm_RecordRestrictions">
    <vt:lpwstr>BlockDelete, BlockEdit</vt:lpwstr>
  </property>
  <property fmtid="{D5CDD505-2E9C-101B-9397-08002B2CF9AE}" pid="26" name="ecm_ItemLockHolders">
    <vt:lpwstr>ecm_InPlaceRecordLock</vt:lpwstr>
  </property>
</Properties>
</file>