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42.xml" ContentType="application/vnd.openxmlformats-officedocument.presentationml.tags+xml"/>
  <Override PartName="/ppt/tags/tag80.xml" ContentType="application/vnd.openxmlformats-officedocument.presentationml.tags+xml"/>
  <Override PartName="/ppt/tags/tag69.xml" ContentType="application/vnd.openxmlformats-officedocument.presentationml.tags+xml"/>
  <Override PartName="/ppt/tags/tag1.xml" ContentType="application/vnd.openxmlformats-officedocument.presentationml.tags+xml"/>
  <Override PartName="/ppt/tags/tag10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6.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81.xml" ContentType="application/vnd.openxmlformats-officedocument.presentationml.tags+xml"/>
  <Override PartName="/ppt/tags/tag71.xml" ContentType="application/vnd.openxmlformats-officedocument.presentationml.tags+xml"/>
  <Override PartName="/ppt/tags/tag10.xml" ContentType="application/vnd.openxmlformats-officedocument.presentationml.tags+xml"/>
  <Override PartName="/ppt/tags/tag10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7.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11.xml" ContentType="application/vnd.openxmlformats-officedocument.presentationml.tags+xml"/>
  <Override PartName="/ppt/tags/tag5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52.xml" ContentType="application/vnd.openxmlformats-officedocument.presentationml.tags+xml"/>
  <Override PartName="/ppt/tags/tag16.xml" ContentType="application/vnd.openxmlformats-officedocument.presentationml.tags+xml"/>
  <Override PartName="/ppt/tags/tag51.xml" ContentType="application/vnd.openxmlformats-officedocument.presentationml.tags+xml"/>
  <Override PartName="/ppt/tags/tag17.xml" ContentType="application/vnd.openxmlformats-officedocument.presentationml.tags+xml"/>
  <Override PartName="/ppt/tags/tag50.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72.xml" ContentType="application/vnd.openxmlformats-officedocument.presentationml.tags+xml"/>
  <Override PartName="/ppt/tags/tag21.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22.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23.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24.xml" ContentType="application/vnd.openxmlformats-officedocument.presentationml.tags+xml"/>
  <Override PartName="/ppt/tags/tag74.xml" ContentType="application/vnd.openxmlformats-officedocument.presentationml.tags+xml"/>
  <Override PartName="/ppt/tags/tag94.xml" ContentType="application/vnd.openxmlformats-officedocument.presentationml.tags+xml"/>
  <Override PartName="/ppt/tags/tag25.xml" ContentType="application/vnd.openxmlformats-officedocument.presentationml.tags+xml"/>
  <Override PartName="/ppt/tags/tag75.xml" ContentType="application/vnd.openxmlformats-officedocument.presentationml.tags+xml"/>
  <Override PartName="/ppt/tags/tag26.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68.xml" ContentType="application/vnd.openxmlformats-officedocument.presentationml.tags+xml"/>
  <Override PartName="/ppt/tags/tag79.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65" r:id="rId3"/>
    <p:sldMasterId id="2147483779" r:id="rId4"/>
    <p:sldMasterId id="2147483793" r:id="rId5"/>
    <p:sldMasterId id="2147483807" r:id="rId6"/>
    <p:sldMasterId id="2147483821" r:id="rId7"/>
  </p:sldMasterIdLst>
  <p:notesMasterIdLst>
    <p:notesMasterId r:id="rId32"/>
  </p:notesMasterIdLst>
  <p:sldIdLst>
    <p:sldId id="261" r:id="rId8"/>
    <p:sldId id="429" r:id="rId9"/>
    <p:sldId id="422" r:id="rId10"/>
    <p:sldId id="430" r:id="rId11"/>
    <p:sldId id="428" r:id="rId12"/>
    <p:sldId id="444" r:id="rId13"/>
    <p:sldId id="445" r:id="rId14"/>
    <p:sldId id="446" r:id="rId15"/>
    <p:sldId id="447" r:id="rId16"/>
    <p:sldId id="449" r:id="rId17"/>
    <p:sldId id="434" r:id="rId18"/>
    <p:sldId id="435" r:id="rId19"/>
    <p:sldId id="436" r:id="rId20"/>
    <p:sldId id="437" r:id="rId21"/>
    <p:sldId id="438" r:id="rId22"/>
    <p:sldId id="439" r:id="rId23"/>
    <p:sldId id="440" r:id="rId24"/>
    <p:sldId id="441" r:id="rId25"/>
    <p:sldId id="442" r:id="rId26"/>
    <p:sldId id="450" r:id="rId27"/>
    <p:sldId id="433" r:id="rId28"/>
    <p:sldId id="432" r:id="rId29"/>
    <p:sldId id="431" r:id="rId30"/>
    <p:sldId id="257"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LLOW, Fatim Cham" initials="FCH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0066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0" autoAdjust="0"/>
    <p:restoredTop sz="86275" autoAdjust="0"/>
  </p:normalViewPr>
  <p:slideViewPr>
    <p:cSldViewPr>
      <p:cViewPr varScale="1">
        <p:scale>
          <a:sx n="57" d="100"/>
          <a:sy n="57" d="100"/>
        </p:scale>
        <p:origin x="960" y="4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2.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C3FB7-DCBC-4447-9AA3-4F19E03A8CD9}" type="datetimeFigureOut">
              <a:rPr lang="en-US" smtClean="0"/>
              <a:t>2011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07BEB-71E0-4748-B98B-6DA68381FD9B}" type="slidenum">
              <a:rPr lang="en-US" smtClean="0"/>
              <a:t>‹#›</a:t>
            </a:fld>
            <a:endParaRPr lang="en-US"/>
          </a:p>
        </p:txBody>
      </p:sp>
    </p:spTree>
    <p:extLst>
      <p:ext uri="{BB962C8B-B14F-4D97-AF65-F5344CB8AC3E}">
        <p14:creationId xmlns:p14="http://schemas.microsoft.com/office/powerpoint/2010/main" val="24245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0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0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66429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900" dirty="0">
                <a:ea typeface="ＭＳ Ｐゴシック" pitchFamily="34" charset="-128"/>
              </a:rPr>
              <a:t>Set</a:t>
            </a:r>
            <a:r>
              <a:rPr lang="en-US" sz="900" baseline="0" dirty="0">
                <a:ea typeface="ＭＳ Ｐゴシック" pitchFamily="34" charset="-128"/>
              </a:rPr>
              <a:t> timeframe what time of the day samples will be sent to the lab for testing if samples will be transported by batch. </a:t>
            </a:r>
          </a:p>
          <a:p>
            <a:pPr eaLnBrk="1" hangingPunct="1">
              <a:spcBef>
                <a:spcPct val="0"/>
              </a:spcBef>
            </a:pPr>
            <a:r>
              <a:rPr lang="en-US" sz="900" baseline="0" dirty="0">
                <a:ea typeface="ＭＳ Ｐゴシック" pitchFamily="34" charset="-128"/>
              </a:rPr>
              <a:t>If result will not be ready the same day, set result TAT and ensure that the clinician act on result STAT ( shortest turnaround time). Change the questions based on where the device placed – at the clinic or in the lab. If Lab ( GX), consider questions below; </a:t>
            </a:r>
          </a:p>
          <a:p>
            <a:pPr marL="457004" indent="-457004">
              <a:spcBef>
                <a:spcPts val="0"/>
              </a:spcBef>
              <a:spcAft>
                <a:spcPts val="0"/>
              </a:spcAft>
              <a:buFontTx/>
              <a:buAutoNum type="arabicPeriod"/>
            </a:pPr>
            <a:r>
              <a:rPr lang="en-US" sz="900" dirty="0">
                <a:solidFill>
                  <a:srgbClr val="000000"/>
                </a:solidFill>
                <a:ea typeface="ＭＳ 明朝"/>
                <a:cs typeface="Times New Roman"/>
              </a:rPr>
              <a:t>Where do we collect samples? At the designated clinic or in the lab? </a:t>
            </a:r>
          </a:p>
          <a:p>
            <a:pPr marL="457004" indent="-457004">
              <a:spcBef>
                <a:spcPts val="0"/>
              </a:spcBef>
              <a:spcAft>
                <a:spcPts val="0"/>
              </a:spcAft>
              <a:buFontTx/>
              <a:buAutoNum type="arabicPeriod"/>
            </a:pPr>
            <a:r>
              <a:rPr lang="en-US" sz="900" dirty="0">
                <a:solidFill>
                  <a:srgbClr val="000000"/>
                </a:solidFill>
                <a:ea typeface="ＭＳ 明朝"/>
                <a:cs typeface="Times New Roman"/>
              </a:rPr>
              <a:t>If at designated clinic, who will be collecting samples and send to the lab for testing? </a:t>
            </a:r>
          </a:p>
          <a:p>
            <a:pPr marL="457004" indent="-457004">
              <a:spcBef>
                <a:spcPts val="0"/>
              </a:spcBef>
              <a:spcAft>
                <a:spcPts val="0"/>
              </a:spcAft>
              <a:buAutoNum type="arabicPeriod"/>
            </a:pPr>
            <a:r>
              <a:rPr lang="en-US" sz="900" dirty="0">
                <a:solidFill>
                  <a:srgbClr val="000000"/>
                </a:solidFill>
                <a:ea typeface="ＭＳ 明朝"/>
                <a:cs typeface="Times New Roman"/>
              </a:rPr>
              <a:t>Who will fill out the lab requisition form for patients?</a:t>
            </a:r>
          </a:p>
          <a:p>
            <a:pPr marL="457004" indent="-457004">
              <a:spcBef>
                <a:spcPts val="0"/>
              </a:spcBef>
              <a:spcAft>
                <a:spcPts val="0"/>
              </a:spcAft>
              <a:buAutoNum type="arabicPeriod"/>
            </a:pPr>
            <a:r>
              <a:rPr lang="en-US" sz="900" dirty="0">
                <a:solidFill>
                  <a:srgbClr val="000000"/>
                </a:solidFill>
                <a:ea typeface="ＭＳ 明朝"/>
                <a:cs typeface="Times New Roman"/>
              </a:rPr>
              <a:t>How will the samples be transported to the lab for testing? </a:t>
            </a:r>
          </a:p>
          <a:p>
            <a:pPr marL="457004" indent="-457004">
              <a:spcBef>
                <a:spcPts val="0"/>
              </a:spcBef>
              <a:spcAft>
                <a:spcPts val="0"/>
              </a:spcAft>
              <a:buAutoNum type="arabicPeriod"/>
            </a:pPr>
            <a:r>
              <a:rPr lang="en-US" sz="900" dirty="0">
                <a:solidFill>
                  <a:srgbClr val="000000"/>
                </a:solidFill>
                <a:ea typeface="ＭＳ 明朝"/>
                <a:cs typeface="Times New Roman"/>
              </a:rPr>
              <a:t>Who will be transporting the samples? Will it be transported individually or by batch? </a:t>
            </a:r>
          </a:p>
          <a:p>
            <a:pPr marL="457004" indent="-457004">
              <a:spcBef>
                <a:spcPts val="0"/>
              </a:spcBef>
              <a:spcAft>
                <a:spcPts val="0"/>
              </a:spcAft>
              <a:buAutoNum type="arabicPeriod"/>
            </a:pPr>
            <a:r>
              <a:rPr lang="en-US" sz="900" dirty="0">
                <a:solidFill>
                  <a:srgbClr val="000000"/>
                </a:solidFill>
                <a:ea typeface="ＭＳ 明朝"/>
                <a:cs typeface="Times New Roman"/>
              </a:rPr>
              <a:t>How will the test result be referred back to patient? Who will collect the result? How do you ensure that patient received the result and acted by the clinician same day ?</a:t>
            </a:r>
          </a:p>
          <a:p>
            <a:pPr marL="457004" indent="-457004">
              <a:spcBef>
                <a:spcPts val="0"/>
              </a:spcBef>
              <a:spcAft>
                <a:spcPts val="0"/>
              </a:spcAft>
              <a:buAutoNum type="arabicPeriod"/>
            </a:pPr>
            <a:r>
              <a:rPr lang="en-US" sz="900" dirty="0">
                <a:solidFill>
                  <a:srgbClr val="000000"/>
                </a:solidFill>
                <a:ea typeface="ＭＳ 明朝"/>
                <a:cs typeface="Times New Roman"/>
              </a:rPr>
              <a:t>Will the HCW assigned write the patient result into the patient record for patients when they return from the lab?</a:t>
            </a:r>
          </a:p>
          <a:p>
            <a:pPr eaLnBrk="1" hangingPunct="1">
              <a:spcBef>
                <a:spcPct val="0"/>
              </a:spcBef>
            </a:pPr>
            <a:endParaRPr lang="en-US" sz="1000"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14</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ea typeface="ＭＳ Ｐゴシック" pitchFamily="34" charset="-128"/>
              </a:rPr>
              <a:t>Hide this slide if not conducting </a:t>
            </a:r>
            <a:r>
              <a:rPr lang="en-US" b="1" dirty="0" err="1">
                <a:ea typeface="ＭＳ Ｐゴシック" pitchFamily="34" charset="-128"/>
              </a:rPr>
              <a:t>mPima</a:t>
            </a:r>
            <a:r>
              <a:rPr lang="en-US" b="1" dirty="0">
                <a:ea typeface="ＭＳ Ｐゴシック" pitchFamily="34" charset="-128"/>
              </a:rPr>
              <a:t> training</a:t>
            </a: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15</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effectLst/>
                <a:latin typeface="+mn-lt"/>
                <a:ea typeface="+mn-ea"/>
                <a:cs typeface="+mn-cs"/>
              </a:rPr>
              <a:t>Hide this</a:t>
            </a:r>
            <a:r>
              <a:rPr lang="en-US" sz="1200" b="1" kern="1200" baseline="0" dirty="0">
                <a:solidFill>
                  <a:schemeClr val="tx1"/>
                </a:solidFill>
                <a:effectLst/>
                <a:latin typeface="+mn-lt"/>
                <a:ea typeface="+mn-ea"/>
                <a:cs typeface="+mn-cs"/>
              </a:rPr>
              <a:t> slide if not conducting GX training </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 Follow</a:t>
            </a:r>
            <a:r>
              <a:rPr lang="en-US" sz="1200" kern="1200" baseline="0" dirty="0">
                <a:solidFill>
                  <a:schemeClr val="tx1"/>
                </a:solidFill>
                <a:effectLst/>
                <a:latin typeface="+mn-lt"/>
                <a:ea typeface="+mn-ea"/>
                <a:cs typeface="+mn-cs"/>
              </a:rPr>
              <a:t> up questions for GeneXpert only:</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all EID tests are not run on </a:t>
            </a:r>
            <a:r>
              <a:rPr lang="en-US" sz="1200" kern="1200" dirty="0" err="1">
                <a:solidFill>
                  <a:schemeClr val="tx1"/>
                </a:solidFill>
                <a:effectLst/>
                <a:latin typeface="+mn-lt"/>
                <a:ea typeface="+mn-ea"/>
                <a:cs typeface="+mn-cs"/>
              </a:rPr>
              <a:t>Xpert</a:t>
            </a:r>
            <a:r>
              <a:rPr lang="en-US" sz="1200" kern="1200" dirty="0">
                <a:solidFill>
                  <a:schemeClr val="tx1"/>
                </a:solidFill>
                <a:effectLst/>
                <a:latin typeface="+mn-lt"/>
                <a:ea typeface="+mn-ea"/>
                <a:cs typeface="+mn-cs"/>
              </a:rPr>
              <a:t>, will the facility consider collecting EID samples using DBS and sending to the lab onsite for </a:t>
            </a:r>
            <a:r>
              <a:rPr lang="en-US" sz="1200" kern="1200" dirty="0" err="1">
                <a:solidFill>
                  <a:schemeClr val="tx1"/>
                </a:solidFill>
                <a:effectLst/>
                <a:latin typeface="+mn-lt"/>
                <a:ea typeface="+mn-ea"/>
                <a:cs typeface="+mn-cs"/>
              </a:rPr>
              <a:t>Xpert</a:t>
            </a:r>
            <a:r>
              <a:rPr lang="en-US" sz="1200" kern="1200" dirty="0">
                <a:solidFill>
                  <a:schemeClr val="tx1"/>
                </a:solidFill>
                <a:effectLst/>
                <a:latin typeface="+mn-lt"/>
                <a:ea typeface="+mn-ea"/>
                <a:cs typeface="+mn-cs"/>
              </a:rPr>
              <a:t> testing the next day?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all VL tests are not run on the </a:t>
            </a:r>
            <a:r>
              <a:rPr lang="en-US" sz="1200" kern="1200" dirty="0" err="1">
                <a:solidFill>
                  <a:schemeClr val="tx1"/>
                </a:solidFill>
                <a:effectLst/>
                <a:latin typeface="+mn-lt"/>
                <a:ea typeface="+mn-ea"/>
                <a:cs typeface="+mn-cs"/>
              </a:rPr>
              <a:t>Xpert</a:t>
            </a:r>
            <a:r>
              <a:rPr lang="en-US" sz="1200" kern="1200" dirty="0">
                <a:solidFill>
                  <a:schemeClr val="tx1"/>
                </a:solidFill>
                <a:effectLst/>
                <a:latin typeface="+mn-lt"/>
                <a:ea typeface="+mn-ea"/>
                <a:cs typeface="+mn-cs"/>
              </a:rPr>
              <a:t>, has the facility considered collecting whole blood VL samples then sending to the lab onsite to centrifuge, aliquot plasma and store in fridge (2 – 8°C) then process within 5 days using the first sample in first sample out principle?</a:t>
            </a:r>
          </a:p>
          <a:p>
            <a:pPr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16</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ts val="0"/>
              </a:spcBef>
              <a:spcAft>
                <a:spcPts val="0"/>
              </a:spcAft>
              <a:buFontTx/>
              <a:buNone/>
            </a:pPr>
            <a:r>
              <a:rPr lang="en-US" sz="1200" baseline="0" dirty="0">
                <a:solidFill>
                  <a:srgbClr val="000000"/>
                </a:solidFill>
                <a:ea typeface="ＭＳ 明朝"/>
                <a:cs typeface="Times New Roman"/>
              </a:rPr>
              <a:t>Present the test prioritization and patient triage to prioritize patients when there are more clients. It is critical that this is agreed on during training, re-emphasize during site visit and reinforced with written SOP prior to implementation. </a:t>
            </a:r>
            <a:endParaRPr lang="en-US" sz="1200" dirty="0">
              <a:solidFill>
                <a:srgbClr val="000000"/>
              </a:solidFill>
              <a:ea typeface="ＭＳ 明朝"/>
              <a:cs typeface="Times New Roman"/>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17</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i="0" dirty="0">
                <a:solidFill>
                  <a:srgbClr val="000000"/>
                </a:solidFill>
                <a:ea typeface="ＭＳ 明朝"/>
                <a:cs typeface="Times New Roman"/>
              </a:rPr>
              <a:t>It is important that every trainer ensures that staff have a clear understanding of who is responsible for EID results documentation;</a:t>
            </a:r>
            <a:r>
              <a:rPr lang="en-US" i="0" baseline="0" dirty="0">
                <a:solidFill>
                  <a:srgbClr val="000000"/>
                </a:solidFill>
                <a:ea typeface="ＭＳ 明朝"/>
                <a:cs typeface="Times New Roman"/>
              </a:rPr>
              <a:t> </a:t>
            </a:r>
            <a:r>
              <a:rPr lang="en-US" i="0" dirty="0">
                <a:solidFill>
                  <a:srgbClr val="000000"/>
                </a:solidFill>
                <a:ea typeface="ＭＳ 明朝"/>
                <a:cs typeface="Times New Roman"/>
              </a:rPr>
              <a:t>All agreed discussion point will be followed up during</a:t>
            </a:r>
            <a:r>
              <a:rPr lang="en-US" i="0" baseline="0" dirty="0">
                <a:solidFill>
                  <a:srgbClr val="000000"/>
                </a:solidFill>
                <a:ea typeface="ＭＳ 明朝"/>
                <a:cs typeface="Times New Roman"/>
              </a:rPr>
              <a:t> the site visit after the </a:t>
            </a:r>
            <a:r>
              <a:rPr lang="en-US" i="0" dirty="0">
                <a:solidFill>
                  <a:srgbClr val="000000"/>
                </a:solidFill>
                <a:ea typeface="ＭＳ 明朝"/>
                <a:cs typeface="Times New Roman"/>
              </a:rPr>
              <a:t>training</a:t>
            </a:r>
            <a:endParaRPr lang="en-US" i="0"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18</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19</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20</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baseline="0" dirty="0">
                <a:ea typeface="ＭＳ Ｐゴシック" pitchFamily="34" charset="-128"/>
              </a:rPr>
              <a:t>As most patients come early at the clinic, </a:t>
            </a:r>
            <a:r>
              <a:rPr lang="en-US" sz="1200" kern="1200" baseline="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tarting testing early in the day helps maximize the volume of patients that can be tested during the day considering the device’s low throughput. Referring patients from triage can allow testing to begin much earlier in the day.</a:t>
            </a:r>
          </a:p>
          <a:p>
            <a:pPr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23</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935316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24</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152301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5</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93531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100" b="0" u="sng" kern="1200" dirty="0">
                <a:solidFill>
                  <a:schemeClr val="tx1"/>
                </a:solidFill>
                <a:effectLst/>
                <a:latin typeface="+mn-lt"/>
                <a:ea typeface="+mn-ea"/>
                <a:cs typeface="+mn-cs"/>
              </a:rPr>
              <a:t>Why is it important to establish the current patient</a:t>
            </a:r>
            <a:r>
              <a:rPr lang="en-US" sz="1100" b="0" u="sng" kern="1200" baseline="0" dirty="0">
                <a:solidFill>
                  <a:schemeClr val="tx1"/>
                </a:solidFill>
                <a:effectLst/>
                <a:latin typeface="+mn-lt"/>
                <a:ea typeface="+mn-ea"/>
                <a:cs typeface="+mn-cs"/>
              </a:rPr>
              <a:t> </a:t>
            </a:r>
            <a:r>
              <a:rPr lang="en-US" sz="1100" b="0" u="sng" kern="1200" dirty="0">
                <a:solidFill>
                  <a:schemeClr val="tx1"/>
                </a:solidFill>
                <a:effectLst/>
                <a:latin typeface="+mn-lt"/>
                <a:ea typeface="+mn-ea"/>
                <a:cs typeface="+mn-cs"/>
              </a:rPr>
              <a:t>flow and discuss change with facilities</a:t>
            </a:r>
            <a:r>
              <a:rPr lang="en-US" sz="1100" b="0"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Facilities generally have well-established methods for how patients are referred for different types of lab testing. Introducing point-of-care testing requires a major change to these methods – wrap up the activity by pointing out the need</a:t>
            </a:r>
            <a:r>
              <a:rPr lang="en-US" sz="1100" kern="1200" baseline="0" dirty="0">
                <a:solidFill>
                  <a:schemeClr val="tx1"/>
                </a:solidFill>
                <a:effectLst/>
                <a:latin typeface="+mn-lt"/>
                <a:ea typeface="+mn-ea"/>
                <a:cs typeface="+mn-cs"/>
              </a:rPr>
              <a:t> to adjust the patient flow now that testing is available on site. </a:t>
            </a:r>
            <a:endParaRPr lang="en-US" sz="1100" dirty="0">
              <a:latin typeface="+mn-lt"/>
            </a:endParaRPr>
          </a:p>
        </p:txBody>
      </p:sp>
      <p:sp>
        <p:nvSpPr>
          <p:cNvPr id="4" name="Slide Number Placeholder 3"/>
          <p:cNvSpPr>
            <a:spLocks noGrp="1"/>
          </p:cNvSpPr>
          <p:nvPr>
            <p:ph type="sldNum" sz="quarter" idx="10"/>
          </p:nvPr>
        </p:nvSpPr>
        <p:spPr/>
        <p:txBody>
          <a:bodyPr/>
          <a:lstStyle/>
          <a:p>
            <a:fld id="{B2697671-62F3-4D2D-945B-FEA6A45D084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07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 Discuss</a:t>
            </a:r>
            <a:r>
              <a:rPr lang="en-US" baseline="0" dirty="0"/>
              <a:t> here briefly the role of the HCW and the onsite lab and how long it takes for the result return to clinic. Identify the challenges of the current system and how the onsite testing address the challenges – to emphasize the next slide</a:t>
            </a:r>
            <a:endParaRPr lang="en-US" dirty="0"/>
          </a:p>
        </p:txBody>
      </p:sp>
      <p:sp>
        <p:nvSpPr>
          <p:cNvPr id="4" name="Slide Number Placeholder 3"/>
          <p:cNvSpPr>
            <a:spLocks noGrp="1"/>
          </p:cNvSpPr>
          <p:nvPr>
            <p:ph type="sldNum" sz="quarter" idx="10"/>
          </p:nvPr>
        </p:nvSpPr>
        <p:spPr/>
        <p:txBody>
          <a:bodyPr/>
          <a:lstStyle/>
          <a:p>
            <a:fld id="{B2697671-62F3-4D2D-945B-FEA6A45D084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6768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97671-62F3-4D2D-945B-FEA6A45D084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07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spcBef>
                <a:spcPct val="30000"/>
              </a:spcBef>
              <a:defRPr sz="1100">
                <a:solidFill>
                  <a:schemeClr val="tx1"/>
                </a:solidFill>
                <a:latin typeface="Arial" pitchFamily="34" charset="0"/>
              </a:defRPr>
            </a:lvl1pPr>
            <a:lvl2pPr marL="702756" indent="-270291" defTabSz="912983" eaLnBrk="0" hangingPunct="0">
              <a:spcBef>
                <a:spcPct val="30000"/>
              </a:spcBef>
              <a:defRPr sz="1100">
                <a:solidFill>
                  <a:schemeClr val="tx1"/>
                </a:solidFill>
                <a:latin typeface="Arial" pitchFamily="34" charset="0"/>
              </a:defRPr>
            </a:lvl2pPr>
            <a:lvl3pPr marL="1081164" indent="-216233" defTabSz="912983" eaLnBrk="0" hangingPunct="0">
              <a:spcBef>
                <a:spcPct val="30000"/>
              </a:spcBef>
              <a:defRPr sz="1100">
                <a:solidFill>
                  <a:schemeClr val="tx1"/>
                </a:solidFill>
                <a:latin typeface="Arial" pitchFamily="34" charset="0"/>
              </a:defRPr>
            </a:lvl3pPr>
            <a:lvl4pPr marL="1513629" indent="-216233" defTabSz="912983" eaLnBrk="0" hangingPunct="0">
              <a:spcBef>
                <a:spcPct val="30000"/>
              </a:spcBef>
              <a:defRPr sz="1100">
                <a:solidFill>
                  <a:schemeClr val="tx1"/>
                </a:solidFill>
                <a:latin typeface="Arial" pitchFamily="34" charset="0"/>
              </a:defRPr>
            </a:lvl4pPr>
            <a:lvl5pPr marL="1946095" indent="-216233" defTabSz="912983" eaLnBrk="0" hangingPunct="0">
              <a:spcBef>
                <a:spcPct val="30000"/>
              </a:spcBef>
              <a:defRPr sz="1100">
                <a:solidFill>
                  <a:schemeClr val="tx1"/>
                </a:solidFill>
                <a:latin typeface="Arial" pitchFamily="34" charset="0"/>
              </a:defRPr>
            </a:lvl5pPr>
            <a:lvl6pPr marL="2378560" indent="-216233" defTabSz="912983" eaLnBrk="0" fontAlgn="base" hangingPunct="0">
              <a:spcBef>
                <a:spcPct val="30000"/>
              </a:spcBef>
              <a:spcAft>
                <a:spcPct val="0"/>
              </a:spcAft>
              <a:defRPr sz="1100">
                <a:solidFill>
                  <a:schemeClr val="tx1"/>
                </a:solidFill>
                <a:latin typeface="Arial" pitchFamily="34" charset="0"/>
              </a:defRPr>
            </a:lvl6pPr>
            <a:lvl7pPr marL="2811026" indent="-216233" defTabSz="912983" eaLnBrk="0" fontAlgn="base" hangingPunct="0">
              <a:spcBef>
                <a:spcPct val="30000"/>
              </a:spcBef>
              <a:spcAft>
                <a:spcPct val="0"/>
              </a:spcAft>
              <a:defRPr sz="1100">
                <a:solidFill>
                  <a:schemeClr val="tx1"/>
                </a:solidFill>
                <a:latin typeface="Arial" pitchFamily="34" charset="0"/>
              </a:defRPr>
            </a:lvl7pPr>
            <a:lvl8pPr marL="3243491" indent="-216233" defTabSz="912983" eaLnBrk="0" fontAlgn="base" hangingPunct="0">
              <a:spcBef>
                <a:spcPct val="30000"/>
              </a:spcBef>
              <a:spcAft>
                <a:spcPct val="0"/>
              </a:spcAft>
              <a:defRPr sz="1100">
                <a:solidFill>
                  <a:schemeClr val="tx1"/>
                </a:solidFill>
                <a:latin typeface="Arial" pitchFamily="34" charset="0"/>
              </a:defRPr>
            </a:lvl8pPr>
            <a:lvl9pPr marL="3675957" indent="-216233" defTabSz="91298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ED71CE52-1A6E-48BE-BED2-BB41624CF029}" type="slidenum">
              <a:rPr lang="en-US" altLang="en-US" smtClean="0">
                <a:solidFill>
                  <a:prstClr val="black"/>
                </a:solidFill>
              </a:rPr>
              <a:pPr eaLnBrk="1" hangingPunct="1">
                <a:spcBef>
                  <a:spcPct val="0"/>
                </a:spcBef>
              </a:pPr>
              <a:t>9</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baseline="0" dirty="0">
                <a:ea typeface="ＭＳ Ｐゴシック" pitchFamily="34" charset="-128"/>
              </a:rPr>
              <a:t>As most patients come early at the clinic, </a:t>
            </a:r>
            <a:r>
              <a:rPr lang="en-US" sz="1200" kern="1200" baseline="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tarting testing early in the day helps maximize the volume of patients that can be tested during the day considering the device’s low throughput. Referring patients from triage can allow testing to begin much earlier in the day.</a:t>
            </a:r>
          </a:p>
          <a:p>
            <a:pPr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10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dirty="0"/>
              <a:t>Note to trainers: </a:t>
            </a:r>
            <a:r>
              <a:rPr lang="en-US" sz="1200" b="0" kern="1200" dirty="0">
                <a:solidFill>
                  <a:schemeClr val="tx1"/>
                </a:solidFill>
                <a:effectLst/>
                <a:latin typeface="+mn-lt"/>
                <a:ea typeface="+mn-ea"/>
                <a:cs typeface="+mn-cs"/>
              </a:rPr>
              <a:t>Use the flip chart to work with participants</a:t>
            </a:r>
            <a:r>
              <a:rPr lang="en-US" sz="1200" b="0" kern="1200" baseline="0" dirty="0">
                <a:solidFill>
                  <a:schemeClr val="tx1"/>
                </a:solidFill>
                <a:effectLst/>
                <a:latin typeface="+mn-lt"/>
                <a:ea typeface="+mn-ea"/>
                <a:cs typeface="+mn-cs"/>
              </a:rPr>
              <a:t> to draw the new patient flow that POC testing is at the facility. Give 20 minutes for each group to discuss and </a:t>
            </a:r>
            <a:r>
              <a:rPr lang="en-US" sz="1200" dirty="0">
                <a:solidFill>
                  <a:srgbClr val="000000"/>
                </a:solidFill>
                <a:ea typeface="ＭＳ 明朝"/>
                <a:cs typeface="Times New Roman"/>
              </a:rPr>
              <a:t>think through the changes they will need to make sure clinicians receive and are able to use patient results on the same day samples are collected and to</a:t>
            </a:r>
            <a:r>
              <a:rPr lang="en-US" sz="1200" b="0" kern="1200" baseline="0" dirty="0">
                <a:solidFill>
                  <a:schemeClr val="tx1"/>
                </a:solidFill>
                <a:effectLst/>
                <a:latin typeface="+mn-lt"/>
                <a:ea typeface="+mn-ea"/>
                <a:cs typeface="+mn-cs"/>
              </a:rPr>
              <a:t> come up with a system to be adopted that will work best for their facility. Discuss the changes using the discussion prompts in the next slides. The trainer should provide examples and guidance. Ensure that at the end of this module the new patient workflow is established and will be adopted in the implementation SOP. </a:t>
            </a:r>
            <a:endParaRPr lang="en-US" sz="1200" b="0" kern="1200" dirty="0">
              <a:solidFill>
                <a:schemeClr val="tx1"/>
              </a:solidFill>
              <a:effectLst/>
              <a:latin typeface="+mn-lt"/>
              <a:ea typeface="+mn-ea"/>
              <a:cs typeface="+mn-cs"/>
            </a:endParaRPr>
          </a:p>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66429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Review here the biggest benefits</a:t>
            </a:r>
            <a:r>
              <a:rPr lang="en-US" baseline="0" dirty="0"/>
              <a:t> of introducing POC EID technology rather than referring samples to central reference lab </a:t>
            </a:r>
            <a:endParaRPr lang="en-US" dirty="0"/>
          </a:p>
        </p:txBody>
      </p:sp>
      <p:sp>
        <p:nvSpPr>
          <p:cNvPr id="4" name="Slide Number Placeholder 3"/>
          <p:cNvSpPr>
            <a:spLocks noGrp="1"/>
          </p:cNvSpPr>
          <p:nvPr>
            <p:ph type="sldNum" sz="quarter" idx="10"/>
          </p:nvPr>
        </p:nvSpPr>
        <p:spPr/>
        <p:txBody>
          <a:bodyPr/>
          <a:lstStyle/>
          <a:p>
            <a:fld id="{B2697671-62F3-4D2D-945B-FEA6A45D084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6768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3.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oleObject" Target="../embeddings/oleObject3.bin"/><Relationship Id="rId2" Type="http://schemas.openxmlformats.org/officeDocument/2006/relationships/tags" Target="../tags/tag3.xml"/><Relationship Id="rId16"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oleObject" Target="../embeddings/oleObject2.bin"/><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image" Target="../media/image2.emf"/><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oleObject" Target="../embeddings/oleObject4.bin"/><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oleObject" Target="../embeddings/oleObject6.bin"/><Relationship Id="rId1" Type="http://schemas.openxmlformats.org/officeDocument/2006/relationships/vmlDrawing" Target="../drawings/vmlDrawing3.v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slideMaster" Target="../slideMasters/slideMaster2.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image" Target="../media/image4.emf"/><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oleObject" Target="../embeddings/oleObject5.bin"/><Relationship Id="rId30"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6.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oleObject" Target="../embeddings/oleObject8.bin"/><Relationship Id="rId2" Type="http://schemas.openxmlformats.org/officeDocument/2006/relationships/tags" Target="../tags/tag37.xml"/><Relationship Id="rId16" Type="http://schemas.openxmlformats.org/officeDocument/2006/relationships/image" Target="../media/image2.emf"/><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oleObject" Target="../embeddings/oleObject7.bin"/><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5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6.xml"/><Relationship Id="rId1" Type="http://schemas.openxmlformats.org/officeDocument/2006/relationships/tags" Target="../tags/tag5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59"/>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15" indent="0" algn="ctr">
              <a:buNone/>
              <a:defRPr>
                <a:solidFill>
                  <a:schemeClr val="tx1">
                    <a:tint val="75000"/>
                  </a:schemeClr>
                </a:solidFill>
              </a:defRPr>
            </a:lvl2pPr>
            <a:lvl3pPr marL="914430" indent="0" algn="ctr">
              <a:buNone/>
              <a:defRPr>
                <a:solidFill>
                  <a:schemeClr val="tx1">
                    <a:tint val="75000"/>
                  </a:schemeClr>
                </a:solidFill>
              </a:defRPr>
            </a:lvl3pPr>
            <a:lvl4pPr marL="1371645" indent="0" algn="ctr">
              <a:buNone/>
              <a:defRPr>
                <a:solidFill>
                  <a:schemeClr val="tx1">
                    <a:tint val="75000"/>
                  </a:schemeClr>
                </a:solidFill>
              </a:defRPr>
            </a:lvl4pPr>
            <a:lvl5pPr marL="1828861" indent="0" algn="ctr">
              <a:buNone/>
              <a:defRPr>
                <a:solidFill>
                  <a:schemeClr val="tx1">
                    <a:tint val="75000"/>
                  </a:schemeClr>
                </a:solidFill>
              </a:defRPr>
            </a:lvl5pPr>
            <a:lvl6pPr marL="2286076" indent="0" algn="ctr">
              <a:buNone/>
              <a:defRPr>
                <a:solidFill>
                  <a:schemeClr val="tx1">
                    <a:tint val="75000"/>
                  </a:schemeClr>
                </a:solidFill>
              </a:defRPr>
            </a:lvl6pPr>
            <a:lvl7pPr marL="2743291" indent="0" algn="ctr">
              <a:buNone/>
              <a:defRPr>
                <a:solidFill>
                  <a:schemeClr val="tx1">
                    <a:tint val="75000"/>
                  </a:schemeClr>
                </a:solidFill>
              </a:defRPr>
            </a:lvl7pPr>
            <a:lvl8pPr marL="3200506" indent="0" algn="ctr">
              <a:buNone/>
              <a:defRPr>
                <a:solidFill>
                  <a:schemeClr val="tx1">
                    <a:tint val="75000"/>
                  </a:schemeClr>
                </a:solidFill>
              </a:defRPr>
            </a:lvl8pPr>
            <a:lvl9pPr marL="36577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17234C-CF13-4CB3-A69C-8AD34EF77E04}"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5108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10FCDE-32FF-48A3-9B2B-467846FE481A}"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0797787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C190D-B7A2-425B-A0A2-0E93DB8D4D6F}"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9637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2531" y="274664"/>
            <a:ext cx="365664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90" y="274664"/>
            <a:ext cx="1076679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99C13D-A855-4C9F-801A-3FA091AC0AEE}"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7112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17"/>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67"/>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6997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2531" y="274664"/>
            <a:ext cx="365664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90" y="274664"/>
            <a:ext cx="1076679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D0F665-A6C6-4D70-A13D-FBC29381CC45}"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405762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17"/>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67"/>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034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p:custDataLst>
              <p:tags r:id="rId1"/>
            </p:custDataLst>
          </p:nvPr>
        </p:nvSpPr>
        <p:spPr bwMode="auto">
          <a:xfrm>
            <a:off x="0" y="19"/>
            <a:ext cx="12188825" cy="5000625"/>
          </a:xfrm>
          <a:prstGeom prst="rect">
            <a:avLst/>
          </a:prstGeom>
          <a:solidFill>
            <a:srgbClr val="003366"/>
          </a:solidFill>
          <a:ln w="9525">
            <a:noFill/>
            <a:miter lim="800000"/>
            <a:headEnd/>
            <a:tailEnd/>
          </a:ln>
        </p:spPr>
        <p:txBody>
          <a:bodyPr wrap="none" anchor="ctr"/>
          <a:lstStyle/>
          <a:p>
            <a:pPr fontAlgn="base">
              <a:spcBef>
                <a:spcPct val="0"/>
              </a:spcBef>
              <a:spcAft>
                <a:spcPct val="0"/>
              </a:spcAft>
            </a:pPr>
            <a:endParaRPr lang="en-US" sz="1350" dirty="0">
              <a:solidFill>
                <a:srgbClr val="FFFFFF"/>
              </a:solidFill>
              <a:latin typeface="Calibri" pitchFamily="34" charset="0"/>
              <a:cs typeface="Arial" charset="0"/>
            </a:endParaRPr>
          </a:p>
        </p:txBody>
      </p:sp>
      <p:pic>
        <p:nvPicPr>
          <p:cNvPr id="4" name="Picture 6"/>
          <p:cNvPicPr>
            <a:picLocks noChangeAspect="1"/>
          </p:cNvPicPr>
          <p:nvPr/>
        </p:nvPicPr>
        <p:blipFill>
          <a:blip r:embed="rId3" cstate="print"/>
          <a:srcRect/>
          <a:stretch>
            <a:fillRect/>
          </a:stretch>
        </p:blipFill>
        <p:spPr bwMode="auto">
          <a:xfrm>
            <a:off x="8836898" y="5334019"/>
            <a:ext cx="2844059" cy="1141413"/>
          </a:xfrm>
          <a:prstGeom prst="rect">
            <a:avLst/>
          </a:prstGeom>
          <a:noFill/>
          <a:ln w="9525">
            <a:noFill/>
            <a:miter lim="800000"/>
            <a:headEnd/>
            <a:tailEnd/>
          </a:ln>
        </p:spPr>
      </p:pic>
      <p:sp>
        <p:nvSpPr>
          <p:cNvPr id="2" name="Title 1"/>
          <p:cNvSpPr>
            <a:spLocks noGrp="1"/>
          </p:cNvSpPr>
          <p:nvPr>
            <p:ph type="ctrTitle" hasCustomPrompt="1"/>
          </p:nvPr>
        </p:nvSpPr>
        <p:spPr>
          <a:xfrm>
            <a:off x="522380" y="3034424"/>
            <a:ext cx="10360501" cy="718911"/>
          </a:xfrm>
          <a:prstGeom prst="rect">
            <a:avLst/>
          </a:prstGeom>
        </p:spPr>
        <p:txBody>
          <a:bodyPr/>
          <a:lstStyle>
            <a:lvl1pPr algn="l">
              <a:defRPr sz="2100" baseline="0">
                <a:solidFill>
                  <a:schemeClr val="bg1"/>
                </a:solidFill>
                <a:latin typeface="Calibri"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914162" y="3805894"/>
            <a:ext cx="3250353" cy="302263"/>
          </a:xfrm>
          <a:prstGeom prst="rect">
            <a:avLst/>
          </a:prstGeom>
        </p:spPr>
        <p:txBody>
          <a:bodyPr/>
          <a:lstStyle>
            <a:lvl1pPr marL="0" indent="0" algn="l">
              <a:buNone/>
              <a:defRPr sz="1350" baseline="0">
                <a:solidFill>
                  <a:schemeClr val="bg1"/>
                </a:solidFill>
                <a:latin typeface="Calibri" pitchFamily="34" charset="0"/>
                <a:ea typeface="Verdana" pitchFamily="34" charset="0"/>
                <a:cs typeface="Verdana"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CHAI Malaria</a:t>
            </a:r>
          </a:p>
        </p:txBody>
      </p:sp>
    </p:spTree>
    <p:extLst>
      <p:ext uri="{BB962C8B-B14F-4D97-AF65-F5344CB8AC3E}">
        <p14:creationId xmlns:p14="http://schemas.microsoft.com/office/powerpoint/2010/main" val="1317640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5" name="Text Placeholder 4"/>
          <p:cNvSpPr>
            <a:spLocks noGrp="1"/>
          </p:cNvSpPr>
          <p:nvPr>
            <p:ph type="body" sz="quarter" idx="11"/>
          </p:nvPr>
        </p:nvSpPr>
        <p:spPr>
          <a:xfrm>
            <a:off x="507868" y="1143004"/>
            <a:ext cx="8329030" cy="14656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324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0" y="1607"/>
          <a:ext cx="2115" cy="1587"/>
        </p:xfrm>
        <a:graphic>
          <a:graphicData uri="http://schemas.openxmlformats.org/presentationml/2006/ole">
            <mc:AlternateContent xmlns:mc="http://schemas.openxmlformats.org/markup-compatibility/2006">
              <mc:Choice xmlns:v="urn:schemas-microsoft-com:vml" Requires="v">
                <p:oleObj spid="_x0000_s4132"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4236" y="0"/>
            <a:ext cx="12145815" cy="912008"/>
          </a:xfrm>
          <a:prstGeom prst="rect">
            <a:avLst/>
          </a:prstGeom>
        </p:spPr>
        <p:txBody>
          <a:bodyPr/>
          <a:lstStyle>
            <a:lvl1pPr marL="176213"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 name="Content Placeholder 9"/>
          <p:cNvSpPr>
            <a:spLocks noGrp="1"/>
          </p:cNvSpPr>
          <p:nvPr>
            <p:ph sz="quarter" idx="11" hasCustomPrompt="1"/>
          </p:nvPr>
        </p:nvSpPr>
        <p:spPr>
          <a:xfrm>
            <a:off x="2486436" y="2247886"/>
            <a:ext cx="6602280" cy="1562608"/>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280395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0" y="1607"/>
          <a:ext cx="2115" cy="1587"/>
        </p:xfrm>
        <a:graphic>
          <a:graphicData uri="http://schemas.openxmlformats.org/presentationml/2006/ole">
            <mc:AlternateContent xmlns:mc="http://schemas.openxmlformats.org/markup-compatibility/2006">
              <mc:Choice xmlns:v="urn:schemas-microsoft-com:vml" Requires="v">
                <p:oleObj spid="_x0000_s5190"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0"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18" y="1652596"/>
          <a:ext cx="10652525" cy="4619625"/>
        </p:xfrm>
        <a:graphic>
          <a:graphicData uri="http://schemas.openxmlformats.org/presentationml/2006/ole">
            <mc:AlternateContent xmlns:mc="http://schemas.openxmlformats.org/markup-compatibility/2006">
              <mc:Choice xmlns:v="urn:schemas-microsoft-com:vml" Requires="v">
                <p:oleObj spid="_x0000_s5191" name="Chart" r:id="rId17" imgW="10668000" imgH="6172200" progId="MSGraph.Chart.8">
                  <p:embed followColorScheme="full"/>
                </p:oleObj>
              </mc:Choice>
              <mc:Fallback>
                <p:oleObj name="Chart" r:id="rId17" imgW="10668000" imgH="61722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18" y="1652596"/>
                        <a:ext cx="10652525" cy="461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37766" y="6176982"/>
            <a:ext cx="810472"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8FA1B599-208B-474C-BB70-669B3289C565}" type="datetime'''''''''2''''''''01''1'''''''''''''''">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717140" y="6176982"/>
            <a:ext cx="759685"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7F896BFF-7D3E-4B57-BCEE-E03F43789C5C}" type="datetime'''''''2''''''''0''''''1''''''''''''''''2'''">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9114715" y="6176982"/>
            <a:ext cx="708898"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4CD0D7C0-E8E2-4323-AA5E-5FFE87D5C11C}" type="datetime'''''''''''2''''''''''0''''1''''''''''''''''3'''''''''''''''''">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0517094" y="2260619"/>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5C2A6D42-1D91-4033-AF71-7B90EA65F69E}"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10517094" y="2727344"/>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DBD6C156-6D8B-4DD9-BD68-F88C40AC871A}"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10517094" y="4465657"/>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FBE60238-430C-4185-8E8A-7CBC89180D4E}"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647261" y="4005270"/>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EE6D32BE-BDF5-4839-A21A-0CD23EDBD6FA}" type="datetime'''''''''''''2''''''''''''''''''''''''''''''''''''''''2'">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5948401" y="3224232"/>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22141A37-7C1C-4864-A5A0-28D22DAFE867}" type="datetime'''''''''''''''''3''''''''''''''''''''''''''''''''''''1'">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9249541" y="1957389"/>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8F8037BF-D606-4869-9964-7AB63C748805}" type="datetime'''''''''''''''''''''''''''''''''4''''''6'''">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19"/>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77703" y="1314468"/>
            <a:ext cx="851515"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b="1" dirty="0">
                <a:solidFill>
                  <a:srgbClr val="000000"/>
                </a:solidFill>
                <a:latin typeface="Calibri" pitchFamily="34" charset="0"/>
                <a:cs typeface="Arial" charset="0"/>
              </a:rPr>
              <a:t>Chart Title</a:t>
            </a:r>
          </a:p>
        </p:txBody>
      </p:sp>
      <p:sp>
        <p:nvSpPr>
          <p:cNvPr id="2" name="Title 1"/>
          <p:cNvSpPr>
            <a:spLocks noGrp="1"/>
          </p:cNvSpPr>
          <p:nvPr>
            <p:ph type="title"/>
          </p:nvPr>
        </p:nvSpPr>
        <p:spPr>
          <a:xfrm>
            <a:off x="13" y="3179"/>
            <a:ext cx="12150047" cy="911225"/>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11720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0" y="1607"/>
          <a:ext cx="2115" cy="1587"/>
        </p:xfrm>
        <a:graphic>
          <a:graphicData uri="http://schemas.openxmlformats.org/presentationml/2006/ole">
            <mc:AlternateContent xmlns:mc="http://schemas.openxmlformats.org/markup-compatibility/2006">
              <mc:Choice xmlns:v="urn:schemas-microsoft-com:vml" Requires="v">
                <p:oleObj spid="_x0000_s6248" name="think-cell Slide" r:id="rId25" imgW="6350000" imgH="6350000" progId="">
                  <p:embed/>
                </p:oleObj>
              </mc:Choice>
              <mc:Fallback>
                <p:oleObj name="think-cell Slide" r:id="rId25" imgW="6350000" imgH="635000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30"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18" y="2300307"/>
          <a:ext cx="4812047" cy="3971925"/>
        </p:xfrm>
        <a:graphic>
          <a:graphicData uri="http://schemas.openxmlformats.org/presentationml/2006/ole">
            <mc:AlternateContent xmlns:mc="http://schemas.openxmlformats.org/markup-compatibility/2006">
              <mc:Choice xmlns:v="urn:schemas-microsoft-com:vml" Requires="v">
                <p:oleObj spid="_x0000_s6249" name="Chart" r:id="rId27" imgW="4826000" imgH="5308600" progId="MSGraph.Chart.8">
                  <p:embed followColorScheme="full"/>
                </p:oleObj>
              </mc:Choice>
              <mc:Fallback>
                <p:oleObj name="Chart" r:id="rId27" imgW="4826000" imgH="5308600"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318" y="2300307"/>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756998" y="6176982"/>
            <a:ext cx="842214"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78F5E02E-7D0B-472F-BF25-D9F8CBEFE2E1}"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3021813" y="3624268"/>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4EED0C45-F51E-46B0-AA32-C55D6828E8E0}"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1422042" y="6176982"/>
            <a:ext cx="772381"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565688E6-4912-4300-8A91-4516C92BCB4E}"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669616" y="4281507"/>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DE3CCD5E-39A6-4AF5-9FDC-4EC975B056F7}"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5108304" y="4689494"/>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628AEFD3-9C24-4BD4-8C5F-D84442C9A0D5}"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5108304" y="3222644"/>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111D8430-C935-4A56-B127-B4B6A08EFC05}"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5108304" y="2832119"/>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C47EE1F9-996F-445E-B3B1-3E41884CB1E7}"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4137019" y="6176982"/>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E0BDC977-8391-47C1-9AAA-B2F07A205231}"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4374011" y="2557482"/>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664244B0-1C06-41CA-99DB-2ED5E4F8EAAF}"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19"/>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graphicFrame>
        <p:nvGraphicFramePr>
          <p:cNvPr id="17" name="Object 20"/>
          <p:cNvGraphicFramePr>
            <a:graphicFrameLocks noChangeAspect="1"/>
          </p:cNvGraphicFramePr>
          <p:nvPr>
            <p:custDataLst>
              <p:tags r:id="rId14"/>
            </p:custDataLst>
          </p:nvPr>
        </p:nvGraphicFramePr>
        <p:xfrm>
          <a:off x="6409727" y="2300307"/>
          <a:ext cx="4812047" cy="3971925"/>
        </p:xfrm>
        <a:graphic>
          <a:graphicData uri="http://schemas.openxmlformats.org/presentationml/2006/ole">
            <mc:AlternateContent xmlns:mc="http://schemas.openxmlformats.org/markup-compatibility/2006">
              <mc:Choice xmlns:v="urn:schemas-microsoft-com:vml" Requires="v">
                <p:oleObj spid="_x0000_s6250" name="Chart" r:id="rId29" imgW="4826000" imgH="5308600" progId="MSGraph.Chart.8">
                  <p:embed followColorScheme="full"/>
                </p:oleObj>
              </mc:Choice>
              <mc:Fallback>
                <p:oleObj name="Chart" r:id="rId29" imgW="4826000" imgH="5308600"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09727" y="2300307"/>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8648264" y="6176982"/>
            <a:ext cx="774498"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DFB318E2-5645-4F94-80FA-A41535BE9C65}"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9" name="Rectangle 22"/>
          <p:cNvSpPr>
            <a:spLocks noChangeArrowheads="1"/>
          </p:cNvSpPr>
          <p:nvPr>
            <p:custDataLst>
              <p:tags r:id="rId16"/>
            </p:custDataLst>
          </p:nvPr>
        </p:nvSpPr>
        <p:spPr bwMode="auto">
          <a:xfrm>
            <a:off x="8879220" y="3624268"/>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B8C35BC7-65F0-4FE2-A0C1-A1A8A8D3D599}"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20" name="Rectangle 23"/>
          <p:cNvSpPr>
            <a:spLocks noChangeArrowheads="1"/>
          </p:cNvSpPr>
          <p:nvPr>
            <p:custDataLst>
              <p:tags r:id="rId17"/>
            </p:custDataLst>
          </p:nvPr>
        </p:nvSpPr>
        <p:spPr bwMode="auto">
          <a:xfrm>
            <a:off x="7356832" y="6176982"/>
            <a:ext cx="704666"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AEA9B0AF-60DF-42C7-A7DE-A919C1C0F1C1}"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21" name="Rectangle 24"/>
          <p:cNvSpPr>
            <a:spLocks noChangeArrowheads="1"/>
          </p:cNvSpPr>
          <p:nvPr>
            <p:custDataLst>
              <p:tags r:id="rId18"/>
            </p:custDataLst>
          </p:nvPr>
        </p:nvSpPr>
        <p:spPr bwMode="auto">
          <a:xfrm>
            <a:off x="7527023" y="4281507"/>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C1F9B353-C8C3-48AB-A31D-0201FD17C5BF}"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22" name="Rectangle 25"/>
          <p:cNvSpPr>
            <a:spLocks noChangeArrowheads="1"/>
          </p:cNvSpPr>
          <p:nvPr>
            <p:custDataLst>
              <p:tags r:id="rId19"/>
            </p:custDataLst>
          </p:nvPr>
        </p:nvSpPr>
        <p:spPr bwMode="auto">
          <a:xfrm>
            <a:off x="10965710" y="4689494"/>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794EFAC4-AB1F-4AFC-AE79-543D575CF41C}"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3" name="Rectangle 26"/>
          <p:cNvSpPr>
            <a:spLocks noChangeArrowheads="1"/>
          </p:cNvSpPr>
          <p:nvPr>
            <p:custDataLst>
              <p:tags r:id="rId20"/>
            </p:custDataLst>
          </p:nvPr>
        </p:nvSpPr>
        <p:spPr bwMode="auto">
          <a:xfrm>
            <a:off x="10965710" y="3222644"/>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47647928-E8D8-4868-BA01-68A674FF8C41}"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4" name="Rectangle 27"/>
          <p:cNvSpPr>
            <a:spLocks noChangeArrowheads="1"/>
          </p:cNvSpPr>
          <p:nvPr>
            <p:custDataLst>
              <p:tags r:id="rId21"/>
            </p:custDataLst>
          </p:nvPr>
        </p:nvSpPr>
        <p:spPr bwMode="auto">
          <a:xfrm>
            <a:off x="10965710" y="2832119"/>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B1189658-8509-438E-BF6A-7D3A76400763}"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5" name="Rectangle 28"/>
          <p:cNvSpPr>
            <a:spLocks noChangeArrowheads="1"/>
          </p:cNvSpPr>
          <p:nvPr>
            <p:custDataLst>
              <p:tags r:id="rId22"/>
            </p:custDataLst>
          </p:nvPr>
        </p:nvSpPr>
        <p:spPr bwMode="auto">
          <a:xfrm>
            <a:off x="9995027" y="6176982"/>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9080380C-C73B-457E-B7FD-A52B4D43F1A6}"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26" name="Rectangle 29"/>
          <p:cNvSpPr>
            <a:spLocks noChangeArrowheads="1"/>
          </p:cNvSpPr>
          <p:nvPr>
            <p:custDataLst>
              <p:tags r:id="rId23"/>
            </p:custDataLst>
          </p:nvPr>
        </p:nvSpPr>
        <p:spPr bwMode="auto">
          <a:xfrm>
            <a:off x="10231419" y="2557482"/>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03882645-63AB-4A55-A491-95C764DB019C}"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27" name="TextBox 30"/>
          <p:cNvSpPr txBox="1">
            <a:spLocks noChangeArrowheads="1"/>
          </p:cNvSpPr>
          <p:nvPr/>
        </p:nvSpPr>
        <p:spPr bwMode="auto">
          <a:xfrm>
            <a:off x="6409716"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sp>
        <p:nvSpPr>
          <p:cNvPr id="28" name="Rounded Rectangle 27"/>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1 Description…</a:t>
            </a:r>
          </a:p>
        </p:txBody>
      </p:sp>
      <p:sp>
        <p:nvSpPr>
          <p:cNvPr id="29" name="Rounded Rectangle 28"/>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2 Description…</a:t>
            </a:r>
          </a:p>
        </p:txBody>
      </p:sp>
      <p:sp>
        <p:nvSpPr>
          <p:cNvPr id="2" name="Title 1"/>
          <p:cNvSpPr>
            <a:spLocks noGrp="1"/>
          </p:cNvSpPr>
          <p:nvPr>
            <p:ph type="title"/>
          </p:nvPr>
        </p:nvSpPr>
        <p:spPr>
          <a:xfrm>
            <a:off x="13" y="0"/>
            <a:ext cx="12150047" cy="912008"/>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75180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0" y="1607"/>
          <a:ext cx="2115" cy="1587"/>
        </p:xfrm>
        <a:graphic>
          <a:graphicData uri="http://schemas.openxmlformats.org/presentationml/2006/ole">
            <mc:AlternateContent xmlns:mc="http://schemas.openxmlformats.org/markup-compatibility/2006">
              <mc:Choice xmlns:v="urn:schemas-microsoft-com:vml" Requires="v">
                <p:oleObj spid="_x0000_s7238"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0"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18" y="2300307"/>
          <a:ext cx="4812047" cy="3971925"/>
        </p:xfrm>
        <a:graphic>
          <a:graphicData uri="http://schemas.openxmlformats.org/presentationml/2006/ole">
            <mc:AlternateContent xmlns:mc="http://schemas.openxmlformats.org/markup-compatibility/2006">
              <mc:Choice xmlns:v="urn:schemas-microsoft-com:vml" Requires="v">
                <p:oleObj spid="_x0000_s7239" name="Chart" r:id="rId17" imgW="4826000" imgH="5308600" progId="MSGraph.Chart.8">
                  <p:embed followColorScheme="full"/>
                </p:oleObj>
              </mc:Choice>
              <mc:Fallback>
                <p:oleObj name="Chart" r:id="rId17" imgW="4826000" imgH="53086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18" y="2300307"/>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5108304" y="4689494"/>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29AADE07-2BD8-442A-9F5F-6D5089D886BB}"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108304" y="3222644"/>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57E3D8BB-1344-467D-A991-9133302D5BBE}"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5108304" y="2832119"/>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6D06DB5E-264C-44C8-97E6-5F68CA2829E7}"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4120995" y="6176982"/>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0006E74E-2C1B-4F63-BB75-D2A9268F57AC}"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4374011" y="2557482"/>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23C3E8A2-D865-4000-9B97-8A3EEEEAFF80}"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2800530" y="6176982"/>
            <a:ext cx="740640"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68DBDED9-C98D-4B51-BB24-0B25D8A7BC32}"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3021813" y="3624268"/>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D0F5AC58-41C5-43C7-A2D7-B21365A90B16}"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1436553" y="6176982"/>
            <a:ext cx="772381"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83FFF291-6C97-4C2D-A78B-4F92F437E36C}"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1669616" y="4281507"/>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4A5F7CBD-DD06-4950-B217-0F16090CB002}"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19"/>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sp>
        <p:nvSpPr>
          <p:cNvPr id="17" name="Rounded Rectangle 16"/>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1 Description…</a:t>
            </a:r>
          </a:p>
        </p:txBody>
      </p:sp>
      <p:sp>
        <p:nvSpPr>
          <p:cNvPr id="18" name="Rounded Rectangle 17"/>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Further description…</a:t>
            </a:r>
          </a:p>
        </p:txBody>
      </p:sp>
      <p:sp>
        <p:nvSpPr>
          <p:cNvPr id="19" name="Source"/>
          <p:cNvSpPr>
            <a:spLocks noGrp="1"/>
          </p:cNvSpPr>
          <p:nvPr/>
        </p:nvSpPr>
        <p:spPr bwMode="auto">
          <a:xfrm>
            <a:off x="6409716" y="2247901"/>
            <a:ext cx="5201412" cy="731612"/>
          </a:xfrm>
          <a:prstGeom prst="rect">
            <a:avLst/>
          </a:prstGeom>
          <a:noFill/>
          <a:ln w="9525">
            <a:noFill/>
            <a:miter lim="800000"/>
            <a:headEnd/>
            <a:tailEnd/>
          </a:ln>
          <a:effectLst/>
        </p:spPr>
        <p:txBody>
          <a:bodyPr lIns="35100" tIns="35100" rIns="35100" bIns="35100">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defRPr/>
            </a:pPr>
            <a:r>
              <a:rPr lang="en-US" sz="1200" dirty="0">
                <a:solidFill>
                  <a:srgbClr val="000000"/>
                </a:solidFill>
                <a:latin typeface="Calibri" pitchFamily="34" charset="0"/>
              </a:rPr>
              <a:t>First level bullet</a:t>
            </a:r>
          </a:p>
          <a:p>
            <a:pPr lvl="1">
              <a:buClr>
                <a:srgbClr val="000000"/>
              </a:buClr>
              <a:defRPr/>
            </a:pPr>
            <a:r>
              <a:rPr lang="en-US" sz="1050" dirty="0">
                <a:solidFill>
                  <a:srgbClr val="000000"/>
                </a:solidFill>
                <a:latin typeface="Calibri" pitchFamily="34" charset="0"/>
                <a:cs typeface="Arial" charset="0"/>
              </a:rPr>
              <a:t>Second level bullet</a:t>
            </a:r>
          </a:p>
          <a:p>
            <a:pPr>
              <a:buClr>
                <a:srgbClr val="000000"/>
              </a:buClr>
              <a:defRPr/>
            </a:pPr>
            <a:r>
              <a:rPr lang="en-US" sz="1200" dirty="0">
                <a:solidFill>
                  <a:srgbClr val="000000"/>
                </a:solidFill>
                <a:latin typeface="Calibri" pitchFamily="34" charset="0"/>
              </a:rPr>
              <a:t>First level bullet</a:t>
            </a:r>
          </a:p>
        </p:txBody>
      </p:sp>
      <p:sp>
        <p:nvSpPr>
          <p:cNvPr id="2" name="Title 1"/>
          <p:cNvSpPr>
            <a:spLocks noGrp="1"/>
          </p:cNvSpPr>
          <p:nvPr>
            <p:ph type="title"/>
          </p:nvPr>
        </p:nvSpPr>
        <p:spPr>
          <a:xfrm>
            <a:off x="13" y="3177"/>
            <a:ext cx="12150047" cy="908833"/>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01462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19"/>
            <a:ext cx="5383398" cy="1165577"/>
          </a:xfrm>
          <a:prstGeom prst="rect">
            <a:avLst/>
          </a:prstGeom>
        </p:spPr>
        <p:txBody>
          <a:bodyPr/>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6195986" y="1600219"/>
            <a:ext cx="5383398" cy="1165577"/>
          </a:xfrm>
          <a:prstGeom prst="rect">
            <a:avLst/>
          </a:prstGeom>
        </p:spPr>
        <p:txBody>
          <a:bodyPr/>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13" y="0"/>
            <a:ext cx="12150047" cy="912008"/>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pitchFamily="34" charset="0"/>
              </a:defRPr>
            </a:lvl1pPr>
          </a:lstStyle>
          <a:p>
            <a:pPr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92117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31958-09CD-4011-A3B4-EFD09CAAB48D}"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33521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441" y="6356369"/>
            <a:ext cx="2844059" cy="365125"/>
          </a:xfrm>
          <a:prstGeom prst="rect">
            <a:avLst/>
          </a:prstGeom>
        </p:spPr>
        <p:txBody>
          <a:bodyPr/>
          <a:lstStyle/>
          <a:p>
            <a:fld id="{A848D766-CECF-4848-B5CC-4092041E2BBA}" type="datetime1">
              <a:rPr lang="en-US" smtClean="0">
                <a:solidFill>
                  <a:prstClr val="black">
                    <a:tint val="75000"/>
                  </a:prstClr>
                </a:solidFill>
                <a:latin typeface="Calibri"/>
              </a:rPr>
              <a:t>7/19/2023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4164515" y="6356369"/>
            <a:ext cx="3859795"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1558CDDA-7CFD-47DD-A480-C3E43D6A8CF6}" type="slidenum">
              <a:rPr lang="en-US"/>
              <a:pPr>
                <a:defRPr/>
              </a:pPr>
              <a:t>‹#›</a:t>
            </a:fld>
            <a:endParaRPr lang="en-US" dirty="0"/>
          </a:p>
        </p:txBody>
      </p:sp>
    </p:spTree>
    <p:extLst>
      <p:ext uri="{BB962C8B-B14F-4D97-AF65-F5344CB8AC3E}">
        <p14:creationId xmlns:p14="http://schemas.microsoft.com/office/powerpoint/2010/main" val="2048606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69"/>
            <a:ext cx="2844059" cy="365125"/>
          </a:xfrm>
          <a:prstGeom prst="rect">
            <a:avLst/>
          </a:prstGeom>
        </p:spPr>
        <p:txBody>
          <a:bodyPr/>
          <a:lstStyle/>
          <a:p>
            <a:fld id="{B4458F0F-A505-4FEE-9368-FC0D5FA82532}" type="datetime1">
              <a:rPr lang="en-US" smtClean="0">
                <a:solidFill>
                  <a:prstClr val="black"/>
                </a:solidFill>
              </a:rPr>
              <a:t>7/19/2023</a:t>
            </a:fld>
            <a:endParaRPr lang="en-US">
              <a:solidFill>
                <a:prstClr val="black"/>
              </a:solidFill>
            </a:endParaRPr>
          </a:p>
        </p:txBody>
      </p:sp>
      <p:sp>
        <p:nvSpPr>
          <p:cNvPr id="3" name="Footer Placeholder 2"/>
          <p:cNvSpPr>
            <a:spLocks noGrp="1"/>
          </p:cNvSpPr>
          <p:nvPr>
            <p:ph type="ftr" sz="quarter" idx="11"/>
          </p:nvPr>
        </p:nvSpPr>
        <p:spPr>
          <a:xfrm>
            <a:off x="4164515" y="6356369"/>
            <a:ext cx="3859795"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5326" y="6356369"/>
            <a:ext cx="2844059" cy="365125"/>
          </a:xfrm>
          <a:prstGeom prst="rect">
            <a:avLst/>
          </a:prstGeom>
        </p:spPr>
        <p:txBody>
          <a:body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309872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19"/>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1558CDDA-7CFD-47DD-A480-C3E43D6A8CF6}" type="slidenum">
              <a:rPr lang="en-US" smtClean="0"/>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52290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18"/>
            <a:ext cx="5383398" cy="1294843"/>
          </a:xfrm>
          <a:prstGeom prst="rect">
            <a:avLst/>
          </a:prstGeom>
        </p:spPr>
        <p:txBody>
          <a:bodyPr/>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936DDBCF-8802-4B29-85D7-091E46AC652A}" type="slidenum">
              <a:rPr lang="en-US" smtClean="0"/>
              <a:pPr>
                <a:defRPr/>
              </a:pPr>
              <a:t>‹#›</a:t>
            </a:fld>
            <a:endParaRPr lang="en-US" dirty="0"/>
          </a:p>
        </p:txBody>
      </p:sp>
      <p:sp>
        <p:nvSpPr>
          <p:cNvPr id="6" name="Content Placeholder 2"/>
          <p:cNvSpPr>
            <a:spLocks noGrp="1"/>
          </p:cNvSpPr>
          <p:nvPr>
            <p:ph sz="half" idx="11"/>
          </p:nvPr>
        </p:nvSpPr>
        <p:spPr>
          <a:xfrm>
            <a:off x="6243784" y="1618147"/>
            <a:ext cx="5383398" cy="1294843"/>
          </a:xfrm>
          <a:prstGeom prst="rect">
            <a:avLst/>
          </a:prstGeom>
        </p:spPr>
        <p:txBody>
          <a:bodyPr/>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28804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849530"/>
            <a:ext cx="5385514" cy="325346"/>
          </a:xfrm>
          <a:prstGeom prst="rect">
            <a:avLst/>
          </a:prstGeo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6191757" y="1849530"/>
            <a:ext cx="5387630" cy="325346"/>
          </a:xfrm>
          <a:prstGeom prst="rect">
            <a:avLst/>
          </a:prstGeo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AAC37394-698D-4361-AB41-39B862FD8C36}" type="slidenum">
              <a:rPr lang="en-US" smtClean="0"/>
              <a:pPr>
                <a:defRPr/>
              </a:pPr>
              <a:t>‹#›</a:t>
            </a:fld>
            <a:endParaRPr lang="en-US" dirty="0"/>
          </a:p>
        </p:txBody>
      </p:sp>
      <p:sp>
        <p:nvSpPr>
          <p:cNvPr id="8" name="Content Placeholder 2"/>
          <p:cNvSpPr>
            <a:spLocks noGrp="1"/>
          </p:cNvSpPr>
          <p:nvPr>
            <p:ph sz="half" idx="11" hasCustomPrompt="1"/>
          </p:nvPr>
        </p:nvSpPr>
        <p:spPr>
          <a:xfrm>
            <a:off x="609441" y="2178425"/>
            <a:ext cx="5383398" cy="1017844"/>
          </a:xfrm>
          <a:prstGeom prst="rect">
            <a:avLst/>
          </a:prstGeom>
        </p:spPr>
        <p:txBody>
          <a:bodyPr/>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2" hasCustomPrompt="1"/>
          </p:nvPr>
        </p:nvSpPr>
        <p:spPr>
          <a:xfrm>
            <a:off x="6207936" y="2196355"/>
            <a:ext cx="5383398" cy="1017844"/>
          </a:xfrm>
          <a:prstGeom prst="rect">
            <a:avLst/>
          </a:prstGeom>
        </p:spPr>
        <p:txBody>
          <a:bodyPr/>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32775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D0944D99-665D-43B5-A36B-8D0B4985ACF8}" type="slidenum">
              <a:rPr lang="en-US" smtClean="0"/>
              <a:pPr>
                <a:defRPr/>
              </a:pPr>
              <a:t>‹#›</a:t>
            </a:fld>
            <a:endParaRPr lang="en-US" dirty="0"/>
          </a:p>
        </p:txBody>
      </p:sp>
      <p:sp>
        <p:nvSpPr>
          <p:cNvPr id="4"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97271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89A31C09-2C0A-4119-A886-5F6E33B0AFC9}" type="slidenum">
              <a:rPr lang="en-US" smtClean="0"/>
              <a:pPr>
                <a:defRPr/>
              </a:pPr>
              <a:t>‹#›</a:t>
            </a:fld>
            <a:endParaRPr lang="en-US" dirty="0"/>
          </a:p>
        </p:txBody>
      </p:sp>
      <p:sp>
        <p:nvSpPr>
          <p:cNvPr id="3"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8821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878276" y="1600206"/>
            <a:ext cx="1701108" cy="4525963"/>
          </a:xfrm>
          <a:prstGeom prst="rect">
            <a:avLst/>
          </a:prstGeom>
        </p:spPr>
        <p:txBody>
          <a:bodyPr vert="eaVert"/>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35563F22-7F08-4DCB-B9B3-4A1468AF7CF3}" type="slidenum">
              <a:rPr lang="en-US" smtClean="0"/>
              <a:pPr>
                <a:defRPr/>
              </a:pPr>
              <a:t>‹#›</a:t>
            </a:fld>
            <a:endParaRPr lang="en-US" dirty="0"/>
          </a:p>
        </p:txBody>
      </p:sp>
    </p:spTree>
    <p:extLst>
      <p:ext uri="{BB962C8B-B14F-4D97-AF65-F5344CB8AC3E}">
        <p14:creationId xmlns:p14="http://schemas.microsoft.com/office/powerpoint/2010/main" val="1015538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19"/>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31F46A52-DF43-48CC-852C-556A345D48DE}" type="slidenum">
              <a:rPr lang="en-US" smtClean="0"/>
              <a:pPr>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65677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4"/>
            <a:ext cx="10969943" cy="371513"/>
          </a:xfrm>
          <a:prstGeom prst="rect">
            <a:avLst/>
          </a:prstGeom>
        </p:spPr>
        <p:txBody>
          <a:bodyPr/>
          <a:lstStyle/>
          <a:p>
            <a:pPr lvl="0"/>
            <a:r>
              <a:rPr lang="en-US" noProof="0"/>
              <a:t>Click icon to add chart</a:t>
            </a:r>
            <a:endParaRPr lang="en-US" noProof="0"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26A19C0E-70A1-499A-8A93-7D3FE396D8B5}" type="slidenum">
              <a:rPr lang="en-US" smtClean="0"/>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8716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33"/>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15" indent="0">
              <a:buNone/>
              <a:defRPr sz="1800">
                <a:solidFill>
                  <a:schemeClr val="tx1">
                    <a:tint val="75000"/>
                  </a:schemeClr>
                </a:solidFill>
              </a:defRPr>
            </a:lvl2pPr>
            <a:lvl3pPr marL="914430" indent="0">
              <a:buNone/>
              <a:defRPr sz="1600">
                <a:solidFill>
                  <a:schemeClr val="tx1">
                    <a:tint val="75000"/>
                  </a:schemeClr>
                </a:solidFill>
              </a:defRPr>
            </a:lvl3pPr>
            <a:lvl4pPr marL="1371645" indent="0">
              <a:buNone/>
              <a:defRPr sz="1400">
                <a:solidFill>
                  <a:schemeClr val="tx1">
                    <a:tint val="75000"/>
                  </a:schemeClr>
                </a:solidFill>
              </a:defRPr>
            </a:lvl4pPr>
            <a:lvl5pPr marL="1828861" indent="0">
              <a:buNone/>
              <a:defRPr sz="1400">
                <a:solidFill>
                  <a:schemeClr val="tx1">
                    <a:tint val="75000"/>
                  </a:schemeClr>
                </a:solidFill>
              </a:defRPr>
            </a:lvl5pPr>
            <a:lvl6pPr marL="2286076" indent="0">
              <a:buNone/>
              <a:defRPr sz="1400">
                <a:solidFill>
                  <a:schemeClr val="tx1">
                    <a:tint val="75000"/>
                  </a:schemeClr>
                </a:solidFill>
              </a:defRPr>
            </a:lvl6pPr>
            <a:lvl7pPr marL="2743291" indent="0">
              <a:buNone/>
              <a:defRPr sz="1400">
                <a:solidFill>
                  <a:schemeClr val="tx1">
                    <a:tint val="75000"/>
                  </a:schemeClr>
                </a:solidFill>
              </a:defRPr>
            </a:lvl7pPr>
            <a:lvl8pPr marL="3200506" indent="0">
              <a:buNone/>
              <a:defRPr sz="1400">
                <a:solidFill>
                  <a:schemeClr val="tx1">
                    <a:tint val="75000"/>
                  </a:schemeClr>
                </a:solidFill>
              </a:defRPr>
            </a:lvl8pPr>
            <a:lvl9pPr marL="36577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DC3151-590E-4B7B-90F4-10C53F33138D}"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75346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19"/>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8450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emplate - White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9"/>
            <a:ext cx="8636080" cy="1325563"/>
          </a:xfrm>
        </p:spPr>
        <p:txBody>
          <a:bodyPr anchor="ctr"/>
          <a:lstStyle>
            <a:lvl1pPr>
              <a:defRPr b="1" i="0">
                <a:solidFill>
                  <a:srgbClr val="0095D9"/>
                </a:solidFill>
                <a:latin typeface="Helvetica-Bold" pitchFamily="2" charset="0"/>
                <a:ea typeface="Helvetica-Bold" pitchFamily="2" charset="0"/>
                <a:cs typeface="Helvetica-Bold" pitchFamily="2"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 y="3203388"/>
            <a:ext cx="3611904" cy="3654612"/>
          </a:xfrm>
          <a:prstGeom prst="rect">
            <a:avLst/>
          </a:prstGeom>
        </p:spPr>
      </p:pic>
      <p:sp>
        <p:nvSpPr>
          <p:cNvPr id="10" name="Content Placeholder 5"/>
          <p:cNvSpPr>
            <a:spLocks noGrp="1"/>
          </p:cNvSpPr>
          <p:nvPr>
            <p:ph sz="quarter" idx="4"/>
          </p:nvPr>
        </p:nvSpPr>
        <p:spPr>
          <a:xfrm>
            <a:off x="837982" y="1996438"/>
            <a:ext cx="10512862" cy="1465659"/>
          </a:xfrm>
        </p:spPr>
        <p:txBody>
          <a:bodyPr/>
          <a:lstStyle>
            <a:lvl1pPr marL="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1pPr>
            <a:lvl2pPr marL="3429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2pPr>
            <a:lvl3pPr marL="6858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3pPr>
            <a:lvl4pPr marL="10287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4pPr>
            <a:lvl5pPr marL="13716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977" y="294448"/>
            <a:ext cx="1870719" cy="498455"/>
          </a:xfrm>
          <a:prstGeom prst="rect">
            <a:avLst/>
          </a:prstGeom>
        </p:spPr>
      </p:pic>
    </p:spTree>
    <p:extLst>
      <p:ext uri="{BB962C8B-B14F-4D97-AF65-F5344CB8AC3E}">
        <p14:creationId xmlns:p14="http://schemas.microsoft.com/office/powerpoint/2010/main" val="2524315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17"/>
            <a:ext cx="10969943" cy="1658019"/>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1558CDDA-7CFD-47DD-A480-C3E43D6A8CF6}" type="slidenum">
              <a:rPr lang="en-US"/>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78666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01"/>
            <a:ext cx="5383398" cy="1694952"/>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936DDBCF-8802-4B29-85D7-091E46AC652A}" type="slidenum">
              <a:rPr lang="en-US"/>
              <a:pPr>
                <a:defRPr/>
              </a:pPr>
              <a:t>‹#›</a:t>
            </a:fld>
            <a:endParaRPr lang="en-US" dirty="0"/>
          </a:p>
        </p:txBody>
      </p:sp>
      <p:sp>
        <p:nvSpPr>
          <p:cNvPr id="6" name="Content Placeholder 2"/>
          <p:cNvSpPr>
            <a:spLocks noGrp="1"/>
          </p:cNvSpPr>
          <p:nvPr>
            <p:ph sz="half" idx="11"/>
          </p:nvPr>
        </p:nvSpPr>
        <p:spPr>
          <a:xfrm>
            <a:off x="6243784" y="1618130"/>
            <a:ext cx="5383398" cy="1694952"/>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05283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772585"/>
            <a:ext cx="5385514" cy="402291"/>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1754" y="1772585"/>
            <a:ext cx="5387630" cy="402291"/>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8"/>
          <p:cNvSpPr>
            <a:spLocks noGrp="1" noChangeArrowheads="1"/>
          </p:cNvSpPr>
          <p:nvPr>
            <p:ph type="sldNum" sz="quarter" idx="10"/>
          </p:nvPr>
        </p:nvSpPr>
        <p:spPr>
          <a:ln/>
        </p:spPr>
        <p:txBody>
          <a:bodyPr/>
          <a:lstStyle>
            <a:lvl1pPr>
              <a:defRPr/>
            </a:lvl1pPr>
          </a:lstStyle>
          <a:p>
            <a:pPr>
              <a:defRPr/>
            </a:pPr>
            <a:fld id="{AAC37394-698D-4361-AB41-39B862FD8C36}" type="slidenum">
              <a:rPr lang="en-US"/>
              <a:pPr>
                <a:defRPr/>
              </a:pPr>
              <a:t>‹#›</a:t>
            </a:fld>
            <a:endParaRPr lang="en-US" dirty="0"/>
          </a:p>
        </p:txBody>
      </p:sp>
      <p:sp>
        <p:nvSpPr>
          <p:cNvPr id="8" name="Content Placeholder 2"/>
          <p:cNvSpPr>
            <a:spLocks noGrp="1"/>
          </p:cNvSpPr>
          <p:nvPr>
            <p:ph sz="half" idx="11" hasCustomPrompt="1"/>
          </p:nvPr>
        </p:nvSpPr>
        <p:spPr>
          <a:xfrm>
            <a:off x="609441" y="2178425"/>
            <a:ext cx="5383398" cy="1325620"/>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2" hasCustomPrompt="1"/>
          </p:nvPr>
        </p:nvSpPr>
        <p:spPr>
          <a:xfrm>
            <a:off x="6207936" y="2196355"/>
            <a:ext cx="5383398" cy="1325620"/>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00356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D0944D99-665D-43B5-A36B-8D0B4985ACF8}" type="slidenum">
              <a:rPr lang="en-US"/>
              <a:pPr>
                <a:defRPr/>
              </a:pPr>
              <a:t>‹#›</a:t>
            </a:fld>
            <a:endParaRPr lang="en-US" dirty="0"/>
          </a:p>
        </p:txBody>
      </p:sp>
      <p:sp>
        <p:nvSpPr>
          <p:cNvPr id="4"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61399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9A31C09-2C0A-4119-A886-5F6E33B0AFC9}" type="slidenum">
              <a:rPr lang="en-US"/>
              <a:pPr>
                <a:defRPr/>
              </a:pPr>
              <a:t>‹#›</a:t>
            </a:fld>
            <a:endParaRPr lang="en-US" dirty="0"/>
          </a:p>
        </p:txBody>
      </p:sp>
      <p:sp>
        <p:nvSpPr>
          <p:cNvPr id="3"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3638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342755" y="1600206"/>
            <a:ext cx="2236639" cy="4525963"/>
          </a:xfrm>
          <a:prstGeom prst="rect">
            <a:avLst/>
          </a:prstGeom>
        </p:spPr>
        <p:txBody>
          <a:bodyPr vert="eaVert"/>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35563F22-7F08-4DCB-B9B3-4A1468AF7CF3}" type="slidenum">
              <a:rPr lang="en-US"/>
              <a:pPr>
                <a:defRPr/>
              </a:pPr>
              <a:t>‹#›</a:t>
            </a:fld>
            <a:endParaRPr lang="en-US" dirty="0"/>
          </a:p>
        </p:txBody>
      </p:sp>
    </p:spTree>
    <p:extLst>
      <p:ext uri="{BB962C8B-B14F-4D97-AF65-F5344CB8AC3E}">
        <p14:creationId xmlns:p14="http://schemas.microsoft.com/office/powerpoint/2010/main" val="2609108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17"/>
            <a:ext cx="10969943" cy="1658019"/>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ln/>
        </p:spPr>
        <p:txBody>
          <a:bodyPr/>
          <a:lstStyle>
            <a:lvl1pPr>
              <a:defRPr/>
            </a:lvl1pPr>
          </a:lstStyle>
          <a:p>
            <a:pPr>
              <a:defRPr/>
            </a:pPr>
            <a:fld id="{31F46A52-DF43-48CC-852C-556A345D48DE}" type="slidenum">
              <a:rPr lang="en-US"/>
              <a:pPr>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25142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4"/>
            <a:ext cx="10969943" cy="371513"/>
          </a:xfrm>
          <a:prstGeom prst="rect">
            <a:avLst/>
          </a:prstGeom>
        </p:spPr>
        <p:txBody>
          <a:bodyPr/>
          <a:lstStyle/>
          <a:p>
            <a:pPr lvl="0"/>
            <a:r>
              <a:rPr lang="en-US" noProof="0" dirty="0"/>
              <a:t>Click icon to add chart</a:t>
            </a:r>
          </a:p>
        </p:txBody>
      </p:sp>
      <p:sp>
        <p:nvSpPr>
          <p:cNvPr id="4" name="Rectangle 8"/>
          <p:cNvSpPr>
            <a:spLocks noGrp="1" noChangeArrowheads="1"/>
          </p:cNvSpPr>
          <p:nvPr>
            <p:ph type="sldNum" sz="quarter" idx="10"/>
          </p:nvPr>
        </p:nvSpPr>
        <p:spPr>
          <a:ln/>
        </p:spPr>
        <p:txBody>
          <a:bodyPr/>
          <a:lstStyle>
            <a:lvl1pPr>
              <a:defRPr/>
            </a:lvl1pPr>
          </a:lstStyle>
          <a:p>
            <a:pPr>
              <a:defRPr/>
            </a:pPr>
            <a:fld id="{26A19C0E-70A1-499A-8A93-7D3FE396D8B5}" type="slidenum">
              <a:rPr lang="en-US"/>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088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DEFF73-B319-4840-927C-55BA4E233D69}" type="datetime1">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496922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2"/>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ED1557-12ED-465C-BEAB-4978895A328C}"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273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4117-5892-4754-9D63-3F5BF1DA3BE5}"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745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7"/>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52281F-D342-4C21-B8D3-D966BDA0EB23}"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034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EC4BD-933E-4C21-B6D0-828826F2F317}"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372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06B4AE-3B9D-4F04-8B0A-43D31D26C1BD}" type="datetime1">
              <a:rPr lang="en-US" smtClean="0">
                <a:solidFill>
                  <a:prstClr val="black">
                    <a:tint val="75000"/>
                  </a:prstClr>
                </a:solidFill>
              </a:r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848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6224C6-F2AC-44F0-995D-182A2C21550F}" type="datetime1">
              <a:rPr lang="en-US" smtClean="0">
                <a:solidFill>
                  <a:prstClr val="black">
                    <a:tint val="75000"/>
                  </a:prstClr>
                </a:solidFill>
              </a:r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831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01B53-0D90-4E2E-99BF-A6495F7D0F89}" type="datetime1">
              <a:rPr lang="en-US" smtClean="0">
                <a:solidFill>
                  <a:prstClr val="black">
                    <a:tint val="75000"/>
                  </a:prstClr>
                </a:solidFill>
              </a:r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790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3"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67"/>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DF944-396F-4214-9757-2B0B4D0981CA}"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3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921B82-1595-4BC4-A6E6-77F96940F7D3}"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00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1F399-0C81-415C-80CE-A4723C28D854}"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9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1535113"/>
            <a:ext cx="5385514"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3" y="2174875"/>
            <a:ext cx="5385514"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1" y="1535113"/>
            <a:ext cx="5387630"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1" y="2174875"/>
            <a:ext cx="5387630"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5DDC38-F8E3-4B59-B7C3-259CEC94DB11}" type="datetime1">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862954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5"/>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55"/>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C58A2-DB9B-4BC6-A052-3469D3AE6275}"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811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7"/>
            <a:ext cx="12188825" cy="5165725"/>
          </a:xfrm>
          <a:prstGeom prst="rect">
            <a:avLst/>
          </a:prstGeom>
          <a:solidFill>
            <a:srgbClr val="003366"/>
          </a:solidFill>
          <a:ln w="9525">
            <a:noFill/>
            <a:miter lim="800000"/>
            <a:headEnd/>
            <a:tailEnd/>
          </a:ln>
        </p:spPr>
        <p:txBody>
          <a:bodyPr wrap="none" anchor="ctr"/>
          <a:lstStyle/>
          <a:p>
            <a:pPr>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05"/>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83208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17"/>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67"/>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84154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8"/>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933EEA-7900-4238-AA3F-7BA838CCEF78}"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7399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3ED76-6653-4FD2-B705-5440288B434A}"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331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3"/>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F6C398-9EB1-4E42-AC24-0D5026931FD6}"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7087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EDE16F-C853-4DBC-BFE8-481F63904E9E}"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741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A9E6E3-F87F-4B92-9D85-422DA27EC179}" type="datetime1">
              <a:rPr lang="en-US" smtClean="0">
                <a:solidFill>
                  <a:prstClr val="black">
                    <a:tint val="75000"/>
                  </a:prstClr>
                </a:solidFill>
              </a:r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9222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130AF1-8E2A-4CA8-A8FE-F7EC9EAE9425}" type="datetime1">
              <a:rPr lang="en-US" smtClean="0">
                <a:solidFill>
                  <a:prstClr val="black">
                    <a:tint val="75000"/>
                  </a:prstClr>
                </a:solidFill>
              </a:r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9258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102AA-A9B0-4960-8B1A-9E135F5C9A8D}" type="datetime1">
              <a:rPr lang="en-US" smtClean="0">
                <a:solidFill>
                  <a:prstClr val="black">
                    <a:tint val="75000"/>
                  </a:prstClr>
                </a:solidFill>
              </a:r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15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E56FEA-54B0-4A78-888E-7BE766FE2B52}" type="datetime1">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513291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0"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6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0"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3FE13C-1E2E-467F-A52B-8DCFF9ADA754}"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564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23540B-B651-463B-A45E-35FF3D5567AD}"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687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05ECF-1D11-4DD2-A75E-A74A0F8CC5F0}"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0630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1"/>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51"/>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F75DD-8F81-478E-B73A-591BD2BBEE91}"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037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3"/>
            <a:ext cx="12188825" cy="5165725"/>
          </a:xfrm>
          <a:prstGeom prst="rect">
            <a:avLst/>
          </a:prstGeom>
          <a:solidFill>
            <a:srgbClr val="003366"/>
          </a:solidFill>
          <a:ln w="9525">
            <a:noFill/>
            <a:miter lim="800000"/>
            <a:headEnd/>
            <a:tailEnd/>
          </a:ln>
        </p:spPr>
        <p:txBody>
          <a:bodyPr wrap="none" anchor="ctr"/>
          <a:lstStyle/>
          <a:p>
            <a:pPr>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01"/>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11470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13"/>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63"/>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94223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4"/>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4C7E79-2A53-4EBA-98BB-3BBB5028F6B3}"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1290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60F18-3D6F-47A1-93E9-9805603A9D02}"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2727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9"/>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69587-BC94-463C-92F3-0FD77E7860F3}"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2902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A183CE-BC0F-46DD-BE54-BE896C00E7F9}"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10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202CD-3BF2-4A40-9C0A-62F73C705ED6}" type="datetime1">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34664750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B04A60-3D3B-4FB4-B7F9-6E961250A259}" type="datetime1">
              <a:rPr lang="en-US" smtClean="0">
                <a:solidFill>
                  <a:prstClr val="black">
                    <a:tint val="75000"/>
                  </a:prstClr>
                </a:solidFill>
              </a:r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9906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1573F6-C9DC-4F3B-80FC-461404483FB3}" type="datetime1">
              <a:rPr lang="en-US" smtClean="0">
                <a:solidFill>
                  <a:prstClr val="black">
                    <a:tint val="75000"/>
                  </a:prstClr>
                </a:solidFill>
              </a:r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4693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9B219-D8EB-4D75-88FC-01B289AE2305}" type="datetime1">
              <a:rPr lang="en-US" smtClean="0">
                <a:solidFill>
                  <a:prstClr val="black">
                    <a:tint val="75000"/>
                  </a:prstClr>
                </a:solidFill>
              </a:r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642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7"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9"/>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7"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95ADE0-B5DF-4B43-97B0-9CDA2F94490A}"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8548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53E0F-43BE-4189-8597-D4B297275EEE}"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0142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3FC91B-39D8-43E7-A6EB-25ECACAC0EC2}"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750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7"/>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7"/>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1E022D-B5F6-4625-8771-542EE472F574}"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4534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9"/>
            <a:ext cx="12188825" cy="5165725"/>
          </a:xfrm>
          <a:prstGeom prst="rect">
            <a:avLst/>
          </a:prstGeom>
          <a:solidFill>
            <a:srgbClr val="003366"/>
          </a:solidFill>
          <a:ln w="9525">
            <a:noFill/>
            <a:miter lim="800000"/>
            <a:headEnd/>
            <a:tailEnd/>
          </a:ln>
        </p:spPr>
        <p:txBody>
          <a:bodyPr wrap="none" anchor="ctr"/>
          <a:lstStyle/>
          <a:p>
            <a:pPr>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97"/>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943497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5A4B8D-3110-43BD-B484-722525857A44}"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2270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7245B0-BF84-41AB-9575-6BA5C5CCCCE8}"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4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5"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10" y="273078"/>
            <a:ext cx="6813893" cy="5853113"/>
          </a:xfrm>
        </p:spPr>
        <p:txBody>
          <a:bodyPr/>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65" y="1435103"/>
            <a:ext cx="4010039" cy="4691063"/>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3C393F-8601-4A29-B35F-CAC1E6947DC8}" type="datetime1">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73590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CCADC8-8313-4957-8022-23BDA663DE6B}"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6451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0C249A-11B8-44EC-AF11-FB0E073BD7E8}"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8922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398CCD-D640-49A7-9CF7-9146932E5E6A}" type="datetime1">
              <a:rPr lang="en-US" smtClean="0">
                <a:solidFill>
                  <a:prstClr val="black">
                    <a:tint val="75000"/>
                  </a:prstClr>
                </a:solidFill>
              </a:r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107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EDAD42-200B-4B71-8EED-2B6302DCB2A0}" type="datetime1">
              <a:rPr lang="en-US" smtClean="0">
                <a:solidFill>
                  <a:prstClr val="black">
                    <a:tint val="75000"/>
                  </a:prstClr>
                </a:solidFill>
              </a:r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894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F964A-0F94-4141-B287-9FC1E8D0E749}" type="datetime1">
              <a:rPr lang="en-US" smtClean="0">
                <a:solidFill>
                  <a:prstClr val="black">
                    <a:tint val="75000"/>
                  </a:prstClr>
                </a:solidFill>
              </a:r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51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B08E7-5639-475F-AC41-9F903195D462}"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3278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D8CA0A-56E3-4179-9CFE-E292910704AF}"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9170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FBB95-A4DB-4D61-94E3-D46577F20E7D}"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7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84F98-DD67-4443-AA5E-23DD78E2CEB7}"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142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
            <a:ext cx="12188825" cy="5165725"/>
          </a:xfrm>
          <a:prstGeom prst="rect">
            <a:avLst/>
          </a:prstGeom>
          <a:solidFill>
            <a:srgbClr val="003366"/>
          </a:solidFill>
          <a:ln w="9525">
            <a:noFill/>
            <a:miter lim="800000"/>
            <a:headEnd/>
            <a:tailEnd/>
          </a:ln>
        </p:spPr>
        <p:txBody>
          <a:bodyPr wrap="none" anchor="ctr"/>
          <a:lstStyle/>
          <a:p>
            <a:pPr>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89"/>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271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1"/>
            </a:lvl1pPr>
            <a:lvl2pPr marL="457215" indent="0">
              <a:buNone/>
              <a:defRPr sz="2801"/>
            </a:lvl2pPr>
            <a:lvl3pPr marL="914430" indent="0">
              <a:buNone/>
              <a:defRPr sz="2399"/>
            </a:lvl3pPr>
            <a:lvl4pPr marL="1371645" indent="0">
              <a:buNone/>
              <a:defRPr sz="2000"/>
            </a:lvl4pPr>
            <a:lvl5pPr marL="1828861" indent="0">
              <a:buNone/>
              <a:defRPr sz="2000"/>
            </a:lvl5pPr>
            <a:lvl6pPr marL="2286076" indent="0">
              <a:buNone/>
              <a:defRPr sz="2000"/>
            </a:lvl6pPr>
            <a:lvl7pPr marL="2743291" indent="0">
              <a:buNone/>
              <a:defRPr sz="2000"/>
            </a:lvl7pPr>
            <a:lvl8pPr marL="3200506" indent="0">
              <a:buNone/>
              <a:defRPr sz="2000"/>
            </a:lvl8pPr>
            <a:lvl9pPr marL="3657721" indent="0">
              <a:buNone/>
              <a:defRPr sz="2000"/>
            </a:lvl9pPr>
          </a:lstStyle>
          <a:p>
            <a:r>
              <a:rPr lang="en-US"/>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C3D29-4EF5-4661-B152-440BCACF2346}" type="datetime1">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098938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1"/>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2"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1"/>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944192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59"/>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15" indent="0" algn="ctr">
              <a:buNone/>
              <a:defRPr>
                <a:solidFill>
                  <a:schemeClr val="tx1">
                    <a:tint val="75000"/>
                  </a:schemeClr>
                </a:solidFill>
              </a:defRPr>
            </a:lvl2pPr>
            <a:lvl3pPr marL="914430" indent="0" algn="ctr">
              <a:buNone/>
              <a:defRPr>
                <a:solidFill>
                  <a:schemeClr val="tx1">
                    <a:tint val="75000"/>
                  </a:schemeClr>
                </a:solidFill>
              </a:defRPr>
            </a:lvl3pPr>
            <a:lvl4pPr marL="1371645" indent="0" algn="ctr">
              <a:buNone/>
              <a:defRPr>
                <a:solidFill>
                  <a:schemeClr val="tx1">
                    <a:tint val="75000"/>
                  </a:schemeClr>
                </a:solidFill>
              </a:defRPr>
            </a:lvl4pPr>
            <a:lvl5pPr marL="1828861" indent="0" algn="ctr">
              <a:buNone/>
              <a:defRPr>
                <a:solidFill>
                  <a:schemeClr val="tx1">
                    <a:tint val="75000"/>
                  </a:schemeClr>
                </a:solidFill>
              </a:defRPr>
            </a:lvl5pPr>
            <a:lvl6pPr marL="2286076" indent="0" algn="ctr">
              <a:buNone/>
              <a:defRPr>
                <a:solidFill>
                  <a:schemeClr val="tx1">
                    <a:tint val="75000"/>
                  </a:schemeClr>
                </a:solidFill>
              </a:defRPr>
            </a:lvl6pPr>
            <a:lvl7pPr marL="2743291" indent="0" algn="ctr">
              <a:buNone/>
              <a:defRPr>
                <a:solidFill>
                  <a:schemeClr val="tx1">
                    <a:tint val="75000"/>
                  </a:schemeClr>
                </a:solidFill>
              </a:defRPr>
            </a:lvl7pPr>
            <a:lvl8pPr marL="3200506" indent="0" algn="ctr">
              <a:buNone/>
              <a:defRPr>
                <a:solidFill>
                  <a:schemeClr val="tx1">
                    <a:tint val="75000"/>
                  </a:schemeClr>
                </a:solidFill>
              </a:defRPr>
            </a:lvl8pPr>
            <a:lvl9pPr marL="36577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0F3DA5-D669-45A9-846E-37138A1A70C6}"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3870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844C3-3BC8-40B5-9B6D-4003D32F2B07}"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4612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33"/>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15" indent="0">
              <a:buNone/>
              <a:defRPr sz="1800">
                <a:solidFill>
                  <a:schemeClr val="tx1">
                    <a:tint val="75000"/>
                  </a:schemeClr>
                </a:solidFill>
              </a:defRPr>
            </a:lvl2pPr>
            <a:lvl3pPr marL="914430" indent="0">
              <a:buNone/>
              <a:defRPr sz="1600">
                <a:solidFill>
                  <a:schemeClr val="tx1">
                    <a:tint val="75000"/>
                  </a:schemeClr>
                </a:solidFill>
              </a:defRPr>
            </a:lvl3pPr>
            <a:lvl4pPr marL="1371645" indent="0">
              <a:buNone/>
              <a:defRPr sz="1400">
                <a:solidFill>
                  <a:schemeClr val="tx1">
                    <a:tint val="75000"/>
                  </a:schemeClr>
                </a:solidFill>
              </a:defRPr>
            </a:lvl4pPr>
            <a:lvl5pPr marL="1828861" indent="0">
              <a:buNone/>
              <a:defRPr sz="1400">
                <a:solidFill>
                  <a:schemeClr val="tx1">
                    <a:tint val="75000"/>
                  </a:schemeClr>
                </a:solidFill>
              </a:defRPr>
            </a:lvl5pPr>
            <a:lvl6pPr marL="2286076" indent="0">
              <a:buNone/>
              <a:defRPr sz="1400">
                <a:solidFill>
                  <a:schemeClr val="tx1">
                    <a:tint val="75000"/>
                  </a:schemeClr>
                </a:solidFill>
              </a:defRPr>
            </a:lvl6pPr>
            <a:lvl7pPr marL="2743291" indent="0">
              <a:buNone/>
              <a:defRPr sz="1400">
                <a:solidFill>
                  <a:schemeClr val="tx1">
                    <a:tint val="75000"/>
                  </a:schemeClr>
                </a:solidFill>
              </a:defRPr>
            </a:lvl7pPr>
            <a:lvl8pPr marL="3200506" indent="0">
              <a:buNone/>
              <a:defRPr sz="1400">
                <a:solidFill>
                  <a:schemeClr val="tx1">
                    <a:tint val="75000"/>
                  </a:schemeClr>
                </a:solidFill>
              </a:defRPr>
            </a:lvl8pPr>
            <a:lvl9pPr marL="36577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AAC80-1FF6-4A0A-8125-DAF841D91182}"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947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0EA214-458F-4698-A4AF-B5AC192E56A5}"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1425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1535113"/>
            <a:ext cx="5385514"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3" y="2174875"/>
            <a:ext cx="5385514"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1" y="1535113"/>
            <a:ext cx="5387630"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1" y="2174875"/>
            <a:ext cx="5387630"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C2FF6-BD0B-42A3-A27D-C977E4C1BFAA}" type="datetime1">
              <a:rPr lang="en-US" smtClean="0">
                <a:solidFill>
                  <a:prstClr val="black">
                    <a:tint val="75000"/>
                  </a:prstClr>
                </a:solidFill>
              </a:r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6690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E85520-5EB6-4B4C-A3AC-0DAE2466D6FF}" type="datetime1">
              <a:rPr lang="en-US" smtClean="0">
                <a:solidFill>
                  <a:prstClr val="black">
                    <a:tint val="75000"/>
                  </a:prstClr>
                </a:solidFill>
              </a:r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4749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C4C69-2401-4C19-A5A5-DA4B0014B435}" type="datetime1">
              <a:rPr lang="en-US" smtClean="0">
                <a:solidFill>
                  <a:prstClr val="black">
                    <a:tint val="75000"/>
                  </a:prstClr>
                </a:solidFill>
              </a:r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522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5"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10" y="273078"/>
            <a:ext cx="6813893" cy="5853113"/>
          </a:xfrm>
        </p:spPr>
        <p:txBody>
          <a:bodyPr/>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65" y="1435103"/>
            <a:ext cx="4010039" cy="4691063"/>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21E3E-4AA1-43CB-9463-1D5AB51F5702}"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2422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1"/>
            </a:lvl1pPr>
            <a:lvl2pPr marL="457215" indent="0">
              <a:buNone/>
              <a:defRPr sz="2801"/>
            </a:lvl2pPr>
            <a:lvl3pPr marL="914430" indent="0">
              <a:buNone/>
              <a:defRPr sz="2399"/>
            </a:lvl3pPr>
            <a:lvl4pPr marL="1371645" indent="0">
              <a:buNone/>
              <a:defRPr sz="2000"/>
            </a:lvl4pPr>
            <a:lvl5pPr marL="1828861" indent="0">
              <a:buNone/>
              <a:defRPr sz="2000"/>
            </a:lvl5pPr>
            <a:lvl6pPr marL="2286076" indent="0">
              <a:buNone/>
              <a:defRPr sz="2000"/>
            </a:lvl6pPr>
            <a:lvl7pPr marL="2743291" indent="0">
              <a:buNone/>
              <a:defRPr sz="2000"/>
            </a:lvl7pPr>
            <a:lvl8pPr marL="3200506" indent="0">
              <a:buNone/>
              <a:defRPr sz="2000"/>
            </a:lvl8pPr>
            <a:lvl9pPr marL="3657721" indent="0">
              <a:buNone/>
              <a:defRPr sz="2000"/>
            </a:lvl9pPr>
          </a:lstStyle>
          <a:p>
            <a:r>
              <a:rPr lang="en-US"/>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605DF-D9DB-4864-8845-E180FB36DD31}" type="datetime1">
              <a:rPr lang="en-US" smtClean="0">
                <a:solidFill>
                  <a:prstClr val="black">
                    <a:tint val="75000"/>
                  </a:prstClr>
                </a:solidFill>
              </a:r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8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7.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84"/>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0481B-86BE-4ED1-84B8-881E1EF7E3F4}" type="datetime1">
              <a:rPr lang="en-US" smtClean="0"/>
              <a:t>7/19/2023</a:t>
            </a:fld>
            <a:endParaRPr lang="en-US"/>
          </a:p>
        </p:txBody>
      </p:sp>
      <p:sp>
        <p:nvSpPr>
          <p:cNvPr id="5" name="Footer Placeholder 4"/>
          <p:cNvSpPr>
            <a:spLocks noGrp="1"/>
          </p:cNvSpPr>
          <p:nvPr>
            <p:ph type="ftr" sz="quarter" idx="3"/>
          </p:nvPr>
        </p:nvSpPr>
        <p:spPr>
          <a:xfrm>
            <a:off x="4164515" y="6356384"/>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84"/>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FA6D8-A713-4E5E-9E07-C3AC10CF2DC1}" type="slidenum">
              <a:rPr lang="en-US" smtClean="0"/>
              <a:t>‹#›</a:t>
            </a:fld>
            <a:endParaRPr lang="en-US"/>
          </a:p>
        </p:txBody>
      </p:sp>
    </p:spTree>
    <p:extLst>
      <p:ext uri="{BB962C8B-B14F-4D97-AF65-F5344CB8AC3E}">
        <p14:creationId xmlns:p14="http://schemas.microsoft.com/office/powerpoint/2010/main" val="104547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4" r:id="rId12"/>
  </p:sldLayoutIdLst>
  <p:hf hdr="0" ftr="0" dt="0"/>
  <p:txStyles>
    <p:titleStyle>
      <a:lvl1pPr algn="ctr" defTabSz="914430" rtl="0" eaLnBrk="1" latinLnBrk="0" hangingPunct="1">
        <a:spcBef>
          <a:spcPct val="0"/>
        </a:spcBef>
        <a:buNone/>
        <a:defRPr sz="4400" kern="1200">
          <a:solidFill>
            <a:schemeClr val="tx1"/>
          </a:solidFill>
          <a:latin typeface="+mj-lt"/>
          <a:ea typeface="+mj-ea"/>
          <a:cs typeface="+mj-cs"/>
        </a:defRPr>
      </a:lvl1pPr>
    </p:titleStyle>
    <p:body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1" algn="l" defTabSz="9144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933209" y="1277942"/>
            <a:ext cx="10379546" cy="1465659"/>
          </a:xfrm>
          <a:prstGeom prst="rect">
            <a:avLst/>
          </a:prstGeom>
          <a:noFill/>
          <a:ln w="9525">
            <a:noFill/>
            <a:miter lim="800000"/>
            <a:headEnd/>
            <a:tailEnd/>
          </a:ln>
        </p:spPr>
        <p:txBody>
          <a:bodyPr vert="horz" wrap="square" lIns="46800" tIns="46800" rIns="46800" bIns="46800"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9088718" y="6302375"/>
            <a:ext cx="2844059"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fontAlgn="auto" hangingPunct="0">
              <a:spcBef>
                <a:spcPts val="0"/>
              </a:spcBef>
              <a:spcAft>
                <a:spcPts val="0"/>
              </a:spcAft>
              <a:defRPr sz="750" b="0" i="0" smtClean="0">
                <a:solidFill>
                  <a:srgbClr val="000000"/>
                </a:solidFill>
                <a:latin typeface="Verdana" pitchFamily="34" charset="0"/>
                <a:cs typeface="+mn-cs"/>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28" name="Rectangle 7"/>
          <p:cNvSpPr>
            <a:spLocks noChangeArrowheads="1"/>
          </p:cNvSpPr>
          <p:nvPr/>
        </p:nvSpPr>
        <p:spPr bwMode="gray">
          <a:xfrm>
            <a:off x="0" y="0"/>
            <a:ext cx="12188825" cy="914400"/>
          </a:xfrm>
          <a:prstGeom prst="rect">
            <a:avLst/>
          </a:prstGeom>
          <a:solidFill>
            <a:srgbClr val="003366"/>
          </a:solidFill>
          <a:ln w="9525">
            <a:noFill/>
            <a:miter lim="800000"/>
            <a:headEnd/>
            <a:tailEnd/>
          </a:ln>
        </p:spPr>
        <p:txBody>
          <a:bodyPr anchor="ctr"/>
          <a:lstStyle/>
          <a:p>
            <a:pPr marL="173831" fontAlgn="base">
              <a:spcBef>
                <a:spcPct val="0"/>
              </a:spcBef>
              <a:spcAft>
                <a:spcPct val="0"/>
              </a:spcAft>
            </a:pPr>
            <a:endParaRPr lang="en-US" sz="1275">
              <a:solidFill>
                <a:srgbClr val="284A8C"/>
              </a:solidFill>
              <a:latin typeface="Franklin Gothic Book" pitchFamily="34" charset="0"/>
              <a:cs typeface="Arial" charset="0"/>
            </a:endParaRPr>
          </a:p>
        </p:txBody>
      </p:sp>
      <p:sp>
        <p:nvSpPr>
          <p:cNvPr id="1029" name="Rectangle 3"/>
          <p:cNvSpPr>
            <a:spLocks noGrp="1" noChangeArrowheads="1"/>
          </p:cNvSpPr>
          <p:nvPr>
            <p:ph type="title"/>
          </p:nvPr>
        </p:nvSpPr>
        <p:spPr bwMode="white">
          <a:xfrm>
            <a:off x="0" y="0"/>
            <a:ext cx="121888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46892562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7"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Lst>
  <p:hf hdr="0" ftr="0" dt="0"/>
  <p:txStyles>
    <p:titleStyle>
      <a:lvl1pPr marL="176213" algn="l" rtl="0" eaLnBrk="1" fontAlgn="base" hangingPunct="1">
        <a:spcBef>
          <a:spcPct val="0"/>
        </a:spcBef>
        <a:spcAft>
          <a:spcPct val="0"/>
        </a:spcAft>
        <a:defRPr sz="1800">
          <a:solidFill>
            <a:schemeClr val="bg1"/>
          </a:solidFill>
          <a:latin typeface="Calibri" pitchFamily="34" charset="0"/>
          <a:ea typeface="MS PGothic" pitchFamily="34" charset="-128"/>
          <a:cs typeface="Calibri" pitchFamily="34" charset="0"/>
        </a:defRPr>
      </a:lvl1pPr>
      <a:lvl2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2pPr>
      <a:lvl3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3pPr>
      <a:lvl4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4pPr>
      <a:lvl5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5pPr>
      <a:lvl6pPr marL="342900" algn="l" rtl="0" eaLnBrk="1" fontAlgn="base" hangingPunct="1">
        <a:spcBef>
          <a:spcPct val="0"/>
        </a:spcBef>
        <a:spcAft>
          <a:spcPct val="0"/>
        </a:spcAft>
        <a:defRPr sz="1800">
          <a:solidFill>
            <a:schemeClr val="bg1"/>
          </a:solidFill>
          <a:latin typeface="Verdana" pitchFamily="34" charset="0"/>
        </a:defRPr>
      </a:lvl6pPr>
      <a:lvl7pPr marL="685800" algn="l" rtl="0" eaLnBrk="1" fontAlgn="base" hangingPunct="1">
        <a:spcBef>
          <a:spcPct val="0"/>
        </a:spcBef>
        <a:spcAft>
          <a:spcPct val="0"/>
        </a:spcAft>
        <a:defRPr sz="1800">
          <a:solidFill>
            <a:schemeClr val="bg1"/>
          </a:solidFill>
          <a:latin typeface="Verdana" pitchFamily="34" charset="0"/>
        </a:defRPr>
      </a:lvl7pPr>
      <a:lvl8pPr marL="1028700" algn="l" rtl="0" eaLnBrk="1" fontAlgn="base" hangingPunct="1">
        <a:spcBef>
          <a:spcPct val="0"/>
        </a:spcBef>
        <a:spcAft>
          <a:spcPct val="0"/>
        </a:spcAft>
        <a:defRPr sz="1800">
          <a:solidFill>
            <a:schemeClr val="bg1"/>
          </a:solidFill>
          <a:latin typeface="Verdana" pitchFamily="34" charset="0"/>
        </a:defRPr>
      </a:lvl8pPr>
      <a:lvl9pPr marL="1371600" algn="l" rtl="0" eaLnBrk="1" fontAlgn="base" hangingPunct="1">
        <a:spcBef>
          <a:spcPct val="0"/>
        </a:spcBef>
        <a:spcAft>
          <a:spcPct val="0"/>
        </a:spcAft>
        <a:defRPr sz="1800">
          <a:solidFill>
            <a:schemeClr val="bg1"/>
          </a:solidFill>
          <a:latin typeface="Verdana" pitchFamily="34" charset="0"/>
        </a:defRPr>
      </a:lvl9pPr>
    </p:titleStyle>
    <p:bodyStyle>
      <a:lvl1pPr marL="203597" indent="-203597" algn="l" defTabSz="735806" rtl="0" eaLnBrk="1" fontAlgn="base" hangingPunct="1">
        <a:spcBef>
          <a:spcPct val="40000"/>
        </a:spcBef>
        <a:spcAft>
          <a:spcPct val="0"/>
        </a:spcAft>
        <a:buClr>
          <a:schemeClr val="tx1"/>
        </a:buClr>
        <a:buFont typeface="Arial" pitchFamily="34" charset="0"/>
        <a:buChar char="•"/>
        <a:defRPr sz="1800">
          <a:solidFill>
            <a:schemeClr val="tx1"/>
          </a:solidFill>
          <a:latin typeface="Calibri" pitchFamily="34" charset="0"/>
          <a:ea typeface="MS PGothic" pitchFamily="34" charset="-128"/>
          <a:cs typeface="Arial" pitchFamily="34" charset="0"/>
        </a:defRPr>
      </a:lvl1pPr>
      <a:lvl2pPr marL="431006" indent="-89297" algn="l" defTabSz="735806" rtl="0" eaLnBrk="1" fontAlgn="base" hangingPunct="1">
        <a:spcBef>
          <a:spcPct val="20000"/>
        </a:spcBef>
        <a:spcAft>
          <a:spcPct val="0"/>
        </a:spcAft>
        <a:buClr>
          <a:schemeClr val="tx1"/>
        </a:buClr>
        <a:buChar char="-"/>
        <a:defRPr sz="1650">
          <a:solidFill>
            <a:schemeClr val="tx1"/>
          </a:solidFill>
          <a:latin typeface="Calibri" pitchFamily="34" charset="0"/>
          <a:ea typeface="MS PGothic" pitchFamily="34" charset="-128"/>
          <a:cs typeface="Arial" pitchFamily="34" charset="0"/>
        </a:defRPr>
      </a:lvl2pPr>
      <a:lvl3pPr marL="789385" indent="-215504" algn="l" defTabSz="735806" rtl="0" eaLnBrk="1" fontAlgn="base" hangingPunct="1">
        <a:spcBef>
          <a:spcPct val="20000"/>
        </a:spcBef>
        <a:spcAft>
          <a:spcPct val="0"/>
        </a:spcAft>
        <a:buClr>
          <a:schemeClr val="tx1"/>
        </a:buClr>
        <a:buFont typeface="Marlett" pitchFamily="2" charset="2"/>
        <a:buChar char="8"/>
        <a:defRPr sz="1500">
          <a:solidFill>
            <a:schemeClr val="tx1"/>
          </a:solidFill>
          <a:latin typeface="Calibri" pitchFamily="34" charset="0"/>
          <a:ea typeface="MS PGothic" pitchFamily="34" charset="-128"/>
          <a:cs typeface="Arial" pitchFamily="34" charset="0"/>
        </a:defRPr>
      </a:lvl3pPr>
      <a:lvl4pPr marL="1229916" indent="-154781" algn="l" defTabSz="735806" rtl="0" eaLnBrk="1" fontAlgn="base" hangingPunct="1">
        <a:spcBef>
          <a:spcPct val="20000"/>
        </a:spcBef>
        <a:spcAft>
          <a:spcPct val="0"/>
        </a:spcAft>
        <a:buClr>
          <a:schemeClr val="tx1"/>
        </a:buClr>
        <a:buFont typeface="Marlett" pitchFamily="2" charset="2"/>
        <a:buChar char="8"/>
        <a:defRPr sz="1425">
          <a:solidFill>
            <a:schemeClr val="tx1"/>
          </a:solidFill>
          <a:latin typeface="Calibri" pitchFamily="34" charset="0"/>
          <a:ea typeface="MS PGothic" pitchFamily="34" charset="-128"/>
          <a:cs typeface="Arial" pitchFamily="34" charset="0"/>
        </a:defRPr>
      </a:lvl4pPr>
      <a:lvl5pPr marL="1587104" indent="-254794" algn="l" defTabSz="735806" rtl="0" eaLnBrk="1" fontAlgn="base" hangingPunct="1">
        <a:spcBef>
          <a:spcPct val="20000"/>
        </a:spcBef>
        <a:spcAft>
          <a:spcPct val="0"/>
        </a:spcAft>
        <a:buClr>
          <a:schemeClr val="tx1"/>
        </a:buClr>
        <a:buFont typeface="Marlett" pitchFamily="2" charset="2"/>
        <a:buChar char="8"/>
        <a:defRPr sz="1350">
          <a:solidFill>
            <a:schemeClr val="tx1"/>
          </a:solidFill>
          <a:latin typeface="Calibri" pitchFamily="34" charset="0"/>
          <a:ea typeface="MS PGothic" pitchFamily="34" charset="-128"/>
          <a:cs typeface="Arial" pitchFamily="34" charset="0"/>
        </a:defRPr>
      </a:lvl5pPr>
      <a:lvl6pPr marL="19300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22729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26158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29587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67"/>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BC10D-CD81-4F77-9039-EF05961D9F5B}"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67"/>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67"/>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36648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6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E5D26-2416-4124-AF9A-71595AD245BE}"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6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6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82157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9"/>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FFA1C-C639-4CF9-B387-B1C6347D5856}"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9"/>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9"/>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12309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31D57-435C-42C4-A779-33A90899A16C}"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8740F-4DAD-41E5-BBE2-5311AD8F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5283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84"/>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B24AF-B1A6-420F-968F-BF5740D5B3AD}" type="datetime1">
              <a:rPr lang="en-US" smtClean="0">
                <a:solidFill>
                  <a:prstClr val="black">
                    <a:tint val="75000"/>
                  </a:prstClr>
                </a:solidFill>
              </a:rPr>
              <a:t>7/19/2023</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84"/>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84"/>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FA6D8-A713-4E5E-9E07-C3AC10CF2D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40397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ftr="0" dt="0"/>
  <p:txStyles>
    <p:titleStyle>
      <a:lvl1pPr algn="ctr" defTabSz="914430" rtl="0" eaLnBrk="1" latinLnBrk="0" hangingPunct="1">
        <a:spcBef>
          <a:spcPct val="0"/>
        </a:spcBef>
        <a:buNone/>
        <a:defRPr sz="4400" kern="1200">
          <a:solidFill>
            <a:schemeClr val="tx1"/>
          </a:solidFill>
          <a:latin typeface="+mj-lt"/>
          <a:ea typeface="+mj-ea"/>
          <a:cs typeface="+mj-cs"/>
        </a:defRPr>
      </a:lvl1pPr>
    </p:titleStyle>
    <p:body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1" algn="l" defTabSz="9144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slideLayout" Target="../slideLayouts/slideLayout12.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tags" Target="../tags/tag93.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slideLayout" Target="../slideLayouts/slideLayout12.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slideLayout" Target="../slideLayouts/slideLayout1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slideLayout" Target="../slideLayouts/slideLayout12.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tags" Target="../tags/tag80.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10.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78.xml"/><Relationship Id="rId7" Type="http://schemas.openxmlformats.org/officeDocument/2006/relationships/image" Target="../media/image14.emf"/><Relationship Id="rId2" Type="http://schemas.openxmlformats.org/officeDocument/2006/relationships/tags" Target="../tags/tag81.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93" y="1593"/>
          <a:ext cx="1588" cy="1588"/>
        </p:xfrm>
        <a:graphic>
          <a:graphicData uri="http://schemas.openxmlformats.org/presentationml/2006/ole">
            <mc:AlternateContent xmlns:mc="http://schemas.openxmlformats.org/markup-compatibility/2006">
              <mc:Choice xmlns:v="urn:schemas-microsoft-com:vml" Requires="v">
                <p:oleObj spid="_x0000_s24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3" y="1593"/>
                        <a:ext cx="1588" cy="1588"/>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9146097" y="6356381"/>
            <a:ext cx="2742486" cy="365125"/>
          </a:xfrm>
        </p:spPr>
        <p:txBody>
          <a:bodyPr/>
          <a:lstStyle/>
          <a:p>
            <a:pPr defTabSz="914430">
              <a:defRPr/>
            </a:pPr>
            <a:fld id="{9055F44C-6543-40DE-AE7E-D49E41E959D7}" type="slidenum">
              <a:rPr lang="en-US">
                <a:solidFill>
                  <a:prstClr val="black">
                    <a:tint val="75000"/>
                  </a:prstClr>
                </a:solidFill>
                <a:latin typeface="Calibri" panose="020F0502020204030204"/>
              </a:rPr>
              <a:pPr defTabSz="914430">
                <a:defRPr/>
              </a:pPr>
              <a:t>1</a:t>
            </a:fld>
            <a:endParaRPr lang="en-US" dirty="0">
              <a:solidFill>
                <a:prstClr val="black">
                  <a:tint val="75000"/>
                </a:prstClr>
              </a:solidFill>
              <a:latin typeface="Calibri" panose="020F0502020204030204"/>
            </a:endParaRPr>
          </a:p>
        </p:txBody>
      </p:sp>
      <p:sp>
        <p:nvSpPr>
          <p:cNvPr id="2" name="Rectangle 1"/>
          <p:cNvSpPr/>
          <p:nvPr/>
        </p:nvSpPr>
        <p:spPr>
          <a:xfrm>
            <a:off x="4" y="3"/>
            <a:ext cx="12188825" cy="49584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89" name="TextBox 4"/>
          <p:cNvSpPr txBox="1"/>
          <p:nvPr/>
        </p:nvSpPr>
        <p:spPr>
          <a:xfrm>
            <a:off x="379412" y="2270007"/>
            <a:ext cx="11210866" cy="10770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399" dirty="0">
              <a:solidFill>
                <a:schemeClr val="bg1"/>
              </a:solidFill>
            </a:endParaRPr>
          </a:p>
          <a:p>
            <a:endParaRPr lang="en-US" sz="2000" i="1" dirty="0">
              <a:solidFill>
                <a:schemeClr val="bg1"/>
              </a:solidFill>
            </a:endParaRPr>
          </a:p>
          <a:p>
            <a:endParaRPr lang="en-US" sz="2000" i="1" dirty="0">
              <a:solidFill>
                <a:schemeClr val="bg1"/>
              </a:solidFill>
            </a:endParaRPr>
          </a:p>
        </p:txBody>
      </p:sp>
      <p:sp>
        <p:nvSpPr>
          <p:cNvPr id="6" name="Rectangle 12"/>
          <p:cNvSpPr>
            <a:spLocks noGrp="1" noChangeArrowheads="1"/>
          </p:cNvSpPr>
          <p:nvPr>
            <p:ph type="ctrTitle" sz="quarter"/>
          </p:nvPr>
        </p:nvSpPr>
        <p:spPr>
          <a:xfrm>
            <a:off x="457200" y="1447818"/>
            <a:ext cx="11731628" cy="3382963"/>
          </a:xfrm>
        </p:spPr>
        <p:txBody>
          <a:bodyPr/>
          <a:lstStyle/>
          <a:p>
            <a:pPr marL="3175" algn="l" eaLnBrk="1" hangingPunct="1"/>
            <a:r>
              <a:rPr lang="en-US" altLang="en-US" sz="4400" dirty="0">
                <a:solidFill>
                  <a:schemeClr val="bg1"/>
                </a:solidFill>
                <a:ea typeface="ヒラギノ角ゴ Pro W3"/>
                <a:cs typeface="ヒラギノ角ゴ Pro W3"/>
              </a:rPr>
              <a:t>Clinical Systems </a:t>
            </a:r>
            <a:br>
              <a:rPr lang="en-US" altLang="en-US" sz="4400" dirty="0">
                <a:solidFill>
                  <a:schemeClr val="bg1"/>
                </a:solidFill>
                <a:ea typeface="ヒラギノ角ゴ Pro W3"/>
                <a:cs typeface="ヒラギノ角ゴ Pro W3"/>
              </a:rPr>
            </a:br>
            <a:r>
              <a:rPr lang="en-US" altLang="en-US" sz="2800" i="1" dirty="0">
                <a:solidFill>
                  <a:schemeClr val="bg1"/>
                </a:solidFill>
                <a:ea typeface="ヒラギノ角ゴ Pro W3"/>
                <a:cs typeface="ヒラギノ角ゴ Pro W3"/>
              </a:rPr>
              <a:t>Module 3:</a:t>
            </a:r>
            <a:r>
              <a:rPr lang="en-US" altLang="en-US" sz="2800" b="0" i="1" dirty="0">
                <a:solidFill>
                  <a:schemeClr val="bg1"/>
                </a:solidFill>
                <a:ea typeface="ヒラギノ角ゴ Pro W3"/>
                <a:cs typeface="ヒラギノ角ゴ Pro W3"/>
              </a:rPr>
              <a:t> Workflow improvements to facilitate POC EID testing </a:t>
            </a:r>
            <a:br>
              <a:rPr lang="en-US" altLang="en-US" dirty="0">
                <a:solidFill>
                  <a:schemeClr val="bg1"/>
                </a:solidFill>
                <a:ea typeface="ヒラギノ角ゴ Pro W3"/>
                <a:cs typeface="ヒラギノ角ゴ Pro W3"/>
              </a:rPr>
            </a:br>
            <a:endParaRPr lang="en-US" altLang="en-US" sz="2400" dirty="0">
              <a:solidFill>
                <a:schemeClr val="bg1"/>
              </a:solidFill>
              <a:ea typeface="ヒラギノ角ゴ Pro W3"/>
              <a:cs typeface="ヒラギノ角ゴ Pro W3"/>
            </a:endParaRPr>
          </a:p>
        </p:txBody>
      </p:sp>
      <p:sp>
        <p:nvSpPr>
          <p:cNvPr id="4" name="TextBox 3"/>
          <p:cNvSpPr txBox="1"/>
          <p:nvPr/>
        </p:nvSpPr>
        <p:spPr>
          <a:xfrm>
            <a:off x="5408615" y="5584138"/>
            <a:ext cx="6780213" cy="646331"/>
          </a:xfrm>
          <a:prstGeom prst="rect">
            <a:avLst/>
          </a:prstGeom>
          <a:noFill/>
        </p:spPr>
        <p:txBody>
          <a:bodyPr wrap="square" rtlCol="0">
            <a:spAutoFit/>
          </a:bodyPr>
          <a:lstStyle/>
          <a:p>
            <a:pPr algn="r"/>
            <a:r>
              <a:rPr lang="en-US" dirty="0"/>
              <a:t>POC EID Training Toolkit</a:t>
            </a:r>
          </a:p>
          <a:p>
            <a:pPr algn="r"/>
            <a:r>
              <a:rPr lang="en-US" i="1" dirty="0"/>
              <a:t>v. May 2019</a:t>
            </a:r>
          </a:p>
        </p:txBody>
      </p:sp>
    </p:spTree>
    <p:extLst>
      <p:ext uri="{BB962C8B-B14F-4D97-AF65-F5344CB8AC3E}">
        <p14:creationId xmlns:p14="http://schemas.microsoft.com/office/powerpoint/2010/main" val="147969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noChangeArrowheads="1"/>
          </p:cNvSpPr>
          <p:nvPr/>
        </p:nvSpPr>
        <p:spPr bwMode="auto">
          <a:xfrm>
            <a:off x="228432" y="2972065"/>
            <a:ext cx="11782531" cy="860597"/>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anchor="ctr"/>
          <a:lstStyle/>
          <a:p>
            <a:pPr marL="514131">
              <a:defRPr/>
            </a:pPr>
            <a:r>
              <a:rPr lang="en-US" sz="2000" b="1" u="sng" dirty="0">
                <a:solidFill>
                  <a:srgbClr val="000000"/>
                </a:solidFill>
              </a:rPr>
              <a:t>Review clinic and/or laboratory schedules </a:t>
            </a:r>
            <a:r>
              <a:rPr lang="en-US" sz="2000" dirty="0">
                <a:solidFill>
                  <a:srgbClr val="000000"/>
                </a:solidFill>
              </a:rPr>
              <a:t>to make sure testing is available as many hours per day and days per week as possible</a:t>
            </a:r>
          </a:p>
        </p:txBody>
      </p:sp>
      <p:sp>
        <p:nvSpPr>
          <p:cNvPr id="27650" name="Title 3"/>
          <p:cNvSpPr>
            <a:spLocks noGrp="1"/>
          </p:cNvSpPr>
          <p:nvPr>
            <p:ph type="ctrTitle"/>
          </p:nvPr>
        </p:nvSpPr>
        <p:spPr>
          <a:xfrm>
            <a:off x="6" y="0"/>
            <a:ext cx="12188818" cy="1219200"/>
          </a:xfrm>
          <a:solidFill>
            <a:srgbClr val="215968"/>
          </a:solidFill>
        </p:spPr>
        <p:txBody>
          <a:bodyPr vert="horz" lIns="91440" tIns="45720" rIns="91440" bIns="45720" rtlCol="0" anchor="ctr">
            <a:normAutofit/>
          </a:bodyPr>
          <a:lstStyle/>
          <a:p>
            <a:r>
              <a:rPr lang="en-US" sz="2400" dirty="0">
                <a:latin typeface="Calibri" charset="0"/>
              </a:rPr>
              <a:t>What is required in the clinic to maximize the effectiveness of POC EID? </a:t>
            </a:r>
          </a:p>
        </p:txBody>
      </p:sp>
      <p:sp>
        <p:nvSpPr>
          <p:cNvPr id="27651" name="Rectangle 7"/>
          <p:cNvSpPr>
            <a:spLocks noChangeArrowheads="1"/>
          </p:cNvSpPr>
          <p:nvPr/>
        </p:nvSpPr>
        <p:spPr bwMode="auto">
          <a:xfrm>
            <a:off x="203152" y="1587497"/>
            <a:ext cx="11782531" cy="1204038"/>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anchor="ctr"/>
          <a:lstStyle/>
          <a:p>
            <a:pPr marL="514131">
              <a:defRPr/>
            </a:pPr>
            <a:r>
              <a:rPr lang="en-US" sz="2000" b="1" u="sng" dirty="0">
                <a:solidFill>
                  <a:srgbClr val="000000"/>
                </a:solidFill>
              </a:rPr>
              <a:t>Adjust clinic flow </a:t>
            </a:r>
            <a:r>
              <a:rPr lang="en-US" dirty="0">
                <a:solidFill>
                  <a:srgbClr val="000000"/>
                </a:solidFill>
              </a:rPr>
              <a:t>to accommodate same day testing, result return and clinical action</a:t>
            </a:r>
            <a:endParaRPr lang="en-US" sz="2000" dirty="0">
              <a:solidFill>
                <a:srgbClr val="000000"/>
              </a:solidFill>
            </a:endParaRPr>
          </a:p>
          <a:p>
            <a:pPr marL="857031" indent="-342900">
              <a:buFont typeface="Arial" panose="020B0604020202020204" pitchFamily="34" charset="0"/>
              <a:buChar char="•"/>
              <a:defRPr/>
            </a:pPr>
            <a:r>
              <a:rPr lang="en-US" dirty="0">
                <a:solidFill>
                  <a:srgbClr val="000000"/>
                </a:solidFill>
              </a:rPr>
              <a:t>Start testing early in the day to maximize the number of patient that can be tested </a:t>
            </a:r>
          </a:p>
          <a:p>
            <a:pPr marL="857031" indent="-342900">
              <a:buFont typeface="Arial" panose="020B0604020202020204" pitchFamily="34" charset="0"/>
              <a:buChar char="•"/>
              <a:defRPr/>
            </a:pPr>
            <a:r>
              <a:rPr lang="en-US" dirty="0">
                <a:solidFill>
                  <a:srgbClr val="000000"/>
                </a:solidFill>
              </a:rPr>
              <a:t>Refer patients from triage to allow testing to begin earlier in the day		</a:t>
            </a:r>
          </a:p>
        </p:txBody>
      </p:sp>
      <p:sp>
        <p:nvSpPr>
          <p:cNvPr id="6" name="Oval 5"/>
          <p:cNvSpPr/>
          <p:nvPr/>
        </p:nvSpPr>
        <p:spPr>
          <a:xfrm>
            <a:off x="27657" y="1447816"/>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a:defRPr/>
            </a:pPr>
            <a:r>
              <a:rPr lang="en-US" dirty="0">
                <a:solidFill>
                  <a:prstClr val="white"/>
                </a:solidFill>
              </a:rPr>
              <a:t>1</a:t>
            </a:r>
          </a:p>
        </p:txBody>
      </p:sp>
      <p:sp>
        <p:nvSpPr>
          <p:cNvPr id="27654" name="Rectangle 8"/>
          <p:cNvSpPr>
            <a:spLocks noChangeArrowheads="1"/>
          </p:cNvSpPr>
          <p:nvPr/>
        </p:nvSpPr>
        <p:spPr bwMode="auto">
          <a:xfrm>
            <a:off x="239628" y="4765226"/>
            <a:ext cx="11782531" cy="645150"/>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anchor="ctr"/>
          <a:lstStyle/>
          <a:p>
            <a:pPr marL="514131"/>
            <a:r>
              <a:rPr lang="en-US" sz="2000" b="1" u="sng" dirty="0">
                <a:solidFill>
                  <a:srgbClr val="000000"/>
                </a:solidFill>
              </a:rPr>
              <a:t>Manage data effectively </a:t>
            </a:r>
            <a:r>
              <a:rPr lang="en-US" sz="2000" dirty="0">
                <a:solidFill>
                  <a:srgbClr val="000000"/>
                </a:solidFill>
              </a:rPr>
              <a:t>to ensure all results reach patient records</a:t>
            </a:r>
          </a:p>
        </p:txBody>
      </p:sp>
      <p:sp>
        <p:nvSpPr>
          <p:cNvPr id="27656" name="TextBox 1"/>
          <p:cNvSpPr txBox="1">
            <a:spLocks noChangeArrowheads="1"/>
          </p:cNvSpPr>
          <p:nvPr/>
        </p:nvSpPr>
        <p:spPr bwMode="auto">
          <a:xfrm>
            <a:off x="7211725" y="2514617"/>
            <a:ext cx="184652" cy="369291"/>
          </a:xfrm>
          <a:prstGeom prst="rect">
            <a:avLst/>
          </a:prstGeom>
          <a:noFill/>
          <a:ln w="9525">
            <a:noFill/>
            <a:miter lim="800000"/>
            <a:headEnd/>
            <a:tailEnd/>
          </a:ln>
        </p:spPr>
        <p:txBody>
          <a:bodyPr wrap="none" lIns="91401" tIns="45700" rIns="91401" bIns="45700">
            <a:spAutoFit/>
          </a:bodyPr>
          <a:lstStyle/>
          <a:p>
            <a:endParaRPr lang="en-US" dirty="0">
              <a:solidFill>
                <a:prstClr val="black"/>
              </a:solidFill>
            </a:endParaRPr>
          </a:p>
        </p:txBody>
      </p:sp>
      <p:sp>
        <p:nvSpPr>
          <p:cNvPr id="27657" name="Rectangle 10"/>
          <p:cNvSpPr>
            <a:spLocks noChangeArrowheads="1"/>
          </p:cNvSpPr>
          <p:nvPr/>
        </p:nvSpPr>
        <p:spPr bwMode="auto">
          <a:xfrm>
            <a:off x="251286" y="3963088"/>
            <a:ext cx="11782531" cy="646981"/>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anchor="ctr"/>
          <a:lstStyle/>
          <a:p>
            <a:pPr marL="514131">
              <a:defRPr/>
            </a:pPr>
            <a:r>
              <a:rPr lang="en-US" sz="2000" b="1" u="sng" dirty="0">
                <a:solidFill>
                  <a:srgbClr val="000000"/>
                </a:solidFill>
              </a:rPr>
              <a:t>Prioritize patients </a:t>
            </a:r>
            <a:r>
              <a:rPr lang="en-US" sz="2000" dirty="0">
                <a:solidFill>
                  <a:srgbClr val="000000"/>
                </a:solidFill>
              </a:rPr>
              <a:t>for testing to manage testing volumes</a:t>
            </a:r>
          </a:p>
        </p:txBody>
      </p:sp>
      <p:sp>
        <p:nvSpPr>
          <p:cNvPr id="14" name="Oval 13"/>
          <p:cNvSpPr/>
          <p:nvPr/>
        </p:nvSpPr>
        <p:spPr>
          <a:xfrm>
            <a:off x="40211" y="2862987"/>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a:defRPr/>
            </a:pPr>
            <a:r>
              <a:rPr lang="en-US" dirty="0">
                <a:solidFill>
                  <a:prstClr val="white"/>
                </a:solidFill>
              </a:rPr>
              <a:t>2</a:t>
            </a:r>
          </a:p>
        </p:txBody>
      </p:sp>
      <p:sp>
        <p:nvSpPr>
          <p:cNvPr id="13" name="Oval 12"/>
          <p:cNvSpPr/>
          <p:nvPr/>
        </p:nvSpPr>
        <p:spPr>
          <a:xfrm>
            <a:off x="61876" y="3826552"/>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a:defRPr/>
            </a:pPr>
            <a:r>
              <a:rPr lang="en-US" dirty="0">
                <a:solidFill>
                  <a:prstClr val="white"/>
                </a:solidFill>
              </a:rPr>
              <a:t>3</a:t>
            </a:r>
          </a:p>
        </p:txBody>
      </p:sp>
      <p:sp>
        <p:nvSpPr>
          <p:cNvPr id="15" name="Oval 14"/>
          <p:cNvSpPr/>
          <p:nvPr/>
        </p:nvSpPr>
        <p:spPr>
          <a:xfrm>
            <a:off x="73533" y="4628717"/>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a:defRPr/>
            </a:pPr>
            <a:r>
              <a:rPr lang="en-US" dirty="0">
                <a:solidFill>
                  <a:prstClr val="white"/>
                </a:solidFill>
              </a:rPr>
              <a:t>4</a:t>
            </a:r>
          </a:p>
        </p:txBody>
      </p:sp>
      <p:sp>
        <p:nvSpPr>
          <p:cNvPr id="17" name="Rectangle 8"/>
          <p:cNvSpPr>
            <a:spLocks noChangeArrowheads="1"/>
          </p:cNvSpPr>
          <p:nvPr/>
        </p:nvSpPr>
        <p:spPr bwMode="auto">
          <a:xfrm>
            <a:off x="251398" y="5563993"/>
            <a:ext cx="11786616" cy="860597"/>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anchor="ctr"/>
          <a:lstStyle/>
          <a:p>
            <a:pPr marL="514131">
              <a:defRPr/>
            </a:pPr>
            <a:r>
              <a:rPr lang="en-US" sz="2000" b="1" u="sng" dirty="0">
                <a:solidFill>
                  <a:srgbClr val="000000"/>
                </a:solidFill>
              </a:rPr>
              <a:t>Maintain open communication</a:t>
            </a:r>
            <a:r>
              <a:rPr lang="en-US" sz="2000" b="1" dirty="0">
                <a:solidFill>
                  <a:srgbClr val="000000"/>
                </a:solidFill>
              </a:rPr>
              <a:t> </a:t>
            </a:r>
            <a:r>
              <a:rPr lang="en-US" sz="2000" dirty="0">
                <a:solidFill>
                  <a:srgbClr val="000000"/>
                </a:solidFill>
              </a:rPr>
              <a:t>between the lab, mother-infant </a:t>
            </a:r>
            <a:r>
              <a:rPr lang="en-US" sz="2000" dirty="0" err="1">
                <a:solidFill>
                  <a:srgbClr val="000000"/>
                </a:solidFill>
              </a:rPr>
              <a:t>paird</a:t>
            </a:r>
            <a:r>
              <a:rPr lang="en-US" sz="2000" dirty="0">
                <a:solidFill>
                  <a:srgbClr val="000000"/>
                </a:solidFill>
              </a:rPr>
              <a:t> clinic and the ART clinic to address challenges that arise</a:t>
            </a:r>
          </a:p>
        </p:txBody>
      </p:sp>
      <p:sp>
        <p:nvSpPr>
          <p:cNvPr id="18" name="Oval 17"/>
          <p:cNvSpPr/>
          <p:nvPr/>
        </p:nvSpPr>
        <p:spPr>
          <a:xfrm>
            <a:off x="37573" y="5410393"/>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a:defRPr/>
            </a:pPr>
            <a:r>
              <a:rPr lang="en-US" dirty="0">
                <a:solidFill>
                  <a:prstClr val="white"/>
                </a:solidFill>
              </a:rPr>
              <a:t>5</a:t>
            </a:r>
          </a:p>
        </p:txBody>
      </p:sp>
      <p:sp>
        <p:nvSpPr>
          <p:cNvPr id="19" name="Oval 1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199" b="1" dirty="0">
                <a:solidFill>
                  <a:prstClr val="white"/>
                </a:solidFill>
              </a:rPr>
              <a:t>2</a:t>
            </a:r>
          </a:p>
        </p:txBody>
      </p:sp>
      <p:sp>
        <p:nvSpPr>
          <p:cNvPr id="2" name="Slide Number Placeholder 1"/>
          <p:cNvSpPr>
            <a:spLocks noGrp="1"/>
          </p:cNvSpPr>
          <p:nvPr>
            <p:ph type="sldNum" sz="quarter" idx="12"/>
          </p:nvPr>
        </p:nvSpPr>
        <p:spPr/>
        <p:txBody>
          <a:bodyPr/>
          <a:lstStyle/>
          <a:p>
            <a:pPr>
              <a:defRPr/>
            </a:pPr>
            <a:fld id="{C7437959-1618-44A4-9EB4-CCE6EA050C23}"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09718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3216166"/>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19"/>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Changes required to maximize the impact of POC testing</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Adjusting lab and clinic workflow </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Summary</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
        <p:nvSpPr>
          <p:cNvPr id="3" name="Slide Number Placeholder 2"/>
          <p:cNvSpPr>
            <a:spLocks noGrp="1"/>
          </p:cNvSpPr>
          <p:nvPr>
            <p:ph type="sldNum" sz="quarter" idx="12"/>
          </p:nvPr>
        </p:nvSpPr>
        <p:spPr/>
        <p:txBody>
          <a:bodyPr/>
          <a:lstStyle/>
          <a:p>
            <a:pPr>
              <a:defRPr/>
            </a:pPr>
            <a:fld id="{C7437959-1618-44A4-9EB4-CCE6EA050C23}"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92551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12</a:t>
            </a:fld>
            <a:endParaRPr lang="en-US" dirty="0"/>
          </a:p>
        </p:txBody>
      </p:sp>
      <p:sp>
        <p:nvSpPr>
          <p:cNvPr id="4" name="Slide Number Placeholder 2"/>
          <p:cNvSpPr txBox="1">
            <a:spLocks/>
          </p:cNvSpPr>
          <p:nvPr/>
        </p:nvSpPr>
        <p:spPr>
          <a:xfrm>
            <a:off x="8735330" y="6356382"/>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12</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Activity: Adjusting clinic workflows </a:t>
            </a:r>
          </a:p>
        </p:txBody>
      </p:sp>
      <p:sp>
        <p:nvSpPr>
          <p:cNvPr id="6" name="Oval 5">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11" name="TextBox 10"/>
          <p:cNvSpPr txBox="1"/>
          <p:nvPr/>
        </p:nvSpPr>
        <p:spPr>
          <a:xfrm>
            <a:off x="751850" y="3733803"/>
            <a:ext cx="10460788" cy="685799"/>
          </a:xfrm>
          <a:prstGeom prst="rect">
            <a:avLst/>
          </a:prstGeom>
          <a:ln>
            <a:noFill/>
            <a:prstDash val="dot"/>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algn="ctr">
              <a:spcBef>
                <a:spcPts val="0"/>
              </a:spcBef>
              <a:spcAft>
                <a:spcPts val="0"/>
              </a:spcAft>
            </a:pPr>
            <a:r>
              <a:rPr lang="en-US" sz="2000" dirty="0">
                <a:solidFill>
                  <a:srgbClr val="000000"/>
                </a:solidFill>
                <a:ea typeface="ＭＳ 明朝"/>
                <a:cs typeface="Times New Roman"/>
                <a:sym typeface="Wingdings" panose="05000000000000000000" pitchFamily="2" charset="2"/>
              </a:rPr>
              <a:t> </a:t>
            </a:r>
            <a:r>
              <a:rPr lang="en-US" sz="2000" dirty="0">
                <a:solidFill>
                  <a:srgbClr val="000000"/>
                </a:solidFill>
                <a:ea typeface="ＭＳ 明朝"/>
                <a:cs typeface="Times New Roman"/>
              </a:rPr>
              <a:t>For this discussion include the roles of health care workers who are in contact with patients and their responsibilities are. </a:t>
            </a:r>
          </a:p>
        </p:txBody>
      </p:sp>
      <p:sp>
        <p:nvSpPr>
          <p:cNvPr id="13" name="Rectangle 12"/>
          <p:cNvSpPr/>
          <p:nvPr/>
        </p:nvSpPr>
        <p:spPr>
          <a:xfrm>
            <a:off x="497957" y="1372185"/>
            <a:ext cx="11112299" cy="868680"/>
          </a:xfrm>
          <a:prstGeom prst="rect">
            <a:avLst/>
          </a:prstGeom>
          <a:solidFill>
            <a:srgbClr val="215968"/>
          </a:solidFill>
          <a:ln>
            <a:solidFill>
              <a:srgbClr val="215968"/>
            </a:solidFill>
          </a:ln>
        </p:spPr>
        <p:style>
          <a:lnRef idx="2">
            <a:schemeClr val="accent5">
              <a:shade val="50000"/>
            </a:schemeClr>
          </a:lnRef>
          <a:fillRef idx="1">
            <a:schemeClr val="accent5"/>
          </a:fillRef>
          <a:effectRef idx="0">
            <a:schemeClr val="accent5"/>
          </a:effectRef>
          <a:fontRef idx="minor">
            <a:schemeClr val="lt1"/>
          </a:fontRef>
        </p:style>
        <p:txBody>
          <a:bodyPr lIns="91401" tIns="45700" rIns="91401" bIns="45700" spcCol="0" rtlCol="0" anchor="ctr"/>
          <a:lstStyle/>
          <a:p>
            <a:pPr algn="ctr"/>
            <a:r>
              <a:rPr lang="en-US" sz="2400" b="1" dirty="0"/>
              <a:t>Group 1: Clinic flow for HIV-exposed infants, Lab and clinical schedules </a:t>
            </a:r>
          </a:p>
        </p:txBody>
      </p:sp>
      <p:sp>
        <p:nvSpPr>
          <p:cNvPr id="14" name="Rectangle 13"/>
          <p:cNvSpPr/>
          <p:nvPr/>
        </p:nvSpPr>
        <p:spPr>
          <a:xfrm>
            <a:off x="497946" y="2396490"/>
            <a:ext cx="11112300" cy="922020"/>
          </a:xfrm>
          <a:prstGeom prst="rect">
            <a:avLst/>
          </a:prstGeom>
          <a:solidFill>
            <a:srgbClr val="215968"/>
          </a:solidFill>
          <a:ln>
            <a:solidFill>
              <a:srgbClr val="215968"/>
            </a:solidFill>
          </a:ln>
        </p:spPr>
        <p:style>
          <a:lnRef idx="2">
            <a:schemeClr val="accent5">
              <a:shade val="50000"/>
            </a:schemeClr>
          </a:lnRef>
          <a:fillRef idx="1">
            <a:schemeClr val="accent5"/>
          </a:fillRef>
          <a:effectRef idx="0">
            <a:schemeClr val="accent5"/>
          </a:effectRef>
          <a:fontRef idx="minor">
            <a:schemeClr val="lt1"/>
          </a:fontRef>
        </p:style>
        <p:txBody>
          <a:bodyPr lIns="91401" tIns="45700" rIns="91401" bIns="45700" spcCol="0" rtlCol="0" anchor="ctr"/>
          <a:lstStyle/>
          <a:p>
            <a:pPr algn="ctr"/>
            <a:r>
              <a:rPr lang="en-US" sz="2400" b="1" dirty="0"/>
              <a:t>Group 2: P</a:t>
            </a:r>
            <a:r>
              <a:rPr lang="en-US" sz="2400" b="1" dirty="0">
                <a:solidFill>
                  <a:schemeClr val="bg1"/>
                </a:solidFill>
              </a:rPr>
              <a:t>rioritize patients for testing and managing testing volumes, and show process for data management</a:t>
            </a:r>
            <a:endParaRPr lang="en-US" sz="2400" b="1" dirty="0"/>
          </a:p>
        </p:txBody>
      </p:sp>
      <p:sp>
        <p:nvSpPr>
          <p:cNvPr id="17" name="Rectangle 7"/>
          <p:cNvSpPr>
            <a:spLocks noChangeArrowheads="1"/>
          </p:cNvSpPr>
          <p:nvPr/>
        </p:nvSpPr>
        <p:spPr bwMode="auto">
          <a:xfrm>
            <a:off x="497948" y="5791200"/>
            <a:ext cx="11112300" cy="747728"/>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anchor="ctr"/>
          <a:lstStyle/>
          <a:p>
            <a:pPr marL="514131" algn="ctr" fontAlgn="auto">
              <a:lnSpc>
                <a:spcPct val="120000"/>
              </a:lnSpc>
              <a:spcBef>
                <a:spcPts val="0"/>
              </a:spcBef>
              <a:spcAft>
                <a:spcPts val="0"/>
              </a:spcAft>
              <a:defRPr/>
            </a:pPr>
            <a:r>
              <a:rPr lang="en-US" sz="2000" b="1" dirty="0">
                <a:solidFill>
                  <a:srgbClr val="000000"/>
                </a:solidFill>
                <a:latin typeface="+mj-lt"/>
              </a:rPr>
              <a:t>Groups should create flow diagrams that can be implemented in the clinics and include the roles and responsibilities of all key health care workers </a:t>
            </a:r>
            <a:r>
              <a:rPr lang="en-US" dirty="0">
                <a:solidFill>
                  <a:srgbClr val="000000"/>
                </a:solidFill>
                <a:latin typeface="+mj-lt"/>
              </a:rPr>
              <a:t>	</a:t>
            </a:r>
          </a:p>
        </p:txBody>
      </p:sp>
      <p:sp>
        <p:nvSpPr>
          <p:cNvPr id="7" name="Down Arrow 6"/>
          <p:cNvSpPr/>
          <p:nvPr/>
        </p:nvSpPr>
        <p:spPr>
          <a:xfrm>
            <a:off x="5523223" y="4572000"/>
            <a:ext cx="1143000" cy="1066800"/>
          </a:xfrm>
          <a:prstGeom prst="downArrow">
            <a:avLst/>
          </a:prstGeom>
          <a:solidFill>
            <a:schemeClr val="bg1">
              <a:lumMod val="85000"/>
            </a:schemeClr>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87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9672"/>
            <a:ext cx="12188820" cy="1176833"/>
          </a:xfrm>
          <a:solidFill>
            <a:srgbClr val="215968"/>
          </a:solidFill>
        </p:spPr>
        <p:txBody>
          <a:bodyPr>
            <a:normAutofit/>
          </a:bodyPr>
          <a:lstStyle/>
          <a:p>
            <a:r>
              <a:rPr lang="en-US" sz="2400" dirty="0"/>
              <a:t>Possible clinic flow for POC EID </a:t>
            </a:r>
          </a:p>
        </p:txBody>
      </p:sp>
      <p:sp>
        <p:nvSpPr>
          <p:cNvPr id="4" name="Oval 3"/>
          <p:cNvSpPr/>
          <p:nvPr/>
        </p:nvSpPr>
        <p:spPr>
          <a:xfrm>
            <a:off x="1552055" y="2305600"/>
            <a:ext cx="793544" cy="595312"/>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1</a:t>
            </a:r>
          </a:p>
        </p:txBody>
      </p:sp>
      <p:sp>
        <p:nvSpPr>
          <p:cNvPr id="5" name="TextBox 157"/>
          <p:cNvSpPr txBox="1">
            <a:spLocks noChangeArrowheads="1"/>
          </p:cNvSpPr>
          <p:nvPr/>
        </p:nvSpPr>
        <p:spPr bwMode="auto">
          <a:xfrm>
            <a:off x="1158454" y="1912333"/>
            <a:ext cx="1604017" cy="29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Mother HIV + </a:t>
            </a:r>
          </a:p>
        </p:txBody>
      </p:sp>
      <p:sp>
        <p:nvSpPr>
          <p:cNvPr id="6" name="Right Arrow 5"/>
          <p:cNvSpPr/>
          <p:nvPr/>
        </p:nvSpPr>
        <p:spPr>
          <a:xfrm>
            <a:off x="2433413" y="2343699"/>
            <a:ext cx="1096148"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7" name="Oval 6"/>
          <p:cNvSpPr/>
          <p:nvPr/>
        </p:nvSpPr>
        <p:spPr>
          <a:xfrm>
            <a:off x="3573999" y="2291333"/>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2</a:t>
            </a:r>
          </a:p>
        </p:txBody>
      </p:sp>
      <p:sp>
        <p:nvSpPr>
          <p:cNvPr id="8" name="TextBox 160"/>
          <p:cNvSpPr txBox="1">
            <a:spLocks noChangeArrowheads="1"/>
          </p:cNvSpPr>
          <p:nvPr/>
        </p:nvSpPr>
        <p:spPr bwMode="auto">
          <a:xfrm>
            <a:off x="3145488" y="1783341"/>
            <a:ext cx="1682312"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Enrollment of HEI to PMTCT</a:t>
            </a:r>
          </a:p>
        </p:txBody>
      </p:sp>
      <p:sp>
        <p:nvSpPr>
          <p:cNvPr id="9" name="Right Arrow 8"/>
          <p:cNvSpPr/>
          <p:nvPr/>
        </p:nvSpPr>
        <p:spPr>
          <a:xfrm>
            <a:off x="4541071" y="2351637"/>
            <a:ext cx="1096148"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dirty="0">
              <a:solidFill>
                <a:prstClr val="black"/>
              </a:solidFill>
            </a:endParaRPr>
          </a:p>
        </p:txBody>
      </p:sp>
      <p:sp>
        <p:nvSpPr>
          <p:cNvPr id="10" name="Oval 9"/>
          <p:cNvSpPr/>
          <p:nvPr/>
        </p:nvSpPr>
        <p:spPr>
          <a:xfrm>
            <a:off x="5736681" y="2297681"/>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3</a:t>
            </a:r>
          </a:p>
        </p:txBody>
      </p:sp>
      <p:sp>
        <p:nvSpPr>
          <p:cNvPr id="11" name="TextBox 173"/>
          <p:cNvSpPr txBox="1">
            <a:spLocks noChangeArrowheads="1"/>
          </p:cNvSpPr>
          <p:nvPr/>
        </p:nvSpPr>
        <p:spPr bwMode="auto">
          <a:xfrm>
            <a:off x="5266082" y="1752603"/>
            <a:ext cx="1870646"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Fill forms and register for EID </a:t>
            </a:r>
          </a:p>
        </p:txBody>
      </p:sp>
      <p:sp>
        <p:nvSpPr>
          <p:cNvPr id="12" name="Right Arrow 11"/>
          <p:cNvSpPr/>
          <p:nvPr/>
        </p:nvSpPr>
        <p:spPr>
          <a:xfrm>
            <a:off x="6701620" y="2323062"/>
            <a:ext cx="1096148"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13" name="Oval 12"/>
          <p:cNvSpPr/>
          <p:nvPr/>
        </p:nvSpPr>
        <p:spPr>
          <a:xfrm>
            <a:off x="7977183" y="2284981"/>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4</a:t>
            </a:r>
          </a:p>
        </p:txBody>
      </p:sp>
      <p:sp>
        <p:nvSpPr>
          <p:cNvPr id="14" name="Oval 13"/>
          <p:cNvSpPr/>
          <p:nvPr/>
        </p:nvSpPr>
        <p:spPr>
          <a:xfrm>
            <a:off x="10044062" y="2291333"/>
            <a:ext cx="793543"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5</a:t>
            </a:r>
          </a:p>
        </p:txBody>
      </p:sp>
      <p:sp>
        <p:nvSpPr>
          <p:cNvPr id="15" name="TextBox 177"/>
          <p:cNvSpPr txBox="1">
            <a:spLocks noChangeArrowheads="1"/>
          </p:cNvSpPr>
          <p:nvPr/>
        </p:nvSpPr>
        <p:spPr bwMode="auto">
          <a:xfrm>
            <a:off x="9294820" y="1783341"/>
            <a:ext cx="2362199"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Test result recorded and given to patient</a:t>
            </a:r>
          </a:p>
        </p:txBody>
      </p:sp>
      <p:sp>
        <p:nvSpPr>
          <p:cNvPr id="16" name="Right Arrow 15"/>
          <p:cNvSpPr/>
          <p:nvPr/>
        </p:nvSpPr>
        <p:spPr>
          <a:xfrm>
            <a:off x="8945798" y="2331000"/>
            <a:ext cx="1098263"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17" name="TextBox 179"/>
          <p:cNvSpPr txBox="1">
            <a:spLocks noChangeArrowheads="1"/>
          </p:cNvSpPr>
          <p:nvPr/>
        </p:nvSpPr>
        <p:spPr bwMode="auto">
          <a:xfrm>
            <a:off x="7268468" y="1783341"/>
            <a:ext cx="2102543"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 EID Test </a:t>
            </a:r>
          </a:p>
          <a:p>
            <a:pPr algn="ctr" eaLnBrk="1" hangingPunct="1">
              <a:lnSpc>
                <a:spcPts val="1600"/>
              </a:lnSpc>
            </a:pPr>
            <a:r>
              <a:rPr lang="en-US" sz="1600" b="1" dirty="0">
                <a:solidFill>
                  <a:srgbClr val="C0504D"/>
                </a:solidFill>
              </a:rPr>
              <a:t>performed on site</a:t>
            </a:r>
          </a:p>
        </p:txBody>
      </p:sp>
      <p:sp>
        <p:nvSpPr>
          <p:cNvPr id="18" name="Right Arrow 17"/>
          <p:cNvSpPr/>
          <p:nvPr/>
        </p:nvSpPr>
        <p:spPr>
          <a:xfrm>
            <a:off x="2213351" y="3583536"/>
            <a:ext cx="1098265"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19" name="Oval 18"/>
          <p:cNvSpPr/>
          <p:nvPr/>
        </p:nvSpPr>
        <p:spPr>
          <a:xfrm>
            <a:off x="3590941" y="3545446"/>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6</a:t>
            </a:r>
          </a:p>
        </p:txBody>
      </p:sp>
      <p:sp>
        <p:nvSpPr>
          <p:cNvPr id="20" name="TextBox 188"/>
          <p:cNvSpPr txBox="1">
            <a:spLocks noChangeArrowheads="1"/>
          </p:cNvSpPr>
          <p:nvPr/>
        </p:nvSpPr>
        <p:spPr bwMode="auto">
          <a:xfrm>
            <a:off x="2981489" y="3081908"/>
            <a:ext cx="1978567" cy="5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a:solidFill>
                  <a:srgbClr val="C0504D"/>
                </a:solidFill>
              </a:rPr>
              <a:t>Clinical consultation</a:t>
            </a:r>
          </a:p>
        </p:txBody>
      </p:sp>
      <p:sp>
        <p:nvSpPr>
          <p:cNvPr id="21" name="Right Arrow 20"/>
          <p:cNvSpPr/>
          <p:nvPr/>
        </p:nvSpPr>
        <p:spPr>
          <a:xfrm>
            <a:off x="4651109" y="3605762"/>
            <a:ext cx="1096148"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dirty="0">
              <a:solidFill>
                <a:prstClr val="black"/>
              </a:solidFill>
            </a:endParaRPr>
          </a:p>
        </p:txBody>
      </p:sp>
      <p:sp>
        <p:nvSpPr>
          <p:cNvPr id="22" name="Oval 21"/>
          <p:cNvSpPr/>
          <p:nvPr/>
        </p:nvSpPr>
        <p:spPr>
          <a:xfrm>
            <a:off x="6005424" y="3551792"/>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7</a:t>
            </a:r>
          </a:p>
        </p:txBody>
      </p:sp>
      <p:sp>
        <p:nvSpPr>
          <p:cNvPr id="23" name="TextBox 191"/>
          <p:cNvSpPr txBox="1">
            <a:spLocks noChangeArrowheads="1"/>
          </p:cNvSpPr>
          <p:nvPr/>
        </p:nvSpPr>
        <p:spPr bwMode="auto">
          <a:xfrm>
            <a:off x="5637231" y="3070795"/>
            <a:ext cx="1500325" cy="5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a:solidFill>
                  <a:srgbClr val="C0504D"/>
                </a:solidFill>
              </a:rPr>
              <a:t>ART initiation</a:t>
            </a:r>
          </a:p>
        </p:txBody>
      </p:sp>
      <p:sp>
        <p:nvSpPr>
          <p:cNvPr id="24" name="Right Arrow 23"/>
          <p:cNvSpPr/>
          <p:nvPr/>
        </p:nvSpPr>
        <p:spPr>
          <a:xfrm>
            <a:off x="7033860" y="3577187"/>
            <a:ext cx="1098265"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25" name="Oval 24"/>
          <p:cNvSpPr>
            <a:spLocks noChangeArrowheads="1"/>
          </p:cNvSpPr>
          <p:nvPr/>
        </p:nvSpPr>
        <p:spPr bwMode="auto">
          <a:xfrm>
            <a:off x="8432599" y="3539089"/>
            <a:ext cx="793543" cy="593725"/>
          </a:xfrm>
          <a:prstGeom prst="ellipse">
            <a:avLst/>
          </a:prstGeom>
          <a:solidFill>
            <a:srgbClr val="A6A6A6"/>
          </a:solidFill>
          <a:ln w="9525">
            <a:noFill/>
            <a:round/>
            <a:headEnd/>
            <a:tailEnd/>
          </a:ln>
          <a:effectLst>
            <a:outerShdw dist="38100" dir="2700000" algn="tl" rotWithShape="0">
              <a:srgbClr val="808080">
                <a:alpha val="39999"/>
              </a:srgbClr>
            </a:outerShdw>
          </a:effectLst>
        </p:spPr>
        <p:txBody>
          <a:bodyPr lIns="91401" tIns="45700" rIns="91401" bIns="45700" anchor="ctr"/>
          <a:lstStyle/>
          <a:p>
            <a:pPr algn="ctr">
              <a:defRPr/>
            </a:pPr>
            <a:r>
              <a:rPr lang="en-US" sz="2500" b="1" dirty="0">
                <a:solidFill>
                  <a:prstClr val="white">
                    <a:lumMod val="95000"/>
                  </a:prstClr>
                </a:solidFill>
              </a:rPr>
              <a:t>8</a:t>
            </a:r>
          </a:p>
        </p:txBody>
      </p:sp>
      <p:sp>
        <p:nvSpPr>
          <p:cNvPr id="26" name="TextBox 25"/>
          <p:cNvSpPr txBox="1"/>
          <p:nvPr/>
        </p:nvSpPr>
        <p:spPr>
          <a:xfrm>
            <a:off x="8100388" y="3200412"/>
            <a:ext cx="1500325" cy="297477"/>
          </a:xfrm>
          <a:prstGeom prst="rect">
            <a:avLst/>
          </a:prstGeom>
          <a:noFill/>
        </p:spPr>
        <p:txBody>
          <a:bodyPr lIns="91401" tIns="45700" rIns="91401" bIns="45700">
            <a:spAutoFit/>
          </a:bodyPr>
          <a:lstStyle/>
          <a:p>
            <a:pPr algn="ctr">
              <a:lnSpc>
                <a:spcPts val="1600"/>
              </a:lnSpc>
              <a:defRPr/>
            </a:pPr>
            <a:r>
              <a:rPr lang="en-US" sz="1600" b="1" dirty="0">
                <a:solidFill>
                  <a:prstClr val="white">
                    <a:lumMod val="50000"/>
                  </a:prstClr>
                </a:solidFill>
                <a:ea typeface="ＭＳ Ｐゴシック" charset="0"/>
                <a:cs typeface="Arial" charset="0"/>
              </a:rPr>
              <a:t>Follow-up</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875" y="4419600"/>
            <a:ext cx="3971010" cy="217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61" y="2291314"/>
            <a:ext cx="838843" cy="51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Oval 2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3" name="Slide Number Placeholder 2"/>
          <p:cNvSpPr>
            <a:spLocks noGrp="1"/>
          </p:cNvSpPr>
          <p:nvPr>
            <p:ph type="sldNum" sz="quarter" idx="12"/>
          </p:nvPr>
        </p:nvSpPr>
        <p:spPr/>
        <p:txBody>
          <a:bodyPr/>
          <a:lstStyle/>
          <a:p>
            <a:pPr>
              <a:defRPr/>
            </a:pPr>
            <a:fld id="{C7437959-1618-44A4-9EB4-CCE6EA050C23}"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56436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p:cNvSpPr>
            <a:spLocks noGrp="1"/>
          </p:cNvSpPr>
          <p:nvPr>
            <p:ph type="sldNum" sz="quarter" idx="12"/>
          </p:nvPr>
        </p:nvSpPr>
        <p:spPr bwMode="auto">
          <a:noFill/>
          <a:ln>
            <a:miter lim="800000"/>
            <a:headEnd/>
            <a:tailEnd/>
          </a:ln>
        </p:spPr>
        <p:txBody>
          <a:bodyPr/>
          <a:lstStyle/>
          <a:p>
            <a:fld id="{6DF7CF23-1CD2-4B4F-A929-4D380EAB4B51}" type="slidenum">
              <a:rPr lang="en-US">
                <a:solidFill>
                  <a:prstClr val="black">
                    <a:tint val="75000"/>
                  </a:prstClr>
                </a:solidFill>
              </a:rPr>
              <a:pPr/>
              <a:t>14</a:t>
            </a:fld>
            <a:endParaRPr lang="en-US" dirty="0">
              <a:solidFill>
                <a:prstClr val="black">
                  <a:tint val="75000"/>
                </a:prstClr>
              </a:solidFill>
            </a:endParaRPr>
          </a:p>
        </p:txBody>
      </p:sp>
      <p:sp>
        <p:nvSpPr>
          <p:cNvPr id="27650" name="Title 3"/>
          <p:cNvSpPr>
            <a:spLocks noGrp="1"/>
          </p:cNvSpPr>
          <p:nvPr>
            <p:ph type="ctrTitle"/>
          </p:nvPr>
        </p:nvSpPr>
        <p:spPr>
          <a:xfrm>
            <a:off x="3" y="0"/>
            <a:ext cx="12188824" cy="1176833"/>
          </a:xfrm>
          <a:solidFill>
            <a:srgbClr val="215968"/>
          </a:solidFill>
        </p:spPr>
        <p:txBody>
          <a:bodyPr>
            <a:noAutofit/>
          </a:bodyPr>
          <a:lstStyle/>
          <a:p>
            <a:r>
              <a:rPr lang="en-US" sz="2400" dirty="0"/>
              <a:t>Adjusting clinic flow: what changes will individual staff members need to make?</a:t>
            </a:r>
            <a:endParaRPr lang="en-US" sz="2400" dirty="0">
              <a:ea typeface="ＭＳ Ｐゴシック" pitchFamily="34" charset="-128"/>
            </a:endParaRPr>
          </a:p>
        </p:txBody>
      </p:sp>
      <p:sp>
        <p:nvSpPr>
          <p:cNvPr id="27651" name="Rectangle 7"/>
          <p:cNvSpPr>
            <a:spLocks noChangeArrowheads="1"/>
          </p:cNvSpPr>
          <p:nvPr/>
        </p:nvSpPr>
        <p:spPr bwMode="auto">
          <a:xfrm>
            <a:off x="203152" y="1436706"/>
            <a:ext cx="11782531" cy="468309"/>
          </a:xfrm>
          <a:prstGeom prst="rect">
            <a:avLst/>
          </a:prstGeom>
          <a:noFill/>
          <a:ln w="9525">
            <a:solidFill>
              <a:srgbClr val="215968"/>
            </a:solidFill>
            <a:miter lim="800000"/>
            <a:headEnd/>
            <a:tailEnd/>
          </a:ln>
        </p:spPr>
        <p:txBody>
          <a:bodyPr lIns="91401" tIns="45700" rIns="91401" bIns="45700" anchor="ctr"/>
          <a:lstStyle/>
          <a:p>
            <a:pPr marL="514131">
              <a:lnSpc>
                <a:spcPct val="120000"/>
              </a:lnSpc>
              <a:defRPr/>
            </a:pPr>
            <a:r>
              <a:rPr lang="en-US" sz="2500" b="1" dirty="0">
                <a:solidFill>
                  <a:srgbClr val="000000"/>
                </a:solidFill>
              </a:rPr>
              <a:t>Discussion Questions: </a:t>
            </a:r>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a:defRPr/>
            </a:pPr>
            <a:r>
              <a:rPr lang="en-US" dirty="0">
                <a:solidFill>
                  <a:prstClr val="white"/>
                </a:solidFill>
              </a:rPr>
              <a:t>1</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a:spAutoFit/>
          </a:bodyPr>
          <a:lstStyle/>
          <a:p>
            <a:endParaRPr lang="en-US" dirty="0">
              <a:solidFill>
                <a:prstClr val="black"/>
              </a:solidFill>
            </a:endParaRPr>
          </a:p>
        </p:txBody>
      </p:sp>
      <p:sp>
        <p:nvSpPr>
          <p:cNvPr id="7" name="TextBox 6"/>
          <p:cNvSpPr txBox="1"/>
          <p:nvPr/>
        </p:nvSpPr>
        <p:spPr>
          <a:xfrm>
            <a:off x="224167" y="2133600"/>
            <a:ext cx="11782530" cy="4495800"/>
          </a:xfrm>
          <a:prstGeom prst="rect">
            <a:avLst/>
          </a:prstGeom>
          <a:ln>
            <a:solidFill>
              <a:srgbClr val="215968"/>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marL="457004" indent="-457004">
              <a:buFontTx/>
              <a:buAutoNum type="arabicPeriod"/>
            </a:pPr>
            <a:r>
              <a:rPr lang="en-US" sz="2000" dirty="0">
                <a:solidFill>
                  <a:srgbClr val="000000"/>
                </a:solidFill>
                <a:ea typeface="ＭＳ 明朝"/>
                <a:cs typeface="Times New Roman"/>
              </a:rPr>
              <a:t>Where will we collect samples for POC EID? Is the collection site the same as the testing site? </a:t>
            </a:r>
          </a:p>
          <a:p>
            <a:pPr marL="457004" indent="-457004">
              <a:buFontTx/>
              <a:buAutoNum type="arabicPeriod"/>
            </a:pPr>
            <a:endParaRPr lang="en-US" sz="2000" dirty="0">
              <a:solidFill>
                <a:srgbClr val="000000"/>
              </a:solidFill>
              <a:ea typeface="ＭＳ 明朝"/>
              <a:cs typeface="Times New Roman"/>
            </a:endParaRPr>
          </a:p>
          <a:p>
            <a:pPr marL="457004" indent="-457004">
              <a:buFontTx/>
              <a:buAutoNum type="arabicPeriod"/>
            </a:pPr>
            <a:r>
              <a:rPr lang="en-US" sz="2000" dirty="0">
                <a:solidFill>
                  <a:srgbClr val="000000"/>
                </a:solidFill>
                <a:ea typeface="ＭＳ 明朝"/>
                <a:cs typeface="Times New Roman"/>
              </a:rPr>
              <a:t>If the site are the same, who will conduct pre-counselling for the mother/caregiver? Who will do the triage so that testing can begin early? </a:t>
            </a:r>
          </a:p>
          <a:p>
            <a:pPr marL="457004" indent="-457004">
              <a:buFontTx/>
              <a:buAutoNum type="arabicPeriod"/>
            </a:pPr>
            <a:endParaRPr lang="en-US" sz="2000" dirty="0">
              <a:solidFill>
                <a:srgbClr val="000000"/>
              </a:solidFill>
              <a:ea typeface="ＭＳ 明朝"/>
              <a:cs typeface="Times New Roman"/>
            </a:endParaRPr>
          </a:p>
          <a:p>
            <a:pPr marL="457004" indent="-457004">
              <a:buFontTx/>
              <a:buAutoNum type="arabicPeriod"/>
            </a:pPr>
            <a:r>
              <a:rPr lang="en-US" sz="2000" dirty="0">
                <a:solidFill>
                  <a:srgbClr val="000000"/>
                </a:solidFill>
                <a:ea typeface="ＭＳ 明朝"/>
                <a:cs typeface="Times New Roman"/>
              </a:rPr>
              <a:t>Who will fill out the POC EID register and/or lab forms?</a:t>
            </a:r>
          </a:p>
          <a:p>
            <a:pPr marL="457004" indent="-457004">
              <a:buFontTx/>
              <a:buAutoNum type="arabicPeriod"/>
            </a:pPr>
            <a:endParaRPr lang="en-US" sz="2000" dirty="0">
              <a:solidFill>
                <a:srgbClr val="000000"/>
              </a:solidFill>
              <a:ea typeface="ＭＳ 明朝"/>
              <a:cs typeface="Times New Roman"/>
            </a:endParaRPr>
          </a:p>
          <a:p>
            <a:pPr marL="457004" indent="-457004">
              <a:buFontTx/>
              <a:buAutoNum type="arabicPeriod"/>
            </a:pPr>
            <a:r>
              <a:rPr lang="en-US" sz="2000" dirty="0">
                <a:solidFill>
                  <a:srgbClr val="000000"/>
                </a:solidFill>
                <a:ea typeface="ＭＳ 明朝"/>
                <a:cs typeface="Times New Roman"/>
              </a:rPr>
              <a:t>Will there be a HCW assigned to do all EID tests for the day or will anyone available do the test? </a:t>
            </a:r>
          </a:p>
          <a:p>
            <a:pPr marL="457004" indent="-457004">
              <a:buFontTx/>
              <a:buAutoNum type="arabicPeriod"/>
            </a:pPr>
            <a:endParaRPr lang="en-US" sz="2000" dirty="0">
              <a:solidFill>
                <a:srgbClr val="000000"/>
              </a:solidFill>
              <a:ea typeface="ＭＳ 明朝"/>
              <a:cs typeface="Times New Roman"/>
            </a:endParaRPr>
          </a:p>
          <a:p>
            <a:pPr marL="457004" indent="-457004">
              <a:buFontTx/>
              <a:buAutoNum type="arabicPeriod"/>
            </a:pPr>
            <a:r>
              <a:rPr lang="en-US" sz="2000" dirty="0">
                <a:solidFill>
                  <a:srgbClr val="000000"/>
                </a:solidFill>
                <a:ea typeface="ＭＳ 明朝"/>
                <a:cs typeface="Times New Roman"/>
              </a:rPr>
              <a:t>Will the HCW doing the tests write the patient results into the patient record or will anyone available do the recording? </a:t>
            </a:r>
          </a:p>
          <a:p>
            <a:pPr marL="457004" indent="-457004">
              <a:buFontTx/>
              <a:buAutoNum type="arabicPeriod"/>
            </a:pPr>
            <a:endParaRPr lang="en-US" sz="2000" dirty="0">
              <a:solidFill>
                <a:srgbClr val="000000"/>
              </a:solidFill>
              <a:ea typeface="ＭＳ 明朝"/>
              <a:cs typeface="Times New Roman"/>
            </a:endParaRPr>
          </a:p>
          <a:p>
            <a:pPr marL="457004" indent="-457004">
              <a:buFontTx/>
              <a:buAutoNum type="arabicPeriod"/>
            </a:pPr>
            <a:r>
              <a:rPr lang="en-US" sz="2000" dirty="0">
                <a:solidFill>
                  <a:srgbClr val="000000"/>
                </a:solidFill>
                <a:ea typeface="ＭＳ 明朝"/>
                <a:cs typeface="Times New Roman"/>
              </a:rPr>
              <a:t>How will we ensure that the mother/caregiver has received the result and that results are acted on by the clinician on same day?</a:t>
            </a:r>
          </a:p>
          <a:p>
            <a:pPr marL="457004" indent="-457004">
              <a:buFontTx/>
              <a:buAutoNum type="arabicPeriod"/>
            </a:pPr>
            <a:endParaRPr lang="en-US" sz="2000" dirty="0">
              <a:solidFill>
                <a:srgbClr val="000000"/>
              </a:solidFill>
              <a:ea typeface="ＭＳ 明朝"/>
              <a:cs typeface="Times New Roman"/>
            </a:endParaRPr>
          </a:p>
        </p:txBody>
      </p:sp>
      <p:sp>
        <p:nvSpPr>
          <p:cNvPr id="9" name="Oval 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61867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203152" y="1436706"/>
            <a:ext cx="11782531" cy="468309"/>
          </a:xfrm>
          <a:prstGeom prst="rect">
            <a:avLst/>
          </a:prstGeom>
          <a:noFill/>
          <a:ln w="9525">
            <a:solidFill>
              <a:srgbClr val="215968"/>
            </a:solidFill>
            <a:miter lim="800000"/>
            <a:headEnd/>
            <a:tailEnd/>
          </a:ln>
        </p:spPr>
        <p:txBody>
          <a:bodyPr lIns="91401" tIns="45700" rIns="91401" bIns="45700" anchor="ctr"/>
          <a:lstStyle/>
          <a:p>
            <a:pPr marL="514131">
              <a:lnSpc>
                <a:spcPct val="120000"/>
              </a:lnSpc>
              <a:defRPr/>
            </a:pPr>
            <a:r>
              <a:rPr lang="en-US" sz="2500" b="1" dirty="0">
                <a:solidFill>
                  <a:srgbClr val="000000"/>
                </a:solidFill>
              </a:rPr>
              <a:t>Discussion Questions: </a:t>
            </a:r>
          </a:p>
        </p:txBody>
      </p:sp>
      <p:sp>
        <p:nvSpPr>
          <p:cNvPr id="27649" name="Slide Number Placeholder 2"/>
          <p:cNvSpPr>
            <a:spLocks noGrp="1"/>
          </p:cNvSpPr>
          <p:nvPr>
            <p:ph type="sldNum" sz="quarter" idx="12"/>
          </p:nvPr>
        </p:nvSpPr>
        <p:spPr bwMode="auto">
          <a:noFill/>
          <a:ln>
            <a:miter lim="800000"/>
            <a:headEnd/>
            <a:tailEnd/>
          </a:ln>
        </p:spPr>
        <p:txBody>
          <a:bodyPr/>
          <a:lstStyle/>
          <a:p>
            <a:fld id="{6DF7CF23-1CD2-4B4F-A929-4D380EAB4B51}" type="slidenum">
              <a:rPr lang="en-US">
                <a:solidFill>
                  <a:prstClr val="black">
                    <a:tint val="75000"/>
                  </a:prstClr>
                </a:solidFill>
              </a:rPr>
              <a:pPr/>
              <a:t>15</a:t>
            </a:fld>
            <a:endParaRPr lang="en-US" dirty="0">
              <a:solidFill>
                <a:prstClr val="black">
                  <a:tint val="75000"/>
                </a:prstClr>
              </a:solidFill>
            </a:endParaRPr>
          </a:p>
        </p:txBody>
      </p:sp>
      <p:sp>
        <p:nvSpPr>
          <p:cNvPr id="27650" name="Title 3"/>
          <p:cNvSpPr>
            <a:spLocks noGrp="1"/>
          </p:cNvSpPr>
          <p:nvPr>
            <p:ph type="ctrTitle"/>
          </p:nvPr>
        </p:nvSpPr>
        <p:spPr>
          <a:xfrm>
            <a:off x="7" y="0"/>
            <a:ext cx="12188818" cy="1219200"/>
          </a:xfrm>
          <a:solidFill>
            <a:srgbClr val="215968"/>
          </a:solidFill>
        </p:spPr>
        <p:txBody>
          <a:bodyPr vert="horz" lIns="91440" tIns="45720" rIns="91440" bIns="45720" rtlCol="0" anchor="ctr">
            <a:noAutofit/>
          </a:bodyPr>
          <a:lstStyle/>
          <a:p>
            <a:r>
              <a:rPr lang="en-US" sz="2400" dirty="0" err="1"/>
              <a:t>mPima</a:t>
            </a:r>
            <a:r>
              <a:rPr lang="en-US" sz="2400" dirty="0"/>
              <a:t>: Examining clinic schedules to increase the hours per day and per week that </a:t>
            </a:r>
            <a:br>
              <a:rPr lang="en-US" sz="2400" dirty="0"/>
            </a:br>
            <a:r>
              <a:rPr lang="en-US" sz="2400" dirty="0"/>
              <a:t>patients can be tested</a:t>
            </a:r>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a:defRPr/>
            </a:pPr>
            <a:r>
              <a:rPr lang="en-US" dirty="0">
                <a:solidFill>
                  <a:prstClr val="white"/>
                </a:solidFill>
              </a:rPr>
              <a:t>2</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a:spAutoFit/>
          </a:bodyPr>
          <a:lstStyle/>
          <a:p>
            <a:endParaRPr lang="en-US" dirty="0">
              <a:solidFill>
                <a:prstClr val="black"/>
              </a:solidFill>
            </a:endParaRPr>
          </a:p>
        </p:txBody>
      </p:sp>
      <p:sp>
        <p:nvSpPr>
          <p:cNvPr id="13" name="TextBox 12"/>
          <p:cNvSpPr txBox="1"/>
          <p:nvPr/>
        </p:nvSpPr>
        <p:spPr>
          <a:xfrm>
            <a:off x="203154" y="2286000"/>
            <a:ext cx="11782530" cy="4237580"/>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r>
              <a:rPr lang="en-US" sz="2200" dirty="0">
                <a:solidFill>
                  <a:srgbClr val="000000"/>
                </a:solidFill>
                <a:ea typeface="ＭＳ 明朝"/>
                <a:cs typeface="Times New Roman"/>
              </a:rPr>
              <a:t>On the </a:t>
            </a:r>
            <a:r>
              <a:rPr lang="en-US" sz="2200" dirty="0" err="1">
                <a:solidFill>
                  <a:srgbClr val="000000"/>
                </a:solidFill>
                <a:ea typeface="ＭＳ 明朝"/>
                <a:cs typeface="Times New Roman"/>
              </a:rPr>
              <a:t>mPima</a:t>
            </a:r>
            <a:r>
              <a:rPr lang="en-US" sz="2200" dirty="0">
                <a:solidFill>
                  <a:srgbClr val="000000"/>
                </a:solidFill>
                <a:ea typeface="ＭＳ 明朝"/>
                <a:cs typeface="Times New Roman"/>
              </a:rPr>
              <a:t> device, 8 patients can be tested in 8-hour shift. Thus, in health centers with high patient volumes, it is important to make sure testing is available all day, every day so that many patients can be tested. </a:t>
            </a:r>
          </a:p>
          <a:p>
            <a:endParaRPr lang="en-US" sz="2200" dirty="0">
              <a:solidFill>
                <a:srgbClr val="000000"/>
              </a:solidFill>
              <a:ea typeface="ＭＳ 明朝"/>
              <a:cs typeface="Times New Roman"/>
            </a:endParaRPr>
          </a:p>
          <a:p>
            <a:r>
              <a:rPr lang="en-US" sz="2200" dirty="0">
                <a:solidFill>
                  <a:srgbClr val="000000"/>
                </a:solidFill>
                <a:ea typeface="ＭＳ 明朝"/>
                <a:cs typeface="Times New Roman"/>
              </a:rPr>
              <a:t>Making POC EID testing available all day may require coordination between the clinic and lab:</a:t>
            </a:r>
          </a:p>
          <a:p>
            <a:pPr marL="800100" lvl="1" indent="-342900">
              <a:buFont typeface="Arial" panose="020B0604020202020204" pitchFamily="34" charset="0"/>
              <a:buChar char="•"/>
            </a:pPr>
            <a:r>
              <a:rPr lang="en-US" sz="2200" dirty="0">
                <a:solidFill>
                  <a:srgbClr val="000000"/>
                </a:solidFill>
                <a:ea typeface="ＭＳ 明朝"/>
                <a:cs typeface="Times New Roman"/>
              </a:rPr>
              <a:t>Could the clinic open earlier? </a:t>
            </a:r>
          </a:p>
          <a:p>
            <a:pPr marL="800100" lvl="1" indent="-342900">
              <a:buFont typeface="Arial" panose="020B0604020202020204" pitchFamily="34" charset="0"/>
              <a:buChar char="•"/>
            </a:pPr>
            <a:r>
              <a:rPr lang="en-US" sz="2200" dirty="0">
                <a:solidFill>
                  <a:srgbClr val="000000"/>
                </a:solidFill>
                <a:ea typeface="ＭＳ 明朝"/>
                <a:cs typeface="Times New Roman"/>
              </a:rPr>
              <a:t>Will the clinic be open for EID testing all day, five days a week?</a:t>
            </a:r>
          </a:p>
          <a:p>
            <a:pPr marL="800100" lvl="1" indent="-342900">
              <a:buFont typeface="Arial" panose="020B0604020202020204" pitchFamily="34" charset="0"/>
              <a:buChar char="•"/>
            </a:pPr>
            <a:r>
              <a:rPr lang="en-US" sz="2200" dirty="0">
                <a:solidFill>
                  <a:srgbClr val="000000"/>
                </a:solidFill>
                <a:ea typeface="ＭＳ 明朝"/>
                <a:cs typeface="Times New Roman"/>
              </a:rPr>
              <a:t>Will it be possible to test all patients needing POC EID during the hours the clinic is open? If not, how will the remaining patients get tested onsite?</a:t>
            </a:r>
          </a:p>
          <a:p>
            <a:pPr marL="800100" lvl="1" indent="-342900">
              <a:buFont typeface="Arial" panose="020B0604020202020204" pitchFamily="34" charset="0"/>
              <a:buChar char="•"/>
            </a:pPr>
            <a:r>
              <a:rPr lang="en-US" sz="2200" dirty="0">
                <a:solidFill>
                  <a:srgbClr val="000000"/>
                </a:solidFill>
                <a:ea typeface="ＭＳ 明朝"/>
                <a:cs typeface="Times New Roman"/>
              </a:rPr>
              <a:t>Will the clinic be able to collect samples for next day testing given the acceptable storage time and temperature requirements (24h at 18-28˚C)?</a:t>
            </a:r>
          </a:p>
        </p:txBody>
      </p:sp>
      <p:sp>
        <p:nvSpPr>
          <p:cNvPr id="9" name="Oval 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261990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203152" y="1436706"/>
            <a:ext cx="11782531" cy="468309"/>
          </a:xfrm>
          <a:prstGeom prst="rect">
            <a:avLst/>
          </a:prstGeom>
          <a:noFill/>
          <a:ln w="9525">
            <a:solidFill>
              <a:srgbClr val="215968"/>
            </a:solidFill>
            <a:miter lim="800000"/>
            <a:headEnd/>
            <a:tailEnd/>
          </a:ln>
        </p:spPr>
        <p:txBody>
          <a:bodyPr lIns="91401" tIns="45700" rIns="91401" bIns="45700" anchor="ctr"/>
          <a:lstStyle/>
          <a:p>
            <a:pPr marL="514131">
              <a:lnSpc>
                <a:spcPct val="120000"/>
              </a:lnSpc>
              <a:defRPr/>
            </a:pPr>
            <a:r>
              <a:rPr lang="en-US" sz="2500" b="1" dirty="0">
                <a:solidFill>
                  <a:srgbClr val="000000"/>
                </a:solidFill>
              </a:rPr>
              <a:t>Discussion Questions: </a:t>
            </a:r>
          </a:p>
        </p:txBody>
      </p:sp>
      <p:sp>
        <p:nvSpPr>
          <p:cNvPr id="27649" name="Slide Number Placeholder 2"/>
          <p:cNvSpPr>
            <a:spLocks noGrp="1"/>
          </p:cNvSpPr>
          <p:nvPr>
            <p:ph type="sldNum" sz="quarter" idx="12"/>
          </p:nvPr>
        </p:nvSpPr>
        <p:spPr bwMode="auto">
          <a:noFill/>
          <a:ln>
            <a:miter lim="800000"/>
            <a:headEnd/>
            <a:tailEnd/>
          </a:ln>
        </p:spPr>
        <p:txBody>
          <a:bodyPr/>
          <a:lstStyle/>
          <a:p>
            <a:fld id="{6DF7CF23-1CD2-4B4F-A929-4D380EAB4B51}" type="slidenum">
              <a:rPr lang="en-US">
                <a:solidFill>
                  <a:prstClr val="black">
                    <a:tint val="75000"/>
                  </a:prstClr>
                </a:solidFill>
              </a:rPr>
              <a:pPr/>
              <a:t>16</a:t>
            </a:fld>
            <a:endParaRPr lang="en-US" dirty="0">
              <a:solidFill>
                <a:prstClr val="black">
                  <a:tint val="75000"/>
                </a:prstClr>
              </a:solidFill>
            </a:endParaRPr>
          </a:p>
        </p:txBody>
      </p:sp>
      <p:sp>
        <p:nvSpPr>
          <p:cNvPr id="27650" name="Title 3"/>
          <p:cNvSpPr>
            <a:spLocks noGrp="1"/>
          </p:cNvSpPr>
          <p:nvPr>
            <p:ph type="ctrTitle"/>
          </p:nvPr>
        </p:nvSpPr>
        <p:spPr>
          <a:xfrm>
            <a:off x="7" y="0"/>
            <a:ext cx="12188818" cy="1219200"/>
          </a:xfrm>
          <a:solidFill>
            <a:srgbClr val="215968"/>
          </a:solidFill>
        </p:spPr>
        <p:txBody>
          <a:bodyPr vert="horz" lIns="91440" tIns="45720" rIns="91440" bIns="45720" rtlCol="0" anchor="ctr">
            <a:noAutofit/>
          </a:bodyPr>
          <a:lstStyle/>
          <a:p>
            <a:r>
              <a:rPr lang="en-US" sz="2400" dirty="0"/>
              <a:t>GeneXpert: Examining clinic/lab schedules to increase the hours per day and per week </a:t>
            </a:r>
            <a:br>
              <a:rPr lang="en-US" sz="2400" dirty="0"/>
            </a:br>
            <a:r>
              <a:rPr lang="en-US" sz="2400" dirty="0"/>
              <a:t>that patients can be tested</a:t>
            </a:r>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a:defRPr/>
            </a:pPr>
            <a:r>
              <a:rPr lang="en-US" dirty="0">
                <a:solidFill>
                  <a:prstClr val="white"/>
                </a:solidFill>
              </a:rPr>
              <a:t>2</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a:spAutoFit/>
          </a:bodyPr>
          <a:lstStyle/>
          <a:p>
            <a:endParaRPr lang="en-US" dirty="0">
              <a:solidFill>
                <a:prstClr val="black"/>
              </a:solidFill>
            </a:endParaRPr>
          </a:p>
        </p:txBody>
      </p:sp>
      <p:sp>
        <p:nvSpPr>
          <p:cNvPr id="13" name="TextBox 12"/>
          <p:cNvSpPr txBox="1"/>
          <p:nvPr/>
        </p:nvSpPr>
        <p:spPr>
          <a:xfrm>
            <a:off x="203154" y="2286000"/>
            <a:ext cx="11782530" cy="4237580"/>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r>
              <a:rPr lang="en-US" sz="2200" dirty="0">
                <a:solidFill>
                  <a:srgbClr val="000000"/>
                </a:solidFill>
                <a:ea typeface="ＭＳ 明朝"/>
                <a:cs typeface="Times New Roman"/>
              </a:rPr>
              <a:t>On the GX device, 4 patients can be tested every 90-120 minutes. Thus, in health centers with high patient volumes, it is important to make sure testing is available all day, every day so that many patients can be tested. </a:t>
            </a:r>
          </a:p>
          <a:p>
            <a:endParaRPr lang="en-US" sz="2200" dirty="0">
              <a:solidFill>
                <a:srgbClr val="000000"/>
              </a:solidFill>
              <a:ea typeface="ＭＳ 明朝"/>
              <a:cs typeface="Times New Roman"/>
            </a:endParaRPr>
          </a:p>
          <a:p>
            <a:r>
              <a:rPr lang="en-US" sz="2200" dirty="0">
                <a:solidFill>
                  <a:srgbClr val="000000"/>
                </a:solidFill>
                <a:ea typeface="ＭＳ 明朝"/>
                <a:cs typeface="Times New Roman"/>
              </a:rPr>
              <a:t>Making POC EID testing available all day may require coordination between the HIV clinic, TB clinic and the laboratory:</a:t>
            </a:r>
          </a:p>
          <a:p>
            <a:pPr marL="800100" lvl="1" indent="-342900">
              <a:buFont typeface="Arial" panose="020B0604020202020204" pitchFamily="34" charset="0"/>
              <a:buChar char="•"/>
            </a:pPr>
            <a:r>
              <a:rPr lang="en-US" sz="2200" dirty="0">
                <a:solidFill>
                  <a:srgbClr val="000000"/>
                </a:solidFill>
                <a:ea typeface="ＭＳ 明朝"/>
                <a:cs typeface="Times New Roman"/>
              </a:rPr>
              <a:t>Could the lab open earlier? </a:t>
            </a:r>
          </a:p>
          <a:p>
            <a:pPr marL="800100" lvl="1" indent="-342900">
              <a:buFont typeface="Arial" panose="020B0604020202020204" pitchFamily="34" charset="0"/>
              <a:buChar char="•"/>
            </a:pPr>
            <a:r>
              <a:rPr lang="en-US" sz="2200" dirty="0">
                <a:solidFill>
                  <a:srgbClr val="000000"/>
                </a:solidFill>
                <a:ea typeface="ＭＳ 明朝"/>
                <a:cs typeface="Times New Roman"/>
              </a:rPr>
              <a:t>Will the lab be open for TB, EID and VL testing all day, five days a week?</a:t>
            </a:r>
          </a:p>
          <a:p>
            <a:pPr marL="800100" lvl="1" indent="-342900">
              <a:buFont typeface="Arial" panose="020B0604020202020204" pitchFamily="34" charset="0"/>
              <a:buChar char="•"/>
            </a:pPr>
            <a:r>
              <a:rPr lang="en-US" sz="2200" dirty="0">
                <a:solidFill>
                  <a:srgbClr val="000000"/>
                </a:solidFill>
                <a:ea typeface="ＭＳ 明朝"/>
                <a:cs typeface="Times New Roman"/>
              </a:rPr>
              <a:t>Will it be possible to test all patients needing the tests during the hours the lab is open? If not, how will the remaining patients get tested onsite?</a:t>
            </a:r>
          </a:p>
          <a:p>
            <a:pPr marL="800100" lvl="1" indent="-342900">
              <a:buFont typeface="Arial" panose="020B0604020202020204" pitchFamily="34" charset="0"/>
              <a:buChar char="•"/>
            </a:pPr>
            <a:r>
              <a:rPr lang="en-US" sz="2200" dirty="0">
                <a:solidFill>
                  <a:srgbClr val="000000"/>
                </a:solidFill>
                <a:ea typeface="ＭＳ 明朝"/>
                <a:cs typeface="Times New Roman"/>
              </a:rPr>
              <a:t>Will the lab consider testing the remaining samples the next day following the “first sample in, first sample out principle? </a:t>
            </a:r>
          </a:p>
          <a:p>
            <a:pPr marL="1257300" lvl="2" indent="-342900">
              <a:buFont typeface="Arial" panose="020B0604020202020204" pitchFamily="34" charset="0"/>
              <a:buChar char="•"/>
            </a:pPr>
            <a:endParaRPr lang="en-US" sz="2000" dirty="0">
              <a:solidFill>
                <a:srgbClr val="000000"/>
              </a:solidFill>
              <a:ea typeface="ＭＳ 明朝"/>
              <a:cs typeface="Times New Roman"/>
            </a:endParaRPr>
          </a:p>
        </p:txBody>
      </p:sp>
      <p:sp>
        <p:nvSpPr>
          <p:cNvPr id="9" name="Oval 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82557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203152" y="1436706"/>
            <a:ext cx="11782531" cy="468309"/>
          </a:xfrm>
          <a:prstGeom prst="rect">
            <a:avLst/>
          </a:prstGeom>
          <a:noFill/>
          <a:ln w="9525">
            <a:solidFill>
              <a:srgbClr val="215968"/>
            </a:solidFill>
            <a:miter lim="800000"/>
            <a:headEnd/>
            <a:tailEnd/>
          </a:ln>
        </p:spPr>
        <p:txBody>
          <a:bodyPr lIns="91401" tIns="45700" rIns="91401" bIns="45700" anchor="ctr"/>
          <a:lstStyle/>
          <a:p>
            <a:pPr marL="514131">
              <a:lnSpc>
                <a:spcPct val="120000"/>
              </a:lnSpc>
              <a:defRPr/>
            </a:pPr>
            <a:r>
              <a:rPr lang="en-US" sz="2500" b="1" dirty="0">
                <a:solidFill>
                  <a:srgbClr val="000000"/>
                </a:solidFill>
              </a:rPr>
              <a:t>Discussion Questions: </a:t>
            </a:r>
          </a:p>
        </p:txBody>
      </p:sp>
      <p:sp>
        <p:nvSpPr>
          <p:cNvPr id="27649" name="Slide Number Placeholder 2"/>
          <p:cNvSpPr>
            <a:spLocks noGrp="1"/>
          </p:cNvSpPr>
          <p:nvPr>
            <p:ph type="sldNum" sz="quarter" idx="12"/>
          </p:nvPr>
        </p:nvSpPr>
        <p:spPr bwMode="auto">
          <a:noFill/>
          <a:ln>
            <a:miter lim="800000"/>
            <a:headEnd/>
            <a:tailEnd/>
          </a:ln>
        </p:spPr>
        <p:txBody>
          <a:bodyPr/>
          <a:lstStyle/>
          <a:p>
            <a:fld id="{6DF7CF23-1CD2-4B4F-A929-4D380EAB4B51}" type="slidenum">
              <a:rPr lang="en-US">
                <a:solidFill>
                  <a:prstClr val="black">
                    <a:tint val="75000"/>
                  </a:prstClr>
                </a:solidFill>
              </a:rPr>
              <a:pPr/>
              <a:t>17</a:t>
            </a:fld>
            <a:endParaRPr lang="en-US" dirty="0">
              <a:solidFill>
                <a:prstClr val="black">
                  <a:tint val="75000"/>
                </a:prstClr>
              </a:solidFill>
            </a:endParaRPr>
          </a:p>
        </p:txBody>
      </p:sp>
      <p:sp>
        <p:nvSpPr>
          <p:cNvPr id="27650" name="Title 3"/>
          <p:cNvSpPr>
            <a:spLocks noGrp="1"/>
          </p:cNvSpPr>
          <p:nvPr>
            <p:ph type="ctrTitle"/>
          </p:nvPr>
        </p:nvSpPr>
        <p:spPr>
          <a:xfrm>
            <a:off x="7" y="-33833"/>
            <a:ext cx="12188818" cy="1176833"/>
          </a:xfrm>
          <a:solidFill>
            <a:srgbClr val="215968"/>
          </a:solidFill>
        </p:spPr>
        <p:txBody>
          <a:bodyPr vert="horz" lIns="91440" tIns="45720" rIns="91440" bIns="45720" rtlCol="0" anchor="ctr">
            <a:noAutofit/>
          </a:bodyPr>
          <a:lstStyle/>
          <a:p>
            <a:r>
              <a:rPr lang="en-US" sz="2400" dirty="0"/>
              <a:t>Prioritizing patients and managing patient volumes</a:t>
            </a:r>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a:defRPr/>
            </a:pPr>
            <a:r>
              <a:rPr lang="en-US" dirty="0">
                <a:solidFill>
                  <a:prstClr val="white"/>
                </a:solidFill>
              </a:rPr>
              <a:t>3</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a:spAutoFit/>
          </a:bodyPr>
          <a:lstStyle/>
          <a:p>
            <a:endParaRPr lang="en-US" dirty="0">
              <a:solidFill>
                <a:prstClr val="black"/>
              </a:solidFill>
            </a:endParaRPr>
          </a:p>
        </p:txBody>
      </p:sp>
      <p:sp>
        <p:nvSpPr>
          <p:cNvPr id="13" name="TextBox 12"/>
          <p:cNvSpPr txBox="1"/>
          <p:nvPr/>
        </p:nvSpPr>
        <p:spPr>
          <a:xfrm>
            <a:off x="203154" y="2057400"/>
            <a:ext cx="11782530" cy="1999602"/>
          </a:xfrm>
          <a:prstGeom prst="rect">
            <a:avLst/>
          </a:prstGeom>
          <a:ln>
            <a:solidFill>
              <a:srgbClr val="215968"/>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r>
              <a:rPr lang="en-US" sz="2000" dirty="0">
                <a:solidFill>
                  <a:srgbClr val="000000"/>
                </a:solidFill>
                <a:ea typeface="ＭＳ 明朝"/>
                <a:cs typeface="Times New Roman"/>
              </a:rPr>
              <a:t>Introducing POC testing will change the way patients receive tests. Due to the volumes that can be tested on the POC device, patients may need to be prioritized for testing, though every effort should be made to ensure all patients can be tested on-site and can receive same-day test results. </a:t>
            </a:r>
          </a:p>
          <a:p>
            <a:pPr marL="342900" indent="-342900">
              <a:buFont typeface="Wingdings"/>
              <a:buChar char="à"/>
            </a:pPr>
            <a:r>
              <a:rPr lang="en-US" sz="2000" b="1" dirty="0">
                <a:solidFill>
                  <a:srgbClr val="000000"/>
                </a:solidFill>
                <a:ea typeface="ＭＳ 明朝"/>
                <a:cs typeface="Times New Roman"/>
              </a:rPr>
              <a:t>How will the health facility prioritize EID samples when there are too many to run in one day? </a:t>
            </a:r>
          </a:p>
          <a:p>
            <a:pPr marL="342900" indent="-342900">
              <a:buFont typeface="Wingdings"/>
              <a:buChar char="à"/>
            </a:pPr>
            <a:r>
              <a:rPr lang="en-US" sz="2000" b="1" dirty="0">
                <a:solidFill>
                  <a:srgbClr val="000000"/>
                </a:solidFill>
                <a:ea typeface="ＭＳ 明朝"/>
                <a:cs typeface="Times New Roman"/>
              </a:rPr>
              <a:t>How will the facility prioritize different types of tests (EID, VL, TB) and sample types (DBS, whole blood, plasma, sputum)?</a:t>
            </a:r>
            <a:endParaRPr lang="en-US" sz="2000" dirty="0">
              <a:solidFill>
                <a:srgbClr val="000000"/>
              </a:solidFill>
              <a:ea typeface="ＭＳ 明朝"/>
              <a:cs typeface="Times New Roman"/>
            </a:endParaRPr>
          </a:p>
          <a:p>
            <a:endParaRPr lang="en-US" sz="2000" dirty="0">
              <a:solidFill>
                <a:srgbClr val="000000"/>
              </a:solidFill>
              <a:ea typeface="ＭＳ 明朝"/>
              <a:cs typeface="Times New Roman"/>
            </a:endParaRPr>
          </a:p>
        </p:txBody>
      </p:sp>
      <p:sp>
        <p:nvSpPr>
          <p:cNvPr id="4" name="TextBox 3"/>
          <p:cNvSpPr txBox="1"/>
          <p:nvPr/>
        </p:nvSpPr>
        <p:spPr>
          <a:xfrm>
            <a:off x="203154" y="4191012"/>
            <a:ext cx="11782530" cy="2539157"/>
          </a:xfrm>
          <a:prstGeom prst="rect">
            <a:avLst/>
          </a:prstGeom>
          <a:solidFill>
            <a:schemeClr val="bg1">
              <a:lumMod val="85000"/>
            </a:schemeClr>
          </a:solidFill>
          <a:ln>
            <a:solidFill>
              <a:srgbClr val="215968"/>
            </a:solidFill>
          </a:ln>
        </p:spPr>
        <p:txBody>
          <a:bodyPr wrap="square" rtlCol="0" anchor="b">
            <a:spAutoFit/>
          </a:bodyPr>
          <a:lstStyle/>
          <a:p>
            <a:pPr>
              <a:lnSpc>
                <a:spcPct val="150000"/>
              </a:lnSpc>
            </a:pPr>
            <a:r>
              <a:rPr lang="en-US" b="1" dirty="0">
                <a:solidFill>
                  <a:prstClr val="black"/>
                </a:solidFill>
              </a:rPr>
              <a:t>EXAMPLE OF PATIENT TRIAGE FOR EID SAMPLES</a:t>
            </a:r>
            <a:r>
              <a:rPr lang="en-US" dirty="0">
                <a:solidFill>
                  <a:prstClr val="black"/>
                </a:solidFill>
              </a:rPr>
              <a:t> </a:t>
            </a:r>
          </a:p>
          <a:p>
            <a:pPr>
              <a:lnSpc>
                <a:spcPct val="150000"/>
              </a:lnSpc>
            </a:pPr>
            <a:r>
              <a:rPr lang="en-US" dirty="0">
                <a:solidFill>
                  <a:prstClr val="black"/>
                </a:solidFill>
              </a:rPr>
              <a:t>1) </a:t>
            </a:r>
            <a:r>
              <a:rPr lang="en-US" b="1" dirty="0">
                <a:solidFill>
                  <a:prstClr val="black"/>
                </a:solidFill>
              </a:rPr>
              <a:t>Sick children </a:t>
            </a:r>
            <a:r>
              <a:rPr lang="en-US" dirty="0">
                <a:solidFill>
                  <a:prstClr val="black"/>
                </a:solidFill>
              </a:rPr>
              <a:t>– the sicker children are given testing priority</a:t>
            </a:r>
          </a:p>
          <a:p>
            <a:pPr>
              <a:lnSpc>
                <a:spcPct val="150000"/>
              </a:lnSpc>
            </a:pPr>
            <a:r>
              <a:rPr lang="en-US" dirty="0">
                <a:solidFill>
                  <a:prstClr val="black"/>
                </a:solidFill>
              </a:rPr>
              <a:t>2) </a:t>
            </a:r>
            <a:r>
              <a:rPr lang="en-US" b="1" dirty="0">
                <a:solidFill>
                  <a:prstClr val="black"/>
                </a:solidFill>
              </a:rPr>
              <a:t>Distance to the facility </a:t>
            </a:r>
            <a:r>
              <a:rPr lang="en-US" dirty="0">
                <a:solidFill>
                  <a:prstClr val="black"/>
                </a:solidFill>
              </a:rPr>
              <a:t>– those having to travel furthest are given testing priority</a:t>
            </a:r>
          </a:p>
          <a:p>
            <a:pPr>
              <a:lnSpc>
                <a:spcPct val="150000"/>
              </a:lnSpc>
            </a:pPr>
            <a:r>
              <a:rPr lang="en-US" dirty="0">
                <a:solidFill>
                  <a:prstClr val="black"/>
                </a:solidFill>
              </a:rPr>
              <a:t>3) </a:t>
            </a:r>
            <a:r>
              <a:rPr lang="en-US" b="1" dirty="0">
                <a:solidFill>
                  <a:prstClr val="black"/>
                </a:solidFill>
              </a:rPr>
              <a:t>Willingness of the mother/caregiver to wait </a:t>
            </a:r>
            <a:r>
              <a:rPr lang="en-US" dirty="0">
                <a:solidFill>
                  <a:prstClr val="black"/>
                </a:solidFill>
              </a:rPr>
              <a:t>for the test and results, requires personal judgement of the operator, taking in to consideration the other clients in queue</a:t>
            </a:r>
            <a:endParaRPr lang="en-US" sz="1600" dirty="0">
              <a:solidFill>
                <a:prstClr val="black"/>
              </a:solidFill>
            </a:endParaRPr>
          </a:p>
          <a:p>
            <a:pPr>
              <a:lnSpc>
                <a:spcPct val="150000"/>
              </a:lnSpc>
            </a:pPr>
            <a:r>
              <a:rPr lang="en-US" sz="1600" i="1" dirty="0">
                <a:solidFill>
                  <a:prstClr val="black"/>
                </a:solidFill>
              </a:rPr>
              <a:t>NOTE: If using GeneXpert device, if there are still more clients, HCWs can collect DBS samples and send to the lab for testing the next day </a:t>
            </a:r>
          </a:p>
        </p:txBody>
      </p:sp>
      <p:sp>
        <p:nvSpPr>
          <p:cNvPr id="10" name="Oval 9">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39535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203152" y="1436706"/>
            <a:ext cx="11782531" cy="468309"/>
          </a:xfrm>
          <a:prstGeom prst="rect">
            <a:avLst/>
          </a:prstGeom>
          <a:noFill/>
          <a:ln w="9525">
            <a:solidFill>
              <a:srgbClr val="215968"/>
            </a:solidFill>
            <a:miter lim="800000"/>
            <a:headEnd/>
            <a:tailEnd/>
          </a:ln>
        </p:spPr>
        <p:txBody>
          <a:bodyPr lIns="91401" tIns="45700" rIns="91401" bIns="45700" anchor="ctr"/>
          <a:lstStyle/>
          <a:p>
            <a:pPr marL="514131">
              <a:lnSpc>
                <a:spcPct val="120000"/>
              </a:lnSpc>
              <a:defRPr/>
            </a:pPr>
            <a:r>
              <a:rPr lang="en-US" sz="2500" b="1" dirty="0">
                <a:solidFill>
                  <a:srgbClr val="000000"/>
                </a:solidFill>
              </a:rPr>
              <a:t>Discussion Questions: </a:t>
            </a:r>
          </a:p>
        </p:txBody>
      </p:sp>
      <p:sp>
        <p:nvSpPr>
          <p:cNvPr id="27649" name="Slide Number Placeholder 2"/>
          <p:cNvSpPr>
            <a:spLocks noGrp="1"/>
          </p:cNvSpPr>
          <p:nvPr>
            <p:ph type="sldNum" sz="quarter" idx="12"/>
          </p:nvPr>
        </p:nvSpPr>
        <p:spPr bwMode="auto">
          <a:noFill/>
          <a:ln>
            <a:miter lim="800000"/>
            <a:headEnd/>
            <a:tailEnd/>
          </a:ln>
        </p:spPr>
        <p:txBody>
          <a:bodyPr/>
          <a:lstStyle/>
          <a:p>
            <a:fld id="{6DF7CF23-1CD2-4B4F-A929-4D380EAB4B51}" type="slidenum">
              <a:rPr lang="en-US">
                <a:solidFill>
                  <a:prstClr val="black">
                    <a:tint val="75000"/>
                  </a:prstClr>
                </a:solidFill>
              </a:rPr>
              <a:pPr/>
              <a:t>18</a:t>
            </a:fld>
            <a:endParaRPr lang="en-US" dirty="0">
              <a:solidFill>
                <a:prstClr val="black">
                  <a:tint val="75000"/>
                </a:prstClr>
              </a:solidFill>
            </a:endParaRPr>
          </a:p>
        </p:txBody>
      </p:sp>
      <p:sp>
        <p:nvSpPr>
          <p:cNvPr id="27650" name="Title 3"/>
          <p:cNvSpPr>
            <a:spLocks noGrp="1"/>
          </p:cNvSpPr>
          <p:nvPr>
            <p:ph type="ctrTitle"/>
          </p:nvPr>
        </p:nvSpPr>
        <p:spPr>
          <a:xfrm>
            <a:off x="7" y="0"/>
            <a:ext cx="12188818" cy="1179086"/>
          </a:xfrm>
          <a:solidFill>
            <a:srgbClr val="215968"/>
          </a:solidFill>
        </p:spPr>
        <p:txBody>
          <a:bodyPr vert="horz" lIns="91440" tIns="45720" rIns="91440" bIns="45720" rtlCol="0" anchor="ctr">
            <a:noAutofit/>
          </a:bodyPr>
          <a:lstStyle/>
          <a:p>
            <a:r>
              <a:rPr lang="en-US" sz="2400" dirty="0"/>
              <a:t>Data Management – Ensuring results reach patient records </a:t>
            </a:r>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a:defRPr/>
            </a:pPr>
            <a:r>
              <a:rPr lang="en-US" dirty="0">
                <a:solidFill>
                  <a:prstClr val="white"/>
                </a:solidFill>
              </a:rPr>
              <a:t>4</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a:spAutoFit/>
          </a:bodyPr>
          <a:lstStyle/>
          <a:p>
            <a:endParaRPr lang="en-US" dirty="0">
              <a:solidFill>
                <a:prstClr val="black"/>
              </a:solidFill>
            </a:endParaRPr>
          </a:p>
        </p:txBody>
      </p:sp>
      <p:sp>
        <p:nvSpPr>
          <p:cNvPr id="13" name="TextBox 12"/>
          <p:cNvSpPr txBox="1"/>
          <p:nvPr/>
        </p:nvSpPr>
        <p:spPr>
          <a:xfrm>
            <a:off x="260288" y="2209800"/>
            <a:ext cx="11725396" cy="3886200"/>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marL="457200" indent="-457200">
              <a:buFont typeface="+mj-lt"/>
              <a:buAutoNum type="arabicPeriod"/>
            </a:pPr>
            <a:r>
              <a:rPr lang="en-US" sz="2400" dirty="0">
                <a:solidFill>
                  <a:srgbClr val="000000"/>
                </a:solidFill>
                <a:ea typeface="ＭＳ 明朝"/>
                <a:cs typeface="Times New Roman"/>
              </a:rPr>
              <a:t>What “checks” will be in place to ensure all patient </a:t>
            </a:r>
            <a:r>
              <a:rPr lang="en-US" sz="2400" b="1" dirty="0">
                <a:solidFill>
                  <a:srgbClr val="000000"/>
                </a:solidFill>
                <a:ea typeface="ＭＳ 明朝"/>
                <a:cs typeface="Times New Roman"/>
              </a:rPr>
              <a:t>results are entered into patient records?</a:t>
            </a:r>
          </a:p>
          <a:p>
            <a:pPr marL="457200" indent="-457200">
              <a:buFont typeface="+mj-lt"/>
              <a:buAutoNum type="arabicPeriod"/>
            </a:pPr>
            <a:endParaRPr lang="en-US" sz="2400" dirty="0">
              <a:solidFill>
                <a:srgbClr val="000000"/>
              </a:solidFill>
              <a:ea typeface="ＭＳ 明朝"/>
              <a:cs typeface="Times New Roman"/>
            </a:endParaRPr>
          </a:p>
          <a:p>
            <a:pPr marL="457200" indent="-457200">
              <a:buFont typeface="+mj-lt"/>
              <a:buAutoNum type="arabicPeriod"/>
            </a:pPr>
            <a:r>
              <a:rPr lang="en-US" sz="2400" dirty="0">
                <a:solidFill>
                  <a:srgbClr val="000000"/>
                </a:solidFill>
                <a:ea typeface="ＭＳ 明朝"/>
                <a:cs typeface="Times New Roman"/>
              </a:rPr>
              <a:t>What “checks” will be in place to ensure </a:t>
            </a:r>
            <a:r>
              <a:rPr lang="en-US" sz="2400" b="1" dirty="0">
                <a:solidFill>
                  <a:srgbClr val="000000"/>
                </a:solidFill>
                <a:ea typeface="ＭＳ 明朝"/>
                <a:cs typeface="Times New Roman"/>
              </a:rPr>
              <a:t>all POC tests and results are recorded in the designated logbook in the clinic/lab? </a:t>
            </a:r>
          </a:p>
          <a:p>
            <a:pPr marL="457200" indent="-457200">
              <a:buFont typeface="+mj-lt"/>
              <a:buAutoNum type="arabicPeriod"/>
            </a:pPr>
            <a:endParaRPr lang="en-US" sz="2400" dirty="0">
              <a:solidFill>
                <a:srgbClr val="000000"/>
              </a:solidFill>
              <a:ea typeface="ＭＳ 明朝"/>
              <a:cs typeface="Times New Roman"/>
            </a:endParaRPr>
          </a:p>
          <a:p>
            <a:pPr marL="457200" indent="-457200">
              <a:buFont typeface="+mj-lt"/>
              <a:buAutoNum type="arabicPeriod"/>
            </a:pPr>
            <a:r>
              <a:rPr lang="en-US" sz="2400" dirty="0">
                <a:solidFill>
                  <a:srgbClr val="000000"/>
                </a:solidFill>
                <a:ea typeface="ＭＳ 明朝"/>
                <a:cs typeface="Times New Roman"/>
              </a:rPr>
              <a:t>What “checks” will be in place to ensure all results are entered </a:t>
            </a:r>
            <a:r>
              <a:rPr lang="en-US" sz="2400" b="1" dirty="0">
                <a:solidFill>
                  <a:srgbClr val="000000"/>
                </a:solidFill>
                <a:ea typeface="ＭＳ 明朝"/>
                <a:cs typeface="Times New Roman"/>
              </a:rPr>
              <a:t>legibly and in the correct format</a:t>
            </a:r>
            <a:r>
              <a:rPr lang="en-US" sz="2400" dirty="0">
                <a:solidFill>
                  <a:srgbClr val="000000"/>
                </a:solidFill>
                <a:ea typeface="ＭＳ 明朝"/>
                <a:cs typeface="Times New Roman"/>
              </a:rPr>
              <a:t> into logbooks and patient records/charts?</a:t>
            </a:r>
          </a:p>
          <a:p>
            <a:pPr marL="457200" indent="-457200">
              <a:buFont typeface="+mj-lt"/>
              <a:buAutoNum type="arabicPeriod"/>
            </a:pPr>
            <a:endParaRPr lang="en-US" sz="2400" dirty="0">
              <a:solidFill>
                <a:srgbClr val="000000"/>
              </a:solidFill>
              <a:ea typeface="ＭＳ 明朝"/>
              <a:cs typeface="Times New Roman"/>
            </a:endParaRPr>
          </a:p>
          <a:p>
            <a:pPr marL="457200" indent="-457200">
              <a:buFont typeface="+mj-lt"/>
              <a:buAutoNum type="arabicPeriod"/>
            </a:pPr>
            <a:r>
              <a:rPr lang="en-US" sz="2400" dirty="0">
                <a:solidFill>
                  <a:srgbClr val="000000"/>
                </a:solidFill>
                <a:ea typeface="ＭＳ 明朝"/>
                <a:cs typeface="Times New Roman"/>
              </a:rPr>
              <a:t>How will HCWs ensure all results </a:t>
            </a:r>
            <a:r>
              <a:rPr lang="en-US" sz="2400" b="1" dirty="0">
                <a:solidFill>
                  <a:srgbClr val="000000"/>
                </a:solidFill>
                <a:ea typeface="ＭＳ 明朝"/>
                <a:cs typeface="Times New Roman"/>
              </a:rPr>
              <a:t>correctly shared with the patient/caregiver? </a:t>
            </a:r>
          </a:p>
          <a:p>
            <a:endParaRPr lang="en-US" sz="2400" b="1" dirty="0">
              <a:solidFill>
                <a:srgbClr val="000000"/>
              </a:solidFill>
              <a:ea typeface="ＭＳ 明朝"/>
              <a:cs typeface="Times New Roman"/>
            </a:endParaRPr>
          </a:p>
        </p:txBody>
      </p:sp>
      <p:sp>
        <p:nvSpPr>
          <p:cNvPr id="10" name="Oval 9">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2" name="Rectangle 1"/>
          <p:cNvSpPr/>
          <p:nvPr/>
        </p:nvSpPr>
        <p:spPr>
          <a:xfrm>
            <a:off x="2996083" y="6256421"/>
            <a:ext cx="5841530" cy="400110"/>
          </a:xfrm>
          <a:prstGeom prst="rect">
            <a:avLst/>
          </a:prstGeom>
        </p:spPr>
        <p:txBody>
          <a:bodyPr wrap="square">
            <a:spAutoFit/>
          </a:bodyPr>
          <a:lstStyle/>
          <a:p>
            <a:pPr algn="ctr"/>
            <a:r>
              <a:rPr lang="en-US" sz="2000" b="1" i="1" dirty="0">
                <a:solidFill>
                  <a:srgbClr val="C00000"/>
                </a:solidFill>
                <a:ea typeface="ＭＳ 明朝"/>
                <a:cs typeface="Times New Roman"/>
              </a:rPr>
              <a:t>Remember: No documentation = No work done</a:t>
            </a:r>
          </a:p>
        </p:txBody>
      </p:sp>
    </p:spTree>
    <p:extLst>
      <p:ext uri="{BB962C8B-B14F-4D97-AF65-F5344CB8AC3E}">
        <p14:creationId xmlns:p14="http://schemas.microsoft.com/office/powerpoint/2010/main" val="25605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03152" y="1436706"/>
            <a:ext cx="11782531" cy="468309"/>
          </a:xfrm>
          <a:prstGeom prst="rect">
            <a:avLst/>
          </a:prstGeom>
          <a:noFill/>
          <a:ln w="9525">
            <a:solidFill>
              <a:srgbClr val="215968"/>
            </a:solidFill>
            <a:miter lim="800000"/>
            <a:headEnd/>
            <a:tailEnd/>
          </a:ln>
        </p:spPr>
        <p:txBody>
          <a:bodyPr lIns="91401" tIns="45700" rIns="91401" bIns="45700" anchor="ctr"/>
          <a:lstStyle/>
          <a:p>
            <a:pPr marL="514131">
              <a:lnSpc>
                <a:spcPct val="120000"/>
              </a:lnSpc>
              <a:defRPr/>
            </a:pPr>
            <a:r>
              <a:rPr lang="en-US" sz="2500" b="1" dirty="0">
                <a:solidFill>
                  <a:srgbClr val="000000"/>
                </a:solidFill>
              </a:rPr>
              <a:t>Discussion Questions: </a:t>
            </a:r>
          </a:p>
        </p:txBody>
      </p:sp>
      <p:sp>
        <p:nvSpPr>
          <p:cNvPr id="27649" name="Slide Number Placeholder 2"/>
          <p:cNvSpPr>
            <a:spLocks noGrp="1"/>
          </p:cNvSpPr>
          <p:nvPr>
            <p:ph type="sldNum" sz="quarter" idx="12"/>
          </p:nvPr>
        </p:nvSpPr>
        <p:spPr bwMode="auto">
          <a:noFill/>
          <a:ln>
            <a:miter lim="800000"/>
            <a:headEnd/>
            <a:tailEnd/>
          </a:ln>
        </p:spPr>
        <p:txBody>
          <a:bodyPr/>
          <a:lstStyle/>
          <a:p>
            <a:fld id="{6DF7CF23-1CD2-4B4F-A929-4D380EAB4B51}" type="slidenum">
              <a:rPr lang="en-US">
                <a:solidFill>
                  <a:prstClr val="black">
                    <a:tint val="75000"/>
                  </a:prstClr>
                </a:solidFill>
              </a:rPr>
              <a:pPr/>
              <a:t>19</a:t>
            </a:fld>
            <a:endParaRPr lang="en-US" dirty="0">
              <a:solidFill>
                <a:prstClr val="black">
                  <a:tint val="75000"/>
                </a:prstClr>
              </a:solidFill>
            </a:endParaRPr>
          </a:p>
        </p:txBody>
      </p:sp>
      <p:sp>
        <p:nvSpPr>
          <p:cNvPr id="27650" name="Title 3"/>
          <p:cNvSpPr>
            <a:spLocks noGrp="1"/>
          </p:cNvSpPr>
          <p:nvPr>
            <p:ph type="ctrTitle"/>
          </p:nvPr>
        </p:nvSpPr>
        <p:spPr>
          <a:xfrm>
            <a:off x="7" y="0"/>
            <a:ext cx="12188818" cy="1219200"/>
          </a:xfrm>
          <a:solidFill>
            <a:srgbClr val="215968"/>
          </a:solidFill>
        </p:spPr>
        <p:txBody>
          <a:bodyPr vert="horz" lIns="91440" tIns="45720" rIns="91440" bIns="45720" rtlCol="0" anchor="ctr">
            <a:noAutofit/>
          </a:bodyPr>
          <a:lstStyle/>
          <a:p>
            <a:r>
              <a:rPr lang="en-US" sz="2400" dirty="0"/>
              <a:t>Collaboration is necessary between the lab, mother-infant care points and ART </a:t>
            </a:r>
            <a:br>
              <a:rPr lang="en-US" sz="2400" dirty="0"/>
            </a:br>
            <a:r>
              <a:rPr lang="en-US" sz="2400" dirty="0"/>
              <a:t>clinics to address issues that may arise</a:t>
            </a:r>
          </a:p>
        </p:txBody>
      </p:sp>
      <p:sp>
        <p:nvSpPr>
          <p:cNvPr id="6" name="Oval 5"/>
          <p:cNvSpPr/>
          <p:nvPr/>
        </p:nvSpPr>
        <p:spPr>
          <a:xfrm>
            <a:off x="82533" y="1297007"/>
            <a:ext cx="355507" cy="27305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a:defRPr/>
            </a:pPr>
            <a:r>
              <a:rPr lang="en-US" dirty="0">
                <a:solidFill>
                  <a:prstClr val="white"/>
                </a:solidFill>
              </a:rPr>
              <a:t>5</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a:spAutoFit/>
          </a:bodyPr>
          <a:lstStyle/>
          <a:p>
            <a:endParaRPr lang="en-US" dirty="0">
              <a:solidFill>
                <a:prstClr val="black"/>
              </a:solidFill>
            </a:endParaRPr>
          </a:p>
        </p:txBody>
      </p:sp>
      <p:sp>
        <p:nvSpPr>
          <p:cNvPr id="13" name="TextBox 12"/>
          <p:cNvSpPr txBox="1"/>
          <p:nvPr/>
        </p:nvSpPr>
        <p:spPr>
          <a:xfrm>
            <a:off x="203154" y="2141039"/>
            <a:ext cx="11782530" cy="3798839"/>
          </a:xfrm>
          <a:prstGeom prst="rect">
            <a:avLst/>
          </a:prstGeom>
          <a:ln>
            <a:solidFill>
              <a:srgbClr val="215968"/>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r>
              <a:rPr lang="en-US" sz="2000" dirty="0">
                <a:solidFill>
                  <a:srgbClr val="000000"/>
                </a:solidFill>
                <a:ea typeface="ＭＳ 明朝"/>
                <a:cs typeface="Times New Roman"/>
              </a:rPr>
              <a:t>Introducing POC testing increases the amount of coordination that is needed between the lab/testing point and the clinics. Patients may need to move between the lab/testing point and the designated clinics on the same day, and patient results will be ready at the site throughout the day rather than all at once. Thus, it is important that the clinics and the lab/testing point communicate and collaborate closely to ensure all patients needing EID are able to be tested and all patient results are recorded properly. </a:t>
            </a:r>
          </a:p>
          <a:p>
            <a:endParaRPr lang="en-US" sz="2000" b="1" dirty="0">
              <a:solidFill>
                <a:srgbClr val="000000"/>
              </a:solidFill>
              <a:ea typeface="ＭＳ 明朝"/>
              <a:cs typeface="Times New Roman"/>
            </a:endParaRPr>
          </a:p>
          <a:p>
            <a:r>
              <a:rPr lang="en-US" sz="2000" b="1" dirty="0">
                <a:solidFill>
                  <a:srgbClr val="000000"/>
                </a:solidFill>
                <a:ea typeface="ＭＳ 明朝"/>
                <a:cs typeface="Times New Roman"/>
              </a:rPr>
              <a:t>How will the facility address these issues that may arise?</a:t>
            </a:r>
            <a:endParaRPr lang="en-US" sz="2000" dirty="0">
              <a:solidFill>
                <a:srgbClr val="000000"/>
              </a:solidFill>
              <a:ea typeface="ＭＳ 明朝"/>
              <a:cs typeface="Times New Roman"/>
            </a:endParaRPr>
          </a:p>
          <a:p>
            <a:pPr marL="800100" lvl="1" indent="-342900">
              <a:buFont typeface="Arial" panose="020B0604020202020204" pitchFamily="34" charset="0"/>
              <a:buChar char="•"/>
            </a:pPr>
            <a:r>
              <a:rPr lang="en-US" sz="2000" dirty="0">
                <a:solidFill>
                  <a:srgbClr val="000000"/>
                </a:solidFill>
                <a:ea typeface="ＭＳ 明朝"/>
                <a:cs typeface="Times New Roman"/>
              </a:rPr>
              <a:t>There is a reagent stock out</a:t>
            </a:r>
          </a:p>
          <a:p>
            <a:pPr marL="800100" lvl="1" indent="-342900">
              <a:buFont typeface="Arial" panose="020B0604020202020204" pitchFamily="34" charset="0"/>
              <a:buChar char="•"/>
            </a:pPr>
            <a:r>
              <a:rPr lang="en-US" sz="2000" dirty="0">
                <a:solidFill>
                  <a:srgbClr val="000000"/>
                </a:solidFill>
                <a:ea typeface="ＭＳ 明朝"/>
                <a:cs typeface="Times New Roman"/>
              </a:rPr>
              <a:t>A device breaks down or is producing too many errors </a:t>
            </a:r>
          </a:p>
          <a:p>
            <a:pPr marL="800100" lvl="1" indent="-342900">
              <a:buFont typeface="Arial" panose="020B0604020202020204" pitchFamily="34" charset="0"/>
              <a:buChar char="•"/>
            </a:pPr>
            <a:r>
              <a:rPr lang="en-US" sz="2000" dirty="0">
                <a:solidFill>
                  <a:srgbClr val="000000"/>
                </a:solidFill>
                <a:ea typeface="ＭＳ 明朝"/>
                <a:cs typeface="Times New Roman"/>
              </a:rPr>
              <a:t>When an infant tests HIV+, how will the confirmatory test be conducted? </a:t>
            </a:r>
          </a:p>
          <a:p>
            <a:pPr marL="1257300" lvl="2" indent="-342900">
              <a:buFont typeface="Courier New" panose="02070309020205020404" pitchFamily="49" charset="0"/>
              <a:buChar char="o"/>
            </a:pPr>
            <a:r>
              <a:rPr lang="en-US" sz="2000" dirty="0">
                <a:solidFill>
                  <a:srgbClr val="000000"/>
                </a:solidFill>
                <a:ea typeface="ＭＳ 明朝"/>
                <a:cs typeface="Times New Roman"/>
              </a:rPr>
              <a:t>Who will collect a new sample? Will the test and result be fast-tracked? Will new lab forms be filled out? How will the confirmatory results be recorded? </a:t>
            </a:r>
          </a:p>
        </p:txBody>
      </p:sp>
      <p:sp>
        <p:nvSpPr>
          <p:cNvPr id="5" name="TextBox 4"/>
          <p:cNvSpPr txBox="1"/>
          <p:nvPr/>
        </p:nvSpPr>
        <p:spPr>
          <a:xfrm>
            <a:off x="116114" y="5939879"/>
            <a:ext cx="11782530" cy="769441"/>
          </a:xfrm>
          <a:prstGeom prst="rect">
            <a:avLst/>
          </a:prstGeom>
          <a:noFill/>
        </p:spPr>
        <p:txBody>
          <a:bodyPr wrap="square" rtlCol="0">
            <a:spAutoFit/>
          </a:bodyPr>
          <a:lstStyle/>
          <a:p>
            <a:pPr algn="ctr"/>
            <a:r>
              <a:rPr lang="en-US" sz="2200" b="1" dirty="0">
                <a:solidFill>
                  <a:srgbClr val="C00000"/>
                </a:solidFill>
              </a:rPr>
              <a:t>SOPs should be put in place on how to address any issue that may arise that prevents samples from being tested or causes results to get lost between clinics and the lab/testing point </a:t>
            </a:r>
          </a:p>
        </p:txBody>
      </p:sp>
      <p:sp>
        <p:nvSpPr>
          <p:cNvPr id="11" name="Oval 10">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59924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1542421"/>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19"/>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Changes required to maximize the impact of POC testing</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Adjusting lab and clinic workflow </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Summary</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
        <p:nvSpPr>
          <p:cNvPr id="3" name="Slide Number Placeholder 2"/>
          <p:cNvSpPr>
            <a:spLocks noGrp="1"/>
          </p:cNvSpPr>
          <p:nvPr>
            <p:ph type="sldNum" sz="quarter" idx="12"/>
          </p:nvPr>
        </p:nvSpPr>
        <p:spPr/>
        <p:txBody>
          <a:bodyPr/>
          <a:lstStyle/>
          <a:p>
            <a:pPr>
              <a:defRPr/>
            </a:pPr>
            <a:fld id="{C7437959-1618-44A4-9EB4-CCE6EA050C23}"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534816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p:cNvSpPr>
            <a:spLocks noGrp="1"/>
          </p:cNvSpPr>
          <p:nvPr>
            <p:ph type="sldNum" sz="quarter" idx="12"/>
          </p:nvPr>
        </p:nvSpPr>
        <p:spPr bwMode="auto">
          <a:noFill/>
          <a:ln>
            <a:miter lim="800000"/>
            <a:headEnd/>
            <a:tailEnd/>
          </a:ln>
        </p:spPr>
        <p:txBody>
          <a:bodyPr/>
          <a:lstStyle/>
          <a:p>
            <a:fld id="{6DF7CF23-1CD2-4B4F-A929-4D380EAB4B51}" type="slidenum">
              <a:rPr lang="en-US">
                <a:solidFill>
                  <a:prstClr val="black">
                    <a:tint val="75000"/>
                  </a:prstClr>
                </a:solidFill>
              </a:rPr>
              <a:pPr/>
              <a:t>20</a:t>
            </a:fld>
            <a:endParaRPr lang="en-US" dirty="0">
              <a:solidFill>
                <a:prstClr val="black">
                  <a:tint val="75000"/>
                </a:prstClr>
              </a:solidFill>
            </a:endParaRPr>
          </a:p>
        </p:txBody>
      </p:sp>
      <p:sp>
        <p:nvSpPr>
          <p:cNvPr id="27650" name="Title 3"/>
          <p:cNvSpPr>
            <a:spLocks noGrp="1"/>
          </p:cNvSpPr>
          <p:nvPr>
            <p:ph type="ctrTitle"/>
          </p:nvPr>
        </p:nvSpPr>
        <p:spPr>
          <a:xfrm>
            <a:off x="7" y="0"/>
            <a:ext cx="12188818" cy="1219200"/>
          </a:xfrm>
          <a:solidFill>
            <a:srgbClr val="215968"/>
          </a:solidFill>
        </p:spPr>
        <p:txBody>
          <a:bodyPr vert="horz" lIns="91440" tIns="45720" rIns="91440" bIns="45720" rtlCol="0" anchor="ctr">
            <a:noAutofit/>
          </a:bodyPr>
          <a:lstStyle/>
          <a:p>
            <a:r>
              <a:rPr lang="en-US" sz="2400" dirty="0"/>
              <a:t>How could the facility address these additional challenges? </a:t>
            </a:r>
          </a:p>
        </p:txBody>
      </p:sp>
      <p:sp>
        <p:nvSpPr>
          <p:cNvPr id="27656" name="TextBox 1"/>
          <p:cNvSpPr txBox="1">
            <a:spLocks noChangeArrowheads="1"/>
          </p:cNvSpPr>
          <p:nvPr/>
        </p:nvSpPr>
        <p:spPr bwMode="auto">
          <a:xfrm>
            <a:off x="7211725" y="2747980"/>
            <a:ext cx="184652" cy="369291"/>
          </a:xfrm>
          <a:prstGeom prst="rect">
            <a:avLst/>
          </a:prstGeom>
          <a:noFill/>
          <a:ln w="9525">
            <a:noFill/>
            <a:miter lim="800000"/>
            <a:headEnd/>
            <a:tailEnd/>
          </a:ln>
        </p:spPr>
        <p:txBody>
          <a:bodyPr wrap="none" lIns="91401" tIns="45700" rIns="91401" bIns="45700">
            <a:spAutoFit/>
          </a:bodyPr>
          <a:lstStyle/>
          <a:p>
            <a:endParaRPr lang="en-US" dirty="0">
              <a:solidFill>
                <a:prstClr val="black"/>
              </a:solidFill>
            </a:endParaRPr>
          </a:p>
        </p:txBody>
      </p:sp>
      <p:sp>
        <p:nvSpPr>
          <p:cNvPr id="13" name="TextBox 12"/>
          <p:cNvSpPr txBox="1"/>
          <p:nvPr/>
        </p:nvSpPr>
        <p:spPr>
          <a:xfrm>
            <a:off x="166397" y="1524000"/>
            <a:ext cx="11782530" cy="4191000"/>
          </a:xfrm>
          <a:prstGeom prst="rect">
            <a:avLst/>
          </a:prstGeom>
          <a:ln>
            <a:solidFill>
              <a:srgbClr val="215968"/>
            </a:solidFill>
          </a:ln>
        </p:spPr>
        <p:style>
          <a:lnRef idx="2">
            <a:schemeClr val="dk1"/>
          </a:lnRef>
          <a:fillRef idx="1">
            <a:schemeClr val="lt1"/>
          </a:fillRef>
          <a:effectRef idx="0">
            <a:schemeClr val="dk1"/>
          </a:effectRef>
          <a:fontRef idx="minor">
            <a:schemeClr val="dk1"/>
          </a:fontRef>
        </p:style>
        <p:txBody>
          <a:bodyPr wrap="square" lIns="91401" tIns="45700" rIns="91401" bIns="45700" rtlCol="0">
            <a:noAutofit/>
          </a:bodyPr>
          <a:lstStyle/>
          <a:p>
            <a:pPr marL="342900" indent="-342900">
              <a:buFont typeface="Arial" panose="020B0604020202020204" pitchFamily="34" charset="0"/>
              <a:buChar char="•"/>
              <a:defRPr/>
            </a:pPr>
            <a:r>
              <a:rPr lang="en-US" sz="2000" dirty="0"/>
              <a:t>Infants are being referred to the facility specifically for POC EID, however it is not clear where HIV-positive infants should be managed after the result is available. </a:t>
            </a:r>
            <a:r>
              <a:rPr lang="en-US" sz="2000" b="1" dirty="0"/>
              <a:t>How could your facility manage referred infants?</a:t>
            </a:r>
          </a:p>
          <a:p>
            <a:pPr marL="342900" indent="-342900">
              <a:buFont typeface="Arial" panose="020B0604020202020204" pitchFamily="34" charset="0"/>
              <a:buChar char="•"/>
              <a:defRPr/>
            </a:pPr>
            <a:endParaRPr lang="en-US" sz="2000" b="1" dirty="0"/>
          </a:p>
          <a:p>
            <a:pPr marL="342900" indent="-342900">
              <a:buFont typeface="Arial" panose="020B0604020202020204" pitchFamily="34" charset="0"/>
              <a:buChar char="•"/>
              <a:defRPr/>
            </a:pPr>
            <a:r>
              <a:rPr lang="en-US" sz="2000" dirty="0"/>
              <a:t>Poor documentation and weak linkages between the inpatient unit and ART clinic result in some HIV-positive infants being discharged or transferred out from clinic for children discharged/transferred out immediately after a test and before initiating treatment. </a:t>
            </a:r>
            <a:r>
              <a:rPr lang="en-US" sz="2000" b="1" dirty="0"/>
              <a:t>How can the facility ensure all results are returned and infants and linked to care, not matter which entry point they present at?</a:t>
            </a:r>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n-US" sz="2000" dirty="0"/>
              <a:t>POC EID testing is interrupted due to a device breakdown. </a:t>
            </a:r>
            <a:r>
              <a:rPr lang="en-US" sz="2000" b="1" dirty="0"/>
              <a:t>How can the facility ensure EID testing continues?</a:t>
            </a:r>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n-US" sz="2000" dirty="0"/>
              <a:t>The POC device is being used by HCWs who have not been certified. </a:t>
            </a:r>
            <a:r>
              <a:rPr lang="en-US" sz="2000" b="1" dirty="0"/>
              <a:t>How can the facility ensure POC EID testing is only conduced by HCWs with the appropriate training?</a:t>
            </a:r>
            <a:endParaRPr lang="en-US" sz="2000" dirty="0"/>
          </a:p>
        </p:txBody>
      </p:sp>
      <p:sp>
        <p:nvSpPr>
          <p:cNvPr id="11" name="Oval 10">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12" name="Rectangle 11"/>
          <p:cNvSpPr/>
          <p:nvPr/>
        </p:nvSpPr>
        <p:spPr>
          <a:xfrm>
            <a:off x="166397" y="6000690"/>
            <a:ext cx="11784118" cy="400110"/>
          </a:xfrm>
          <a:prstGeom prst="rect">
            <a:avLst/>
          </a:prstGeom>
          <a:solidFill>
            <a:schemeClr val="accent5">
              <a:lumMod val="20000"/>
              <a:lumOff val="80000"/>
            </a:schemeClr>
          </a:solidFill>
        </p:spPr>
        <p:txBody>
          <a:bodyPr wrap="square">
            <a:spAutoFit/>
          </a:bodyPr>
          <a:lstStyle/>
          <a:p>
            <a:pPr algn="ctr">
              <a:defRPr/>
            </a:pPr>
            <a:r>
              <a:rPr lang="en-US" sz="2000" dirty="0">
                <a:solidFill>
                  <a:prstClr val="black"/>
                </a:solidFill>
              </a:rPr>
              <a:t>Break into groups again and come up with solutions to the above challenges, then re-group to share conclusions</a:t>
            </a:r>
          </a:p>
        </p:txBody>
      </p:sp>
    </p:spTree>
    <p:extLst>
      <p:ext uri="{BB962C8B-B14F-4D97-AF65-F5344CB8AC3E}">
        <p14:creationId xmlns:p14="http://schemas.microsoft.com/office/powerpoint/2010/main" val="29236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3962400"/>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19"/>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Changes required to maximize the impact of POC testing</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Adjusting lab and clinic workflow </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Summary</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
        <p:nvSpPr>
          <p:cNvPr id="3" name="Slide Number Placeholder 2"/>
          <p:cNvSpPr>
            <a:spLocks noGrp="1"/>
          </p:cNvSpPr>
          <p:nvPr>
            <p:ph type="sldNum" sz="quarter" idx="12"/>
          </p:nvPr>
        </p:nvSpPr>
        <p:spPr/>
        <p:txBody>
          <a:bodyPr/>
          <a:lstStyle/>
          <a:p>
            <a:pPr>
              <a:defRPr/>
            </a:pPr>
            <a:fld id="{C7437959-1618-44A4-9EB4-CCE6EA050C2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749280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noChangeArrowheads="1"/>
          </p:cNvSpPr>
          <p:nvPr/>
        </p:nvSpPr>
        <p:spPr bwMode="auto">
          <a:xfrm>
            <a:off x="228432" y="2972065"/>
            <a:ext cx="11782531" cy="860597"/>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anchor="ctr"/>
          <a:lstStyle/>
          <a:p>
            <a:pPr marL="514131" fontAlgn="auto">
              <a:spcBef>
                <a:spcPts val="0"/>
              </a:spcBef>
              <a:spcAft>
                <a:spcPts val="0"/>
              </a:spcAft>
              <a:defRPr/>
            </a:pPr>
            <a:r>
              <a:rPr lang="en-US" sz="2000" b="1" u="sng" dirty="0">
                <a:solidFill>
                  <a:srgbClr val="000000"/>
                </a:solidFill>
                <a:latin typeface="+mj-lt"/>
              </a:rPr>
              <a:t>Review clinic and/or laboratory schedules </a:t>
            </a:r>
            <a:r>
              <a:rPr lang="en-US" sz="2000" dirty="0">
                <a:solidFill>
                  <a:srgbClr val="000000"/>
                </a:solidFill>
                <a:latin typeface="+mj-lt"/>
              </a:rPr>
              <a:t>to make sure testing is available as many hours per day and days per week as possible</a:t>
            </a:r>
          </a:p>
        </p:txBody>
      </p:sp>
      <p:sp>
        <p:nvSpPr>
          <p:cNvPr id="27650" name="Title 3"/>
          <p:cNvSpPr>
            <a:spLocks noGrp="1"/>
          </p:cNvSpPr>
          <p:nvPr>
            <p:ph type="ctrTitle"/>
          </p:nvPr>
        </p:nvSpPr>
        <p:spPr>
          <a:xfrm>
            <a:off x="6" y="0"/>
            <a:ext cx="12188818" cy="1219200"/>
          </a:xfrm>
          <a:solidFill>
            <a:srgbClr val="215968"/>
          </a:solidFill>
        </p:spPr>
        <p:txBody>
          <a:bodyPr vert="horz" lIns="91440" tIns="45720" rIns="91440" bIns="45720" rtlCol="0" anchor="ctr">
            <a:normAutofit/>
          </a:bodyPr>
          <a:lstStyle/>
          <a:p>
            <a:r>
              <a:rPr lang="en-US" sz="2400" dirty="0">
                <a:latin typeface="Calibri" charset="0"/>
              </a:rPr>
              <a:t>What is required in the clinic to maximize the effectiveness of POC EID? </a:t>
            </a:r>
          </a:p>
        </p:txBody>
      </p:sp>
      <p:sp>
        <p:nvSpPr>
          <p:cNvPr id="27651" name="Rectangle 7"/>
          <p:cNvSpPr>
            <a:spLocks noChangeArrowheads="1"/>
          </p:cNvSpPr>
          <p:nvPr/>
        </p:nvSpPr>
        <p:spPr bwMode="auto">
          <a:xfrm>
            <a:off x="203152" y="1587497"/>
            <a:ext cx="11782531" cy="1204038"/>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anchor="ctr"/>
          <a:lstStyle/>
          <a:p>
            <a:pPr marL="514131" fontAlgn="auto">
              <a:spcBef>
                <a:spcPts val="0"/>
              </a:spcBef>
              <a:spcAft>
                <a:spcPts val="0"/>
              </a:spcAft>
              <a:defRPr/>
            </a:pPr>
            <a:r>
              <a:rPr lang="en-US" sz="2000" b="1" u="sng" dirty="0">
                <a:solidFill>
                  <a:srgbClr val="000000"/>
                </a:solidFill>
                <a:latin typeface="+mj-lt"/>
              </a:rPr>
              <a:t>Adjust clinic flow </a:t>
            </a:r>
            <a:r>
              <a:rPr lang="en-US" dirty="0">
                <a:solidFill>
                  <a:srgbClr val="000000"/>
                </a:solidFill>
                <a:latin typeface="+mj-lt"/>
              </a:rPr>
              <a:t>to accommodate same day testing, result return and clinical action</a:t>
            </a:r>
            <a:endParaRPr lang="en-US" sz="2000" dirty="0">
              <a:solidFill>
                <a:srgbClr val="000000"/>
              </a:solidFill>
              <a:latin typeface="+mj-lt"/>
            </a:endParaRPr>
          </a:p>
          <a:p>
            <a:pPr marL="857031" indent="-342900" fontAlgn="auto">
              <a:spcBef>
                <a:spcPts val="0"/>
              </a:spcBef>
              <a:spcAft>
                <a:spcPts val="0"/>
              </a:spcAft>
              <a:buFont typeface="Arial" panose="020B0604020202020204" pitchFamily="34" charset="0"/>
              <a:buChar char="•"/>
              <a:defRPr/>
            </a:pPr>
            <a:r>
              <a:rPr lang="en-US" dirty="0">
                <a:solidFill>
                  <a:srgbClr val="000000"/>
                </a:solidFill>
                <a:latin typeface="+mj-lt"/>
              </a:rPr>
              <a:t>Start testing early in the day to maximize the number of patient that can be tested </a:t>
            </a:r>
          </a:p>
          <a:p>
            <a:pPr marL="857031" indent="-342900" fontAlgn="auto">
              <a:spcBef>
                <a:spcPts val="0"/>
              </a:spcBef>
              <a:spcAft>
                <a:spcPts val="0"/>
              </a:spcAft>
              <a:buFont typeface="Arial" panose="020B0604020202020204" pitchFamily="34" charset="0"/>
              <a:buChar char="•"/>
              <a:defRPr/>
            </a:pPr>
            <a:r>
              <a:rPr lang="en-US" dirty="0">
                <a:solidFill>
                  <a:srgbClr val="000000"/>
                </a:solidFill>
                <a:latin typeface="+mj-lt"/>
              </a:rPr>
              <a:t>Refer patients from triage to allow testing to begin earlier in the day		</a:t>
            </a:r>
          </a:p>
        </p:txBody>
      </p:sp>
      <p:sp>
        <p:nvSpPr>
          <p:cNvPr id="6" name="Oval 5"/>
          <p:cNvSpPr/>
          <p:nvPr/>
        </p:nvSpPr>
        <p:spPr>
          <a:xfrm>
            <a:off x="27657" y="1447816"/>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fontAlgn="auto">
              <a:spcBef>
                <a:spcPts val="0"/>
              </a:spcBef>
              <a:spcAft>
                <a:spcPts val="0"/>
              </a:spcAft>
              <a:defRPr/>
            </a:pPr>
            <a:r>
              <a:rPr lang="en-US" dirty="0">
                <a:solidFill>
                  <a:schemeClr val="bg1"/>
                </a:solidFill>
              </a:rPr>
              <a:t>1</a:t>
            </a:r>
          </a:p>
        </p:txBody>
      </p:sp>
      <p:sp>
        <p:nvSpPr>
          <p:cNvPr id="27654" name="Rectangle 8"/>
          <p:cNvSpPr>
            <a:spLocks noChangeArrowheads="1"/>
          </p:cNvSpPr>
          <p:nvPr/>
        </p:nvSpPr>
        <p:spPr bwMode="auto">
          <a:xfrm>
            <a:off x="239628" y="4765226"/>
            <a:ext cx="11782531" cy="645150"/>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anchor="ctr"/>
          <a:lstStyle/>
          <a:p>
            <a:pPr marL="514131" fontAlgn="auto">
              <a:spcBef>
                <a:spcPts val="0"/>
              </a:spcBef>
              <a:spcAft>
                <a:spcPts val="0"/>
              </a:spcAft>
            </a:pPr>
            <a:r>
              <a:rPr lang="en-US" sz="2000" b="1" u="sng" dirty="0">
                <a:solidFill>
                  <a:srgbClr val="000000"/>
                </a:solidFill>
                <a:latin typeface="+mj-lt"/>
              </a:rPr>
              <a:t>Manage data effectively </a:t>
            </a:r>
            <a:r>
              <a:rPr lang="en-US" sz="2000" dirty="0">
                <a:solidFill>
                  <a:srgbClr val="000000"/>
                </a:solidFill>
                <a:latin typeface="+mj-lt"/>
              </a:rPr>
              <a:t>to ensure all results reach patient records</a:t>
            </a:r>
          </a:p>
        </p:txBody>
      </p:sp>
      <p:sp>
        <p:nvSpPr>
          <p:cNvPr id="27656" name="TextBox 1"/>
          <p:cNvSpPr txBox="1">
            <a:spLocks noChangeArrowheads="1"/>
          </p:cNvSpPr>
          <p:nvPr/>
        </p:nvSpPr>
        <p:spPr bwMode="auto">
          <a:xfrm>
            <a:off x="7211725" y="2514617"/>
            <a:ext cx="184652" cy="369291"/>
          </a:xfrm>
          <a:prstGeom prst="rect">
            <a:avLst/>
          </a:prstGeom>
          <a:noFill/>
          <a:ln w="9525">
            <a:noFill/>
            <a:miter lim="800000"/>
            <a:headEnd/>
            <a:tailEnd/>
          </a:ln>
        </p:spPr>
        <p:txBody>
          <a:bodyPr wrap="none" lIns="91401" tIns="45700" rIns="91401" bIns="45700">
            <a:spAutoFit/>
          </a:bodyPr>
          <a:lstStyle/>
          <a:p>
            <a:endParaRPr lang="en-US" dirty="0">
              <a:latin typeface="Calibri" pitchFamily="34" charset="0"/>
            </a:endParaRPr>
          </a:p>
        </p:txBody>
      </p:sp>
      <p:sp>
        <p:nvSpPr>
          <p:cNvPr id="27657" name="Rectangle 10"/>
          <p:cNvSpPr>
            <a:spLocks noChangeArrowheads="1"/>
          </p:cNvSpPr>
          <p:nvPr/>
        </p:nvSpPr>
        <p:spPr bwMode="auto">
          <a:xfrm>
            <a:off x="251286" y="3963088"/>
            <a:ext cx="11782531" cy="646981"/>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anchor="ctr"/>
          <a:lstStyle/>
          <a:p>
            <a:pPr marL="514131" fontAlgn="auto">
              <a:spcBef>
                <a:spcPts val="0"/>
              </a:spcBef>
              <a:spcAft>
                <a:spcPts val="0"/>
              </a:spcAft>
              <a:defRPr/>
            </a:pPr>
            <a:r>
              <a:rPr lang="en-US" sz="2000" b="1" u="sng" dirty="0">
                <a:solidFill>
                  <a:srgbClr val="000000"/>
                </a:solidFill>
                <a:latin typeface="+mj-lt"/>
              </a:rPr>
              <a:t>Prioritize patients </a:t>
            </a:r>
            <a:r>
              <a:rPr lang="en-US" sz="2000" dirty="0">
                <a:solidFill>
                  <a:srgbClr val="000000"/>
                </a:solidFill>
                <a:latin typeface="+mj-lt"/>
              </a:rPr>
              <a:t>for testing to manage testing volumes</a:t>
            </a:r>
          </a:p>
        </p:txBody>
      </p:sp>
      <p:sp>
        <p:nvSpPr>
          <p:cNvPr id="14" name="Oval 13"/>
          <p:cNvSpPr/>
          <p:nvPr/>
        </p:nvSpPr>
        <p:spPr>
          <a:xfrm>
            <a:off x="40211" y="2862987"/>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fontAlgn="auto">
              <a:spcBef>
                <a:spcPts val="0"/>
              </a:spcBef>
              <a:spcAft>
                <a:spcPts val="0"/>
              </a:spcAft>
              <a:defRPr/>
            </a:pPr>
            <a:r>
              <a:rPr lang="en-US" dirty="0">
                <a:solidFill>
                  <a:schemeClr val="bg1"/>
                </a:solidFill>
              </a:rPr>
              <a:t>2</a:t>
            </a:r>
          </a:p>
        </p:txBody>
      </p:sp>
      <p:sp>
        <p:nvSpPr>
          <p:cNvPr id="13" name="Oval 12"/>
          <p:cNvSpPr/>
          <p:nvPr/>
        </p:nvSpPr>
        <p:spPr>
          <a:xfrm>
            <a:off x="61876" y="3826552"/>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fontAlgn="auto">
              <a:spcBef>
                <a:spcPts val="0"/>
              </a:spcBef>
              <a:spcAft>
                <a:spcPts val="0"/>
              </a:spcAft>
              <a:defRPr/>
            </a:pPr>
            <a:r>
              <a:rPr lang="en-US" dirty="0">
                <a:solidFill>
                  <a:schemeClr val="bg1"/>
                </a:solidFill>
              </a:rPr>
              <a:t>3</a:t>
            </a:r>
          </a:p>
        </p:txBody>
      </p:sp>
      <p:sp>
        <p:nvSpPr>
          <p:cNvPr id="15" name="Oval 14"/>
          <p:cNvSpPr/>
          <p:nvPr/>
        </p:nvSpPr>
        <p:spPr>
          <a:xfrm>
            <a:off x="73533" y="4628717"/>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fontAlgn="auto">
              <a:spcBef>
                <a:spcPts val="0"/>
              </a:spcBef>
              <a:spcAft>
                <a:spcPts val="0"/>
              </a:spcAft>
              <a:defRPr/>
            </a:pPr>
            <a:r>
              <a:rPr lang="en-US" dirty="0">
                <a:solidFill>
                  <a:schemeClr val="bg1"/>
                </a:solidFill>
              </a:rPr>
              <a:t>4</a:t>
            </a:r>
          </a:p>
        </p:txBody>
      </p:sp>
      <p:sp>
        <p:nvSpPr>
          <p:cNvPr id="17" name="Rectangle 8"/>
          <p:cNvSpPr>
            <a:spLocks noChangeArrowheads="1"/>
          </p:cNvSpPr>
          <p:nvPr/>
        </p:nvSpPr>
        <p:spPr bwMode="auto">
          <a:xfrm>
            <a:off x="251398" y="5563993"/>
            <a:ext cx="11786616" cy="860597"/>
          </a:xfrm>
          <a:prstGeom prst="rect">
            <a:avLst/>
          </a:prstGeom>
          <a:ln>
            <a:solidFill>
              <a:srgbClr val="215968"/>
            </a:solidFill>
            <a:headEnd/>
            <a:tailEnd/>
          </a:ln>
        </p:spPr>
        <p:style>
          <a:lnRef idx="2">
            <a:schemeClr val="accent1"/>
          </a:lnRef>
          <a:fillRef idx="1">
            <a:schemeClr val="lt1"/>
          </a:fillRef>
          <a:effectRef idx="0">
            <a:schemeClr val="accent1"/>
          </a:effectRef>
          <a:fontRef idx="minor">
            <a:schemeClr val="dk1"/>
          </a:fontRef>
        </p:style>
        <p:txBody>
          <a:bodyPr lIns="91401" tIns="45700" rIns="91401" bIns="45700" anchor="ctr"/>
          <a:lstStyle/>
          <a:p>
            <a:pPr marL="514131" fontAlgn="auto">
              <a:spcBef>
                <a:spcPts val="0"/>
              </a:spcBef>
              <a:spcAft>
                <a:spcPts val="0"/>
              </a:spcAft>
              <a:defRPr/>
            </a:pPr>
            <a:r>
              <a:rPr lang="en-US" sz="2000" b="1" u="sng" dirty="0">
                <a:solidFill>
                  <a:srgbClr val="000000"/>
                </a:solidFill>
                <a:latin typeface="+mj-lt"/>
              </a:rPr>
              <a:t>Maintain open communication</a:t>
            </a:r>
            <a:r>
              <a:rPr lang="en-US" sz="2000" b="1" dirty="0">
                <a:solidFill>
                  <a:srgbClr val="000000"/>
                </a:solidFill>
                <a:latin typeface="+mj-lt"/>
              </a:rPr>
              <a:t> </a:t>
            </a:r>
            <a:r>
              <a:rPr lang="en-US" sz="2000" dirty="0">
                <a:solidFill>
                  <a:srgbClr val="000000"/>
                </a:solidFill>
                <a:latin typeface="+mj-lt"/>
              </a:rPr>
              <a:t>between the lab, mother-infant </a:t>
            </a:r>
            <a:r>
              <a:rPr lang="en-US" sz="2000" dirty="0" err="1">
                <a:solidFill>
                  <a:srgbClr val="000000"/>
                </a:solidFill>
                <a:latin typeface="+mj-lt"/>
              </a:rPr>
              <a:t>paird</a:t>
            </a:r>
            <a:r>
              <a:rPr lang="en-US" sz="2000" dirty="0">
                <a:solidFill>
                  <a:srgbClr val="000000"/>
                </a:solidFill>
                <a:latin typeface="+mj-lt"/>
              </a:rPr>
              <a:t> clinic and the ART clinic to address challenges that arise</a:t>
            </a:r>
          </a:p>
        </p:txBody>
      </p:sp>
      <p:sp>
        <p:nvSpPr>
          <p:cNvPr id="18" name="Oval 17"/>
          <p:cNvSpPr/>
          <p:nvPr/>
        </p:nvSpPr>
        <p:spPr>
          <a:xfrm>
            <a:off x="37573" y="5410393"/>
            <a:ext cx="355507" cy="273051"/>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anchor="ctr"/>
          <a:lstStyle/>
          <a:p>
            <a:pPr algn="ctr" fontAlgn="auto">
              <a:spcBef>
                <a:spcPts val="0"/>
              </a:spcBef>
              <a:spcAft>
                <a:spcPts val="0"/>
              </a:spcAft>
              <a:defRPr/>
            </a:pPr>
            <a:r>
              <a:rPr lang="en-US" dirty="0">
                <a:solidFill>
                  <a:schemeClr val="bg1"/>
                </a:solidFill>
              </a:rPr>
              <a:t>5</a:t>
            </a:r>
          </a:p>
        </p:txBody>
      </p:sp>
      <p:sp>
        <p:nvSpPr>
          <p:cNvPr id="19" name="Oval 18">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4</a:t>
            </a:r>
          </a:p>
        </p:txBody>
      </p:sp>
      <p:sp>
        <p:nvSpPr>
          <p:cNvPr id="2" name="Slide Number Placeholder 1"/>
          <p:cNvSpPr>
            <a:spLocks noGrp="1"/>
          </p:cNvSpPr>
          <p:nvPr>
            <p:ph type="sldNum" sz="quarter" idx="12"/>
          </p:nvPr>
        </p:nvSpPr>
        <p:spPr/>
        <p:txBody>
          <a:bodyPr/>
          <a:lstStyle/>
          <a:p>
            <a:pPr>
              <a:defRPr/>
            </a:pPr>
            <a:fld id="{C7437959-1618-44A4-9EB4-CCE6EA050C23}"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67486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23</a:t>
            </a:fld>
            <a:endParaRPr lang="en-US" dirty="0"/>
          </a:p>
        </p:txBody>
      </p:sp>
      <p:sp>
        <p:nvSpPr>
          <p:cNvPr id="4" name="Slide Number Placeholder 2"/>
          <p:cNvSpPr txBox="1">
            <a:spLocks/>
          </p:cNvSpPr>
          <p:nvPr/>
        </p:nvSpPr>
        <p:spPr>
          <a:xfrm>
            <a:off x="8735330" y="6356382"/>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23</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Questions?</a:t>
            </a:r>
          </a:p>
        </p:txBody>
      </p:sp>
      <p:pic>
        <p:nvPicPr>
          <p:cNvPr id="6" name="Picture 28" descr="Classroom Shadow">
            <a:extLst>
              <a:ext uri="{FF2B5EF4-FFF2-40B4-BE49-F238E27FC236}">
                <a16:creationId xmlns:a16="http://schemas.microsoft.com/office/drawing/2014/main" id="{2CF11BAC-EB48-B14C-B548-E8F2AA713844}"/>
              </a:ext>
            </a:extLst>
          </p:cNvPr>
          <p:cNvPicPr>
            <a:picLocks noChangeAspect="1" noChangeArrowheads="1"/>
          </p:cNvPicPr>
          <p:nvPr/>
        </p:nvPicPr>
        <p:blipFill>
          <a:blip r:embed="rId3" cstate="print"/>
          <a:srcRect/>
          <a:stretch>
            <a:fillRect/>
          </a:stretch>
        </p:blipFill>
        <p:spPr bwMode="auto">
          <a:xfrm>
            <a:off x="3998924" y="1752600"/>
            <a:ext cx="3889375" cy="2109788"/>
          </a:xfrm>
          <a:prstGeom prst="rect">
            <a:avLst/>
          </a:prstGeom>
          <a:noFill/>
          <a:ln w="9525">
            <a:noFill/>
            <a:miter lim="800000"/>
            <a:headEnd/>
            <a:tailEnd/>
          </a:ln>
        </p:spPr>
      </p:pic>
      <p:sp>
        <p:nvSpPr>
          <p:cNvPr id="7" name="TextBox 6">
            <a:extLst>
              <a:ext uri="{FF2B5EF4-FFF2-40B4-BE49-F238E27FC236}">
                <a16:creationId xmlns:a16="http://schemas.microsoft.com/office/drawing/2014/main" id="{299CE42A-FC10-3742-97C3-ACA34F9BCD31}"/>
              </a:ext>
            </a:extLst>
          </p:cNvPr>
          <p:cNvSpPr txBox="1"/>
          <p:nvPr/>
        </p:nvSpPr>
        <p:spPr>
          <a:xfrm>
            <a:off x="4723122" y="6125613"/>
            <a:ext cx="2743200" cy="461537"/>
          </a:xfrm>
          <a:prstGeom prst="rect">
            <a:avLst/>
          </a:prstGeom>
          <a:noFill/>
        </p:spPr>
        <p:txBody>
          <a:bodyPr wrap="square" rtlCol="0">
            <a:spAutoFit/>
          </a:bodyPr>
          <a:lstStyle/>
          <a:p>
            <a:pPr algn="ctr"/>
            <a:r>
              <a:rPr lang="en-US" sz="2399" b="1" dirty="0"/>
              <a:t>Thank You!</a:t>
            </a:r>
          </a:p>
        </p:txBody>
      </p:sp>
    </p:spTree>
    <p:extLst>
      <p:ext uri="{BB962C8B-B14F-4D97-AF65-F5344CB8AC3E}">
        <p14:creationId xmlns:p14="http://schemas.microsoft.com/office/powerpoint/2010/main" val="302218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1" y="0"/>
            <a:ext cx="12188825" cy="1066799"/>
          </a:xfrm>
          <a:prstGeom prst="rect">
            <a:avLst/>
          </a:prstGeom>
          <a:solidFill>
            <a:schemeClr val="accent5">
              <a:lumMod val="50000"/>
            </a:schemeClr>
          </a:solidFill>
        </p:spPr>
        <p:txBody>
          <a:bodyPr vert="horz" lIns="91440" tIns="45720" rIns="91440" bIns="45720" rtlCol="0" anchor="ctr">
            <a:noAutofit/>
          </a:bodyPr>
          <a:lstStyle>
            <a:defPPr>
              <a:defRPr lang="en-US"/>
            </a:defPPr>
            <a:lvl1pPr>
              <a:spcBef>
                <a:spcPct val="0"/>
              </a:spcBef>
              <a:buNone/>
              <a:defRPr sz="2400" b="1">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en-US" dirty="0"/>
              <a:t>Acknowledgments </a:t>
            </a:r>
          </a:p>
        </p:txBody>
      </p:sp>
      <p:sp>
        <p:nvSpPr>
          <p:cNvPr id="11" name="Rectangle 10"/>
          <p:cNvSpPr/>
          <p:nvPr/>
        </p:nvSpPr>
        <p:spPr>
          <a:xfrm>
            <a:off x="1903412" y="5146670"/>
            <a:ext cx="8458200"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17564" y="3845004"/>
            <a:ext cx="8353697" cy="1107996"/>
          </a:xfrm>
          <a:prstGeom prst="rect">
            <a:avLst/>
          </a:prstGeom>
          <a:noFill/>
        </p:spPr>
        <p:txBody>
          <a:bodyPr wrap="none" rtlCol="0">
            <a:spAutoFit/>
          </a:bodyPr>
          <a:lstStyle/>
          <a:p>
            <a:pPr algn="ctr"/>
            <a:endParaRPr lang="en-US" sz="2200" dirty="0">
              <a:solidFill>
                <a:prstClr val="black"/>
              </a:solidFill>
            </a:endParaRPr>
          </a:p>
          <a:p>
            <a:pPr algn="ctr"/>
            <a:r>
              <a:rPr lang="en-US" sz="2200" dirty="0" err="1">
                <a:solidFill>
                  <a:schemeClr val="accent5">
                    <a:lumMod val="50000"/>
                  </a:schemeClr>
                </a:solidFill>
              </a:rPr>
              <a:t>Unitaid</a:t>
            </a:r>
            <a:r>
              <a:rPr lang="en-US" sz="2200" dirty="0">
                <a:solidFill>
                  <a:schemeClr val="accent5">
                    <a:lumMod val="50000"/>
                  </a:schemeClr>
                </a:solidFill>
              </a:rPr>
              <a:t> accelerates access to innovation so that critical health products </a:t>
            </a:r>
          </a:p>
          <a:p>
            <a:pPr algn="ctr"/>
            <a:r>
              <a:rPr lang="en-US" sz="2200" dirty="0">
                <a:solidFill>
                  <a:schemeClr val="accent5">
                    <a:lumMod val="50000"/>
                  </a:schemeClr>
                </a:solidFill>
              </a:rPr>
              <a:t>can reach the people who need them.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2213" y="2268534"/>
            <a:ext cx="4097867" cy="1676400"/>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FA78021D-E16C-463F-8DFD-18842AF8C3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016" y="5754038"/>
            <a:ext cx="1843276" cy="64676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BCA88925-2B8A-4BF6-807B-1FF9EFA01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987" y="5508274"/>
            <a:ext cx="1811831" cy="968726"/>
          </a:xfrm>
          <a:prstGeom prst="rect">
            <a:avLst/>
          </a:prstGeom>
        </p:spPr>
      </p:pic>
      <p:pic>
        <p:nvPicPr>
          <p:cNvPr id="15" name="Picture 14" descr="A screenshot of a cell phone&#10;&#10;Description generated with very high confidence">
            <a:extLst>
              <a:ext uri="{FF2B5EF4-FFF2-40B4-BE49-F238E27FC236}">
                <a16:creationId xmlns:a16="http://schemas.microsoft.com/office/drawing/2014/main" id="{FE362994-5E43-4601-92CA-43175C984D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8012" y="5443868"/>
            <a:ext cx="1700366" cy="1033133"/>
          </a:xfrm>
          <a:prstGeom prst="rect">
            <a:avLst/>
          </a:prstGeom>
        </p:spPr>
      </p:pic>
      <p:sp>
        <p:nvSpPr>
          <p:cNvPr id="3" name="TextBox 2">
            <a:extLst>
              <a:ext uri="{FF2B5EF4-FFF2-40B4-BE49-F238E27FC236}">
                <a16:creationId xmlns:a16="http://schemas.microsoft.com/office/drawing/2014/main" id="{9F1E9B1F-0047-428E-B7E9-65A7108F8DE4}"/>
              </a:ext>
            </a:extLst>
          </p:cNvPr>
          <p:cNvSpPr txBox="1"/>
          <p:nvPr/>
        </p:nvSpPr>
        <p:spPr>
          <a:xfrm>
            <a:off x="1751012" y="1447801"/>
            <a:ext cx="8229600" cy="769441"/>
          </a:xfrm>
          <a:prstGeom prst="rect">
            <a:avLst/>
          </a:prstGeom>
          <a:noFill/>
        </p:spPr>
        <p:txBody>
          <a:bodyPr wrap="square" rtlCol="0">
            <a:spAutoFit/>
          </a:bodyPr>
          <a:lstStyle/>
          <a:p>
            <a:pPr algn="ctr"/>
            <a:r>
              <a:rPr lang="en-US" sz="2200" dirty="0">
                <a:solidFill>
                  <a:schemeClr val="accent5">
                    <a:lumMod val="50000"/>
                  </a:schemeClr>
                </a:solidFill>
              </a:rPr>
              <a:t>The development of the POC EID Training Package was made possible </a:t>
            </a:r>
          </a:p>
          <a:p>
            <a:pPr algn="ctr"/>
            <a:r>
              <a:rPr lang="en-US" sz="2200" dirty="0">
                <a:solidFill>
                  <a:schemeClr val="accent5">
                    <a:lumMod val="50000"/>
                  </a:schemeClr>
                </a:solidFill>
              </a:rPr>
              <a:t>thanks to </a:t>
            </a:r>
            <a:r>
              <a:rPr lang="en-US" sz="2200" dirty="0" err="1">
                <a:solidFill>
                  <a:schemeClr val="accent5">
                    <a:lumMod val="50000"/>
                  </a:schemeClr>
                </a:solidFill>
              </a:rPr>
              <a:t>Unitaid’s</a:t>
            </a:r>
            <a:r>
              <a:rPr lang="en-US" sz="2200" dirty="0">
                <a:solidFill>
                  <a:schemeClr val="accent5">
                    <a:lumMod val="50000"/>
                  </a:schemeClr>
                </a:solidFill>
              </a:rPr>
              <a:t> support.</a:t>
            </a:r>
          </a:p>
        </p:txBody>
      </p:sp>
    </p:spTree>
    <p:extLst>
      <p:ext uri="{BB962C8B-B14F-4D97-AF65-F5344CB8AC3E}">
        <p14:creationId xmlns:p14="http://schemas.microsoft.com/office/powerpoint/2010/main" val="213715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3</a:t>
            </a:fld>
            <a:endParaRPr lang="en-US" dirty="0"/>
          </a:p>
        </p:txBody>
      </p:sp>
      <p:sp>
        <p:nvSpPr>
          <p:cNvPr id="4" name="Slide Number Placeholder 2"/>
          <p:cNvSpPr txBox="1">
            <a:spLocks/>
          </p:cNvSpPr>
          <p:nvPr/>
        </p:nvSpPr>
        <p:spPr>
          <a:xfrm>
            <a:off x="8735330" y="6356382"/>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3</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Learning Objectives</a:t>
            </a:r>
          </a:p>
        </p:txBody>
      </p:sp>
      <p:sp>
        <p:nvSpPr>
          <p:cNvPr id="6" name="Oval 5">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1</a:t>
            </a:r>
          </a:p>
        </p:txBody>
      </p:sp>
      <p:pic>
        <p:nvPicPr>
          <p:cNvPr id="10" name="Picture 9" descr="Image result for idea image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2" y="4677727"/>
            <a:ext cx="204787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noChangeArrowheads="1"/>
          </p:cNvSpPr>
          <p:nvPr/>
        </p:nvSpPr>
        <p:spPr>
          <a:xfrm>
            <a:off x="466114" y="1143000"/>
            <a:ext cx="10886098"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256032" algn="just" fontAlgn="auto">
              <a:spcAft>
                <a:spcPts val="0"/>
              </a:spcAft>
              <a:buClr>
                <a:schemeClr val="accent3"/>
              </a:buClr>
              <a:buFont typeface="Georgia"/>
              <a:buNone/>
              <a:defRPr/>
            </a:pPr>
            <a:endParaRPr lang="en-US" sz="2400" dirty="0">
              <a:latin typeface="Calibri" pitchFamily="34" charset="0"/>
            </a:endParaRPr>
          </a:p>
          <a:p>
            <a:pPr marL="365760" indent="-256032" algn="just" fontAlgn="auto">
              <a:spcAft>
                <a:spcPts val="0"/>
              </a:spcAft>
              <a:buClr>
                <a:schemeClr val="accent3"/>
              </a:buClr>
              <a:buFont typeface="Georgia"/>
              <a:buNone/>
              <a:defRPr/>
            </a:pPr>
            <a:r>
              <a:rPr lang="en-US" sz="2400" dirty="0">
                <a:latin typeface="Calibri" pitchFamily="34" charset="0"/>
              </a:rPr>
              <a:t>At the end of this module, participants will be able to:</a:t>
            </a:r>
          </a:p>
          <a:p>
            <a:pPr marL="365760" indent="-256032" algn="just" fontAlgn="auto">
              <a:spcAft>
                <a:spcPts val="0"/>
              </a:spcAft>
              <a:buClr>
                <a:schemeClr val="accent3"/>
              </a:buClr>
              <a:buFont typeface="Georgia"/>
              <a:buNone/>
              <a:defRPr/>
            </a:pPr>
            <a:endParaRPr lang="en-US" sz="2400" dirty="0">
              <a:latin typeface="Calibri" pitchFamily="34" charset="0"/>
            </a:endParaRPr>
          </a:p>
          <a:p>
            <a:r>
              <a:rPr lang="en-US" sz="2400" dirty="0"/>
              <a:t>Determine the way that their facility will refer infants for POC EID testing to ensure patients get same-day results and results are acted upon the same day</a:t>
            </a:r>
          </a:p>
          <a:p>
            <a:endParaRPr lang="en-US" sz="2400" dirty="0"/>
          </a:p>
          <a:p>
            <a:r>
              <a:rPr lang="en-US" sz="2400" dirty="0"/>
              <a:t>Assign responsibility for patient referrals and documentation</a:t>
            </a:r>
          </a:p>
          <a:p>
            <a:endParaRPr lang="en-US" sz="2400" dirty="0"/>
          </a:p>
          <a:p>
            <a:r>
              <a:rPr lang="en-US" sz="2400" dirty="0"/>
              <a:t>Discuss the changes to patient and laboratory workflow, referral, and documentation of results that will be required to successfully introduce POC EID testing at the facility </a:t>
            </a:r>
          </a:p>
          <a:p>
            <a:pPr marL="452628" algn="just" fontAlgn="auto">
              <a:lnSpc>
                <a:spcPct val="150000"/>
              </a:lnSpc>
              <a:spcAft>
                <a:spcPts val="0"/>
              </a:spcAft>
              <a:buClr>
                <a:srgbClr val="FFC000"/>
              </a:buClr>
              <a:buFont typeface="Wingdings" panose="05000000000000000000" pitchFamily="2" charset="2"/>
              <a:buChar char="q"/>
              <a:defRPr/>
            </a:pPr>
            <a:endParaRPr lang="en-US" sz="2400" dirty="0">
              <a:latin typeface="Calibri" pitchFamily="34" charset="0"/>
            </a:endParaRPr>
          </a:p>
          <a:p>
            <a:pPr marL="109728" indent="0" algn="just" fontAlgn="auto">
              <a:lnSpc>
                <a:spcPct val="150000"/>
              </a:lnSpc>
              <a:spcAft>
                <a:spcPts val="0"/>
              </a:spcAft>
              <a:buClr>
                <a:srgbClr val="FFC000"/>
              </a:buClr>
              <a:buNone/>
              <a:defRPr/>
            </a:pPr>
            <a:endParaRPr lang="en-US" sz="2400" dirty="0">
              <a:latin typeface="Calibri" pitchFamily="34" charset="0"/>
            </a:endParaRPr>
          </a:p>
          <a:p>
            <a:pPr marL="109728" indent="0" algn="just" fontAlgn="auto">
              <a:lnSpc>
                <a:spcPct val="150000"/>
              </a:lnSpc>
              <a:spcAft>
                <a:spcPts val="0"/>
              </a:spcAft>
              <a:buClr>
                <a:srgbClr val="FFC000"/>
              </a:buClr>
              <a:buNone/>
              <a:defRPr/>
            </a:pPr>
            <a:endParaRPr lang="en-US" sz="2400" dirty="0">
              <a:latin typeface="Calibri" pitchFamily="34" charset="0"/>
            </a:endParaRPr>
          </a:p>
          <a:p>
            <a:pPr marL="452628" algn="just" fontAlgn="auto">
              <a:lnSpc>
                <a:spcPct val="150000"/>
              </a:lnSpc>
              <a:spcAft>
                <a:spcPts val="0"/>
              </a:spcAft>
              <a:buClr>
                <a:srgbClr val="FFC000"/>
              </a:buClr>
              <a:buFont typeface="Wingdings" panose="05000000000000000000" pitchFamily="2" charset="2"/>
              <a:buChar char="q"/>
              <a:defRPr/>
            </a:pPr>
            <a:endParaRPr lang="en-US" sz="2400" dirty="0">
              <a:latin typeface="Calibri" pitchFamily="34" charset="0"/>
            </a:endParaRPr>
          </a:p>
          <a:p>
            <a:pPr marL="109728" indent="0" algn="just" fontAlgn="auto">
              <a:lnSpc>
                <a:spcPct val="150000"/>
              </a:lnSpc>
              <a:spcAft>
                <a:spcPts val="0"/>
              </a:spcAft>
              <a:buClr>
                <a:srgbClr val="FFC000"/>
              </a:buClr>
              <a:buNone/>
              <a:defRPr/>
            </a:pPr>
            <a:endParaRPr lang="en-US" sz="2400" dirty="0">
              <a:latin typeface="Calibri" pitchFamily="34" charset="0"/>
            </a:endParaRPr>
          </a:p>
          <a:p>
            <a:pPr marL="452628" algn="just" fontAlgn="auto">
              <a:lnSpc>
                <a:spcPct val="150000"/>
              </a:lnSpc>
              <a:spcAft>
                <a:spcPts val="0"/>
              </a:spcAft>
              <a:buClr>
                <a:srgbClr val="FFC000"/>
              </a:buClr>
              <a:buFont typeface="Wingdings" panose="05000000000000000000" pitchFamily="2" charset="2"/>
              <a:buChar char="q"/>
              <a:defRPr/>
            </a:pPr>
            <a:endParaRPr lang="en-US" sz="2400" dirty="0">
              <a:latin typeface="Calibri" pitchFamily="34" charset="0"/>
            </a:endParaRPr>
          </a:p>
        </p:txBody>
      </p:sp>
    </p:spTree>
    <p:extLst>
      <p:ext uri="{BB962C8B-B14F-4D97-AF65-F5344CB8AC3E}">
        <p14:creationId xmlns:p14="http://schemas.microsoft.com/office/powerpoint/2010/main" val="348841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70298" y="2362200"/>
            <a:ext cx="9708950" cy="633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0" y="19"/>
            <a:ext cx="12188825" cy="1219199"/>
          </a:xfrm>
          <a:solidFill>
            <a:srgbClr val="215968"/>
          </a:solidFill>
        </p:spPr>
        <p:txBody>
          <a:bodyPr>
            <a:normAutofit/>
          </a:bodyPr>
          <a:lstStyle/>
          <a:p>
            <a:r>
              <a:rPr lang="en-US" sz="2400" dirty="0">
                <a:latin typeface="Calibri" charset="0"/>
              </a:rPr>
              <a:t>Agenda</a:t>
            </a:r>
            <a:endParaRPr lang="en-US" sz="2400" dirty="0"/>
          </a:p>
        </p:txBody>
      </p:sp>
      <p:grpSp>
        <p:nvGrpSpPr>
          <p:cNvPr id="24" name="Gruppieren 20"/>
          <p:cNvGrpSpPr/>
          <p:nvPr/>
        </p:nvGrpSpPr>
        <p:grpSpPr>
          <a:xfrm>
            <a:off x="507871" y="1528009"/>
            <a:ext cx="10771374" cy="538246"/>
            <a:chOff x="529965" y="3391846"/>
            <a:chExt cx="8080635" cy="538246"/>
          </a:xfrm>
        </p:grpSpPr>
        <p:sp>
          <p:nvSpPr>
            <p:cNvPr id="25" name="Rechteck 12"/>
            <p:cNvSpPr>
              <a:spLocks/>
            </p:cNvSpPr>
            <p:nvPr>
              <p:custDataLst>
                <p:tags r:id="rId10"/>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1</a:t>
              </a:r>
              <a:endParaRPr lang="en-GB" dirty="0">
                <a:solidFill>
                  <a:srgbClr val="EEECE1"/>
                </a:solidFill>
                <a:ea typeface="MS PGothic" pitchFamily="34" charset="-128"/>
                <a:cs typeface="Calibri"/>
              </a:endParaRPr>
            </a:p>
          </p:txBody>
        </p:sp>
        <p:sp>
          <p:nvSpPr>
            <p:cNvPr id="26" name="Rounded Rectangle 13"/>
            <p:cNvSpPr>
              <a:spLocks noChangeArrowheads="1"/>
            </p:cNvSpPr>
            <p:nvPr>
              <p:custDataLst>
                <p:tags r:id="rId11"/>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ＭＳ Ｐゴシック" pitchFamily="34" charset="-128"/>
                  <a:cs typeface="Calibri"/>
                </a:rPr>
                <a:t>Learning objectives</a:t>
              </a:r>
            </a:p>
          </p:txBody>
        </p:sp>
        <p:sp>
          <p:nvSpPr>
            <p:cNvPr id="27" name="RbLeanShape Right Angle 16"/>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28" name="Gruppieren 20"/>
          <p:cNvGrpSpPr/>
          <p:nvPr/>
        </p:nvGrpSpPr>
        <p:grpSpPr>
          <a:xfrm>
            <a:off x="507871" y="2344564"/>
            <a:ext cx="11163144" cy="538246"/>
            <a:chOff x="529965" y="3391846"/>
            <a:chExt cx="8374539" cy="538246"/>
          </a:xfrm>
        </p:grpSpPr>
        <p:sp>
          <p:nvSpPr>
            <p:cNvPr id="29" name="Rechteck 12"/>
            <p:cNvSpPr>
              <a:spLocks/>
            </p:cNvSpPr>
            <p:nvPr>
              <p:custDataLst>
                <p:tags r:id="rId7"/>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2</a:t>
              </a:r>
              <a:endParaRPr lang="en-GB" dirty="0">
                <a:solidFill>
                  <a:srgbClr val="EEECE1"/>
                </a:solidFill>
                <a:ea typeface="MS PGothic" pitchFamily="34" charset="-128"/>
                <a:cs typeface="Calibri"/>
              </a:endParaRPr>
            </a:p>
          </p:txBody>
        </p:sp>
        <p:sp>
          <p:nvSpPr>
            <p:cNvPr id="30" name="Rounded Rectangle 13"/>
            <p:cNvSpPr>
              <a:spLocks noChangeArrowheads="1"/>
            </p:cNvSpPr>
            <p:nvPr>
              <p:custDataLst>
                <p:tags r:id="rId8"/>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38" lvl="1" indent="-122238" defTabSz="457200" eaLnBrk="0" fontAlgn="base" hangingPunct="0">
                <a:lnSpc>
                  <a:spcPct val="95000"/>
                </a:lnSpc>
                <a:spcBef>
                  <a:spcPct val="0"/>
                </a:spcBef>
                <a:spcAft>
                  <a:spcPct val="0"/>
                </a:spcAft>
                <a:buClr>
                  <a:srgbClr val="FF0000"/>
                </a:buClr>
                <a:buSzPct val="100000"/>
                <a:tabLst>
                  <a:tab pos="266700" algn="l"/>
                </a:tabLst>
              </a:pPr>
              <a:r>
                <a:rPr lang="en-US" dirty="0">
                  <a:solidFill>
                    <a:prstClr val="black"/>
                  </a:solidFill>
                  <a:ea typeface="ＭＳ Ｐゴシック" pitchFamily="34" charset="-128"/>
                  <a:cs typeface="Calibri"/>
                </a:rPr>
                <a:t>Changes required to maximize the impact of POC testing</a:t>
              </a:r>
            </a:p>
          </p:txBody>
        </p:sp>
        <p:sp>
          <p:nvSpPr>
            <p:cNvPr id="31" name="RbLeanShape Right Angle 16"/>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32" name="Gruppieren 20"/>
          <p:cNvGrpSpPr/>
          <p:nvPr/>
        </p:nvGrpSpPr>
        <p:grpSpPr>
          <a:xfrm>
            <a:off x="507871" y="3182975"/>
            <a:ext cx="10771374" cy="538246"/>
            <a:chOff x="529965" y="3391846"/>
            <a:chExt cx="8080635" cy="538246"/>
          </a:xfrm>
        </p:grpSpPr>
        <p:sp>
          <p:nvSpPr>
            <p:cNvPr id="33" name="Rechteck 12"/>
            <p:cNvSpPr>
              <a:spLocks/>
            </p:cNvSpPr>
            <p:nvPr>
              <p:custDataLst>
                <p:tags r:id="rId4"/>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3</a:t>
              </a:r>
            </a:p>
          </p:txBody>
        </p:sp>
        <p:sp>
          <p:nvSpPr>
            <p:cNvPr id="34" name="Rounded Rectangle 13"/>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GB" dirty="0">
                  <a:solidFill>
                    <a:srgbClr val="000000"/>
                  </a:solidFill>
                  <a:ea typeface="MS PGothic" pitchFamily="34" charset="-128"/>
                  <a:cs typeface="Calibri"/>
                </a:rPr>
                <a:t>Adjusting lab and clinic workflow </a:t>
              </a:r>
            </a:p>
          </p:txBody>
        </p:sp>
        <p:sp>
          <p:nvSpPr>
            <p:cNvPr id="35" name="RbLeanShape Right Angle 16"/>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grpSp>
        <p:nvGrpSpPr>
          <p:cNvPr id="40" name="Gruppieren 20"/>
          <p:cNvGrpSpPr/>
          <p:nvPr/>
        </p:nvGrpSpPr>
        <p:grpSpPr>
          <a:xfrm>
            <a:off x="507871" y="3956910"/>
            <a:ext cx="10771374" cy="538246"/>
            <a:chOff x="529965" y="3391846"/>
            <a:chExt cx="8080635" cy="538246"/>
          </a:xfrm>
        </p:grpSpPr>
        <p:sp>
          <p:nvSpPr>
            <p:cNvPr id="41" name="Rechteck 12"/>
            <p:cNvSpPr>
              <a:spLocks/>
            </p:cNvSpPr>
            <p:nvPr>
              <p:custDataLst>
                <p:tags r:id="rId1"/>
              </p:custDataLst>
            </p:nvPr>
          </p:nvSpPr>
          <p:spPr bwMode="gray">
            <a:xfrm>
              <a:off x="529965" y="3391846"/>
              <a:ext cx="598288" cy="538246"/>
            </a:xfrm>
            <a:prstGeom prst="rect">
              <a:avLst/>
            </a:prstGeom>
            <a:solidFill>
              <a:srgbClr val="215968"/>
            </a:solidFill>
            <a:ln w="9525" cap="flat" cmpd="sng" algn="ctr">
              <a:noFill/>
              <a:prstDash val="solid"/>
              <a:round/>
              <a:headEnd type="none" w="med" len="med"/>
              <a:tailEnd type="none" w="med" len="med"/>
            </a:ln>
            <a:effectLst/>
          </p:spPr>
          <p:txBody>
            <a:bodyPr vert="horz" wrap="square" lIns="54000" tIns="45720" rIns="91440" bIns="45720" numCol="1" rtlCol="0" anchor="ctr" anchorCtr="0" compatLnSpc="1">
              <a:prstTxWarp prst="textNoShape">
                <a:avLst/>
              </a:prstTxWarp>
            </a:bodyPr>
            <a:lstStyle/>
            <a:p>
              <a:pPr algn="ctr" eaLnBrk="0" fontAlgn="base" hangingPunct="0">
                <a:spcBef>
                  <a:spcPct val="0"/>
                </a:spcBef>
                <a:spcAft>
                  <a:spcPct val="0"/>
                </a:spcAft>
              </a:pPr>
              <a:r>
                <a:rPr lang="en-GB" b="1" dirty="0">
                  <a:solidFill>
                    <a:srgbClr val="EEECE1"/>
                  </a:solidFill>
                  <a:ea typeface="MS PGothic" pitchFamily="34" charset="-128"/>
                  <a:cs typeface="Calibri"/>
                </a:rPr>
                <a:t>4</a:t>
              </a:r>
            </a:p>
          </p:txBody>
        </p:sp>
        <p:sp>
          <p:nvSpPr>
            <p:cNvPr id="42" name="Rounded Rectangle 13"/>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38" lvl="1" indent="-122238" eaLnBrk="0" fontAlgn="base" hangingPunct="0">
                <a:lnSpc>
                  <a:spcPct val="95000"/>
                </a:lnSpc>
                <a:spcBef>
                  <a:spcPct val="0"/>
                </a:spcBef>
                <a:spcAft>
                  <a:spcPct val="0"/>
                </a:spcAft>
                <a:buClr>
                  <a:srgbClr val="FF0000"/>
                </a:buClr>
                <a:buSzPct val="100000"/>
                <a:tabLst>
                  <a:tab pos="266700" algn="l"/>
                </a:tabLst>
              </a:pPr>
              <a:r>
                <a:rPr lang="en-IN" dirty="0">
                  <a:solidFill>
                    <a:srgbClr val="000000"/>
                  </a:solidFill>
                  <a:ea typeface="MS PGothic" pitchFamily="34" charset="-128"/>
                  <a:cs typeface="Calibri"/>
                </a:rPr>
                <a:t>Summary</a:t>
              </a:r>
              <a:endParaRPr lang="en-GB" dirty="0">
                <a:solidFill>
                  <a:srgbClr val="000000"/>
                </a:solidFill>
                <a:ea typeface="MS PGothic" pitchFamily="34" charset="-128"/>
                <a:cs typeface="Calibri"/>
              </a:endParaRPr>
            </a:p>
          </p:txBody>
        </p:sp>
        <p:sp>
          <p:nvSpPr>
            <p:cNvPr id="43" name="RbLeanShape Right Angle 16"/>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spcBef>
                  <a:spcPct val="0"/>
                </a:spcBef>
                <a:spcAft>
                  <a:spcPct val="0"/>
                </a:spcAft>
              </a:pPr>
              <a:endParaRPr lang="en-GB" b="1" dirty="0">
                <a:solidFill>
                  <a:prstClr val="black"/>
                </a:solidFill>
                <a:cs typeface="Calibri"/>
              </a:endParaRPr>
            </a:p>
          </p:txBody>
        </p:sp>
      </p:grpSp>
      <p:sp>
        <p:nvSpPr>
          <p:cNvPr id="3" name="Slide Number Placeholder 2"/>
          <p:cNvSpPr>
            <a:spLocks noGrp="1"/>
          </p:cNvSpPr>
          <p:nvPr>
            <p:ph type="sldNum" sz="quarter" idx="12"/>
          </p:nvPr>
        </p:nvSpPr>
        <p:spPr/>
        <p:txBody>
          <a:bodyPr/>
          <a:lstStyle/>
          <a:p>
            <a:pPr>
              <a:defRPr/>
            </a:pPr>
            <a:fld id="{C7437959-1618-44A4-9EB4-CCE6EA050C23}"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73037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4"/>
            <a:ext cx="12188825" cy="1216152"/>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5</a:t>
            </a:fld>
            <a:endParaRPr lang="en-US" dirty="0"/>
          </a:p>
        </p:txBody>
      </p:sp>
      <p:sp>
        <p:nvSpPr>
          <p:cNvPr id="4" name="Slide Number Placeholder 2"/>
          <p:cNvSpPr txBox="1">
            <a:spLocks/>
          </p:cNvSpPr>
          <p:nvPr/>
        </p:nvSpPr>
        <p:spPr>
          <a:xfrm>
            <a:off x="8735330" y="6356382"/>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5</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rPr>
              <a:t>Why is POC testing important when we have referral-based conventional testing? </a:t>
            </a:r>
            <a:endParaRPr lang="en-US" sz="2400" dirty="0">
              <a:solidFill>
                <a:schemeClr val="bg1"/>
              </a:solidFill>
              <a:cs typeface="Arial" panose="020B0604020202020204" pitchFamily="34" charset="0"/>
            </a:endParaRPr>
          </a:p>
        </p:txBody>
      </p:sp>
      <p:sp>
        <p:nvSpPr>
          <p:cNvPr id="10" name="Oval 9">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11" name="Rounded Rectangle 10"/>
          <p:cNvSpPr/>
          <p:nvPr/>
        </p:nvSpPr>
        <p:spPr>
          <a:xfrm>
            <a:off x="531532" y="4495800"/>
            <a:ext cx="11126383" cy="99060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01" tIns="45700" rIns="91401" bIns="45700" rtlCol="0" anchor="ctr"/>
          <a:lstStyle/>
          <a:p>
            <a:r>
              <a:rPr lang="en-US" sz="2000" b="1" dirty="0">
                <a:solidFill>
                  <a:srgbClr val="C00000"/>
                </a:solidFill>
                <a:sym typeface="Wingdings" panose="05000000000000000000" pitchFamily="2" charset="2"/>
              </a:rPr>
              <a:t> </a:t>
            </a:r>
            <a:r>
              <a:rPr lang="en-US" sz="2000" b="1" dirty="0">
                <a:solidFill>
                  <a:srgbClr val="C00000"/>
                </a:solidFill>
              </a:rPr>
              <a:t>POC early infant diagnosis (EID)</a:t>
            </a:r>
            <a:r>
              <a:rPr lang="en-US" sz="2000" dirty="0"/>
              <a:t> that provides NAT testing at the point of care allows HIV-exposed infants to be tested, diagnosed and quickly linked to life-saving care and treatment</a:t>
            </a:r>
          </a:p>
        </p:txBody>
      </p:sp>
      <p:sp>
        <p:nvSpPr>
          <p:cNvPr id="12" name="Content Placeholder 5"/>
          <p:cNvSpPr txBox="1">
            <a:spLocks/>
          </p:cNvSpPr>
          <p:nvPr/>
        </p:nvSpPr>
        <p:spPr>
          <a:xfrm>
            <a:off x="453007" y="2133600"/>
            <a:ext cx="11126382" cy="1752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a:solidFill>
                  <a:schemeClr val="tx1"/>
                </a:solidFill>
              </a:rPr>
              <a:t>Referral-based conventional technologies have formed the backbone of national testing programs for many years. However, their ability to expand access has been hampered by systems challenges, including </a:t>
            </a:r>
            <a:r>
              <a:rPr lang="en-US" sz="2000" b="1" dirty="0">
                <a:solidFill>
                  <a:schemeClr val="tx1"/>
                </a:solidFill>
              </a:rPr>
              <a:t>unreliable sample transportation networks</a:t>
            </a:r>
            <a:r>
              <a:rPr lang="en-US" sz="2000" dirty="0">
                <a:solidFill>
                  <a:schemeClr val="tx1"/>
                </a:solidFill>
              </a:rPr>
              <a:t>, </a:t>
            </a:r>
            <a:r>
              <a:rPr lang="en-US" sz="2000" b="1" dirty="0">
                <a:solidFill>
                  <a:schemeClr val="tx1"/>
                </a:solidFill>
              </a:rPr>
              <a:t>sample integrity issues</a:t>
            </a:r>
            <a:r>
              <a:rPr lang="en-US" sz="2000" dirty="0">
                <a:solidFill>
                  <a:schemeClr val="tx1"/>
                </a:solidFill>
              </a:rPr>
              <a:t>, </a:t>
            </a:r>
            <a:r>
              <a:rPr lang="en-US" sz="2000" b="1" dirty="0">
                <a:solidFill>
                  <a:schemeClr val="tx1"/>
                </a:solidFill>
              </a:rPr>
              <a:t>instrument failures</a:t>
            </a:r>
            <a:r>
              <a:rPr lang="en-US" sz="2000" dirty="0">
                <a:solidFill>
                  <a:schemeClr val="tx1"/>
                </a:solidFill>
              </a:rPr>
              <a:t>, and </a:t>
            </a:r>
            <a:r>
              <a:rPr lang="en-US" sz="2000" b="1" dirty="0">
                <a:solidFill>
                  <a:schemeClr val="tx1"/>
                </a:solidFill>
              </a:rPr>
              <a:t>laboratory network workflows</a:t>
            </a:r>
            <a:r>
              <a:rPr lang="en-US" sz="2000" dirty="0">
                <a:solidFill>
                  <a:schemeClr val="tx1"/>
                </a:solidFill>
              </a:rPr>
              <a:t>. </a:t>
            </a:r>
          </a:p>
        </p:txBody>
      </p:sp>
      <p:sp>
        <p:nvSpPr>
          <p:cNvPr id="13" name="TextBox 12"/>
          <p:cNvSpPr txBox="1"/>
          <p:nvPr/>
        </p:nvSpPr>
        <p:spPr>
          <a:xfrm>
            <a:off x="152409" y="6477016"/>
            <a:ext cx="11674123" cy="246221"/>
          </a:xfrm>
          <a:prstGeom prst="rect">
            <a:avLst/>
          </a:prstGeom>
          <a:noFill/>
        </p:spPr>
        <p:txBody>
          <a:bodyPr wrap="square" rtlCol="0">
            <a:spAutoFit/>
          </a:bodyPr>
          <a:lstStyle/>
          <a:p>
            <a:r>
              <a:rPr lang="en-US" sz="1000" dirty="0"/>
              <a:t>Source: Excerpts from </a:t>
            </a:r>
            <a:r>
              <a:rPr lang="en-US" sz="1000" i="1" dirty="0"/>
              <a:t>Key Considerations for Introducing Point of Care Diagnostic Technologies in National Laboratory </a:t>
            </a:r>
            <a:r>
              <a:rPr lang="en-US" sz="1000" i="1" dirty="0" err="1"/>
              <a:t>Programmes</a:t>
            </a:r>
            <a:r>
              <a:rPr lang="en-US" sz="1000" dirty="0"/>
              <a:t>: forthcoming resources, July 2016</a:t>
            </a:r>
          </a:p>
        </p:txBody>
      </p:sp>
    </p:spTree>
    <p:extLst>
      <p:ext uri="{BB962C8B-B14F-4D97-AF65-F5344CB8AC3E}">
        <p14:creationId xmlns:p14="http://schemas.microsoft.com/office/powerpoint/2010/main" val="168173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009782004"/>
              </p:ext>
            </p:extLst>
          </p:nvPr>
        </p:nvGraphicFramePr>
        <p:xfrm>
          <a:off x="2824" y="1195"/>
          <a:ext cx="2821" cy="1190"/>
        </p:xfrm>
        <a:graphic>
          <a:graphicData uri="http://schemas.openxmlformats.org/presentationml/2006/ole">
            <mc:AlternateContent xmlns:mc="http://schemas.openxmlformats.org/markup-compatibility/2006">
              <mc:Choice xmlns:v="urn:schemas-microsoft-com:vml" Requires="v">
                <p:oleObj spid="_x0000_s8206" name="think-cell Slide" r:id="rId5" imgW="526" imgH="504" progId="TCLayout.ActiveDocument.1">
                  <p:embed/>
                </p:oleObj>
              </mc:Choice>
              <mc:Fallback>
                <p:oleObj name="think-cell Slide" r:id="rId5" imgW="526" imgH="504" progId="TCLayout.ActiveDocument.1">
                  <p:embed/>
                  <p:pic>
                    <p:nvPicPr>
                      <p:cNvPr id="0" name=""/>
                      <p:cNvPicPr/>
                      <p:nvPr/>
                    </p:nvPicPr>
                    <p:blipFill>
                      <a:blip r:embed="rId6"/>
                      <a:stretch>
                        <a:fillRect/>
                      </a:stretch>
                    </p:blipFill>
                    <p:spPr>
                      <a:xfrm>
                        <a:off x="2824" y="1195"/>
                        <a:ext cx="2821" cy="1190"/>
                      </a:xfrm>
                      <a:prstGeom prst="rect">
                        <a:avLst/>
                      </a:prstGeom>
                    </p:spPr>
                  </p:pic>
                </p:oleObj>
              </mc:Fallback>
            </mc:AlternateContent>
          </a:graphicData>
        </a:graphic>
      </p:graphicFrame>
      <p:sp>
        <p:nvSpPr>
          <p:cNvPr id="5" name="Rectangle 4"/>
          <p:cNvSpPr/>
          <p:nvPr/>
        </p:nvSpPr>
        <p:spPr>
          <a:xfrm>
            <a:off x="0" y="0"/>
            <a:ext cx="12188825" cy="914400"/>
          </a:xfrm>
          <a:prstGeom prst="rect">
            <a:avLst/>
          </a:prstGeom>
          <a:solidFill>
            <a:schemeClr val="accent5">
              <a:lumMod val="50000"/>
            </a:schemeClr>
          </a:solidFill>
        </p:spPr>
        <p:txBody>
          <a:bodyPr vert="horz" lIns="91440" tIns="45720" rIns="91440" bIns="45720" rtlCol="0" anchor="ctr">
            <a:noAutofit/>
          </a:bodyPr>
          <a:lstStyle/>
          <a:p>
            <a:pPr>
              <a:spcBef>
                <a:spcPct val="0"/>
              </a:spcBef>
            </a:pPr>
            <a:r>
              <a:rPr lang="en-US" sz="2400" dirty="0">
                <a:solidFill>
                  <a:schemeClr val="bg1"/>
                </a:solidFill>
                <a:latin typeface="+mj-lt"/>
                <a:ea typeface="+mj-ea"/>
                <a:cs typeface="+mj-cs"/>
              </a:rPr>
              <a:t>Activity: Current Clinic Flow for EID Testing</a:t>
            </a:r>
          </a:p>
        </p:txBody>
      </p:sp>
      <p:sp>
        <p:nvSpPr>
          <p:cNvPr id="3" name="Rectangle 2"/>
          <p:cNvSpPr/>
          <p:nvPr/>
        </p:nvSpPr>
        <p:spPr>
          <a:xfrm>
            <a:off x="1326889" y="2057400"/>
            <a:ext cx="9547913" cy="2554545"/>
          </a:xfrm>
          <a:prstGeom prst="rect">
            <a:avLst/>
          </a:prstGeom>
          <a:solidFill>
            <a:schemeClr val="accent5">
              <a:lumMod val="20000"/>
              <a:lumOff val="80000"/>
            </a:schemeClr>
          </a:solidFill>
        </p:spPr>
        <p:txBody>
          <a:bodyPr wrap="square">
            <a:spAutoFit/>
          </a:bodyPr>
          <a:lstStyle/>
          <a:p>
            <a:pPr marL="342900" indent="-342900">
              <a:buFont typeface="Wingdings" panose="05000000000000000000" pitchFamily="2" charset="2"/>
              <a:buChar char="q"/>
              <a:defRPr/>
            </a:pPr>
            <a:r>
              <a:rPr lang="en-US" sz="2000" dirty="0">
                <a:solidFill>
                  <a:prstClr val="black"/>
                </a:solidFill>
              </a:rPr>
              <a:t>Divide the participants into 2 groups</a:t>
            </a:r>
          </a:p>
          <a:p>
            <a:pPr marL="342900" indent="-342900">
              <a:buFont typeface="Wingdings" panose="05000000000000000000" pitchFamily="2" charset="2"/>
              <a:buChar char="q"/>
              <a:defRPr/>
            </a:pPr>
            <a:endParaRPr lang="en-US" sz="2000" dirty="0">
              <a:solidFill>
                <a:prstClr val="black"/>
              </a:solidFill>
            </a:endParaRPr>
          </a:p>
          <a:p>
            <a:pPr marL="342900" indent="-342900">
              <a:buFont typeface="Wingdings" panose="05000000000000000000" pitchFamily="2" charset="2"/>
              <a:buChar char="q"/>
              <a:defRPr/>
            </a:pPr>
            <a:r>
              <a:rPr lang="en-US" sz="2000" dirty="0">
                <a:solidFill>
                  <a:prstClr val="black"/>
                </a:solidFill>
              </a:rPr>
              <a:t>Use flip chart and markers, draw the existing patient flow for EID testing </a:t>
            </a:r>
          </a:p>
          <a:p>
            <a:pPr marL="342900" indent="-342900">
              <a:buFont typeface="Wingdings" panose="05000000000000000000" pitchFamily="2" charset="2"/>
              <a:buChar char="q"/>
              <a:defRPr/>
            </a:pPr>
            <a:endParaRPr lang="en-US" sz="2000" dirty="0">
              <a:solidFill>
                <a:prstClr val="black"/>
              </a:solidFill>
            </a:endParaRPr>
          </a:p>
          <a:p>
            <a:pPr marL="342900" indent="-342900">
              <a:buFont typeface="Wingdings" panose="05000000000000000000" pitchFamily="2" charset="2"/>
              <a:buChar char="q"/>
              <a:defRPr/>
            </a:pPr>
            <a:r>
              <a:rPr lang="en-US" sz="2000" dirty="0">
                <a:solidFill>
                  <a:prstClr val="black"/>
                </a:solidFill>
              </a:rPr>
              <a:t>Each group will have 10 minutes to establish the current patient flow at the facility and assign someone from the group to present the patient flow to the full group</a:t>
            </a:r>
          </a:p>
          <a:p>
            <a:pPr marL="342900" indent="-342900">
              <a:buFont typeface="Wingdings" panose="05000000000000000000" pitchFamily="2" charset="2"/>
              <a:buChar char="q"/>
              <a:defRPr/>
            </a:pPr>
            <a:endParaRPr lang="en-US" sz="2000" dirty="0">
              <a:solidFill>
                <a:prstClr val="black"/>
              </a:solidFill>
            </a:endParaRPr>
          </a:p>
          <a:p>
            <a:pPr marL="342900" indent="-342900">
              <a:buFont typeface="Wingdings" panose="05000000000000000000" pitchFamily="2" charset="2"/>
              <a:buChar char="q"/>
              <a:defRPr/>
            </a:pPr>
            <a:r>
              <a:rPr lang="en-US" sz="2000" dirty="0">
                <a:solidFill>
                  <a:prstClr val="black"/>
                </a:solidFill>
              </a:rPr>
              <a:t>Present the patient flow in 5 minutes </a:t>
            </a:r>
          </a:p>
        </p:txBody>
      </p:sp>
      <p:sp>
        <p:nvSpPr>
          <p:cNvPr id="7" name="Oval 6">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2" name="Slide Number Placeholder 1"/>
          <p:cNvSpPr>
            <a:spLocks noGrp="1"/>
          </p:cNvSpPr>
          <p:nvPr>
            <p:ph type="sldNum" sz="quarter" idx="12"/>
          </p:nvPr>
        </p:nvSpPr>
        <p:spPr/>
        <p:txBody>
          <a:bodyPr/>
          <a:lstStyle/>
          <a:p>
            <a:fld id="{6568740F-4DAD-41E5-BBE2-5311AD8FBA31}"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22366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5"/>
            <a:ext cx="12188820" cy="1142985"/>
          </a:xfrm>
          <a:solidFill>
            <a:schemeClr val="accent5">
              <a:lumMod val="50000"/>
            </a:schemeClr>
          </a:solidFill>
        </p:spPr>
        <p:txBody>
          <a:bodyPr vert="horz" lIns="91440" tIns="45720" rIns="91440" bIns="45720" rtlCol="0" anchor="ctr">
            <a:noAutofit/>
          </a:bodyPr>
          <a:lstStyle/>
          <a:p>
            <a:r>
              <a:rPr lang="en-US" sz="2400" dirty="0"/>
              <a:t>Example of current clinic flow for referral-based EID </a:t>
            </a:r>
          </a:p>
        </p:txBody>
      </p:sp>
      <p:sp>
        <p:nvSpPr>
          <p:cNvPr id="4" name="Oval 3"/>
          <p:cNvSpPr/>
          <p:nvPr/>
        </p:nvSpPr>
        <p:spPr>
          <a:xfrm>
            <a:off x="1552055" y="2305600"/>
            <a:ext cx="793544" cy="595312"/>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1</a:t>
            </a:r>
          </a:p>
        </p:txBody>
      </p:sp>
      <p:sp>
        <p:nvSpPr>
          <p:cNvPr id="5" name="TextBox 157"/>
          <p:cNvSpPr txBox="1">
            <a:spLocks noChangeArrowheads="1"/>
          </p:cNvSpPr>
          <p:nvPr/>
        </p:nvSpPr>
        <p:spPr bwMode="auto">
          <a:xfrm>
            <a:off x="1158454" y="1818243"/>
            <a:ext cx="1604017" cy="29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HIV + Mother </a:t>
            </a:r>
          </a:p>
        </p:txBody>
      </p:sp>
      <p:sp>
        <p:nvSpPr>
          <p:cNvPr id="6" name="Right Arrow 5"/>
          <p:cNvSpPr/>
          <p:nvPr/>
        </p:nvSpPr>
        <p:spPr>
          <a:xfrm>
            <a:off x="2433413" y="2343699"/>
            <a:ext cx="1096148"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7" name="Oval 6"/>
          <p:cNvSpPr/>
          <p:nvPr/>
        </p:nvSpPr>
        <p:spPr>
          <a:xfrm>
            <a:off x="3573999" y="2291317"/>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2</a:t>
            </a:r>
          </a:p>
        </p:txBody>
      </p:sp>
      <p:sp>
        <p:nvSpPr>
          <p:cNvPr id="8" name="TextBox 160"/>
          <p:cNvSpPr txBox="1">
            <a:spLocks noChangeArrowheads="1"/>
          </p:cNvSpPr>
          <p:nvPr/>
        </p:nvSpPr>
        <p:spPr bwMode="auto">
          <a:xfrm>
            <a:off x="3145487" y="1606072"/>
            <a:ext cx="1682312"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Enrollment of HEI in PMTCT</a:t>
            </a:r>
          </a:p>
        </p:txBody>
      </p:sp>
      <p:sp>
        <p:nvSpPr>
          <p:cNvPr id="9" name="Right Arrow 8"/>
          <p:cNvSpPr/>
          <p:nvPr/>
        </p:nvSpPr>
        <p:spPr>
          <a:xfrm>
            <a:off x="4541071" y="2351637"/>
            <a:ext cx="1096148"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dirty="0">
              <a:solidFill>
                <a:prstClr val="black"/>
              </a:solidFill>
            </a:endParaRPr>
          </a:p>
        </p:txBody>
      </p:sp>
      <p:sp>
        <p:nvSpPr>
          <p:cNvPr id="10" name="Oval 9"/>
          <p:cNvSpPr/>
          <p:nvPr/>
        </p:nvSpPr>
        <p:spPr>
          <a:xfrm>
            <a:off x="5736670" y="2297665"/>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3</a:t>
            </a:r>
          </a:p>
        </p:txBody>
      </p:sp>
      <p:sp>
        <p:nvSpPr>
          <p:cNvPr id="11" name="TextBox 173"/>
          <p:cNvSpPr txBox="1">
            <a:spLocks noChangeArrowheads="1"/>
          </p:cNvSpPr>
          <p:nvPr/>
        </p:nvSpPr>
        <p:spPr bwMode="auto">
          <a:xfrm>
            <a:off x="5266082" y="1577116"/>
            <a:ext cx="1870646" cy="70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Fill lab requisition for EID </a:t>
            </a:r>
          </a:p>
        </p:txBody>
      </p:sp>
      <p:sp>
        <p:nvSpPr>
          <p:cNvPr id="12" name="Right Arrow 11"/>
          <p:cNvSpPr/>
          <p:nvPr/>
        </p:nvSpPr>
        <p:spPr>
          <a:xfrm>
            <a:off x="6701620" y="2323062"/>
            <a:ext cx="1096148"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13" name="Oval 12"/>
          <p:cNvSpPr/>
          <p:nvPr/>
        </p:nvSpPr>
        <p:spPr>
          <a:xfrm>
            <a:off x="7977172" y="2284965"/>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4</a:t>
            </a:r>
          </a:p>
        </p:txBody>
      </p:sp>
      <p:sp>
        <p:nvSpPr>
          <p:cNvPr id="14" name="Oval 13"/>
          <p:cNvSpPr/>
          <p:nvPr/>
        </p:nvSpPr>
        <p:spPr>
          <a:xfrm>
            <a:off x="10044062" y="2291317"/>
            <a:ext cx="793543"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5</a:t>
            </a:r>
          </a:p>
        </p:txBody>
      </p:sp>
      <p:sp>
        <p:nvSpPr>
          <p:cNvPr id="15" name="TextBox 177"/>
          <p:cNvSpPr txBox="1">
            <a:spLocks noChangeArrowheads="1"/>
          </p:cNvSpPr>
          <p:nvPr/>
        </p:nvSpPr>
        <p:spPr bwMode="auto">
          <a:xfrm>
            <a:off x="4756441" y="3420837"/>
            <a:ext cx="3149838" cy="5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Test result </a:t>
            </a:r>
          </a:p>
          <a:p>
            <a:pPr algn="ctr" eaLnBrk="1" hangingPunct="1">
              <a:lnSpc>
                <a:spcPts val="1600"/>
              </a:lnSpc>
            </a:pPr>
            <a:r>
              <a:rPr lang="en-US" sz="1600" b="1" dirty="0">
                <a:solidFill>
                  <a:srgbClr val="C0504D"/>
                </a:solidFill>
              </a:rPr>
              <a:t>received, recorded</a:t>
            </a:r>
          </a:p>
        </p:txBody>
      </p:sp>
      <p:sp>
        <p:nvSpPr>
          <p:cNvPr id="16" name="Right Arrow 15"/>
          <p:cNvSpPr/>
          <p:nvPr/>
        </p:nvSpPr>
        <p:spPr>
          <a:xfrm>
            <a:off x="8945798" y="2331000"/>
            <a:ext cx="1098263"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17" name="TextBox 179"/>
          <p:cNvSpPr txBox="1">
            <a:spLocks noChangeArrowheads="1"/>
          </p:cNvSpPr>
          <p:nvPr/>
        </p:nvSpPr>
        <p:spPr bwMode="auto">
          <a:xfrm>
            <a:off x="7380666" y="1783341"/>
            <a:ext cx="1764840"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Sample collected </a:t>
            </a:r>
          </a:p>
        </p:txBody>
      </p:sp>
      <p:sp>
        <p:nvSpPr>
          <p:cNvPr id="18" name="Right Arrow 17"/>
          <p:cNvSpPr/>
          <p:nvPr/>
        </p:nvSpPr>
        <p:spPr>
          <a:xfrm>
            <a:off x="2213340" y="3987507"/>
            <a:ext cx="1098265"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19" name="Oval 18"/>
          <p:cNvSpPr/>
          <p:nvPr/>
        </p:nvSpPr>
        <p:spPr>
          <a:xfrm>
            <a:off x="3590931" y="3949412"/>
            <a:ext cx="791427"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7</a:t>
            </a:r>
          </a:p>
        </p:txBody>
      </p:sp>
      <p:sp>
        <p:nvSpPr>
          <p:cNvPr id="20" name="TextBox 188"/>
          <p:cNvSpPr txBox="1">
            <a:spLocks noChangeArrowheads="1"/>
          </p:cNvSpPr>
          <p:nvPr/>
        </p:nvSpPr>
        <p:spPr bwMode="auto">
          <a:xfrm>
            <a:off x="7497515" y="3405655"/>
            <a:ext cx="1978567"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Clinical consultation</a:t>
            </a:r>
          </a:p>
        </p:txBody>
      </p:sp>
      <p:sp>
        <p:nvSpPr>
          <p:cNvPr id="21" name="Right Arrow 20"/>
          <p:cNvSpPr/>
          <p:nvPr/>
        </p:nvSpPr>
        <p:spPr>
          <a:xfrm>
            <a:off x="4651109" y="4009733"/>
            <a:ext cx="1096148"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dirty="0">
              <a:solidFill>
                <a:prstClr val="black"/>
              </a:solidFill>
            </a:endParaRPr>
          </a:p>
        </p:txBody>
      </p:sp>
      <p:sp>
        <p:nvSpPr>
          <p:cNvPr id="22" name="Oval 21"/>
          <p:cNvSpPr/>
          <p:nvPr/>
        </p:nvSpPr>
        <p:spPr>
          <a:xfrm>
            <a:off x="5804634" y="3955761"/>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8</a:t>
            </a:r>
          </a:p>
        </p:txBody>
      </p:sp>
      <p:sp>
        <p:nvSpPr>
          <p:cNvPr id="23" name="TextBox 191"/>
          <p:cNvSpPr txBox="1">
            <a:spLocks noChangeArrowheads="1"/>
          </p:cNvSpPr>
          <p:nvPr/>
        </p:nvSpPr>
        <p:spPr bwMode="auto">
          <a:xfrm>
            <a:off x="9661146" y="3408160"/>
            <a:ext cx="1500325" cy="5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ART initiation</a:t>
            </a:r>
          </a:p>
        </p:txBody>
      </p:sp>
      <p:sp>
        <p:nvSpPr>
          <p:cNvPr id="24" name="Right Arrow 23"/>
          <p:cNvSpPr/>
          <p:nvPr/>
        </p:nvSpPr>
        <p:spPr>
          <a:xfrm>
            <a:off x="6699503" y="4008279"/>
            <a:ext cx="1098265"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25" name="Oval 24"/>
          <p:cNvSpPr>
            <a:spLocks noChangeArrowheads="1"/>
          </p:cNvSpPr>
          <p:nvPr/>
        </p:nvSpPr>
        <p:spPr bwMode="auto">
          <a:xfrm>
            <a:off x="10026367" y="5654678"/>
            <a:ext cx="944845" cy="593725"/>
          </a:xfrm>
          <a:prstGeom prst="ellipse">
            <a:avLst/>
          </a:prstGeom>
          <a:solidFill>
            <a:srgbClr val="A6A6A6"/>
          </a:solidFill>
          <a:ln w="9525">
            <a:noFill/>
            <a:round/>
            <a:headEnd/>
            <a:tailEnd/>
          </a:ln>
          <a:effectLst>
            <a:outerShdw dist="38100" dir="2700000" algn="tl" rotWithShape="0">
              <a:srgbClr val="808080">
                <a:alpha val="39999"/>
              </a:srgbClr>
            </a:outerShdw>
          </a:effectLst>
        </p:spPr>
        <p:txBody>
          <a:bodyPr lIns="91401" tIns="45700" rIns="91401" bIns="45700" anchor="ctr"/>
          <a:lstStyle/>
          <a:p>
            <a:pPr algn="ctr">
              <a:defRPr/>
            </a:pPr>
            <a:r>
              <a:rPr lang="en-US" sz="2400" b="1" dirty="0">
                <a:solidFill>
                  <a:prstClr val="white">
                    <a:lumMod val="95000"/>
                  </a:prstClr>
                </a:solidFill>
              </a:rPr>
              <a:t>11</a:t>
            </a:r>
          </a:p>
        </p:txBody>
      </p:sp>
      <p:sp>
        <p:nvSpPr>
          <p:cNvPr id="26" name="TextBox 25"/>
          <p:cNvSpPr txBox="1"/>
          <p:nvPr/>
        </p:nvSpPr>
        <p:spPr>
          <a:xfrm>
            <a:off x="9766322" y="5304239"/>
            <a:ext cx="1500325" cy="297477"/>
          </a:xfrm>
          <a:prstGeom prst="rect">
            <a:avLst/>
          </a:prstGeom>
          <a:noFill/>
        </p:spPr>
        <p:txBody>
          <a:bodyPr lIns="91401" tIns="45700" rIns="91401" bIns="45700">
            <a:spAutoFit/>
          </a:bodyPr>
          <a:lstStyle/>
          <a:p>
            <a:pPr algn="ctr">
              <a:lnSpc>
                <a:spcPts val="1600"/>
              </a:lnSpc>
              <a:defRPr/>
            </a:pPr>
            <a:r>
              <a:rPr lang="en-US" sz="1600" b="1" dirty="0">
                <a:solidFill>
                  <a:prstClr val="white">
                    <a:lumMod val="50000"/>
                  </a:prstClr>
                </a:solidFill>
                <a:ea typeface="ＭＳ Ｐゴシック" charset="0"/>
                <a:cs typeface="Arial" charset="0"/>
              </a:rPr>
              <a:t>Follow-up</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61" y="2284962"/>
            <a:ext cx="838843" cy="51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1378418" y="3940982"/>
            <a:ext cx="793543"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6</a:t>
            </a:r>
          </a:p>
        </p:txBody>
      </p:sp>
      <p:sp>
        <p:nvSpPr>
          <p:cNvPr id="29" name="TextBox 179"/>
          <p:cNvSpPr txBox="1">
            <a:spLocks noChangeArrowheads="1"/>
          </p:cNvSpPr>
          <p:nvPr/>
        </p:nvSpPr>
        <p:spPr bwMode="auto">
          <a:xfrm>
            <a:off x="9398605" y="1607106"/>
            <a:ext cx="2084454" cy="70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Sample Transported to referral Lab </a:t>
            </a:r>
          </a:p>
        </p:txBody>
      </p:sp>
      <p:sp>
        <p:nvSpPr>
          <p:cNvPr id="30" name="Oval 29"/>
          <p:cNvSpPr/>
          <p:nvPr/>
        </p:nvSpPr>
        <p:spPr>
          <a:xfrm>
            <a:off x="7975055" y="3955895"/>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9</a:t>
            </a:r>
          </a:p>
        </p:txBody>
      </p:sp>
      <p:sp>
        <p:nvSpPr>
          <p:cNvPr id="31" name="Oval 30"/>
          <p:cNvSpPr/>
          <p:nvPr/>
        </p:nvSpPr>
        <p:spPr>
          <a:xfrm>
            <a:off x="10084752" y="3963698"/>
            <a:ext cx="793544" cy="593725"/>
          </a:xfrm>
          <a:prstGeom prst="ellipse">
            <a:avLst/>
          </a:prstGeom>
          <a:solidFill>
            <a:schemeClr val="accent2"/>
          </a:solidFill>
          <a:ln w="9525" cap="flat" cmpd="sng" algn="ctr">
            <a:noFill/>
            <a:prstDash val="solid"/>
            <a:round/>
            <a:headEnd type="none" w="med" len="med"/>
            <a:tailEnd type="none" w="med" len="med"/>
          </a:ln>
          <a:effectLst/>
        </p:spPr>
        <p:txBody>
          <a:bodyPr lIns="0" tIns="0" rIns="0" bIns="0" anchor="ctr"/>
          <a:lstStyle/>
          <a:p>
            <a:pPr algn="ctr" eaLnBrk="0" hangingPunct="0">
              <a:defRPr/>
            </a:pPr>
            <a:r>
              <a:rPr lang="en-US" sz="2500" b="1" dirty="0">
                <a:solidFill>
                  <a:prstClr val="white"/>
                </a:solidFill>
                <a:ea typeface="MS PGothic" pitchFamily="34" charset="-128"/>
                <a:cs typeface="Arial" charset="0"/>
              </a:rPr>
              <a:t>10</a:t>
            </a:r>
          </a:p>
        </p:txBody>
      </p:sp>
      <p:sp>
        <p:nvSpPr>
          <p:cNvPr id="32" name="TextBox 160"/>
          <p:cNvSpPr txBox="1">
            <a:spLocks noChangeArrowheads="1"/>
          </p:cNvSpPr>
          <p:nvPr/>
        </p:nvSpPr>
        <p:spPr bwMode="auto">
          <a:xfrm>
            <a:off x="220963" y="3459014"/>
            <a:ext cx="3108456" cy="29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Sample tested at referral lab</a:t>
            </a:r>
          </a:p>
        </p:txBody>
      </p:sp>
      <p:sp>
        <p:nvSpPr>
          <p:cNvPr id="33" name="TextBox 160"/>
          <p:cNvSpPr txBox="1">
            <a:spLocks noChangeArrowheads="1"/>
          </p:cNvSpPr>
          <p:nvPr/>
        </p:nvSpPr>
        <p:spPr bwMode="auto">
          <a:xfrm>
            <a:off x="3129613" y="3453098"/>
            <a:ext cx="1957144" cy="50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1600"/>
              </a:lnSpc>
            </a:pPr>
            <a:r>
              <a:rPr lang="en-US" sz="1600" b="1" dirty="0">
                <a:solidFill>
                  <a:srgbClr val="C0504D"/>
                </a:solidFill>
              </a:rPr>
              <a:t>Test Result transported </a:t>
            </a:r>
          </a:p>
        </p:txBody>
      </p:sp>
      <p:sp>
        <p:nvSpPr>
          <p:cNvPr id="34" name="Right Arrow 33"/>
          <p:cNvSpPr/>
          <p:nvPr/>
        </p:nvSpPr>
        <p:spPr>
          <a:xfrm>
            <a:off x="8859486" y="3994652"/>
            <a:ext cx="1098265"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40" name="Right Arrow 39"/>
          <p:cNvSpPr/>
          <p:nvPr/>
        </p:nvSpPr>
        <p:spPr>
          <a:xfrm>
            <a:off x="406295" y="3981377"/>
            <a:ext cx="957141"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sp>
        <p:nvSpPr>
          <p:cNvPr id="43" name="Right Arrow 42"/>
          <p:cNvSpPr/>
          <p:nvPr/>
        </p:nvSpPr>
        <p:spPr>
          <a:xfrm rot="5400000">
            <a:off x="10196941" y="4684254"/>
            <a:ext cx="569164" cy="67080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a:defRPr/>
            </a:pPr>
            <a:endParaRPr lang="en-US" sz="1600" i="1" dirty="0">
              <a:solidFill>
                <a:prstClr val="black"/>
              </a:solidFill>
            </a:endParaRPr>
          </a:p>
        </p:txBody>
      </p:sp>
      <p:cxnSp>
        <p:nvCxnSpPr>
          <p:cNvPr id="36" name="Elbow Connector 35"/>
          <p:cNvCxnSpPr>
            <a:stCxn id="14" idx="4"/>
            <a:endCxn id="40" idx="1"/>
          </p:cNvCxnSpPr>
          <p:nvPr/>
        </p:nvCxnSpPr>
        <p:spPr>
          <a:xfrm rot="5400000">
            <a:off x="4749984" y="-1458648"/>
            <a:ext cx="1347163" cy="10034539"/>
          </a:xfrm>
          <a:prstGeom prst="bentConnector4">
            <a:avLst>
              <a:gd name="adj1" fmla="val 25607"/>
              <a:gd name="adj2" fmla="val 103037"/>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35" name="Slide Number Placeholder 34"/>
          <p:cNvSpPr>
            <a:spLocks noGrp="1"/>
          </p:cNvSpPr>
          <p:nvPr>
            <p:ph type="sldNum" sz="quarter" idx="12"/>
          </p:nvPr>
        </p:nvSpPr>
        <p:spPr/>
        <p:txBody>
          <a:bodyPr/>
          <a:lstStyle/>
          <a:p>
            <a:pPr>
              <a:defRPr/>
            </a:pPr>
            <a:fld id="{C7437959-1618-44A4-9EB4-CCE6EA050C23}"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5303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21370742"/>
              </p:ext>
            </p:extLst>
          </p:nvPr>
        </p:nvGraphicFramePr>
        <p:xfrm>
          <a:off x="2824" y="1195"/>
          <a:ext cx="2821" cy="1190"/>
        </p:xfrm>
        <a:graphic>
          <a:graphicData uri="http://schemas.openxmlformats.org/presentationml/2006/ole">
            <mc:AlternateContent xmlns:mc="http://schemas.openxmlformats.org/markup-compatibility/2006">
              <mc:Choice xmlns:v="urn:schemas-microsoft-com:vml" Requires="v">
                <p:oleObj spid="_x0000_s9230" name="think-cell Slide" r:id="rId5" imgW="526" imgH="504" progId="TCLayout.ActiveDocument.1">
                  <p:embed/>
                </p:oleObj>
              </mc:Choice>
              <mc:Fallback>
                <p:oleObj name="think-cell Slide" r:id="rId5" imgW="526" imgH="504" progId="TCLayout.ActiveDocument.1">
                  <p:embed/>
                  <p:pic>
                    <p:nvPicPr>
                      <p:cNvPr id="0" name=""/>
                      <p:cNvPicPr/>
                      <p:nvPr/>
                    </p:nvPicPr>
                    <p:blipFill>
                      <a:blip r:embed="rId6"/>
                      <a:stretch>
                        <a:fillRect/>
                      </a:stretch>
                    </p:blipFill>
                    <p:spPr>
                      <a:xfrm>
                        <a:off x="2824" y="1195"/>
                        <a:ext cx="2821" cy="1190"/>
                      </a:xfrm>
                      <a:prstGeom prst="rect">
                        <a:avLst/>
                      </a:prstGeom>
                    </p:spPr>
                  </p:pic>
                </p:oleObj>
              </mc:Fallback>
            </mc:AlternateContent>
          </a:graphicData>
        </a:graphic>
      </p:graphicFrame>
      <p:sp>
        <p:nvSpPr>
          <p:cNvPr id="5" name="Rectangle 4"/>
          <p:cNvSpPr/>
          <p:nvPr/>
        </p:nvSpPr>
        <p:spPr>
          <a:xfrm>
            <a:off x="0" y="0"/>
            <a:ext cx="12188825" cy="914400"/>
          </a:xfrm>
          <a:prstGeom prst="rect">
            <a:avLst/>
          </a:prstGeom>
          <a:solidFill>
            <a:schemeClr val="accent5">
              <a:lumMod val="50000"/>
            </a:schemeClr>
          </a:solidFill>
        </p:spPr>
        <p:txBody>
          <a:bodyPr vert="horz" lIns="91440" tIns="45720" rIns="91440" bIns="45720" rtlCol="0" anchor="ctr">
            <a:noAutofit/>
          </a:bodyPr>
          <a:lstStyle/>
          <a:p>
            <a:pPr>
              <a:spcBef>
                <a:spcPct val="0"/>
              </a:spcBef>
            </a:pPr>
            <a:r>
              <a:rPr lang="en-US" sz="2400" dirty="0">
                <a:solidFill>
                  <a:schemeClr val="bg1"/>
                </a:solidFill>
                <a:latin typeface="+mj-lt"/>
                <a:ea typeface="+mj-ea"/>
                <a:cs typeface="+mj-cs"/>
              </a:rPr>
              <a:t>How can a clinic maximize the effectiveness of onsite POC EID?</a:t>
            </a:r>
          </a:p>
        </p:txBody>
      </p:sp>
      <p:sp>
        <p:nvSpPr>
          <p:cNvPr id="2" name="Rectangle 1"/>
          <p:cNvSpPr/>
          <p:nvPr/>
        </p:nvSpPr>
        <p:spPr>
          <a:xfrm>
            <a:off x="304720" y="2356009"/>
            <a:ext cx="11376237" cy="2215991"/>
          </a:xfrm>
          <a:prstGeom prst="rect">
            <a:avLst/>
          </a:prstGeom>
        </p:spPr>
        <p:txBody>
          <a:bodyPr wrap="square">
            <a:spAutoFit/>
          </a:bodyPr>
          <a:lstStyle/>
          <a:p>
            <a:r>
              <a:rPr lang="en-US" dirty="0">
                <a:solidFill>
                  <a:prstClr val="black"/>
                </a:solidFill>
              </a:rPr>
              <a:t> </a:t>
            </a:r>
          </a:p>
          <a:p>
            <a:pPr marL="342900" indent="-342900">
              <a:buFont typeface="Wingdings" panose="05000000000000000000" pitchFamily="2" charset="2"/>
              <a:buChar char="v"/>
            </a:pPr>
            <a:r>
              <a:rPr lang="en-US" sz="2000" dirty="0">
                <a:solidFill>
                  <a:prstClr val="black"/>
                </a:solidFill>
              </a:rPr>
              <a:t>Introducing point-of-care testing makes it possible for patients to get their test results the same day they are tested and to have those results acted upon immediately.</a:t>
            </a:r>
          </a:p>
          <a:p>
            <a:pPr marL="342900" indent="-342900">
              <a:buFont typeface="Wingdings" panose="05000000000000000000" pitchFamily="2" charset="2"/>
              <a:buChar char="v"/>
            </a:pPr>
            <a:endParaRPr lang="en-US" sz="2000" dirty="0">
              <a:solidFill>
                <a:prstClr val="black"/>
              </a:solidFill>
            </a:endParaRPr>
          </a:p>
          <a:p>
            <a:pPr marL="342900" indent="-342900">
              <a:buFont typeface="Wingdings" panose="05000000000000000000" pitchFamily="2" charset="2"/>
              <a:buChar char="v"/>
            </a:pPr>
            <a:r>
              <a:rPr lang="en-US" sz="2000" dirty="0">
                <a:solidFill>
                  <a:prstClr val="black"/>
                </a:solidFill>
              </a:rPr>
              <a:t>Same day result return reduces the time between when an infant is diagnosed with HIV and when they initiate treatment, improving their chances of survival.</a:t>
            </a:r>
          </a:p>
          <a:p>
            <a:endParaRPr lang="en-US" sz="2000" dirty="0">
              <a:solidFill>
                <a:prstClr val="black"/>
              </a:solidFill>
            </a:endParaRP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4766" y="4800603"/>
            <a:ext cx="230670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2273" y="1173034"/>
            <a:ext cx="11376237" cy="707886"/>
          </a:xfrm>
          <a:prstGeom prst="rect">
            <a:avLst/>
          </a:prstGeom>
          <a:ln>
            <a:no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nchor="b">
            <a:spAutoFit/>
          </a:bodyPr>
          <a:lstStyle/>
          <a:p>
            <a:r>
              <a:rPr lang="en-ZA" sz="2000" b="1" dirty="0">
                <a:solidFill>
                  <a:srgbClr val="C00000"/>
                </a:solidFill>
              </a:rPr>
              <a:t>Adjustments in patient flow and laboratory systems are necessary to achieve the full patient impact of point-of-care testing.</a:t>
            </a:r>
            <a:endParaRPr lang="en-US" sz="2000" b="1" dirty="0">
              <a:solidFill>
                <a:srgbClr val="C00000"/>
              </a:solidFill>
            </a:endParaRPr>
          </a:p>
        </p:txBody>
      </p:sp>
      <p:pic>
        <p:nvPicPr>
          <p:cNvPr id="2065"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3989" y="4788693"/>
            <a:ext cx="2720777"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6" name="Slide Number Placeholder 5"/>
          <p:cNvSpPr>
            <a:spLocks noGrp="1"/>
          </p:cNvSpPr>
          <p:nvPr>
            <p:ph type="sldNum" sz="quarter" idx="12"/>
          </p:nvPr>
        </p:nvSpPr>
        <p:spPr/>
        <p:txBody>
          <a:bodyPr/>
          <a:lstStyle/>
          <a:p>
            <a:fld id="{6568740F-4DAD-41E5-BBE2-5311AD8FBA31}"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59826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3"/>
          <p:cNvSpPr>
            <a:spLocks noGrp="1"/>
          </p:cNvSpPr>
          <p:nvPr>
            <p:ph type="title"/>
          </p:nvPr>
        </p:nvSpPr>
        <p:spPr>
          <a:xfrm>
            <a:off x="0" y="0"/>
            <a:ext cx="12188825" cy="914400"/>
          </a:xfrm>
          <a:solidFill>
            <a:srgbClr val="215968"/>
          </a:solidFill>
        </p:spPr>
        <p:txBody>
          <a:bodyPr vert="horz" lIns="91440" tIns="45720" rIns="91440" bIns="45720" rtlCol="0" anchor="ctr">
            <a:normAutofit/>
          </a:bodyPr>
          <a:lstStyle/>
          <a:p>
            <a:pPr algn="l" defTabSz="914430"/>
            <a:r>
              <a:rPr lang="en-US" sz="2400" dirty="0">
                <a:solidFill>
                  <a:schemeClr val="bg1"/>
                </a:solidFill>
                <a:latin typeface="Calibri" charset="0"/>
              </a:rPr>
              <a:t>HIV-exposed infants should be identified through multiple entry points throughout the </a:t>
            </a:r>
            <a:br>
              <a:rPr lang="en-US" sz="2400" dirty="0">
                <a:solidFill>
                  <a:schemeClr val="bg1"/>
                </a:solidFill>
                <a:latin typeface="Calibri" charset="0"/>
              </a:rPr>
            </a:br>
            <a:r>
              <a:rPr lang="en-US" sz="2400" dirty="0">
                <a:solidFill>
                  <a:schemeClr val="bg1"/>
                </a:solidFill>
                <a:latin typeface="Calibri" charset="0"/>
              </a:rPr>
              <a:t>health facility </a:t>
            </a:r>
          </a:p>
        </p:txBody>
      </p:sp>
      <p:sp>
        <p:nvSpPr>
          <p:cNvPr id="8" name="Oval 7">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9" name="Text Placeholder 2"/>
          <p:cNvSpPr txBox="1">
            <a:spLocks/>
          </p:cNvSpPr>
          <p:nvPr/>
        </p:nvSpPr>
        <p:spPr>
          <a:xfrm>
            <a:off x="2145242" y="1010116"/>
            <a:ext cx="7482832" cy="540585"/>
          </a:xfrm>
          <a:prstGeom prst="rect">
            <a:avLst/>
          </a:prstGeom>
        </p:spPr>
        <p:txBody>
          <a:bodyPr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spcBef>
                <a:spcPts val="0"/>
              </a:spcBef>
            </a:pPr>
            <a:r>
              <a:rPr lang="en-US" sz="1800" dirty="0">
                <a:solidFill>
                  <a:srgbClr val="002060"/>
                </a:solidFill>
              </a:rPr>
              <a:t>POC EID samples received from multiple entry points </a:t>
            </a:r>
          </a:p>
        </p:txBody>
      </p:sp>
      <p:cxnSp>
        <p:nvCxnSpPr>
          <p:cNvPr id="12" name="Straight Arrow Connector 11"/>
          <p:cNvCxnSpPr>
            <a:stCxn id="15" idx="3"/>
            <a:endCxn id="18" idx="2"/>
          </p:cNvCxnSpPr>
          <p:nvPr/>
        </p:nvCxnSpPr>
        <p:spPr>
          <a:xfrm flipV="1">
            <a:off x="3602345" y="3351042"/>
            <a:ext cx="1033878" cy="1212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25446" y="4348351"/>
            <a:ext cx="1176899" cy="430872"/>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dirty="0">
                <a:solidFill>
                  <a:prstClr val="black"/>
                </a:solidFill>
              </a:rPr>
              <a:t>Nutrition Unit</a:t>
            </a:r>
          </a:p>
        </p:txBody>
      </p:sp>
      <p:pic>
        <p:nvPicPr>
          <p:cNvPr id="16"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8118" y="4146903"/>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17" name="Straight Arrow Connector 16"/>
          <p:cNvCxnSpPr>
            <a:stCxn id="19" idx="1"/>
            <a:endCxn id="18" idx="5"/>
          </p:cNvCxnSpPr>
          <p:nvPr/>
        </p:nvCxnSpPr>
        <p:spPr>
          <a:xfrm flipH="1">
            <a:off x="6945222" y="3023678"/>
            <a:ext cx="1206589" cy="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be 17"/>
          <p:cNvSpPr/>
          <p:nvPr/>
        </p:nvSpPr>
        <p:spPr>
          <a:xfrm>
            <a:off x="4636223" y="2532733"/>
            <a:ext cx="2308999" cy="1309295"/>
          </a:xfrm>
          <a:prstGeom prst="cube">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ln w="0"/>
                <a:solidFill>
                  <a:prstClr val="black"/>
                </a:solidFill>
                <a:effectLst>
                  <a:outerShdw blurRad="38100" dist="19050" dir="2700000" algn="tl" rotWithShape="0">
                    <a:prstClr val="black">
                      <a:alpha val="40000"/>
                    </a:prstClr>
                  </a:outerShdw>
                </a:effectLst>
              </a:rPr>
              <a:t>POC EID Testing</a:t>
            </a:r>
          </a:p>
        </p:txBody>
      </p:sp>
      <p:sp>
        <p:nvSpPr>
          <p:cNvPr id="19" name="Rectangle 18"/>
          <p:cNvSpPr/>
          <p:nvPr/>
        </p:nvSpPr>
        <p:spPr>
          <a:xfrm>
            <a:off x="8151811" y="2766193"/>
            <a:ext cx="1905000" cy="514969"/>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dirty="0">
                <a:solidFill>
                  <a:prstClr val="black"/>
                </a:solidFill>
              </a:rPr>
              <a:t>Pediatric Inpatient/</a:t>
            </a:r>
          </a:p>
          <a:p>
            <a:pPr algn="ctr" defTabSz="457200"/>
            <a:r>
              <a:rPr lang="en-US" sz="1400" dirty="0">
                <a:solidFill>
                  <a:prstClr val="black"/>
                </a:solidFill>
              </a:rPr>
              <a:t>Under-5 Ward</a:t>
            </a:r>
          </a:p>
        </p:txBody>
      </p:sp>
      <p:sp>
        <p:nvSpPr>
          <p:cNvPr id="20" name="Flowchart: Off-page Connector 19"/>
          <p:cNvSpPr/>
          <p:nvPr/>
        </p:nvSpPr>
        <p:spPr>
          <a:xfrm rot="10800000">
            <a:off x="1026564" y="1837282"/>
            <a:ext cx="10097047" cy="3953917"/>
          </a:xfrm>
          <a:prstGeom prst="flowChartOffpageConnector">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 name="Rectangle 20"/>
          <p:cNvSpPr/>
          <p:nvPr/>
        </p:nvSpPr>
        <p:spPr>
          <a:xfrm>
            <a:off x="6018212" y="5141047"/>
            <a:ext cx="1595897" cy="421553"/>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dirty="0">
                <a:solidFill>
                  <a:prstClr val="black"/>
                </a:solidFill>
              </a:rPr>
              <a:t>MCH Clinic</a:t>
            </a:r>
          </a:p>
        </p:txBody>
      </p:sp>
      <p:pic>
        <p:nvPicPr>
          <p:cNvPr id="22"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00765" y="2687033"/>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3"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5915" y="4374852"/>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24" name="Straight Arrow Connector 23"/>
          <p:cNvCxnSpPr>
            <a:stCxn id="21" idx="0"/>
          </p:cNvCxnSpPr>
          <p:nvPr/>
        </p:nvCxnSpPr>
        <p:spPr>
          <a:xfrm flipH="1" flipV="1">
            <a:off x="6221611" y="3825765"/>
            <a:ext cx="594550" cy="1315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55612" y="1577865"/>
            <a:ext cx="10972799" cy="44958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38" name="Straight Arrow Connector 37"/>
          <p:cNvCxnSpPr>
            <a:stCxn id="39" idx="1"/>
            <a:endCxn id="18" idx="4"/>
          </p:cNvCxnSpPr>
          <p:nvPr/>
        </p:nvCxnSpPr>
        <p:spPr>
          <a:xfrm flipH="1" flipV="1">
            <a:off x="6617898" y="3351042"/>
            <a:ext cx="1457714" cy="871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075612" y="3965360"/>
            <a:ext cx="1752601" cy="514969"/>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dirty="0">
                <a:solidFill>
                  <a:prstClr val="black"/>
                </a:solidFill>
              </a:rPr>
              <a:t>Pediatric Outpatient Ward</a:t>
            </a:r>
          </a:p>
        </p:txBody>
      </p:sp>
      <p:pic>
        <p:nvPicPr>
          <p:cNvPr id="40"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95230" y="3886200"/>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45" name="Straight Arrow Connector 44"/>
          <p:cNvCxnSpPr>
            <a:stCxn id="46" idx="0"/>
          </p:cNvCxnSpPr>
          <p:nvPr/>
        </p:nvCxnSpPr>
        <p:spPr>
          <a:xfrm flipV="1">
            <a:off x="5111220" y="3825765"/>
            <a:ext cx="297392" cy="908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356627" y="4734123"/>
            <a:ext cx="1509185" cy="430872"/>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dirty="0">
                <a:solidFill>
                  <a:prstClr val="black"/>
                </a:solidFill>
              </a:rPr>
              <a:t>Immunization/</a:t>
            </a:r>
          </a:p>
          <a:p>
            <a:pPr algn="ctr" defTabSz="457200"/>
            <a:r>
              <a:rPr lang="en-US" sz="1400" dirty="0">
                <a:solidFill>
                  <a:prstClr val="black"/>
                </a:solidFill>
              </a:rPr>
              <a:t>EPI</a:t>
            </a:r>
          </a:p>
        </p:txBody>
      </p:sp>
      <p:pic>
        <p:nvPicPr>
          <p:cNvPr id="47"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7973" y="4367020"/>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5" name="Rectangle 54"/>
          <p:cNvSpPr/>
          <p:nvPr/>
        </p:nvSpPr>
        <p:spPr>
          <a:xfrm>
            <a:off x="2686561" y="2896890"/>
            <a:ext cx="1176899" cy="430872"/>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dirty="0">
                <a:solidFill>
                  <a:prstClr val="black"/>
                </a:solidFill>
              </a:rPr>
              <a:t>Maternity</a:t>
            </a:r>
          </a:p>
        </p:txBody>
      </p:sp>
      <p:pic>
        <p:nvPicPr>
          <p:cNvPr id="56" name="BD51B57C-DA31-487D-B460-03F413AF66D5" descr="D70C593F-1D50-4968-9796-6F011D116B91@hom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9233" y="2695442"/>
            <a:ext cx="1194247" cy="115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62" name="Straight Arrow Connector 61"/>
          <p:cNvCxnSpPr>
            <a:stCxn id="55" idx="3"/>
          </p:cNvCxnSpPr>
          <p:nvPr/>
        </p:nvCxnSpPr>
        <p:spPr>
          <a:xfrm flipV="1">
            <a:off x="3863460" y="2896890"/>
            <a:ext cx="772763" cy="215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095" name="TextBox 88094"/>
          <p:cNvSpPr txBox="1"/>
          <p:nvPr/>
        </p:nvSpPr>
        <p:spPr>
          <a:xfrm>
            <a:off x="455611" y="6172200"/>
            <a:ext cx="10972799" cy="584775"/>
          </a:xfrm>
          <a:prstGeom prst="rect">
            <a:avLst/>
          </a:prstGeom>
          <a:noFill/>
        </p:spPr>
        <p:txBody>
          <a:bodyPr wrap="square" rtlCol="0">
            <a:spAutoFit/>
          </a:bodyPr>
          <a:lstStyle/>
          <a:p>
            <a:pPr fontAlgn="base">
              <a:spcBef>
                <a:spcPct val="0"/>
              </a:spcBef>
              <a:spcAft>
                <a:spcPct val="0"/>
              </a:spcAft>
              <a:defRPr/>
            </a:pPr>
            <a:r>
              <a:rPr lang="en-US" sz="1600" b="1" i="1" dirty="0">
                <a:solidFill>
                  <a:srgbClr val="FF0000"/>
                </a:solidFill>
              </a:rPr>
              <a:t>[Before the training begins, update this slide with the appropriate names of entry points in the local health system – the names for these clinics may vary by country, but should include any ward where infants may present for care] </a:t>
            </a:r>
            <a:endParaRPr lang="en-US" sz="1600" b="1" i="1" dirty="0"/>
          </a:p>
        </p:txBody>
      </p:sp>
      <p:sp>
        <p:nvSpPr>
          <p:cNvPr id="32" name="Slide Number Placeholder 31"/>
          <p:cNvSpPr>
            <a:spLocks noGrp="1"/>
          </p:cNvSpPr>
          <p:nvPr>
            <p:ph type="sldNum" sz="quarter" idx="12"/>
          </p:nvPr>
        </p:nvSpPr>
        <p:spPr/>
        <p:txBody>
          <a:bodyPr/>
          <a:lstStyle/>
          <a:p>
            <a:fld id="{6568740F-4DAD-41E5-BBE2-5311AD8FBA31}"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393527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7.xml><?xml version="1.0" encoding="utf-8"?>
<p:tagLst xmlns:a="http://schemas.openxmlformats.org/drawingml/2006/main" xmlns:r="http://schemas.openxmlformats.org/officeDocument/2006/relationships" xmlns:p="http://schemas.openxmlformats.org/presentationml/2006/main">
  <p:tag name="RESIZE" val="Yes"/>
</p:tagLst>
</file>

<file path=ppt/tags/tag108.xml><?xml version="1.0" encoding="utf-8"?>
<p:tagLst xmlns:a="http://schemas.openxmlformats.org/drawingml/2006/main" xmlns:r="http://schemas.openxmlformats.org/officeDocument/2006/relationships" xmlns:p="http://schemas.openxmlformats.org/presentationml/2006/main">
  <p:tag name="RESIZE" val="Y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6.xml><?xml version="1.0" encoding="utf-8"?>
<p:tagLst xmlns:a="http://schemas.openxmlformats.org/drawingml/2006/main" xmlns:r="http://schemas.openxmlformats.org/officeDocument/2006/relationships" xmlns:p="http://schemas.openxmlformats.org/presentationml/2006/main">
  <p:tag name="RESIZE" val="Yes"/>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9.xml><?xml version="1.0" encoding="utf-8"?>
<p:tagLst xmlns:a="http://schemas.openxmlformats.org/drawingml/2006/main" xmlns:r="http://schemas.openxmlformats.org/officeDocument/2006/relationships" xmlns:p="http://schemas.openxmlformats.org/presentationml/2006/main">
  <p:tag name="RESIZE" val="Ye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4.xml><?xml version="1.0" encoding="utf-8"?>
<p:tagLst xmlns:a="http://schemas.openxmlformats.org/drawingml/2006/main" xmlns:r="http://schemas.openxmlformats.org/officeDocument/2006/relationships" xmlns:p="http://schemas.openxmlformats.org/presentationml/2006/main">
  <p:tag name="RESIZE" val="Yes"/>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heme/theme1.xml><?xml version="1.0" encoding="utf-8"?>
<a:theme xmlns:a="http://schemas.openxmlformats.org/drawingml/2006/main" name="POC EID Training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C EID Training PPT Template" id="{46B856A7-760D-D84E-8898-8D4BB6119A52}" vid="{123DACAB-12BA-3142-940F-9EB9EC9FC07D}"/>
    </a:ext>
  </a:extLst>
</a:theme>
</file>

<file path=ppt/theme/theme2.xml><?xml version="1.0" encoding="utf-8"?>
<a:theme xmlns:a="http://schemas.openxmlformats.org/drawingml/2006/main" name="Theme1 CHAI">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CHAI" id="{0059D97C-0670-DA42-B291-781CEB20C67D}" vid="{A2533885-5C78-C24A-BF7B-BE7444068C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POC EID Training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C EID Training PPT Template" id="{46B856A7-760D-D84E-8898-8D4BB6119A52}" vid="{123DACAB-12BA-3142-940F-9EB9EC9FC07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ct:contentTypeSchema ct:_="" ma:_="" ma:contentTypeName="UNICEF Document" ma:contentTypeID="0x0101009BA85F8052A6DA4FA3E31FF9F74C697000D0B0C4907EA05F4A865C0A89F58791D9" ma:contentTypeVersion="25" ma:contentTypeDescription="Create a new document." ma:contentTypeScope="" ma:versionID="d45ecf57941070577967f66a1893b837" xmlns:ct="http://schemas.microsoft.com/office/2006/metadata/contentType" xmlns:ma="http://schemas.microsoft.com/office/2006/metadata/properties/metaAttributes">
<xsd:schema targetNamespace="http://schemas.microsoft.com/office/2006/metadata/properties" ma:root="true" ma:fieldsID="b4451c0aeda0c7565d9fb63d34dfce46" ns1:_="" ns2:_="" ns3:_="" ns4:_="" ns5:_="" ns6:_="" ns7:_="" xmlns:xsd="http://www.w3.org/2001/XMLSchema" xmlns:xs="http://www.w3.org/2001/XMLSchema" xmlns:p="http://schemas.microsoft.com/office/2006/metadata/properties" xmlns:ns1="http://schemas.microsoft.com/sharepoint/v3" xmlns:ns2="ca283e0b-db31-4043-a2ef-b80661bf084a" xmlns:ns3="0dc0e1a9-2c35-44eb-9b3b-be9e3a09b5fc" xmlns:ns4="http://schemas.microsoft.com/sharepoint/v4" xmlns:ns5="b3d1fd11-a68f-4a7b-9e56-b89e09e86e0d" xmlns:ns6="65182ab8-747e-4d60-8b70-c4a0a711ff47" xmlns:ns7="65182ab8-747e-4d 60-8b70-c4a0a711ff47">
<xsd:import namespace="http://schemas.microsoft.com/sharepoint/v3"/>
<xsd:import namespace="ca283e0b-db31-4043-a2ef-b80661bf084a"/>
<xsd:import namespace="0dc0e1a9-2c35-44eb-9b3b-be9e3a09b5fc"/>
<xsd:import namespace="http://schemas.microsoft.com/sharepoint/v4"/>
<xsd:import namespace="b3d1fd11-a68f-4a7b-9e56-b89e09e86e0d"/>
<xsd:import namespace="65182ab8-747e-4d60-8b70-c4a0a711ff47"/>
<xsd:import namespace="65182ab8-747e-4d 60-8b70-c4a0a711ff47"/>
<xsd:element name="properties">
<xsd:complexType>
<xsd:sequence>
<xsd:element name="documentManagement">
<xsd:complexType>
<xsd:all>
<xsd:element ref="ns2:ContentLanguage" minOccurs="0"/>
<xsd:element ref="ns2:ContentStatus" minOccurs="0"/>
<xsd:element ref="ns3:h6a71f3e574e4344bc34f3fc9dd20054" minOccurs="0"/>
<xsd:element ref="ns3:_dlc_DocId" minOccurs="0"/>
<xsd:element ref="ns3:_dlc_DocIdUrl" minOccurs="0"/>
<xsd:element ref="ns3:ga975397408f43e4b84ec8e5a598e523" minOccurs="0"/>
<xsd:element ref="ns3:_dlc_DocIdPersistId" minOccurs="0"/>
<xsd:element ref="ns3:mda26ace941f4791a7314a339fee829c" minOccurs="0"/>
<xsd:element ref="ns3:j169e817e0ee4eb8974e6fc4a2762909" minOccurs="0"/>
<xsd:element ref="ns3:TaxCatchAll" minOccurs="0"/>
<xsd:element ref="ns3:j048a4f9aaad4a8990a1d5e5f53cb451" minOccurs="0"/>
<xsd:element ref="ns3:TaxCatchAllLabel" minOccurs="0"/>
<xsd:element ref="ns3:TaxKeywordTaxHTField" minOccurs="0"/>
<xsd:element ref="ns4:IconOverlay" minOccurs="0"/>
<xsd:element ref="ns1:_vti_ItemDeclaredRecord" minOccurs="0"/>
<xsd:element ref="ns1:_vti_ItemHoldRecordStatus" minOccurs="0"/>
<xsd:element ref="ns5:MediaServiceMetadata" minOccurs="0"/>
<xsd:element ref="ns5:MediaServiceFastMetadata" minOccurs="0"/>
<xsd:element ref="ns5:MediaServiceAutoKeyPoints" minOccurs="0"/>
<xsd:element ref="ns5:MediaServiceKeyPoints" minOccurs="0"/>
<xsd:element ref="ns3:SharedWithUsers" minOccurs="0"/>
<xsd:element ref="ns3:SharedWithDetails" minOccurs="0"/>
<xsd:element ref="ns5:MediaServiceDateTaken" minOccurs="0"/>
<xsd:element ref="ns5:MediaLengthInSeconds" minOccurs="0"/>
<xsd:element ref="ns6:IsK_UNICEFApproved" minOccurs="0"/>
<xsd:element ref="ns6:K_UNICEFApprovedBy" minOccurs="0"/>
<xsd:element ref="ns6:K_UNICEFComments" minOccurs="0"/>
<xsd:element ref="ns6:K_UNICEFRequestedBy" minOccurs="0"/>
<xsd:element ref="ns7:K_UNICEFStatus" minOccurs="0"/>
<xsd:element ref="ns5:MediaServiceObjectDetectorVersions" minOccurs="0"/>
</xsd:all>
</xsd:complexType>
</xsd:element>
</xsd:sequence>
</xsd:complexType>
</xsd:element>
</xsd:schema>
<xsd:schema targetNamespace="http://schemas.microsoft.com/sharepoint/v3"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vti_ItemDeclaredRecord" ma:index="28" nillable="true" ma:displayName="Declared Record" ma:hidden="true" ma:internalName="_vti_ItemDeclaredRecord" ma:readOnly="true">
<xsd:simpleType>
<xsd:restriction base="dms:DateTime"/>
</xsd:simpleType>
</xsd:element>
<xsd:element name="_vti_ItemHoldRecordStatus" ma:index="29" nillable="true" ma:displayName="Hold and Record Status" ma:decimals="0" ma:description="" ma:hidden="true" ma:indexed="true" ma:internalName="_vti_ItemHoldRecordStatus" ma:readOnly="true">
<xsd:simpleType>
<xsd:restriction base="dms:Unknown"/>
</xsd:simpleType>
</xsd:element>
</xsd:schema>
<xsd:schema targetNamespace="ca283e0b-db31-4043-a2ef-b80661bf084a"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ContentLanguage" ma:index="3" nillable="true" ma:displayName="Content Language *" ma:default="English" ma:format="RadioButtons" ma:indexed="true" ma:internalName="ContentLanguag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ContentStatus" ma:index="11" nillable="true" ma:displayName="Content Status" ma:default="­" ma:description="Optional column to indicate document status: draft, final or no status." ma:format="RadioButtons" ma:internalName="ContentStatus">
<xsd:simpleType>
<xsd:restriction base="dms:Choice">
<xsd:enumeration value="­"/>
<xsd:enumeration value="Draft"/>
<xsd:enumeration value="Final"/>
</xsd:restriction>
</xsd:simpleType>
</xsd:element>
</xsd:schema>
<xsd:schema targetNamespace="0dc0e1a9-2c35-44eb-9b3b-be9e3a09b5fc"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6a71f3e574e4344bc34f3fc9dd20054" ma:index="15" nillable="true" ma:taxonomy="true" ma:internalName="h6a71f3e574e4344bc34f3fc9dd20054" ma:taxonomyFieldName="Topic" ma:displayName="Topic *"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xsd:element>
</xsd:sequence>
</xsd:complexType>
</xsd:element>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ga975397408f43e4b84ec8e5a598e523" ma:index="18" nillable="true" ma:taxonomy="true" ma:internalName="ga975397408f43e4b84ec8e5a598e523" ma:taxonomyFieldName="OfficeDivision" ma:displayName="Office/Division *" ma:default="1033;#Programme Division-456D|b599cc08-53d0-4ecf-afce-40bdcdf910e2" ma:fieldId="{0a975397-408f-43e4-b84e-c8e5a598e523}" ma:sspId="73f51738-d318-4883-9d64-4f0bd0ccc55e" ma:termSetId="1761a25e-44f4-4213-964a-f96c515e12cb" ma:anchorId="00000000-0000-0000-0000-000000000000" ma:open="false" ma:isKeyword="false">
<xsd:complexType>
<xsd:sequence>
<xsd:element ref="pc:Terms" minOccurs="0" maxOccurs="1"></xsd:element>
</xsd:sequence>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mda26ace941f4791a7314a339fee829c" ma:index="20" nillable="true" ma:taxonomy="true" ma:internalName="mda26ace941f4791a7314a339fee829c" ma:taxonomyFieldName="DocumentType" ma:displayName="Document Type *" ma:indexed="tru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xsd:element>
</xsd:sequence>
</xsd:complexType>
</xsd:element>
<xsd:element name="j169e817e0ee4eb8974e6fc4a2762909" ma:index="21"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xsd:element>
</xsd:sequence>
</xsd:complexType>
</xsd:element>
<xsd:element name="TaxCatchAll" ma:index="22" nillable="true" ma:displayName="Taxonomy Catch All Column" ma:hidden="true" ma:list="{9d178fa2-89de-4543-9ea5-ee51aa475811}" ma:internalName="TaxCatchAll" ma:showField="CatchAllData" ma:web="0dc0e1a9-2c35-44eb-9b3b-be9e3a09b5fc">
<xsd:complexType>
<xsd:complexContent>
<xsd:extension base="dms:MultiChoiceLookup">
<xsd:sequence>
<xsd:element name="Value" type="dms:Lookup" maxOccurs="unbounded" minOccurs="0" nillable="true"/>
</xsd:sequence>
</xsd:extension>
</xsd:complexContent>
</xsd:complexType>
</xsd:element>
<xsd:element name="j048a4f9aaad4a8990a1d5e5f53cb451" ma:index="23"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xsd:element>
</xsd:sequence>
</xsd:complexType>
</xsd:element>
<xsd:element name="TaxCatchAllLabel" ma:index="24" nillable="true" ma:displayName="Taxonomy Catch All Column1" ma:hidden="true" ma:list="{9d178fa2-89de-4543-9ea5-ee51aa475811}" ma:internalName="TaxCatchAllLabel" ma:readOnly="true" ma:showField="CatchAllDataLabel" ma:web="0dc0e1a9-2c35-44eb-9b3b-be9e3a09b5fc">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xsd:element>
</xsd:sequence>
</xsd:complex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targetNamespace="http://schemas.microsoft.com/sharepoint/v4"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targetNamespace="b3d1fd11-a68f-4a7b-9e56-b89e09e86e0d"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targetNamespace="65182ab8-747e-4d60-8b70-c4a0a711ff4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IsK_UNICEFApproved" ma:index="38" nillable="true" ma:displayName="Is K_UNICEF Approved" ma:default="FALSE" ma:internalName="IsK_UNICEFApproved">
<xsd:simpleType>
<xsd:restriction base="dms:Boolean"/>
</xsd:simpleType>
</xsd:element>
<xsd:element name="K_UNICEFApprovedBy" ma:index="39" nillable="true" ma:displayName="K_UNICEF Approved By" ma:list="UserInfo" ma:SharePointGroup="0" ma:internalName="K_UNICEFApproved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_UNICEFComments" ma:index="40" nillable="true" ma:displayName="K_UNICEF Comments" ma:internalName="K_UNICEFComments">
<xsd:simpleType>
<xsd:restriction base="dms:Note">
<xsd:maxLength value="255"/>
</xsd:restriction>
</xsd:simpleType>
</xsd:element>
<xsd:element name="K_UNICEFRequestedBy" ma:index="41" nillable="true" ma:displayName="K_UNICEF Requested By" ma:list="UserInfo" ma:SharePointGroup="0" ma:internalName="K_UNICEFRequested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targetNamespace="65182ab8-747e-4d 60-8b70-c4a0a711ff4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K_UNICEFStatus" ma:index="42" nillable="true" ma:displayName="K_UNICEF Status" ma:format="Dropdown" ma:internalName="K_UNICEFStatus">
<xsd:simpleType>
<xsd:restriction base="dms:Choice">
<xsd:enumeration value="In Progress"/>
<xsd:enumeration value="Approved"/>
<xsd:enumeration value="Rejected"/>
<xsd:enumeration value="Unpublished"/>
</xsd:restrict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p:properties xmlns:p="http://schemas.microsoft.com/office/2006/metadata/properties" xmlns:xsi="http://www.w3.org/2001/XMLSchema-instance" xmlns:pc="http://schemas.microsoft.com/office/infopath/2007/PartnerControls"><documentManagement><j048a4f9aaad4a8990a1d5e5f53cb451 xmlns="0dc0e1a9-2c35-44eb-9b3b-be9e3a09b5fc"><Terms xmlns="http://schemas.microsoft.com/office/infopath/2007/PartnerControls"></Terms></j048a4f9aaad4a8990a1d5e5f53cb451><K_UNICEFComments xmlns="65182ab8-747e-4d60-8b70-c4a0a711ff47" xsi:nil="true"></K_UNICEFComments><TaxKeywordTaxHTField xmlns="0dc0e1a9-2c35-44eb-9b3b-be9e3a09b5fc"><Terms xmlns="http://schemas.microsoft.com/office/infopath/2007/PartnerControls"><TermInfo xmlns="http://schemas.microsoft.com/office/infopath/2007/PartnerControls"><TermName xmlns="http://schemas.microsoft.com/office/infopath/2007/PartnerControls">AI and ML opportunities in public health</TermName><TermId xmlns="http://schemas.microsoft.com/office/infopath/2007/PartnerControls">a1eb58ad-2b1c-44c7-b210-a9648c74816c</TermId></TermInfo></Terms></TaxKeywordTaxHTField><h6a71f3e574e4344bc34f3fc9dd20054 xmlns="0dc0e1a9-2c35-44eb-9b3b-be9e3a09b5fc"><Terms xmlns="http://schemas.microsoft.com/office/infopath/2007/PartnerControls"><TermInfo xmlns="http://schemas.microsoft.com/office/infopath/2007/PartnerControls"><TermName xmlns="http://schemas.microsoft.com/office/infopath/2007/PartnerControls">HIV pediatric treatment and care</TermName><TermId xmlns="http://schemas.microsoft.com/office/infopath/2007/PartnerControls">9c66175c-d2aa-4698-a2b2-b822650deddb</TermId></TermInfo></Terms></h6a71f3e574e4344bc34f3fc9dd20054><ContentStatus xmlns="ca283e0b-db31-4043-a2ef-b80661bf084a">­</ContentStatus><IconOverlay xmlns="http://schemas.microsoft.com/sharepoint/v4">|pptx|lockoverlay.png</IconOverlay><K_UNICEFApprovedBy xmlns="65182ab8-747e-4d60-8b70-c4a0a711ff47"><UserInfo><DisplayName>Diksha Mudbhary-Sitaula</DisplayName><AccountId>15</AccountId><AccountType/></UserInfo></K_UNICEFApprovedBy><ContentLanguage xmlns="ca283e0b-db31-4043-a2ef-b80661bf084a">English</ContentLanguage><j169e817e0ee4eb8974e6fc4a2762909 xmlns="0dc0e1a9-2c35-44eb-9b3b-be9e3a09b5fc"><Terms xmlns="http://schemas.microsoft.com/office/infopath/2007/PartnerControls"></Terms></j169e817e0ee4eb8974e6fc4a2762909><TaxCatchAll xmlns="0dc0e1a9-2c35-44eb-9b3b-be9e3a09b5fc"><Value>13</Value><Value>11</Value><Value>16</Value><Value>2</Value></TaxCatchAll><IsK_UNICEFApproved xmlns="65182ab8-747e-4d60-8b70-c4a0a711ff47">true</IsK_UNICEFApproved><ga975397408f43e4b84ec8e5a598e523 xmlns="0dc0e1a9-2c35-44eb-9b3b-be9e3a09b5fc"><Terms xmlns="http://schemas.microsoft.com/office/infopath/2007/PartnerControls"><TermInfo xmlns="http://schemas.microsoft.com/office/infopath/2007/PartnerControls"><TermName xmlns="http://schemas.microsoft.com/office/infopath/2007/PartnerControls">Programme Division-456D</TermName><TermId xmlns="http://schemas.microsoft.com/office/infopath/2007/PartnerControls">b599cc08-53d0-4ecf-afce-40bdcdf910e2</TermId></TermInfo></Terms></ga975397408f43e4b84ec8e5a598e523><mda26ace941f4791a7314a339fee829c xmlns="0dc0e1a9-2c35-44eb-9b3b-be9e3a09b5fc"><Terms xmlns="http://schemas.microsoft.com/office/infopath/2007/PartnerControls"><TermInfo xmlns="http://schemas.microsoft.com/office/infopath/2007/PartnerControls"><TermName xmlns="http://schemas.microsoft.com/office/infopath/2007/PartnerControls">Presentations (technical, for knowledge capture)</TermName><TermId xmlns="http://schemas.microsoft.com/office/infopath/2007/PartnerControls">7164c8ca-0c42-42db-a128-aeb4e78ebaf8</TermId></TermInfo></Terms></mda26ace941f4791a7314a339fee829c><K_UNICEFRequestedBy xmlns="65182ab8-747e-4d60-8b70-c4a0a711ff47"><UserInfo><DisplayName>Diksha Mudbhary-Sitaula</DisplayName><AccountId>15</AccountId><AccountType/></UserInfo></K_UNICEFRequestedBy><K_UNICEFStatus xmlns="65182ab8-747e-4d 60-8b70-c4a0a711ff47">Approved</K_UNICEFStatus><_dlc_DocId xmlns="0dc0e1a9-2c35-44eb-9b3b-be9e3a09b5fc">ES3Z4Z2VR4SK-271004913-72</_dlc_DocId><_dlc_DocIdUrl xmlns="0dc0e1a9-2c35-44eb-9b3b-be9e3a09b5fc"><Url>https://unicef.sharepoint.com/teams/PD-Diagnostics/_layouts/15/DocIdRedir.aspx?ID=ES3Z4Z2VR4SK-271004913-72</Url><Description>ES3Z4Z2VR4SK-271004913-72</Description></_dlc_DocIdUrl><_vti_ItemDeclaredRecord xmlns="http://schemas.microsoft.com/sharepoint/v3">2023-07-20T19:00:37+00:00</_vti_ItemDeclaredRecord><_vti_ItemHoldRecordStatus xmlns="http://schemas.microsoft.com/sharepoint/v3">273</_vti_ItemHoldRecordStatus></documentManagement></p:properties>
</file>

<file path=customXml/itemProps1.xml><?xml version="1.0" encoding="utf-8"?>
<ds:datastoreItem xmlns:ds="http://schemas.openxmlformats.org/officeDocument/2006/customXml" ds:itemID="{C4A44A47-225A-497E-98CA-E87A747A85E4}"/>
</file>

<file path=customXml/itemProps2.xml><?xml version="1.0" encoding="utf-8"?>
<ds:datastoreItem xmlns:ds="http://schemas.openxmlformats.org/officeDocument/2006/customXml" ds:itemID="{1AC3643C-8538-4783-B57A-716E49B41807}"/>
</file>

<file path=customXml/itemProps3.xml><?xml version="1.0" encoding="utf-8"?>
<ds:datastoreItem xmlns:ds="http://schemas.openxmlformats.org/officeDocument/2006/customXml" ds:itemID="{3350C09B-AA40-4A2B-80C5-5DBC337F0138}"/>
</file>

<file path=customXml/itemProps4.xml><?xml version="1.0" encoding="utf-8"?>
<ds:datastoreItem xmlns:ds="http://schemas.openxmlformats.org/officeDocument/2006/customXml" ds:itemID="{0951DF6A-FE94-413D-9AEF-8E9A955833F6}"/>
</file>

<file path=docProps/app.xml><?xml version="1.0" encoding="utf-8"?>
<Properties xmlns="http://schemas.openxmlformats.org/officeDocument/2006/extended-properties" xmlns:vt="http://schemas.openxmlformats.org/officeDocument/2006/docPropsVTypes">
  <Template>POC EID Training PPT Template</Template>
  <TotalTime>454</TotalTime>
  <Words>3037</Words>
  <Application>Microsoft Office PowerPoint</Application>
  <PresentationFormat>Custom</PresentationFormat>
  <Paragraphs>325</Paragraphs>
  <Slides>24</Slides>
  <Notes>19</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2</vt:i4>
      </vt:variant>
      <vt:variant>
        <vt:lpstr>Slide Titles</vt:lpstr>
      </vt:variant>
      <vt:variant>
        <vt:i4>24</vt:i4>
      </vt:variant>
    </vt:vector>
  </HeadingPairs>
  <TitlesOfParts>
    <vt:vector size="43" baseType="lpstr">
      <vt:lpstr>Arial</vt:lpstr>
      <vt:lpstr>Calibri</vt:lpstr>
      <vt:lpstr>Courier New</vt:lpstr>
      <vt:lpstr>Franklin Gothic Book</vt:lpstr>
      <vt:lpstr>Georgia</vt:lpstr>
      <vt:lpstr>Helvetica</vt:lpstr>
      <vt:lpstr>Helvetica-Bold</vt:lpstr>
      <vt:lpstr>Marlett</vt:lpstr>
      <vt:lpstr>Verdana</vt:lpstr>
      <vt:lpstr>Wingdings</vt:lpstr>
      <vt:lpstr>POC EID Training PPT Template</vt:lpstr>
      <vt:lpstr>Theme1 CHAI</vt:lpstr>
      <vt:lpstr>Office Theme</vt:lpstr>
      <vt:lpstr>1_Office Theme</vt:lpstr>
      <vt:lpstr>2_Office Theme</vt:lpstr>
      <vt:lpstr>3_Office Theme</vt:lpstr>
      <vt:lpstr>1_POC EID Training PPT Template</vt:lpstr>
      <vt:lpstr>think-cell Slide</vt:lpstr>
      <vt:lpstr>Chart</vt:lpstr>
      <vt:lpstr>Clinical Systems  Module 3: Workflow improvements to facilitate POC EID testing  </vt:lpstr>
      <vt:lpstr>Agenda</vt:lpstr>
      <vt:lpstr>Learning Objectives</vt:lpstr>
      <vt:lpstr>Agenda</vt:lpstr>
      <vt:lpstr>Why is POC testing important when we have referral-based conventional testing? </vt:lpstr>
      <vt:lpstr>PowerPoint Presentation</vt:lpstr>
      <vt:lpstr>Example of current clinic flow for referral-based EID </vt:lpstr>
      <vt:lpstr>PowerPoint Presentation</vt:lpstr>
      <vt:lpstr>HIV-exposed infants should be identified through multiple entry points throughout the  health facility </vt:lpstr>
      <vt:lpstr>What is required in the clinic to maximize the effectiveness of POC EID? </vt:lpstr>
      <vt:lpstr>Agenda</vt:lpstr>
      <vt:lpstr>Activity: Adjusting clinic workflows </vt:lpstr>
      <vt:lpstr>Possible clinic flow for POC EID </vt:lpstr>
      <vt:lpstr>Adjusting clinic flow: what changes will individual staff members need to make?</vt:lpstr>
      <vt:lpstr>mPima: Examining clinic schedules to increase the hours per day and per week that  patients can be tested</vt:lpstr>
      <vt:lpstr>GeneXpert: Examining clinic/lab schedules to increase the hours per day and per week  that patients can be tested</vt:lpstr>
      <vt:lpstr>Prioritizing patients and managing patient volumes</vt:lpstr>
      <vt:lpstr>Data Management – Ensuring results reach patient records </vt:lpstr>
      <vt:lpstr>Collaboration is necessary between the lab, mother-infant care points and ART  clinics to address issues that may arise</vt:lpstr>
      <vt:lpstr>How could the facility address these additional challenges? </vt:lpstr>
      <vt:lpstr>Agenda</vt:lpstr>
      <vt:lpstr>What is required in the clinic to maximize the effectiveness of POC EID?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Infant Diagnosis of HIV   Introduction to EID and POC EID Testing   2019</dc:title>
  <dc:creator>Katie Lamp</dc:creator>
  <cp:keywords>AI and ML opportunities in public health</cp:keywords>
  <cp:lastModifiedBy>Diksha Mudbhary-Sitaula</cp:lastModifiedBy>
  <cp:revision>49</cp:revision>
  <dcterms:created xsi:type="dcterms:W3CDTF">2019-01-17T21:22:04Z</dcterms:created>
  <dcterms:modified xsi:type="dcterms:W3CDTF">2023-07-19T21:02:20Z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0x0101009BA85F8052A6DA4FA3E31FF9F74C697000D0B0C4907EA05F4A865C0A89F58791D9</vt:lpwstr>
  </property>
  <property fmtid="{D5CDD505-2E9C-101B-9397-08002B2CF9AE}" pid="3" name="TaxKeyword">
    <vt:lpwstr>11;#AI and ML opportunities in public health|a1eb58ad-2b1c-44c7-b210-a9648c74816c</vt:lpwstr>
  </property>
  <property fmtid="{D5CDD505-2E9C-101B-9397-08002B2CF9AE}" pid="4" name="OfficeDivision">
    <vt:lpwstr>2;#Programme Division-456D|b599cc08-53d0-4ecf-afce-40bdcdf910e2</vt:lpwstr>
  </property>
  <property fmtid="{D5CDD505-2E9C-101B-9397-08002B2CF9AE}" pid="5" name="_dlc_DocIdItemGuid">
    <vt:lpwstr>0cead59e-70d5-49af-a0ab-b04dd1f31cf7</vt:lpwstr>
  </property>
  <property fmtid="{D5CDD505-2E9C-101B-9397-08002B2CF9AE}" pid="6" name="SystemDTAC">
    <vt:lpwstr/>
  </property>
  <property fmtid="{D5CDD505-2E9C-101B-9397-08002B2CF9AE}" pid="7" name="Topic">
    <vt:lpwstr>13;#HIV pediatric treatment and care|9c66175c-d2aa-4698-a2b2-b822650deddb</vt:lpwstr>
  </property>
  <property fmtid="{D5CDD505-2E9C-101B-9397-08002B2CF9AE}" pid="8" name="CriticalForLongTermRetention">
    <vt:lpwstr/>
  </property>
  <property fmtid="{D5CDD505-2E9C-101B-9397-08002B2CF9AE}" pid="9" name="DocumentType">
    <vt:lpwstr>16;#Presentations (technical, for knowledge capture)|7164c8ca-0c42-42db-a128-aeb4e78ebaf8</vt:lpwstr>
  </property>
  <property fmtid="{D5CDD505-2E9C-101B-9397-08002B2CF9AE}" pid="10" name="ecm_ItemDeleteBlockHolders">
    <vt:lpwstr>ecm_InPlaceRecordLock</vt:lpwstr>
  </property>
  <property fmtid="{D5CDD505-2E9C-101B-9397-08002B2CF9AE}" pid="11" name="ecm_RecordRestrictions">
    <vt:lpwstr>BlockDelete, BlockEdit</vt:lpwstr>
  </property>
  <property fmtid="{D5CDD505-2E9C-101B-9397-08002B2CF9AE}" pid="12" name="ecm_ItemLockHolders">
    <vt:lpwstr>ecm_InPlaceRecordLock</vt:lpwstr>
  </property>
</Properties>
</file>