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98.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xml" ContentType="application/vnd.openxmlformats-officedocument.presentationml.tags+xml"/>
  <Override PartName="/ppt/tags/tag13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13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96.xml" ContentType="application/vnd.openxmlformats-officedocument.presentationml.tags+xml"/>
  <Override PartName="/ppt/tags/tag95.xml" ContentType="application/vnd.openxmlformats-officedocument.presentationml.tags+xml"/>
  <Override PartName="/ppt/tags/tag103.xml" ContentType="application/vnd.openxmlformats-officedocument.presentationml.tags+xml"/>
  <Override PartName="/ppt/tags/tag15.xml" ContentType="application/vnd.openxmlformats-officedocument.presentationml.tags+xml"/>
  <Override PartName="/ppt/tags/tag99.xml" ContentType="application/vnd.openxmlformats-officedocument.presentationml.tags+xml"/>
  <Override PartName="/ppt/tags/tag97.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94.xml" ContentType="application/vnd.openxmlformats-officedocument.presentationml.tags+xml"/>
  <Override PartName="/ppt/tags/tag93.xml" ContentType="application/vnd.openxmlformats-officedocument.presentationml.tags+xml"/>
  <Override PartName="/ppt/tags/tag92.xml" ContentType="application/vnd.openxmlformats-officedocument.presentationml.tags+xml"/>
  <Override PartName="/ppt/tags/tag91.xml" ContentType="application/vnd.openxmlformats-officedocument.presentationml.tags+xml"/>
  <Override PartName="/ppt/tags/tag90.xml" ContentType="application/vnd.openxmlformats-officedocument.presentationml.tags+xml"/>
  <Override PartName="/ppt/tags/tag89.xml" ContentType="application/vnd.openxmlformats-officedocument.presentationml.tags+xml"/>
  <Override PartName="/ppt/tags/tag88.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87.xml" ContentType="application/vnd.openxmlformats-officedocument.presentationml.tags+xml"/>
  <Override PartName="/ppt/tags/tag86.xml" ContentType="application/vnd.openxmlformats-officedocument.presentationml.tags+xml"/>
  <Override PartName="/ppt/tags/tag85.xml" ContentType="application/vnd.openxmlformats-officedocument.presentationml.tags+xml"/>
  <Override PartName="/ppt/tags/tag84.xml" ContentType="application/vnd.openxmlformats-officedocument.presentationml.tags+xml"/>
  <Override PartName="/ppt/tags/tag83.xml" ContentType="application/vnd.openxmlformats-officedocument.presentationml.tags+xml"/>
  <Override PartName="/ppt/tags/tag82.xml" ContentType="application/vnd.openxmlformats-officedocument.presentationml.tags+xml"/>
  <Override PartName="/ppt/tags/tag81.xml" ContentType="application/vnd.openxmlformats-officedocument.presentationml.tags+xml"/>
  <Override PartName="/ppt/tags/tag80.xml" ContentType="application/vnd.openxmlformats-officedocument.presentationml.tags+xml"/>
  <Override PartName="/ppt/tags/tag79.xml" ContentType="application/vnd.openxmlformats-officedocument.presentationml.tags+xml"/>
  <Override PartName="/ppt/tags/tag78.xml" ContentType="application/vnd.openxmlformats-officedocument.presentationml.tags+xml"/>
  <Override PartName="/ppt/tags/tag77.xml" ContentType="application/vnd.openxmlformats-officedocument.presentationml.tags+xml"/>
  <Override PartName="/ppt/tags/tag76.xml" ContentType="application/vnd.openxmlformats-officedocument.presentationml.tags+xml"/>
  <Override PartName="/ppt/tags/tag75.xml" ContentType="application/vnd.openxmlformats-officedocument.presentationml.tags+xml"/>
  <Override PartName="/ppt/tags/tag74.xml" ContentType="application/vnd.openxmlformats-officedocument.presentationml.tags+xml"/>
  <Override PartName="/ppt/tags/tag36.xml" ContentType="application/vnd.openxmlformats-officedocument.presentationml.tags+xml"/>
  <Override PartName="/ppt/tags/tag73.xml" ContentType="application/vnd.openxmlformats-officedocument.presentationml.tags+xml"/>
  <Override PartName="/ppt/tags/tag72.xml" ContentType="application/vnd.openxmlformats-officedocument.presentationml.tags+xml"/>
  <Override PartName="/ppt/tags/tag71.xml" ContentType="application/vnd.openxmlformats-officedocument.presentationml.tags+xml"/>
  <Override PartName="/ppt/tags/tag37.xml" ContentType="application/vnd.openxmlformats-officedocument.presentationml.tags+xml"/>
  <Override PartName="/ppt/tags/tag70.xml" ContentType="application/vnd.openxmlformats-officedocument.presentationml.tags+xml"/>
  <Override PartName="/ppt/tags/tag69.xml" ContentType="application/vnd.openxmlformats-officedocument.presentationml.tags+xml"/>
  <Override PartName="/ppt/tags/tag68.xml" ContentType="application/vnd.openxmlformats-officedocument.presentationml.tags+xml"/>
  <Override PartName="/ppt/tags/tag67.xml" ContentType="application/vnd.openxmlformats-officedocument.presentationml.tags+xml"/>
  <Override PartName="/ppt/tags/tag66.xml" ContentType="application/vnd.openxmlformats-officedocument.presentationml.tags+xml"/>
  <Override PartName="/ppt/tags/tag65.xml" ContentType="application/vnd.openxmlformats-officedocument.presentationml.tags+xml"/>
  <Override PartName="/ppt/tags/tag64.xml" ContentType="application/vnd.openxmlformats-officedocument.presentationml.tags+xml"/>
  <Override PartName="/ppt/tags/tag63.xml" ContentType="application/vnd.openxmlformats-officedocument.presentationml.tags+xml"/>
  <Override PartName="/ppt/tags/tag62.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100.xml" ContentType="application/vnd.openxmlformats-officedocument.presentationml.tags+xml"/>
  <Override PartName="/ppt/tags/tag61.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101.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102.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2" r:id="rId2"/>
    <p:sldMasterId id="2147483764" r:id="rId3"/>
    <p:sldMasterId id="2147483783" r:id="rId4"/>
    <p:sldMasterId id="2147483802" r:id="rId5"/>
    <p:sldMasterId id="2147483821" r:id="rId6"/>
    <p:sldMasterId id="2147483840" r:id="rId7"/>
  </p:sldMasterIdLst>
  <p:notesMasterIdLst>
    <p:notesMasterId r:id="rId58"/>
  </p:notesMasterIdLst>
  <p:sldIdLst>
    <p:sldId id="261" r:id="rId8"/>
    <p:sldId id="456" r:id="rId9"/>
    <p:sldId id="422" r:id="rId10"/>
    <p:sldId id="420" r:id="rId11"/>
    <p:sldId id="461" r:id="rId12"/>
    <p:sldId id="462" r:id="rId13"/>
    <p:sldId id="463" r:id="rId14"/>
    <p:sldId id="464" r:id="rId15"/>
    <p:sldId id="465" r:id="rId16"/>
    <p:sldId id="466" r:id="rId17"/>
    <p:sldId id="468" r:id="rId18"/>
    <p:sldId id="469" r:id="rId19"/>
    <p:sldId id="470" r:id="rId20"/>
    <p:sldId id="467" r:id="rId21"/>
    <p:sldId id="474" r:id="rId22"/>
    <p:sldId id="475" r:id="rId23"/>
    <p:sldId id="476" r:id="rId24"/>
    <p:sldId id="457" r:id="rId25"/>
    <p:sldId id="477" r:id="rId26"/>
    <p:sldId id="478" r:id="rId27"/>
    <p:sldId id="479" r:id="rId28"/>
    <p:sldId id="480" r:id="rId29"/>
    <p:sldId id="481" r:id="rId30"/>
    <p:sldId id="482" r:id="rId31"/>
    <p:sldId id="483" r:id="rId32"/>
    <p:sldId id="484" r:id="rId33"/>
    <p:sldId id="485" r:id="rId34"/>
    <p:sldId id="486" r:id="rId35"/>
    <p:sldId id="487" r:id="rId36"/>
    <p:sldId id="488" r:id="rId37"/>
    <p:sldId id="489" r:id="rId38"/>
    <p:sldId id="490" r:id="rId39"/>
    <p:sldId id="491" r:id="rId40"/>
    <p:sldId id="492" r:id="rId41"/>
    <p:sldId id="493" r:id="rId42"/>
    <p:sldId id="494" r:id="rId43"/>
    <p:sldId id="496" r:id="rId44"/>
    <p:sldId id="497" r:id="rId45"/>
    <p:sldId id="458" r:id="rId46"/>
    <p:sldId id="498" r:id="rId47"/>
    <p:sldId id="500" r:id="rId48"/>
    <p:sldId id="459" r:id="rId49"/>
    <p:sldId id="501" r:id="rId50"/>
    <p:sldId id="502" r:id="rId51"/>
    <p:sldId id="503" r:id="rId52"/>
    <p:sldId id="428" r:id="rId53"/>
    <p:sldId id="504" r:id="rId54"/>
    <p:sldId id="505" r:id="rId55"/>
    <p:sldId id="506" r:id="rId56"/>
    <p:sldId id="257" r:id="rId5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LLOW, Fatim Cham" initials="FCHAM" lastIdx="13" clrIdx="0"/>
  <p:cmAuthor id="1" name="Upjeet Chandan" initials="UC" lastIdx="1" clrIdx="1">
    <p:extLst>
      <p:ext uri="{19B8F6BF-5375-455C-9EA6-DF929625EA0E}">
        <p15:presenceInfo xmlns:p15="http://schemas.microsoft.com/office/powerpoint/2012/main" userId="S-1-5-21-889838981-920820592-1903951286-5911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968"/>
    <a:srgbClr val="0066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60" autoAdjust="0"/>
    <p:restoredTop sz="90139" autoAdjust="0"/>
  </p:normalViewPr>
  <p:slideViewPr>
    <p:cSldViewPr>
      <p:cViewPr varScale="1">
        <p:scale>
          <a:sx n="60" d="100"/>
          <a:sy n="60" d="100"/>
        </p:scale>
        <p:origin x="856" y="48"/>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notesMaster" Target="notesMasters/notesMaster1.xml"/><Relationship Id="rId66" Type="http://schemas.openxmlformats.org/officeDocument/2006/relationships/customXml" Target="../customXml/item3.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customXml" Target="../customXml/item1.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commentAuthors" Target="commentAuthors.xml"/><Relationship Id="rId67" Type="http://schemas.openxmlformats.org/officeDocument/2006/relationships/customXml" Target="../customXml/item4.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presProps" Target="presProps.xml"/><Relationship Id="rId65"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188717-651C-7A4C-BB09-6C9B92400A25}" type="doc">
      <dgm:prSet loTypeId="urn:microsoft.com/office/officeart/2005/8/layout/vList6" loCatId="" qsTypeId="urn:microsoft.com/office/officeart/2005/8/quickstyle/simple1" qsCatId="simple" csTypeId="urn:microsoft.com/office/officeart/2005/8/colors/colorful3" csCatId="colorful" phldr="1"/>
      <dgm:spPr/>
      <dgm:t>
        <a:bodyPr/>
        <a:lstStyle/>
        <a:p>
          <a:endParaRPr lang="en-US"/>
        </a:p>
      </dgm:t>
    </dgm:pt>
    <dgm:pt modelId="{B4DB2603-06EB-BC43-B5E3-113B7C63FE26}">
      <dgm:prSet phldrT="[Text]" custT="1"/>
      <dgm:spPr/>
      <dgm:t>
        <a:bodyPr/>
        <a:lstStyle/>
        <a:p>
          <a:r>
            <a:rPr lang="en-US" sz="2800" dirty="0"/>
            <a:t>Assessment report </a:t>
          </a:r>
        </a:p>
      </dgm:t>
    </dgm:pt>
    <dgm:pt modelId="{DBBD48BD-8CF6-7047-A7DE-00D90859FAC9}" type="parTrans" cxnId="{F4BC559D-0B71-A74C-BAE2-AB153E5307A1}">
      <dgm:prSet/>
      <dgm:spPr/>
      <dgm:t>
        <a:bodyPr/>
        <a:lstStyle/>
        <a:p>
          <a:endParaRPr lang="en-US"/>
        </a:p>
      </dgm:t>
    </dgm:pt>
    <dgm:pt modelId="{D83230A6-1D16-A448-B375-45EF3CB0350C}" type="sibTrans" cxnId="{F4BC559D-0B71-A74C-BAE2-AB153E5307A1}">
      <dgm:prSet/>
      <dgm:spPr/>
      <dgm:t>
        <a:bodyPr/>
        <a:lstStyle/>
        <a:p>
          <a:endParaRPr lang="en-US"/>
        </a:p>
      </dgm:t>
    </dgm:pt>
    <dgm:pt modelId="{CC023DF6-14DF-7C40-AF7C-1C188CEFFDAF}">
      <dgm:prSet phldrT="[Text]" custT="1"/>
      <dgm:spPr/>
      <dgm:t>
        <a:bodyPr anchor="ctr"/>
        <a:lstStyle/>
        <a:p>
          <a:pPr marL="404813" indent="-239713"/>
          <a:r>
            <a:rPr lang="en-US" sz="1900" dirty="0"/>
            <a:t>Generated from POC Database on testing and error trends or equivalent report</a:t>
          </a:r>
        </a:p>
      </dgm:t>
    </dgm:pt>
    <dgm:pt modelId="{C8B42E5B-AE49-F64F-B7C8-ED431383B9E3}" type="parTrans" cxnId="{853F5118-A94C-2C4F-BED7-A01C871F0EDB}">
      <dgm:prSet/>
      <dgm:spPr/>
      <dgm:t>
        <a:bodyPr/>
        <a:lstStyle/>
        <a:p>
          <a:endParaRPr lang="en-US"/>
        </a:p>
      </dgm:t>
    </dgm:pt>
    <dgm:pt modelId="{785C02B5-BCDB-FF41-A3CD-E5C70D62B72F}" type="sibTrans" cxnId="{853F5118-A94C-2C4F-BED7-A01C871F0EDB}">
      <dgm:prSet/>
      <dgm:spPr/>
      <dgm:t>
        <a:bodyPr/>
        <a:lstStyle/>
        <a:p>
          <a:endParaRPr lang="en-US"/>
        </a:p>
      </dgm:t>
    </dgm:pt>
    <dgm:pt modelId="{50A9B0DC-C5BA-2B4D-A948-FC64826BA831}">
      <dgm:prSet phldrT="[Text]" custT="1"/>
      <dgm:spPr/>
      <dgm:t>
        <a:bodyPr/>
        <a:lstStyle/>
        <a:p>
          <a:r>
            <a:rPr lang="en-US" sz="2800" dirty="0"/>
            <a:t>Supervision</a:t>
          </a:r>
        </a:p>
      </dgm:t>
    </dgm:pt>
    <dgm:pt modelId="{7F914178-4CA2-3947-BFC6-85E6F9CB5ACF}" type="parTrans" cxnId="{8D7A4ABC-4274-CB4F-981B-9F046427EFDF}">
      <dgm:prSet/>
      <dgm:spPr/>
      <dgm:t>
        <a:bodyPr/>
        <a:lstStyle/>
        <a:p>
          <a:endParaRPr lang="en-US"/>
        </a:p>
      </dgm:t>
    </dgm:pt>
    <dgm:pt modelId="{1C12A36E-1B9A-884C-8E41-D209C2B02CD0}" type="sibTrans" cxnId="{8D7A4ABC-4274-CB4F-981B-9F046427EFDF}">
      <dgm:prSet/>
      <dgm:spPr/>
      <dgm:t>
        <a:bodyPr/>
        <a:lstStyle/>
        <a:p>
          <a:endParaRPr lang="en-US"/>
        </a:p>
      </dgm:t>
    </dgm:pt>
    <dgm:pt modelId="{744C76E1-B683-894B-8279-FB5EC246B705}">
      <dgm:prSet phldrT="[Text]" custT="1"/>
      <dgm:spPr/>
      <dgm:t>
        <a:bodyPr/>
        <a:lstStyle/>
        <a:p>
          <a:r>
            <a:rPr lang="en-US" sz="2800" dirty="0"/>
            <a:t>Mentorship</a:t>
          </a:r>
        </a:p>
      </dgm:t>
    </dgm:pt>
    <dgm:pt modelId="{03429422-3451-F749-B9B0-3B14EB292683}" type="parTrans" cxnId="{C7739978-6E5C-1B4E-A842-846AEF78A5E8}">
      <dgm:prSet/>
      <dgm:spPr/>
      <dgm:t>
        <a:bodyPr/>
        <a:lstStyle/>
        <a:p>
          <a:endParaRPr lang="en-US"/>
        </a:p>
      </dgm:t>
    </dgm:pt>
    <dgm:pt modelId="{AB24E06C-0A5D-6E45-8FCC-C7E95240908D}" type="sibTrans" cxnId="{C7739978-6E5C-1B4E-A842-846AEF78A5E8}">
      <dgm:prSet/>
      <dgm:spPr/>
      <dgm:t>
        <a:bodyPr/>
        <a:lstStyle/>
        <a:p>
          <a:endParaRPr lang="en-US"/>
        </a:p>
      </dgm:t>
    </dgm:pt>
    <dgm:pt modelId="{E12B55CC-A81E-9848-810F-52D8D10EEC2D}">
      <dgm:prSet phldrT="[Text]" custT="1"/>
      <dgm:spPr/>
      <dgm:t>
        <a:bodyPr anchor="ctr"/>
        <a:lstStyle/>
        <a:p>
          <a:pPr marL="404813" indent="-239713"/>
          <a:r>
            <a:rPr lang="en-US" sz="1900" dirty="0"/>
            <a:t>Carried out by trained lab tech as needed </a:t>
          </a:r>
        </a:p>
      </dgm:t>
    </dgm:pt>
    <dgm:pt modelId="{9A2A8BB5-7E13-EB4A-A320-3210CD8F00F4}" type="parTrans" cxnId="{9AA5AC91-C6CC-564E-B2D2-3533AFD1A00A}">
      <dgm:prSet/>
      <dgm:spPr/>
      <dgm:t>
        <a:bodyPr/>
        <a:lstStyle/>
        <a:p>
          <a:endParaRPr lang="en-US"/>
        </a:p>
      </dgm:t>
    </dgm:pt>
    <dgm:pt modelId="{C7E93D2F-F745-AF4F-B002-8207D86F20E4}" type="sibTrans" cxnId="{9AA5AC91-C6CC-564E-B2D2-3533AFD1A00A}">
      <dgm:prSet/>
      <dgm:spPr/>
      <dgm:t>
        <a:bodyPr/>
        <a:lstStyle/>
        <a:p>
          <a:endParaRPr lang="en-US"/>
        </a:p>
      </dgm:t>
    </dgm:pt>
    <dgm:pt modelId="{2806409C-1E68-F447-A5BC-389272211F51}">
      <dgm:prSet phldrT="[Text]" custT="1"/>
      <dgm:spPr/>
      <dgm:t>
        <a:bodyPr anchor="ctr"/>
        <a:lstStyle/>
        <a:p>
          <a:pPr marL="344488" indent="-223838"/>
          <a:r>
            <a:rPr lang="en-US" sz="1900" dirty="0"/>
            <a:t>Occurs every quarter or every 6 months</a:t>
          </a:r>
        </a:p>
      </dgm:t>
    </dgm:pt>
    <dgm:pt modelId="{DAB5C924-6C42-DC4A-9478-BD5DD1C5850C}" type="parTrans" cxnId="{CA29B4F0-87CF-4847-8FDD-8804010B3BF1}">
      <dgm:prSet/>
      <dgm:spPr/>
      <dgm:t>
        <a:bodyPr/>
        <a:lstStyle/>
        <a:p>
          <a:endParaRPr lang="en-US"/>
        </a:p>
      </dgm:t>
    </dgm:pt>
    <dgm:pt modelId="{77BB7D64-08B1-0940-97A6-B3DBBF7BD3E2}" type="sibTrans" cxnId="{CA29B4F0-87CF-4847-8FDD-8804010B3BF1}">
      <dgm:prSet/>
      <dgm:spPr/>
      <dgm:t>
        <a:bodyPr/>
        <a:lstStyle/>
        <a:p>
          <a:endParaRPr lang="en-US"/>
        </a:p>
      </dgm:t>
    </dgm:pt>
    <dgm:pt modelId="{51915B3B-B581-2446-9F55-E53BA9B95637}">
      <dgm:prSet phldrT="[Text]" custT="1"/>
      <dgm:spPr/>
      <dgm:t>
        <a:bodyPr anchor="ctr"/>
        <a:lstStyle/>
        <a:p>
          <a:pPr marL="404813" indent="-239713"/>
          <a:r>
            <a:rPr lang="en-US" sz="1900" dirty="0"/>
            <a:t>Based on the supervision/data report findings and EQA performance </a:t>
          </a:r>
        </a:p>
      </dgm:t>
    </dgm:pt>
    <dgm:pt modelId="{303E4515-380B-4441-8BE6-C1CA08E58896}" type="parTrans" cxnId="{36532A43-992F-1641-BF53-8C2F4992223D}">
      <dgm:prSet/>
      <dgm:spPr/>
      <dgm:t>
        <a:bodyPr/>
        <a:lstStyle/>
        <a:p>
          <a:endParaRPr lang="en-US"/>
        </a:p>
      </dgm:t>
    </dgm:pt>
    <dgm:pt modelId="{222DF643-2179-EE40-81B5-3BC1E1DD3A27}" type="sibTrans" cxnId="{36532A43-992F-1641-BF53-8C2F4992223D}">
      <dgm:prSet/>
      <dgm:spPr/>
      <dgm:t>
        <a:bodyPr/>
        <a:lstStyle/>
        <a:p>
          <a:endParaRPr lang="en-US"/>
        </a:p>
      </dgm:t>
    </dgm:pt>
    <dgm:pt modelId="{E68191CF-5A27-1849-B87A-6A633AFAF443}">
      <dgm:prSet phldrT="[Text]" custT="1"/>
      <dgm:spPr/>
      <dgm:t>
        <a:bodyPr anchor="ctr"/>
        <a:lstStyle/>
        <a:p>
          <a:pPr marL="404813" indent="-239713"/>
          <a:r>
            <a:rPr lang="en-US" sz="1900" dirty="0"/>
            <a:t>To be used during site supervision </a:t>
          </a:r>
        </a:p>
      </dgm:t>
    </dgm:pt>
    <dgm:pt modelId="{635B35B8-7879-0443-9478-6912BB7642FA}" type="parTrans" cxnId="{2970FD74-186F-A14F-8B18-859F516559D2}">
      <dgm:prSet/>
      <dgm:spPr/>
      <dgm:t>
        <a:bodyPr/>
        <a:lstStyle/>
        <a:p>
          <a:endParaRPr lang="en-US"/>
        </a:p>
      </dgm:t>
    </dgm:pt>
    <dgm:pt modelId="{9E0182C8-61B4-8947-85E9-8A715C16EE42}" type="sibTrans" cxnId="{2970FD74-186F-A14F-8B18-859F516559D2}">
      <dgm:prSet/>
      <dgm:spPr/>
      <dgm:t>
        <a:bodyPr/>
        <a:lstStyle/>
        <a:p>
          <a:endParaRPr lang="en-US"/>
        </a:p>
      </dgm:t>
    </dgm:pt>
    <dgm:pt modelId="{493A645A-573E-4683-8FAF-65412E00C415}">
      <dgm:prSet phldrT="[Text]" custT="1"/>
      <dgm:spPr/>
      <dgm:t>
        <a:bodyPr anchor="ctr"/>
        <a:lstStyle/>
        <a:p>
          <a:pPr marL="344488" indent="-223838"/>
          <a:r>
            <a:rPr lang="en-US" sz="1900" dirty="0"/>
            <a:t>Carried out by trained lab tech/lab coordinator using the POC supervision and mentorship checklist </a:t>
          </a:r>
        </a:p>
      </dgm:t>
    </dgm:pt>
    <dgm:pt modelId="{5A3DED99-1C1F-412E-A504-FE65E9A5D837}" type="parTrans" cxnId="{444FFF00-2E08-4C0C-94A1-885F07F73331}">
      <dgm:prSet/>
      <dgm:spPr/>
      <dgm:t>
        <a:bodyPr/>
        <a:lstStyle/>
        <a:p>
          <a:endParaRPr lang="en-US"/>
        </a:p>
      </dgm:t>
    </dgm:pt>
    <dgm:pt modelId="{16B29C57-E1F8-4E5A-8958-B361F04AAF1D}" type="sibTrans" cxnId="{444FFF00-2E08-4C0C-94A1-885F07F73331}">
      <dgm:prSet/>
      <dgm:spPr/>
      <dgm:t>
        <a:bodyPr/>
        <a:lstStyle/>
        <a:p>
          <a:endParaRPr lang="en-US"/>
        </a:p>
      </dgm:t>
    </dgm:pt>
    <dgm:pt modelId="{0987FB08-3B7C-2B4E-97E3-51F034E5A9BF}" type="pres">
      <dgm:prSet presAssocID="{44188717-651C-7A4C-BB09-6C9B92400A25}" presName="Name0" presStyleCnt="0">
        <dgm:presLayoutVars>
          <dgm:dir/>
          <dgm:animLvl val="lvl"/>
          <dgm:resizeHandles/>
        </dgm:presLayoutVars>
      </dgm:prSet>
      <dgm:spPr/>
    </dgm:pt>
    <dgm:pt modelId="{155E9076-455B-6E47-BFC2-5FCAEF988A61}" type="pres">
      <dgm:prSet presAssocID="{B4DB2603-06EB-BC43-B5E3-113B7C63FE26}" presName="linNode" presStyleCnt="0"/>
      <dgm:spPr/>
    </dgm:pt>
    <dgm:pt modelId="{2945DFF1-DE96-2649-8A65-C84603BAD08A}" type="pres">
      <dgm:prSet presAssocID="{B4DB2603-06EB-BC43-B5E3-113B7C63FE26}" presName="parentShp" presStyleLbl="node1" presStyleIdx="0" presStyleCnt="3" custScaleX="79981" custScaleY="103490" custLinFactNeighborX="-1110" custLinFactNeighborY="7122">
        <dgm:presLayoutVars>
          <dgm:bulletEnabled val="1"/>
        </dgm:presLayoutVars>
      </dgm:prSet>
      <dgm:spPr/>
    </dgm:pt>
    <dgm:pt modelId="{BE79E152-FBA1-0144-8C0A-25B3D2344064}" type="pres">
      <dgm:prSet presAssocID="{B4DB2603-06EB-BC43-B5E3-113B7C63FE26}" presName="childShp" presStyleLbl="bgAccFollowNode1" presStyleIdx="0" presStyleCnt="3" custScaleY="117785" custLinFactNeighborX="-3969" custLinFactNeighborY="7122">
        <dgm:presLayoutVars>
          <dgm:bulletEnabled val="1"/>
        </dgm:presLayoutVars>
      </dgm:prSet>
      <dgm:spPr/>
    </dgm:pt>
    <dgm:pt modelId="{CE52E2CA-3A08-A046-8393-DCABF7E3F7D7}" type="pres">
      <dgm:prSet presAssocID="{D83230A6-1D16-A448-B375-45EF3CB0350C}" presName="spacing" presStyleCnt="0"/>
      <dgm:spPr/>
    </dgm:pt>
    <dgm:pt modelId="{C5B39C92-200F-8A4F-8752-EBD7EED04A60}" type="pres">
      <dgm:prSet presAssocID="{50A9B0DC-C5BA-2B4D-A948-FC64826BA831}" presName="linNode" presStyleCnt="0"/>
      <dgm:spPr/>
    </dgm:pt>
    <dgm:pt modelId="{EC7F0F0A-AA98-4447-888F-D2E23E047BEE}" type="pres">
      <dgm:prSet presAssocID="{50A9B0DC-C5BA-2B4D-A948-FC64826BA831}" presName="parentShp" presStyleLbl="node1" presStyleIdx="1" presStyleCnt="3" custScaleX="79981" custScaleY="104462" custLinFactNeighborX="263" custLinFactNeighborY="5843">
        <dgm:presLayoutVars>
          <dgm:bulletEnabled val="1"/>
        </dgm:presLayoutVars>
      </dgm:prSet>
      <dgm:spPr/>
    </dgm:pt>
    <dgm:pt modelId="{CD0E241C-A098-7649-A9B9-BEA138B0DE55}" type="pres">
      <dgm:prSet presAssocID="{50A9B0DC-C5BA-2B4D-A948-FC64826BA831}" presName="childShp" presStyleLbl="bgAccFollowNode1" presStyleIdx="1" presStyleCnt="3" custScaleX="104395" custScaleY="116835" custLinFactNeighborX="-1272" custLinFactNeighborY="5843">
        <dgm:presLayoutVars>
          <dgm:bulletEnabled val="1"/>
        </dgm:presLayoutVars>
      </dgm:prSet>
      <dgm:spPr/>
    </dgm:pt>
    <dgm:pt modelId="{7A4A77E3-9CD1-4B4F-8D60-0E25C3AF699D}" type="pres">
      <dgm:prSet presAssocID="{1C12A36E-1B9A-884C-8E41-D209C2B02CD0}" presName="spacing" presStyleCnt="0"/>
      <dgm:spPr/>
    </dgm:pt>
    <dgm:pt modelId="{00B37192-C26D-A344-B6BC-32120844613C}" type="pres">
      <dgm:prSet presAssocID="{744C76E1-B683-894B-8279-FB5EC246B705}" presName="linNode" presStyleCnt="0"/>
      <dgm:spPr/>
    </dgm:pt>
    <dgm:pt modelId="{67CA51E0-260C-C242-9B1C-7D9C7D519312}" type="pres">
      <dgm:prSet presAssocID="{744C76E1-B683-894B-8279-FB5EC246B705}" presName="parentShp" presStyleLbl="node1" presStyleIdx="2" presStyleCnt="3" custScaleX="79981" custScaleY="104462" custLinFactNeighborX="-2621" custLinFactNeighborY="725">
        <dgm:presLayoutVars>
          <dgm:bulletEnabled val="1"/>
        </dgm:presLayoutVars>
      </dgm:prSet>
      <dgm:spPr/>
    </dgm:pt>
    <dgm:pt modelId="{D588161C-31D3-264A-8269-A02D7607EA54}" type="pres">
      <dgm:prSet presAssocID="{744C76E1-B683-894B-8279-FB5EC246B705}" presName="childShp" presStyleLbl="bgAccFollowNode1" presStyleIdx="2" presStyleCnt="3" custScaleY="120213" custLinFactNeighborX="-5599" custLinFactNeighborY="248">
        <dgm:presLayoutVars>
          <dgm:bulletEnabled val="1"/>
        </dgm:presLayoutVars>
      </dgm:prSet>
      <dgm:spPr/>
    </dgm:pt>
  </dgm:ptLst>
  <dgm:cxnLst>
    <dgm:cxn modelId="{29648400-2014-4093-BB3B-F1F50BB7A4F0}" type="presOf" srcId="{E68191CF-5A27-1849-B87A-6A633AFAF443}" destId="{BE79E152-FBA1-0144-8C0A-25B3D2344064}" srcOrd="0" destOrd="1" presId="urn:microsoft.com/office/officeart/2005/8/layout/vList6"/>
    <dgm:cxn modelId="{444FFF00-2E08-4C0C-94A1-885F07F73331}" srcId="{50A9B0DC-C5BA-2B4D-A948-FC64826BA831}" destId="{493A645A-573E-4683-8FAF-65412E00C415}" srcOrd="0" destOrd="0" parTransId="{5A3DED99-1C1F-412E-A504-FE65E9A5D837}" sibTransId="{16B29C57-E1F8-4E5A-8958-B361F04AAF1D}"/>
    <dgm:cxn modelId="{D5072C0D-C459-4D76-8EC1-8198AD9BCF4C}" type="presOf" srcId="{CC023DF6-14DF-7C40-AF7C-1C188CEFFDAF}" destId="{BE79E152-FBA1-0144-8C0A-25B3D2344064}" srcOrd="0" destOrd="0" presId="urn:microsoft.com/office/officeart/2005/8/layout/vList6"/>
    <dgm:cxn modelId="{853F5118-A94C-2C4F-BED7-A01C871F0EDB}" srcId="{B4DB2603-06EB-BC43-B5E3-113B7C63FE26}" destId="{CC023DF6-14DF-7C40-AF7C-1C188CEFFDAF}" srcOrd="0" destOrd="0" parTransId="{C8B42E5B-AE49-F64F-B7C8-ED431383B9E3}" sibTransId="{785C02B5-BCDB-FF41-A3CD-E5C70D62B72F}"/>
    <dgm:cxn modelId="{07B2961C-946A-4469-9F20-44665BFB9918}" type="presOf" srcId="{744C76E1-B683-894B-8279-FB5EC246B705}" destId="{67CA51E0-260C-C242-9B1C-7D9C7D519312}" srcOrd="0" destOrd="0" presId="urn:microsoft.com/office/officeart/2005/8/layout/vList6"/>
    <dgm:cxn modelId="{CBEFD83F-555F-4941-9BC3-1B52C03F4695}" type="presOf" srcId="{493A645A-573E-4683-8FAF-65412E00C415}" destId="{CD0E241C-A098-7649-A9B9-BEA138B0DE55}" srcOrd="0" destOrd="0" presId="urn:microsoft.com/office/officeart/2005/8/layout/vList6"/>
    <dgm:cxn modelId="{36532A43-992F-1641-BF53-8C2F4992223D}" srcId="{744C76E1-B683-894B-8279-FB5EC246B705}" destId="{51915B3B-B581-2446-9F55-E53BA9B95637}" srcOrd="1" destOrd="0" parTransId="{303E4515-380B-4441-8BE6-C1CA08E58896}" sibTransId="{222DF643-2179-EE40-81B5-3BC1E1DD3A27}"/>
    <dgm:cxn modelId="{2970FD74-186F-A14F-8B18-859F516559D2}" srcId="{B4DB2603-06EB-BC43-B5E3-113B7C63FE26}" destId="{E68191CF-5A27-1849-B87A-6A633AFAF443}" srcOrd="1" destOrd="0" parTransId="{635B35B8-7879-0443-9478-6912BB7642FA}" sibTransId="{9E0182C8-61B4-8947-85E9-8A715C16EE42}"/>
    <dgm:cxn modelId="{C7739978-6E5C-1B4E-A842-846AEF78A5E8}" srcId="{44188717-651C-7A4C-BB09-6C9B92400A25}" destId="{744C76E1-B683-894B-8279-FB5EC246B705}" srcOrd="2" destOrd="0" parTransId="{03429422-3451-F749-B9B0-3B14EB292683}" sibTransId="{AB24E06C-0A5D-6E45-8FCC-C7E95240908D}"/>
    <dgm:cxn modelId="{9AA5AC91-C6CC-564E-B2D2-3533AFD1A00A}" srcId="{744C76E1-B683-894B-8279-FB5EC246B705}" destId="{E12B55CC-A81E-9848-810F-52D8D10EEC2D}" srcOrd="0" destOrd="0" parTransId="{9A2A8BB5-7E13-EB4A-A320-3210CD8F00F4}" sibTransId="{C7E93D2F-F745-AF4F-B002-8207D86F20E4}"/>
    <dgm:cxn modelId="{F3D87A98-5CB8-469F-8121-7BA49946659B}" type="presOf" srcId="{44188717-651C-7A4C-BB09-6C9B92400A25}" destId="{0987FB08-3B7C-2B4E-97E3-51F034E5A9BF}" srcOrd="0" destOrd="0" presId="urn:microsoft.com/office/officeart/2005/8/layout/vList6"/>
    <dgm:cxn modelId="{CB6A679A-C455-4679-8F8B-8A013F27B7C1}" type="presOf" srcId="{50A9B0DC-C5BA-2B4D-A948-FC64826BA831}" destId="{EC7F0F0A-AA98-4447-888F-D2E23E047BEE}" srcOrd="0" destOrd="0" presId="urn:microsoft.com/office/officeart/2005/8/layout/vList6"/>
    <dgm:cxn modelId="{E6EA879B-03A4-41C1-8A3B-F8B6AD4F336A}" type="presOf" srcId="{2806409C-1E68-F447-A5BC-389272211F51}" destId="{CD0E241C-A098-7649-A9B9-BEA138B0DE55}" srcOrd="0" destOrd="1" presId="urn:microsoft.com/office/officeart/2005/8/layout/vList6"/>
    <dgm:cxn modelId="{F4BC559D-0B71-A74C-BAE2-AB153E5307A1}" srcId="{44188717-651C-7A4C-BB09-6C9B92400A25}" destId="{B4DB2603-06EB-BC43-B5E3-113B7C63FE26}" srcOrd="0" destOrd="0" parTransId="{DBBD48BD-8CF6-7047-A7DE-00D90859FAC9}" sibTransId="{D83230A6-1D16-A448-B375-45EF3CB0350C}"/>
    <dgm:cxn modelId="{85C8A7AC-63F4-43FD-9683-554C6F1CF158}" type="presOf" srcId="{B4DB2603-06EB-BC43-B5E3-113B7C63FE26}" destId="{2945DFF1-DE96-2649-8A65-C84603BAD08A}" srcOrd="0" destOrd="0" presId="urn:microsoft.com/office/officeart/2005/8/layout/vList6"/>
    <dgm:cxn modelId="{8D7A4ABC-4274-CB4F-981B-9F046427EFDF}" srcId="{44188717-651C-7A4C-BB09-6C9B92400A25}" destId="{50A9B0DC-C5BA-2B4D-A948-FC64826BA831}" srcOrd="1" destOrd="0" parTransId="{7F914178-4CA2-3947-BFC6-85E6F9CB5ACF}" sibTransId="{1C12A36E-1B9A-884C-8E41-D209C2B02CD0}"/>
    <dgm:cxn modelId="{CD771BD7-6A21-4273-B3C3-5B03BBDC22E7}" type="presOf" srcId="{51915B3B-B581-2446-9F55-E53BA9B95637}" destId="{D588161C-31D3-264A-8269-A02D7607EA54}" srcOrd="0" destOrd="1" presId="urn:microsoft.com/office/officeart/2005/8/layout/vList6"/>
    <dgm:cxn modelId="{703F96EA-9168-4694-BC50-AA8CEBCA3108}" type="presOf" srcId="{E12B55CC-A81E-9848-810F-52D8D10EEC2D}" destId="{D588161C-31D3-264A-8269-A02D7607EA54}" srcOrd="0" destOrd="0" presId="urn:microsoft.com/office/officeart/2005/8/layout/vList6"/>
    <dgm:cxn modelId="{CA29B4F0-87CF-4847-8FDD-8804010B3BF1}" srcId="{50A9B0DC-C5BA-2B4D-A948-FC64826BA831}" destId="{2806409C-1E68-F447-A5BC-389272211F51}" srcOrd="1" destOrd="0" parTransId="{DAB5C924-6C42-DC4A-9478-BD5DD1C5850C}" sibTransId="{77BB7D64-08B1-0940-97A6-B3DBBF7BD3E2}"/>
    <dgm:cxn modelId="{3C1E840D-9117-4A3A-B372-55F6E10C877A}" type="presParOf" srcId="{0987FB08-3B7C-2B4E-97E3-51F034E5A9BF}" destId="{155E9076-455B-6E47-BFC2-5FCAEF988A61}" srcOrd="0" destOrd="0" presId="urn:microsoft.com/office/officeart/2005/8/layout/vList6"/>
    <dgm:cxn modelId="{8F4FC88B-5CF8-4B92-A65E-0CB6F9296AD7}" type="presParOf" srcId="{155E9076-455B-6E47-BFC2-5FCAEF988A61}" destId="{2945DFF1-DE96-2649-8A65-C84603BAD08A}" srcOrd="0" destOrd="0" presId="urn:microsoft.com/office/officeart/2005/8/layout/vList6"/>
    <dgm:cxn modelId="{CBA715E1-999E-431C-95EA-4658321609D9}" type="presParOf" srcId="{155E9076-455B-6E47-BFC2-5FCAEF988A61}" destId="{BE79E152-FBA1-0144-8C0A-25B3D2344064}" srcOrd="1" destOrd="0" presId="urn:microsoft.com/office/officeart/2005/8/layout/vList6"/>
    <dgm:cxn modelId="{DAC5DF9A-D9C0-4228-8AD4-64BE97A52E72}" type="presParOf" srcId="{0987FB08-3B7C-2B4E-97E3-51F034E5A9BF}" destId="{CE52E2CA-3A08-A046-8393-DCABF7E3F7D7}" srcOrd="1" destOrd="0" presId="urn:microsoft.com/office/officeart/2005/8/layout/vList6"/>
    <dgm:cxn modelId="{49E9A92A-045D-4B5F-82FD-578D297D58BD}" type="presParOf" srcId="{0987FB08-3B7C-2B4E-97E3-51F034E5A9BF}" destId="{C5B39C92-200F-8A4F-8752-EBD7EED04A60}" srcOrd="2" destOrd="0" presId="urn:microsoft.com/office/officeart/2005/8/layout/vList6"/>
    <dgm:cxn modelId="{93A28B82-43C7-459B-AA5F-5F793E0AA6BE}" type="presParOf" srcId="{C5B39C92-200F-8A4F-8752-EBD7EED04A60}" destId="{EC7F0F0A-AA98-4447-888F-D2E23E047BEE}" srcOrd="0" destOrd="0" presId="urn:microsoft.com/office/officeart/2005/8/layout/vList6"/>
    <dgm:cxn modelId="{600E30BB-FF38-48B4-BACD-652E3A91C0A0}" type="presParOf" srcId="{C5B39C92-200F-8A4F-8752-EBD7EED04A60}" destId="{CD0E241C-A098-7649-A9B9-BEA138B0DE55}" srcOrd="1" destOrd="0" presId="urn:microsoft.com/office/officeart/2005/8/layout/vList6"/>
    <dgm:cxn modelId="{546B51F7-71C7-4ABD-AC36-DF5BBF2C20E1}" type="presParOf" srcId="{0987FB08-3B7C-2B4E-97E3-51F034E5A9BF}" destId="{7A4A77E3-9CD1-4B4F-8D60-0E25C3AF699D}" srcOrd="3" destOrd="0" presId="urn:microsoft.com/office/officeart/2005/8/layout/vList6"/>
    <dgm:cxn modelId="{AC5D9B98-72B7-4DA9-972F-1B5DE079EDDE}" type="presParOf" srcId="{0987FB08-3B7C-2B4E-97E3-51F034E5A9BF}" destId="{00B37192-C26D-A344-B6BC-32120844613C}" srcOrd="4" destOrd="0" presId="urn:microsoft.com/office/officeart/2005/8/layout/vList6"/>
    <dgm:cxn modelId="{BDD7E3F2-6E6F-45F2-9283-C0BF5B55496A}" type="presParOf" srcId="{00B37192-C26D-A344-B6BC-32120844613C}" destId="{67CA51E0-260C-C242-9B1C-7D9C7D519312}" srcOrd="0" destOrd="0" presId="urn:microsoft.com/office/officeart/2005/8/layout/vList6"/>
    <dgm:cxn modelId="{FC9EB380-F997-423A-ABAA-7D998B86EB55}" type="presParOf" srcId="{00B37192-C26D-A344-B6BC-32120844613C}" destId="{D588161C-31D3-264A-8269-A02D7607EA5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9E152-FBA1-0144-8C0A-25B3D2344064}">
      <dsp:nvSpPr>
        <dsp:cNvPr id="0" name=""/>
        <dsp:cNvSpPr/>
      </dsp:nvSpPr>
      <dsp:spPr>
        <a:xfrm>
          <a:off x="3939445" y="97715"/>
          <a:ext cx="6859665" cy="1587228"/>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404813" lvl="1" indent="-239713" algn="l" defTabSz="844550">
            <a:lnSpc>
              <a:spcPct val="90000"/>
            </a:lnSpc>
            <a:spcBef>
              <a:spcPct val="0"/>
            </a:spcBef>
            <a:spcAft>
              <a:spcPct val="15000"/>
            </a:spcAft>
            <a:buChar char="•"/>
          </a:pPr>
          <a:r>
            <a:rPr lang="en-US" sz="1900" kern="1200" dirty="0"/>
            <a:t>Generated from POC Database on testing and error trends or equivalent report</a:t>
          </a:r>
        </a:p>
        <a:p>
          <a:pPr marL="404813" lvl="1" indent="-239713" algn="l" defTabSz="844550">
            <a:lnSpc>
              <a:spcPct val="90000"/>
            </a:lnSpc>
            <a:spcBef>
              <a:spcPct val="0"/>
            </a:spcBef>
            <a:spcAft>
              <a:spcPct val="15000"/>
            </a:spcAft>
            <a:buChar char="•"/>
          </a:pPr>
          <a:r>
            <a:rPr lang="en-US" sz="1900" kern="1200" dirty="0"/>
            <a:t>To be used during site supervision </a:t>
          </a:r>
        </a:p>
      </dsp:txBody>
      <dsp:txXfrm>
        <a:off x="3939445" y="296119"/>
        <a:ext cx="6264455" cy="1190421"/>
      </dsp:txXfrm>
    </dsp:sp>
    <dsp:sp modelId="{2945DFF1-DE96-2649-8A65-C84603BAD08A}">
      <dsp:nvSpPr>
        <dsp:cNvPr id="0" name=""/>
        <dsp:cNvSpPr/>
      </dsp:nvSpPr>
      <dsp:spPr>
        <a:xfrm>
          <a:off x="387191" y="194032"/>
          <a:ext cx="3657619" cy="139459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report </a:t>
          </a:r>
        </a:p>
      </dsp:txBody>
      <dsp:txXfrm>
        <a:off x="455269" y="262110"/>
        <a:ext cx="3521463" cy="1258438"/>
      </dsp:txXfrm>
    </dsp:sp>
    <dsp:sp modelId="{CD0E241C-A098-7649-A9B9-BEA138B0DE55}">
      <dsp:nvSpPr>
        <dsp:cNvPr id="0" name=""/>
        <dsp:cNvSpPr/>
      </dsp:nvSpPr>
      <dsp:spPr>
        <a:xfrm>
          <a:off x="3912041" y="1802465"/>
          <a:ext cx="7161147" cy="1574426"/>
        </a:xfrm>
        <a:prstGeom prst="rightArrow">
          <a:avLst>
            <a:gd name="adj1" fmla="val 75000"/>
            <a:gd name="adj2" fmla="val 50000"/>
          </a:avLst>
        </a:prstGeom>
        <a:solidFill>
          <a:schemeClr val="accent3">
            <a:tint val="40000"/>
            <a:alpha val="90000"/>
            <a:hueOff val="5358427"/>
            <a:satOff val="-6896"/>
            <a:lumOff val="-537"/>
            <a:alphaOff val="0"/>
          </a:schemeClr>
        </a:solidFill>
        <a:ln w="25400" cap="flat" cmpd="sng"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344488" lvl="1" indent="-223838" algn="l" defTabSz="844550">
            <a:lnSpc>
              <a:spcPct val="90000"/>
            </a:lnSpc>
            <a:spcBef>
              <a:spcPct val="0"/>
            </a:spcBef>
            <a:spcAft>
              <a:spcPct val="15000"/>
            </a:spcAft>
            <a:buChar char="•"/>
          </a:pPr>
          <a:r>
            <a:rPr lang="en-US" sz="1900" kern="1200" dirty="0"/>
            <a:t>Carried out by trained lab tech/lab coordinator using the POC supervision and mentorship checklist </a:t>
          </a:r>
        </a:p>
        <a:p>
          <a:pPr marL="344488" lvl="1" indent="-223838" algn="l" defTabSz="844550">
            <a:lnSpc>
              <a:spcPct val="90000"/>
            </a:lnSpc>
            <a:spcBef>
              <a:spcPct val="0"/>
            </a:spcBef>
            <a:spcAft>
              <a:spcPct val="15000"/>
            </a:spcAft>
            <a:buChar char="•"/>
          </a:pPr>
          <a:r>
            <a:rPr lang="en-US" sz="1900" kern="1200" dirty="0"/>
            <a:t>Occurs every quarter or every 6 months</a:t>
          </a:r>
        </a:p>
      </dsp:txBody>
      <dsp:txXfrm>
        <a:off x="3912041" y="1999268"/>
        <a:ext cx="6570737" cy="1180820"/>
      </dsp:txXfrm>
    </dsp:sp>
    <dsp:sp modelId="{EC7F0F0A-AA98-4447-888F-D2E23E047BEE}">
      <dsp:nvSpPr>
        <dsp:cNvPr id="0" name=""/>
        <dsp:cNvSpPr/>
      </dsp:nvSpPr>
      <dsp:spPr>
        <a:xfrm>
          <a:off x="330633" y="1885832"/>
          <a:ext cx="3657619" cy="1407692"/>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Supervision</a:t>
          </a:r>
        </a:p>
      </dsp:txBody>
      <dsp:txXfrm>
        <a:off x="399351" y="1954550"/>
        <a:ext cx="3520183" cy="1270256"/>
      </dsp:txXfrm>
    </dsp:sp>
    <dsp:sp modelId="{D588161C-31D3-264A-8269-A02D7607EA54}">
      <dsp:nvSpPr>
        <dsp:cNvPr id="0" name=""/>
        <dsp:cNvSpPr/>
      </dsp:nvSpPr>
      <dsp:spPr>
        <a:xfrm>
          <a:off x="3864904" y="3434652"/>
          <a:ext cx="6859665" cy="1619947"/>
        </a:xfrm>
        <a:prstGeom prst="rightArrow">
          <a:avLst>
            <a:gd name="adj1" fmla="val 75000"/>
            <a:gd name="adj2" fmla="val 50000"/>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ctr" anchorCtr="0">
          <a:noAutofit/>
        </a:bodyPr>
        <a:lstStyle/>
        <a:p>
          <a:pPr marL="404813" lvl="1" indent="-239713" algn="l" defTabSz="844550">
            <a:lnSpc>
              <a:spcPct val="90000"/>
            </a:lnSpc>
            <a:spcBef>
              <a:spcPct val="0"/>
            </a:spcBef>
            <a:spcAft>
              <a:spcPct val="15000"/>
            </a:spcAft>
            <a:buChar char="•"/>
          </a:pPr>
          <a:r>
            <a:rPr lang="en-US" sz="1900" kern="1200" dirty="0"/>
            <a:t>Carried out by trained lab tech as needed </a:t>
          </a:r>
        </a:p>
        <a:p>
          <a:pPr marL="404813" lvl="1" indent="-239713" algn="l" defTabSz="844550">
            <a:lnSpc>
              <a:spcPct val="90000"/>
            </a:lnSpc>
            <a:spcBef>
              <a:spcPct val="0"/>
            </a:spcBef>
            <a:spcAft>
              <a:spcPct val="15000"/>
            </a:spcAft>
            <a:buChar char="•"/>
          </a:pPr>
          <a:r>
            <a:rPr lang="en-US" sz="1900" kern="1200" dirty="0"/>
            <a:t>Based on the supervision/data report findings and EQA performance </a:t>
          </a:r>
        </a:p>
      </dsp:txBody>
      <dsp:txXfrm>
        <a:off x="3864904" y="3637145"/>
        <a:ext cx="6252185" cy="1214961"/>
      </dsp:txXfrm>
    </dsp:sp>
    <dsp:sp modelId="{67CA51E0-260C-C242-9B1C-7D9C7D519312}">
      <dsp:nvSpPr>
        <dsp:cNvPr id="0" name=""/>
        <dsp:cNvSpPr/>
      </dsp:nvSpPr>
      <dsp:spPr>
        <a:xfrm>
          <a:off x="283541" y="3548807"/>
          <a:ext cx="3657619" cy="1407692"/>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Mentorship</a:t>
          </a:r>
        </a:p>
      </dsp:txBody>
      <dsp:txXfrm>
        <a:off x="352259" y="3617525"/>
        <a:ext cx="3520183" cy="1270256"/>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C3FB7-DCBC-4447-9AA3-4F19E03A8CD9}" type="datetimeFigureOut">
              <a:rPr lang="en-US" smtClean="0"/>
              <a:t>7/19/2023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307BEB-71E0-4748-B98B-6DA68381FD9B}" type="slidenum">
              <a:rPr lang="en-US" smtClean="0"/>
              <a:t>‹#›</a:t>
            </a:fld>
            <a:endParaRPr lang="en-US"/>
          </a:p>
        </p:txBody>
      </p:sp>
    </p:spTree>
    <p:extLst>
      <p:ext uri="{BB962C8B-B14F-4D97-AF65-F5344CB8AC3E}">
        <p14:creationId xmlns:p14="http://schemas.microsoft.com/office/powerpoint/2010/main" val="242457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70.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119.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42.xml"/><Relationship Id="rId2" Type="http://schemas.openxmlformats.org/officeDocument/2006/relationships/notesMaster" Target="../notesMasters/notesMaster1.xml"/><Relationship Id="rId1" Type="http://schemas.openxmlformats.org/officeDocument/2006/relationships/tags" Target="../tags/tag135.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46.xml"/><Relationship Id="rId2" Type="http://schemas.openxmlformats.org/officeDocument/2006/relationships/notesMaster" Target="../notesMasters/notesMaster1.xml"/><Relationship Id="rId1" Type="http://schemas.openxmlformats.org/officeDocument/2006/relationships/tags" Target="../tags/tag136.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notesMaster" Target="../notesMasters/notesMaster1.xml"/><Relationship Id="rId1" Type="http://schemas.openxmlformats.org/officeDocument/2006/relationships/tags" Target="../tags/tag137.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2</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ACC97D6B-1E1D-4492-808F-30FFBB4E90CA}" type="slidenum">
              <a:rPr lang="en-US">
                <a:solidFill>
                  <a:prstClr val="black"/>
                </a:solidFill>
              </a:rPr>
              <a:pPr/>
              <a:t>11</a:t>
            </a:fld>
            <a:endParaRPr lang="en-US">
              <a:solidFill>
                <a:prstClr val="black"/>
              </a:solidFill>
            </a:endParaRPr>
          </a:p>
        </p:txBody>
      </p:sp>
      <p:sp>
        <p:nvSpPr>
          <p:cNvPr id="1054722" name="Rectangle 2"/>
          <p:cNvSpPr>
            <a:spLocks noGrp="1" noRot="1" noChangeAspect="1" noChangeArrowheads="1" noTextEdit="1"/>
          </p:cNvSpPr>
          <p:nvPr>
            <p:ph type="sldImg"/>
          </p:nvPr>
        </p:nvSpPr>
        <p:spPr>
          <a:xfrm>
            <a:off x="382588" y="685800"/>
            <a:ext cx="6094412" cy="3429000"/>
          </a:xfrm>
          <a:ln/>
        </p:spPr>
      </p:sp>
      <p:sp>
        <p:nvSpPr>
          <p:cNvPr id="1054724" name="Rectangle 4"/>
          <p:cNvSpPr>
            <a:spLocks noGrp="1" noChangeArrowheads="1"/>
          </p:cNvSpPr>
          <p:nvPr>
            <p:ph type="body" idx="1"/>
          </p:nvPr>
        </p:nvSpPr>
        <p:spPr/>
        <p:txBody>
          <a:bodyPr/>
          <a:lstStyle/>
          <a:p>
            <a:r>
              <a:rPr lang="en-US" dirty="0"/>
              <a:t>No single</a:t>
            </a:r>
            <a:r>
              <a:rPr lang="en-US" baseline="0" dirty="0"/>
              <a:t> approach fits all – in order to address all aspects of the QA cycle, a combination of approaches is recommended.</a:t>
            </a:r>
          </a:p>
          <a:p>
            <a:pPr defTabSz="447096" eaLnBrk="0" fontAlgn="base" hangingPunct="0">
              <a:spcBef>
                <a:spcPct val="30000"/>
              </a:spcBef>
              <a:spcAft>
                <a:spcPct val="0"/>
              </a:spcAft>
              <a:defRPr/>
            </a:pPr>
            <a:r>
              <a:rPr lang="en-US" b="0" dirty="0">
                <a:solidFill>
                  <a:srgbClr val="C00000"/>
                </a:solidFill>
              </a:rPr>
              <a:t>Regular Data management through connectivity </a:t>
            </a:r>
            <a:r>
              <a:rPr lang="en-US" b="0" dirty="0"/>
              <a:t>provides the most cost-effective method of minimizing the risk of poor quality testing, and in combination </a:t>
            </a:r>
            <a:r>
              <a:rPr lang="en-US" b="0" dirty="0">
                <a:solidFill>
                  <a:srgbClr val="C00000"/>
                </a:solidFill>
              </a:rPr>
              <a:t>with EQA panels, duplicate testing or inter-lab testing </a:t>
            </a:r>
            <a:r>
              <a:rPr lang="en-US" b="0" dirty="0"/>
              <a:t>once or twice per year can ensure each POC site</a:t>
            </a:r>
            <a:r>
              <a:rPr lang="en-US" b="0" baseline="0" dirty="0"/>
              <a:t> </a:t>
            </a:r>
            <a:r>
              <a:rPr lang="en-US" b="0" dirty="0"/>
              <a:t>maintains comparability with the reference conventional technologies, and /or with global standards. This scheme can also be coupled with </a:t>
            </a:r>
            <a:r>
              <a:rPr lang="en-US" b="0" dirty="0">
                <a:solidFill>
                  <a:srgbClr val="C00000"/>
                </a:solidFill>
              </a:rPr>
              <a:t>periodic site mentorship </a:t>
            </a:r>
            <a:r>
              <a:rPr lang="en-US" b="0" dirty="0"/>
              <a:t>to ensure all aspects of diagnostic testing – including the pre-testing</a:t>
            </a:r>
            <a:r>
              <a:rPr lang="en-US" b="0" baseline="0" dirty="0"/>
              <a:t> phase --</a:t>
            </a:r>
            <a:r>
              <a:rPr lang="en-US" b="0" dirty="0"/>
              <a:t> are monitored.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ACC97D6B-1E1D-4492-808F-30FFBB4E90CA}" type="slidenum">
              <a:rPr lang="en-US">
                <a:solidFill>
                  <a:prstClr val="black"/>
                </a:solidFill>
              </a:rPr>
              <a:pPr/>
              <a:t>12</a:t>
            </a:fld>
            <a:endParaRPr lang="en-US">
              <a:solidFill>
                <a:prstClr val="black"/>
              </a:solidFill>
            </a:endParaRPr>
          </a:p>
        </p:txBody>
      </p:sp>
      <p:sp>
        <p:nvSpPr>
          <p:cNvPr id="1054722" name="Rectangle 2"/>
          <p:cNvSpPr>
            <a:spLocks noGrp="1" noRot="1" noChangeAspect="1" noChangeArrowheads="1" noTextEdit="1"/>
          </p:cNvSpPr>
          <p:nvPr>
            <p:ph type="sldImg"/>
          </p:nvPr>
        </p:nvSpPr>
        <p:spPr>
          <a:xfrm>
            <a:off x="382588" y="685800"/>
            <a:ext cx="6094412" cy="3429000"/>
          </a:xfrm>
          <a:ln/>
        </p:spPr>
      </p:sp>
      <p:sp>
        <p:nvSpPr>
          <p:cNvPr id="105472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B8C13B74-EB8E-40F0-B96D-8DE6B053DF35}" type="slidenum">
              <a:rPr lang="en-US">
                <a:solidFill>
                  <a:prstClr val="black"/>
                </a:solidFill>
              </a:rPr>
              <a:pPr/>
              <a:t>13</a:t>
            </a:fld>
            <a:endParaRPr lang="en-US">
              <a:solidFill>
                <a:prstClr val="black"/>
              </a:solidFill>
            </a:endParaRPr>
          </a:p>
        </p:txBody>
      </p:sp>
      <p:sp>
        <p:nvSpPr>
          <p:cNvPr id="978946" name="Rectangle 2"/>
          <p:cNvSpPr>
            <a:spLocks noGrp="1" noRot="1" noChangeAspect="1" noChangeArrowheads="1" noTextEdit="1"/>
          </p:cNvSpPr>
          <p:nvPr>
            <p:ph type="sldImg"/>
          </p:nvPr>
        </p:nvSpPr>
        <p:spPr>
          <a:xfrm>
            <a:off x="382588" y="685800"/>
            <a:ext cx="6094412" cy="3429000"/>
          </a:xfrm>
          <a:ln/>
        </p:spPr>
      </p:sp>
      <p:sp>
        <p:nvSpPr>
          <p:cNvPr id="978948"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0420016E-0F77-48A5-98AC-E6D3AE37892B}" type="slidenum">
              <a:rPr lang="en-US">
                <a:solidFill>
                  <a:prstClr val="black"/>
                </a:solidFill>
              </a:rPr>
              <a:pPr/>
              <a:t>14</a:t>
            </a:fld>
            <a:endParaRPr lang="en-US">
              <a:solidFill>
                <a:prstClr val="black"/>
              </a:solidFill>
            </a:endParaRPr>
          </a:p>
        </p:txBody>
      </p:sp>
      <p:sp>
        <p:nvSpPr>
          <p:cNvPr id="953346" name="Rectangle 2"/>
          <p:cNvSpPr>
            <a:spLocks noGrp="1" noRot="1" noChangeAspect="1" noChangeArrowheads="1" noTextEdit="1"/>
          </p:cNvSpPr>
          <p:nvPr>
            <p:ph type="sldImg"/>
          </p:nvPr>
        </p:nvSpPr>
        <p:spPr>
          <a:xfrm>
            <a:off x="382588" y="685800"/>
            <a:ext cx="6094412" cy="3429000"/>
          </a:xfrm>
          <a:ln/>
        </p:spPr>
      </p:sp>
      <p:sp>
        <p:nvSpPr>
          <p:cNvPr id="953348" name="Rectangle 4"/>
          <p:cNvSpPr>
            <a:spLocks noGrp="1" noChangeArrowheads="1"/>
          </p:cNvSpPr>
          <p:nvPr>
            <p:ph type="body" idx="1"/>
          </p:nvPr>
        </p:nvSpPr>
        <p:spPr/>
        <p:txBody>
          <a:bodyPr/>
          <a:lstStyle/>
          <a:p>
            <a:r>
              <a:rPr lang="en-US" dirty="0"/>
              <a:t>Explain the QA cycle within</a:t>
            </a:r>
            <a:r>
              <a:rPr lang="en-US" baseline="0" dirty="0"/>
              <a:t> the country’s context</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12E23-54C3-44D4-9E6B-DD4A564022A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867809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dirty="0"/>
              <a:t>Data reports are </a:t>
            </a:r>
            <a:r>
              <a:rPr lang="en-US" baseline="0" dirty="0"/>
              <a:t>report generated in the database transmitted real time via connectivity</a:t>
            </a:r>
            <a:endParaRPr lang="en-US" dirty="0"/>
          </a:p>
        </p:txBody>
      </p:sp>
      <p:sp>
        <p:nvSpPr>
          <p:cNvPr id="4" name="Slide Number Placeholder 3"/>
          <p:cNvSpPr>
            <a:spLocks noGrp="1"/>
          </p:cNvSpPr>
          <p:nvPr>
            <p:ph type="sldNum" sz="quarter" idx="10"/>
          </p:nvPr>
        </p:nvSpPr>
        <p:spPr/>
        <p:txBody>
          <a:bodyPr/>
          <a:lstStyle/>
          <a:p>
            <a:fld id="{15812E23-54C3-44D4-9E6B-DD4A564022A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016037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589D5FED-D7CD-4621-B4F9-0D01D76312E3}" type="slidenum">
              <a:rPr lang="en-US">
                <a:solidFill>
                  <a:prstClr val="black"/>
                </a:solidFill>
              </a:rPr>
              <a:pPr/>
              <a:t>17</a:t>
            </a:fld>
            <a:endParaRPr lang="en-US">
              <a:solidFill>
                <a:prstClr val="black"/>
              </a:solidFill>
            </a:endParaRPr>
          </a:p>
        </p:txBody>
      </p:sp>
      <p:sp>
        <p:nvSpPr>
          <p:cNvPr id="1067010" name="Rectangle 2"/>
          <p:cNvSpPr>
            <a:spLocks noGrp="1" noRot="1" noChangeAspect="1" noChangeArrowheads="1" noTextEdit="1"/>
          </p:cNvSpPr>
          <p:nvPr>
            <p:ph type="sldImg"/>
          </p:nvPr>
        </p:nvSpPr>
        <p:spPr>
          <a:xfrm>
            <a:off x="382588" y="685800"/>
            <a:ext cx="6094412" cy="3429000"/>
          </a:xfrm>
          <a:ln/>
        </p:spPr>
      </p:sp>
      <p:sp>
        <p:nvSpPr>
          <p:cNvPr id="1067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18</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64CB1604-7C07-4CD1-A81F-797F660EB96E}" type="slidenum">
              <a:rPr lang="en-US" altLang="en-US">
                <a:solidFill>
                  <a:prstClr val="black"/>
                </a:solidFill>
              </a:rPr>
              <a:pPr/>
              <a:t>19</a:t>
            </a:fld>
            <a:endParaRPr lang="en-US" altLang="en-US">
              <a:solidFill>
                <a:prstClr val="black"/>
              </a:solidFill>
            </a:endParaRPr>
          </a:p>
        </p:txBody>
      </p:sp>
      <p:sp>
        <p:nvSpPr>
          <p:cNvPr id="53251" name="Rectangle 2"/>
          <p:cNvSpPr>
            <a:spLocks noGrp="1" noRot="1" noChangeAspect="1" noChangeArrowheads="1" noTextEdit="1"/>
          </p:cNvSpPr>
          <p:nvPr>
            <p:ph type="sldImg"/>
          </p:nvPr>
        </p:nvSpPr>
        <p:spPr>
          <a:xfrm>
            <a:off x="382588" y="685800"/>
            <a:ext cx="6094412" cy="3429000"/>
          </a:xfrm>
          <a:ln/>
        </p:spPr>
      </p:sp>
      <p:sp>
        <p:nvSpPr>
          <p:cNvPr id="53252"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70E1BEE5-F15F-4A13-B883-74E70E385556}" type="slidenum">
              <a:rPr lang="en-US" altLang="en-US">
                <a:solidFill>
                  <a:prstClr val="black"/>
                </a:solidFill>
              </a:rPr>
              <a:pPr/>
              <a:t>20</a:t>
            </a:fld>
            <a:endParaRPr lang="en-US" altLang="en-US">
              <a:solidFill>
                <a:prstClr val="black"/>
              </a:solidFill>
            </a:endParaRPr>
          </a:p>
        </p:txBody>
      </p:sp>
      <p:sp>
        <p:nvSpPr>
          <p:cNvPr id="56323" name="Rectangle 2"/>
          <p:cNvSpPr>
            <a:spLocks noGrp="1" noRot="1" noChangeAspect="1" noChangeArrowheads="1" noTextEdit="1"/>
          </p:cNvSpPr>
          <p:nvPr>
            <p:ph type="sldImg"/>
          </p:nvPr>
        </p:nvSpPr>
        <p:spPr>
          <a:xfrm>
            <a:off x="382588" y="685800"/>
            <a:ext cx="6094412" cy="3429000"/>
          </a:xfrm>
          <a:ln/>
        </p:spPr>
      </p:sp>
      <p:sp>
        <p:nvSpPr>
          <p:cNvPr id="56324"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3</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36642950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3EDD4B6C-0758-49DC-B0A7-61B17F87C11C}" type="slidenum">
              <a:rPr lang="en-US" altLang="en-US">
                <a:solidFill>
                  <a:prstClr val="black"/>
                </a:solidFill>
              </a:rPr>
              <a:pPr/>
              <a:t>21</a:t>
            </a:fld>
            <a:endParaRPr lang="en-US" altLang="en-US">
              <a:solidFill>
                <a:prstClr val="black"/>
              </a:solidFill>
            </a:endParaRPr>
          </a:p>
        </p:txBody>
      </p:sp>
      <p:sp>
        <p:nvSpPr>
          <p:cNvPr id="57347" name="Rectangle 2"/>
          <p:cNvSpPr>
            <a:spLocks noGrp="1" noRot="1" noChangeAspect="1" noChangeArrowheads="1" noTextEdit="1"/>
          </p:cNvSpPr>
          <p:nvPr>
            <p:ph type="sldImg"/>
          </p:nvPr>
        </p:nvSpPr>
        <p:spPr>
          <a:xfrm>
            <a:off x="382588" y="685800"/>
            <a:ext cx="6094412" cy="3429000"/>
          </a:xfrm>
          <a:ln/>
        </p:spPr>
      </p:sp>
      <p:sp>
        <p:nvSpPr>
          <p:cNvPr id="57348"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8BA2125C-3CD8-447F-AEB6-49AB89D456D3}" type="slidenum">
              <a:rPr lang="en-US" altLang="en-US">
                <a:solidFill>
                  <a:prstClr val="black"/>
                </a:solidFill>
              </a:rPr>
              <a:pPr/>
              <a:t>23</a:t>
            </a:fld>
            <a:endParaRPr lang="en-US" altLang="en-US">
              <a:solidFill>
                <a:prstClr val="black"/>
              </a:solidFill>
            </a:endParaRPr>
          </a:p>
        </p:txBody>
      </p:sp>
      <p:sp>
        <p:nvSpPr>
          <p:cNvPr id="58371" name="Rectangle 2"/>
          <p:cNvSpPr>
            <a:spLocks noGrp="1" noRot="1" noChangeAspect="1" noChangeArrowheads="1" noTextEdit="1"/>
          </p:cNvSpPr>
          <p:nvPr>
            <p:ph type="sldImg"/>
          </p:nvPr>
        </p:nvSpPr>
        <p:spPr>
          <a:xfrm>
            <a:off x="382588" y="685800"/>
            <a:ext cx="6094412" cy="3429000"/>
          </a:xfrm>
          <a:ln/>
        </p:spPr>
      </p:sp>
      <p:sp>
        <p:nvSpPr>
          <p:cNvPr id="58372"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C664356B-EACC-40C7-A40D-22A298BE6C9C}" type="slidenum">
              <a:rPr lang="en-US" altLang="en-US">
                <a:solidFill>
                  <a:srgbClr val="000000"/>
                </a:solidFill>
              </a:rPr>
              <a:pPr/>
              <a:t>25</a:t>
            </a:fld>
            <a:endParaRPr lang="en-US" altLang="en-US">
              <a:solidFill>
                <a:srgbClr val="000000"/>
              </a:solidFill>
            </a:endParaRPr>
          </a:p>
        </p:txBody>
      </p:sp>
      <p:sp>
        <p:nvSpPr>
          <p:cNvPr id="59395" name="Rectangle 2"/>
          <p:cNvSpPr>
            <a:spLocks noGrp="1" noRot="1" noChangeAspect="1" noChangeArrowheads="1" noTextEdit="1"/>
          </p:cNvSpPr>
          <p:nvPr>
            <p:ph type="sldImg"/>
          </p:nvPr>
        </p:nvSpPr>
        <p:spPr>
          <a:xfrm>
            <a:off x="382588" y="685800"/>
            <a:ext cx="6094412" cy="34290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Trainer</a:t>
            </a:r>
            <a:r>
              <a:rPr lang="en-US" baseline="0" dirty="0"/>
              <a:t> should consider mentioning BSC cabinets as well, which may not be necessary for POC testing </a:t>
            </a:r>
            <a:endParaRPr lang="en-US" dirty="0"/>
          </a:p>
        </p:txBody>
      </p:sp>
      <p:sp>
        <p:nvSpPr>
          <p:cNvPr id="4" name="Slide Number Placeholder 3"/>
          <p:cNvSpPr>
            <a:spLocks noGrp="1"/>
          </p:cNvSpPr>
          <p:nvPr>
            <p:ph type="sldNum" sz="quarter" idx="10"/>
          </p:nvPr>
        </p:nvSpPr>
        <p:spPr/>
        <p:txBody>
          <a:bodyPr/>
          <a:lstStyle/>
          <a:p>
            <a:fld id="{AE307BEB-71E0-4748-B98B-6DA68381FD9B}" type="slidenum">
              <a:rPr lang="en-US" smtClean="0"/>
              <a:t>28</a:t>
            </a:fld>
            <a:endParaRPr lang="en-US"/>
          </a:p>
        </p:txBody>
      </p:sp>
    </p:spTree>
    <p:extLst>
      <p:ext uri="{BB962C8B-B14F-4D97-AF65-F5344CB8AC3E}">
        <p14:creationId xmlns:p14="http://schemas.microsoft.com/office/powerpoint/2010/main" val="807182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F2B47726-7F06-4ABE-848B-08DCE3A9D650}" type="slidenum">
              <a:rPr lang="en-US" altLang="en-US">
                <a:solidFill>
                  <a:prstClr val="black"/>
                </a:solidFill>
              </a:rPr>
              <a:pPr/>
              <a:t>29</a:t>
            </a:fld>
            <a:endParaRPr lang="en-US" altLang="en-US">
              <a:solidFill>
                <a:prstClr val="black"/>
              </a:solidFill>
            </a:endParaRPr>
          </a:p>
        </p:txBody>
      </p:sp>
      <p:sp>
        <p:nvSpPr>
          <p:cNvPr id="60419" name="Rectangle 2"/>
          <p:cNvSpPr>
            <a:spLocks noGrp="1" noRot="1" noChangeAspect="1" noChangeArrowheads="1" noTextEdit="1"/>
          </p:cNvSpPr>
          <p:nvPr>
            <p:ph type="sldImg"/>
          </p:nvPr>
        </p:nvSpPr>
        <p:spPr>
          <a:xfrm>
            <a:off x="566738" y="460375"/>
            <a:ext cx="5726112" cy="3222625"/>
          </a:xfr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EDBD1DAB-7210-43CB-8E74-3398206661F0}" type="slidenum">
              <a:rPr lang="en-US" altLang="en-US">
                <a:solidFill>
                  <a:prstClr val="black"/>
                </a:solidFill>
              </a:rPr>
              <a:pPr/>
              <a:t>30</a:t>
            </a:fld>
            <a:endParaRPr lang="en-US" altLang="en-US">
              <a:solidFill>
                <a:prstClr val="black"/>
              </a:solidFill>
            </a:endParaRPr>
          </a:p>
        </p:txBody>
      </p:sp>
      <p:sp>
        <p:nvSpPr>
          <p:cNvPr id="61443" name="Rectangle 2"/>
          <p:cNvSpPr>
            <a:spLocks noGrp="1" noRot="1" noChangeAspect="1" noChangeArrowheads="1" noTextEdit="1"/>
          </p:cNvSpPr>
          <p:nvPr>
            <p:ph type="sldImg"/>
          </p:nvPr>
        </p:nvSpPr>
        <p:spPr>
          <a:xfrm>
            <a:off x="382588" y="685800"/>
            <a:ext cx="6094412" cy="3429000"/>
          </a:xfrm>
          <a:ln/>
        </p:spPr>
      </p:sp>
      <p:sp>
        <p:nvSpPr>
          <p:cNvPr id="61444"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49B912C0-3E3E-47D8-A495-8FC9309DBACE}" type="slidenum">
              <a:rPr lang="en-US" altLang="en-US">
                <a:solidFill>
                  <a:prstClr val="black"/>
                </a:solidFill>
              </a:rPr>
              <a:pPr/>
              <a:t>31</a:t>
            </a:fld>
            <a:endParaRPr lang="en-US" altLang="en-US">
              <a:solidFill>
                <a:prstClr val="black"/>
              </a:solidFill>
            </a:endParaRPr>
          </a:p>
        </p:txBody>
      </p:sp>
      <p:sp>
        <p:nvSpPr>
          <p:cNvPr id="63491" name="Rectangle 2"/>
          <p:cNvSpPr>
            <a:spLocks noGrp="1" noRot="1" noChangeAspect="1" noChangeArrowheads="1" noTextEdit="1"/>
          </p:cNvSpPr>
          <p:nvPr>
            <p:ph type="sldImg"/>
          </p:nvPr>
        </p:nvSpPr>
        <p:spPr>
          <a:xfrm>
            <a:off x="566738" y="460375"/>
            <a:ext cx="5726112" cy="3222625"/>
          </a:xfr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D50382E8-ADD0-4A82-8447-61BC1AE90B22}" type="slidenum">
              <a:rPr lang="en-US" altLang="en-US">
                <a:solidFill>
                  <a:prstClr val="black"/>
                </a:solidFill>
              </a:rPr>
              <a:pPr/>
              <a:t>32</a:t>
            </a:fld>
            <a:endParaRPr lang="en-US" altLang="en-US">
              <a:solidFill>
                <a:prstClr val="black"/>
              </a:solidFill>
            </a:endParaRPr>
          </a:p>
        </p:txBody>
      </p:sp>
      <p:sp>
        <p:nvSpPr>
          <p:cNvPr id="64515" name="Rectangle 2"/>
          <p:cNvSpPr>
            <a:spLocks noGrp="1" noRot="1" noChangeAspect="1" noChangeArrowheads="1" noTextEdit="1"/>
          </p:cNvSpPr>
          <p:nvPr>
            <p:ph type="sldImg"/>
          </p:nvPr>
        </p:nvSpPr>
        <p:spPr>
          <a:xfrm>
            <a:off x="382588" y="685800"/>
            <a:ext cx="6094412" cy="3429000"/>
          </a:xfrm>
          <a:ln/>
        </p:spPr>
      </p:sp>
      <p:sp>
        <p:nvSpPr>
          <p:cNvPr id="64516"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07BEB-71E0-4748-B98B-6DA68381FD9B}" type="slidenum">
              <a:rPr lang="en-US" smtClean="0"/>
              <a:t>33</a:t>
            </a:fld>
            <a:endParaRPr lang="en-US"/>
          </a:p>
        </p:txBody>
      </p:sp>
    </p:spTree>
    <p:extLst>
      <p:ext uri="{BB962C8B-B14F-4D97-AF65-F5344CB8AC3E}">
        <p14:creationId xmlns:p14="http://schemas.microsoft.com/office/powerpoint/2010/main" val="12501230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dirty="0"/>
              <a:t>Risk of accidental spillage:</a:t>
            </a:r>
            <a:r>
              <a:rPr lang="en-US" baseline="0" dirty="0"/>
              <a:t> </a:t>
            </a:r>
            <a:r>
              <a:rPr lang="en-US" dirty="0"/>
              <a:t>For </a:t>
            </a:r>
            <a:r>
              <a:rPr lang="en-US" dirty="0" err="1"/>
              <a:t>GeneXpert</a:t>
            </a:r>
            <a:r>
              <a:rPr lang="en-US" dirty="0"/>
              <a:t> HIV SR vials and cartridges</a:t>
            </a:r>
            <a:r>
              <a:rPr lang="en-US" baseline="0" dirty="0"/>
              <a:t> and blood samples. For </a:t>
            </a:r>
            <a:r>
              <a:rPr lang="en-US" baseline="0" dirty="0" err="1"/>
              <a:t>Alere</a:t>
            </a:r>
            <a:r>
              <a:rPr lang="en-US" baseline="0" dirty="0"/>
              <a:t> q mostly blood samples </a:t>
            </a:r>
            <a:endParaRPr lang="en-US" dirty="0"/>
          </a:p>
        </p:txBody>
      </p:sp>
      <p:sp>
        <p:nvSpPr>
          <p:cNvPr id="4" name="Slide Number Placeholder 3"/>
          <p:cNvSpPr>
            <a:spLocks noGrp="1"/>
          </p:cNvSpPr>
          <p:nvPr>
            <p:ph type="sldNum" sz="quarter" idx="10"/>
          </p:nvPr>
        </p:nvSpPr>
        <p:spPr/>
        <p:txBody>
          <a:bodyPr/>
          <a:lstStyle/>
          <a:p>
            <a:fld id="{15812E23-54C3-44D4-9E6B-DD4A564022A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76704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4</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307BEB-71E0-4748-B98B-6DA68381FD9B}" type="slidenum">
              <a:rPr lang="en-US" smtClean="0"/>
              <a:t>35</a:t>
            </a:fld>
            <a:endParaRPr lang="en-US"/>
          </a:p>
        </p:txBody>
      </p:sp>
    </p:spTree>
    <p:extLst>
      <p:ext uri="{BB962C8B-B14F-4D97-AF65-F5344CB8AC3E}">
        <p14:creationId xmlns:p14="http://schemas.microsoft.com/office/powerpoint/2010/main" val="30419305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001122F2-F516-44A9-9725-F5CB3C0790A6}" type="slidenum">
              <a:rPr lang="en-US" altLang="en-US" smtClean="0">
                <a:solidFill>
                  <a:prstClr val="black"/>
                </a:solidFill>
              </a:rPr>
              <a:pPr/>
              <a:t>37</a:t>
            </a:fld>
            <a:endParaRPr lang="en-US" altLang="en-US">
              <a:solidFill>
                <a:prstClr val="black"/>
              </a:solidFill>
            </a:endParaRPr>
          </a:p>
        </p:txBody>
      </p:sp>
      <p:sp>
        <p:nvSpPr>
          <p:cNvPr id="67587" name="Rectangle 2"/>
          <p:cNvSpPr>
            <a:spLocks noGrp="1" noRot="1" noChangeAspect="1" noChangeArrowheads="1" noTextEdit="1"/>
          </p:cNvSpPr>
          <p:nvPr>
            <p:ph type="sldImg"/>
          </p:nvPr>
        </p:nvSpPr>
        <p:spPr>
          <a:xfrm>
            <a:off x="382588" y="685800"/>
            <a:ext cx="6094412" cy="3429000"/>
          </a:xfrm>
          <a:ln/>
        </p:spPr>
      </p:sp>
      <p:sp>
        <p:nvSpPr>
          <p:cNvPr id="67588"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Check</a:t>
            </a:r>
            <a:r>
              <a:rPr lang="en-US" altLang="en-US" baseline="0" dirty="0"/>
              <a:t> manufacturer's instruction for the disposal /incineration of cartridges to ensure it is not harmful to the environment</a:t>
            </a:r>
          </a:p>
          <a:p>
            <a:pPr eaLnBrk="1" hangingPunct="1"/>
            <a:r>
              <a:rPr lang="en-US" altLang="en-US" baseline="0" dirty="0"/>
              <a:t>Develop SOP for safe cartridges disposal. Please note that some of the cartridges (GeneXpert HIV cartridges) contain cyanide or cyanide bi-product (</a:t>
            </a:r>
            <a:r>
              <a:rPr lang="en-US" altLang="en-US" baseline="0" dirty="0" err="1"/>
              <a:t>Guanidinium</a:t>
            </a:r>
            <a:r>
              <a:rPr lang="en-US" altLang="en-US" baseline="0" dirty="0"/>
              <a:t> Thiocyanate or GTC) and should be incinerated using high temperature (&gt;1000 ˚C) for complete destruction </a:t>
            </a: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34740" indent="-282593">
              <a:defRPr>
                <a:solidFill>
                  <a:schemeClr val="tx1"/>
                </a:solidFill>
                <a:latin typeface="Arial" charset="0"/>
              </a:defRPr>
            </a:lvl2pPr>
            <a:lvl3pPr marL="1130370" indent="-226074">
              <a:defRPr>
                <a:solidFill>
                  <a:schemeClr val="tx1"/>
                </a:solidFill>
                <a:latin typeface="Arial" charset="0"/>
              </a:defRPr>
            </a:lvl3pPr>
            <a:lvl4pPr marL="1582518" indent="-226074">
              <a:defRPr>
                <a:solidFill>
                  <a:schemeClr val="tx1"/>
                </a:solidFill>
                <a:latin typeface="Arial" charset="0"/>
              </a:defRPr>
            </a:lvl4pPr>
            <a:lvl5pPr marL="2034667" indent="-226074">
              <a:defRPr>
                <a:solidFill>
                  <a:schemeClr val="tx1"/>
                </a:solidFill>
                <a:latin typeface="Arial" charset="0"/>
              </a:defRPr>
            </a:lvl5pPr>
            <a:lvl6pPr marL="2486814" indent="-226074" eaLnBrk="0" fontAlgn="base" hangingPunct="0">
              <a:spcBef>
                <a:spcPct val="0"/>
              </a:spcBef>
              <a:spcAft>
                <a:spcPct val="0"/>
              </a:spcAft>
              <a:defRPr>
                <a:solidFill>
                  <a:schemeClr val="tx1"/>
                </a:solidFill>
                <a:latin typeface="Arial" charset="0"/>
              </a:defRPr>
            </a:lvl6pPr>
            <a:lvl7pPr marL="2938962" indent="-226074" eaLnBrk="0" fontAlgn="base" hangingPunct="0">
              <a:spcBef>
                <a:spcPct val="0"/>
              </a:spcBef>
              <a:spcAft>
                <a:spcPct val="0"/>
              </a:spcAft>
              <a:defRPr>
                <a:solidFill>
                  <a:schemeClr val="tx1"/>
                </a:solidFill>
                <a:latin typeface="Arial" charset="0"/>
              </a:defRPr>
            </a:lvl7pPr>
            <a:lvl8pPr marL="3391111" indent="-226074" eaLnBrk="0" fontAlgn="base" hangingPunct="0">
              <a:spcBef>
                <a:spcPct val="0"/>
              </a:spcBef>
              <a:spcAft>
                <a:spcPct val="0"/>
              </a:spcAft>
              <a:defRPr>
                <a:solidFill>
                  <a:schemeClr val="tx1"/>
                </a:solidFill>
                <a:latin typeface="Arial" charset="0"/>
              </a:defRPr>
            </a:lvl8pPr>
            <a:lvl9pPr marL="3843258" indent="-226074" eaLnBrk="0" fontAlgn="base" hangingPunct="0">
              <a:spcBef>
                <a:spcPct val="0"/>
              </a:spcBef>
              <a:spcAft>
                <a:spcPct val="0"/>
              </a:spcAft>
              <a:defRPr>
                <a:solidFill>
                  <a:schemeClr val="tx1"/>
                </a:solidFill>
                <a:latin typeface="Arial" charset="0"/>
              </a:defRPr>
            </a:lvl9pPr>
          </a:lstStyle>
          <a:p>
            <a:fld id="{DF8EECA8-BAFB-4199-842E-0BC96F6BA987}" type="slidenum">
              <a:rPr lang="en-US" altLang="en-US">
                <a:solidFill>
                  <a:prstClr val="black"/>
                </a:solidFill>
              </a:rPr>
              <a:pPr/>
              <a:t>38</a:t>
            </a:fld>
            <a:endParaRPr lang="en-US" altLang="en-US">
              <a:solidFill>
                <a:prstClr val="black"/>
              </a:solidFill>
            </a:endParaRPr>
          </a:p>
        </p:txBody>
      </p:sp>
      <p:sp>
        <p:nvSpPr>
          <p:cNvPr id="65539" name="Rectangle 2"/>
          <p:cNvSpPr>
            <a:spLocks noGrp="1" noRot="1" noChangeAspect="1" noChangeArrowheads="1" noTextEdit="1"/>
          </p:cNvSpPr>
          <p:nvPr>
            <p:ph type="sldImg"/>
          </p:nvPr>
        </p:nvSpPr>
        <p:spPr>
          <a:xfrm>
            <a:off x="382588" y="685800"/>
            <a:ext cx="6094412" cy="3429000"/>
          </a:xfrm>
          <a:ln/>
        </p:spPr>
      </p:sp>
      <p:sp>
        <p:nvSpPr>
          <p:cNvPr id="65540" name="Rectangle 3"/>
          <p:cNvSpPr>
            <a:spLocks noGrp="1" noChangeArrowheads="1"/>
          </p:cNvSpPr>
          <p:nvPr>
            <p:ph type="body" idx="1"/>
          </p:nvPr>
        </p:nvSpPr>
        <p:spPr>
          <a:xfrm>
            <a:off x="686591" y="4345587"/>
            <a:ext cx="5486400" cy="4112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39</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E4E92633-5879-4D91-A817-9925C2BB6481}" type="slidenum">
              <a:rPr lang="en-US">
                <a:solidFill>
                  <a:prstClr val="black"/>
                </a:solidFill>
              </a:rPr>
              <a:pPr/>
              <a:t>40</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solidFill>
                  <a:srgbClr val="FFFFFF"/>
                </a:solidFill>
                <a:ea typeface="ＭＳ Ｐゴシック" charset="0"/>
                <a:cs typeface="ＭＳ Ｐゴシック" charset="0"/>
              </a:rPr>
              <a:t>Benefits of a remote reporting and connectivity solutions include faster result TAT to patient, decreased LTFU, improved utilization, stronger disease surveillance and control, etc. </a:t>
            </a:r>
          </a:p>
          <a:p>
            <a:pPr eaLnBrk="1" hangingPunct="1">
              <a:spcBef>
                <a:spcPct val="0"/>
              </a:spcBef>
            </a:pPr>
            <a:r>
              <a:rPr lang="en-US" dirty="0">
                <a:solidFill>
                  <a:srgbClr val="FFFFFF"/>
                </a:solidFill>
                <a:ea typeface="ＭＳ Ｐゴシック" charset="0"/>
              </a:rPr>
              <a:t>Just give brief overview of the connectivity to use in country (</a:t>
            </a:r>
            <a:r>
              <a:rPr lang="en-US" baseline="0" dirty="0"/>
              <a:t>replace this slide and add slides with country specific intervention) </a:t>
            </a:r>
            <a:endParaRPr lang="en-US" dirty="0">
              <a:solidFill>
                <a:srgbClr val="FFFFFF"/>
              </a:solidFill>
              <a:ea typeface="ＭＳ Ｐゴシック" charset="0"/>
            </a:endParaRPr>
          </a:p>
          <a:p>
            <a:pPr marL="279435" indent="-279435">
              <a:buFont typeface="Arial" panose="020B0604020202020204" pitchFamily="34" charset="0"/>
              <a:buChar char="•"/>
            </a:pPr>
            <a:r>
              <a:rPr lang="en-US" dirty="0">
                <a:solidFill>
                  <a:srgbClr val="FFFFFF"/>
                </a:solidFill>
                <a:ea typeface="ＭＳ Ｐゴシック" charset="0"/>
              </a:rPr>
              <a:t>-</a:t>
            </a:r>
            <a:r>
              <a:rPr lang="en-US" b="1" dirty="0">
                <a:solidFill>
                  <a:srgbClr val="FFFFFF"/>
                </a:solidFill>
                <a:ea typeface="ＭＳ Ｐゴシック" charset="0"/>
              </a:rPr>
              <a:t>Do a separate orientation to sites onsite during site installation once the system is installed and ready for use (whichever system will be adopted)</a:t>
            </a:r>
            <a:endParaRPr lang="en-US" b="1" dirty="0">
              <a:ea typeface="ＭＳ Ｐゴシック" pitchFamily="34" charset="-128"/>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E4E92633-5879-4D91-A817-9925C2BB6481}" type="slidenum">
              <a:rPr lang="en-US">
                <a:solidFill>
                  <a:prstClr val="black"/>
                </a:solidFill>
              </a:rPr>
              <a:pPr/>
              <a:t>41</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42</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12E23-54C3-44D4-9E6B-DD4A564022A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19599733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812E23-54C3-44D4-9E6B-DD4A564022A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1959973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46</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93531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dirty="0">
                <a:ea typeface="ＭＳ Ｐゴシック" charset="0"/>
                <a:cs typeface="ＭＳ Ｐゴシック" charset="0"/>
              </a:rPr>
              <a:t>The advantages of </a:t>
            </a:r>
            <a:r>
              <a:rPr lang="en-US" dirty="0" err="1">
                <a:ea typeface="ＭＳ Ｐゴシック" charset="0"/>
                <a:cs typeface="ＭＳ Ｐゴシック" charset="0"/>
              </a:rPr>
              <a:t>PoCT</a:t>
            </a:r>
            <a:r>
              <a:rPr lang="en-US" dirty="0">
                <a:ea typeface="ＭＳ Ｐゴシック" charset="0"/>
                <a:cs typeface="ＭＳ Ｐゴシック" charset="0"/>
              </a:rPr>
              <a:t> have been reported as:</a:t>
            </a:r>
          </a:p>
          <a:p>
            <a:r>
              <a:rPr lang="en-US" dirty="0">
                <a:ea typeface="ＭＳ Ｐゴシック" charset="0"/>
                <a:cs typeface="ＭＳ Ｐゴシック" charset="0"/>
              </a:rPr>
              <a:t>- Simpler sample collection in some cases, simpler pre-analytical processes including reduced time between collection and analysis, more rapidly available test results leading to more timely treatment and greater satisfaction for the patient however there are also disadvantages that should be weighed up against such as lack of expertise to assess the quality of result produced by POCT device, resolving errors, inadequate documentation of results and output, etc. For POCT to be carried out successfully, it need a strong lab system for support network that includes SOPs, quality assurance, safety in handling infections materials, managing supplies and device troubleshooting, record management and access to training and mentorship. Lab will be responsible for the ongoing performance of the systems including checking</a:t>
            </a:r>
          </a:p>
          <a:p>
            <a:r>
              <a:rPr lang="en-US" dirty="0">
                <a:ea typeface="ＭＳ Ｐゴシック" charset="0"/>
                <a:cs typeface="ＭＳ Ｐゴシック" charset="0"/>
              </a:rPr>
              <a:t>quality control, performing calibrations when necessary, coordination and review of external quality assurance programs, periodic comparisons with the</a:t>
            </a:r>
          </a:p>
          <a:p>
            <a:r>
              <a:rPr lang="en-US" dirty="0">
                <a:ea typeface="ＭＳ Ｐゴシック" charset="0"/>
                <a:cs typeface="ＭＳ Ｐゴシック" charset="0"/>
              </a:rPr>
              <a:t>laboratory methods and providing assistance to all </a:t>
            </a:r>
            <a:r>
              <a:rPr lang="en-US" dirty="0" err="1">
                <a:ea typeface="ＭＳ Ｐゴシック" charset="0"/>
                <a:cs typeface="ＭＳ Ｐゴシック" charset="0"/>
              </a:rPr>
              <a:t>PoCT</a:t>
            </a:r>
            <a:r>
              <a:rPr lang="en-US" dirty="0">
                <a:ea typeface="ＭＳ Ｐゴシック" charset="0"/>
                <a:cs typeface="ＭＳ Ｐゴシック" charset="0"/>
              </a:rPr>
              <a:t> users.</a:t>
            </a:r>
            <a:endParaRPr lang="en-US" dirty="0"/>
          </a:p>
        </p:txBody>
      </p:sp>
      <p:sp>
        <p:nvSpPr>
          <p:cNvPr id="4" name="Slide Number Placeholder 3"/>
          <p:cNvSpPr>
            <a:spLocks noGrp="1"/>
          </p:cNvSpPr>
          <p:nvPr>
            <p:ph type="sldNum" sz="quarter" idx="10"/>
          </p:nvPr>
        </p:nvSpPr>
        <p:spPr/>
        <p:txBody>
          <a:bodyPr/>
          <a:lstStyle/>
          <a:p>
            <a:fld id="{15812E23-54C3-44D4-9E6B-DD4A564022A5}"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086309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F1507AA0-86AC-4339-B8D2-FC39C119ADC4}" type="slidenum">
              <a:rPr lang="en-US">
                <a:solidFill>
                  <a:prstClr val="black"/>
                </a:solidFill>
              </a:rPr>
              <a:pPr/>
              <a:t>47</a:t>
            </a:fld>
            <a:endParaRPr lang="en-US">
              <a:solidFill>
                <a:prstClr val="black"/>
              </a:solidFill>
            </a:endParaRPr>
          </a:p>
        </p:txBody>
      </p:sp>
      <p:sp>
        <p:nvSpPr>
          <p:cNvPr id="1061890" name="Rectangle 2"/>
          <p:cNvSpPr>
            <a:spLocks noGrp="1" noRot="1" noChangeAspect="1" noChangeArrowheads="1" noTextEdit="1"/>
          </p:cNvSpPr>
          <p:nvPr>
            <p:ph type="sldImg"/>
          </p:nvPr>
        </p:nvSpPr>
        <p:spPr>
          <a:xfrm>
            <a:off x="382588" y="685800"/>
            <a:ext cx="6094412" cy="3429000"/>
          </a:xfrm>
          <a:ln/>
        </p:spPr>
      </p:sp>
      <p:sp>
        <p:nvSpPr>
          <p:cNvPr id="1061891" name="Rectangle 3"/>
          <p:cNvSpPr>
            <a:spLocks noGrp="1" noChangeArrowheads="1"/>
          </p:cNvSpPr>
          <p:nvPr>
            <p:ph type="body" idx="1"/>
          </p:nvPr>
        </p:nvSpPr>
        <p:spPr/>
        <p:txBody>
          <a:bodyPr/>
          <a:lstStyle/>
          <a:p>
            <a:r>
              <a:rPr lang="en-US" dirty="0"/>
              <a:t>Extra slides with examples of pre-testing,</a:t>
            </a:r>
            <a:r>
              <a:rPr lang="en-US" baseline="0" dirty="0"/>
              <a:t> testing and post-testing errors and how to prevent them. Trainer should decide whether to insert these after Slide 21; these can be left out to save time. </a:t>
            </a:r>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DF06FF06-693D-4948-9DB3-C24BB4BA06D3}" type="slidenum">
              <a:rPr lang="en-US">
                <a:solidFill>
                  <a:prstClr val="black"/>
                </a:solidFill>
              </a:rPr>
              <a:pPr/>
              <a:t>48</a:t>
            </a:fld>
            <a:endParaRPr lang="en-US">
              <a:solidFill>
                <a:prstClr val="black"/>
              </a:solidFill>
            </a:endParaRPr>
          </a:p>
        </p:txBody>
      </p:sp>
      <p:sp>
        <p:nvSpPr>
          <p:cNvPr id="1005570" name="Rectangle 2"/>
          <p:cNvSpPr>
            <a:spLocks noGrp="1" noRot="1" noChangeAspect="1" noChangeArrowheads="1" noTextEdit="1"/>
          </p:cNvSpPr>
          <p:nvPr>
            <p:ph type="sldImg"/>
          </p:nvPr>
        </p:nvSpPr>
        <p:spPr>
          <a:xfrm>
            <a:off x="382588" y="685800"/>
            <a:ext cx="6094412" cy="3429000"/>
          </a:xfrm>
          <a:ln/>
        </p:spPr>
      </p:sp>
      <p:sp>
        <p:nvSpPr>
          <p:cNvPr id="1005572"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D75A5652-F999-4278-BE6F-9E2361E6F812}" type="slidenum">
              <a:rPr lang="en-US">
                <a:solidFill>
                  <a:prstClr val="black"/>
                </a:solidFill>
              </a:rPr>
              <a:pPr/>
              <a:t>49</a:t>
            </a:fld>
            <a:endParaRPr lang="en-US">
              <a:solidFill>
                <a:prstClr val="black"/>
              </a:solidFill>
            </a:endParaRPr>
          </a:p>
        </p:txBody>
      </p:sp>
      <p:sp>
        <p:nvSpPr>
          <p:cNvPr id="1064962" name="Rectangle 2"/>
          <p:cNvSpPr>
            <a:spLocks noGrp="1" noRot="1" noChangeAspect="1" noChangeArrowheads="1" noTextEdit="1"/>
          </p:cNvSpPr>
          <p:nvPr>
            <p:ph type="sldImg"/>
          </p:nvPr>
        </p:nvSpPr>
        <p:spPr>
          <a:xfrm>
            <a:off x="382588" y="685800"/>
            <a:ext cx="6094412" cy="3429000"/>
          </a:xfrm>
          <a:ln/>
        </p:spPr>
      </p:sp>
      <p:sp>
        <p:nvSpPr>
          <p:cNvPr id="1064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BB6CB9D1-A1BA-4CB2-BEC5-66800B41E08A}" type="slidenum">
              <a:rPr lang="en-US" smtClean="0">
                <a:solidFill>
                  <a:prstClr val="black"/>
                </a:solidFill>
              </a:rPr>
              <a:pPr/>
              <a:t>50</a:t>
            </a:fld>
            <a:endParaRPr lang="en-US" dirty="0">
              <a:solidFill>
                <a:prstClr val="black"/>
              </a:solidFill>
            </a:endParaRPr>
          </a:p>
        </p:txBody>
      </p:sp>
      <p:sp>
        <p:nvSpPr>
          <p:cNvPr id="32770" name="Rectangle 2"/>
          <p:cNvSpPr>
            <a:spLocks noGrp="1" noRot="1" noChangeAspect="1" noChangeArrowheads="1" noTextEdit="1"/>
          </p:cNvSpPr>
          <p:nvPr>
            <p:ph type="sldImg"/>
          </p:nvPr>
        </p:nvSpPr>
        <p:spPr>
          <a:xfrm>
            <a:off x="-3529013" y="1179513"/>
            <a:ext cx="13874751" cy="7807325"/>
          </a:xfrm>
          <a:ln/>
        </p:spPr>
      </p:sp>
      <p:sp>
        <p:nvSpPr>
          <p:cNvPr id="32771" name="Rectangle 3"/>
          <p:cNvSpPr>
            <a:spLocks noGrp="1" noChangeArrowheads="1"/>
          </p:cNvSpPr>
          <p:nvPr>
            <p:ph type="body" idx="1"/>
          </p:nvPr>
        </p:nvSpPr>
        <p:spPr>
          <a:xfrm>
            <a:off x="550865" y="328612"/>
            <a:ext cx="4052887" cy="234950"/>
          </a:xfrm>
          <a:noFill/>
          <a:ln/>
        </p:spPr>
        <p:txBody>
          <a:bodyPr/>
          <a:lstStyle/>
          <a:p>
            <a:pPr marL="0" indent="0">
              <a:buFont typeface="Arial" pitchFamily="34" charset="0"/>
              <a:buNone/>
            </a:pPr>
            <a:endParaRPr lang="en-GB" dirty="0"/>
          </a:p>
        </p:txBody>
      </p:sp>
      <p:sp>
        <p:nvSpPr>
          <p:cNvPr id="32772" name="McK Separator"/>
          <p:cNvSpPr>
            <a:spLocks noChangeShapeType="1"/>
          </p:cNvSpPr>
          <p:nvPr>
            <p:custDataLst>
              <p:tags r:id="rId1"/>
            </p:custDataLst>
          </p:nvPr>
        </p:nvSpPr>
        <p:spPr bwMode="auto">
          <a:xfrm>
            <a:off x="563565" y="1397000"/>
            <a:ext cx="5595937" cy="0"/>
          </a:xfrm>
          <a:prstGeom prst="line">
            <a:avLst/>
          </a:prstGeom>
          <a:noFill/>
          <a:ln w="9525">
            <a:solidFill>
              <a:schemeClr val="tx1"/>
            </a:solidFill>
            <a:round/>
            <a:headEnd/>
            <a:tailEnd/>
          </a:ln>
        </p:spPr>
        <p:txBody>
          <a:bodyPr lIns="91430" tIns="45715" rIns="91430" bIns="45715"/>
          <a:lstStyle/>
          <a:p>
            <a:pPr fontAlgn="base">
              <a:spcBef>
                <a:spcPct val="0"/>
              </a:spcBef>
              <a:spcAft>
                <a:spcPct val="0"/>
              </a:spcAft>
            </a:pPr>
            <a:endParaRPr lang="en-US" b="1" i="1" dirty="0">
              <a:solidFill>
                <a:prstClr val="black"/>
              </a:solidFill>
              <a:latin typeface="Arial" charset="0"/>
              <a:cs typeface="Arial" charset="0"/>
            </a:endParaRPr>
          </a:p>
        </p:txBody>
      </p:sp>
    </p:spTree>
    <p:extLst>
      <p:ext uri="{BB962C8B-B14F-4D97-AF65-F5344CB8AC3E}">
        <p14:creationId xmlns:p14="http://schemas.microsoft.com/office/powerpoint/2010/main" val="143891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4412" cy="3429000"/>
          </a:xfrm>
        </p:spPr>
      </p:sp>
      <p:sp>
        <p:nvSpPr>
          <p:cNvPr id="3" name="Notes Placeholder 2"/>
          <p:cNvSpPr>
            <a:spLocks noGrp="1"/>
          </p:cNvSpPr>
          <p:nvPr>
            <p:ph type="body" idx="1"/>
          </p:nvPr>
        </p:nvSpPr>
        <p:spPr/>
        <p:txBody>
          <a:bodyPr/>
          <a:lstStyle/>
          <a:p>
            <a:r>
              <a:rPr lang="en-US" dirty="0"/>
              <a:t>Provide example on quality discussions – solicit</a:t>
            </a:r>
            <a:r>
              <a:rPr lang="en-US" baseline="0" dirty="0"/>
              <a:t> idea from the participants</a:t>
            </a:r>
            <a:endParaRPr lang="en-US" dirty="0"/>
          </a:p>
          <a:p>
            <a:pPr algn="just">
              <a:buNone/>
            </a:pPr>
            <a:r>
              <a:rPr lang="en-US" dirty="0">
                <a:latin typeface="Calibri" pitchFamily="34" charset="0"/>
              </a:rPr>
              <a:t>Fish in the market – a quality experience</a:t>
            </a:r>
          </a:p>
          <a:p>
            <a:pPr algn="just"/>
            <a:r>
              <a:rPr lang="en-US" dirty="0">
                <a:latin typeface="Calibri" pitchFamily="34" charset="0"/>
              </a:rPr>
              <a:t> How do you buy fish in the market?</a:t>
            </a:r>
          </a:p>
          <a:p>
            <a:pPr algn="just"/>
            <a:r>
              <a:rPr lang="en-US" dirty="0">
                <a:latin typeface="Calibri" pitchFamily="34" charset="0"/>
              </a:rPr>
              <a:t>What are your expectations ?</a:t>
            </a:r>
          </a:p>
          <a:p>
            <a:pPr algn="just"/>
            <a:r>
              <a:rPr lang="en-US" dirty="0">
                <a:latin typeface="Calibri" pitchFamily="34" charset="0"/>
              </a:rPr>
              <a:t> How do you ensure that you buy the right fish? </a:t>
            </a:r>
          </a:p>
        </p:txBody>
      </p:sp>
      <p:sp>
        <p:nvSpPr>
          <p:cNvPr id="4" name="Slide Number Placeholder 3"/>
          <p:cNvSpPr>
            <a:spLocks noGrp="1"/>
          </p:cNvSpPr>
          <p:nvPr>
            <p:ph type="sldNum" sz="quarter" idx="10"/>
          </p:nvPr>
        </p:nvSpPr>
        <p:spPr/>
        <p:txBody>
          <a:bodyPr/>
          <a:lstStyle/>
          <a:p>
            <a:fld id="{15812E23-54C3-44D4-9E6B-DD4A564022A5}"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10525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9A2F34A3-72F5-4ABE-803C-8501C53F5509}" type="slidenum">
              <a:rPr lang="en-US">
                <a:solidFill>
                  <a:prstClr val="black"/>
                </a:solidFill>
              </a:rPr>
              <a:pPr/>
              <a:t>7</a:t>
            </a:fld>
            <a:endParaRPr lang="en-US">
              <a:solidFill>
                <a:prstClr val="black"/>
              </a:solidFill>
            </a:endParaRPr>
          </a:p>
        </p:txBody>
      </p:sp>
      <p:sp>
        <p:nvSpPr>
          <p:cNvPr id="1049602" name="Rectangle 2"/>
          <p:cNvSpPr>
            <a:spLocks noGrp="1" noRot="1" noChangeAspect="1" noChangeArrowheads="1" noTextEdit="1"/>
          </p:cNvSpPr>
          <p:nvPr>
            <p:ph type="sldImg"/>
          </p:nvPr>
        </p:nvSpPr>
        <p:spPr>
          <a:xfrm>
            <a:off x="382588" y="685800"/>
            <a:ext cx="6094412" cy="3429000"/>
          </a:xfrm>
          <a:ln/>
        </p:spPr>
      </p:sp>
      <p:sp>
        <p:nvSpPr>
          <p:cNvPr id="1049604" name="Rectangle 4"/>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E0A2F4E5-47A9-42A3-9DD0-E7AA3AE6361D}" type="slidenum">
              <a:rPr lang="en-US">
                <a:solidFill>
                  <a:prstClr val="black"/>
                </a:solidFill>
              </a:rPr>
              <a:pPr/>
              <a:t>8</a:t>
            </a:fld>
            <a:endParaRPr lang="en-US">
              <a:solidFill>
                <a:prstClr val="black"/>
              </a:solidFill>
            </a:endParaRPr>
          </a:p>
        </p:txBody>
      </p:sp>
      <p:sp>
        <p:nvSpPr>
          <p:cNvPr id="885762" name="Rectangle 2"/>
          <p:cNvSpPr>
            <a:spLocks noGrp="1" noRot="1" noChangeAspect="1" noChangeArrowheads="1" noTextEdit="1"/>
          </p:cNvSpPr>
          <p:nvPr>
            <p:ph type="sldImg"/>
          </p:nvPr>
        </p:nvSpPr>
        <p:spPr>
          <a:xfrm>
            <a:off x="382588" y="685800"/>
            <a:ext cx="6094412" cy="3429000"/>
          </a:xfrm>
          <a:ln/>
        </p:spPr>
      </p:sp>
      <p:sp>
        <p:nvSpPr>
          <p:cNvPr id="885764" name="Rectangle 4"/>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A272C0A6-3607-4844-B0E4-3F02FA19EE90}" type="slidenum">
              <a:rPr lang="en-US">
                <a:solidFill>
                  <a:prstClr val="black"/>
                </a:solidFill>
              </a:rPr>
              <a:pPr/>
              <a:t>9</a:t>
            </a:fld>
            <a:endParaRPr lang="en-US">
              <a:solidFill>
                <a:prstClr val="black"/>
              </a:solidFill>
            </a:endParaRPr>
          </a:p>
        </p:txBody>
      </p:sp>
      <p:sp>
        <p:nvSpPr>
          <p:cNvPr id="1079298" name="Rectangle 2"/>
          <p:cNvSpPr>
            <a:spLocks noGrp="1" noRot="1" noChangeAspect="1" noChangeArrowheads="1" noTextEdit="1"/>
          </p:cNvSpPr>
          <p:nvPr>
            <p:ph type="sldImg"/>
          </p:nvPr>
        </p:nvSpPr>
        <p:spPr>
          <a:xfrm>
            <a:off x="382588" y="685800"/>
            <a:ext cx="6094412" cy="3429000"/>
          </a:xfrm>
          <a:ln/>
        </p:spPr>
      </p:sp>
      <p:sp>
        <p:nvSpPr>
          <p:cNvPr id="1079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US">
                <a:solidFill>
                  <a:prstClr val="black"/>
                </a:solidFill>
              </a:rPr>
              <a:t>2007</a:t>
            </a:r>
          </a:p>
        </p:txBody>
      </p:sp>
      <p:sp>
        <p:nvSpPr>
          <p:cNvPr id="6" name="Rectangle 6"/>
          <p:cNvSpPr>
            <a:spLocks noGrp="1" noChangeArrowheads="1"/>
          </p:cNvSpPr>
          <p:nvPr>
            <p:ph type="ftr" sz="quarter" idx="4"/>
          </p:nvPr>
        </p:nvSpPr>
        <p:spPr>
          <a:ln/>
        </p:spPr>
        <p:txBody>
          <a:bodyPr/>
          <a:lstStyle/>
          <a:p>
            <a:r>
              <a:rPr lang="en-US">
                <a:solidFill>
                  <a:prstClr val="black"/>
                </a:solidFill>
              </a:rPr>
              <a:t>Module 5: Assuring the Quality of HIV Rapid Testing</a:t>
            </a:r>
          </a:p>
        </p:txBody>
      </p:sp>
      <p:sp>
        <p:nvSpPr>
          <p:cNvPr id="7" name="Rectangle 7"/>
          <p:cNvSpPr>
            <a:spLocks noGrp="1" noChangeArrowheads="1"/>
          </p:cNvSpPr>
          <p:nvPr>
            <p:ph type="sldNum" sz="quarter" idx="5"/>
          </p:nvPr>
        </p:nvSpPr>
        <p:spPr>
          <a:ln/>
        </p:spPr>
        <p:txBody>
          <a:bodyPr/>
          <a:lstStyle/>
          <a:p>
            <a:fld id="{84E832A2-F994-49C6-B89B-F6FFAEEAB237}" type="slidenum">
              <a:rPr lang="en-US">
                <a:solidFill>
                  <a:prstClr val="black"/>
                </a:solidFill>
              </a:rPr>
              <a:pPr/>
              <a:t>10</a:t>
            </a:fld>
            <a:endParaRPr lang="en-US">
              <a:solidFill>
                <a:prstClr val="black"/>
              </a:solidFill>
            </a:endParaRPr>
          </a:p>
        </p:txBody>
      </p:sp>
      <p:sp>
        <p:nvSpPr>
          <p:cNvPr id="1015810" name="Rectangle 2"/>
          <p:cNvSpPr>
            <a:spLocks noGrp="1" noRot="1" noChangeAspect="1" noChangeArrowheads="1" noTextEdit="1"/>
          </p:cNvSpPr>
          <p:nvPr>
            <p:ph type="sldImg"/>
          </p:nvPr>
        </p:nvSpPr>
        <p:spPr>
          <a:xfrm>
            <a:off x="382588" y="685800"/>
            <a:ext cx="6094412" cy="3429000"/>
          </a:xfrm>
          <a:ln/>
        </p:spPr>
      </p:sp>
      <p:sp>
        <p:nvSpPr>
          <p:cNvPr id="1015812" name="Rectangle 4"/>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6.xml"/><Relationship Id="rId1" Type="http://schemas.openxmlformats.org/officeDocument/2006/relationships/tags" Target="../tags/tag5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7.xml"/><Relationship Id="rId1" Type="http://schemas.openxmlformats.org/officeDocument/2006/relationships/tags" Target="../tags/tag5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3.emf"/><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oleObject" Target="../embeddings/oleObject3.bin"/><Relationship Id="rId2" Type="http://schemas.openxmlformats.org/officeDocument/2006/relationships/tags" Target="../tags/tag3.xml"/><Relationship Id="rId16" Type="http://schemas.openxmlformats.org/officeDocument/2006/relationships/image" Target="../media/image2.emf"/><Relationship Id="rId1" Type="http://schemas.openxmlformats.org/officeDocument/2006/relationships/vmlDrawing" Target="../drawings/vmlDrawing2.v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oleObject" Target="../embeddings/oleObject2.bin"/><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tags" Target="../tags/tag31.xml"/><Relationship Id="rId26" Type="http://schemas.openxmlformats.org/officeDocument/2006/relationships/image" Target="../media/image2.emf"/><Relationship Id="rId3" Type="http://schemas.openxmlformats.org/officeDocument/2006/relationships/tags" Target="../tags/tag16.xml"/><Relationship Id="rId21" Type="http://schemas.openxmlformats.org/officeDocument/2006/relationships/tags" Target="../tags/tag34.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tags" Target="../tags/tag30.xml"/><Relationship Id="rId25" Type="http://schemas.openxmlformats.org/officeDocument/2006/relationships/oleObject" Target="../embeddings/oleObject4.bin"/><Relationship Id="rId2" Type="http://schemas.openxmlformats.org/officeDocument/2006/relationships/tags" Target="../tags/tag15.xml"/><Relationship Id="rId16" Type="http://schemas.openxmlformats.org/officeDocument/2006/relationships/tags" Target="../tags/tag29.xml"/><Relationship Id="rId20" Type="http://schemas.openxmlformats.org/officeDocument/2006/relationships/tags" Target="../tags/tag33.xml"/><Relationship Id="rId29" Type="http://schemas.openxmlformats.org/officeDocument/2006/relationships/oleObject" Target="../embeddings/oleObject6.bin"/><Relationship Id="rId1" Type="http://schemas.openxmlformats.org/officeDocument/2006/relationships/vmlDrawing" Target="../drawings/vmlDrawing3.v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slideMaster" Target="../slideMasters/slideMaster2.xml"/><Relationship Id="rId5" Type="http://schemas.openxmlformats.org/officeDocument/2006/relationships/tags" Target="../tags/tag18.xml"/><Relationship Id="rId15" Type="http://schemas.openxmlformats.org/officeDocument/2006/relationships/tags" Target="../tags/tag28.xml"/><Relationship Id="rId23" Type="http://schemas.openxmlformats.org/officeDocument/2006/relationships/tags" Target="../tags/tag36.xml"/><Relationship Id="rId28" Type="http://schemas.openxmlformats.org/officeDocument/2006/relationships/image" Target="../media/image4.emf"/><Relationship Id="rId10" Type="http://schemas.openxmlformats.org/officeDocument/2006/relationships/tags" Target="../tags/tag23.xml"/><Relationship Id="rId19" Type="http://schemas.openxmlformats.org/officeDocument/2006/relationships/tags" Target="../tags/tag32.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 Id="rId22" Type="http://schemas.openxmlformats.org/officeDocument/2006/relationships/tags" Target="../tags/tag35.xml"/><Relationship Id="rId27" Type="http://schemas.openxmlformats.org/officeDocument/2006/relationships/oleObject" Target="../embeddings/oleObject5.bin"/><Relationship Id="rId30" Type="http://schemas.openxmlformats.org/officeDocument/2006/relationships/image" Target="../media/image5.emf"/></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tags" Target="../tags/tag48.xml"/><Relationship Id="rId18" Type="http://schemas.openxmlformats.org/officeDocument/2006/relationships/image" Target="../media/image6.emf"/><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tags" Target="../tags/tag47.xml"/><Relationship Id="rId17" Type="http://schemas.openxmlformats.org/officeDocument/2006/relationships/oleObject" Target="../embeddings/oleObject8.bin"/><Relationship Id="rId2" Type="http://schemas.openxmlformats.org/officeDocument/2006/relationships/tags" Target="../tags/tag37.xml"/><Relationship Id="rId16" Type="http://schemas.openxmlformats.org/officeDocument/2006/relationships/image" Target="../media/image2.emf"/><Relationship Id="rId1" Type="http://schemas.openxmlformats.org/officeDocument/2006/relationships/vmlDrawing" Target="../drawings/vmlDrawing4.vml"/><Relationship Id="rId6" Type="http://schemas.openxmlformats.org/officeDocument/2006/relationships/tags" Target="../tags/tag41.xml"/><Relationship Id="rId11" Type="http://schemas.openxmlformats.org/officeDocument/2006/relationships/tags" Target="../tags/tag46.xml"/><Relationship Id="rId5" Type="http://schemas.openxmlformats.org/officeDocument/2006/relationships/tags" Target="../tags/tag40.xml"/><Relationship Id="rId15" Type="http://schemas.openxmlformats.org/officeDocument/2006/relationships/oleObject" Target="../embeddings/oleObject7.bin"/><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3.xml"/><Relationship Id="rId1" Type="http://schemas.openxmlformats.org/officeDocument/2006/relationships/tags" Target="../tags/tag4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4.xml"/><Relationship Id="rId1" Type="http://schemas.openxmlformats.org/officeDocument/2006/relationships/tags" Target="../tags/tag5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5.xml"/><Relationship Id="rId1" Type="http://schemas.openxmlformats.org/officeDocument/2006/relationships/tags" Target="../tags/tag5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6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15" indent="0" algn="ctr">
              <a:buNone/>
              <a:defRPr>
                <a:solidFill>
                  <a:schemeClr val="tx1">
                    <a:tint val="75000"/>
                  </a:schemeClr>
                </a:solidFill>
              </a:defRPr>
            </a:lvl2pPr>
            <a:lvl3pPr marL="914430" indent="0" algn="ctr">
              <a:buNone/>
              <a:defRPr>
                <a:solidFill>
                  <a:schemeClr val="tx1">
                    <a:tint val="75000"/>
                  </a:schemeClr>
                </a:solidFill>
              </a:defRPr>
            </a:lvl3pPr>
            <a:lvl4pPr marL="1371645" indent="0" algn="ctr">
              <a:buNone/>
              <a:defRPr>
                <a:solidFill>
                  <a:schemeClr val="tx1">
                    <a:tint val="75000"/>
                  </a:schemeClr>
                </a:solidFill>
              </a:defRPr>
            </a:lvl4pPr>
            <a:lvl5pPr marL="1828861" indent="0" algn="ctr">
              <a:buNone/>
              <a:defRPr>
                <a:solidFill>
                  <a:schemeClr val="tx1">
                    <a:tint val="75000"/>
                  </a:schemeClr>
                </a:solidFill>
              </a:defRPr>
            </a:lvl5pPr>
            <a:lvl6pPr marL="2286076" indent="0" algn="ctr">
              <a:buNone/>
              <a:defRPr>
                <a:solidFill>
                  <a:schemeClr val="tx1">
                    <a:tint val="75000"/>
                  </a:schemeClr>
                </a:solidFill>
              </a:defRPr>
            </a:lvl6pPr>
            <a:lvl7pPr marL="2743291" indent="0" algn="ctr">
              <a:buNone/>
              <a:defRPr>
                <a:solidFill>
                  <a:schemeClr val="tx1">
                    <a:tint val="75000"/>
                  </a:schemeClr>
                </a:solidFill>
              </a:defRPr>
            </a:lvl7pPr>
            <a:lvl8pPr marL="3200506" indent="0" algn="ctr">
              <a:buNone/>
              <a:defRPr>
                <a:solidFill>
                  <a:schemeClr val="tx1">
                    <a:tint val="75000"/>
                  </a:schemeClr>
                </a:solidFill>
              </a:defRPr>
            </a:lvl8pPr>
            <a:lvl9pPr marL="365772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4FB966-46BA-46AB-B337-6AC062CD8688}"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551081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FB966-46BA-46AB-B337-6AC062CD8688}"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0797787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9"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09" y="273066"/>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9" y="143511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753DB39-B4CF-43CA-8680-D6E84B77106B}"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05C9-4101-4401-BEF0-49F019BF55C7}" type="slidenum">
              <a:rPr lang="en-US"/>
              <a:pPr/>
              <a:t>‹#›</a:t>
            </a:fld>
            <a:endParaRPr lang="en-US"/>
          </a:p>
        </p:txBody>
      </p:sp>
    </p:spTree>
    <p:extLst>
      <p:ext uri="{BB962C8B-B14F-4D97-AF65-F5344CB8AC3E}">
        <p14:creationId xmlns:p14="http://schemas.microsoft.com/office/powerpoint/2010/main" val="426595718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6B067B3-AD99-4741-9A95-3C0EB5409636}"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6BE7CE8-C4E7-4C9F-A047-A0F42E3B19AA}" type="slidenum">
              <a:rPr lang="en-US"/>
              <a:pPr/>
              <a:t>‹#›</a:t>
            </a:fld>
            <a:endParaRPr lang="en-US"/>
          </a:p>
        </p:txBody>
      </p:sp>
    </p:spTree>
    <p:extLst>
      <p:ext uri="{BB962C8B-B14F-4D97-AF65-F5344CB8AC3E}">
        <p14:creationId xmlns:p14="http://schemas.microsoft.com/office/powerpoint/2010/main" val="66621539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822BA8F-B231-4952-87FB-11974DC39D85}"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CA1A0A-F8E9-4F95-B63E-5462F9AEF2E0}" type="slidenum">
              <a:rPr lang="en-US"/>
              <a:pPr/>
              <a:t>‹#›</a:t>
            </a:fld>
            <a:endParaRPr lang="en-US"/>
          </a:p>
        </p:txBody>
      </p:sp>
    </p:spTree>
    <p:extLst>
      <p:ext uri="{BB962C8B-B14F-4D97-AF65-F5344CB8AC3E}">
        <p14:creationId xmlns:p14="http://schemas.microsoft.com/office/powerpoint/2010/main" val="173075078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54"/>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54"/>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FD1D2D-9E0E-457A-883E-B30DB9921B19}"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1AB7FF-A420-467D-9C83-DBE0D30CBA03}" type="slidenum">
              <a:rPr lang="en-US"/>
              <a:pPr/>
              <a:t>‹#›</a:t>
            </a:fld>
            <a:endParaRPr lang="en-US"/>
          </a:p>
        </p:txBody>
      </p:sp>
    </p:spTree>
    <p:extLst>
      <p:ext uri="{BB962C8B-B14F-4D97-AF65-F5344CB8AC3E}">
        <p14:creationId xmlns:p14="http://schemas.microsoft.com/office/powerpoint/2010/main" val="300135955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9"/>
            <a:ext cx="12188825" cy="5165725"/>
          </a:xfrm>
          <a:prstGeom prst="rect">
            <a:avLst/>
          </a:prstGeom>
          <a:solidFill>
            <a:srgbClr val="003366"/>
          </a:solidFill>
          <a:ln w="9525">
            <a:noFill/>
            <a:miter lim="800000"/>
            <a:headEnd/>
            <a:tailEnd/>
          </a:ln>
        </p:spPr>
        <p:txBody>
          <a:bodyPr wrap="none" anchor="ctr"/>
          <a:lstStyle/>
          <a:p>
            <a:pPr defTabSz="45720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8997"/>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92885717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US" dirty="0">
              <a:solidFill>
                <a:prstClr val="white"/>
              </a:solidFill>
            </a:endParaRPr>
          </a:p>
        </p:txBody>
      </p:sp>
      <p:sp>
        <p:nvSpPr>
          <p:cNvPr id="2" name="Title 1"/>
          <p:cNvSpPr>
            <a:spLocks noGrp="1"/>
          </p:cNvSpPr>
          <p:nvPr>
            <p:ph type="ctrTitle"/>
          </p:nvPr>
        </p:nvSpPr>
        <p:spPr>
          <a:xfrm>
            <a:off x="203147" y="9"/>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59"/>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012109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a:lstStyle/>
          <a:p>
            <a:r>
              <a:rPr lang="en-US"/>
              <a:t>Click to edit Master title style</a:t>
            </a:r>
          </a:p>
        </p:txBody>
      </p:sp>
      <p:sp>
        <p:nvSpPr>
          <p:cNvPr id="3" name="Text Placeholder 2"/>
          <p:cNvSpPr>
            <a:spLocks noGrp="1"/>
          </p:cNvSpPr>
          <p:nvPr>
            <p:ph type="body" sz="half" idx="1"/>
          </p:nvPr>
        </p:nvSpPr>
        <p:spPr>
          <a:xfrm>
            <a:off x="609441"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507868" y="6248400"/>
            <a:ext cx="6703854" cy="457200"/>
          </a:xfrm>
          <a:prstGeom prst="rect">
            <a:avLst/>
          </a:prstGeom>
          <a:ln/>
        </p:spPr>
        <p:txBody>
          <a:bodyPr/>
          <a:lstStyle>
            <a:lvl1pPr>
              <a:defRPr/>
            </a:lvl1pPr>
          </a:lstStyle>
          <a:p>
            <a:pPr>
              <a:defRPr/>
            </a:pPr>
            <a:r>
              <a:rPr lang="en-US">
                <a:solidFill>
                  <a:prstClr val="black">
                    <a:tint val="75000"/>
                  </a:prstClr>
                </a:solidFill>
              </a:rPr>
              <a:t>Facilities and Safety - Module 2</a:t>
            </a:r>
          </a:p>
        </p:txBody>
      </p:sp>
      <p:sp>
        <p:nvSpPr>
          <p:cNvPr id="6" name="Rectangle 3"/>
          <p:cNvSpPr>
            <a:spLocks noGrp="1" noChangeArrowheads="1"/>
          </p:cNvSpPr>
          <p:nvPr>
            <p:ph type="sldNum" sz="quarter" idx="11"/>
          </p:nvPr>
        </p:nvSpPr>
        <p:spPr>
          <a:xfrm>
            <a:off x="8735326" y="6248400"/>
            <a:ext cx="2844059" cy="457200"/>
          </a:xfrm>
          <a:prstGeom prst="rect">
            <a:avLst/>
          </a:prstGeom>
          <a:ln/>
        </p:spPr>
        <p:txBody>
          <a:bodyPr/>
          <a:lstStyle>
            <a:lvl1pPr>
              <a:defRPr/>
            </a:lvl1pPr>
          </a:lstStyle>
          <a:p>
            <a:pPr>
              <a:defRPr/>
            </a:pPr>
            <a:fld id="{5D8B7962-346B-4D13-8283-C198F0244B71}" type="slidenum">
              <a:rPr lang="en-US"/>
              <a:pPr>
                <a:defRPr/>
              </a:pPr>
              <a:t>‹#›</a:t>
            </a:fld>
            <a:endParaRPr lang="en-US"/>
          </a:p>
        </p:txBody>
      </p:sp>
    </p:spTree>
    <p:extLst>
      <p:ext uri="{BB962C8B-B14F-4D97-AF65-F5344CB8AC3E}">
        <p14:creationId xmlns:p14="http://schemas.microsoft.com/office/powerpoint/2010/main" val="10587030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9"/>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a:prstGeom prst="rect">
            <a:avLst/>
          </a:prstGeom>
        </p:spPr>
        <p:txBody>
          <a:bodyPr/>
          <a:lstStyle>
            <a:lvl1pPr>
              <a:defRPr/>
            </a:lvl1pPr>
          </a:lstStyle>
          <a:p>
            <a:pPr>
              <a:defRPr/>
            </a:pPr>
            <a:endParaRPr lang="en-US">
              <a:solidFill>
                <a:srgbClr val="C0504D"/>
              </a:solidFill>
            </a:endParaRPr>
          </a:p>
        </p:txBody>
      </p:sp>
      <p:sp>
        <p:nvSpPr>
          <p:cNvPr id="7" name="Footer Placeholder 6"/>
          <p:cNvSpPr>
            <a:spLocks noGrp="1"/>
          </p:cNvSpPr>
          <p:nvPr>
            <p:ph type="ftr" sz="quarter" idx="11"/>
          </p:nvPr>
        </p:nvSpPr>
        <p:spPr>
          <a:xfrm>
            <a:off x="4164515" y="6248400"/>
            <a:ext cx="3859795" cy="457200"/>
          </a:xfrm>
          <a:prstGeom prst="rect">
            <a:avLst/>
          </a:prstGeom>
        </p:spPr>
        <p:txBody>
          <a:bodyPr/>
          <a:lstStyle>
            <a:lvl1pPr>
              <a:defRPr/>
            </a:lvl1pPr>
          </a:lstStyle>
          <a:p>
            <a:pPr>
              <a:defRPr/>
            </a:pPr>
            <a:endParaRPr lang="en-US">
              <a:solidFill>
                <a:srgbClr val="C0504D"/>
              </a:solidFill>
            </a:endParaRPr>
          </a:p>
        </p:txBody>
      </p:sp>
      <p:sp>
        <p:nvSpPr>
          <p:cNvPr id="8" name="Slide Number Placeholder 7"/>
          <p:cNvSpPr>
            <a:spLocks noGrp="1"/>
          </p:cNvSpPr>
          <p:nvPr>
            <p:ph type="sldNum" sz="quarter" idx="12"/>
          </p:nvPr>
        </p:nvSpPr>
        <p:spPr>
          <a:xfrm>
            <a:off x="8735326" y="6243638"/>
            <a:ext cx="2844059" cy="457200"/>
          </a:xfrm>
          <a:prstGeom prst="rect">
            <a:avLst/>
          </a:prstGeom>
        </p:spPr>
        <p:txBody>
          <a:bodyPr/>
          <a:lstStyle>
            <a:lvl1pPr>
              <a:defRPr/>
            </a:lvl1pPr>
          </a:lstStyle>
          <a:p>
            <a:pPr>
              <a:defRPr/>
            </a:pPr>
            <a:fld id="{5D6A3C13-A820-4357-BFCC-59E3DCFA5C93}" type="slidenum">
              <a:rPr lang="en-US"/>
              <a:pPr>
                <a:defRPr/>
              </a:pPr>
              <a:t>‹#›</a:t>
            </a:fld>
            <a:endParaRPr lang="en-US"/>
          </a:p>
        </p:txBody>
      </p:sp>
    </p:spTree>
    <p:extLst>
      <p:ext uri="{BB962C8B-B14F-4D97-AF65-F5344CB8AC3E}">
        <p14:creationId xmlns:p14="http://schemas.microsoft.com/office/powerpoint/2010/main" val="17370768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914162" y="1752600"/>
            <a:ext cx="50786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752600"/>
            <a:ext cx="507867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90997"/>
            <a:ext cx="507867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35326" y="6381750"/>
            <a:ext cx="2844059" cy="476250"/>
          </a:xfrm>
        </p:spPr>
        <p:txBody>
          <a:bodyPr/>
          <a:lstStyle>
            <a:lvl1pPr>
              <a:defRPr/>
            </a:lvl1pPr>
          </a:lstStyle>
          <a:p>
            <a:fld id="{E5D4617E-2B45-4D16-A4FA-3BD3A3E1B468}" type="slidenum">
              <a:rPr lang="en-US"/>
              <a:pPr/>
              <a:t>‹#›</a:t>
            </a:fld>
            <a:endParaRPr lang="en-US"/>
          </a:p>
        </p:txBody>
      </p:sp>
    </p:spTree>
    <p:extLst>
      <p:ext uri="{BB962C8B-B14F-4D97-AF65-F5344CB8AC3E}">
        <p14:creationId xmlns:p14="http://schemas.microsoft.com/office/powerpoint/2010/main" val="33225599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able Placeholder 2"/>
          <p:cNvSpPr>
            <a:spLocks noGrp="1"/>
          </p:cNvSpPr>
          <p:nvPr>
            <p:ph type="tbl" idx="1"/>
          </p:nvPr>
        </p:nvSpPr>
        <p:spPr>
          <a:xfrm>
            <a:off x="914162" y="1752600"/>
            <a:ext cx="10360501" cy="4525963"/>
          </a:xfrm>
        </p:spPr>
        <p:txBody>
          <a:bodyPr/>
          <a:lstStyle/>
          <a:p>
            <a:endParaRPr lang="en-US"/>
          </a:p>
        </p:txBody>
      </p:sp>
      <p:sp>
        <p:nvSpPr>
          <p:cNvPr id="4" name="Slide Number Placeholder 3"/>
          <p:cNvSpPr>
            <a:spLocks noGrp="1"/>
          </p:cNvSpPr>
          <p:nvPr>
            <p:ph type="sldNum" sz="quarter" idx="10"/>
          </p:nvPr>
        </p:nvSpPr>
        <p:spPr>
          <a:xfrm>
            <a:off x="8735326" y="6381750"/>
            <a:ext cx="2844059" cy="476250"/>
          </a:xfrm>
        </p:spPr>
        <p:txBody>
          <a:bodyPr/>
          <a:lstStyle>
            <a:lvl1pPr>
              <a:defRPr/>
            </a:lvl1pPr>
          </a:lstStyle>
          <a:p>
            <a:fld id="{AF55044F-8427-4FF6-A2D0-9E76A36B80F5}" type="slidenum">
              <a:rPr lang="en-US"/>
              <a:pPr/>
              <a:t>‹#›</a:t>
            </a:fld>
            <a:endParaRPr lang="en-US"/>
          </a:p>
        </p:txBody>
      </p:sp>
    </p:spTree>
    <p:extLst>
      <p:ext uri="{BB962C8B-B14F-4D97-AF65-F5344CB8AC3E}">
        <p14:creationId xmlns:p14="http://schemas.microsoft.com/office/powerpoint/2010/main" val="3329634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2531" y="274672"/>
            <a:ext cx="365664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590" y="274672"/>
            <a:ext cx="10766795"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FB966-46BA-46AB-B337-6AC062CD8688}"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405762364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47"/>
            <a:ext cx="1096994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5F4F5361-8F38-4C5E-91B1-B7E6C27629D6}" type="slidenum">
              <a:rPr lang="en-US"/>
              <a:pPr>
                <a:defRPr/>
              </a:pPr>
              <a:t>‹#›</a:t>
            </a:fld>
            <a:endParaRPr lang="en-US"/>
          </a:p>
        </p:txBody>
      </p:sp>
    </p:spTree>
    <p:extLst>
      <p:ext uri="{BB962C8B-B14F-4D97-AF65-F5344CB8AC3E}">
        <p14:creationId xmlns:p14="http://schemas.microsoft.com/office/powerpoint/2010/main" val="111263844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33"/>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5B8246E-6FE4-4074-B39E-8FEB5D8FA6E9}"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2CC5156-1D09-4CFB-944C-19DD70992A51}" type="slidenum">
              <a:rPr lang="en-US"/>
              <a:pPr/>
              <a:t>‹#›</a:t>
            </a:fld>
            <a:endParaRPr lang="en-US"/>
          </a:p>
        </p:txBody>
      </p:sp>
    </p:spTree>
    <p:extLst>
      <p:ext uri="{BB962C8B-B14F-4D97-AF65-F5344CB8AC3E}">
        <p14:creationId xmlns:p14="http://schemas.microsoft.com/office/powerpoint/2010/main" val="6865223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E7200D-8B27-4191-A139-3558F1E91246}"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4EB4FE-701A-465E-9D6B-21336C9D6520}" type="slidenum">
              <a:rPr lang="en-US"/>
              <a:pPr/>
              <a:t>‹#›</a:t>
            </a:fld>
            <a:endParaRPr lang="en-US"/>
          </a:p>
        </p:txBody>
      </p:sp>
    </p:spTree>
    <p:extLst>
      <p:ext uri="{BB962C8B-B14F-4D97-AF65-F5344CB8AC3E}">
        <p14:creationId xmlns:p14="http://schemas.microsoft.com/office/powerpoint/2010/main" val="282191219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1"/>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0D100CC-4146-4DAB-980D-DA7C849CEFCB}"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4FC9F6-218B-4340-8C21-FC267C629E20}" type="slidenum">
              <a:rPr lang="en-US"/>
              <a:pPr/>
              <a:t>‹#›</a:t>
            </a:fld>
            <a:endParaRPr lang="en-US"/>
          </a:p>
        </p:txBody>
      </p:sp>
    </p:spTree>
    <p:extLst>
      <p:ext uri="{BB962C8B-B14F-4D97-AF65-F5344CB8AC3E}">
        <p14:creationId xmlns:p14="http://schemas.microsoft.com/office/powerpoint/2010/main" val="40799640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E746B01-6F6C-41D4-B0D2-EAAB48209C42}"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425C20B-F27F-4E52-832C-FA1B56F16E47}" type="slidenum">
              <a:rPr lang="en-US"/>
              <a:pPr/>
              <a:t>‹#›</a:t>
            </a:fld>
            <a:endParaRPr lang="en-US"/>
          </a:p>
        </p:txBody>
      </p:sp>
    </p:spTree>
    <p:extLst>
      <p:ext uri="{BB962C8B-B14F-4D97-AF65-F5344CB8AC3E}">
        <p14:creationId xmlns:p14="http://schemas.microsoft.com/office/powerpoint/2010/main" val="235778122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CBFEDE5-E36C-40B8-942E-407ACA563D2B}" type="datetimeFigureOut">
              <a:rPr lang="en-US"/>
              <a:pPr/>
              <a:t>7/19/2023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BE7688A-0D83-46D3-8F8E-886F29891717}" type="slidenum">
              <a:rPr lang="en-US"/>
              <a:pPr/>
              <a:t>‹#›</a:t>
            </a:fld>
            <a:endParaRPr lang="en-US"/>
          </a:p>
        </p:txBody>
      </p:sp>
    </p:spTree>
    <p:extLst>
      <p:ext uri="{BB962C8B-B14F-4D97-AF65-F5344CB8AC3E}">
        <p14:creationId xmlns:p14="http://schemas.microsoft.com/office/powerpoint/2010/main" val="346622160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2A891D4-9C1C-4235-8ED1-D0744A565A9D}" type="datetimeFigureOut">
              <a:rPr lang="en-US"/>
              <a:pPr/>
              <a:t>7/19/2023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350B37E-3E64-4585-BA5C-8EF3F479858C}" type="slidenum">
              <a:rPr lang="en-US"/>
              <a:pPr/>
              <a:t>‹#›</a:t>
            </a:fld>
            <a:endParaRPr lang="en-US"/>
          </a:p>
        </p:txBody>
      </p:sp>
    </p:spTree>
    <p:extLst>
      <p:ext uri="{BB962C8B-B14F-4D97-AF65-F5344CB8AC3E}">
        <p14:creationId xmlns:p14="http://schemas.microsoft.com/office/powerpoint/2010/main" val="324510314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8ACF211-DDD0-4CF8-A758-499BEFFF49C7}" type="datetimeFigureOut">
              <a:rPr lang="en-US"/>
              <a:pPr/>
              <a:t>7/19/2023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8BCBEB2-0A05-4A4A-A416-78785DC2FE95}" type="slidenum">
              <a:rPr lang="en-US"/>
              <a:pPr/>
              <a:t>‹#›</a:t>
            </a:fld>
            <a:endParaRPr lang="en-US"/>
          </a:p>
        </p:txBody>
      </p:sp>
    </p:spTree>
    <p:extLst>
      <p:ext uri="{BB962C8B-B14F-4D97-AF65-F5344CB8AC3E}">
        <p14:creationId xmlns:p14="http://schemas.microsoft.com/office/powerpoint/2010/main" val="16190330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54"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03" y="273058"/>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54" y="1435108"/>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753DB39-B4CF-43CA-8680-D6E84B77106B}"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05C9-4101-4401-BEF0-49F019BF55C7}" type="slidenum">
              <a:rPr lang="en-US"/>
              <a:pPr/>
              <a:t>‹#›</a:t>
            </a:fld>
            <a:endParaRPr lang="en-US"/>
          </a:p>
        </p:txBody>
      </p:sp>
    </p:spTree>
    <p:extLst>
      <p:ext uri="{BB962C8B-B14F-4D97-AF65-F5344CB8AC3E}">
        <p14:creationId xmlns:p14="http://schemas.microsoft.com/office/powerpoint/2010/main" val="393148849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6B067B3-AD99-4741-9A95-3C0EB5409636}"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6BE7CE8-C4E7-4C9F-A047-A0F42E3B19AA}" type="slidenum">
              <a:rPr lang="en-US"/>
              <a:pPr/>
              <a:t>‹#›</a:t>
            </a:fld>
            <a:endParaRPr lang="en-US"/>
          </a:p>
        </p:txBody>
      </p:sp>
    </p:spTree>
    <p:extLst>
      <p:ext uri="{BB962C8B-B14F-4D97-AF65-F5344CB8AC3E}">
        <p14:creationId xmlns:p14="http://schemas.microsoft.com/office/powerpoint/2010/main" val="2447022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6"/>
          <p:cNvSpPr>
            <a:spLocks noChangeArrowheads="1"/>
          </p:cNvSpPr>
          <p:nvPr>
            <p:custDataLst>
              <p:tags r:id="rId1"/>
            </p:custDataLst>
          </p:nvPr>
        </p:nvSpPr>
        <p:spPr bwMode="auto">
          <a:xfrm>
            <a:off x="0" y="27"/>
            <a:ext cx="12188825" cy="5000625"/>
          </a:xfrm>
          <a:prstGeom prst="rect">
            <a:avLst/>
          </a:prstGeom>
          <a:solidFill>
            <a:srgbClr val="003366"/>
          </a:solidFill>
          <a:ln w="9525">
            <a:noFill/>
            <a:miter lim="800000"/>
            <a:headEnd/>
            <a:tailEnd/>
          </a:ln>
        </p:spPr>
        <p:txBody>
          <a:bodyPr wrap="none" anchor="ctr"/>
          <a:lstStyle/>
          <a:p>
            <a:pPr fontAlgn="base">
              <a:spcBef>
                <a:spcPct val="0"/>
              </a:spcBef>
              <a:spcAft>
                <a:spcPct val="0"/>
              </a:spcAft>
            </a:pPr>
            <a:endParaRPr lang="en-US" sz="1350" dirty="0">
              <a:solidFill>
                <a:srgbClr val="FFFFFF"/>
              </a:solidFill>
              <a:latin typeface="Calibri" pitchFamily="34" charset="0"/>
              <a:cs typeface="Arial" charset="0"/>
            </a:endParaRPr>
          </a:p>
        </p:txBody>
      </p:sp>
      <p:pic>
        <p:nvPicPr>
          <p:cNvPr id="4" name="Picture 6"/>
          <p:cNvPicPr>
            <a:picLocks noChangeAspect="1"/>
          </p:cNvPicPr>
          <p:nvPr/>
        </p:nvPicPr>
        <p:blipFill>
          <a:blip r:embed="rId3" cstate="print"/>
          <a:srcRect/>
          <a:stretch>
            <a:fillRect/>
          </a:stretch>
        </p:blipFill>
        <p:spPr bwMode="auto">
          <a:xfrm>
            <a:off x="8836898" y="5334027"/>
            <a:ext cx="2844059" cy="1141413"/>
          </a:xfrm>
          <a:prstGeom prst="rect">
            <a:avLst/>
          </a:prstGeom>
          <a:noFill/>
          <a:ln w="9525">
            <a:noFill/>
            <a:miter lim="800000"/>
            <a:headEnd/>
            <a:tailEnd/>
          </a:ln>
        </p:spPr>
      </p:pic>
      <p:sp>
        <p:nvSpPr>
          <p:cNvPr id="2" name="Title 1"/>
          <p:cNvSpPr>
            <a:spLocks noGrp="1"/>
          </p:cNvSpPr>
          <p:nvPr>
            <p:ph type="ctrTitle" hasCustomPrompt="1"/>
          </p:nvPr>
        </p:nvSpPr>
        <p:spPr>
          <a:xfrm>
            <a:off x="522380" y="3034432"/>
            <a:ext cx="10360501" cy="718911"/>
          </a:xfrm>
          <a:prstGeom prst="rect">
            <a:avLst/>
          </a:prstGeom>
        </p:spPr>
        <p:txBody>
          <a:bodyPr/>
          <a:lstStyle>
            <a:lvl1pPr algn="l">
              <a:defRPr sz="2100" baseline="0">
                <a:solidFill>
                  <a:schemeClr val="bg1"/>
                </a:solidFill>
                <a:latin typeface="Calibri" pitchFamily="34" charset="0"/>
                <a:ea typeface="Verdana" pitchFamily="34" charset="0"/>
                <a:cs typeface="Verdana" pitchFamily="34" charset="0"/>
              </a:defRPr>
            </a:lvl1pPr>
          </a:lstStyle>
          <a:p>
            <a:r>
              <a:rPr lang="en-US" dirty="0"/>
              <a:t>This is the title of my presentation</a:t>
            </a:r>
            <a:endParaRPr lang="fr-FR" dirty="0"/>
          </a:p>
        </p:txBody>
      </p:sp>
      <p:sp>
        <p:nvSpPr>
          <p:cNvPr id="3" name="Subtitle 2"/>
          <p:cNvSpPr>
            <a:spLocks noGrp="1"/>
          </p:cNvSpPr>
          <p:nvPr>
            <p:ph type="subTitle" idx="1" hasCustomPrompt="1"/>
          </p:nvPr>
        </p:nvSpPr>
        <p:spPr>
          <a:xfrm>
            <a:off x="914162" y="3805894"/>
            <a:ext cx="3250353" cy="302263"/>
          </a:xfrm>
          <a:prstGeom prst="rect">
            <a:avLst/>
          </a:prstGeom>
        </p:spPr>
        <p:txBody>
          <a:bodyPr/>
          <a:lstStyle>
            <a:lvl1pPr marL="0" indent="0" algn="l">
              <a:buNone/>
              <a:defRPr sz="1350" baseline="0">
                <a:solidFill>
                  <a:schemeClr val="bg1"/>
                </a:solidFill>
                <a:latin typeface="Calibri" pitchFamily="34" charset="0"/>
                <a:ea typeface="Verdana" pitchFamily="34" charset="0"/>
                <a:cs typeface="Verdana" pitchFamily="34" charset="0"/>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dirty="0"/>
              <a:t>CHAI Malaria</a:t>
            </a:r>
          </a:p>
        </p:txBody>
      </p:sp>
    </p:spTree>
    <p:extLst>
      <p:ext uri="{BB962C8B-B14F-4D97-AF65-F5344CB8AC3E}">
        <p14:creationId xmlns:p14="http://schemas.microsoft.com/office/powerpoint/2010/main" val="13176407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822BA8F-B231-4952-87FB-11974DC39D85}"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CA1A0A-F8E9-4F95-B63E-5462F9AEF2E0}" type="slidenum">
              <a:rPr lang="en-US"/>
              <a:pPr/>
              <a:t>‹#›</a:t>
            </a:fld>
            <a:endParaRPr lang="en-US"/>
          </a:p>
        </p:txBody>
      </p:sp>
    </p:spTree>
    <p:extLst>
      <p:ext uri="{BB962C8B-B14F-4D97-AF65-F5344CB8AC3E}">
        <p14:creationId xmlns:p14="http://schemas.microsoft.com/office/powerpoint/2010/main" val="170357579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6"/>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6"/>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FD1D2D-9E0E-457A-883E-B30DB9921B19}"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1AB7FF-A420-467D-9C83-DBE0D30CBA03}" type="slidenum">
              <a:rPr lang="en-US"/>
              <a:pPr/>
              <a:t>‹#›</a:t>
            </a:fld>
            <a:endParaRPr lang="en-US"/>
          </a:p>
        </p:txBody>
      </p:sp>
    </p:spTree>
    <p:extLst>
      <p:ext uri="{BB962C8B-B14F-4D97-AF65-F5344CB8AC3E}">
        <p14:creationId xmlns:p14="http://schemas.microsoft.com/office/powerpoint/2010/main" val="37585619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1"/>
            <a:ext cx="12188825" cy="5165725"/>
          </a:xfrm>
          <a:prstGeom prst="rect">
            <a:avLst/>
          </a:prstGeom>
          <a:solidFill>
            <a:srgbClr val="003366"/>
          </a:solidFill>
          <a:ln w="9525">
            <a:noFill/>
            <a:miter lim="800000"/>
            <a:headEnd/>
            <a:tailEnd/>
          </a:ln>
        </p:spPr>
        <p:txBody>
          <a:bodyPr wrap="none" anchor="ctr"/>
          <a:lstStyle/>
          <a:p>
            <a:pPr defTabSz="45720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8989"/>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46740154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US" dirty="0">
              <a:solidFill>
                <a:prstClr val="white"/>
              </a:solidFill>
            </a:endParaRPr>
          </a:p>
        </p:txBody>
      </p:sp>
      <p:sp>
        <p:nvSpPr>
          <p:cNvPr id="2" name="Title 1"/>
          <p:cNvSpPr>
            <a:spLocks noGrp="1"/>
          </p:cNvSpPr>
          <p:nvPr>
            <p:ph type="ctrTitle"/>
          </p:nvPr>
        </p:nvSpPr>
        <p:spPr>
          <a:xfrm>
            <a:off x="203147" y="1"/>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2"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51"/>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423075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a:lstStyle/>
          <a:p>
            <a:r>
              <a:rPr lang="en-US"/>
              <a:t>Click to edit Master title style</a:t>
            </a:r>
          </a:p>
        </p:txBody>
      </p:sp>
      <p:sp>
        <p:nvSpPr>
          <p:cNvPr id="3" name="Text Placeholder 2"/>
          <p:cNvSpPr>
            <a:spLocks noGrp="1"/>
          </p:cNvSpPr>
          <p:nvPr>
            <p:ph type="body" sz="half" idx="1"/>
          </p:nvPr>
        </p:nvSpPr>
        <p:spPr>
          <a:xfrm>
            <a:off x="609441"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507868" y="6248400"/>
            <a:ext cx="6703854" cy="457200"/>
          </a:xfrm>
          <a:prstGeom prst="rect">
            <a:avLst/>
          </a:prstGeom>
          <a:ln/>
        </p:spPr>
        <p:txBody>
          <a:bodyPr/>
          <a:lstStyle>
            <a:lvl1pPr>
              <a:defRPr/>
            </a:lvl1pPr>
          </a:lstStyle>
          <a:p>
            <a:pPr>
              <a:defRPr/>
            </a:pPr>
            <a:r>
              <a:rPr lang="en-US">
                <a:solidFill>
                  <a:prstClr val="black">
                    <a:tint val="75000"/>
                  </a:prstClr>
                </a:solidFill>
              </a:rPr>
              <a:t>Facilities and Safety - Module 2</a:t>
            </a:r>
          </a:p>
        </p:txBody>
      </p:sp>
      <p:sp>
        <p:nvSpPr>
          <p:cNvPr id="6" name="Rectangle 3"/>
          <p:cNvSpPr>
            <a:spLocks noGrp="1" noChangeArrowheads="1"/>
          </p:cNvSpPr>
          <p:nvPr>
            <p:ph type="sldNum" sz="quarter" idx="11"/>
          </p:nvPr>
        </p:nvSpPr>
        <p:spPr>
          <a:xfrm>
            <a:off x="8735325" y="6248400"/>
            <a:ext cx="2844059" cy="457200"/>
          </a:xfrm>
          <a:prstGeom prst="rect">
            <a:avLst/>
          </a:prstGeom>
          <a:ln/>
        </p:spPr>
        <p:txBody>
          <a:bodyPr/>
          <a:lstStyle>
            <a:lvl1pPr>
              <a:defRPr/>
            </a:lvl1pPr>
          </a:lstStyle>
          <a:p>
            <a:pPr>
              <a:defRPr/>
            </a:pPr>
            <a:fld id="{5D8B7962-346B-4D13-8283-C198F0244B71}" type="slidenum">
              <a:rPr lang="en-US"/>
              <a:pPr>
                <a:defRPr/>
              </a:pPr>
              <a:t>‹#›</a:t>
            </a:fld>
            <a:endParaRPr lang="en-US"/>
          </a:p>
        </p:txBody>
      </p:sp>
    </p:spTree>
    <p:extLst>
      <p:ext uri="{BB962C8B-B14F-4D97-AF65-F5344CB8AC3E}">
        <p14:creationId xmlns:p14="http://schemas.microsoft.com/office/powerpoint/2010/main" val="21059083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1"/>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01"/>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a:prstGeom prst="rect">
            <a:avLst/>
          </a:prstGeom>
        </p:spPr>
        <p:txBody>
          <a:bodyPr/>
          <a:lstStyle>
            <a:lvl1pPr>
              <a:defRPr/>
            </a:lvl1pPr>
          </a:lstStyle>
          <a:p>
            <a:pPr>
              <a:defRPr/>
            </a:pPr>
            <a:endParaRPr lang="en-US">
              <a:solidFill>
                <a:srgbClr val="C0504D"/>
              </a:solidFill>
            </a:endParaRPr>
          </a:p>
        </p:txBody>
      </p:sp>
      <p:sp>
        <p:nvSpPr>
          <p:cNvPr id="7" name="Footer Placeholder 6"/>
          <p:cNvSpPr>
            <a:spLocks noGrp="1"/>
          </p:cNvSpPr>
          <p:nvPr>
            <p:ph type="ftr" sz="quarter" idx="11"/>
          </p:nvPr>
        </p:nvSpPr>
        <p:spPr>
          <a:xfrm>
            <a:off x="4164515" y="6248400"/>
            <a:ext cx="3859795" cy="457200"/>
          </a:xfrm>
          <a:prstGeom prst="rect">
            <a:avLst/>
          </a:prstGeom>
        </p:spPr>
        <p:txBody>
          <a:bodyPr/>
          <a:lstStyle>
            <a:lvl1pPr>
              <a:defRPr/>
            </a:lvl1pPr>
          </a:lstStyle>
          <a:p>
            <a:pPr>
              <a:defRPr/>
            </a:pPr>
            <a:endParaRPr lang="en-US">
              <a:solidFill>
                <a:srgbClr val="C0504D"/>
              </a:solidFill>
            </a:endParaRPr>
          </a:p>
        </p:txBody>
      </p:sp>
      <p:sp>
        <p:nvSpPr>
          <p:cNvPr id="8" name="Slide Number Placeholder 7"/>
          <p:cNvSpPr>
            <a:spLocks noGrp="1"/>
          </p:cNvSpPr>
          <p:nvPr>
            <p:ph type="sldNum" sz="quarter" idx="12"/>
          </p:nvPr>
        </p:nvSpPr>
        <p:spPr>
          <a:xfrm>
            <a:off x="8735325" y="6243638"/>
            <a:ext cx="2844059" cy="457200"/>
          </a:xfrm>
          <a:prstGeom prst="rect">
            <a:avLst/>
          </a:prstGeom>
        </p:spPr>
        <p:txBody>
          <a:bodyPr/>
          <a:lstStyle>
            <a:lvl1pPr>
              <a:defRPr/>
            </a:lvl1pPr>
          </a:lstStyle>
          <a:p>
            <a:pPr>
              <a:defRPr/>
            </a:pPr>
            <a:fld id="{5D6A3C13-A820-4357-BFCC-59E3DCFA5C93}" type="slidenum">
              <a:rPr lang="en-US"/>
              <a:pPr>
                <a:defRPr/>
              </a:pPr>
              <a:t>‹#›</a:t>
            </a:fld>
            <a:endParaRPr lang="en-US"/>
          </a:p>
        </p:txBody>
      </p:sp>
    </p:spTree>
    <p:extLst>
      <p:ext uri="{BB962C8B-B14F-4D97-AF65-F5344CB8AC3E}">
        <p14:creationId xmlns:p14="http://schemas.microsoft.com/office/powerpoint/2010/main" val="16425377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914162" y="1752600"/>
            <a:ext cx="50786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752600"/>
            <a:ext cx="507867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90989"/>
            <a:ext cx="507867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35325" y="6381750"/>
            <a:ext cx="2844059" cy="476250"/>
          </a:xfrm>
        </p:spPr>
        <p:txBody>
          <a:bodyPr/>
          <a:lstStyle>
            <a:lvl1pPr>
              <a:defRPr/>
            </a:lvl1pPr>
          </a:lstStyle>
          <a:p>
            <a:fld id="{E5D4617E-2B45-4D16-A4FA-3BD3A3E1B468}" type="slidenum">
              <a:rPr lang="en-US"/>
              <a:pPr/>
              <a:t>‹#›</a:t>
            </a:fld>
            <a:endParaRPr lang="en-US"/>
          </a:p>
        </p:txBody>
      </p:sp>
    </p:spTree>
    <p:extLst>
      <p:ext uri="{BB962C8B-B14F-4D97-AF65-F5344CB8AC3E}">
        <p14:creationId xmlns:p14="http://schemas.microsoft.com/office/powerpoint/2010/main" val="36511589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able Placeholder 2"/>
          <p:cNvSpPr>
            <a:spLocks noGrp="1"/>
          </p:cNvSpPr>
          <p:nvPr>
            <p:ph type="tbl" idx="1"/>
          </p:nvPr>
        </p:nvSpPr>
        <p:spPr>
          <a:xfrm>
            <a:off x="914162" y="1752600"/>
            <a:ext cx="10360501" cy="4525963"/>
          </a:xfrm>
        </p:spPr>
        <p:txBody>
          <a:bodyPr/>
          <a:lstStyle/>
          <a:p>
            <a:endParaRPr lang="en-US"/>
          </a:p>
        </p:txBody>
      </p:sp>
      <p:sp>
        <p:nvSpPr>
          <p:cNvPr id="4" name="Slide Number Placeholder 3"/>
          <p:cNvSpPr>
            <a:spLocks noGrp="1"/>
          </p:cNvSpPr>
          <p:nvPr>
            <p:ph type="sldNum" sz="quarter" idx="10"/>
          </p:nvPr>
        </p:nvSpPr>
        <p:spPr>
          <a:xfrm>
            <a:off x="8735325" y="6381750"/>
            <a:ext cx="2844059" cy="476250"/>
          </a:xfrm>
        </p:spPr>
        <p:txBody>
          <a:bodyPr/>
          <a:lstStyle>
            <a:lvl1pPr>
              <a:defRPr/>
            </a:lvl1pPr>
          </a:lstStyle>
          <a:p>
            <a:fld id="{AF55044F-8427-4FF6-A2D0-9E76A36B80F5}" type="slidenum">
              <a:rPr lang="en-US"/>
              <a:pPr/>
              <a:t>‹#›</a:t>
            </a:fld>
            <a:endParaRPr lang="en-US"/>
          </a:p>
        </p:txBody>
      </p:sp>
    </p:spTree>
    <p:extLst>
      <p:ext uri="{BB962C8B-B14F-4D97-AF65-F5344CB8AC3E}">
        <p14:creationId xmlns:p14="http://schemas.microsoft.com/office/powerpoint/2010/main" val="17029706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39"/>
            <a:ext cx="1096994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5F4F5361-8F38-4C5E-91B1-B7E6C27629D6}" type="slidenum">
              <a:rPr lang="en-US"/>
              <a:pPr>
                <a:defRPr/>
              </a:pPr>
              <a:t>‹#›</a:t>
            </a:fld>
            <a:endParaRPr lang="en-US"/>
          </a:p>
        </p:txBody>
      </p:sp>
    </p:spTree>
    <p:extLst>
      <p:ext uri="{BB962C8B-B14F-4D97-AF65-F5344CB8AC3E}">
        <p14:creationId xmlns:p14="http://schemas.microsoft.com/office/powerpoint/2010/main" val="2680398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5" name="Text Placeholder 4"/>
          <p:cNvSpPr>
            <a:spLocks noGrp="1"/>
          </p:cNvSpPr>
          <p:nvPr>
            <p:ph type="body" sz="quarter" idx="11"/>
          </p:nvPr>
        </p:nvSpPr>
        <p:spPr>
          <a:xfrm>
            <a:off x="507868" y="1143004"/>
            <a:ext cx="8329030" cy="14656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232414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5" y="1615"/>
          <a:ext cx="2115" cy="1587"/>
        </p:xfrm>
        <a:graphic>
          <a:graphicData uri="http://schemas.openxmlformats.org/presentationml/2006/ole">
            <mc:AlternateContent xmlns:mc="http://schemas.openxmlformats.org/markup-compatibility/2006">
              <mc:Choice xmlns:v="urn:schemas-microsoft-com:vml" Requires="v">
                <p:oleObj spid="_x0000_s4134" name="think-cell Slide" r:id="rId4" imgW="6350000" imgH="6350000" progId="">
                  <p:embed/>
                </p:oleObj>
              </mc:Choice>
              <mc:Fallback>
                <p:oleObj name="think-cell Slide" r:id="rId4" imgW="6350000" imgH="6350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 y="1615"/>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a:spLocks noGrp="1"/>
          </p:cNvSpPr>
          <p:nvPr>
            <p:ph type="title"/>
          </p:nvPr>
        </p:nvSpPr>
        <p:spPr>
          <a:xfrm>
            <a:off x="4236" y="0"/>
            <a:ext cx="12145815" cy="912008"/>
          </a:xfrm>
          <a:prstGeom prst="rect">
            <a:avLst/>
          </a:prstGeom>
        </p:spPr>
        <p:txBody>
          <a:bodyPr/>
          <a:lstStyle>
            <a:lvl1pPr marL="176213" indent="0">
              <a:defRPr/>
            </a:lvl1pPr>
          </a:lstStyle>
          <a:p>
            <a:r>
              <a:rPr lang="en-US"/>
              <a:t>Click to edit Master title style</a:t>
            </a:r>
            <a:endParaRPr lang="en-US" dirty="0"/>
          </a:p>
        </p:txBody>
      </p:sp>
      <p:sp>
        <p:nvSpPr>
          <p:cNvPr id="7" name="Rectangle 8"/>
          <p:cNvSpPr>
            <a:spLocks noGrp="1" noChangeArrowheads="1"/>
          </p:cNvSpPr>
          <p:nvPr>
            <p:ph type="sldNum" sz="quarter" idx="10"/>
          </p:nvPr>
        </p:nvSpPr>
        <p:spPr/>
        <p:txBody>
          <a:bodyPr/>
          <a:lstStyle>
            <a:lvl1pPr>
              <a:defRPr smtClean="0"/>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10" name="Content Placeholder 9"/>
          <p:cNvSpPr>
            <a:spLocks noGrp="1"/>
          </p:cNvSpPr>
          <p:nvPr>
            <p:ph sz="quarter" idx="11" hasCustomPrompt="1"/>
          </p:nvPr>
        </p:nvSpPr>
        <p:spPr>
          <a:xfrm>
            <a:off x="2486436" y="2247886"/>
            <a:ext cx="6602280" cy="1562608"/>
          </a:xfrm>
        </p:spPr>
        <p:txBody>
          <a:bodyPr/>
          <a:lstStyle>
            <a:lvl1pPr>
              <a:lnSpc>
                <a:spcPct val="150000"/>
              </a:lnSpc>
              <a:defRPr baseline="0"/>
            </a:lvl1pPr>
          </a:lstStyle>
          <a:p>
            <a:pPr lvl="0"/>
            <a:r>
              <a:rPr lang="en-US" dirty="0"/>
              <a:t>First level bullet</a:t>
            </a:r>
          </a:p>
          <a:p>
            <a:pPr lvl="0"/>
            <a:r>
              <a:rPr lang="en-US" dirty="0"/>
              <a:t>First level bullet</a:t>
            </a:r>
          </a:p>
          <a:p>
            <a:pPr lvl="0"/>
            <a:r>
              <a:rPr lang="en-US" dirty="0"/>
              <a:t>First level bullet</a:t>
            </a:r>
          </a:p>
        </p:txBody>
      </p:sp>
    </p:spTree>
    <p:extLst>
      <p:ext uri="{BB962C8B-B14F-4D97-AF65-F5344CB8AC3E}">
        <p14:creationId xmlns:p14="http://schemas.microsoft.com/office/powerpoint/2010/main" val="2803953399"/>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On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5" y="1615"/>
          <a:ext cx="2115" cy="1587"/>
        </p:xfrm>
        <a:graphic>
          <a:graphicData uri="http://schemas.openxmlformats.org/presentationml/2006/ole">
            <mc:AlternateContent xmlns:mc="http://schemas.openxmlformats.org/markup-compatibility/2006">
              <mc:Choice xmlns:v="urn:schemas-microsoft-com:vml" Requires="v">
                <p:oleObj spid="_x0000_s5194"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 y="1615"/>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anchor="ctr"/>
          <a:lstStyle/>
          <a:p>
            <a:pPr eaLnBrk="0" fontAlgn="base" hangingPunct="0">
              <a:spcBef>
                <a:spcPct val="0"/>
              </a:spcBef>
              <a:spcAft>
                <a:spcPct val="0"/>
              </a:spcAft>
            </a:pPr>
            <a:endParaRPr lang="en-US" sz="1050">
              <a:solidFill>
                <a:srgbClr val="000000"/>
              </a:solidFill>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24" y="1652596"/>
          <a:ext cx="10652525" cy="4619625"/>
        </p:xfrm>
        <a:graphic>
          <a:graphicData uri="http://schemas.openxmlformats.org/presentationml/2006/ole">
            <mc:AlternateContent xmlns:mc="http://schemas.openxmlformats.org/markup-compatibility/2006">
              <mc:Choice xmlns:v="urn:schemas-microsoft-com:vml" Requires="v">
                <p:oleObj spid="_x0000_s5195" name="Chart" r:id="rId17" imgW="10668000" imgH="6172200" progId="MSGraph.Chart.8">
                  <p:embed followColorScheme="full"/>
                </p:oleObj>
              </mc:Choice>
              <mc:Fallback>
                <p:oleObj name="Chart" r:id="rId17" imgW="10668000" imgH="6172200"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2324" y="1652596"/>
                        <a:ext cx="10652525" cy="4619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437766" y="6176990"/>
            <a:ext cx="810472"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8FA1B599-208B-474C-BB70-669B3289C565}" type="datetime'''''''''2''''''''01''1'''''''''''''''">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2011</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5717140" y="6176990"/>
            <a:ext cx="759685"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7F896BFF-7D3E-4B57-BCEE-E03F43789C5C}" type="datetime'''''''2''''''''0''''''1''''''''''''''''2'''">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2012</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9114715" y="6176990"/>
            <a:ext cx="708898"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4CD0D7C0-E8E2-4323-AA5E-5FFE87D5C11C}" type="datetime'''''''''''2''''''''''0''''1''''''''''''''''3'''''''''''''''''">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2013</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10517094" y="2260627"/>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5C2A6D42-1D91-4033-AF71-7B90EA65F69E}" type="datetime'''''''''''''''''''''''''''''S''e''''rie''''s'''''''''''''">
              <a:rPr lang="en-US" sz="1050">
                <a:solidFill>
                  <a:srgbClr val="000000"/>
                </a:solidFill>
                <a:latin typeface="Calibri" pitchFamily="34" charset="0"/>
                <a:ea typeface="MS PGothic" pitchFamily="34" charset="-128"/>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10517094" y="2727352"/>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DBD6C156-6D8B-4DD9-BD68-F88C40AC871A}" type="datetime'''S''''''''''''eri''e''''''''''''''''''''''''''''''''''''s'''">
              <a:rPr lang="en-US" sz="1050">
                <a:solidFill>
                  <a:srgbClr val="000000"/>
                </a:solidFill>
                <a:latin typeface="Calibri" pitchFamily="34" charset="0"/>
                <a:ea typeface="MS PGothic" pitchFamily="34" charset="-128"/>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10517094" y="4465665"/>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FBE60238-430C-4185-8E8A-7CBC89180D4E}" type="datetime'''''''''''''''''''Se''''r''''''i''e''s'''''''">
              <a:rPr lang="en-US" sz="1050">
                <a:solidFill>
                  <a:srgbClr val="000000"/>
                </a:solidFill>
                <a:latin typeface="Calibri" pitchFamily="34" charset="0"/>
                <a:ea typeface="MS PGothic" pitchFamily="34" charset="-128"/>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2647261" y="4005270"/>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EE6D32BE-BDF5-4839-A21A-0CD23EDBD6FA}" type="datetime'''''''''''''2''''''''''''''''''''''''''''''''''''''''2'">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22</a:t>
            </a:fld>
            <a:endParaRPr lang="en-US" sz="105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5948401" y="3224240"/>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22141A37-7C1C-4864-A5A0-28D22DAFE867}" type="datetime'''''''''''''''''3''''''''''''''''''''''''''''''''''''1'">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31</a:t>
            </a:fld>
            <a:endParaRPr lang="en-US" sz="105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9249541" y="1957389"/>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8F8037BF-D606-4869-9964-7AB63C748805}" type="datetime'''''''''''''''''''''''''''''''''4''''''6'''">
              <a:rPr lang="en-US" sz="1050">
                <a:solidFill>
                  <a:srgbClr val="000000"/>
                </a:solidFill>
                <a:latin typeface="Calibri" pitchFamily="34" charset="0"/>
                <a:ea typeface="MS PGothic" pitchFamily="34" charset="-128"/>
                <a:cs typeface="Arial" charset="0"/>
                <a:sym typeface="Arial" charset="0"/>
              </a:rPr>
              <a:pPr algn="ctr" eaLnBrk="0" fontAlgn="base" hangingPunct="0">
                <a:spcBef>
                  <a:spcPct val="0"/>
                </a:spcBef>
                <a:spcAft>
                  <a:spcPct val="0"/>
                </a:spcAft>
              </a:pPr>
              <a:t>46</a:t>
            </a:fld>
            <a:endParaRPr lang="en-US" sz="105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6930" y="6542927"/>
            <a:ext cx="418704" cy="276999"/>
          </a:xfrm>
          <a:prstGeom prst="rect">
            <a:avLst/>
          </a:prstGeom>
          <a:noFill/>
          <a:ln w="9525">
            <a:noFill/>
            <a:miter lim="800000"/>
            <a:headEnd/>
            <a:tailEnd/>
          </a:ln>
        </p:spPr>
        <p:txBody>
          <a:bodyPr wrap="none" anchor="b">
            <a:spAutoFit/>
          </a:bodyPr>
          <a:lstStyle/>
          <a:p>
            <a:pPr fontAlgn="base">
              <a:spcBef>
                <a:spcPct val="0"/>
              </a:spcBef>
              <a:spcAft>
                <a:spcPct val="0"/>
              </a:spcAft>
            </a:pPr>
            <a:r>
              <a:rPr lang="en-US" sz="600">
                <a:solidFill>
                  <a:srgbClr val="000000"/>
                </a:solidFill>
                <a:latin typeface="Calibri" pitchFamily="34" charset="0"/>
                <a:cs typeface="Arial" charset="0"/>
              </a:rPr>
              <a:t>Notes:</a:t>
            </a:r>
          </a:p>
          <a:p>
            <a:pPr fontAlgn="base">
              <a:spcBef>
                <a:spcPct val="0"/>
              </a:spcBef>
              <a:spcAft>
                <a:spcPct val="0"/>
              </a:spcAft>
            </a:pPr>
            <a:r>
              <a:rPr lang="en-US"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77703" y="1314476"/>
            <a:ext cx="851515" cy="276999"/>
          </a:xfrm>
          <a:prstGeom prst="rect">
            <a:avLst/>
          </a:prstGeom>
          <a:noFill/>
          <a:ln w="9525">
            <a:noFill/>
            <a:miter lim="800000"/>
            <a:headEnd/>
            <a:tailEnd/>
          </a:ln>
        </p:spPr>
        <p:txBody>
          <a:bodyPr wrap="none">
            <a:spAutoFit/>
          </a:bodyPr>
          <a:lstStyle/>
          <a:p>
            <a:pPr fontAlgn="base">
              <a:spcBef>
                <a:spcPct val="0"/>
              </a:spcBef>
              <a:spcAft>
                <a:spcPct val="0"/>
              </a:spcAft>
            </a:pPr>
            <a:r>
              <a:rPr lang="en-US" sz="1200" b="1" dirty="0">
                <a:solidFill>
                  <a:srgbClr val="000000"/>
                </a:solidFill>
                <a:latin typeface="Calibri" pitchFamily="34" charset="0"/>
                <a:cs typeface="Arial" charset="0"/>
              </a:rPr>
              <a:t>Chart Title</a:t>
            </a:r>
          </a:p>
        </p:txBody>
      </p:sp>
      <p:sp>
        <p:nvSpPr>
          <p:cNvPr id="2" name="Title 1"/>
          <p:cNvSpPr>
            <a:spLocks noGrp="1"/>
          </p:cNvSpPr>
          <p:nvPr>
            <p:ph type="title"/>
          </p:nvPr>
        </p:nvSpPr>
        <p:spPr>
          <a:xfrm>
            <a:off x="18" y="3179"/>
            <a:ext cx="12150047" cy="911225"/>
          </a:xfrm>
          <a:prstGeom prst="rect">
            <a:avLst/>
          </a:prstGeom>
        </p:spPr>
        <p:txBody>
          <a:bodyPr/>
          <a:lstStyle>
            <a:lvl1pPr marL="176213" indent="0">
              <a:defRPr>
                <a:latin typeface="Calibri" pitchFamily="34" charset="0"/>
              </a:defRPr>
            </a:lvl1pPr>
          </a:lstStyle>
          <a:p>
            <a:r>
              <a:rPr lang="en-US"/>
              <a:t>Click to edit Master title style</a:t>
            </a:r>
            <a:endParaRPr lang="en-US" dirty="0"/>
          </a:p>
        </p:txBody>
      </p:sp>
      <p:sp>
        <p:nvSpPr>
          <p:cNvPr id="17" name="Rectangle 8"/>
          <p:cNvSpPr>
            <a:spLocks noGrp="1" noChangeArrowheads="1"/>
          </p:cNvSpPr>
          <p:nvPr>
            <p:ph type="sldNum" sz="quarter" idx="10"/>
          </p:nvPr>
        </p:nvSpPr>
        <p:spPr/>
        <p:txBody>
          <a:bodyPr/>
          <a:lstStyle>
            <a:lvl1pPr>
              <a:defRPr smtClean="0">
                <a:latin typeface="Calibri" pitchFamily="34" charset="0"/>
              </a:defRPr>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511720393"/>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harts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5" y="1615"/>
          <a:ext cx="2115" cy="1587"/>
        </p:xfrm>
        <a:graphic>
          <a:graphicData uri="http://schemas.openxmlformats.org/presentationml/2006/ole">
            <mc:AlternateContent xmlns:mc="http://schemas.openxmlformats.org/markup-compatibility/2006">
              <mc:Choice xmlns:v="urn:schemas-microsoft-com:vml" Requires="v">
                <p:oleObj spid="_x0000_s6254" name="think-cell Slide" r:id="rId25" imgW="6350000" imgH="6350000" progId="">
                  <p:embed/>
                </p:oleObj>
              </mc:Choice>
              <mc:Fallback>
                <p:oleObj name="think-cell Slide" r:id="rId25" imgW="6350000" imgH="6350000" progId="">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135" y="1615"/>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anchor="ctr"/>
          <a:lstStyle/>
          <a:p>
            <a:pPr eaLnBrk="0" fontAlgn="base" hangingPunct="0">
              <a:spcBef>
                <a:spcPct val="0"/>
              </a:spcBef>
              <a:spcAft>
                <a:spcPct val="0"/>
              </a:spcAft>
            </a:pPr>
            <a:endParaRPr lang="en-US" sz="1050">
              <a:solidFill>
                <a:srgbClr val="000000"/>
              </a:solidFill>
              <a:ea typeface="MS PGothic" pitchFamily="34" charset="-128"/>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23" y="2300315"/>
          <a:ext cx="4812047" cy="3971925"/>
        </p:xfrm>
        <a:graphic>
          <a:graphicData uri="http://schemas.openxmlformats.org/presentationml/2006/ole">
            <mc:AlternateContent xmlns:mc="http://schemas.openxmlformats.org/markup-compatibility/2006">
              <mc:Choice xmlns:v="urn:schemas-microsoft-com:vml" Requires="v">
                <p:oleObj spid="_x0000_s6255" name="Chart" r:id="rId27" imgW="4826000" imgH="5308600" progId="MSGraph.Chart.8">
                  <p:embed followColorScheme="full"/>
                </p:oleObj>
              </mc:Choice>
              <mc:Fallback>
                <p:oleObj name="Chart" r:id="rId27" imgW="4826000" imgH="5308600" progId="MSGraph.Chart.8">
                  <p:embed followColorScheme="full"/>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52323" y="2300315"/>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2756998" y="6176990"/>
            <a:ext cx="842214"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78F5E02E-7D0B-472F-BF25-D9F8CBEFE2E1}" type="datetime'''''''''''2''''''''''''''0''''''''1''''''''''''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2012</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3021813" y="3624268"/>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4EED0C45-F51E-46B0-AA32-C55D6828E8E0}" type="datetime'''''''''''''''''''''''3''''''''''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31</a:t>
            </a:fld>
            <a:endParaRPr lang="en-US" sz="105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1422048" y="6176990"/>
            <a:ext cx="772381"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565688E6-4912-4300-8A91-4516C92BCB4E}" type="datetime'''''''''''''''''''''2''''''''''''01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2011</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1669616" y="4281515"/>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DE3CCD5E-39A6-4AF5-9FDC-4EC975B056F7}" type="datetime'''2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22</a:t>
            </a:fld>
            <a:endParaRPr lang="en-US" sz="105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5108304" y="4689502"/>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628AEFD3-9C24-4BD4-8C5F-D84442C9A0D5}"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5108304" y="3222652"/>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111D8430-C935-4A56-B127-B4B6A08EFC05}"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5108304" y="2832127"/>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C47EE1F9-996F-445E-B3B1-3E41884CB1E7}"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4137024" y="6176990"/>
            <a:ext cx="840097"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E0BDC977-8391-47C1-9AAA-B2F07A205231}" type="datetime'''''''''''''2''''0''''''''''1''''''''''''''3'">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2013</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4374011" y="2557490"/>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664244B0-1C06-41CA-99DB-2ED5E4F8EAAF}" type="datetime'''''''''''''''''''''''''''''''''''4''6'''''">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46</a:t>
            </a:fld>
            <a:endParaRPr lang="en-US" sz="105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6930" y="6542927"/>
            <a:ext cx="418704" cy="276999"/>
          </a:xfrm>
          <a:prstGeom prst="rect">
            <a:avLst/>
          </a:prstGeom>
          <a:noFill/>
          <a:ln w="9525">
            <a:noFill/>
            <a:miter lim="800000"/>
            <a:headEnd/>
            <a:tailEnd/>
          </a:ln>
        </p:spPr>
        <p:txBody>
          <a:bodyPr wrap="none" anchor="b">
            <a:spAutoFit/>
          </a:bodyPr>
          <a:lstStyle/>
          <a:p>
            <a:pPr fontAlgn="base">
              <a:spcBef>
                <a:spcPct val="0"/>
              </a:spcBef>
              <a:spcAft>
                <a:spcPct val="0"/>
              </a:spcAft>
            </a:pPr>
            <a:r>
              <a:rPr lang="en-US" sz="600">
                <a:solidFill>
                  <a:srgbClr val="000000"/>
                </a:solidFill>
                <a:latin typeface="Calibri" pitchFamily="34" charset="0"/>
                <a:cs typeface="Arial" charset="0"/>
              </a:rPr>
              <a:t>Notes:</a:t>
            </a:r>
          </a:p>
          <a:p>
            <a:pPr fontAlgn="base">
              <a:spcBef>
                <a:spcPct val="0"/>
              </a:spcBef>
              <a:spcAft>
                <a:spcPct val="0"/>
              </a:spcAft>
            </a:pPr>
            <a:r>
              <a:rPr lang="en-US"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60773" y="1992314"/>
            <a:ext cx="766557" cy="253916"/>
          </a:xfrm>
          <a:prstGeom prst="rect">
            <a:avLst/>
          </a:prstGeom>
          <a:noFill/>
          <a:ln w="9525">
            <a:noFill/>
            <a:miter lim="800000"/>
            <a:headEnd/>
            <a:tailEnd/>
          </a:ln>
        </p:spPr>
        <p:txBody>
          <a:bodyPr wrap="none">
            <a:spAutoFit/>
          </a:bodyPr>
          <a:lstStyle/>
          <a:p>
            <a:pPr fontAlgn="base">
              <a:spcBef>
                <a:spcPct val="0"/>
              </a:spcBef>
              <a:spcAft>
                <a:spcPct val="0"/>
              </a:spcAft>
            </a:pPr>
            <a:r>
              <a:rPr lang="en-US" sz="1050" b="1">
                <a:solidFill>
                  <a:srgbClr val="000000"/>
                </a:solidFill>
                <a:latin typeface="Calibri" pitchFamily="34" charset="0"/>
                <a:cs typeface="Arial" charset="0"/>
              </a:rPr>
              <a:t>Chart Title</a:t>
            </a:r>
          </a:p>
        </p:txBody>
      </p:sp>
      <p:graphicFrame>
        <p:nvGraphicFramePr>
          <p:cNvPr id="17" name="Object 20"/>
          <p:cNvGraphicFramePr>
            <a:graphicFrameLocks noChangeAspect="1"/>
          </p:cNvGraphicFramePr>
          <p:nvPr>
            <p:custDataLst>
              <p:tags r:id="rId14"/>
            </p:custDataLst>
          </p:nvPr>
        </p:nvGraphicFramePr>
        <p:xfrm>
          <a:off x="6409732" y="2300315"/>
          <a:ext cx="4812047" cy="3971925"/>
        </p:xfrm>
        <a:graphic>
          <a:graphicData uri="http://schemas.openxmlformats.org/presentationml/2006/ole">
            <mc:AlternateContent xmlns:mc="http://schemas.openxmlformats.org/markup-compatibility/2006">
              <mc:Choice xmlns:v="urn:schemas-microsoft-com:vml" Requires="v">
                <p:oleObj spid="_x0000_s6256" name="Chart" r:id="rId29" imgW="4826000" imgH="5308600" progId="MSGraph.Chart.8">
                  <p:embed followColorScheme="full"/>
                </p:oleObj>
              </mc:Choice>
              <mc:Fallback>
                <p:oleObj name="Chart" r:id="rId29" imgW="4826000" imgH="5308600" progId="MSGraph.Chart.8">
                  <p:embed followColorScheme="full"/>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409732" y="2300315"/>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Rectangle 21"/>
          <p:cNvSpPr>
            <a:spLocks noChangeArrowheads="1"/>
          </p:cNvSpPr>
          <p:nvPr>
            <p:custDataLst>
              <p:tags r:id="rId15"/>
            </p:custDataLst>
          </p:nvPr>
        </p:nvSpPr>
        <p:spPr bwMode="auto">
          <a:xfrm>
            <a:off x="8648264" y="6176990"/>
            <a:ext cx="774498"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DFB318E2-5645-4F94-80FA-A41535BE9C65}" type="datetime'''''''''''''''20''''''''''1''''''''''''''''''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2012</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9" name="Rectangle 22"/>
          <p:cNvSpPr>
            <a:spLocks noChangeArrowheads="1"/>
          </p:cNvSpPr>
          <p:nvPr>
            <p:custDataLst>
              <p:tags r:id="rId16"/>
            </p:custDataLst>
          </p:nvPr>
        </p:nvSpPr>
        <p:spPr bwMode="auto">
          <a:xfrm>
            <a:off x="8879220" y="3624268"/>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B8C35BC7-65F0-4FE2-A0C1-A1A8A8D3D599}" type="datetime'''''''''''''''''''''''''''''''''''''''''3''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31</a:t>
            </a:fld>
            <a:endParaRPr lang="en-US" sz="1050">
              <a:solidFill>
                <a:srgbClr val="000000"/>
              </a:solidFill>
              <a:latin typeface="Calibri" pitchFamily="34" charset="0"/>
              <a:ea typeface="MS PGothic" pitchFamily="34" charset="-128"/>
              <a:cs typeface="Arial" charset="0"/>
              <a:sym typeface="Arial" charset="0"/>
            </a:endParaRPr>
          </a:p>
        </p:txBody>
      </p:sp>
      <p:sp>
        <p:nvSpPr>
          <p:cNvPr id="20" name="Rectangle 23"/>
          <p:cNvSpPr>
            <a:spLocks noChangeArrowheads="1"/>
          </p:cNvSpPr>
          <p:nvPr>
            <p:custDataLst>
              <p:tags r:id="rId17"/>
            </p:custDataLst>
          </p:nvPr>
        </p:nvSpPr>
        <p:spPr bwMode="auto">
          <a:xfrm>
            <a:off x="7356832" y="6176990"/>
            <a:ext cx="704666"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AEA9B0AF-60DF-42C7-A7DE-A919C1C0F1C1}" type="datetime'''''''''2''''''''''''''''''''0''''''''''''''''''1''''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2011</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21" name="Rectangle 24"/>
          <p:cNvSpPr>
            <a:spLocks noChangeArrowheads="1"/>
          </p:cNvSpPr>
          <p:nvPr>
            <p:custDataLst>
              <p:tags r:id="rId18"/>
            </p:custDataLst>
          </p:nvPr>
        </p:nvSpPr>
        <p:spPr bwMode="auto">
          <a:xfrm>
            <a:off x="7527023" y="4281515"/>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C1F9B353-C8C3-48AB-A31D-0201FD17C5BF}" type="datetime'''2''''''''''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22</a:t>
            </a:fld>
            <a:endParaRPr lang="en-US" sz="1050">
              <a:solidFill>
                <a:srgbClr val="000000"/>
              </a:solidFill>
              <a:latin typeface="Calibri" pitchFamily="34" charset="0"/>
              <a:ea typeface="MS PGothic" pitchFamily="34" charset="-128"/>
              <a:cs typeface="Arial" charset="0"/>
              <a:sym typeface="Arial" charset="0"/>
            </a:endParaRPr>
          </a:p>
        </p:txBody>
      </p:sp>
      <p:sp>
        <p:nvSpPr>
          <p:cNvPr id="22" name="Rectangle 25"/>
          <p:cNvSpPr>
            <a:spLocks noChangeArrowheads="1"/>
          </p:cNvSpPr>
          <p:nvPr>
            <p:custDataLst>
              <p:tags r:id="rId19"/>
            </p:custDataLst>
          </p:nvPr>
        </p:nvSpPr>
        <p:spPr bwMode="auto">
          <a:xfrm>
            <a:off x="10965710" y="4689502"/>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794EFAC4-AB1F-4AFC-AE79-543D575CF41C}"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23" name="Rectangle 26"/>
          <p:cNvSpPr>
            <a:spLocks noChangeArrowheads="1"/>
          </p:cNvSpPr>
          <p:nvPr>
            <p:custDataLst>
              <p:tags r:id="rId20"/>
            </p:custDataLst>
          </p:nvPr>
        </p:nvSpPr>
        <p:spPr bwMode="auto">
          <a:xfrm>
            <a:off x="10965710" y="3222652"/>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47647928-E8D8-4868-BA01-68A674FF8C41}"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24" name="Rectangle 27"/>
          <p:cNvSpPr>
            <a:spLocks noChangeArrowheads="1"/>
          </p:cNvSpPr>
          <p:nvPr>
            <p:custDataLst>
              <p:tags r:id="rId21"/>
            </p:custDataLst>
          </p:nvPr>
        </p:nvSpPr>
        <p:spPr bwMode="auto">
          <a:xfrm>
            <a:off x="10965710" y="2832127"/>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B1189658-8509-438E-BF6A-7D3A76400763}"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25" name="Rectangle 28"/>
          <p:cNvSpPr>
            <a:spLocks noChangeArrowheads="1"/>
          </p:cNvSpPr>
          <p:nvPr>
            <p:custDataLst>
              <p:tags r:id="rId22"/>
            </p:custDataLst>
          </p:nvPr>
        </p:nvSpPr>
        <p:spPr bwMode="auto">
          <a:xfrm>
            <a:off x="9995032" y="6176990"/>
            <a:ext cx="840097"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9080380C-C73B-457E-B7FD-A52B4D43F1A6}" type="datetime'''''''''''''20''''''''''''1''''''''3'''''''''''''">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2013</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26" name="Rectangle 29"/>
          <p:cNvSpPr>
            <a:spLocks noChangeArrowheads="1"/>
          </p:cNvSpPr>
          <p:nvPr>
            <p:custDataLst>
              <p:tags r:id="rId23"/>
            </p:custDataLst>
          </p:nvPr>
        </p:nvSpPr>
        <p:spPr bwMode="auto">
          <a:xfrm>
            <a:off x="10231419" y="2557490"/>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03882645-63AB-4A55-A491-95C764DB019C}" type="datetime'''''''''''4''''''''''''''''''''6'''''''">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46</a:t>
            </a:fld>
            <a:endParaRPr lang="en-US" sz="1050">
              <a:solidFill>
                <a:srgbClr val="000000"/>
              </a:solidFill>
              <a:latin typeface="Calibri" pitchFamily="34" charset="0"/>
              <a:ea typeface="MS PGothic" pitchFamily="34" charset="-128"/>
              <a:cs typeface="Arial" charset="0"/>
              <a:sym typeface="Arial" charset="0"/>
            </a:endParaRPr>
          </a:p>
        </p:txBody>
      </p:sp>
      <p:sp>
        <p:nvSpPr>
          <p:cNvPr id="27" name="TextBox 30"/>
          <p:cNvSpPr txBox="1">
            <a:spLocks noChangeArrowheads="1"/>
          </p:cNvSpPr>
          <p:nvPr/>
        </p:nvSpPr>
        <p:spPr bwMode="auto">
          <a:xfrm>
            <a:off x="6409716" y="1992314"/>
            <a:ext cx="766557" cy="253916"/>
          </a:xfrm>
          <a:prstGeom prst="rect">
            <a:avLst/>
          </a:prstGeom>
          <a:noFill/>
          <a:ln w="9525">
            <a:noFill/>
            <a:miter lim="800000"/>
            <a:headEnd/>
            <a:tailEnd/>
          </a:ln>
        </p:spPr>
        <p:txBody>
          <a:bodyPr wrap="none">
            <a:spAutoFit/>
          </a:bodyPr>
          <a:lstStyle/>
          <a:p>
            <a:pPr fontAlgn="base">
              <a:spcBef>
                <a:spcPct val="0"/>
              </a:spcBef>
              <a:spcAft>
                <a:spcPct val="0"/>
              </a:spcAft>
            </a:pPr>
            <a:r>
              <a:rPr lang="en-US" sz="1050" b="1">
                <a:solidFill>
                  <a:srgbClr val="000000"/>
                </a:solidFill>
                <a:latin typeface="Calibri" pitchFamily="34" charset="0"/>
                <a:cs typeface="Arial" charset="0"/>
              </a:rPr>
              <a:t>Chart Title</a:t>
            </a:r>
          </a:p>
        </p:txBody>
      </p:sp>
      <p:sp>
        <p:nvSpPr>
          <p:cNvPr id="28" name="Rounded Rectangle 27"/>
          <p:cNvSpPr/>
          <p:nvPr/>
        </p:nvSpPr>
        <p:spPr bwMode="auto">
          <a:xfrm>
            <a:off x="560773"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anchor="ctr"/>
          <a:lstStyle/>
          <a:p>
            <a:pPr algn="ctr" eaLnBrk="0" fontAlgn="base" hangingPunct="0">
              <a:spcBef>
                <a:spcPct val="0"/>
              </a:spcBef>
              <a:spcAft>
                <a:spcPct val="0"/>
              </a:spcAft>
              <a:defRPr/>
            </a:pPr>
            <a:r>
              <a:rPr lang="en-US" sz="1275" dirty="0">
                <a:solidFill>
                  <a:srgbClr val="FFFFFF"/>
                </a:solidFill>
                <a:latin typeface="Calibri" pitchFamily="34" charset="0"/>
                <a:cs typeface="Arial" charset="0"/>
              </a:rPr>
              <a:t>Chart 1 Description…</a:t>
            </a:r>
          </a:p>
        </p:txBody>
      </p:sp>
      <p:sp>
        <p:nvSpPr>
          <p:cNvPr id="29" name="Rounded Rectangle 28"/>
          <p:cNvSpPr/>
          <p:nvPr/>
        </p:nvSpPr>
        <p:spPr bwMode="auto">
          <a:xfrm>
            <a:off x="6409716"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anchor="ctr"/>
          <a:lstStyle/>
          <a:p>
            <a:pPr algn="ctr" eaLnBrk="0" fontAlgn="base" hangingPunct="0">
              <a:spcBef>
                <a:spcPct val="0"/>
              </a:spcBef>
              <a:spcAft>
                <a:spcPct val="0"/>
              </a:spcAft>
              <a:defRPr/>
            </a:pPr>
            <a:r>
              <a:rPr lang="en-US" sz="1275" dirty="0">
                <a:solidFill>
                  <a:srgbClr val="FFFFFF"/>
                </a:solidFill>
                <a:latin typeface="Calibri" pitchFamily="34" charset="0"/>
                <a:cs typeface="Arial" charset="0"/>
              </a:rPr>
              <a:t>Chart 2 Description…</a:t>
            </a:r>
          </a:p>
        </p:txBody>
      </p:sp>
      <p:sp>
        <p:nvSpPr>
          <p:cNvPr id="2" name="Title 1"/>
          <p:cNvSpPr>
            <a:spLocks noGrp="1"/>
          </p:cNvSpPr>
          <p:nvPr>
            <p:ph type="title"/>
          </p:nvPr>
        </p:nvSpPr>
        <p:spPr>
          <a:xfrm>
            <a:off x="18" y="0"/>
            <a:ext cx="12150047" cy="912008"/>
          </a:xfrm>
          <a:prstGeom prst="rect">
            <a:avLst/>
          </a:prstGeom>
        </p:spPr>
        <p:txBody>
          <a:bodyPr/>
          <a:lstStyle>
            <a:lvl1pPr marL="176213" indent="0">
              <a:defRPr>
                <a:latin typeface="Calibri" pitchFamily="34" charset="0"/>
              </a:defRPr>
            </a:lvl1pPr>
          </a:lstStyle>
          <a:p>
            <a:r>
              <a:rPr lang="en-US"/>
              <a:t>Click to edit Master title style</a:t>
            </a:r>
            <a:endParaRPr lang="en-US" dirty="0"/>
          </a:p>
        </p:txBody>
      </p:sp>
      <p:sp>
        <p:nvSpPr>
          <p:cNvPr id="30" name="Rectangle 8"/>
          <p:cNvSpPr>
            <a:spLocks noGrp="1" noChangeArrowheads="1"/>
          </p:cNvSpPr>
          <p:nvPr>
            <p:ph type="sldNum" sz="quarter" idx="10"/>
          </p:nvPr>
        </p:nvSpPr>
        <p:spPr/>
        <p:txBody>
          <a:bodyPr/>
          <a:lstStyle>
            <a:lvl1pPr>
              <a:defRPr smtClean="0">
                <a:latin typeface="Calibri" pitchFamily="34" charset="0"/>
              </a:defRPr>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751801927"/>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alf Page Chart Layout">
    <p:spTree>
      <p:nvGrpSpPr>
        <p:cNvPr id="1" name=""/>
        <p:cNvGrpSpPr/>
        <p:nvPr/>
      </p:nvGrpSpPr>
      <p:grpSpPr>
        <a:xfrm>
          <a:off x="0" y="0"/>
          <a:ext cx="0" cy="0"/>
          <a:chOff x="0" y="0"/>
          <a:chExt cx="0" cy="0"/>
        </a:xfrm>
      </p:grpSpPr>
      <p:graphicFrame>
        <p:nvGraphicFramePr>
          <p:cNvPr id="3" name="Object 6" hidden="1"/>
          <p:cNvGraphicFramePr>
            <a:graphicFrameLocks noChangeAspect="1"/>
          </p:cNvGraphicFramePr>
          <p:nvPr>
            <p:custDataLst>
              <p:tags r:id="rId2"/>
            </p:custDataLst>
          </p:nvPr>
        </p:nvGraphicFramePr>
        <p:xfrm>
          <a:off x="2135" y="1615"/>
          <a:ext cx="2115" cy="1587"/>
        </p:xfrm>
        <a:graphic>
          <a:graphicData uri="http://schemas.openxmlformats.org/presentationml/2006/ole">
            <mc:AlternateContent xmlns:mc="http://schemas.openxmlformats.org/markup-compatibility/2006">
              <mc:Choice xmlns:v="urn:schemas-microsoft-com:vml" Requires="v">
                <p:oleObj spid="_x0000_s7242" name="think-cell Slide" r:id="rId15" imgW="6350000" imgH="6350000" progId="">
                  <p:embed/>
                </p:oleObj>
              </mc:Choice>
              <mc:Fallback>
                <p:oleObj name="think-cell Slide" r:id="rId15" imgW="6350000" imgH="6350000" progId="">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35" y="1615"/>
                        <a:ext cx="211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7" hidden="1"/>
          <p:cNvSpPr>
            <a:spLocks noChangeArrowheads="1"/>
          </p:cNvSpPr>
          <p:nvPr>
            <p:custDataLst>
              <p:tags r:id="rId3"/>
            </p:custDataLst>
          </p:nvPr>
        </p:nvSpPr>
        <p:spPr bwMode="auto">
          <a:xfrm>
            <a:off x="1" y="0"/>
            <a:ext cx="211612" cy="158750"/>
          </a:xfrm>
          <a:prstGeom prst="rect">
            <a:avLst/>
          </a:prstGeom>
          <a:solidFill>
            <a:srgbClr val="99CCFF"/>
          </a:solidFill>
          <a:ln w="9525" algn="ctr">
            <a:solidFill>
              <a:schemeClr val="tx1"/>
            </a:solidFill>
            <a:round/>
            <a:headEnd/>
            <a:tailEnd/>
          </a:ln>
        </p:spPr>
        <p:txBody>
          <a:bodyPr wrap="none" lIns="0" tIns="0" rIns="0" bIns="0" anchor="ctr"/>
          <a:lstStyle/>
          <a:p>
            <a:pPr eaLnBrk="0" fontAlgn="base" hangingPunct="0">
              <a:spcBef>
                <a:spcPct val="0"/>
              </a:spcBef>
              <a:spcAft>
                <a:spcPct val="0"/>
              </a:spcAft>
            </a:pPr>
            <a:endParaRPr lang="en-US" sz="1050">
              <a:solidFill>
                <a:srgbClr val="000000"/>
              </a:solidFill>
              <a:cs typeface="Arial" charset="0"/>
              <a:sym typeface="Arial" charset="0"/>
            </a:endParaRPr>
          </a:p>
        </p:txBody>
      </p:sp>
      <p:graphicFrame>
        <p:nvGraphicFramePr>
          <p:cNvPr id="5" name="Object 8"/>
          <p:cNvGraphicFramePr>
            <a:graphicFrameLocks noChangeAspect="1"/>
          </p:cNvGraphicFramePr>
          <p:nvPr>
            <p:custDataLst>
              <p:tags r:id="rId4"/>
            </p:custDataLst>
          </p:nvPr>
        </p:nvGraphicFramePr>
        <p:xfrm>
          <a:off x="552323" y="2300315"/>
          <a:ext cx="4812047" cy="3971925"/>
        </p:xfrm>
        <a:graphic>
          <a:graphicData uri="http://schemas.openxmlformats.org/presentationml/2006/ole">
            <mc:AlternateContent xmlns:mc="http://schemas.openxmlformats.org/markup-compatibility/2006">
              <mc:Choice xmlns:v="urn:schemas-microsoft-com:vml" Requires="v">
                <p:oleObj spid="_x0000_s7243" name="Chart" r:id="rId17" imgW="4826000" imgH="5308600" progId="MSGraph.Chart.8">
                  <p:embed followColorScheme="full"/>
                </p:oleObj>
              </mc:Choice>
              <mc:Fallback>
                <p:oleObj name="Chart" r:id="rId17" imgW="4826000" imgH="5308600" progId="MSGraph.Chart.8">
                  <p:embed followColorScheme="full"/>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52323" y="2300315"/>
                        <a:ext cx="4812047" cy="397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9"/>
          <p:cNvSpPr>
            <a:spLocks noChangeArrowheads="1"/>
          </p:cNvSpPr>
          <p:nvPr>
            <p:custDataLst>
              <p:tags r:id="rId5"/>
            </p:custDataLst>
          </p:nvPr>
        </p:nvSpPr>
        <p:spPr bwMode="auto">
          <a:xfrm>
            <a:off x="5108304" y="4689502"/>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29AADE07-2BD8-442A-9F5F-6D5089D886BB}"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7" name="Rectangle 10"/>
          <p:cNvSpPr>
            <a:spLocks noChangeArrowheads="1"/>
          </p:cNvSpPr>
          <p:nvPr>
            <p:custDataLst>
              <p:tags r:id="rId6"/>
            </p:custDataLst>
          </p:nvPr>
        </p:nvSpPr>
        <p:spPr bwMode="auto">
          <a:xfrm>
            <a:off x="5108304" y="3222652"/>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57E3D8BB-1344-467D-A991-9133302D5BBE}"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8" name="Rectangle 11"/>
          <p:cNvSpPr>
            <a:spLocks noChangeArrowheads="1"/>
          </p:cNvSpPr>
          <p:nvPr>
            <p:custDataLst>
              <p:tags r:id="rId7"/>
            </p:custDataLst>
          </p:nvPr>
        </p:nvSpPr>
        <p:spPr bwMode="auto">
          <a:xfrm>
            <a:off x="5108304" y="2832127"/>
            <a:ext cx="670809" cy="212725"/>
          </a:xfrm>
          <a:prstGeom prst="rect">
            <a:avLst/>
          </a:prstGeom>
          <a:noFill/>
          <a:ln w="9525" algn="ctr">
            <a:noFill/>
            <a:round/>
            <a:headEnd/>
            <a:tailEnd/>
          </a:ln>
        </p:spPr>
        <p:txBody>
          <a:bodyPr wrap="none" lIns="0" tIns="0" rIns="0" bIns="0" anchor="ctr"/>
          <a:lstStyle/>
          <a:p>
            <a:pPr eaLnBrk="0" fontAlgn="base" hangingPunct="0">
              <a:spcBef>
                <a:spcPct val="0"/>
              </a:spcBef>
              <a:spcAft>
                <a:spcPct val="0"/>
              </a:spcAft>
            </a:pPr>
            <a:fld id="{6D06DB5E-264C-44C8-97E6-5F68CA2829E7}" type="datetime'''''''''''''S''''''er''''''''''''''''i''''''''''e''''s'''">
              <a:rPr lang="en-US" sz="1050">
                <a:solidFill>
                  <a:srgbClr val="000000"/>
                </a:solidFill>
                <a:latin typeface="Calibri" pitchFamily="34" charset="0"/>
                <a:cs typeface="Arial" charset="0"/>
                <a:sym typeface="Arial" charset="0"/>
              </a:rPr>
              <a:pPr eaLnBrk="0" fontAlgn="base" hangingPunct="0">
                <a:spcBef>
                  <a:spcPct val="0"/>
                </a:spcBef>
                <a:spcAft>
                  <a:spcPct val="0"/>
                </a:spcAft>
              </a:pPr>
              <a:t>Series</a:t>
            </a:fld>
            <a:endParaRPr lang="en-US" sz="1050">
              <a:solidFill>
                <a:srgbClr val="000000"/>
              </a:solidFill>
              <a:latin typeface="Calibri" pitchFamily="34" charset="0"/>
              <a:ea typeface="MS PGothic" pitchFamily="34" charset="-128"/>
              <a:cs typeface="Arial" charset="0"/>
              <a:sym typeface="Arial" charset="0"/>
            </a:endParaRPr>
          </a:p>
        </p:txBody>
      </p:sp>
      <p:sp>
        <p:nvSpPr>
          <p:cNvPr id="9" name="Rectangle 12"/>
          <p:cNvSpPr>
            <a:spLocks noChangeArrowheads="1"/>
          </p:cNvSpPr>
          <p:nvPr>
            <p:custDataLst>
              <p:tags r:id="rId8"/>
            </p:custDataLst>
          </p:nvPr>
        </p:nvSpPr>
        <p:spPr bwMode="auto">
          <a:xfrm>
            <a:off x="4121001" y="6176990"/>
            <a:ext cx="840097"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0006E74E-2C1B-4F63-BB75-D2A9268F57AC}" type="datetime'''''''''''''''''''''''''''''''2''''0''1''''''''3'''">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2013</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0" name="Rectangle 13"/>
          <p:cNvSpPr>
            <a:spLocks noChangeArrowheads="1"/>
          </p:cNvSpPr>
          <p:nvPr>
            <p:custDataLst>
              <p:tags r:id="rId9"/>
            </p:custDataLst>
          </p:nvPr>
        </p:nvSpPr>
        <p:spPr bwMode="auto">
          <a:xfrm>
            <a:off x="4374011" y="2557490"/>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23C3E8A2-D865-4000-9B97-8A3EEEEAFF80}" type="datetime'''46'''''''''''''''">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46</a:t>
            </a:fld>
            <a:endParaRPr lang="en-US" sz="1050">
              <a:solidFill>
                <a:srgbClr val="000000"/>
              </a:solidFill>
              <a:latin typeface="Calibri" pitchFamily="34" charset="0"/>
              <a:ea typeface="MS PGothic" pitchFamily="34" charset="-128"/>
              <a:cs typeface="Arial" charset="0"/>
              <a:sym typeface="Arial" charset="0"/>
            </a:endParaRPr>
          </a:p>
        </p:txBody>
      </p:sp>
      <p:sp>
        <p:nvSpPr>
          <p:cNvPr id="11" name="Rectangle 14"/>
          <p:cNvSpPr>
            <a:spLocks noChangeArrowheads="1"/>
          </p:cNvSpPr>
          <p:nvPr>
            <p:custDataLst>
              <p:tags r:id="rId10"/>
            </p:custDataLst>
          </p:nvPr>
        </p:nvSpPr>
        <p:spPr bwMode="auto">
          <a:xfrm>
            <a:off x="2800530" y="6176990"/>
            <a:ext cx="740640"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68DBDED9-C98D-4B51-BB24-0B25D8A7BC32}" type="datetime'''''''''''''''''''''''''2''''0''''''''''''1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2012</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2" name="Rectangle 15"/>
          <p:cNvSpPr>
            <a:spLocks noChangeArrowheads="1"/>
          </p:cNvSpPr>
          <p:nvPr>
            <p:custDataLst>
              <p:tags r:id="rId11"/>
            </p:custDataLst>
          </p:nvPr>
        </p:nvSpPr>
        <p:spPr bwMode="auto">
          <a:xfrm>
            <a:off x="3021813" y="3624268"/>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D0F5AC58-41C5-43C7-A2D7-B21365A90B16}" type="datetime'''''''''''''''''''3''''''''''''''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31</a:t>
            </a:fld>
            <a:endParaRPr lang="en-US" sz="1050">
              <a:solidFill>
                <a:srgbClr val="000000"/>
              </a:solidFill>
              <a:latin typeface="Calibri" pitchFamily="34" charset="0"/>
              <a:ea typeface="MS PGothic" pitchFamily="34" charset="-128"/>
              <a:cs typeface="Arial" charset="0"/>
              <a:sym typeface="Arial" charset="0"/>
            </a:endParaRPr>
          </a:p>
        </p:txBody>
      </p:sp>
      <p:sp>
        <p:nvSpPr>
          <p:cNvPr id="13" name="Rectangle 16"/>
          <p:cNvSpPr>
            <a:spLocks noChangeArrowheads="1"/>
          </p:cNvSpPr>
          <p:nvPr>
            <p:custDataLst>
              <p:tags r:id="rId12"/>
            </p:custDataLst>
          </p:nvPr>
        </p:nvSpPr>
        <p:spPr bwMode="auto">
          <a:xfrm>
            <a:off x="1436559" y="6176990"/>
            <a:ext cx="772381" cy="212725"/>
          </a:xfrm>
          <a:prstGeom prst="rect">
            <a:avLst/>
          </a:prstGeom>
          <a:noFill/>
          <a:ln w="9525" algn="ctr">
            <a:noFill/>
            <a:round/>
            <a:headEnd/>
            <a:tailEnd/>
          </a:ln>
        </p:spPr>
        <p:txBody>
          <a:bodyPr lIns="0" tIns="0" rIns="0" bIns="0"/>
          <a:lstStyle/>
          <a:p>
            <a:pPr algn="ctr" eaLnBrk="0" fontAlgn="base" hangingPunct="0">
              <a:spcBef>
                <a:spcPct val="0"/>
              </a:spcBef>
              <a:spcAft>
                <a:spcPct val="0"/>
              </a:spcAft>
            </a:pPr>
            <a:fld id="{83FFF291-6C97-4C2D-A78B-4F92F437E36C}" type="datetime'2''0''''''''''''''''''''''''''''''''''''''''''''1''''1'''''">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2011</a:t>
            </a:fld>
            <a:endParaRPr lang="en-US" sz="1050" dirty="0">
              <a:solidFill>
                <a:srgbClr val="000000"/>
              </a:solidFill>
              <a:latin typeface="Calibri" pitchFamily="34" charset="0"/>
              <a:ea typeface="MS PGothic" pitchFamily="34" charset="-128"/>
              <a:cs typeface="Arial" charset="0"/>
              <a:sym typeface="Arial" charset="0"/>
            </a:endParaRPr>
          </a:p>
        </p:txBody>
      </p:sp>
      <p:sp>
        <p:nvSpPr>
          <p:cNvPr id="14" name="Rectangle 17"/>
          <p:cNvSpPr>
            <a:spLocks noChangeArrowheads="1"/>
          </p:cNvSpPr>
          <p:nvPr>
            <p:custDataLst>
              <p:tags r:id="rId13"/>
            </p:custDataLst>
          </p:nvPr>
        </p:nvSpPr>
        <p:spPr bwMode="auto">
          <a:xfrm>
            <a:off x="1669616" y="4281515"/>
            <a:ext cx="330114" cy="212725"/>
          </a:xfrm>
          <a:prstGeom prst="rect">
            <a:avLst/>
          </a:prstGeom>
          <a:noFill/>
          <a:ln w="9525" algn="ctr">
            <a:noFill/>
            <a:round/>
            <a:headEnd/>
            <a:tailEnd/>
          </a:ln>
        </p:spPr>
        <p:txBody>
          <a:bodyPr wrap="none" lIns="19050" tIns="0" rIns="19050" bIns="0" anchor="b"/>
          <a:lstStyle/>
          <a:p>
            <a:pPr algn="ctr" eaLnBrk="0" fontAlgn="base" hangingPunct="0">
              <a:spcBef>
                <a:spcPct val="0"/>
              </a:spcBef>
              <a:spcAft>
                <a:spcPct val="0"/>
              </a:spcAft>
            </a:pPr>
            <a:fld id="{4A5F7CBD-DD06-4950-B217-0F16090CB002}" type="datetime'''''''''22'''''''''''''''''''''''''''''">
              <a:rPr lang="en-US" sz="1050">
                <a:solidFill>
                  <a:srgbClr val="000000"/>
                </a:solidFill>
                <a:latin typeface="Calibri" pitchFamily="34" charset="0"/>
                <a:cs typeface="Arial" charset="0"/>
                <a:sym typeface="Arial" charset="0"/>
              </a:rPr>
              <a:pPr algn="ctr" eaLnBrk="0" fontAlgn="base" hangingPunct="0">
                <a:spcBef>
                  <a:spcPct val="0"/>
                </a:spcBef>
                <a:spcAft>
                  <a:spcPct val="0"/>
                </a:spcAft>
              </a:pPr>
              <a:t>22</a:t>
            </a:fld>
            <a:endParaRPr lang="en-US" sz="1050">
              <a:solidFill>
                <a:srgbClr val="000000"/>
              </a:solidFill>
              <a:latin typeface="Calibri" pitchFamily="34" charset="0"/>
              <a:ea typeface="MS PGothic" pitchFamily="34" charset="-128"/>
              <a:cs typeface="Arial" charset="0"/>
              <a:sym typeface="Arial" charset="0"/>
            </a:endParaRPr>
          </a:p>
        </p:txBody>
      </p:sp>
      <p:sp>
        <p:nvSpPr>
          <p:cNvPr id="15" name="TextBox 18"/>
          <p:cNvSpPr txBox="1">
            <a:spLocks noChangeArrowheads="1"/>
          </p:cNvSpPr>
          <p:nvPr/>
        </p:nvSpPr>
        <p:spPr bwMode="auto">
          <a:xfrm>
            <a:off x="16930" y="6542927"/>
            <a:ext cx="418704" cy="276999"/>
          </a:xfrm>
          <a:prstGeom prst="rect">
            <a:avLst/>
          </a:prstGeom>
          <a:noFill/>
          <a:ln w="9525">
            <a:noFill/>
            <a:miter lim="800000"/>
            <a:headEnd/>
            <a:tailEnd/>
          </a:ln>
        </p:spPr>
        <p:txBody>
          <a:bodyPr wrap="none" anchor="b">
            <a:spAutoFit/>
          </a:bodyPr>
          <a:lstStyle/>
          <a:p>
            <a:pPr fontAlgn="base">
              <a:spcBef>
                <a:spcPct val="0"/>
              </a:spcBef>
              <a:spcAft>
                <a:spcPct val="0"/>
              </a:spcAft>
            </a:pPr>
            <a:r>
              <a:rPr lang="en-US" sz="600">
                <a:solidFill>
                  <a:srgbClr val="000000"/>
                </a:solidFill>
                <a:latin typeface="Calibri" pitchFamily="34" charset="0"/>
                <a:cs typeface="Arial" charset="0"/>
              </a:rPr>
              <a:t>Notes:</a:t>
            </a:r>
          </a:p>
          <a:p>
            <a:pPr fontAlgn="base">
              <a:spcBef>
                <a:spcPct val="0"/>
              </a:spcBef>
              <a:spcAft>
                <a:spcPct val="0"/>
              </a:spcAft>
            </a:pPr>
            <a:r>
              <a:rPr lang="en-US" sz="600">
                <a:solidFill>
                  <a:srgbClr val="000000"/>
                </a:solidFill>
                <a:latin typeface="Calibri" pitchFamily="34" charset="0"/>
                <a:cs typeface="Arial" charset="0"/>
              </a:rPr>
              <a:t>Source:</a:t>
            </a:r>
          </a:p>
        </p:txBody>
      </p:sp>
      <p:sp>
        <p:nvSpPr>
          <p:cNvPr id="16" name="TextBox 19"/>
          <p:cNvSpPr txBox="1">
            <a:spLocks noChangeArrowheads="1"/>
          </p:cNvSpPr>
          <p:nvPr/>
        </p:nvSpPr>
        <p:spPr bwMode="auto">
          <a:xfrm>
            <a:off x="560773" y="1992314"/>
            <a:ext cx="766557" cy="253916"/>
          </a:xfrm>
          <a:prstGeom prst="rect">
            <a:avLst/>
          </a:prstGeom>
          <a:noFill/>
          <a:ln w="9525">
            <a:noFill/>
            <a:miter lim="800000"/>
            <a:headEnd/>
            <a:tailEnd/>
          </a:ln>
        </p:spPr>
        <p:txBody>
          <a:bodyPr wrap="none">
            <a:spAutoFit/>
          </a:bodyPr>
          <a:lstStyle/>
          <a:p>
            <a:pPr fontAlgn="base">
              <a:spcBef>
                <a:spcPct val="0"/>
              </a:spcBef>
              <a:spcAft>
                <a:spcPct val="0"/>
              </a:spcAft>
            </a:pPr>
            <a:r>
              <a:rPr lang="en-US" sz="1050" b="1">
                <a:solidFill>
                  <a:srgbClr val="000000"/>
                </a:solidFill>
                <a:latin typeface="Calibri" pitchFamily="34" charset="0"/>
                <a:cs typeface="Arial" charset="0"/>
              </a:rPr>
              <a:t>Chart Title</a:t>
            </a:r>
          </a:p>
        </p:txBody>
      </p:sp>
      <p:sp>
        <p:nvSpPr>
          <p:cNvPr id="17" name="Rounded Rectangle 16"/>
          <p:cNvSpPr/>
          <p:nvPr/>
        </p:nvSpPr>
        <p:spPr bwMode="auto">
          <a:xfrm>
            <a:off x="560773"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anchor="ctr"/>
          <a:lstStyle/>
          <a:p>
            <a:pPr algn="ctr" eaLnBrk="0" fontAlgn="base" hangingPunct="0">
              <a:spcBef>
                <a:spcPct val="0"/>
              </a:spcBef>
              <a:spcAft>
                <a:spcPct val="0"/>
              </a:spcAft>
              <a:defRPr/>
            </a:pPr>
            <a:r>
              <a:rPr lang="en-US" sz="1275" dirty="0">
                <a:solidFill>
                  <a:srgbClr val="FFFFFF"/>
                </a:solidFill>
                <a:latin typeface="Calibri" pitchFamily="34" charset="0"/>
                <a:cs typeface="Arial" charset="0"/>
              </a:rPr>
              <a:t>Chart 1 Description…</a:t>
            </a:r>
          </a:p>
        </p:txBody>
      </p:sp>
      <p:sp>
        <p:nvSpPr>
          <p:cNvPr id="18" name="Rounded Rectangle 17"/>
          <p:cNvSpPr/>
          <p:nvPr/>
        </p:nvSpPr>
        <p:spPr bwMode="auto">
          <a:xfrm>
            <a:off x="6409716" y="1258888"/>
            <a:ext cx="5201412" cy="671512"/>
          </a:xfrm>
          <a:prstGeom prst="roundRect">
            <a:avLst/>
          </a:prstGeom>
          <a:solidFill>
            <a:schemeClr val="tx2">
              <a:lumMod val="75000"/>
            </a:schemeClr>
          </a:solidFill>
          <a:ln w="9525" cap="flat" cmpd="sng" algn="ctr">
            <a:noFill/>
            <a:prstDash val="solid"/>
            <a:round/>
            <a:headEnd type="none" w="med" len="med"/>
            <a:tailEnd type="none" w="med" len="med"/>
          </a:ln>
          <a:effectLst/>
        </p:spPr>
        <p:txBody>
          <a:bodyPr lIns="74580" tIns="37291" rIns="74580" bIns="37291" anchor="ctr"/>
          <a:lstStyle/>
          <a:p>
            <a:pPr algn="ctr" eaLnBrk="0" fontAlgn="base" hangingPunct="0">
              <a:spcBef>
                <a:spcPct val="0"/>
              </a:spcBef>
              <a:spcAft>
                <a:spcPct val="0"/>
              </a:spcAft>
              <a:defRPr/>
            </a:pPr>
            <a:r>
              <a:rPr lang="en-US" sz="1275" dirty="0">
                <a:solidFill>
                  <a:srgbClr val="FFFFFF"/>
                </a:solidFill>
                <a:latin typeface="Calibri" pitchFamily="34" charset="0"/>
                <a:cs typeface="Arial" charset="0"/>
              </a:rPr>
              <a:t>Further description…</a:t>
            </a:r>
          </a:p>
        </p:txBody>
      </p:sp>
      <p:sp>
        <p:nvSpPr>
          <p:cNvPr id="19" name="Source"/>
          <p:cNvSpPr>
            <a:spLocks noGrp="1"/>
          </p:cNvSpPr>
          <p:nvPr/>
        </p:nvSpPr>
        <p:spPr bwMode="auto">
          <a:xfrm>
            <a:off x="6409716" y="2247901"/>
            <a:ext cx="5201412" cy="731612"/>
          </a:xfrm>
          <a:prstGeom prst="rect">
            <a:avLst/>
          </a:prstGeom>
          <a:noFill/>
          <a:ln w="9525">
            <a:noFill/>
            <a:miter lim="800000"/>
            <a:headEnd/>
            <a:tailEnd/>
          </a:ln>
          <a:effectLst/>
        </p:spPr>
        <p:txBody>
          <a:bodyPr lIns="35100" tIns="35100" rIns="35100" bIns="35100">
            <a:spAutoFit/>
          </a:bodyPr>
          <a:lstStyle>
            <a:lvl1pPr marL="173736" indent="-173736" algn="l" defTabSz="981075" rtl="0" eaLnBrk="0" fontAlgn="base" hangingPunct="0">
              <a:spcBef>
                <a:spcPct val="40000"/>
              </a:spcBef>
              <a:spcAft>
                <a:spcPct val="0"/>
              </a:spcAft>
              <a:buClr>
                <a:schemeClr val="tx1"/>
              </a:buClr>
              <a:buFont typeface="Verdana" pitchFamily="34" charset="0"/>
              <a:buChar char="•"/>
              <a:defRPr sz="1800">
                <a:solidFill>
                  <a:schemeClr val="tx1"/>
                </a:solidFill>
                <a:latin typeface="Verdana" pitchFamily="34" charset="0"/>
                <a:ea typeface="+mn-ea"/>
                <a:cs typeface="+mn-cs"/>
              </a:defRPr>
            </a:lvl1pPr>
            <a:lvl2pPr marL="448056" indent="-82296"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2pPr>
            <a:lvl3pPr marL="813816" indent="-201168" algn="l" defTabSz="981075" rtl="0" eaLnBrk="0" fontAlgn="base" hangingPunct="0">
              <a:spcBef>
                <a:spcPct val="20000"/>
              </a:spcBef>
              <a:spcAft>
                <a:spcPct val="0"/>
              </a:spcAft>
              <a:buClr>
                <a:schemeClr val="tx1"/>
              </a:buClr>
              <a:buFont typeface="Marlett" pitchFamily="2" charset="2"/>
              <a:buChar char="8"/>
              <a:defRPr sz="1600">
                <a:solidFill>
                  <a:schemeClr val="tx1"/>
                </a:solidFill>
                <a:latin typeface="Verdana" pitchFamily="34" charset="0"/>
              </a:defRPr>
            </a:lvl3pPr>
            <a:lvl4pPr marL="1084263" indent="-206375" algn="l" defTabSz="981075" rtl="0" eaLnBrk="0" fontAlgn="base" hangingPunct="0">
              <a:spcBef>
                <a:spcPct val="20000"/>
              </a:spcBef>
              <a:spcAft>
                <a:spcPct val="0"/>
              </a:spcAft>
              <a:buClr>
                <a:schemeClr val="tx1"/>
              </a:buClr>
              <a:buChar char="-"/>
              <a:defRPr sz="1600">
                <a:solidFill>
                  <a:schemeClr val="tx1"/>
                </a:solidFill>
                <a:latin typeface="Verdana" pitchFamily="34" charset="0"/>
              </a:defRPr>
            </a:lvl4pPr>
            <a:lvl5pPr marL="21574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5pPr>
            <a:lvl6pPr marL="26146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6pPr>
            <a:lvl7pPr marL="30718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7pPr>
            <a:lvl8pPr marL="35290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8pPr>
            <a:lvl9pPr marL="3986213" indent="-339725" algn="l" defTabSz="981075" rtl="0" eaLnBrk="0" fontAlgn="base" hangingPunct="0">
              <a:spcBef>
                <a:spcPct val="0"/>
              </a:spcBef>
              <a:spcAft>
                <a:spcPct val="0"/>
              </a:spcAft>
              <a:buClr>
                <a:srgbClr val="FFFF66"/>
              </a:buClr>
              <a:buFont typeface="Marlett" pitchFamily="2" charset="2"/>
              <a:buChar char="8"/>
              <a:defRPr sz="2300">
                <a:solidFill>
                  <a:schemeClr val="bg1"/>
                </a:solidFill>
                <a:latin typeface="+mn-lt"/>
              </a:defRPr>
            </a:lvl9pPr>
          </a:lstStyle>
          <a:p>
            <a:pPr>
              <a:buClr>
                <a:srgbClr val="000000"/>
              </a:buClr>
              <a:defRPr/>
            </a:pPr>
            <a:r>
              <a:rPr lang="en-US" sz="1200" dirty="0">
                <a:solidFill>
                  <a:srgbClr val="000000"/>
                </a:solidFill>
                <a:latin typeface="Calibri" pitchFamily="34" charset="0"/>
              </a:rPr>
              <a:t>First level bullet</a:t>
            </a:r>
          </a:p>
          <a:p>
            <a:pPr lvl="1">
              <a:buClr>
                <a:srgbClr val="000000"/>
              </a:buClr>
              <a:defRPr/>
            </a:pPr>
            <a:r>
              <a:rPr lang="en-US" sz="1050" dirty="0">
                <a:solidFill>
                  <a:srgbClr val="000000"/>
                </a:solidFill>
                <a:latin typeface="Calibri" pitchFamily="34" charset="0"/>
                <a:cs typeface="Arial" charset="0"/>
              </a:rPr>
              <a:t>Second level bullet</a:t>
            </a:r>
          </a:p>
          <a:p>
            <a:pPr>
              <a:buClr>
                <a:srgbClr val="000000"/>
              </a:buClr>
              <a:defRPr/>
            </a:pPr>
            <a:r>
              <a:rPr lang="en-US" sz="1200" dirty="0">
                <a:solidFill>
                  <a:srgbClr val="000000"/>
                </a:solidFill>
                <a:latin typeface="Calibri" pitchFamily="34" charset="0"/>
              </a:rPr>
              <a:t>First level bullet</a:t>
            </a:r>
          </a:p>
        </p:txBody>
      </p:sp>
      <p:sp>
        <p:nvSpPr>
          <p:cNvPr id="2" name="Title 1"/>
          <p:cNvSpPr>
            <a:spLocks noGrp="1"/>
          </p:cNvSpPr>
          <p:nvPr>
            <p:ph type="title"/>
          </p:nvPr>
        </p:nvSpPr>
        <p:spPr>
          <a:xfrm>
            <a:off x="18" y="3177"/>
            <a:ext cx="12150047" cy="908833"/>
          </a:xfrm>
          <a:prstGeom prst="rect">
            <a:avLst/>
          </a:prstGeom>
        </p:spPr>
        <p:txBody>
          <a:bodyPr/>
          <a:lstStyle>
            <a:lvl1pPr marL="176213" indent="0">
              <a:defRPr>
                <a:latin typeface="Calibri" pitchFamily="34" charset="0"/>
              </a:defRPr>
            </a:lvl1pPr>
          </a:lstStyle>
          <a:p>
            <a:r>
              <a:rPr lang="en-US"/>
              <a:t>Click to edit Master title style</a:t>
            </a:r>
            <a:endParaRPr lang="en-US" dirty="0"/>
          </a:p>
        </p:txBody>
      </p:sp>
      <p:sp>
        <p:nvSpPr>
          <p:cNvPr id="20" name="Rectangle 8"/>
          <p:cNvSpPr>
            <a:spLocks noGrp="1" noChangeArrowheads="1"/>
          </p:cNvSpPr>
          <p:nvPr>
            <p:ph type="sldNum" sz="quarter" idx="10"/>
          </p:nvPr>
        </p:nvSpPr>
        <p:spPr/>
        <p:txBody>
          <a:bodyPr/>
          <a:lstStyle>
            <a:lvl1pPr>
              <a:defRPr smtClean="0">
                <a:latin typeface="Calibri" pitchFamily="34" charset="0"/>
              </a:defRPr>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501462099"/>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27"/>
            <a:ext cx="5383398" cy="1165577"/>
          </a:xfrm>
          <a:prstGeom prst="rect">
            <a:avLst/>
          </a:prstGeom>
        </p:spPr>
        <p:txBody>
          <a:bodyPr/>
          <a:lstStyle>
            <a:lvl1pPr>
              <a:defRPr sz="1200">
                <a:latin typeface="Calibri" pitchFamily="34" charset="0"/>
                <a:cs typeface="Arial" pitchFamily="34" charset="0"/>
              </a:defRPr>
            </a:lvl1pPr>
            <a:lvl2pPr>
              <a:defRPr sz="1200">
                <a:latin typeface="Calibri" pitchFamily="34" charset="0"/>
                <a:cs typeface="Arial" pitchFamily="34" charset="0"/>
              </a:defRPr>
            </a:lvl2pPr>
            <a:lvl3pPr>
              <a:defRPr sz="1200">
                <a:latin typeface="Calibri" pitchFamily="34" charset="0"/>
                <a:cs typeface="Arial" pitchFamily="34" charset="0"/>
              </a:defRPr>
            </a:lvl3pPr>
            <a:lvl4pPr>
              <a:defRPr sz="1200">
                <a:latin typeface="Calibri" pitchFamily="34" charset="0"/>
                <a:cs typeface="Arial" pitchFamily="34" charset="0"/>
              </a:defRPr>
            </a:lvl4pPr>
            <a:lvl5pPr>
              <a:defRPr sz="1200">
                <a:latin typeface="Calibri" pitchFamily="34" charset="0"/>
                <a:cs typeface="Arial"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dirty="0"/>
          </a:p>
        </p:txBody>
      </p:sp>
      <p:sp>
        <p:nvSpPr>
          <p:cNvPr id="4" name="Content Placeholder 3"/>
          <p:cNvSpPr>
            <a:spLocks noGrp="1"/>
          </p:cNvSpPr>
          <p:nvPr>
            <p:ph sz="half" idx="2"/>
          </p:nvPr>
        </p:nvSpPr>
        <p:spPr>
          <a:xfrm>
            <a:off x="6195986" y="1600227"/>
            <a:ext cx="5383398" cy="1165577"/>
          </a:xfrm>
          <a:prstGeom prst="rect">
            <a:avLst/>
          </a:prstGeom>
        </p:spPr>
        <p:txBody>
          <a:bodyPr/>
          <a:lstStyle>
            <a:lvl1pPr>
              <a:defRPr sz="1200">
                <a:latin typeface="Calibri" pitchFamily="34" charset="0"/>
                <a:cs typeface="Arial" pitchFamily="34" charset="0"/>
              </a:defRPr>
            </a:lvl1pPr>
            <a:lvl2pPr>
              <a:defRPr sz="1200">
                <a:latin typeface="Calibri" pitchFamily="34" charset="0"/>
                <a:cs typeface="Arial" pitchFamily="34" charset="0"/>
              </a:defRPr>
            </a:lvl2pPr>
            <a:lvl3pPr>
              <a:defRPr sz="1200">
                <a:latin typeface="Calibri" pitchFamily="34" charset="0"/>
                <a:cs typeface="Arial" pitchFamily="34" charset="0"/>
              </a:defRPr>
            </a:lvl3pPr>
            <a:lvl4pPr>
              <a:defRPr sz="1200">
                <a:latin typeface="Calibri" pitchFamily="34" charset="0"/>
                <a:cs typeface="Arial" pitchFamily="34" charset="0"/>
              </a:defRPr>
            </a:lvl4pPr>
            <a:lvl5pPr>
              <a:defRPr sz="1200">
                <a:latin typeface="Calibri" pitchFamily="34" charset="0"/>
                <a:cs typeface="Arial" pitchFamily="34" charset="0"/>
              </a:defRPr>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Title 1"/>
          <p:cNvSpPr>
            <a:spLocks noGrp="1"/>
          </p:cNvSpPr>
          <p:nvPr>
            <p:ph type="title"/>
          </p:nvPr>
        </p:nvSpPr>
        <p:spPr>
          <a:xfrm>
            <a:off x="18" y="0"/>
            <a:ext cx="12150047" cy="912008"/>
          </a:xfrm>
          <a:prstGeom prst="rect">
            <a:avLst/>
          </a:prstGeom>
        </p:spPr>
        <p:txBody>
          <a:bodyPr/>
          <a:lstStyle>
            <a:lvl1pPr marL="176213" indent="0">
              <a:defRPr>
                <a:latin typeface="Calibri" pitchFamily="34" charset="0"/>
              </a:defRPr>
            </a:lvl1pPr>
          </a:lstStyle>
          <a:p>
            <a:r>
              <a:rPr lang="en-US"/>
              <a:t>Click to edit Master title style</a:t>
            </a:r>
            <a:endParaRPr lang="en-US" dirty="0"/>
          </a:p>
        </p:txBody>
      </p:sp>
      <p:sp>
        <p:nvSpPr>
          <p:cNvPr id="5" name="Rectangle 5"/>
          <p:cNvSpPr>
            <a:spLocks noGrp="1" noChangeArrowheads="1"/>
          </p:cNvSpPr>
          <p:nvPr>
            <p:ph type="sldNum" sz="quarter" idx="10"/>
          </p:nvPr>
        </p:nvSpPr>
        <p:spPr>
          <a:ln/>
        </p:spPr>
        <p:txBody>
          <a:bodyPr/>
          <a:lstStyle>
            <a:lvl1pPr>
              <a:defRPr>
                <a:latin typeface="Calibri" pitchFamily="34" charset="0"/>
              </a:defRPr>
            </a:lvl1pPr>
          </a:lstStyle>
          <a:p>
            <a:pPr fontAlgn="base">
              <a:spcBef>
                <a:spcPct val="0"/>
              </a:spcBef>
              <a:spcAft>
                <a:spcPct val="0"/>
              </a:spcAft>
              <a:defRPr/>
            </a:pPr>
            <a:fld id="{03722264-9FE0-44DA-AFA8-8B574C360A92}"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921173012"/>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441" y="6356377"/>
            <a:ext cx="2844059" cy="365125"/>
          </a:xfrm>
          <a:prstGeom prst="rect">
            <a:avLst/>
          </a:prstGeom>
        </p:spPr>
        <p:txBody>
          <a:bodyPr/>
          <a:lstStyle/>
          <a:p>
            <a:endParaRPr lang="en-US">
              <a:solidFill>
                <a:prstClr val="black">
                  <a:tint val="75000"/>
                </a:prstClr>
              </a:solidFill>
              <a:latin typeface="Calibri"/>
            </a:endParaRPr>
          </a:p>
        </p:txBody>
      </p:sp>
      <p:sp>
        <p:nvSpPr>
          <p:cNvPr id="5" name="Footer Placeholder 4"/>
          <p:cNvSpPr>
            <a:spLocks noGrp="1"/>
          </p:cNvSpPr>
          <p:nvPr>
            <p:ph type="ftr" sz="quarter" idx="11"/>
          </p:nvPr>
        </p:nvSpPr>
        <p:spPr>
          <a:xfrm>
            <a:off x="4164515" y="6356377"/>
            <a:ext cx="3859795" cy="365125"/>
          </a:xfrm>
          <a:prstGeom prst="rect">
            <a:avLst/>
          </a:prstGeom>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pPr>
              <a:defRPr/>
            </a:pPr>
            <a:fld id="{1558CDDA-7CFD-47DD-A480-C3E43D6A8CF6}" type="slidenum">
              <a:rPr lang="en-US"/>
              <a:pPr>
                <a:defRPr/>
              </a:pPr>
              <a:t>‹#›</a:t>
            </a:fld>
            <a:endParaRPr lang="en-US" dirty="0"/>
          </a:p>
        </p:txBody>
      </p:sp>
    </p:spTree>
    <p:extLst>
      <p:ext uri="{BB962C8B-B14F-4D97-AF65-F5344CB8AC3E}">
        <p14:creationId xmlns:p14="http://schemas.microsoft.com/office/powerpoint/2010/main" val="204860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4FB966-46BA-46AB-B337-6AC062CD8688}"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9335218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1" y="6356377"/>
            <a:ext cx="2844059" cy="365125"/>
          </a:xfrm>
          <a:prstGeom prst="rect">
            <a:avLst/>
          </a:prstGeom>
        </p:spPr>
        <p:txBody>
          <a:bodyPr/>
          <a:lstStyle/>
          <a:p>
            <a:endParaRPr lang="en-US">
              <a:solidFill>
                <a:prstClr val="black"/>
              </a:solidFill>
            </a:endParaRPr>
          </a:p>
        </p:txBody>
      </p:sp>
      <p:sp>
        <p:nvSpPr>
          <p:cNvPr id="3" name="Footer Placeholder 2"/>
          <p:cNvSpPr>
            <a:spLocks noGrp="1"/>
          </p:cNvSpPr>
          <p:nvPr>
            <p:ph type="ftr" sz="quarter" idx="11"/>
          </p:nvPr>
        </p:nvSpPr>
        <p:spPr>
          <a:xfrm>
            <a:off x="4164515" y="6356377"/>
            <a:ext cx="3859795" cy="365125"/>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8735326" y="6356377"/>
            <a:ext cx="2844059" cy="365125"/>
          </a:xfrm>
          <a:prstGeom prst="rect">
            <a:avLst/>
          </a:prstGeom>
        </p:spPr>
        <p:txBody>
          <a:body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230987242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600227"/>
            <a:ext cx="10969943" cy="1267143"/>
          </a:xfrm>
          <a:prstGeom prst="rect">
            <a:avLst/>
          </a:prstGeom>
        </p:spPr>
        <p:txBody>
          <a:bodyPr/>
          <a:lstStyle>
            <a:lvl1pPr>
              <a:defRPr sz="1500"/>
            </a:lvl1pPr>
            <a:lvl2pPr>
              <a:defRPr sz="15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1558CDDA-7CFD-47DD-A480-C3E43D6A8CF6}" type="slidenum">
              <a:rPr lang="en-US" smtClean="0"/>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52290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26"/>
            <a:ext cx="5383398" cy="1294843"/>
          </a:xfrm>
          <a:prstGeom prst="rect">
            <a:avLst/>
          </a:prstGeom>
        </p:spPr>
        <p:txBody>
          <a:bodyPr/>
          <a:lstStyle>
            <a:lvl1pPr marL="171450" indent="-171450">
              <a:defRPr sz="1500"/>
            </a:lvl1pPr>
            <a:lvl2pPr marL="383381" indent="-171450">
              <a:buFont typeface="Wingdings" pitchFamily="2" charset="2"/>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936DDBCF-8802-4B29-85D7-091E46AC652A}" type="slidenum">
              <a:rPr lang="en-US" smtClean="0"/>
              <a:pPr>
                <a:defRPr/>
              </a:pPr>
              <a:t>‹#›</a:t>
            </a:fld>
            <a:endParaRPr lang="en-US" dirty="0"/>
          </a:p>
        </p:txBody>
      </p:sp>
      <p:sp>
        <p:nvSpPr>
          <p:cNvPr id="6" name="Content Placeholder 2"/>
          <p:cNvSpPr>
            <a:spLocks noGrp="1"/>
          </p:cNvSpPr>
          <p:nvPr>
            <p:ph sz="half" idx="11"/>
          </p:nvPr>
        </p:nvSpPr>
        <p:spPr>
          <a:xfrm>
            <a:off x="6243784" y="1618155"/>
            <a:ext cx="5383398" cy="1294843"/>
          </a:xfrm>
          <a:prstGeom prst="rect">
            <a:avLst/>
          </a:prstGeom>
        </p:spPr>
        <p:txBody>
          <a:bodyPr/>
          <a:lstStyle>
            <a:lvl1pPr marL="171450" indent="-171450">
              <a:defRPr sz="1500"/>
            </a:lvl1pPr>
            <a:lvl2pPr marL="383381" indent="-171450">
              <a:buFont typeface="Wingdings" pitchFamily="2" charset="2"/>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288045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849530"/>
            <a:ext cx="5385514" cy="325346"/>
          </a:xfrm>
          <a:prstGeom prst="rect">
            <a:avLst/>
          </a:prstGeo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5" name="Text Placeholder 4"/>
          <p:cNvSpPr>
            <a:spLocks noGrp="1"/>
          </p:cNvSpPr>
          <p:nvPr>
            <p:ph type="body" sz="quarter" idx="3"/>
          </p:nvPr>
        </p:nvSpPr>
        <p:spPr>
          <a:xfrm>
            <a:off x="6191757" y="1849530"/>
            <a:ext cx="5387630" cy="325346"/>
          </a:xfrm>
          <a:prstGeom prst="rect">
            <a:avLst/>
          </a:prstGeom>
        </p:spPr>
        <p:txBody>
          <a:bodyPr anchor="b"/>
          <a:lstStyle>
            <a:lvl1pPr marL="0" indent="0">
              <a:buNone/>
              <a:defRPr sz="15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AAC37394-698D-4361-AB41-39B862FD8C36}" type="slidenum">
              <a:rPr lang="en-US" smtClean="0"/>
              <a:pPr>
                <a:defRPr/>
              </a:pPr>
              <a:t>‹#›</a:t>
            </a:fld>
            <a:endParaRPr lang="en-US" dirty="0"/>
          </a:p>
        </p:txBody>
      </p:sp>
      <p:sp>
        <p:nvSpPr>
          <p:cNvPr id="8" name="Content Placeholder 2"/>
          <p:cNvSpPr>
            <a:spLocks noGrp="1"/>
          </p:cNvSpPr>
          <p:nvPr>
            <p:ph sz="half" idx="11" hasCustomPrompt="1"/>
          </p:nvPr>
        </p:nvSpPr>
        <p:spPr>
          <a:xfrm>
            <a:off x="609441" y="2178425"/>
            <a:ext cx="5383398" cy="1017844"/>
          </a:xfrm>
          <a:prstGeom prst="rect">
            <a:avLst/>
          </a:prstGeom>
        </p:spPr>
        <p:txBody>
          <a:bodyPr/>
          <a:lstStyle>
            <a:lvl1pPr marL="171450" indent="-171450">
              <a:defRPr sz="1500"/>
            </a:lvl1pPr>
            <a:lvl2pPr marL="383381" indent="-171450">
              <a:buFont typeface="Arial" pitchFamily="34" charset="0"/>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2" hasCustomPrompt="1"/>
          </p:nvPr>
        </p:nvSpPr>
        <p:spPr>
          <a:xfrm>
            <a:off x="6207936" y="2196355"/>
            <a:ext cx="5383398" cy="1017844"/>
          </a:xfrm>
          <a:prstGeom prst="rect">
            <a:avLst/>
          </a:prstGeom>
        </p:spPr>
        <p:txBody>
          <a:bodyPr/>
          <a:lstStyle>
            <a:lvl1pPr marL="171450" indent="-171450">
              <a:defRPr sz="1500"/>
            </a:lvl1pPr>
            <a:lvl2pPr marL="383381" indent="-171450">
              <a:buFont typeface="Arial" pitchFamily="34" charset="0"/>
              <a:buChar char="•"/>
              <a:defRPr sz="1500"/>
            </a:lvl2pPr>
            <a:lvl3pPr marL="604838" indent="-171450">
              <a:defRPr sz="1350"/>
            </a:lvl3pPr>
            <a:lvl4pPr marL="816769" indent="-171450">
              <a:buFont typeface="Arial" pitchFamily="34" charset="0"/>
              <a:buChar char="•"/>
              <a:defRPr sz="1200"/>
            </a:lvl4pPr>
            <a:lvl5pPr marL="947738" indent="-171450">
              <a:buFont typeface="Arial" pitchFamily="34" charset="0"/>
              <a:buChar char="•"/>
              <a:defRPr sz="1200"/>
            </a:lvl5pPr>
            <a:lvl6pPr>
              <a:defRPr sz="1350"/>
            </a:lvl6pPr>
            <a:lvl7pPr>
              <a:defRPr sz="1350"/>
            </a:lvl7pPr>
            <a:lvl8pPr>
              <a:defRPr sz="1350"/>
            </a:lvl8pPr>
            <a:lvl9pPr>
              <a:defRPr sz="135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327758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D0944D99-665D-43B5-A36B-8D0B4985ACF8}" type="slidenum">
              <a:rPr lang="en-US" smtClean="0"/>
              <a:pPr>
                <a:defRPr/>
              </a:pPr>
              <a:t>‹#›</a:t>
            </a:fld>
            <a:endParaRPr lang="en-US" dirty="0"/>
          </a:p>
        </p:txBody>
      </p:sp>
      <p:sp>
        <p:nvSpPr>
          <p:cNvPr id="4"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597271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89A31C09-2C0A-4119-A886-5F6E33B0AFC9}" type="slidenum">
              <a:rPr lang="en-US" smtClean="0"/>
              <a:pPr>
                <a:defRPr/>
              </a:pPr>
              <a:t>‹#›</a:t>
            </a:fld>
            <a:endParaRPr lang="en-US" dirty="0"/>
          </a:p>
        </p:txBody>
      </p:sp>
      <p:sp>
        <p:nvSpPr>
          <p:cNvPr id="3"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8821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878276" y="1600206"/>
            <a:ext cx="1701108" cy="4525963"/>
          </a:xfrm>
          <a:prstGeom prst="rect">
            <a:avLst/>
          </a:prstGeom>
        </p:spPr>
        <p:txBody>
          <a:bodyPr vert="eaVert"/>
          <a:lstStyle>
            <a:lvl1pPr>
              <a:defRPr sz="1800"/>
            </a:lvl1pPr>
            <a:lvl2pPr>
              <a:defRPr sz="1800"/>
            </a:lvl2pPr>
            <a:lvl3pPr>
              <a:defRPr sz="1800"/>
            </a:lvl3pPr>
            <a:lvl4pPr>
              <a:defRPr sz="1800"/>
            </a:lvl4pPr>
            <a:lvl5pPr>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35563F22-7F08-4DCB-B9B3-4A1468AF7CF3}" type="slidenum">
              <a:rPr lang="en-US" smtClean="0"/>
              <a:pPr>
                <a:defRPr/>
              </a:pPr>
              <a:t>‹#›</a:t>
            </a:fld>
            <a:endParaRPr lang="en-US" dirty="0"/>
          </a:p>
        </p:txBody>
      </p:sp>
    </p:spTree>
    <p:extLst>
      <p:ext uri="{BB962C8B-B14F-4D97-AF65-F5344CB8AC3E}">
        <p14:creationId xmlns:p14="http://schemas.microsoft.com/office/powerpoint/2010/main" val="1015538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27"/>
            <a:ext cx="10969943" cy="1267143"/>
          </a:xfrm>
          <a:prstGeom prst="rect">
            <a:avLst/>
          </a:prstGeom>
        </p:spPr>
        <p:txBody>
          <a:bodyPr/>
          <a:lstStyle>
            <a:lvl1pPr>
              <a:defRPr sz="1500"/>
            </a:lvl1pPr>
            <a:lvl2pPr>
              <a:defRPr sz="15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31F46A52-DF43-48CC-852C-556A345D48DE}" type="slidenum">
              <a:rPr lang="en-US" smtClean="0"/>
              <a:pPr>
                <a:defRPr/>
              </a:pPr>
              <a:t>‹#›</a:t>
            </a:fld>
            <a:endParaRPr lang="en-US" dirty="0"/>
          </a:p>
        </p:txBody>
      </p:sp>
      <p:sp>
        <p:nvSpPr>
          <p:cNvPr id="4" name="Title Placeholder 5"/>
          <p:cNvSpPr>
            <a:spLocks noGrp="1"/>
          </p:cNvSpPr>
          <p:nvPr>
            <p:ph type="title" idx="11"/>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656773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441" y="1600204"/>
            <a:ext cx="10969943" cy="371513"/>
          </a:xfrm>
          <a:prstGeom prst="rect">
            <a:avLst/>
          </a:prstGeom>
        </p:spPr>
        <p:txBody>
          <a:bodyPr/>
          <a:lstStyle/>
          <a:p>
            <a:pPr lvl="0"/>
            <a:r>
              <a:rPr lang="en-US" noProof="0"/>
              <a:t>Click icon to add chart</a:t>
            </a:r>
            <a:endParaRPr lang="en-US" noProof="0" dirty="0"/>
          </a:p>
        </p:txBody>
      </p:sp>
      <p:sp>
        <p:nvSpPr>
          <p:cNvPr id="4"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a:defRPr/>
            </a:pPr>
            <a:fld id="{26A19C0E-70A1-499A-8A93-7D3FE396D8B5}" type="slidenum">
              <a:rPr lang="en-US" smtClean="0"/>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7871625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27"/>
            <a:ext cx="10969943" cy="1267143"/>
          </a:xfrm>
          <a:prstGeom prst="rect">
            <a:avLst/>
          </a:prstGeom>
        </p:spPr>
        <p:txBody>
          <a:bodyPr/>
          <a:lstStyle>
            <a:lvl1pPr>
              <a:defRPr sz="1500"/>
            </a:lvl1pPr>
            <a:lvl2pPr>
              <a:defRPr sz="15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8"/>
          <p:cNvSpPr>
            <a:spLocks noGrp="1" noChangeArrowheads="1"/>
          </p:cNvSpPr>
          <p:nvPr>
            <p:ph type="sldNum" sz="quarter" idx="10"/>
          </p:nvPr>
        </p:nvSpPr>
        <p:spPr>
          <a:xfrm>
            <a:off x="9300328" y="6577013"/>
            <a:ext cx="2844059" cy="476250"/>
          </a:xfrm>
          <a:prstGeom prst="rect">
            <a:avLst/>
          </a:prstGeom>
          <a:ln/>
        </p:spPr>
        <p:txBody>
          <a:bodyPr/>
          <a:lstStyle>
            <a:lvl1pPr>
              <a:defRPr/>
            </a:lvl1pPr>
          </a:lstStyle>
          <a:p>
            <a:pPr fontAlgn="base">
              <a:spcBef>
                <a:spcPct val="0"/>
              </a:spcBef>
              <a:spcAft>
                <a:spcPct val="0"/>
              </a:spcAft>
              <a:defRPr/>
            </a:pPr>
            <a:fld id="{03722264-9FE0-44DA-AFA8-8B574C360A92}" type="slidenum">
              <a:rPr lang="en-US" smtClean="0"/>
              <a:pPr fontAlgn="base">
                <a:spcBef>
                  <a:spcPct val="0"/>
                </a:spcBef>
                <a:spcAft>
                  <a:spcPct val="0"/>
                </a:spcAft>
                <a:defRPr/>
              </a:pPr>
              <a:t>‹#›</a:t>
            </a:fld>
            <a:endParaRPr lang="en-US" dirty="0"/>
          </a:p>
        </p:txBody>
      </p:sp>
      <p:sp>
        <p:nvSpPr>
          <p:cNvPr id="4" name="Title Placeholder 5"/>
          <p:cNvSpPr>
            <a:spLocks noGrp="1"/>
          </p:cNvSpPr>
          <p:nvPr>
            <p:ph type="title" idx="11"/>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3845005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41"/>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15" indent="0">
              <a:buNone/>
              <a:defRPr sz="1800">
                <a:solidFill>
                  <a:schemeClr val="tx1">
                    <a:tint val="75000"/>
                  </a:schemeClr>
                </a:solidFill>
              </a:defRPr>
            </a:lvl2pPr>
            <a:lvl3pPr marL="914430" indent="0">
              <a:buNone/>
              <a:defRPr sz="1600">
                <a:solidFill>
                  <a:schemeClr val="tx1">
                    <a:tint val="75000"/>
                  </a:schemeClr>
                </a:solidFill>
              </a:defRPr>
            </a:lvl3pPr>
            <a:lvl4pPr marL="1371645" indent="0">
              <a:buNone/>
              <a:defRPr sz="1400">
                <a:solidFill>
                  <a:schemeClr val="tx1">
                    <a:tint val="75000"/>
                  </a:schemeClr>
                </a:solidFill>
              </a:defRPr>
            </a:lvl4pPr>
            <a:lvl5pPr marL="1828861" indent="0">
              <a:buNone/>
              <a:defRPr sz="1400">
                <a:solidFill>
                  <a:schemeClr val="tx1">
                    <a:tint val="75000"/>
                  </a:schemeClr>
                </a:solidFill>
              </a:defRPr>
            </a:lvl5pPr>
            <a:lvl6pPr marL="2286076" indent="0">
              <a:buNone/>
              <a:defRPr sz="1400">
                <a:solidFill>
                  <a:schemeClr val="tx1">
                    <a:tint val="75000"/>
                  </a:schemeClr>
                </a:solidFill>
              </a:defRPr>
            </a:lvl6pPr>
            <a:lvl7pPr marL="2743291" indent="0">
              <a:buNone/>
              <a:defRPr sz="1400">
                <a:solidFill>
                  <a:schemeClr val="tx1">
                    <a:tint val="75000"/>
                  </a:schemeClr>
                </a:solidFill>
              </a:defRPr>
            </a:lvl7pPr>
            <a:lvl8pPr marL="3200506" indent="0">
              <a:buNone/>
              <a:defRPr sz="1400">
                <a:solidFill>
                  <a:schemeClr val="tx1">
                    <a:tint val="75000"/>
                  </a:schemeClr>
                </a:solidFill>
              </a:defRPr>
            </a:lvl8pPr>
            <a:lvl9pPr marL="365772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4FB966-46BA-46AB-B337-6AC062CD8688}" type="datetimeFigureOut">
              <a:rPr lang="en-US" smtClean="0"/>
              <a:t>7/19/2023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753463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emplate - White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7982" y="365129"/>
            <a:ext cx="8636080" cy="1325563"/>
          </a:xfrm>
        </p:spPr>
        <p:txBody>
          <a:bodyPr anchor="ctr"/>
          <a:lstStyle>
            <a:lvl1pPr>
              <a:defRPr b="1" i="0">
                <a:solidFill>
                  <a:srgbClr val="0095D9"/>
                </a:solidFill>
                <a:latin typeface="Helvetica-Bold" pitchFamily="2" charset="0"/>
                <a:ea typeface="Helvetica-Bold" pitchFamily="2" charset="0"/>
                <a:cs typeface="Helvetica-Bold" pitchFamily="2" charset="0"/>
              </a:defRPr>
            </a:lvl1pPr>
          </a:lstStyle>
          <a:p>
            <a:r>
              <a:rPr lang="en-US"/>
              <a:t>Click to edit Master 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4" y="3203388"/>
            <a:ext cx="3611904" cy="3654612"/>
          </a:xfrm>
          <a:prstGeom prst="rect">
            <a:avLst/>
          </a:prstGeom>
        </p:spPr>
      </p:pic>
      <p:sp>
        <p:nvSpPr>
          <p:cNvPr id="10" name="Content Placeholder 5"/>
          <p:cNvSpPr>
            <a:spLocks noGrp="1"/>
          </p:cNvSpPr>
          <p:nvPr>
            <p:ph sz="quarter" idx="4"/>
          </p:nvPr>
        </p:nvSpPr>
        <p:spPr>
          <a:xfrm>
            <a:off x="837982" y="1996446"/>
            <a:ext cx="10512862" cy="1465659"/>
          </a:xfrm>
        </p:spPr>
        <p:txBody>
          <a:bodyPr/>
          <a:lstStyle>
            <a:lvl1pPr marL="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1pPr>
            <a:lvl2pPr marL="3429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2pPr>
            <a:lvl3pPr marL="6858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3pPr>
            <a:lvl4pPr marL="10287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4pPr>
            <a:lvl5pPr marL="1371600" indent="0">
              <a:buNone/>
              <a:defRPr b="0" i="0">
                <a:solidFill>
                  <a:schemeClr val="tx1"/>
                </a:solidFill>
                <a:latin typeface="Helvetica" panose="02000603020000020004" pitchFamily="2" charset="0"/>
                <a:ea typeface="Helvetica" panose="02000603020000020004" pitchFamily="2" charset="0"/>
                <a:cs typeface="Helvetica" panose="02000603020000020004"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4982" y="294456"/>
            <a:ext cx="1870719" cy="498455"/>
          </a:xfrm>
          <a:prstGeom prst="rect">
            <a:avLst/>
          </a:prstGeom>
        </p:spPr>
      </p:pic>
    </p:spTree>
    <p:extLst>
      <p:ext uri="{BB962C8B-B14F-4D97-AF65-F5344CB8AC3E}">
        <p14:creationId xmlns:p14="http://schemas.microsoft.com/office/powerpoint/2010/main" val="2524315580"/>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600225"/>
            <a:ext cx="10969943" cy="1658019"/>
          </a:xfrm>
          <a:prstGeom prst="rect">
            <a:avLst/>
          </a:prstGeom>
        </p:spPr>
        <p:txBody>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1558CDDA-7CFD-47DD-A480-C3E43D6A8CF6}" type="slidenum">
              <a:rPr lang="en-US"/>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178666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441" y="1600201"/>
            <a:ext cx="5383398" cy="1694952"/>
          </a:xfrm>
          <a:prstGeom prst="rect">
            <a:avLst/>
          </a:prstGeom>
        </p:spPr>
        <p:txBody>
          <a:bodyPr/>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8"/>
          <p:cNvSpPr>
            <a:spLocks noGrp="1" noChangeArrowheads="1"/>
          </p:cNvSpPr>
          <p:nvPr>
            <p:ph type="sldNum" sz="quarter" idx="10"/>
          </p:nvPr>
        </p:nvSpPr>
        <p:spPr>
          <a:ln/>
        </p:spPr>
        <p:txBody>
          <a:bodyPr/>
          <a:lstStyle>
            <a:lvl1pPr>
              <a:defRPr/>
            </a:lvl1pPr>
          </a:lstStyle>
          <a:p>
            <a:pPr>
              <a:defRPr/>
            </a:pPr>
            <a:fld id="{936DDBCF-8802-4B29-85D7-091E46AC652A}" type="slidenum">
              <a:rPr lang="en-US"/>
              <a:pPr>
                <a:defRPr/>
              </a:pPr>
              <a:t>‹#›</a:t>
            </a:fld>
            <a:endParaRPr lang="en-US" dirty="0"/>
          </a:p>
        </p:txBody>
      </p:sp>
      <p:sp>
        <p:nvSpPr>
          <p:cNvPr id="6" name="Content Placeholder 2"/>
          <p:cNvSpPr>
            <a:spLocks noGrp="1"/>
          </p:cNvSpPr>
          <p:nvPr>
            <p:ph sz="half" idx="11"/>
          </p:nvPr>
        </p:nvSpPr>
        <p:spPr>
          <a:xfrm>
            <a:off x="6243784" y="1618130"/>
            <a:ext cx="5383398" cy="1694952"/>
          </a:xfrm>
          <a:prstGeom prst="rect">
            <a:avLst/>
          </a:prstGeom>
        </p:spPr>
        <p:txBody>
          <a:bodyPr/>
          <a:lstStyle>
            <a:lvl1pPr marL="228600" indent="-228600">
              <a:defRPr sz="2000"/>
            </a:lvl1pPr>
            <a:lvl2pPr marL="511175" indent="-228600">
              <a:buFont typeface="Wingdings" pitchFamily="2" charset="2"/>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052838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441" y="1772585"/>
            <a:ext cx="5385514" cy="402291"/>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91754" y="1772585"/>
            <a:ext cx="5387630" cy="402291"/>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Rectangle 8"/>
          <p:cNvSpPr>
            <a:spLocks noGrp="1" noChangeArrowheads="1"/>
          </p:cNvSpPr>
          <p:nvPr>
            <p:ph type="sldNum" sz="quarter" idx="10"/>
          </p:nvPr>
        </p:nvSpPr>
        <p:spPr>
          <a:ln/>
        </p:spPr>
        <p:txBody>
          <a:bodyPr/>
          <a:lstStyle>
            <a:lvl1pPr>
              <a:defRPr/>
            </a:lvl1pPr>
          </a:lstStyle>
          <a:p>
            <a:pPr>
              <a:defRPr/>
            </a:pPr>
            <a:fld id="{AAC37394-698D-4361-AB41-39B862FD8C36}" type="slidenum">
              <a:rPr lang="en-US"/>
              <a:pPr>
                <a:defRPr/>
              </a:pPr>
              <a:t>‹#›</a:t>
            </a:fld>
            <a:endParaRPr lang="en-US" dirty="0"/>
          </a:p>
        </p:txBody>
      </p:sp>
      <p:sp>
        <p:nvSpPr>
          <p:cNvPr id="8" name="Content Placeholder 2"/>
          <p:cNvSpPr>
            <a:spLocks noGrp="1"/>
          </p:cNvSpPr>
          <p:nvPr>
            <p:ph sz="half" idx="11" hasCustomPrompt="1"/>
          </p:nvPr>
        </p:nvSpPr>
        <p:spPr>
          <a:xfrm>
            <a:off x="609441" y="2178425"/>
            <a:ext cx="5383398" cy="1325620"/>
          </a:xfrm>
          <a:prstGeom prst="rect">
            <a:avLst/>
          </a:prstGeom>
        </p:spPr>
        <p:txBody>
          <a:bodyPr/>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sz="half" idx="12" hasCustomPrompt="1"/>
          </p:nvPr>
        </p:nvSpPr>
        <p:spPr>
          <a:xfrm>
            <a:off x="6207936" y="2196355"/>
            <a:ext cx="5383398" cy="1325620"/>
          </a:xfrm>
          <a:prstGeom prst="rect">
            <a:avLst/>
          </a:prstGeom>
        </p:spPr>
        <p:txBody>
          <a:bodyPr/>
          <a:lstStyle>
            <a:lvl1pPr marL="228600" indent="-228600">
              <a:defRPr sz="2000"/>
            </a:lvl1pPr>
            <a:lvl2pPr marL="511175" indent="-228600">
              <a:buFont typeface="Arial" pitchFamily="34" charset="0"/>
              <a:buChar char="•"/>
              <a:defRPr sz="2000"/>
            </a:lvl2pPr>
            <a:lvl3pPr marL="806450" indent="-228600">
              <a:defRPr sz="1800"/>
            </a:lvl3pPr>
            <a:lvl4pPr marL="1089025" indent="-228600">
              <a:buFont typeface="Arial" pitchFamily="34" charset="0"/>
              <a:buChar char="•"/>
              <a:defRPr sz="1600"/>
            </a:lvl4pPr>
            <a:lvl5pPr marL="1263650" indent="-228600">
              <a:buFont typeface="Arial" pitchFamily="34" charset="0"/>
              <a:buChar char="•"/>
              <a:defRPr sz="1600"/>
            </a:lvl5pPr>
            <a:lvl6pPr>
              <a:defRPr sz="1800"/>
            </a:lvl6pPr>
            <a:lvl7pPr>
              <a:defRPr sz="1800"/>
            </a:lvl7pPr>
            <a:lvl8pPr>
              <a:defRPr sz="1800"/>
            </a:lvl8pPr>
            <a:lvl9pPr>
              <a:defRPr sz="1800"/>
            </a:lvl9pPr>
          </a:lstStyle>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0003566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8"/>
          <p:cNvSpPr>
            <a:spLocks noGrp="1" noChangeArrowheads="1"/>
          </p:cNvSpPr>
          <p:nvPr>
            <p:ph type="sldNum" sz="quarter" idx="10"/>
          </p:nvPr>
        </p:nvSpPr>
        <p:spPr>
          <a:ln/>
        </p:spPr>
        <p:txBody>
          <a:bodyPr/>
          <a:lstStyle>
            <a:lvl1pPr>
              <a:defRPr/>
            </a:lvl1pPr>
          </a:lstStyle>
          <a:p>
            <a:pPr>
              <a:defRPr/>
            </a:pPr>
            <a:fld id="{D0944D99-665D-43B5-A36B-8D0B4985ACF8}" type="slidenum">
              <a:rPr lang="en-US"/>
              <a:pPr>
                <a:defRPr/>
              </a:pPr>
              <a:t>‹#›</a:t>
            </a:fld>
            <a:endParaRPr lang="en-US" dirty="0"/>
          </a:p>
        </p:txBody>
      </p:sp>
      <p:sp>
        <p:nvSpPr>
          <p:cNvPr id="4"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8613991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89A31C09-2C0A-4119-A886-5F6E33B0AFC9}" type="slidenum">
              <a:rPr lang="en-US"/>
              <a:pPr>
                <a:defRPr/>
              </a:pPr>
              <a:t>‹#›</a:t>
            </a:fld>
            <a:endParaRPr lang="en-US" dirty="0"/>
          </a:p>
        </p:txBody>
      </p:sp>
      <p:sp>
        <p:nvSpPr>
          <p:cNvPr id="3"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83638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9342760" y="1600206"/>
            <a:ext cx="2236639" cy="4525963"/>
          </a:xfrm>
          <a:prstGeom prst="rect">
            <a:avLst/>
          </a:prstGeom>
        </p:spPr>
        <p:txBody>
          <a:bodyPr vert="eaVert"/>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35563F22-7F08-4DCB-B9B3-4A1468AF7CF3}" type="slidenum">
              <a:rPr lang="en-US"/>
              <a:pPr>
                <a:defRPr/>
              </a:pPr>
              <a:t>‹#›</a:t>
            </a:fld>
            <a:endParaRPr lang="en-US" dirty="0"/>
          </a:p>
        </p:txBody>
      </p:sp>
    </p:spTree>
    <p:extLst>
      <p:ext uri="{BB962C8B-B14F-4D97-AF65-F5344CB8AC3E}">
        <p14:creationId xmlns:p14="http://schemas.microsoft.com/office/powerpoint/2010/main" val="2609108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1498625"/>
            <a:ext cx="10969943" cy="1658019"/>
          </a:xfrm>
          <a:prstGeom prst="rect">
            <a:avLst/>
          </a:prstGeom>
        </p:spPr>
        <p:txBody>
          <a:bodyPr/>
          <a:lstStyle>
            <a:lvl1pPr>
              <a:defRPr sz="2000"/>
            </a:lvl1pPr>
            <a:lvl2pPr>
              <a:defRPr sz="20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Rectangle 8"/>
          <p:cNvSpPr>
            <a:spLocks noGrp="1" noChangeArrowheads="1"/>
          </p:cNvSpPr>
          <p:nvPr>
            <p:ph type="sldNum" sz="quarter" idx="10"/>
          </p:nvPr>
        </p:nvSpPr>
        <p:spPr>
          <a:ln/>
        </p:spPr>
        <p:txBody>
          <a:bodyPr/>
          <a:lstStyle>
            <a:lvl1pPr>
              <a:defRPr/>
            </a:lvl1pPr>
          </a:lstStyle>
          <a:p>
            <a:pPr>
              <a:defRPr/>
            </a:pPr>
            <a:fld id="{31F46A52-DF43-48CC-852C-556A345D48DE}" type="slidenum">
              <a:rPr lang="en-US"/>
              <a:pPr>
                <a:defRPr/>
              </a:pPr>
              <a:t>‹#›</a:t>
            </a:fld>
            <a:endParaRPr lang="en-US" dirty="0"/>
          </a:p>
        </p:txBody>
      </p:sp>
      <p:sp>
        <p:nvSpPr>
          <p:cNvPr id="4" name="Title Placeholder 5"/>
          <p:cNvSpPr>
            <a:spLocks noGrp="1"/>
          </p:cNvSpPr>
          <p:nvPr>
            <p:ph type="title" idx="11"/>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6251420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and Chart">
    <p:spTree>
      <p:nvGrpSpPr>
        <p:cNvPr id="1" name=""/>
        <p:cNvGrpSpPr/>
        <p:nvPr/>
      </p:nvGrpSpPr>
      <p:grpSpPr>
        <a:xfrm>
          <a:off x="0" y="0"/>
          <a:ext cx="0" cy="0"/>
          <a:chOff x="0" y="0"/>
          <a:chExt cx="0" cy="0"/>
        </a:xfrm>
      </p:grpSpPr>
      <p:sp>
        <p:nvSpPr>
          <p:cNvPr id="3" name="Chart Placeholder 2"/>
          <p:cNvSpPr>
            <a:spLocks noGrp="1"/>
          </p:cNvSpPr>
          <p:nvPr>
            <p:ph type="chart" idx="1"/>
          </p:nvPr>
        </p:nvSpPr>
        <p:spPr>
          <a:xfrm>
            <a:off x="609441" y="1600204"/>
            <a:ext cx="10969943" cy="371513"/>
          </a:xfrm>
          <a:prstGeom prst="rect">
            <a:avLst/>
          </a:prstGeom>
        </p:spPr>
        <p:txBody>
          <a:bodyPr/>
          <a:lstStyle/>
          <a:p>
            <a:pPr lvl="0"/>
            <a:r>
              <a:rPr lang="en-US" noProof="0" dirty="0"/>
              <a:t>Click icon to add chart</a:t>
            </a:r>
          </a:p>
        </p:txBody>
      </p:sp>
      <p:sp>
        <p:nvSpPr>
          <p:cNvPr id="4" name="Rectangle 8"/>
          <p:cNvSpPr>
            <a:spLocks noGrp="1" noChangeArrowheads="1"/>
          </p:cNvSpPr>
          <p:nvPr>
            <p:ph type="sldNum" sz="quarter" idx="10"/>
          </p:nvPr>
        </p:nvSpPr>
        <p:spPr>
          <a:ln/>
        </p:spPr>
        <p:txBody>
          <a:bodyPr/>
          <a:lstStyle>
            <a:lvl1pPr>
              <a:defRPr/>
            </a:lvl1pPr>
          </a:lstStyle>
          <a:p>
            <a:pPr>
              <a:defRPr/>
            </a:pPr>
            <a:fld id="{26A19C0E-70A1-499A-8A93-7D3FE396D8B5}" type="slidenum">
              <a:rPr lang="en-US"/>
              <a:pPr>
                <a:defRPr/>
              </a:pPr>
              <a:t>‹#›</a:t>
            </a:fld>
            <a:endParaRPr lang="en-US" dirty="0"/>
          </a:p>
        </p:txBody>
      </p:sp>
      <p:sp>
        <p:nvSpPr>
          <p:cNvPr id="5" name="Title Placeholder 5"/>
          <p:cNvSpPr>
            <a:spLocks noGrp="1"/>
          </p:cNvSpPr>
          <p:nvPr>
            <p:ph type="title"/>
          </p:nvPr>
        </p:nvSpPr>
        <p:spPr>
          <a:xfrm>
            <a:off x="107549" y="-1"/>
            <a:ext cx="10969943" cy="100853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08894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5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5B8246E-6FE4-4074-B39E-8FEB5D8FA6E9}"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2CC5156-1D09-4CFB-944C-19DD70992A51}" type="slidenum">
              <a:rPr lang="en-US"/>
              <a:pPr/>
              <a:t>‹#›</a:t>
            </a:fld>
            <a:endParaRPr lang="en-US"/>
          </a:p>
        </p:txBody>
      </p:sp>
    </p:spTree>
    <p:extLst>
      <p:ext uri="{BB962C8B-B14F-4D97-AF65-F5344CB8AC3E}">
        <p14:creationId xmlns:p14="http://schemas.microsoft.com/office/powerpoint/2010/main" val="3374942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25963"/>
          </a:xfrm>
        </p:spPr>
        <p:txBody>
          <a:bodyPr/>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6"/>
            <a:ext cx="5383398" cy="4525963"/>
          </a:xfrm>
        </p:spPr>
        <p:txBody>
          <a:bodyPr/>
          <a:lstStyle>
            <a:lvl1pPr>
              <a:defRPr sz="2801"/>
            </a:lvl1pPr>
            <a:lvl2pPr>
              <a:defRPr sz="2399"/>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4FB966-46BA-46AB-B337-6AC062CD8688}"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14969229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E7200D-8B27-4191-A139-3558F1E91246}"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4EB4FE-701A-465E-9D6B-21336C9D6520}" type="slidenum">
              <a:rPr lang="en-US"/>
              <a:pPr/>
              <a:t>‹#›</a:t>
            </a:fld>
            <a:endParaRPr lang="en-US"/>
          </a:p>
        </p:txBody>
      </p:sp>
    </p:spTree>
    <p:extLst>
      <p:ext uri="{BB962C8B-B14F-4D97-AF65-F5344CB8AC3E}">
        <p14:creationId xmlns:p14="http://schemas.microsoft.com/office/powerpoint/2010/main" val="14540108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25"/>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0D100CC-4146-4DAB-980D-DA7C849CEFCB}"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4FC9F6-218B-4340-8C21-FC267C629E20}" type="slidenum">
              <a:rPr lang="en-US"/>
              <a:pPr/>
              <a:t>‹#›</a:t>
            </a:fld>
            <a:endParaRPr lang="en-US"/>
          </a:p>
        </p:txBody>
      </p:sp>
    </p:spTree>
    <p:extLst>
      <p:ext uri="{BB962C8B-B14F-4D97-AF65-F5344CB8AC3E}">
        <p14:creationId xmlns:p14="http://schemas.microsoft.com/office/powerpoint/2010/main" val="683892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E746B01-6F6C-41D4-B0D2-EAAB48209C42}"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425C20B-F27F-4E52-832C-FA1B56F16E47}" type="slidenum">
              <a:rPr lang="en-US"/>
              <a:pPr/>
              <a:t>‹#›</a:t>
            </a:fld>
            <a:endParaRPr lang="en-US"/>
          </a:p>
        </p:txBody>
      </p:sp>
    </p:spTree>
    <p:extLst>
      <p:ext uri="{BB962C8B-B14F-4D97-AF65-F5344CB8AC3E}">
        <p14:creationId xmlns:p14="http://schemas.microsoft.com/office/powerpoint/2010/main" val="4828657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CBFEDE5-E36C-40B8-942E-407ACA563D2B}" type="datetimeFigureOut">
              <a:rPr lang="en-US"/>
              <a:pPr/>
              <a:t>7/19/2023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BE7688A-0D83-46D3-8F8E-886F29891717}" type="slidenum">
              <a:rPr lang="en-US"/>
              <a:pPr/>
              <a:t>‹#›</a:t>
            </a:fld>
            <a:endParaRPr lang="en-US"/>
          </a:p>
        </p:txBody>
      </p:sp>
    </p:spTree>
    <p:extLst>
      <p:ext uri="{BB962C8B-B14F-4D97-AF65-F5344CB8AC3E}">
        <p14:creationId xmlns:p14="http://schemas.microsoft.com/office/powerpoint/2010/main" val="1064641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2A891D4-9C1C-4235-8ED1-D0744A565A9D}" type="datetimeFigureOut">
              <a:rPr lang="en-US"/>
              <a:pPr/>
              <a:t>7/19/2023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350B37E-3E64-4585-BA5C-8EF3F479858C}" type="slidenum">
              <a:rPr lang="en-US"/>
              <a:pPr/>
              <a:t>‹#›</a:t>
            </a:fld>
            <a:endParaRPr lang="en-US"/>
          </a:p>
        </p:txBody>
      </p:sp>
    </p:spTree>
    <p:extLst>
      <p:ext uri="{BB962C8B-B14F-4D97-AF65-F5344CB8AC3E}">
        <p14:creationId xmlns:p14="http://schemas.microsoft.com/office/powerpoint/2010/main" val="33620323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8ACF211-DDD0-4CF8-A758-499BEFFF49C7}" type="datetimeFigureOut">
              <a:rPr lang="en-US"/>
              <a:pPr/>
              <a:t>7/19/2023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8BCBEB2-0A05-4A4A-A416-78785DC2FE95}" type="slidenum">
              <a:rPr lang="en-US"/>
              <a:pPr/>
              <a:t>‹#›</a:t>
            </a:fld>
            <a:endParaRPr lang="en-US"/>
          </a:p>
        </p:txBody>
      </p:sp>
    </p:spTree>
    <p:extLst>
      <p:ext uri="{BB962C8B-B14F-4D97-AF65-F5344CB8AC3E}">
        <p14:creationId xmlns:p14="http://schemas.microsoft.com/office/powerpoint/2010/main" val="3810344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70"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19" y="273082"/>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70" y="143511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753DB39-B4CF-43CA-8680-D6E84B77106B}"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05C9-4101-4401-BEF0-49F019BF55C7}" type="slidenum">
              <a:rPr lang="en-US"/>
              <a:pPr/>
              <a:t>‹#›</a:t>
            </a:fld>
            <a:endParaRPr lang="en-US"/>
          </a:p>
        </p:txBody>
      </p:sp>
    </p:spTree>
    <p:extLst>
      <p:ext uri="{BB962C8B-B14F-4D97-AF65-F5344CB8AC3E}">
        <p14:creationId xmlns:p14="http://schemas.microsoft.com/office/powerpoint/2010/main" val="1933686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6B067B3-AD99-4741-9A95-3C0EB5409636}"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6BE7CE8-C4E7-4C9F-A047-A0F42E3B19AA}" type="slidenum">
              <a:rPr lang="en-US"/>
              <a:pPr/>
              <a:t>‹#›</a:t>
            </a:fld>
            <a:endParaRPr lang="en-US"/>
          </a:p>
        </p:txBody>
      </p:sp>
    </p:spTree>
    <p:extLst>
      <p:ext uri="{BB962C8B-B14F-4D97-AF65-F5344CB8AC3E}">
        <p14:creationId xmlns:p14="http://schemas.microsoft.com/office/powerpoint/2010/main" val="21024053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822BA8F-B231-4952-87FB-11974DC39D85}"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CA1A0A-F8E9-4F95-B63E-5462F9AEF2E0}" type="slidenum">
              <a:rPr lang="en-US"/>
              <a:pPr/>
              <a:t>‹#›</a:t>
            </a:fld>
            <a:endParaRPr lang="en-US"/>
          </a:p>
        </p:txBody>
      </p:sp>
    </p:spTree>
    <p:extLst>
      <p:ext uri="{BB962C8B-B14F-4D97-AF65-F5344CB8AC3E}">
        <p14:creationId xmlns:p14="http://schemas.microsoft.com/office/powerpoint/2010/main" val="19681510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7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7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FD1D2D-9E0E-457A-883E-B30DB9921B19}"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1AB7FF-A420-467D-9C83-DBE0D30CBA03}" type="slidenum">
              <a:rPr lang="en-US"/>
              <a:pPr/>
              <a:t>‹#›</a:t>
            </a:fld>
            <a:endParaRPr lang="en-US"/>
          </a:p>
        </p:txBody>
      </p:sp>
    </p:spTree>
    <p:extLst>
      <p:ext uri="{BB962C8B-B14F-4D97-AF65-F5344CB8AC3E}">
        <p14:creationId xmlns:p14="http://schemas.microsoft.com/office/powerpoint/2010/main" val="39106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3" y="1535113"/>
            <a:ext cx="5385514" cy="639762"/>
          </a:xfrm>
        </p:spPr>
        <p:txBody>
          <a:bodyPr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3" y="2174875"/>
            <a:ext cx="5385514"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1" y="1535113"/>
            <a:ext cx="5387630" cy="639762"/>
          </a:xfrm>
        </p:spPr>
        <p:txBody>
          <a:bodyPr anchor="b"/>
          <a:lstStyle>
            <a:lvl1pPr marL="0" indent="0">
              <a:buNone/>
              <a:defRPr sz="2399" b="1"/>
            </a:lvl1pPr>
            <a:lvl2pPr marL="457215" indent="0">
              <a:buNone/>
              <a:defRPr sz="2000" b="1"/>
            </a:lvl2pPr>
            <a:lvl3pPr marL="914430" indent="0">
              <a:buNone/>
              <a:defRPr sz="1800" b="1"/>
            </a:lvl3pPr>
            <a:lvl4pPr marL="1371645" indent="0">
              <a:buNone/>
              <a:defRPr sz="1600" b="1"/>
            </a:lvl4pPr>
            <a:lvl5pPr marL="1828861" indent="0">
              <a:buNone/>
              <a:defRPr sz="1600" b="1"/>
            </a:lvl5pPr>
            <a:lvl6pPr marL="2286076" indent="0">
              <a:buNone/>
              <a:defRPr sz="1600" b="1"/>
            </a:lvl6pPr>
            <a:lvl7pPr marL="2743291" indent="0">
              <a:buNone/>
              <a:defRPr sz="1600" b="1"/>
            </a:lvl7pPr>
            <a:lvl8pPr marL="3200506" indent="0">
              <a:buNone/>
              <a:defRPr sz="1600" b="1"/>
            </a:lvl8pPr>
            <a:lvl9pPr marL="365772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1" y="2174875"/>
            <a:ext cx="5387630" cy="3951288"/>
          </a:xfrm>
        </p:spPr>
        <p:txBody>
          <a:bodyPr/>
          <a:lstStyle>
            <a:lvl1pPr>
              <a:defRPr sz="2399"/>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4FB966-46BA-46AB-B337-6AC062CD8688}" type="datetimeFigureOut">
              <a:rPr lang="en-US" smtClean="0"/>
              <a:t>7/19/2023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862954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25"/>
            <a:ext cx="12188825" cy="5165725"/>
          </a:xfrm>
          <a:prstGeom prst="rect">
            <a:avLst/>
          </a:prstGeom>
          <a:solidFill>
            <a:srgbClr val="003366"/>
          </a:solidFill>
          <a:ln w="9525">
            <a:noFill/>
            <a:miter lim="800000"/>
            <a:headEnd/>
            <a:tailEnd/>
          </a:ln>
        </p:spPr>
        <p:txBody>
          <a:bodyPr wrap="none" anchor="ctr"/>
          <a:lstStyle/>
          <a:p>
            <a:pPr defTabSz="45720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9013"/>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691768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US" dirty="0">
              <a:solidFill>
                <a:prstClr val="white"/>
              </a:solidFill>
            </a:endParaRPr>
          </a:p>
        </p:txBody>
      </p:sp>
      <p:sp>
        <p:nvSpPr>
          <p:cNvPr id="2" name="Title 1"/>
          <p:cNvSpPr>
            <a:spLocks noGrp="1"/>
          </p:cNvSpPr>
          <p:nvPr>
            <p:ph type="ctrTitle"/>
          </p:nvPr>
        </p:nvSpPr>
        <p:spPr>
          <a:xfrm>
            <a:off x="203147" y="25"/>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75"/>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00129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a:lstStyle/>
          <a:p>
            <a:r>
              <a:rPr lang="en-US"/>
              <a:t>Click to edit Master title style</a:t>
            </a:r>
          </a:p>
        </p:txBody>
      </p:sp>
      <p:sp>
        <p:nvSpPr>
          <p:cNvPr id="3" name="Text Placeholder 2"/>
          <p:cNvSpPr>
            <a:spLocks noGrp="1"/>
          </p:cNvSpPr>
          <p:nvPr>
            <p:ph type="body" sz="half" idx="1"/>
          </p:nvPr>
        </p:nvSpPr>
        <p:spPr>
          <a:xfrm>
            <a:off x="609441"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507868" y="6248400"/>
            <a:ext cx="6703854" cy="457200"/>
          </a:xfrm>
          <a:prstGeom prst="rect">
            <a:avLst/>
          </a:prstGeom>
          <a:ln/>
        </p:spPr>
        <p:txBody>
          <a:bodyPr/>
          <a:lstStyle>
            <a:lvl1pPr>
              <a:defRPr/>
            </a:lvl1pPr>
          </a:lstStyle>
          <a:p>
            <a:pPr>
              <a:defRPr/>
            </a:pPr>
            <a:r>
              <a:rPr lang="en-US">
                <a:solidFill>
                  <a:prstClr val="black">
                    <a:tint val="75000"/>
                  </a:prstClr>
                </a:solidFill>
              </a:rPr>
              <a:t>Facilities and Safety - Module 2</a:t>
            </a:r>
          </a:p>
        </p:txBody>
      </p:sp>
      <p:sp>
        <p:nvSpPr>
          <p:cNvPr id="6" name="Rectangle 3"/>
          <p:cNvSpPr>
            <a:spLocks noGrp="1" noChangeArrowheads="1"/>
          </p:cNvSpPr>
          <p:nvPr>
            <p:ph type="sldNum" sz="quarter" idx="11"/>
          </p:nvPr>
        </p:nvSpPr>
        <p:spPr>
          <a:xfrm>
            <a:off x="8735326" y="6248400"/>
            <a:ext cx="2844059" cy="457200"/>
          </a:xfrm>
          <a:prstGeom prst="rect">
            <a:avLst/>
          </a:prstGeom>
          <a:ln/>
        </p:spPr>
        <p:txBody>
          <a:bodyPr/>
          <a:lstStyle>
            <a:lvl1pPr>
              <a:defRPr/>
            </a:lvl1pPr>
          </a:lstStyle>
          <a:p>
            <a:pPr>
              <a:defRPr/>
            </a:pPr>
            <a:fld id="{5D8B7962-346B-4D13-8283-C198F0244B71}" type="slidenum">
              <a:rPr lang="en-US"/>
              <a:pPr>
                <a:defRPr/>
              </a:pPr>
              <a:t>‹#›</a:t>
            </a:fld>
            <a:endParaRPr lang="en-US"/>
          </a:p>
        </p:txBody>
      </p:sp>
    </p:spTree>
    <p:extLst>
      <p:ext uri="{BB962C8B-B14F-4D97-AF65-F5344CB8AC3E}">
        <p14:creationId xmlns:p14="http://schemas.microsoft.com/office/powerpoint/2010/main" val="722230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25"/>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a:prstGeom prst="rect">
            <a:avLst/>
          </a:prstGeom>
        </p:spPr>
        <p:txBody>
          <a:bodyPr/>
          <a:lstStyle>
            <a:lvl1pPr>
              <a:defRPr/>
            </a:lvl1pPr>
          </a:lstStyle>
          <a:p>
            <a:pPr>
              <a:defRPr/>
            </a:pPr>
            <a:endParaRPr lang="en-US">
              <a:solidFill>
                <a:srgbClr val="C0504D"/>
              </a:solidFill>
            </a:endParaRPr>
          </a:p>
        </p:txBody>
      </p:sp>
      <p:sp>
        <p:nvSpPr>
          <p:cNvPr id="7" name="Footer Placeholder 6"/>
          <p:cNvSpPr>
            <a:spLocks noGrp="1"/>
          </p:cNvSpPr>
          <p:nvPr>
            <p:ph type="ftr" sz="quarter" idx="11"/>
          </p:nvPr>
        </p:nvSpPr>
        <p:spPr>
          <a:xfrm>
            <a:off x="4164515" y="6248400"/>
            <a:ext cx="3859795" cy="457200"/>
          </a:xfrm>
          <a:prstGeom prst="rect">
            <a:avLst/>
          </a:prstGeom>
        </p:spPr>
        <p:txBody>
          <a:bodyPr/>
          <a:lstStyle>
            <a:lvl1pPr>
              <a:defRPr/>
            </a:lvl1pPr>
          </a:lstStyle>
          <a:p>
            <a:pPr>
              <a:defRPr/>
            </a:pPr>
            <a:endParaRPr lang="en-US">
              <a:solidFill>
                <a:srgbClr val="C0504D"/>
              </a:solidFill>
            </a:endParaRPr>
          </a:p>
        </p:txBody>
      </p:sp>
      <p:sp>
        <p:nvSpPr>
          <p:cNvPr id="8" name="Slide Number Placeholder 7"/>
          <p:cNvSpPr>
            <a:spLocks noGrp="1"/>
          </p:cNvSpPr>
          <p:nvPr>
            <p:ph type="sldNum" sz="quarter" idx="12"/>
          </p:nvPr>
        </p:nvSpPr>
        <p:spPr>
          <a:xfrm>
            <a:off x="8735326" y="6243638"/>
            <a:ext cx="2844059" cy="457200"/>
          </a:xfrm>
          <a:prstGeom prst="rect">
            <a:avLst/>
          </a:prstGeom>
        </p:spPr>
        <p:txBody>
          <a:bodyPr/>
          <a:lstStyle>
            <a:lvl1pPr>
              <a:defRPr/>
            </a:lvl1pPr>
          </a:lstStyle>
          <a:p>
            <a:pPr>
              <a:defRPr/>
            </a:pPr>
            <a:fld id="{5D6A3C13-A820-4357-BFCC-59E3DCFA5C93}" type="slidenum">
              <a:rPr lang="en-US"/>
              <a:pPr>
                <a:defRPr/>
              </a:pPr>
              <a:t>‹#›</a:t>
            </a:fld>
            <a:endParaRPr lang="en-US"/>
          </a:p>
        </p:txBody>
      </p:sp>
    </p:spTree>
    <p:extLst>
      <p:ext uri="{BB962C8B-B14F-4D97-AF65-F5344CB8AC3E}">
        <p14:creationId xmlns:p14="http://schemas.microsoft.com/office/powerpoint/2010/main" val="4414123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914162" y="1752600"/>
            <a:ext cx="50786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752600"/>
            <a:ext cx="507867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91013"/>
            <a:ext cx="507867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35326" y="6381750"/>
            <a:ext cx="2844059" cy="476250"/>
          </a:xfrm>
        </p:spPr>
        <p:txBody>
          <a:bodyPr/>
          <a:lstStyle>
            <a:lvl1pPr>
              <a:defRPr/>
            </a:lvl1pPr>
          </a:lstStyle>
          <a:p>
            <a:fld id="{E5D4617E-2B45-4D16-A4FA-3BD3A3E1B468}" type="slidenum">
              <a:rPr lang="en-US"/>
              <a:pPr/>
              <a:t>‹#›</a:t>
            </a:fld>
            <a:endParaRPr lang="en-US"/>
          </a:p>
        </p:txBody>
      </p:sp>
    </p:spTree>
    <p:extLst>
      <p:ext uri="{BB962C8B-B14F-4D97-AF65-F5344CB8AC3E}">
        <p14:creationId xmlns:p14="http://schemas.microsoft.com/office/powerpoint/2010/main" val="15946384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able Placeholder 2"/>
          <p:cNvSpPr>
            <a:spLocks noGrp="1"/>
          </p:cNvSpPr>
          <p:nvPr>
            <p:ph type="tbl" idx="1"/>
          </p:nvPr>
        </p:nvSpPr>
        <p:spPr>
          <a:xfrm>
            <a:off x="914162" y="1752600"/>
            <a:ext cx="10360501" cy="4525963"/>
          </a:xfrm>
        </p:spPr>
        <p:txBody>
          <a:bodyPr/>
          <a:lstStyle/>
          <a:p>
            <a:endParaRPr lang="en-US"/>
          </a:p>
        </p:txBody>
      </p:sp>
      <p:sp>
        <p:nvSpPr>
          <p:cNvPr id="4" name="Slide Number Placeholder 3"/>
          <p:cNvSpPr>
            <a:spLocks noGrp="1"/>
          </p:cNvSpPr>
          <p:nvPr>
            <p:ph type="sldNum" sz="quarter" idx="10"/>
          </p:nvPr>
        </p:nvSpPr>
        <p:spPr>
          <a:xfrm>
            <a:off x="8735326" y="6381750"/>
            <a:ext cx="2844059" cy="476250"/>
          </a:xfrm>
        </p:spPr>
        <p:txBody>
          <a:bodyPr/>
          <a:lstStyle>
            <a:lvl1pPr>
              <a:defRPr/>
            </a:lvl1pPr>
          </a:lstStyle>
          <a:p>
            <a:fld id="{AF55044F-8427-4FF6-A2D0-9E76A36B80F5}" type="slidenum">
              <a:rPr lang="en-US"/>
              <a:pPr/>
              <a:t>‹#›</a:t>
            </a:fld>
            <a:endParaRPr lang="en-US"/>
          </a:p>
        </p:txBody>
      </p:sp>
    </p:spTree>
    <p:extLst>
      <p:ext uri="{BB962C8B-B14F-4D97-AF65-F5344CB8AC3E}">
        <p14:creationId xmlns:p14="http://schemas.microsoft.com/office/powerpoint/2010/main" val="4208561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63"/>
            <a:ext cx="1096994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5F4F5361-8F38-4C5E-91B1-B7E6C27629D6}" type="slidenum">
              <a:rPr lang="en-US"/>
              <a:pPr>
                <a:defRPr/>
              </a:pPr>
              <a:t>‹#›</a:t>
            </a:fld>
            <a:endParaRPr lang="en-US"/>
          </a:p>
        </p:txBody>
      </p:sp>
    </p:spTree>
    <p:extLst>
      <p:ext uri="{BB962C8B-B14F-4D97-AF65-F5344CB8AC3E}">
        <p14:creationId xmlns:p14="http://schemas.microsoft.com/office/powerpoint/2010/main" val="16380533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51"/>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5B8246E-6FE4-4074-B39E-8FEB5D8FA6E9}"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2CC5156-1D09-4CFB-944C-19DD70992A51}" type="slidenum">
              <a:rPr lang="en-US"/>
              <a:pPr/>
              <a:t>‹#›</a:t>
            </a:fld>
            <a:endParaRPr lang="en-US"/>
          </a:p>
        </p:txBody>
      </p:sp>
    </p:spTree>
    <p:extLst>
      <p:ext uri="{BB962C8B-B14F-4D97-AF65-F5344CB8AC3E}">
        <p14:creationId xmlns:p14="http://schemas.microsoft.com/office/powerpoint/2010/main" val="679652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E7200D-8B27-4191-A139-3558F1E91246}"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4EB4FE-701A-465E-9D6B-21336C9D6520}" type="slidenum">
              <a:rPr lang="en-US"/>
              <a:pPr/>
              <a:t>‹#›</a:t>
            </a:fld>
            <a:endParaRPr lang="en-US"/>
          </a:p>
        </p:txBody>
      </p:sp>
    </p:spTree>
    <p:extLst>
      <p:ext uri="{BB962C8B-B14F-4D97-AF65-F5344CB8AC3E}">
        <p14:creationId xmlns:p14="http://schemas.microsoft.com/office/powerpoint/2010/main" val="20244292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9"/>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0D100CC-4146-4DAB-980D-DA7C849CEFCB}"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4FC9F6-218B-4340-8C21-FC267C629E20}" type="slidenum">
              <a:rPr lang="en-US"/>
              <a:pPr/>
              <a:t>‹#›</a:t>
            </a:fld>
            <a:endParaRPr lang="en-US"/>
          </a:p>
        </p:txBody>
      </p:sp>
    </p:spTree>
    <p:extLst>
      <p:ext uri="{BB962C8B-B14F-4D97-AF65-F5344CB8AC3E}">
        <p14:creationId xmlns:p14="http://schemas.microsoft.com/office/powerpoint/2010/main" val="903194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4FB966-46BA-46AB-B337-6AC062CD8688}" type="datetimeFigureOut">
              <a:rPr lang="en-US" smtClean="0"/>
              <a:t>7/19/2023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15132919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E746B01-6F6C-41D4-B0D2-EAAB48209C42}"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425C20B-F27F-4E52-832C-FA1B56F16E47}" type="slidenum">
              <a:rPr lang="en-US"/>
              <a:pPr/>
              <a:t>‹#›</a:t>
            </a:fld>
            <a:endParaRPr lang="en-US"/>
          </a:p>
        </p:txBody>
      </p:sp>
    </p:spTree>
    <p:extLst>
      <p:ext uri="{BB962C8B-B14F-4D97-AF65-F5344CB8AC3E}">
        <p14:creationId xmlns:p14="http://schemas.microsoft.com/office/powerpoint/2010/main" val="4244921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CBFEDE5-E36C-40B8-942E-407ACA563D2B}" type="datetimeFigureOut">
              <a:rPr lang="en-US"/>
              <a:pPr/>
              <a:t>7/19/2023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BE7688A-0D83-46D3-8F8E-886F29891717}" type="slidenum">
              <a:rPr lang="en-US"/>
              <a:pPr/>
              <a:t>‹#›</a:t>
            </a:fld>
            <a:endParaRPr lang="en-US"/>
          </a:p>
        </p:txBody>
      </p:sp>
    </p:spTree>
    <p:extLst>
      <p:ext uri="{BB962C8B-B14F-4D97-AF65-F5344CB8AC3E}">
        <p14:creationId xmlns:p14="http://schemas.microsoft.com/office/powerpoint/2010/main" val="17728102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2A891D4-9C1C-4235-8ED1-D0744A565A9D}" type="datetimeFigureOut">
              <a:rPr lang="en-US"/>
              <a:pPr/>
              <a:t>7/19/2023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350B37E-3E64-4585-BA5C-8EF3F479858C}" type="slidenum">
              <a:rPr lang="en-US"/>
              <a:pPr/>
              <a:t>‹#›</a:t>
            </a:fld>
            <a:endParaRPr lang="en-US"/>
          </a:p>
        </p:txBody>
      </p:sp>
    </p:spTree>
    <p:extLst>
      <p:ext uri="{BB962C8B-B14F-4D97-AF65-F5344CB8AC3E}">
        <p14:creationId xmlns:p14="http://schemas.microsoft.com/office/powerpoint/2010/main" val="11398357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8ACF211-DDD0-4CF8-A758-499BEFFF49C7}" type="datetimeFigureOut">
              <a:rPr lang="en-US"/>
              <a:pPr/>
              <a:t>7/19/2023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8BCBEB2-0A05-4A4A-A416-78785DC2FE95}" type="slidenum">
              <a:rPr lang="en-US"/>
              <a:pPr/>
              <a:t>‹#›</a:t>
            </a:fld>
            <a:endParaRPr lang="en-US"/>
          </a:p>
        </p:txBody>
      </p:sp>
    </p:spTree>
    <p:extLst>
      <p:ext uri="{BB962C8B-B14F-4D97-AF65-F5344CB8AC3E}">
        <p14:creationId xmlns:p14="http://schemas.microsoft.com/office/powerpoint/2010/main" val="108650329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66"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15" y="273076"/>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66" y="143511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753DB39-B4CF-43CA-8680-D6E84B77106B}"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05C9-4101-4401-BEF0-49F019BF55C7}" type="slidenum">
              <a:rPr lang="en-US"/>
              <a:pPr/>
              <a:t>‹#›</a:t>
            </a:fld>
            <a:endParaRPr lang="en-US"/>
          </a:p>
        </p:txBody>
      </p:sp>
    </p:spTree>
    <p:extLst>
      <p:ext uri="{BB962C8B-B14F-4D97-AF65-F5344CB8AC3E}">
        <p14:creationId xmlns:p14="http://schemas.microsoft.com/office/powerpoint/2010/main" val="9781068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6B067B3-AD99-4741-9A95-3C0EB5409636}"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6BE7CE8-C4E7-4C9F-A047-A0F42E3B19AA}" type="slidenum">
              <a:rPr lang="en-US"/>
              <a:pPr/>
              <a:t>‹#›</a:t>
            </a:fld>
            <a:endParaRPr lang="en-US"/>
          </a:p>
        </p:txBody>
      </p:sp>
    </p:spTree>
    <p:extLst>
      <p:ext uri="{BB962C8B-B14F-4D97-AF65-F5344CB8AC3E}">
        <p14:creationId xmlns:p14="http://schemas.microsoft.com/office/powerpoint/2010/main" val="17939220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822BA8F-B231-4952-87FB-11974DC39D85}"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CA1A0A-F8E9-4F95-B63E-5462F9AEF2E0}" type="slidenum">
              <a:rPr lang="en-US"/>
              <a:pPr/>
              <a:t>‹#›</a:t>
            </a:fld>
            <a:endParaRPr lang="en-US"/>
          </a:p>
        </p:txBody>
      </p:sp>
    </p:spTree>
    <p:extLst>
      <p:ext uri="{BB962C8B-B14F-4D97-AF65-F5344CB8AC3E}">
        <p14:creationId xmlns:p14="http://schemas.microsoft.com/office/powerpoint/2010/main" val="388120899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64"/>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64"/>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FD1D2D-9E0E-457A-883E-B30DB9921B19}"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1AB7FF-A420-467D-9C83-DBE0D30CBA03}" type="slidenum">
              <a:rPr lang="en-US"/>
              <a:pPr/>
              <a:t>‹#›</a:t>
            </a:fld>
            <a:endParaRPr lang="en-US"/>
          </a:p>
        </p:txBody>
      </p:sp>
    </p:spTree>
    <p:extLst>
      <p:ext uri="{BB962C8B-B14F-4D97-AF65-F5344CB8AC3E}">
        <p14:creationId xmlns:p14="http://schemas.microsoft.com/office/powerpoint/2010/main" val="18167044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19"/>
            <a:ext cx="12188825" cy="5165725"/>
          </a:xfrm>
          <a:prstGeom prst="rect">
            <a:avLst/>
          </a:prstGeom>
          <a:solidFill>
            <a:srgbClr val="003366"/>
          </a:solidFill>
          <a:ln w="9525">
            <a:noFill/>
            <a:miter lim="800000"/>
            <a:headEnd/>
            <a:tailEnd/>
          </a:ln>
        </p:spPr>
        <p:txBody>
          <a:bodyPr wrap="none" anchor="ctr"/>
          <a:lstStyle/>
          <a:p>
            <a:pPr defTabSz="45720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9007"/>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9383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US" dirty="0">
              <a:solidFill>
                <a:prstClr val="white"/>
              </a:solidFill>
            </a:endParaRPr>
          </a:p>
        </p:txBody>
      </p:sp>
      <p:sp>
        <p:nvSpPr>
          <p:cNvPr id="2" name="Title 1"/>
          <p:cNvSpPr>
            <a:spLocks noGrp="1"/>
          </p:cNvSpPr>
          <p:nvPr>
            <p:ph type="ctrTitle"/>
          </p:nvPr>
        </p:nvSpPr>
        <p:spPr>
          <a:xfrm>
            <a:off x="203147" y="19"/>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69"/>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67663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4FB966-46BA-46AB-B337-6AC062CD8688}" type="datetimeFigureOut">
              <a:rPr lang="en-US" smtClean="0"/>
              <a:t>7/19/2023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34664750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a:lstStyle/>
          <a:p>
            <a:r>
              <a:rPr lang="en-US"/>
              <a:t>Click to edit Master title style</a:t>
            </a:r>
          </a:p>
        </p:txBody>
      </p:sp>
      <p:sp>
        <p:nvSpPr>
          <p:cNvPr id="3" name="Text Placeholder 2"/>
          <p:cNvSpPr>
            <a:spLocks noGrp="1"/>
          </p:cNvSpPr>
          <p:nvPr>
            <p:ph type="body" sz="half" idx="1"/>
          </p:nvPr>
        </p:nvSpPr>
        <p:spPr>
          <a:xfrm>
            <a:off x="609441"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507868" y="6248400"/>
            <a:ext cx="6703854" cy="457200"/>
          </a:xfrm>
          <a:prstGeom prst="rect">
            <a:avLst/>
          </a:prstGeom>
          <a:ln/>
        </p:spPr>
        <p:txBody>
          <a:bodyPr/>
          <a:lstStyle>
            <a:lvl1pPr>
              <a:defRPr/>
            </a:lvl1pPr>
          </a:lstStyle>
          <a:p>
            <a:pPr>
              <a:defRPr/>
            </a:pPr>
            <a:r>
              <a:rPr lang="en-US">
                <a:solidFill>
                  <a:prstClr val="black">
                    <a:tint val="75000"/>
                  </a:prstClr>
                </a:solidFill>
              </a:rPr>
              <a:t>Facilities and Safety - Module 2</a:t>
            </a:r>
          </a:p>
        </p:txBody>
      </p:sp>
      <p:sp>
        <p:nvSpPr>
          <p:cNvPr id="6" name="Rectangle 3"/>
          <p:cNvSpPr>
            <a:spLocks noGrp="1" noChangeArrowheads="1"/>
          </p:cNvSpPr>
          <p:nvPr>
            <p:ph type="sldNum" sz="quarter" idx="11"/>
          </p:nvPr>
        </p:nvSpPr>
        <p:spPr>
          <a:xfrm>
            <a:off x="8735326" y="6248400"/>
            <a:ext cx="2844059" cy="457200"/>
          </a:xfrm>
          <a:prstGeom prst="rect">
            <a:avLst/>
          </a:prstGeom>
          <a:ln/>
        </p:spPr>
        <p:txBody>
          <a:bodyPr/>
          <a:lstStyle>
            <a:lvl1pPr>
              <a:defRPr/>
            </a:lvl1pPr>
          </a:lstStyle>
          <a:p>
            <a:pPr>
              <a:defRPr/>
            </a:pPr>
            <a:fld id="{5D8B7962-346B-4D13-8283-C198F0244B71}" type="slidenum">
              <a:rPr lang="en-US"/>
              <a:pPr>
                <a:defRPr/>
              </a:pPr>
              <a:t>‹#›</a:t>
            </a:fld>
            <a:endParaRPr lang="en-US"/>
          </a:p>
        </p:txBody>
      </p:sp>
    </p:spTree>
    <p:extLst>
      <p:ext uri="{BB962C8B-B14F-4D97-AF65-F5344CB8AC3E}">
        <p14:creationId xmlns:p14="http://schemas.microsoft.com/office/powerpoint/2010/main" val="11624275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19"/>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a:prstGeom prst="rect">
            <a:avLst/>
          </a:prstGeom>
        </p:spPr>
        <p:txBody>
          <a:bodyPr/>
          <a:lstStyle>
            <a:lvl1pPr>
              <a:defRPr/>
            </a:lvl1pPr>
          </a:lstStyle>
          <a:p>
            <a:pPr>
              <a:defRPr/>
            </a:pPr>
            <a:endParaRPr lang="en-US">
              <a:solidFill>
                <a:srgbClr val="C0504D"/>
              </a:solidFill>
            </a:endParaRPr>
          </a:p>
        </p:txBody>
      </p:sp>
      <p:sp>
        <p:nvSpPr>
          <p:cNvPr id="7" name="Footer Placeholder 6"/>
          <p:cNvSpPr>
            <a:spLocks noGrp="1"/>
          </p:cNvSpPr>
          <p:nvPr>
            <p:ph type="ftr" sz="quarter" idx="11"/>
          </p:nvPr>
        </p:nvSpPr>
        <p:spPr>
          <a:xfrm>
            <a:off x="4164515" y="6248400"/>
            <a:ext cx="3859795" cy="457200"/>
          </a:xfrm>
          <a:prstGeom prst="rect">
            <a:avLst/>
          </a:prstGeom>
        </p:spPr>
        <p:txBody>
          <a:bodyPr/>
          <a:lstStyle>
            <a:lvl1pPr>
              <a:defRPr/>
            </a:lvl1pPr>
          </a:lstStyle>
          <a:p>
            <a:pPr>
              <a:defRPr/>
            </a:pPr>
            <a:endParaRPr lang="en-US">
              <a:solidFill>
                <a:srgbClr val="C0504D"/>
              </a:solidFill>
            </a:endParaRPr>
          </a:p>
        </p:txBody>
      </p:sp>
      <p:sp>
        <p:nvSpPr>
          <p:cNvPr id="8" name="Slide Number Placeholder 7"/>
          <p:cNvSpPr>
            <a:spLocks noGrp="1"/>
          </p:cNvSpPr>
          <p:nvPr>
            <p:ph type="sldNum" sz="quarter" idx="12"/>
          </p:nvPr>
        </p:nvSpPr>
        <p:spPr>
          <a:xfrm>
            <a:off x="8735326" y="6243638"/>
            <a:ext cx="2844059" cy="457200"/>
          </a:xfrm>
          <a:prstGeom prst="rect">
            <a:avLst/>
          </a:prstGeom>
        </p:spPr>
        <p:txBody>
          <a:bodyPr/>
          <a:lstStyle>
            <a:lvl1pPr>
              <a:defRPr/>
            </a:lvl1pPr>
          </a:lstStyle>
          <a:p>
            <a:pPr>
              <a:defRPr/>
            </a:pPr>
            <a:fld id="{5D6A3C13-A820-4357-BFCC-59E3DCFA5C93}" type="slidenum">
              <a:rPr lang="en-US"/>
              <a:pPr>
                <a:defRPr/>
              </a:pPr>
              <a:t>‹#›</a:t>
            </a:fld>
            <a:endParaRPr lang="en-US"/>
          </a:p>
        </p:txBody>
      </p:sp>
    </p:spTree>
    <p:extLst>
      <p:ext uri="{BB962C8B-B14F-4D97-AF65-F5344CB8AC3E}">
        <p14:creationId xmlns:p14="http://schemas.microsoft.com/office/powerpoint/2010/main" val="103151044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914162" y="1752600"/>
            <a:ext cx="50786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752600"/>
            <a:ext cx="507867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91007"/>
            <a:ext cx="507867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35326" y="6381750"/>
            <a:ext cx="2844059" cy="476250"/>
          </a:xfrm>
        </p:spPr>
        <p:txBody>
          <a:bodyPr/>
          <a:lstStyle>
            <a:lvl1pPr>
              <a:defRPr/>
            </a:lvl1pPr>
          </a:lstStyle>
          <a:p>
            <a:fld id="{E5D4617E-2B45-4D16-A4FA-3BD3A3E1B468}" type="slidenum">
              <a:rPr lang="en-US"/>
              <a:pPr/>
              <a:t>‹#›</a:t>
            </a:fld>
            <a:endParaRPr lang="en-US"/>
          </a:p>
        </p:txBody>
      </p:sp>
    </p:spTree>
    <p:extLst>
      <p:ext uri="{BB962C8B-B14F-4D97-AF65-F5344CB8AC3E}">
        <p14:creationId xmlns:p14="http://schemas.microsoft.com/office/powerpoint/2010/main" val="127625939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able Placeholder 2"/>
          <p:cNvSpPr>
            <a:spLocks noGrp="1"/>
          </p:cNvSpPr>
          <p:nvPr>
            <p:ph type="tbl" idx="1"/>
          </p:nvPr>
        </p:nvSpPr>
        <p:spPr>
          <a:xfrm>
            <a:off x="914162" y="1752600"/>
            <a:ext cx="10360501" cy="4525963"/>
          </a:xfrm>
        </p:spPr>
        <p:txBody>
          <a:bodyPr/>
          <a:lstStyle/>
          <a:p>
            <a:endParaRPr lang="en-US"/>
          </a:p>
        </p:txBody>
      </p:sp>
      <p:sp>
        <p:nvSpPr>
          <p:cNvPr id="4" name="Slide Number Placeholder 3"/>
          <p:cNvSpPr>
            <a:spLocks noGrp="1"/>
          </p:cNvSpPr>
          <p:nvPr>
            <p:ph type="sldNum" sz="quarter" idx="10"/>
          </p:nvPr>
        </p:nvSpPr>
        <p:spPr>
          <a:xfrm>
            <a:off x="8735326" y="6381750"/>
            <a:ext cx="2844059" cy="476250"/>
          </a:xfrm>
        </p:spPr>
        <p:txBody>
          <a:bodyPr/>
          <a:lstStyle>
            <a:lvl1pPr>
              <a:defRPr/>
            </a:lvl1pPr>
          </a:lstStyle>
          <a:p>
            <a:fld id="{AF55044F-8427-4FF6-A2D0-9E76A36B80F5}" type="slidenum">
              <a:rPr lang="en-US"/>
              <a:pPr/>
              <a:t>‹#›</a:t>
            </a:fld>
            <a:endParaRPr lang="en-US"/>
          </a:p>
        </p:txBody>
      </p:sp>
    </p:spTree>
    <p:extLst>
      <p:ext uri="{BB962C8B-B14F-4D97-AF65-F5344CB8AC3E}">
        <p14:creationId xmlns:p14="http://schemas.microsoft.com/office/powerpoint/2010/main" val="4030195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57"/>
            <a:ext cx="1096994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5F4F5361-8F38-4C5E-91B1-B7E6C27629D6}" type="slidenum">
              <a:rPr lang="en-US"/>
              <a:pPr>
                <a:defRPr/>
              </a:pPr>
              <a:t>‹#›</a:t>
            </a:fld>
            <a:endParaRPr lang="en-US"/>
          </a:p>
        </p:txBody>
      </p:sp>
    </p:spTree>
    <p:extLst>
      <p:ext uri="{BB962C8B-B14F-4D97-AF65-F5344CB8AC3E}">
        <p14:creationId xmlns:p14="http://schemas.microsoft.com/office/powerpoint/2010/main" val="41998515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5B8246E-6FE4-4074-B39E-8FEB5D8FA6E9}"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2CC5156-1D09-4CFB-944C-19DD70992A51}" type="slidenum">
              <a:rPr lang="en-US"/>
              <a:pPr/>
              <a:t>‹#›</a:t>
            </a:fld>
            <a:endParaRPr lang="en-US"/>
          </a:p>
        </p:txBody>
      </p:sp>
    </p:spTree>
    <p:extLst>
      <p:ext uri="{BB962C8B-B14F-4D97-AF65-F5344CB8AC3E}">
        <p14:creationId xmlns:p14="http://schemas.microsoft.com/office/powerpoint/2010/main" val="31159049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E7200D-8B27-4191-A139-3558F1E91246}"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4EB4FE-701A-465E-9D6B-21336C9D6520}" type="slidenum">
              <a:rPr lang="en-US"/>
              <a:pPr/>
              <a:t>‹#›</a:t>
            </a:fld>
            <a:endParaRPr lang="en-US"/>
          </a:p>
        </p:txBody>
      </p:sp>
    </p:spTree>
    <p:extLst>
      <p:ext uri="{BB962C8B-B14F-4D97-AF65-F5344CB8AC3E}">
        <p14:creationId xmlns:p14="http://schemas.microsoft.com/office/powerpoint/2010/main" val="34056991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15"/>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0D100CC-4146-4DAB-980D-DA7C849CEFCB}"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4FC9F6-218B-4340-8C21-FC267C629E20}" type="slidenum">
              <a:rPr lang="en-US"/>
              <a:pPr/>
              <a:t>‹#›</a:t>
            </a:fld>
            <a:endParaRPr lang="en-US"/>
          </a:p>
        </p:txBody>
      </p:sp>
    </p:spTree>
    <p:extLst>
      <p:ext uri="{BB962C8B-B14F-4D97-AF65-F5344CB8AC3E}">
        <p14:creationId xmlns:p14="http://schemas.microsoft.com/office/powerpoint/2010/main" val="250699236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E746B01-6F6C-41D4-B0D2-EAAB48209C42}"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425C20B-F27F-4E52-832C-FA1B56F16E47}" type="slidenum">
              <a:rPr lang="en-US"/>
              <a:pPr/>
              <a:t>‹#›</a:t>
            </a:fld>
            <a:endParaRPr lang="en-US"/>
          </a:p>
        </p:txBody>
      </p:sp>
    </p:spTree>
    <p:extLst>
      <p:ext uri="{BB962C8B-B14F-4D97-AF65-F5344CB8AC3E}">
        <p14:creationId xmlns:p14="http://schemas.microsoft.com/office/powerpoint/2010/main" val="9721135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CBFEDE5-E36C-40B8-942E-407ACA563D2B}" type="datetimeFigureOut">
              <a:rPr lang="en-US"/>
              <a:pPr/>
              <a:t>7/19/2023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BE7688A-0D83-46D3-8F8E-886F29891717}" type="slidenum">
              <a:rPr lang="en-US"/>
              <a:pPr/>
              <a:t>‹#›</a:t>
            </a:fld>
            <a:endParaRPr lang="en-US"/>
          </a:p>
        </p:txBody>
      </p:sp>
    </p:spTree>
    <p:extLst>
      <p:ext uri="{BB962C8B-B14F-4D97-AF65-F5344CB8AC3E}">
        <p14:creationId xmlns:p14="http://schemas.microsoft.com/office/powerpoint/2010/main" val="23608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70"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15" y="273086"/>
            <a:ext cx="6813893" cy="5853113"/>
          </a:xfrm>
        </p:spPr>
        <p:txBody>
          <a:bodyPr/>
          <a:lstStyle>
            <a:lvl1pPr>
              <a:defRPr sz="3201"/>
            </a:lvl1pPr>
            <a:lvl2pPr>
              <a:defRPr sz="2801"/>
            </a:lvl2pPr>
            <a:lvl3pPr>
              <a:defRPr sz="2399"/>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70" y="1435103"/>
            <a:ext cx="4010039" cy="4691063"/>
          </a:xfrm>
        </p:spPr>
        <p:txBody>
          <a:bodyPr/>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FB966-46BA-46AB-B337-6AC062CD8688}"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29735907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2A891D4-9C1C-4235-8ED1-D0744A565A9D}" type="datetimeFigureOut">
              <a:rPr lang="en-US"/>
              <a:pPr/>
              <a:t>7/19/2023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350B37E-3E64-4585-BA5C-8EF3F479858C}" type="slidenum">
              <a:rPr lang="en-US"/>
              <a:pPr/>
              <a:t>‹#›</a:t>
            </a:fld>
            <a:endParaRPr lang="en-US"/>
          </a:p>
        </p:txBody>
      </p:sp>
    </p:spTree>
    <p:extLst>
      <p:ext uri="{BB962C8B-B14F-4D97-AF65-F5344CB8AC3E}">
        <p14:creationId xmlns:p14="http://schemas.microsoft.com/office/powerpoint/2010/main" val="14629621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8ACF211-DDD0-4CF8-A758-499BEFFF49C7}" type="datetimeFigureOut">
              <a:rPr lang="en-US"/>
              <a:pPr/>
              <a:t>7/19/2023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8BCBEB2-0A05-4A4A-A416-78785DC2FE95}" type="slidenum">
              <a:rPr lang="en-US"/>
              <a:pPr/>
              <a:t>‹#›</a:t>
            </a:fld>
            <a:endParaRPr lang="en-US"/>
          </a:p>
        </p:txBody>
      </p:sp>
    </p:spTree>
    <p:extLst>
      <p:ext uri="{BB962C8B-B14F-4D97-AF65-F5344CB8AC3E}">
        <p14:creationId xmlns:p14="http://schemas.microsoft.com/office/powerpoint/2010/main" val="261740737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63" y="273050"/>
            <a:ext cx="4010039"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5513" y="273072"/>
            <a:ext cx="681389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63" y="1435113"/>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753DB39-B4CF-43CA-8680-D6E84B77106B}"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0A9E05C9-4101-4401-BEF0-49F019BF55C7}" type="slidenum">
              <a:rPr lang="en-US"/>
              <a:pPr/>
              <a:t>‹#›</a:t>
            </a:fld>
            <a:endParaRPr lang="en-US"/>
          </a:p>
        </p:txBody>
      </p:sp>
    </p:spTree>
    <p:extLst>
      <p:ext uri="{BB962C8B-B14F-4D97-AF65-F5344CB8AC3E}">
        <p14:creationId xmlns:p14="http://schemas.microsoft.com/office/powerpoint/2010/main" val="17066541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6B067B3-AD99-4741-9A95-3C0EB5409636}"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6BE7CE8-C4E7-4C9F-A047-A0F42E3B19AA}" type="slidenum">
              <a:rPr lang="en-US"/>
              <a:pPr/>
              <a:t>‹#›</a:t>
            </a:fld>
            <a:endParaRPr lang="en-US"/>
          </a:p>
        </p:txBody>
      </p:sp>
    </p:spTree>
    <p:extLst>
      <p:ext uri="{BB962C8B-B14F-4D97-AF65-F5344CB8AC3E}">
        <p14:creationId xmlns:p14="http://schemas.microsoft.com/office/powerpoint/2010/main" val="15197576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822BA8F-B231-4952-87FB-11974DC39D85}"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CA1A0A-F8E9-4F95-B63E-5462F9AEF2E0}" type="slidenum">
              <a:rPr lang="en-US"/>
              <a:pPr/>
              <a:t>‹#›</a:t>
            </a:fld>
            <a:endParaRPr lang="en-US"/>
          </a:p>
        </p:txBody>
      </p:sp>
    </p:spTree>
    <p:extLst>
      <p:ext uri="{BB962C8B-B14F-4D97-AF65-F5344CB8AC3E}">
        <p14:creationId xmlns:p14="http://schemas.microsoft.com/office/powerpoint/2010/main" val="28711478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6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6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9FD1D2D-9E0E-457A-883E-B30DB9921B19}"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11AB7FF-A420-467D-9C83-DBE0D30CBA03}" type="slidenum">
              <a:rPr lang="en-US"/>
              <a:pPr/>
              <a:t>‹#›</a:t>
            </a:fld>
            <a:endParaRPr lang="en-US"/>
          </a:p>
        </p:txBody>
      </p:sp>
    </p:spTree>
    <p:extLst>
      <p:ext uri="{BB962C8B-B14F-4D97-AF65-F5344CB8AC3E}">
        <p14:creationId xmlns:p14="http://schemas.microsoft.com/office/powerpoint/2010/main" val="28570106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 name="Rectangle 3"/>
          <p:cNvSpPr>
            <a:spLocks noChangeArrowheads="1"/>
          </p:cNvSpPr>
          <p:nvPr userDrawn="1">
            <p:custDataLst>
              <p:tags r:id="rId1"/>
            </p:custDataLst>
          </p:nvPr>
        </p:nvSpPr>
        <p:spPr bwMode="auto">
          <a:xfrm>
            <a:off x="0" y="15"/>
            <a:ext cx="12188825" cy="5165725"/>
          </a:xfrm>
          <a:prstGeom prst="rect">
            <a:avLst/>
          </a:prstGeom>
          <a:solidFill>
            <a:srgbClr val="003366"/>
          </a:solidFill>
          <a:ln w="9525">
            <a:noFill/>
            <a:miter lim="800000"/>
            <a:headEnd/>
            <a:tailEnd/>
          </a:ln>
        </p:spPr>
        <p:txBody>
          <a:bodyPr wrap="none" anchor="ctr"/>
          <a:lstStyle/>
          <a:p>
            <a:pPr defTabSz="457200" fontAlgn="base">
              <a:spcBef>
                <a:spcPct val="0"/>
              </a:spcBef>
              <a:spcAft>
                <a:spcPct val="0"/>
              </a:spcAft>
              <a:defRPr/>
            </a:pPr>
            <a:endParaRPr lang="fr-FR" sz="3600" b="1" i="1" baseline="-25000">
              <a:solidFill>
                <a:prstClr val="black"/>
              </a:solidFill>
              <a:latin typeface="Arial" charset="0"/>
              <a:ea typeface="ＭＳ Ｐゴシック" charset="-128"/>
            </a:endParaRPr>
          </a:p>
        </p:txBody>
      </p:sp>
      <p:pic>
        <p:nvPicPr>
          <p:cNvPr id="4" name="Picture 7"/>
          <p:cNvPicPr>
            <a:picLocks noChangeAspect="1"/>
          </p:cNvPicPr>
          <p:nvPr userDrawn="1"/>
        </p:nvPicPr>
        <p:blipFill>
          <a:blip r:embed="rId3" cstate="print"/>
          <a:srcRect/>
          <a:stretch>
            <a:fillRect/>
          </a:stretch>
        </p:blipFill>
        <p:spPr bwMode="auto">
          <a:xfrm>
            <a:off x="9450572" y="5869003"/>
            <a:ext cx="2556267" cy="822325"/>
          </a:xfrm>
          <a:prstGeom prst="rect">
            <a:avLst/>
          </a:prstGeom>
          <a:noFill/>
          <a:ln w="9525">
            <a:noFill/>
            <a:miter lim="800000"/>
            <a:headEnd/>
            <a:tailEnd/>
          </a:ln>
        </p:spPr>
      </p:pic>
      <p:sp>
        <p:nvSpPr>
          <p:cNvPr id="35845" name="Rectangle 5"/>
          <p:cNvSpPr>
            <a:spLocks noGrp="1" noChangeArrowheads="1"/>
          </p:cNvSpPr>
          <p:nvPr>
            <p:ph type="ctrTitle" sz="quarter"/>
          </p:nvPr>
        </p:nvSpPr>
        <p:spPr bwMode="auto">
          <a:xfrm>
            <a:off x="948020" y="1373188"/>
            <a:ext cx="10360501" cy="3230562"/>
          </a:xfrm>
          <a:noFill/>
        </p:spPr>
        <p:txBody>
          <a:bodyPr anchor="b"/>
          <a:lstStyle>
            <a:lvl1pPr marL="0" indent="0" algn="l">
              <a:tabLst/>
              <a:defRPr sz="2200"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9515138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
        <p:nvSpPr>
          <p:cNvPr id="4" name="Rectangle 3"/>
          <p:cNvSpPr/>
          <p:nvPr userDrawn="1"/>
        </p:nvSpPr>
        <p:spPr>
          <a:xfrm>
            <a:off x="0" y="0"/>
            <a:ext cx="12188825" cy="1143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57200">
              <a:defRPr/>
            </a:pPr>
            <a:endParaRPr lang="en-US" dirty="0">
              <a:solidFill>
                <a:prstClr val="white"/>
              </a:solidFill>
            </a:endParaRPr>
          </a:p>
        </p:txBody>
      </p:sp>
      <p:sp>
        <p:nvSpPr>
          <p:cNvPr id="2" name="Title 1"/>
          <p:cNvSpPr>
            <a:spLocks noGrp="1"/>
          </p:cNvSpPr>
          <p:nvPr>
            <p:ph type="ctrTitle"/>
          </p:nvPr>
        </p:nvSpPr>
        <p:spPr>
          <a:xfrm>
            <a:off x="203147" y="15"/>
            <a:ext cx="11782531" cy="1219199"/>
          </a:xfrm>
        </p:spPr>
        <p:txBody>
          <a:bodyPr>
            <a:normAutofit/>
          </a:bodyPr>
          <a:lstStyle>
            <a:lvl1pPr algn="l">
              <a:defRPr sz="3200" baseline="0">
                <a:solidFill>
                  <a:schemeClr val="bg1"/>
                </a:solidFill>
              </a:defRPr>
            </a:lvl1pPr>
          </a:lstStyle>
          <a:p>
            <a:r>
              <a:rPr lang="en-US" dirty="0"/>
              <a:t>Click to edit Master title style</a:t>
            </a:r>
          </a:p>
        </p:txBody>
      </p:sp>
      <p:sp>
        <p:nvSpPr>
          <p:cNvPr id="8" name="Content Placeholder 8"/>
          <p:cNvSpPr>
            <a:spLocks noGrp="1"/>
          </p:cNvSpPr>
          <p:nvPr>
            <p:ph sz="quarter" idx="11"/>
          </p:nvPr>
        </p:nvSpPr>
        <p:spPr>
          <a:xfrm>
            <a:off x="914163" y="1676400"/>
            <a:ext cx="10969943" cy="464820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2"/>
          <p:cNvSpPr>
            <a:spLocks noGrp="1"/>
          </p:cNvSpPr>
          <p:nvPr>
            <p:ph type="sldNum" sz="quarter" idx="12"/>
          </p:nvPr>
        </p:nvSpPr>
        <p:spPr>
          <a:xfrm>
            <a:off x="11071516" y="6356365"/>
            <a:ext cx="914162" cy="365125"/>
          </a:xfrm>
        </p:spPr>
        <p:txBody>
          <a:bodyPr/>
          <a:lstStyle>
            <a:lvl1pPr>
              <a:defRPr/>
            </a:lvl1pPr>
          </a:lstStyle>
          <a:p>
            <a:pPr>
              <a:defRPr/>
            </a:pPr>
            <a:fld id="{C7437959-1618-44A4-9EB4-CCE6EA050C2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434316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57200"/>
            <a:ext cx="10969943" cy="1371600"/>
          </a:xfrm>
        </p:spPr>
        <p:txBody>
          <a:bodyPr/>
          <a:lstStyle/>
          <a:p>
            <a:r>
              <a:rPr lang="en-US"/>
              <a:t>Click to edit Master title style</a:t>
            </a:r>
          </a:p>
        </p:txBody>
      </p:sp>
      <p:sp>
        <p:nvSpPr>
          <p:cNvPr id="3" name="Text Placeholder 2"/>
          <p:cNvSpPr>
            <a:spLocks noGrp="1"/>
          </p:cNvSpPr>
          <p:nvPr>
            <p:ph type="body" sz="half" idx="1"/>
          </p:nvPr>
        </p:nvSpPr>
        <p:spPr>
          <a:xfrm>
            <a:off x="609441"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981200"/>
            <a:ext cx="5383398"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ftr" sz="quarter" idx="10"/>
          </p:nvPr>
        </p:nvSpPr>
        <p:spPr>
          <a:xfrm>
            <a:off x="507868" y="6248400"/>
            <a:ext cx="6703854" cy="457200"/>
          </a:xfrm>
          <a:prstGeom prst="rect">
            <a:avLst/>
          </a:prstGeom>
          <a:ln/>
        </p:spPr>
        <p:txBody>
          <a:bodyPr/>
          <a:lstStyle>
            <a:lvl1pPr>
              <a:defRPr/>
            </a:lvl1pPr>
          </a:lstStyle>
          <a:p>
            <a:pPr>
              <a:defRPr/>
            </a:pPr>
            <a:r>
              <a:rPr lang="en-US">
                <a:solidFill>
                  <a:prstClr val="black">
                    <a:tint val="75000"/>
                  </a:prstClr>
                </a:solidFill>
              </a:rPr>
              <a:t>Facilities and Safety - Module 2</a:t>
            </a:r>
          </a:p>
        </p:txBody>
      </p:sp>
      <p:sp>
        <p:nvSpPr>
          <p:cNvPr id="6" name="Rectangle 3"/>
          <p:cNvSpPr>
            <a:spLocks noGrp="1" noChangeArrowheads="1"/>
          </p:cNvSpPr>
          <p:nvPr>
            <p:ph type="sldNum" sz="quarter" idx="11"/>
          </p:nvPr>
        </p:nvSpPr>
        <p:spPr>
          <a:xfrm>
            <a:off x="8735326" y="6248400"/>
            <a:ext cx="2844059" cy="457200"/>
          </a:xfrm>
          <a:prstGeom prst="rect">
            <a:avLst/>
          </a:prstGeom>
          <a:ln/>
        </p:spPr>
        <p:txBody>
          <a:bodyPr/>
          <a:lstStyle>
            <a:lvl1pPr>
              <a:defRPr/>
            </a:lvl1pPr>
          </a:lstStyle>
          <a:p>
            <a:pPr>
              <a:defRPr/>
            </a:pPr>
            <a:fld id="{5D8B7962-346B-4D13-8283-C198F0244B71}" type="slidenum">
              <a:rPr lang="en-US"/>
              <a:pPr>
                <a:defRPr/>
              </a:pPr>
              <a:t>‹#›</a:t>
            </a:fld>
            <a:endParaRPr lang="en-US"/>
          </a:p>
        </p:txBody>
      </p:sp>
    </p:spTree>
    <p:extLst>
      <p:ext uri="{BB962C8B-B14F-4D97-AF65-F5344CB8AC3E}">
        <p14:creationId xmlns:p14="http://schemas.microsoft.com/office/powerpoint/2010/main" val="27415984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7813"/>
            <a:ext cx="10969943" cy="1143000"/>
          </a:xfrm>
        </p:spPr>
        <p:txBody>
          <a:bodyPr/>
          <a:lstStyle/>
          <a:p>
            <a:r>
              <a:rPr lang="en-US"/>
              <a:t>Click to edit Master title style</a:t>
            </a:r>
          </a:p>
        </p:txBody>
      </p:sp>
      <p:sp>
        <p:nvSpPr>
          <p:cNvPr id="3" name="Content Placeholder 2"/>
          <p:cNvSpPr>
            <a:spLocks noGrp="1"/>
          </p:cNvSpPr>
          <p:nvPr>
            <p:ph sz="half" idx="1"/>
          </p:nvPr>
        </p:nvSpPr>
        <p:spPr>
          <a:xfrm>
            <a:off x="609441" y="1600206"/>
            <a:ext cx="5383398"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600215"/>
            <a:ext cx="5383398"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3941763"/>
            <a:ext cx="5383398"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609441" y="6243638"/>
            <a:ext cx="2844059" cy="457200"/>
          </a:xfrm>
          <a:prstGeom prst="rect">
            <a:avLst/>
          </a:prstGeom>
        </p:spPr>
        <p:txBody>
          <a:bodyPr/>
          <a:lstStyle>
            <a:lvl1pPr>
              <a:defRPr/>
            </a:lvl1pPr>
          </a:lstStyle>
          <a:p>
            <a:pPr>
              <a:defRPr/>
            </a:pPr>
            <a:endParaRPr lang="en-US">
              <a:solidFill>
                <a:srgbClr val="C0504D"/>
              </a:solidFill>
            </a:endParaRPr>
          </a:p>
        </p:txBody>
      </p:sp>
      <p:sp>
        <p:nvSpPr>
          <p:cNvPr id="7" name="Footer Placeholder 6"/>
          <p:cNvSpPr>
            <a:spLocks noGrp="1"/>
          </p:cNvSpPr>
          <p:nvPr>
            <p:ph type="ftr" sz="quarter" idx="11"/>
          </p:nvPr>
        </p:nvSpPr>
        <p:spPr>
          <a:xfrm>
            <a:off x="4164515" y="6248400"/>
            <a:ext cx="3859795" cy="457200"/>
          </a:xfrm>
          <a:prstGeom prst="rect">
            <a:avLst/>
          </a:prstGeom>
        </p:spPr>
        <p:txBody>
          <a:bodyPr/>
          <a:lstStyle>
            <a:lvl1pPr>
              <a:defRPr/>
            </a:lvl1pPr>
          </a:lstStyle>
          <a:p>
            <a:pPr>
              <a:defRPr/>
            </a:pPr>
            <a:endParaRPr lang="en-US">
              <a:solidFill>
                <a:srgbClr val="C0504D"/>
              </a:solidFill>
            </a:endParaRPr>
          </a:p>
        </p:txBody>
      </p:sp>
      <p:sp>
        <p:nvSpPr>
          <p:cNvPr id="8" name="Slide Number Placeholder 7"/>
          <p:cNvSpPr>
            <a:spLocks noGrp="1"/>
          </p:cNvSpPr>
          <p:nvPr>
            <p:ph type="sldNum" sz="quarter" idx="12"/>
          </p:nvPr>
        </p:nvSpPr>
        <p:spPr>
          <a:xfrm>
            <a:off x="8735326" y="6243638"/>
            <a:ext cx="2844059" cy="457200"/>
          </a:xfrm>
          <a:prstGeom prst="rect">
            <a:avLst/>
          </a:prstGeom>
        </p:spPr>
        <p:txBody>
          <a:bodyPr/>
          <a:lstStyle>
            <a:lvl1pPr>
              <a:defRPr/>
            </a:lvl1pPr>
          </a:lstStyle>
          <a:p>
            <a:pPr>
              <a:defRPr/>
            </a:pPr>
            <a:fld id="{5D6A3C13-A820-4357-BFCC-59E3DCFA5C93}" type="slidenum">
              <a:rPr lang="en-US"/>
              <a:pPr>
                <a:defRPr/>
              </a:pPr>
              <a:t>‹#›</a:t>
            </a:fld>
            <a:endParaRPr lang="en-US"/>
          </a:p>
        </p:txBody>
      </p:sp>
    </p:spTree>
    <p:extLst>
      <p:ext uri="{BB962C8B-B14F-4D97-AF65-F5344CB8AC3E}">
        <p14:creationId xmlns:p14="http://schemas.microsoft.com/office/powerpoint/2010/main" val="145484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1"/>
            <a:ext cx="7313295"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095" y="612775"/>
            <a:ext cx="7313295" cy="4114800"/>
          </a:xfrm>
        </p:spPr>
        <p:txBody>
          <a:bodyPr/>
          <a:lstStyle>
            <a:lvl1pPr marL="0" indent="0">
              <a:buNone/>
              <a:defRPr sz="3201"/>
            </a:lvl1pPr>
            <a:lvl2pPr marL="457215" indent="0">
              <a:buNone/>
              <a:defRPr sz="2801"/>
            </a:lvl2pPr>
            <a:lvl3pPr marL="914430" indent="0">
              <a:buNone/>
              <a:defRPr sz="2399"/>
            </a:lvl3pPr>
            <a:lvl4pPr marL="1371645" indent="0">
              <a:buNone/>
              <a:defRPr sz="2000"/>
            </a:lvl4pPr>
            <a:lvl5pPr marL="1828861" indent="0">
              <a:buNone/>
              <a:defRPr sz="2000"/>
            </a:lvl5pPr>
            <a:lvl6pPr marL="2286076" indent="0">
              <a:buNone/>
              <a:defRPr sz="2000"/>
            </a:lvl6pPr>
            <a:lvl7pPr marL="2743291" indent="0">
              <a:buNone/>
              <a:defRPr sz="2000"/>
            </a:lvl7pPr>
            <a:lvl8pPr marL="3200506" indent="0">
              <a:buNone/>
              <a:defRPr sz="2000"/>
            </a:lvl8pPr>
            <a:lvl9pPr marL="3657721" indent="0">
              <a:buNone/>
              <a:defRPr sz="2000"/>
            </a:lvl9pPr>
          </a:lstStyle>
          <a:p>
            <a:r>
              <a:rPr lang="en-US"/>
              <a:t>Click icon to add picture</a:t>
            </a:r>
          </a:p>
        </p:txBody>
      </p:sp>
      <p:sp>
        <p:nvSpPr>
          <p:cNvPr id="4" name="Text Placeholder 3"/>
          <p:cNvSpPr>
            <a:spLocks noGrp="1"/>
          </p:cNvSpPr>
          <p:nvPr>
            <p:ph type="body" sz="half" idx="2"/>
          </p:nvPr>
        </p:nvSpPr>
        <p:spPr>
          <a:xfrm>
            <a:off x="2389095" y="5367339"/>
            <a:ext cx="7313295" cy="804862"/>
          </a:xfrm>
        </p:spPr>
        <p:txBody>
          <a:bodyPr/>
          <a:lstStyle>
            <a:lvl1pPr marL="0" indent="0">
              <a:buNone/>
              <a:defRPr sz="1400"/>
            </a:lvl1pPr>
            <a:lvl2pPr marL="457215" indent="0">
              <a:buNone/>
              <a:defRPr sz="1200"/>
            </a:lvl2pPr>
            <a:lvl3pPr marL="914430" indent="0">
              <a:buNone/>
              <a:defRPr sz="1000"/>
            </a:lvl3pPr>
            <a:lvl4pPr marL="1371645" indent="0">
              <a:buNone/>
              <a:defRPr sz="900"/>
            </a:lvl4pPr>
            <a:lvl5pPr marL="1828861" indent="0">
              <a:buNone/>
              <a:defRPr sz="900"/>
            </a:lvl5pPr>
            <a:lvl6pPr marL="2286076" indent="0">
              <a:buNone/>
              <a:defRPr sz="900"/>
            </a:lvl6pPr>
            <a:lvl7pPr marL="2743291" indent="0">
              <a:buNone/>
              <a:defRPr sz="900"/>
            </a:lvl7pPr>
            <a:lvl8pPr marL="3200506" indent="0">
              <a:buNone/>
              <a:defRPr sz="900"/>
            </a:lvl8pPr>
            <a:lvl9pPr marL="365772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4FB966-46BA-46AB-B337-6AC062CD8688}" type="datetimeFigureOut">
              <a:rPr lang="en-US" smtClean="0"/>
              <a:t>7/19/2023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FFA6D8-A713-4E5E-9E07-C3AC10CF2DC1}" type="slidenum">
              <a:rPr lang="en-US" smtClean="0"/>
              <a:t>‹#›</a:t>
            </a:fld>
            <a:endParaRPr lang="en-US"/>
          </a:p>
        </p:txBody>
      </p:sp>
    </p:spTree>
    <p:extLst>
      <p:ext uri="{BB962C8B-B14F-4D97-AF65-F5344CB8AC3E}">
        <p14:creationId xmlns:p14="http://schemas.microsoft.com/office/powerpoint/2010/main" val="5098938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ext Placeholder 2"/>
          <p:cNvSpPr>
            <a:spLocks noGrp="1"/>
          </p:cNvSpPr>
          <p:nvPr>
            <p:ph type="body" sz="half" idx="1"/>
          </p:nvPr>
        </p:nvSpPr>
        <p:spPr>
          <a:xfrm>
            <a:off x="914162" y="1752600"/>
            <a:ext cx="5078677"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5986" y="1752600"/>
            <a:ext cx="5078677"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5986" y="4091003"/>
            <a:ext cx="5078677"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0"/>
          </p:nvPr>
        </p:nvSpPr>
        <p:spPr>
          <a:xfrm>
            <a:off x="8735326" y="6381750"/>
            <a:ext cx="2844059" cy="476250"/>
          </a:xfrm>
        </p:spPr>
        <p:txBody>
          <a:bodyPr/>
          <a:lstStyle>
            <a:lvl1pPr>
              <a:defRPr/>
            </a:lvl1pPr>
          </a:lstStyle>
          <a:p>
            <a:fld id="{E5D4617E-2B45-4D16-A4FA-3BD3A3E1B468}" type="slidenum">
              <a:rPr lang="en-US"/>
              <a:pPr/>
              <a:t>‹#›</a:t>
            </a:fld>
            <a:endParaRPr lang="en-US"/>
          </a:p>
        </p:txBody>
      </p:sp>
    </p:spTree>
    <p:extLst>
      <p:ext uri="{BB962C8B-B14F-4D97-AF65-F5344CB8AC3E}">
        <p14:creationId xmlns:p14="http://schemas.microsoft.com/office/powerpoint/2010/main" val="5376930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441" y="411163"/>
            <a:ext cx="10969943" cy="1143000"/>
          </a:xfrm>
        </p:spPr>
        <p:txBody>
          <a:bodyPr/>
          <a:lstStyle/>
          <a:p>
            <a:r>
              <a:rPr lang="en-US"/>
              <a:t>Click to edit Master title style</a:t>
            </a:r>
          </a:p>
        </p:txBody>
      </p:sp>
      <p:sp>
        <p:nvSpPr>
          <p:cNvPr id="3" name="Table Placeholder 2"/>
          <p:cNvSpPr>
            <a:spLocks noGrp="1"/>
          </p:cNvSpPr>
          <p:nvPr>
            <p:ph type="tbl" idx="1"/>
          </p:nvPr>
        </p:nvSpPr>
        <p:spPr>
          <a:xfrm>
            <a:off x="914162" y="1752600"/>
            <a:ext cx="10360501" cy="4525963"/>
          </a:xfrm>
        </p:spPr>
        <p:txBody>
          <a:bodyPr/>
          <a:lstStyle/>
          <a:p>
            <a:endParaRPr lang="en-US"/>
          </a:p>
        </p:txBody>
      </p:sp>
      <p:sp>
        <p:nvSpPr>
          <p:cNvPr id="4" name="Slide Number Placeholder 3"/>
          <p:cNvSpPr>
            <a:spLocks noGrp="1"/>
          </p:cNvSpPr>
          <p:nvPr>
            <p:ph type="sldNum" sz="quarter" idx="10"/>
          </p:nvPr>
        </p:nvSpPr>
        <p:spPr>
          <a:xfrm>
            <a:off x="8735326" y="6381750"/>
            <a:ext cx="2844059" cy="476250"/>
          </a:xfrm>
        </p:spPr>
        <p:txBody>
          <a:bodyPr/>
          <a:lstStyle>
            <a:lvl1pPr>
              <a:defRPr/>
            </a:lvl1pPr>
          </a:lstStyle>
          <a:p>
            <a:fld id="{AF55044F-8427-4FF6-A2D0-9E76A36B80F5}" type="slidenum">
              <a:rPr lang="en-US"/>
              <a:pPr/>
              <a:t>‹#›</a:t>
            </a:fld>
            <a:endParaRPr lang="en-US"/>
          </a:p>
        </p:txBody>
      </p:sp>
    </p:spTree>
    <p:extLst>
      <p:ext uri="{BB962C8B-B14F-4D97-AF65-F5344CB8AC3E}">
        <p14:creationId xmlns:p14="http://schemas.microsoft.com/office/powerpoint/2010/main" val="33667334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441" y="274653"/>
            <a:ext cx="10969943"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22"/>
          <p:cNvSpPr>
            <a:spLocks noGrp="1"/>
          </p:cNvSpPr>
          <p:nvPr>
            <p:ph type="sldNum" sz="quarter" idx="12"/>
          </p:nvPr>
        </p:nvSpPr>
        <p:spPr/>
        <p:txBody>
          <a:bodyPr/>
          <a:lstStyle>
            <a:lvl1pPr>
              <a:defRPr/>
            </a:lvl1pPr>
          </a:lstStyle>
          <a:p>
            <a:pPr>
              <a:defRPr/>
            </a:pPr>
            <a:fld id="{5F4F5361-8F38-4C5E-91B1-B7E6C27629D6}" type="slidenum">
              <a:rPr lang="en-US"/>
              <a:pPr>
                <a:defRPr/>
              </a:pPr>
              <a:t>‹#›</a:t>
            </a:fld>
            <a:endParaRPr lang="en-US"/>
          </a:p>
        </p:txBody>
      </p:sp>
    </p:spTree>
    <p:extLst>
      <p:ext uri="{BB962C8B-B14F-4D97-AF65-F5344CB8AC3E}">
        <p14:creationId xmlns:p14="http://schemas.microsoft.com/office/powerpoint/2010/main" val="565214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41"/>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A5B8246E-6FE4-4074-B39E-8FEB5D8FA6E9}"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22CC5156-1D09-4CFB-944C-19DD70992A51}" type="slidenum">
              <a:rPr lang="en-US"/>
              <a:pPr/>
              <a:t>‹#›</a:t>
            </a:fld>
            <a:endParaRPr lang="en-US"/>
          </a:p>
        </p:txBody>
      </p:sp>
    </p:spTree>
    <p:extLst>
      <p:ext uri="{BB962C8B-B14F-4D97-AF65-F5344CB8AC3E}">
        <p14:creationId xmlns:p14="http://schemas.microsoft.com/office/powerpoint/2010/main" val="949498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4E7200D-8B27-4191-A139-3558F1E91246}"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84EB4FE-701A-465E-9D6B-21336C9D6520}" type="slidenum">
              <a:rPr lang="en-US"/>
              <a:pPr/>
              <a:t>‹#›</a:t>
            </a:fld>
            <a:endParaRPr lang="en-US"/>
          </a:p>
        </p:txBody>
      </p:sp>
    </p:spTree>
    <p:extLst>
      <p:ext uri="{BB962C8B-B14F-4D97-AF65-F5344CB8AC3E}">
        <p14:creationId xmlns:p14="http://schemas.microsoft.com/office/powerpoint/2010/main" val="17829003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9"/>
            <a:ext cx="103605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2833" y="2906722"/>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0D100CC-4146-4DAB-980D-DA7C849CEFCB}" type="datetimeFigureOut">
              <a:rPr lang="en-US"/>
              <a:pPr/>
              <a:t>7/19/2023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B4FC9F6-218B-4340-8C21-FC267C629E20}" type="slidenum">
              <a:rPr lang="en-US"/>
              <a:pPr/>
              <a:t>‹#›</a:t>
            </a:fld>
            <a:endParaRPr lang="en-US"/>
          </a:p>
        </p:txBody>
      </p:sp>
    </p:spTree>
    <p:extLst>
      <p:ext uri="{BB962C8B-B14F-4D97-AF65-F5344CB8AC3E}">
        <p14:creationId xmlns:p14="http://schemas.microsoft.com/office/powerpoint/2010/main" val="42661814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7"/>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BE746B01-6F6C-41D4-B0D2-EAAB48209C42}" type="datetimeFigureOut">
              <a:rPr lang="en-US"/>
              <a:pPr/>
              <a:t>7/19/2023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D425C20B-F27F-4E52-832C-FA1B56F16E47}" type="slidenum">
              <a:rPr lang="en-US"/>
              <a:pPr/>
              <a:t>‹#›</a:t>
            </a:fld>
            <a:endParaRPr lang="en-US"/>
          </a:p>
        </p:txBody>
      </p:sp>
    </p:spTree>
    <p:extLst>
      <p:ext uri="{BB962C8B-B14F-4D97-AF65-F5344CB8AC3E}">
        <p14:creationId xmlns:p14="http://schemas.microsoft.com/office/powerpoint/2010/main" val="214020942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5"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5"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66"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66"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5CBFEDE5-E36C-40B8-942E-407ACA563D2B}" type="datetimeFigureOut">
              <a:rPr lang="en-US"/>
              <a:pPr/>
              <a:t>7/19/2023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BE7688A-0D83-46D3-8F8E-886F29891717}" type="slidenum">
              <a:rPr lang="en-US"/>
              <a:pPr/>
              <a:t>‹#›</a:t>
            </a:fld>
            <a:endParaRPr lang="en-US"/>
          </a:p>
        </p:txBody>
      </p:sp>
    </p:spTree>
    <p:extLst>
      <p:ext uri="{BB962C8B-B14F-4D97-AF65-F5344CB8AC3E}">
        <p14:creationId xmlns:p14="http://schemas.microsoft.com/office/powerpoint/2010/main" val="4606381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62A891D4-9C1C-4235-8ED1-D0744A565A9D}" type="datetimeFigureOut">
              <a:rPr lang="en-US"/>
              <a:pPr/>
              <a:t>7/19/2023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350B37E-3E64-4585-BA5C-8EF3F479858C}" type="slidenum">
              <a:rPr lang="en-US"/>
              <a:pPr/>
              <a:t>‹#›</a:t>
            </a:fld>
            <a:endParaRPr lang="en-US"/>
          </a:p>
        </p:txBody>
      </p:sp>
    </p:spTree>
    <p:extLst>
      <p:ext uri="{BB962C8B-B14F-4D97-AF65-F5344CB8AC3E}">
        <p14:creationId xmlns:p14="http://schemas.microsoft.com/office/powerpoint/2010/main" val="30492427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8ACF211-DDD0-4CF8-A758-499BEFFF49C7}" type="datetimeFigureOut">
              <a:rPr lang="en-US"/>
              <a:pPr/>
              <a:t>7/19/2023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8BCBEB2-0A05-4A4A-A416-78785DC2FE95}" type="slidenum">
              <a:rPr lang="en-US"/>
              <a:pPr/>
              <a:t>‹#›</a:t>
            </a:fld>
            <a:endParaRPr lang="en-US"/>
          </a:p>
        </p:txBody>
      </p:sp>
    </p:spTree>
    <p:extLst>
      <p:ext uri="{BB962C8B-B14F-4D97-AF65-F5344CB8AC3E}">
        <p14:creationId xmlns:p14="http://schemas.microsoft.com/office/powerpoint/2010/main" val="351371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19" Type="http://schemas.openxmlformats.org/officeDocument/2006/relationships/theme" Target="../theme/theme4.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19" Type="http://schemas.openxmlformats.org/officeDocument/2006/relationships/theme" Target="../theme/theme5.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theme" Target="../theme/theme6.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slideLayout" Target="../slideLayouts/slideLayout12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19" Type="http://schemas.openxmlformats.org/officeDocument/2006/relationships/theme" Target="../theme/theme7.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6"/>
            <a:ext cx="10969943"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92"/>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FB966-46BA-46AB-B337-6AC062CD8688}" type="datetimeFigureOut">
              <a:rPr lang="en-US" smtClean="0"/>
              <a:t>7/19/2023</a:t>
            </a:fld>
            <a:endParaRPr lang="en-US"/>
          </a:p>
        </p:txBody>
      </p:sp>
      <p:sp>
        <p:nvSpPr>
          <p:cNvPr id="5" name="Footer Placeholder 4"/>
          <p:cNvSpPr>
            <a:spLocks noGrp="1"/>
          </p:cNvSpPr>
          <p:nvPr>
            <p:ph type="ftr" sz="quarter" idx="3"/>
          </p:nvPr>
        </p:nvSpPr>
        <p:spPr>
          <a:xfrm>
            <a:off x="4164515" y="6356392"/>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92"/>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FFA6D8-A713-4E5E-9E07-C3AC10CF2DC1}" type="slidenum">
              <a:rPr lang="en-US" smtClean="0"/>
              <a:t>‹#›</a:t>
            </a:fld>
            <a:endParaRPr lang="en-US"/>
          </a:p>
        </p:txBody>
      </p:sp>
    </p:spTree>
    <p:extLst>
      <p:ext uri="{BB962C8B-B14F-4D97-AF65-F5344CB8AC3E}">
        <p14:creationId xmlns:p14="http://schemas.microsoft.com/office/powerpoint/2010/main" val="104547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30" rtl="0" eaLnBrk="1" latinLnBrk="0" hangingPunct="1">
        <a:spcBef>
          <a:spcPct val="0"/>
        </a:spcBef>
        <a:buNone/>
        <a:defRPr sz="4400" kern="1200">
          <a:solidFill>
            <a:schemeClr val="tx1"/>
          </a:solidFill>
          <a:latin typeface="+mj-lt"/>
          <a:ea typeface="+mj-ea"/>
          <a:cs typeface="+mj-cs"/>
        </a:defRPr>
      </a:lvl1pPr>
    </p:titleStyle>
    <p:bodyStyle>
      <a:lvl1pPr marL="342912" indent="-342912" algn="l" defTabSz="914430" rtl="0" eaLnBrk="1" latinLnBrk="0" hangingPunct="1">
        <a:spcBef>
          <a:spcPct val="20000"/>
        </a:spcBef>
        <a:buFont typeface="Arial" panose="020B0604020202020204" pitchFamily="34" charset="0"/>
        <a:buChar char="•"/>
        <a:defRPr sz="3201" kern="1200">
          <a:solidFill>
            <a:schemeClr val="tx1"/>
          </a:solidFill>
          <a:latin typeface="+mn-lt"/>
          <a:ea typeface="+mn-ea"/>
          <a:cs typeface="+mn-cs"/>
        </a:defRPr>
      </a:lvl1pPr>
      <a:lvl2pPr marL="742974" indent="-285759" algn="l" defTabSz="914430" rtl="0" eaLnBrk="1" latinLnBrk="0" hangingPunct="1">
        <a:spcBef>
          <a:spcPct val="20000"/>
        </a:spcBef>
        <a:buFont typeface="Arial" panose="020B0604020202020204" pitchFamily="34" charset="0"/>
        <a:buChar char="–"/>
        <a:defRPr sz="2801" kern="1200">
          <a:solidFill>
            <a:schemeClr val="tx1"/>
          </a:solidFill>
          <a:latin typeface="+mn-lt"/>
          <a:ea typeface="+mn-ea"/>
          <a:cs typeface="+mn-cs"/>
        </a:defRPr>
      </a:lvl2pPr>
      <a:lvl3pPr marL="1143040" indent="-228608" algn="l" defTabSz="914430" rtl="0" eaLnBrk="1" latinLnBrk="0" hangingPunct="1">
        <a:spcBef>
          <a:spcPct val="20000"/>
        </a:spcBef>
        <a:buFont typeface="Arial" panose="020B0604020202020204" pitchFamily="34" charset="0"/>
        <a:buChar char="•"/>
        <a:defRPr sz="2399" kern="1200">
          <a:solidFill>
            <a:schemeClr val="tx1"/>
          </a:solidFill>
          <a:latin typeface="+mn-lt"/>
          <a:ea typeface="+mn-ea"/>
          <a:cs typeface="+mn-cs"/>
        </a:defRPr>
      </a:lvl3pPr>
      <a:lvl4pPr marL="160025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6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83"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9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115"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328" indent="-228608" algn="l" defTabSz="91443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30" rtl="0" eaLnBrk="1" latinLnBrk="0" hangingPunct="1">
        <a:defRPr sz="1800" kern="1200">
          <a:solidFill>
            <a:schemeClr val="tx1"/>
          </a:solidFill>
          <a:latin typeface="+mn-lt"/>
          <a:ea typeface="+mn-ea"/>
          <a:cs typeface="+mn-cs"/>
        </a:defRPr>
      </a:lvl1pPr>
      <a:lvl2pPr marL="457215"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5"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6"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6" algn="l" defTabSz="914430" rtl="0" eaLnBrk="1" latinLnBrk="0" hangingPunct="1">
        <a:defRPr sz="1800" kern="1200">
          <a:solidFill>
            <a:schemeClr val="tx1"/>
          </a:solidFill>
          <a:latin typeface="+mn-lt"/>
          <a:ea typeface="+mn-ea"/>
          <a:cs typeface="+mn-cs"/>
        </a:defRPr>
      </a:lvl8pPr>
      <a:lvl9pPr marL="3657721" algn="l" defTabSz="91443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933209" y="1277942"/>
            <a:ext cx="10379546" cy="1465659"/>
          </a:xfrm>
          <a:prstGeom prst="rect">
            <a:avLst/>
          </a:prstGeom>
          <a:noFill/>
          <a:ln w="9525">
            <a:noFill/>
            <a:miter lim="800000"/>
            <a:headEnd/>
            <a:tailEnd/>
          </a:ln>
        </p:spPr>
        <p:txBody>
          <a:bodyPr vert="horz" wrap="square" lIns="46800" tIns="46800" rIns="46800" bIns="46800" numCol="1" anchor="t" anchorCtr="0" compatLnSpc="1">
            <a:prstTxWarp prst="textNoShape">
              <a:avLst/>
            </a:prstTxWarp>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101" name="Rectangle 5"/>
          <p:cNvSpPr>
            <a:spLocks noGrp="1" noChangeArrowheads="1"/>
          </p:cNvSpPr>
          <p:nvPr>
            <p:ph type="sldNum" sz="quarter" idx="4"/>
          </p:nvPr>
        </p:nvSpPr>
        <p:spPr bwMode="auto">
          <a:xfrm>
            <a:off x="9088718" y="6302375"/>
            <a:ext cx="2844059"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fontAlgn="auto" hangingPunct="0">
              <a:spcBef>
                <a:spcPts val="0"/>
              </a:spcBef>
              <a:spcAft>
                <a:spcPts val="0"/>
              </a:spcAft>
              <a:defRPr sz="750" b="0" i="0" smtClean="0">
                <a:solidFill>
                  <a:srgbClr val="000000"/>
                </a:solidFill>
                <a:latin typeface="Verdana" pitchFamily="34" charset="0"/>
                <a:cs typeface="+mn-cs"/>
              </a:defRPr>
            </a:lvl1pPr>
          </a:lstStyle>
          <a:p>
            <a:pPr fontAlgn="base">
              <a:spcBef>
                <a:spcPct val="0"/>
              </a:spcBef>
              <a:spcAft>
                <a:spcPct val="0"/>
              </a:spcAft>
              <a:defRPr/>
            </a:pPr>
            <a:fld id="{03722264-9FE0-44DA-AFA8-8B574C360A92}" type="slidenum">
              <a:rPr lang="en-US"/>
              <a:pPr fontAlgn="base">
                <a:spcBef>
                  <a:spcPct val="0"/>
                </a:spcBef>
                <a:spcAft>
                  <a:spcPct val="0"/>
                </a:spcAft>
                <a:defRPr/>
              </a:pPr>
              <a:t>‹#›</a:t>
            </a:fld>
            <a:endParaRPr lang="en-US" dirty="0"/>
          </a:p>
        </p:txBody>
      </p:sp>
      <p:sp>
        <p:nvSpPr>
          <p:cNvPr id="1028" name="Rectangle 7"/>
          <p:cNvSpPr>
            <a:spLocks noChangeArrowheads="1"/>
          </p:cNvSpPr>
          <p:nvPr/>
        </p:nvSpPr>
        <p:spPr bwMode="gray">
          <a:xfrm>
            <a:off x="0" y="0"/>
            <a:ext cx="12188825" cy="914400"/>
          </a:xfrm>
          <a:prstGeom prst="rect">
            <a:avLst/>
          </a:prstGeom>
          <a:solidFill>
            <a:srgbClr val="003366"/>
          </a:solidFill>
          <a:ln w="9525">
            <a:noFill/>
            <a:miter lim="800000"/>
            <a:headEnd/>
            <a:tailEnd/>
          </a:ln>
        </p:spPr>
        <p:txBody>
          <a:bodyPr anchor="ctr"/>
          <a:lstStyle/>
          <a:p>
            <a:pPr marL="173831" fontAlgn="base">
              <a:spcBef>
                <a:spcPct val="0"/>
              </a:spcBef>
              <a:spcAft>
                <a:spcPct val="0"/>
              </a:spcAft>
            </a:pPr>
            <a:endParaRPr lang="en-US" sz="1275">
              <a:solidFill>
                <a:srgbClr val="284A8C"/>
              </a:solidFill>
              <a:latin typeface="Franklin Gothic Book" pitchFamily="34" charset="0"/>
              <a:cs typeface="Arial" charset="0"/>
            </a:endParaRPr>
          </a:p>
        </p:txBody>
      </p:sp>
      <p:sp>
        <p:nvSpPr>
          <p:cNvPr id="1029" name="Rectangle 3"/>
          <p:cNvSpPr>
            <a:spLocks noGrp="1" noChangeArrowheads="1"/>
          </p:cNvSpPr>
          <p:nvPr>
            <p:ph type="title"/>
          </p:nvPr>
        </p:nvSpPr>
        <p:spPr bwMode="white">
          <a:xfrm>
            <a:off x="0" y="0"/>
            <a:ext cx="12188825"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46892562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7"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Lst>
  <p:hf hdr="0" ftr="0" dt="0"/>
  <p:txStyles>
    <p:titleStyle>
      <a:lvl1pPr marL="176213" algn="l" rtl="0" eaLnBrk="1" fontAlgn="base" hangingPunct="1">
        <a:spcBef>
          <a:spcPct val="0"/>
        </a:spcBef>
        <a:spcAft>
          <a:spcPct val="0"/>
        </a:spcAft>
        <a:defRPr sz="1800">
          <a:solidFill>
            <a:schemeClr val="bg1"/>
          </a:solidFill>
          <a:latin typeface="Calibri" pitchFamily="34" charset="0"/>
          <a:ea typeface="MS PGothic" pitchFamily="34" charset="-128"/>
          <a:cs typeface="Calibri" pitchFamily="34" charset="0"/>
        </a:defRPr>
      </a:lvl1pPr>
      <a:lvl2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2pPr>
      <a:lvl3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3pPr>
      <a:lvl4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4pPr>
      <a:lvl5pPr marL="176213" algn="l" rtl="0" eaLnBrk="1" fontAlgn="base" hangingPunct="1">
        <a:spcBef>
          <a:spcPct val="0"/>
        </a:spcBef>
        <a:spcAft>
          <a:spcPct val="0"/>
        </a:spcAft>
        <a:defRPr sz="1500">
          <a:solidFill>
            <a:schemeClr val="bg1"/>
          </a:solidFill>
          <a:latin typeface="Verdana" pitchFamily="34" charset="0"/>
          <a:ea typeface="MS PGothic" pitchFamily="34" charset="-128"/>
          <a:cs typeface="MS PGothic" pitchFamily="34" charset="-128"/>
        </a:defRPr>
      </a:lvl5pPr>
      <a:lvl6pPr marL="342900" algn="l" rtl="0" eaLnBrk="1" fontAlgn="base" hangingPunct="1">
        <a:spcBef>
          <a:spcPct val="0"/>
        </a:spcBef>
        <a:spcAft>
          <a:spcPct val="0"/>
        </a:spcAft>
        <a:defRPr sz="1800">
          <a:solidFill>
            <a:schemeClr val="bg1"/>
          </a:solidFill>
          <a:latin typeface="Verdana" pitchFamily="34" charset="0"/>
        </a:defRPr>
      </a:lvl6pPr>
      <a:lvl7pPr marL="685800" algn="l" rtl="0" eaLnBrk="1" fontAlgn="base" hangingPunct="1">
        <a:spcBef>
          <a:spcPct val="0"/>
        </a:spcBef>
        <a:spcAft>
          <a:spcPct val="0"/>
        </a:spcAft>
        <a:defRPr sz="1800">
          <a:solidFill>
            <a:schemeClr val="bg1"/>
          </a:solidFill>
          <a:latin typeface="Verdana" pitchFamily="34" charset="0"/>
        </a:defRPr>
      </a:lvl7pPr>
      <a:lvl8pPr marL="1028700" algn="l" rtl="0" eaLnBrk="1" fontAlgn="base" hangingPunct="1">
        <a:spcBef>
          <a:spcPct val="0"/>
        </a:spcBef>
        <a:spcAft>
          <a:spcPct val="0"/>
        </a:spcAft>
        <a:defRPr sz="1800">
          <a:solidFill>
            <a:schemeClr val="bg1"/>
          </a:solidFill>
          <a:latin typeface="Verdana" pitchFamily="34" charset="0"/>
        </a:defRPr>
      </a:lvl8pPr>
      <a:lvl9pPr marL="1371600" algn="l" rtl="0" eaLnBrk="1" fontAlgn="base" hangingPunct="1">
        <a:spcBef>
          <a:spcPct val="0"/>
        </a:spcBef>
        <a:spcAft>
          <a:spcPct val="0"/>
        </a:spcAft>
        <a:defRPr sz="1800">
          <a:solidFill>
            <a:schemeClr val="bg1"/>
          </a:solidFill>
          <a:latin typeface="Verdana" pitchFamily="34" charset="0"/>
        </a:defRPr>
      </a:lvl9pPr>
    </p:titleStyle>
    <p:bodyStyle>
      <a:lvl1pPr marL="203597" indent="-203597" algn="l" defTabSz="735806" rtl="0" eaLnBrk="1" fontAlgn="base" hangingPunct="1">
        <a:spcBef>
          <a:spcPct val="40000"/>
        </a:spcBef>
        <a:spcAft>
          <a:spcPct val="0"/>
        </a:spcAft>
        <a:buClr>
          <a:schemeClr val="tx1"/>
        </a:buClr>
        <a:buFont typeface="Arial" pitchFamily="34" charset="0"/>
        <a:buChar char="•"/>
        <a:defRPr sz="1800">
          <a:solidFill>
            <a:schemeClr val="tx1"/>
          </a:solidFill>
          <a:latin typeface="Calibri" pitchFamily="34" charset="0"/>
          <a:ea typeface="MS PGothic" pitchFamily="34" charset="-128"/>
          <a:cs typeface="Arial" pitchFamily="34" charset="0"/>
        </a:defRPr>
      </a:lvl1pPr>
      <a:lvl2pPr marL="431006" indent="-89297" algn="l" defTabSz="735806" rtl="0" eaLnBrk="1" fontAlgn="base" hangingPunct="1">
        <a:spcBef>
          <a:spcPct val="20000"/>
        </a:spcBef>
        <a:spcAft>
          <a:spcPct val="0"/>
        </a:spcAft>
        <a:buClr>
          <a:schemeClr val="tx1"/>
        </a:buClr>
        <a:buChar char="-"/>
        <a:defRPr sz="1650">
          <a:solidFill>
            <a:schemeClr val="tx1"/>
          </a:solidFill>
          <a:latin typeface="Calibri" pitchFamily="34" charset="0"/>
          <a:ea typeface="MS PGothic" pitchFamily="34" charset="-128"/>
          <a:cs typeface="Arial" pitchFamily="34" charset="0"/>
        </a:defRPr>
      </a:lvl2pPr>
      <a:lvl3pPr marL="789385" indent="-215504" algn="l" defTabSz="735806" rtl="0" eaLnBrk="1" fontAlgn="base" hangingPunct="1">
        <a:spcBef>
          <a:spcPct val="20000"/>
        </a:spcBef>
        <a:spcAft>
          <a:spcPct val="0"/>
        </a:spcAft>
        <a:buClr>
          <a:schemeClr val="tx1"/>
        </a:buClr>
        <a:buFont typeface="Marlett" pitchFamily="2" charset="2"/>
        <a:buChar char="8"/>
        <a:defRPr sz="1500">
          <a:solidFill>
            <a:schemeClr val="tx1"/>
          </a:solidFill>
          <a:latin typeface="Calibri" pitchFamily="34" charset="0"/>
          <a:ea typeface="MS PGothic" pitchFamily="34" charset="-128"/>
          <a:cs typeface="Arial" pitchFamily="34" charset="0"/>
        </a:defRPr>
      </a:lvl3pPr>
      <a:lvl4pPr marL="1229916" indent="-154781" algn="l" defTabSz="735806" rtl="0" eaLnBrk="1" fontAlgn="base" hangingPunct="1">
        <a:spcBef>
          <a:spcPct val="20000"/>
        </a:spcBef>
        <a:spcAft>
          <a:spcPct val="0"/>
        </a:spcAft>
        <a:buClr>
          <a:schemeClr val="tx1"/>
        </a:buClr>
        <a:buFont typeface="Marlett" pitchFamily="2" charset="2"/>
        <a:buChar char="8"/>
        <a:defRPr sz="1425">
          <a:solidFill>
            <a:schemeClr val="tx1"/>
          </a:solidFill>
          <a:latin typeface="Calibri" pitchFamily="34" charset="0"/>
          <a:ea typeface="MS PGothic" pitchFamily="34" charset="-128"/>
          <a:cs typeface="Arial" pitchFamily="34" charset="0"/>
        </a:defRPr>
      </a:lvl4pPr>
      <a:lvl5pPr marL="1587104" indent="-254794" algn="l" defTabSz="735806" rtl="0" eaLnBrk="1" fontAlgn="base" hangingPunct="1">
        <a:spcBef>
          <a:spcPct val="20000"/>
        </a:spcBef>
        <a:spcAft>
          <a:spcPct val="0"/>
        </a:spcAft>
        <a:buClr>
          <a:schemeClr val="tx1"/>
        </a:buClr>
        <a:buFont typeface="Marlett" pitchFamily="2" charset="2"/>
        <a:buChar char="8"/>
        <a:defRPr sz="1350">
          <a:solidFill>
            <a:schemeClr val="tx1"/>
          </a:solidFill>
          <a:latin typeface="Calibri" pitchFamily="34" charset="0"/>
          <a:ea typeface="MS PGothic" pitchFamily="34" charset="-128"/>
          <a:cs typeface="Arial" pitchFamily="34" charset="0"/>
        </a:defRPr>
      </a:lvl5pPr>
      <a:lvl6pPr marL="19300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6pPr>
      <a:lvl7pPr marL="22729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7pPr>
      <a:lvl8pPr marL="26158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8pPr>
      <a:lvl9pPr marL="2958704" indent="-254794" algn="l" defTabSz="735806" rtl="0" eaLnBrk="1" fontAlgn="base" hangingPunct="1">
        <a:spcBef>
          <a:spcPct val="20000"/>
        </a:spcBef>
        <a:spcAft>
          <a:spcPct val="0"/>
        </a:spcAft>
        <a:buClr>
          <a:schemeClr val="tx1"/>
        </a:buClr>
        <a:buFont typeface="Marlett" pitchFamily="2" charset="2"/>
        <a:buChar char="8"/>
        <a:defRPr>
          <a:solidFill>
            <a:schemeClr val="tx1"/>
          </a:solidFill>
          <a:latin typeface="+mn-lt"/>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441" y="1600206"/>
            <a:ext cx="1096994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75"/>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fontAlgn="base">
              <a:spcBef>
                <a:spcPct val="0"/>
              </a:spcBef>
              <a:spcAft>
                <a:spcPct val="0"/>
              </a:spcAft>
            </a:pPr>
            <a:fld id="{66E598C6-85FB-49CF-9598-4141538CDB89}" type="datetimeFigureOut">
              <a:rPr lang="en-US">
                <a:ea typeface="ＭＳ Ｐゴシック" pitchFamily="34" charset="-128"/>
              </a:rPr>
              <a:pPr defTabSz="457200" fontAlgn="base">
                <a:spcBef>
                  <a:spcPct val="0"/>
                </a:spcBef>
                <a:spcAft>
                  <a:spcPct val="0"/>
                </a:spcAft>
              </a:pPr>
              <a:t>7/19/2023</a:t>
            </a:fld>
            <a:endParaRPr lang="en-US">
              <a:ea typeface="ＭＳ Ｐゴシック" pitchFamily="34" charset="-128"/>
            </a:endParaRPr>
          </a:p>
        </p:txBody>
      </p:sp>
      <p:sp>
        <p:nvSpPr>
          <p:cNvPr id="5" name="Footer Placeholder 4"/>
          <p:cNvSpPr>
            <a:spLocks noGrp="1"/>
          </p:cNvSpPr>
          <p:nvPr>
            <p:ph type="ftr" sz="quarter" idx="3"/>
          </p:nvPr>
        </p:nvSpPr>
        <p:spPr>
          <a:xfrm>
            <a:off x="4164515" y="6356375"/>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75"/>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375799898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441" y="1600206"/>
            <a:ext cx="1096994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69"/>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fontAlgn="base">
              <a:spcBef>
                <a:spcPct val="0"/>
              </a:spcBef>
              <a:spcAft>
                <a:spcPct val="0"/>
              </a:spcAft>
            </a:pPr>
            <a:fld id="{66E598C6-85FB-49CF-9598-4141538CDB89}" type="datetimeFigureOut">
              <a:rPr lang="en-US">
                <a:ea typeface="ＭＳ Ｐゴシック" pitchFamily="34" charset="-128"/>
              </a:rPr>
              <a:pPr defTabSz="457200" fontAlgn="base">
                <a:spcBef>
                  <a:spcPct val="0"/>
                </a:spcBef>
                <a:spcAft>
                  <a:spcPct val="0"/>
                </a:spcAft>
              </a:pPr>
              <a:t>7/19/2023</a:t>
            </a:fld>
            <a:endParaRPr lang="en-US">
              <a:ea typeface="ＭＳ Ｐゴシック" pitchFamily="34" charset="-128"/>
            </a:endParaRPr>
          </a:p>
        </p:txBody>
      </p:sp>
      <p:sp>
        <p:nvSpPr>
          <p:cNvPr id="5" name="Footer Placeholder 4"/>
          <p:cNvSpPr>
            <a:spLocks noGrp="1"/>
          </p:cNvSpPr>
          <p:nvPr>
            <p:ph type="ftr" sz="quarter" idx="3"/>
          </p:nvPr>
        </p:nvSpPr>
        <p:spPr>
          <a:xfrm>
            <a:off x="4164515" y="6356369"/>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69"/>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2443840353"/>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 id="2147483799" r:id="rId16"/>
    <p:sldLayoutId id="2147483800" r:id="rId17"/>
    <p:sldLayoutId id="2147483801" r:id="rId1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441" y="1600206"/>
            <a:ext cx="1096994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65"/>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fontAlgn="base">
              <a:spcBef>
                <a:spcPct val="0"/>
              </a:spcBef>
              <a:spcAft>
                <a:spcPct val="0"/>
              </a:spcAft>
            </a:pPr>
            <a:fld id="{66E598C6-85FB-49CF-9598-4141538CDB89}" type="datetimeFigureOut">
              <a:rPr lang="en-US">
                <a:ea typeface="ＭＳ Ｐゴシック" pitchFamily="34" charset="-128"/>
              </a:rPr>
              <a:pPr defTabSz="457200" fontAlgn="base">
                <a:spcBef>
                  <a:spcPct val="0"/>
                </a:spcBef>
                <a:spcAft>
                  <a:spcPct val="0"/>
                </a:spcAft>
              </a:pPr>
              <a:t>7/19/2023</a:t>
            </a:fld>
            <a:endParaRPr lang="en-US">
              <a:ea typeface="ＭＳ Ｐゴシック" pitchFamily="34" charset="-128"/>
            </a:endParaRPr>
          </a:p>
        </p:txBody>
      </p:sp>
      <p:sp>
        <p:nvSpPr>
          <p:cNvPr id="5" name="Footer Placeholder 4"/>
          <p:cNvSpPr>
            <a:spLocks noGrp="1"/>
          </p:cNvSpPr>
          <p:nvPr>
            <p:ph type="ftr" sz="quarter" idx="3"/>
          </p:nvPr>
        </p:nvSpPr>
        <p:spPr>
          <a:xfrm>
            <a:off x="4164515" y="6356365"/>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65"/>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2106033115"/>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441" y="1600206"/>
            <a:ext cx="1096994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9"/>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fontAlgn="base">
              <a:spcBef>
                <a:spcPct val="0"/>
              </a:spcBef>
              <a:spcAft>
                <a:spcPct val="0"/>
              </a:spcAft>
            </a:pPr>
            <a:fld id="{66E598C6-85FB-49CF-9598-4141538CDB89}" type="datetimeFigureOut">
              <a:rPr lang="en-US">
                <a:ea typeface="ＭＳ Ｐゴシック" pitchFamily="34" charset="-128"/>
              </a:rPr>
              <a:pPr defTabSz="457200" fontAlgn="base">
                <a:spcBef>
                  <a:spcPct val="0"/>
                </a:spcBef>
                <a:spcAft>
                  <a:spcPct val="0"/>
                </a:spcAft>
              </a:pPr>
              <a:t>7/19/2023</a:t>
            </a:fld>
            <a:endParaRPr lang="en-US">
              <a:ea typeface="ＭＳ Ｐゴシック" pitchFamily="34" charset="-128"/>
            </a:endParaRPr>
          </a:p>
        </p:txBody>
      </p:sp>
      <p:sp>
        <p:nvSpPr>
          <p:cNvPr id="5" name="Footer Placeholder 4"/>
          <p:cNvSpPr>
            <a:spLocks noGrp="1"/>
          </p:cNvSpPr>
          <p:nvPr>
            <p:ph type="ftr" sz="quarter" idx="3"/>
          </p:nvPr>
        </p:nvSpPr>
        <p:spPr>
          <a:xfrm>
            <a:off x="4164515" y="6356359"/>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6" y="6356359"/>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2344433996"/>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 id="2147483833" r:id="rId12"/>
    <p:sldLayoutId id="2147483834" r:id="rId13"/>
    <p:sldLayoutId id="2147483835" r:id="rId14"/>
    <p:sldLayoutId id="2147483836" r:id="rId15"/>
    <p:sldLayoutId id="2147483837" r:id="rId16"/>
    <p:sldLayoutId id="2147483838" r:id="rId17"/>
    <p:sldLayoutId id="2147483839" r:id="rId1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441" y="274638"/>
            <a:ext cx="10969943"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441" y="1600201"/>
            <a:ext cx="10969943"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cs typeface="Arial" pitchFamily="34" charset="0"/>
              </a:defRPr>
            </a:lvl1pPr>
          </a:lstStyle>
          <a:p>
            <a:pPr defTabSz="457200" fontAlgn="base">
              <a:spcBef>
                <a:spcPct val="0"/>
              </a:spcBef>
              <a:spcAft>
                <a:spcPct val="0"/>
              </a:spcAft>
            </a:pPr>
            <a:fld id="{66E598C6-85FB-49CF-9598-4141538CDB89}" type="datetimeFigureOut">
              <a:rPr lang="en-US">
                <a:ea typeface="ＭＳ Ｐゴシック" pitchFamily="34" charset="-128"/>
              </a:rPr>
              <a:pPr defTabSz="457200" fontAlgn="base">
                <a:spcBef>
                  <a:spcPct val="0"/>
                </a:spcBef>
                <a:spcAft>
                  <a:spcPct val="0"/>
                </a:spcAft>
              </a:pPr>
              <a:t>7/19/2023</a:t>
            </a:fld>
            <a:endParaRPr lang="en-US">
              <a:ea typeface="ＭＳ Ｐゴシック" pitchFamily="34" charset="-128"/>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cs typeface="Arial" pitchFamily="34" charset="0"/>
              </a:defRPr>
            </a:lvl1pPr>
          </a:lstStyle>
          <a:p>
            <a:pPr defTabSz="457200" fontAlgn="base">
              <a:spcBef>
                <a:spcPct val="0"/>
              </a:spcBef>
              <a:spcAft>
                <a:spcPct val="0"/>
              </a:spcAft>
            </a:pPr>
            <a:fld id="{2ED0509E-B6D7-4C27-B650-3B8CA4CC89B5}" type="slidenum">
              <a:rPr lang="en-US">
                <a:ea typeface="ＭＳ Ｐゴシック" pitchFamily="34" charset="-128"/>
              </a:rPr>
              <a:pPr defTabSz="457200" fontAlgn="base">
                <a:spcBef>
                  <a:spcPct val="0"/>
                </a:spcBef>
                <a:spcAft>
                  <a:spcPct val="0"/>
                </a:spcAft>
              </a:pPr>
              <a:t>‹#›</a:t>
            </a:fld>
            <a:endParaRPr lang="en-US">
              <a:ea typeface="ＭＳ Ｐゴシック" pitchFamily="34" charset="-128"/>
            </a:endParaRPr>
          </a:p>
        </p:txBody>
      </p:sp>
    </p:spTree>
    <p:extLst>
      <p:ext uri="{BB962C8B-B14F-4D97-AF65-F5344CB8AC3E}">
        <p14:creationId xmlns:p14="http://schemas.microsoft.com/office/powerpoint/2010/main" val="1120687817"/>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4.xml"/><Relationship Id="rId1" Type="http://schemas.openxmlformats.org/officeDocument/2006/relationships/vmlDrawing" Target="../drawings/vmlDrawing5.vml"/><Relationship Id="rId5" Type="http://schemas.openxmlformats.org/officeDocument/2006/relationships/image" Target="../media/image10.emf"/><Relationship Id="rId4" Type="http://schemas.openxmlformats.org/officeDocument/2006/relationships/oleObject" Target="../embeddings/oleObject9.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image" Target="../media/image14.wmf"/><Relationship Id="rId7" Type="http://schemas.openxmlformats.org/officeDocument/2006/relationships/image" Target="../media/image18.wmf"/><Relationship Id="rId12" Type="http://schemas.openxmlformats.org/officeDocument/2006/relationships/image" Target="../media/image23.wmf"/><Relationship Id="rId2" Type="http://schemas.openxmlformats.org/officeDocument/2006/relationships/notesSlide" Target="../notesSlides/notesSlide13.xml"/><Relationship Id="rId1" Type="http://schemas.openxmlformats.org/officeDocument/2006/relationships/slideLayout" Target="../slideLayouts/slideLayout63.xml"/><Relationship Id="rId6" Type="http://schemas.openxmlformats.org/officeDocument/2006/relationships/image" Target="../media/image17.wmf"/><Relationship Id="rId11" Type="http://schemas.openxmlformats.org/officeDocument/2006/relationships/image" Target="../media/image22.wmf"/><Relationship Id="rId5" Type="http://schemas.openxmlformats.org/officeDocument/2006/relationships/image" Target="../media/image16.wmf"/><Relationship Id="rId10" Type="http://schemas.openxmlformats.org/officeDocument/2006/relationships/image" Target="../media/image21.wmf"/><Relationship Id="rId4" Type="http://schemas.openxmlformats.org/officeDocument/2006/relationships/image" Target="../media/image15.wmf"/><Relationship Id="rId9" Type="http://schemas.openxmlformats.org/officeDocument/2006/relationships/image" Target="../media/image20.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6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8" Type="http://schemas.openxmlformats.org/officeDocument/2006/relationships/tags" Target="../tags/tag95.xml"/><Relationship Id="rId13" Type="http://schemas.openxmlformats.org/officeDocument/2006/relationships/tags" Target="../tags/tag100.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tags" Target="../tags/tag99.xml"/><Relationship Id="rId17" Type="http://schemas.openxmlformats.org/officeDocument/2006/relationships/notesSlide" Target="../notesSlides/notesSlide17.xml"/><Relationship Id="rId2" Type="http://schemas.openxmlformats.org/officeDocument/2006/relationships/tags" Target="../tags/tag89.xml"/><Relationship Id="rId16" Type="http://schemas.openxmlformats.org/officeDocument/2006/relationships/slideLayout" Target="../slideLayouts/slideLayout6.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tags" Target="../tags/tag98.xml"/><Relationship Id="rId5" Type="http://schemas.openxmlformats.org/officeDocument/2006/relationships/tags" Target="../tags/tag92.xml"/><Relationship Id="rId15" Type="http://schemas.openxmlformats.org/officeDocument/2006/relationships/tags" Target="../tags/tag102.xml"/><Relationship Id="rId10" Type="http://schemas.openxmlformats.org/officeDocument/2006/relationships/tags" Target="../tags/tag97.xml"/><Relationship Id="rId4" Type="http://schemas.openxmlformats.org/officeDocument/2006/relationships/tags" Target="../tags/tag91.xml"/><Relationship Id="rId9" Type="http://schemas.openxmlformats.org/officeDocument/2006/relationships/tags" Target="../tags/tag96.xml"/><Relationship Id="rId14" Type="http://schemas.openxmlformats.org/officeDocument/2006/relationships/tags" Target="../tags/tag10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6.xml"/></Relationships>
</file>

<file path=ppt/slides/_rels/slide2.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notesSlide" Target="../notesSlides/notesSlide1.xml"/><Relationship Id="rId2" Type="http://schemas.openxmlformats.org/officeDocument/2006/relationships/tags" Target="../tags/tag56.xml"/><Relationship Id="rId16" Type="http://schemas.openxmlformats.org/officeDocument/2006/relationships/slideLayout" Target="../slideLayouts/slideLayout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tags" Target="../tags/tag6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s/_rels/slide20.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9.xml"/><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wmf"/><Relationship Id="rId3" Type="http://schemas.openxmlformats.org/officeDocument/2006/relationships/image" Target="../media/image25.png"/><Relationship Id="rId7" Type="http://schemas.openxmlformats.org/officeDocument/2006/relationships/image" Target="../media/image17.wmf"/><Relationship Id="rId12" Type="http://schemas.openxmlformats.org/officeDocument/2006/relationships/image" Target="../media/image22.wmf"/><Relationship Id="rId2" Type="http://schemas.openxmlformats.org/officeDocument/2006/relationships/notesSlide" Target="../notesSlides/notesSlide20.xml"/><Relationship Id="rId1" Type="http://schemas.openxmlformats.org/officeDocument/2006/relationships/slideLayout" Target="../slideLayouts/slideLayout76.xml"/><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6.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89.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6.xml"/></Relationships>
</file>

<file path=ppt/slides/_rels/slide25.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1.jpeg"/><Relationship Id="rId7"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76.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hyperlink" Target="http://www.coffeenerds.com/coffee-pictures4.jpg" TargetMode="External"/><Relationship Id="rId9" Type="http://schemas.openxmlformats.org/officeDocument/2006/relationships/image" Target="../media/image36.wmf"/></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89.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88.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8.xml"/><Relationship Id="rId1" Type="http://schemas.openxmlformats.org/officeDocument/2006/relationships/vmlDrawing" Target="../drawings/vmlDrawing6.vml"/><Relationship Id="rId6" Type="http://schemas.openxmlformats.org/officeDocument/2006/relationships/image" Target="../media/image43.wmf"/><Relationship Id="rId5" Type="http://schemas.openxmlformats.org/officeDocument/2006/relationships/oleObject" Target="../embeddings/oleObject10.bin"/><Relationship Id="rId4" Type="http://schemas.openxmlformats.org/officeDocument/2006/relationships/image" Target="../media/image44.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88.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6.xml"/><Relationship Id="rId4" Type="http://schemas.openxmlformats.org/officeDocument/2006/relationships/image" Target="../media/image48.jpeg"/></Relationships>
</file>

<file path=ppt/slides/_rels/slide33.xml.rels><?xml version="1.0" encoding="UTF-8" standalone="yes"?>
<Relationships xmlns="http://schemas.openxmlformats.org/package/2006/relationships"><Relationship Id="rId3" Type="http://schemas.openxmlformats.org/officeDocument/2006/relationships/image" Target="../media/image49.gif"/><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76.xml"/><Relationship Id="rId6" Type="http://schemas.openxmlformats.org/officeDocument/2006/relationships/image" Target="../media/image51.png"/><Relationship Id="rId5" Type="http://schemas.openxmlformats.org/officeDocument/2006/relationships/image" Target="../media/image50.jpeg"/><Relationship Id="rId4" Type="http://schemas.openxmlformats.org/officeDocument/2006/relationships/hyperlink" Target="http://www.cwru.edu/finadmin/does/web/Images/smalspill3.jp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6.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7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1.xml"/><Relationship Id="rId1" Type="http://schemas.openxmlformats.org/officeDocument/2006/relationships/slideLayout" Target="../slideLayouts/slideLayout76.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6.xml"/><Relationship Id="rId1" Type="http://schemas.openxmlformats.org/officeDocument/2006/relationships/vmlDrawing" Target="../drawings/vmlDrawing7.vml"/><Relationship Id="rId6" Type="http://schemas.openxmlformats.org/officeDocument/2006/relationships/image" Target="../media/image57.wmf"/><Relationship Id="rId5" Type="http://schemas.openxmlformats.org/officeDocument/2006/relationships/image" Target="../media/image56.png"/><Relationship Id="rId4" Type="http://schemas.openxmlformats.org/officeDocument/2006/relationships/oleObject" Target="../embeddings/oleObject11.bin"/></Relationships>
</file>

<file path=ppt/slides/_rels/slide39.xml.rels><?xml version="1.0" encoding="UTF-8" standalone="yes"?>
<Relationships xmlns="http://schemas.openxmlformats.org/package/2006/relationships"><Relationship Id="rId8" Type="http://schemas.openxmlformats.org/officeDocument/2006/relationships/tags" Target="../tags/tag111.xml"/><Relationship Id="rId13" Type="http://schemas.openxmlformats.org/officeDocument/2006/relationships/tags" Target="../tags/tag116.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tags" Target="../tags/tag115.xml"/><Relationship Id="rId17" Type="http://schemas.openxmlformats.org/officeDocument/2006/relationships/notesSlide" Target="../notesSlides/notesSlide33.xml"/><Relationship Id="rId2" Type="http://schemas.openxmlformats.org/officeDocument/2006/relationships/tags" Target="../tags/tag105.xml"/><Relationship Id="rId16" Type="http://schemas.openxmlformats.org/officeDocument/2006/relationships/slideLayout" Target="../slideLayouts/slideLayout6.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tags" Target="../tags/tag114.xml"/><Relationship Id="rId5" Type="http://schemas.openxmlformats.org/officeDocument/2006/relationships/tags" Target="../tags/tag108.xml"/><Relationship Id="rId15" Type="http://schemas.openxmlformats.org/officeDocument/2006/relationships/tags" Target="../tags/tag118.xml"/><Relationship Id="rId10" Type="http://schemas.openxmlformats.org/officeDocument/2006/relationships/tags" Target="../tags/tag113.xml"/><Relationship Id="rId4" Type="http://schemas.openxmlformats.org/officeDocument/2006/relationships/tags" Target="../tags/tag107.xml"/><Relationship Id="rId9" Type="http://schemas.openxmlformats.org/officeDocument/2006/relationships/tags" Target="../tags/tag112.xml"/><Relationship Id="rId14" Type="http://schemas.openxmlformats.org/officeDocument/2006/relationships/tags" Target="../tags/tag117.xml"/></Relationships>
</file>

<file path=ppt/slides/_rels/slide4.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notesSlide" Target="../notesSlides/notesSlide3.xml"/><Relationship Id="rId2" Type="http://schemas.openxmlformats.org/officeDocument/2006/relationships/tags" Target="../tags/tag73.xml"/><Relationship Id="rId16" Type="http://schemas.openxmlformats.org/officeDocument/2006/relationships/slideLayout" Target="../slideLayouts/slideLayout6.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tags" Target="../tags/tag86.xml"/><Relationship Id="rId10" Type="http://schemas.openxmlformats.org/officeDocument/2006/relationships/tags" Target="../tags/tag81.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5.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105.xml"/></Relationships>
</file>

<file path=ppt/slides/_rels/slide42.xml.rels><?xml version="1.0" encoding="UTF-8" standalone="yes"?>
<Relationships xmlns="http://schemas.openxmlformats.org/package/2006/relationships"><Relationship Id="rId8" Type="http://schemas.openxmlformats.org/officeDocument/2006/relationships/tags" Target="../tags/tag127.xml"/><Relationship Id="rId13" Type="http://schemas.openxmlformats.org/officeDocument/2006/relationships/tags" Target="../tags/tag132.xml"/><Relationship Id="rId3" Type="http://schemas.openxmlformats.org/officeDocument/2006/relationships/tags" Target="../tags/tag122.xml"/><Relationship Id="rId7" Type="http://schemas.openxmlformats.org/officeDocument/2006/relationships/tags" Target="../tags/tag126.xml"/><Relationship Id="rId12" Type="http://schemas.openxmlformats.org/officeDocument/2006/relationships/tags" Target="../tags/tag131.xml"/><Relationship Id="rId17" Type="http://schemas.openxmlformats.org/officeDocument/2006/relationships/notesSlide" Target="../notesSlides/notesSlide36.xml"/><Relationship Id="rId2" Type="http://schemas.openxmlformats.org/officeDocument/2006/relationships/tags" Target="../tags/tag121.xml"/><Relationship Id="rId16" Type="http://schemas.openxmlformats.org/officeDocument/2006/relationships/slideLayout" Target="../slideLayouts/slideLayout6.xml"/><Relationship Id="rId1" Type="http://schemas.openxmlformats.org/officeDocument/2006/relationships/tags" Target="../tags/tag120.xml"/><Relationship Id="rId6" Type="http://schemas.openxmlformats.org/officeDocument/2006/relationships/tags" Target="../tags/tag125.xml"/><Relationship Id="rId11" Type="http://schemas.openxmlformats.org/officeDocument/2006/relationships/tags" Target="../tags/tag130.xml"/><Relationship Id="rId5" Type="http://schemas.openxmlformats.org/officeDocument/2006/relationships/tags" Target="../tags/tag124.xml"/><Relationship Id="rId15" Type="http://schemas.openxmlformats.org/officeDocument/2006/relationships/tags" Target="../tags/tag134.xml"/><Relationship Id="rId10" Type="http://schemas.openxmlformats.org/officeDocument/2006/relationships/tags" Target="../tags/tag129.xml"/><Relationship Id="rId4" Type="http://schemas.openxmlformats.org/officeDocument/2006/relationships/tags" Target="../tags/tag123.xml"/><Relationship Id="rId9" Type="http://schemas.openxmlformats.org/officeDocument/2006/relationships/tags" Target="../tags/tag128.xml"/><Relationship Id="rId14" Type="http://schemas.openxmlformats.org/officeDocument/2006/relationships/tags" Target="../tags/tag13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3.xml"/></Relationships>
</file>

<file path=ppt/slides/_rels/slide4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8.xml"/><Relationship Id="rId1" Type="http://schemas.openxmlformats.org/officeDocument/2006/relationships/slideLayout" Target="../slideLayouts/slideLayout1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4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64.jpeg"/><Relationship Id="rId5" Type="http://schemas.openxmlformats.org/officeDocument/2006/relationships/image" Target="../media/image63.png"/><Relationship Id="rId4" Type="http://schemas.openxmlformats.org/officeDocument/2006/relationships/image" Target="../media/image6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93" y="1593"/>
          <a:ext cx="1588" cy="1588"/>
        </p:xfrm>
        <a:graphic>
          <a:graphicData uri="http://schemas.openxmlformats.org/presentationml/2006/ole">
            <mc:AlternateContent xmlns:mc="http://schemas.openxmlformats.org/markup-compatibility/2006">
              <mc:Choice xmlns:v="urn:schemas-microsoft-com:vml" Requires="v">
                <p:oleObj spid="_x0000_s247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93" y="1593"/>
                        <a:ext cx="1588" cy="1588"/>
                      </a:xfrm>
                      <a:prstGeom prst="rect">
                        <a:avLst/>
                      </a:prstGeom>
                    </p:spPr>
                  </p:pic>
                </p:oleObj>
              </mc:Fallback>
            </mc:AlternateContent>
          </a:graphicData>
        </a:graphic>
      </p:graphicFrame>
      <p:sp>
        <p:nvSpPr>
          <p:cNvPr id="3" name="Slide Number Placeholder 2"/>
          <p:cNvSpPr>
            <a:spLocks noGrp="1"/>
          </p:cNvSpPr>
          <p:nvPr>
            <p:ph type="sldNum" sz="quarter" idx="12"/>
          </p:nvPr>
        </p:nvSpPr>
        <p:spPr>
          <a:xfrm>
            <a:off x="9146097" y="6356389"/>
            <a:ext cx="2742486" cy="365125"/>
          </a:xfrm>
        </p:spPr>
        <p:txBody>
          <a:bodyPr/>
          <a:lstStyle/>
          <a:p>
            <a:pPr defTabSz="914430">
              <a:defRPr/>
            </a:pPr>
            <a:fld id="{9055F44C-6543-40DE-AE7E-D49E41E959D7}" type="slidenum">
              <a:rPr lang="en-US">
                <a:solidFill>
                  <a:prstClr val="black">
                    <a:tint val="75000"/>
                  </a:prstClr>
                </a:solidFill>
                <a:latin typeface="Calibri" panose="020F0502020204030204"/>
              </a:rPr>
              <a:pPr defTabSz="914430">
                <a:defRPr/>
              </a:pPr>
              <a:t>1</a:t>
            </a:fld>
            <a:endParaRPr lang="en-US" dirty="0">
              <a:solidFill>
                <a:prstClr val="black">
                  <a:tint val="75000"/>
                </a:prstClr>
              </a:solidFill>
              <a:latin typeface="Calibri" panose="020F0502020204030204"/>
            </a:endParaRPr>
          </a:p>
        </p:txBody>
      </p:sp>
      <p:sp>
        <p:nvSpPr>
          <p:cNvPr id="2" name="Rectangle 1"/>
          <p:cNvSpPr/>
          <p:nvPr/>
        </p:nvSpPr>
        <p:spPr>
          <a:xfrm>
            <a:off x="4" y="3"/>
            <a:ext cx="12188825" cy="4958496"/>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89" name="TextBox 4"/>
          <p:cNvSpPr txBox="1"/>
          <p:nvPr/>
        </p:nvSpPr>
        <p:spPr>
          <a:xfrm>
            <a:off x="379412" y="2270007"/>
            <a:ext cx="11210866" cy="107709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399" dirty="0">
              <a:solidFill>
                <a:schemeClr val="bg1"/>
              </a:solidFill>
            </a:endParaRPr>
          </a:p>
          <a:p>
            <a:endParaRPr lang="en-US" sz="2000" i="1" dirty="0">
              <a:solidFill>
                <a:schemeClr val="bg1"/>
              </a:solidFill>
            </a:endParaRPr>
          </a:p>
          <a:p>
            <a:endParaRPr lang="en-US" sz="2000" i="1" dirty="0">
              <a:solidFill>
                <a:schemeClr val="bg1"/>
              </a:solidFill>
            </a:endParaRPr>
          </a:p>
        </p:txBody>
      </p:sp>
      <p:sp>
        <p:nvSpPr>
          <p:cNvPr id="6" name="Rectangle 12"/>
          <p:cNvSpPr>
            <a:spLocks noGrp="1" noChangeArrowheads="1"/>
          </p:cNvSpPr>
          <p:nvPr>
            <p:ph type="ctrTitle" sz="quarter"/>
          </p:nvPr>
        </p:nvSpPr>
        <p:spPr>
          <a:xfrm>
            <a:off x="457200" y="1447826"/>
            <a:ext cx="11731628" cy="3382963"/>
          </a:xfrm>
        </p:spPr>
        <p:txBody>
          <a:bodyPr/>
          <a:lstStyle/>
          <a:p>
            <a:pPr marL="3175" algn="l" eaLnBrk="1" hangingPunct="1"/>
            <a:r>
              <a:rPr lang="en-US" altLang="en-US" sz="4400" dirty="0">
                <a:solidFill>
                  <a:schemeClr val="bg1"/>
                </a:solidFill>
                <a:ea typeface="ヒラギノ角ゴ Pro W3"/>
                <a:cs typeface="ヒラギノ角ゴ Pro W3"/>
              </a:rPr>
              <a:t>Assuring Quality Testing</a:t>
            </a:r>
            <a:br>
              <a:rPr lang="en-US" altLang="en-US" sz="4400" dirty="0">
                <a:solidFill>
                  <a:schemeClr val="bg1"/>
                </a:solidFill>
                <a:ea typeface="ヒラギノ角ゴ Pro W3"/>
                <a:cs typeface="ヒラギノ角ゴ Pro W3"/>
              </a:rPr>
            </a:br>
            <a:r>
              <a:rPr lang="en-US" altLang="en-US" sz="2800" i="1" dirty="0">
                <a:solidFill>
                  <a:schemeClr val="bg1"/>
                </a:solidFill>
                <a:ea typeface="ヒラギノ角ゴ Pro W3"/>
                <a:cs typeface="ヒラギノ角ゴ Pro W3"/>
              </a:rPr>
              <a:t>Module 2:</a:t>
            </a:r>
            <a:r>
              <a:rPr lang="en-US" altLang="en-US" sz="2800" b="0" i="1" dirty="0">
                <a:solidFill>
                  <a:schemeClr val="bg1"/>
                </a:solidFill>
                <a:ea typeface="ヒラギノ角ゴ Pro W3"/>
                <a:cs typeface="ヒラギノ角ゴ Pro W3"/>
              </a:rPr>
              <a:t> Lab Systems and POC Testing</a:t>
            </a:r>
            <a:br>
              <a:rPr lang="en-US" altLang="en-US" sz="4400" dirty="0">
                <a:solidFill>
                  <a:schemeClr val="bg1"/>
                </a:solidFill>
                <a:ea typeface="ヒラギノ角ゴ Pro W3"/>
                <a:cs typeface="ヒラギノ角ゴ Pro W3"/>
              </a:rPr>
            </a:br>
            <a:br>
              <a:rPr lang="en-US" altLang="en-US" sz="3200" b="0" dirty="0">
                <a:solidFill>
                  <a:schemeClr val="bg1"/>
                </a:solidFill>
                <a:ea typeface="ヒラギノ角ゴ Pro W3"/>
                <a:cs typeface="ヒラギノ角ゴ Pro W3"/>
              </a:rPr>
            </a:br>
            <a:br>
              <a:rPr lang="en-US" altLang="en-US" dirty="0">
                <a:solidFill>
                  <a:schemeClr val="bg1"/>
                </a:solidFill>
                <a:ea typeface="ヒラギノ角ゴ Pro W3"/>
                <a:cs typeface="ヒラギノ角ゴ Pro W3"/>
              </a:rPr>
            </a:br>
            <a:endParaRPr lang="en-US" altLang="en-US" sz="2400" dirty="0">
              <a:solidFill>
                <a:schemeClr val="bg1"/>
              </a:solidFill>
              <a:ea typeface="ヒラギノ角ゴ Pro W3"/>
              <a:cs typeface="ヒラギノ角ゴ Pro W3"/>
            </a:endParaRPr>
          </a:p>
        </p:txBody>
      </p:sp>
      <p:sp>
        <p:nvSpPr>
          <p:cNvPr id="4" name="TextBox 3"/>
          <p:cNvSpPr txBox="1"/>
          <p:nvPr/>
        </p:nvSpPr>
        <p:spPr>
          <a:xfrm>
            <a:off x="5408615" y="5584146"/>
            <a:ext cx="6780213" cy="646331"/>
          </a:xfrm>
          <a:prstGeom prst="rect">
            <a:avLst/>
          </a:prstGeom>
          <a:noFill/>
        </p:spPr>
        <p:txBody>
          <a:bodyPr wrap="square" rtlCol="0">
            <a:spAutoFit/>
          </a:bodyPr>
          <a:lstStyle/>
          <a:p>
            <a:pPr algn="r"/>
            <a:r>
              <a:rPr lang="en-US" dirty="0"/>
              <a:t>POC EID Training Toolkit</a:t>
            </a:r>
          </a:p>
          <a:p>
            <a:pPr algn="r"/>
            <a:r>
              <a:rPr lang="en-US" i="1" dirty="0"/>
              <a:t>v. May 2019</a:t>
            </a:r>
          </a:p>
        </p:txBody>
      </p:sp>
    </p:spTree>
    <p:extLst>
      <p:ext uri="{BB962C8B-B14F-4D97-AF65-F5344CB8AC3E}">
        <p14:creationId xmlns:p14="http://schemas.microsoft.com/office/powerpoint/2010/main" val="147969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ChangeArrowheads="1"/>
          </p:cNvSpPr>
          <p:nvPr>
            <p:ph type="title"/>
          </p:nvPr>
        </p:nvSpPr>
        <p:spPr>
          <a:xfrm>
            <a:off x="0" y="-1"/>
            <a:ext cx="12188825" cy="996287"/>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Who is responsible for quality?</a:t>
            </a:r>
          </a:p>
        </p:txBody>
      </p:sp>
      <p:sp>
        <p:nvSpPr>
          <p:cNvPr id="1014787" name="Rectangle 3"/>
          <p:cNvSpPr>
            <a:spLocks noGrp="1" noChangeArrowheads="1"/>
          </p:cNvSpPr>
          <p:nvPr>
            <p:ph idx="1"/>
          </p:nvPr>
        </p:nvSpPr>
        <p:spPr>
          <a:xfrm>
            <a:off x="5078677" y="1828800"/>
            <a:ext cx="6805427" cy="3962400"/>
          </a:xfrm>
        </p:spPr>
        <p:txBody>
          <a:bodyPr>
            <a:normAutofit/>
          </a:bodyPr>
          <a:lstStyle/>
          <a:p>
            <a:r>
              <a:rPr lang="en-US" sz="2400" dirty="0">
                <a:latin typeface="Calibri" pitchFamily="34" charset="0"/>
              </a:rPr>
              <a:t>Laboratory management </a:t>
            </a:r>
            <a:r>
              <a:rPr lang="en-US" sz="2400" u="sng" dirty="0">
                <a:latin typeface="Calibri" pitchFamily="34" charset="0"/>
              </a:rPr>
              <a:t>and</a:t>
            </a:r>
            <a:r>
              <a:rPr lang="en-US" sz="2400" dirty="0">
                <a:latin typeface="Calibri" pitchFamily="34" charset="0"/>
              </a:rPr>
              <a:t> program staff establish and oversees quality assurance procedures</a:t>
            </a:r>
          </a:p>
          <a:p>
            <a:pPr>
              <a:buFontTx/>
              <a:buNone/>
            </a:pPr>
            <a:endParaRPr lang="en-US" sz="2400" dirty="0">
              <a:latin typeface="Calibri" pitchFamily="34" charset="0"/>
            </a:endParaRPr>
          </a:p>
          <a:p>
            <a:r>
              <a:rPr lang="en-US" sz="2400" dirty="0">
                <a:latin typeface="Calibri" pitchFamily="34" charset="0"/>
              </a:rPr>
              <a:t>Test site personnel implement the quality assurance procedures</a:t>
            </a:r>
          </a:p>
          <a:p>
            <a:endParaRPr lang="en-US" sz="2400" dirty="0">
              <a:latin typeface="Calibri" pitchFamily="34" charset="0"/>
            </a:endParaRPr>
          </a:p>
          <a:p>
            <a:r>
              <a:rPr lang="en-US" sz="2400" b="1" dirty="0">
                <a:latin typeface="Calibri" pitchFamily="34" charset="0"/>
              </a:rPr>
              <a:t>Everyone is responsible for maintaining quality in testing</a:t>
            </a:r>
          </a:p>
        </p:txBody>
      </p:sp>
      <p:sp>
        <p:nvSpPr>
          <p:cNvPr id="1014789" name="AutoShape 5"/>
          <p:cNvSpPr>
            <a:spLocks noChangeArrowheads="1"/>
          </p:cNvSpPr>
          <p:nvPr/>
        </p:nvSpPr>
        <p:spPr bwMode="auto">
          <a:xfrm>
            <a:off x="304721" y="1961865"/>
            <a:ext cx="4773956" cy="2895600"/>
          </a:xfrm>
          <a:prstGeom prst="irregularSeal1">
            <a:avLst/>
          </a:prstGeom>
          <a:solidFill>
            <a:srgbClr val="CCCCFF"/>
          </a:solidFill>
          <a:ln w="9525">
            <a:solidFill>
              <a:schemeClr val="tx1"/>
            </a:solidFill>
            <a:miter lim="800000"/>
            <a:headEnd/>
            <a:tailEnd/>
          </a:ln>
          <a:effectLst>
            <a:outerShdw dist="28398" dir="1593903" algn="ctr" rotWithShape="0">
              <a:schemeClr val="bg2"/>
            </a:outerShdw>
          </a:effectLst>
        </p:spPr>
        <p:txBody>
          <a:bodyPr wrap="none" anchor="ctr"/>
          <a:lstStyle/>
          <a:p>
            <a:pPr algn="ctr" defTabSz="457200" fontAlgn="base">
              <a:spcBef>
                <a:spcPct val="0"/>
              </a:spcBef>
              <a:spcAft>
                <a:spcPct val="0"/>
              </a:spcAft>
            </a:pPr>
            <a:r>
              <a:rPr lang="en-US" sz="3200" b="1" dirty="0">
                <a:solidFill>
                  <a:srgbClr val="FF0000"/>
                </a:solidFill>
                <a:ea typeface="ＭＳ Ｐゴシック" pitchFamily="34" charset="-128"/>
              </a:rPr>
              <a:t>EVERYONE!</a:t>
            </a:r>
          </a:p>
        </p:txBody>
      </p:sp>
      <p:sp>
        <p:nvSpPr>
          <p:cNvPr id="6" name="Oval 5">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2438642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0" y="3"/>
            <a:ext cx="12188825" cy="955343"/>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Comparison of QA approaches for POC testing </a:t>
            </a:r>
          </a:p>
        </p:txBody>
      </p:sp>
      <p:sp>
        <p:nvSpPr>
          <p:cNvPr id="21" name="Slide Number Placeholder 3"/>
          <p:cNvSpPr>
            <a:spLocks noGrp="1"/>
          </p:cNvSpPr>
          <p:nvPr>
            <p:ph type="sldNum" sz="quarter" idx="10"/>
          </p:nvPr>
        </p:nvSpPr>
        <p:spPr/>
        <p:txBody>
          <a:bodyPr/>
          <a:lstStyle/>
          <a:p>
            <a:fld id="{F19BED99-59E1-49C3-8B58-57831D85CA78}" type="slidenum">
              <a:rPr lang="en-US"/>
              <a:pPr/>
              <a:t>11</a:t>
            </a:fld>
            <a:endParaRPr lang="en-US"/>
          </a:p>
        </p:txBody>
      </p:sp>
      <p:sp>
        <p:nvSpPr>
          <p:cNvPr id="11" name="Oval 10">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graphicFrame>
        <p:nvGraphicFramePr>
          <p:cNvPr id="2" name="Table 1"/>
          <p:cNvGraphicFramePr>
            <a:graphicFrameLocks noGrp="1"/>
          </p:cNvGraphicFramePr>
          <p:nvPr>
            <p:extLst>
              <p:ext uri="{D42A27DB-BD31-4B8C-83A1-F6EECF244321}">
                <p14:modId xmlns:p14="http://schemas.microsoft.com/office/powerpoint/2010/main" val="716266553"/>
              </p:ext>
            </p:extLst>
          </p:nvPr>
        </p:nvGraphicFramePr>
        <p:xfrm>
          <a:off x="278807" y="1143000"/>
          <a:ext cx="11683005" cy="5333995"/>
        </p:xfrm>
        <a:graphic>
          <a:graphicData uri="http://schemas.openxmlformats.org/drawingml/2006/table">
            <a:tbl>
              <a:tblPr firstRow="1" bandRow="1">
                <a:tableStyleId>{5940675A-B579-460E-94D1-54222C63F5DA}</a:tableStyleId>
              </a:tblPr>
              <a:tblGrid>
                <a:gridCol w="4491825">
                  <a:extLst>
                    <a:ext uri="{9D8B030D-6E8A-4147-A177-3AD203B41FA5}">
                      <a16:colId xmlns:a16="http://schemas.microsoft.com/office/drawing/2014/main" val="20000"/>
                    </a:ext>
                  </a:extLst>
                </a:gridCol>
                <a:gridCol w="1438236">
                  <a:extLst>
                    <a:ext uri="{9D8B030D-6E8A-4147-A177-3AD203B41FA5}">
                      <a16:colId xmlns:a16="http://schemas.microsoft.com/office/drawing/2014/main" val="20001"/>
                    </a:ext>
                  </a:extLst>
                </a:gridCol>
                <a:gridCol w="1438236">
                  <a:extLst>
                    <a:ext uri="{9D8B030D-6E8A-4147-A177-3AD203B41FA5}">
                      <a16:colId xmlns:a16="http://schemas.microsoft.com/office/drawing/2014/main" val="20002"/>
                    </a:ext>
                  </a:extLst>
                </a:gridCol>
                <a:gridCol w="1438236">
                  <a:extLst>
                    <a:ext uri="{9D8B030D-6E8A-4147-A177-3AD203B41FA5}">
                      <a16:colId xmlns:a16="http://schemas.microsoft.com/office/drawing/2014/main" val="20003"/>
                    </a:ext>
                  </a:extLst>
                </a:gridCol>
                <a:gridCol w="1438236">
                  <a:extLst>
                    <a:ext uri="{9D8B030D-6E8A-4147-A177-3AD203B41FA5}">
                      <a16:colId xmlns:a16="http://schemas.microsoft.com/office/drawing/2014/main" val="20004"/>
                    </a:ext>
                  </a:extLst>
                </a:gridCol>
                <a:gridCol w="1438236">
                  <a:extLst>
                    <a:ext uri="{9D8B030D-6E8A-4147-A177-3AD203B41FA5}">
                      <a16:colId xmlns:a16="http://schemas.microsoft.com/office/drawing/2014/main" val="20005"/>
                    </a:ext>
                  </a:extLst>
                </a:gridCol>
              </a:tblGrid>
              <a:tr h="987465">
                <a:tc>
                  <a:txBody>
                    <a:bodyPr/>
                    <a:lstStyle/>
                    <a:p>
                      <a:endParaRPr lang="en-US" sz="1400" dirty="0"/>
                    </a:p>
                  </a:txBody>
                  <a:tcPr/>
                </a:tc>
                <a:tc>
                  <a:txBody>
                    <a:bodyPr/>
                    <a:lstStyle/>
                    <a:p>
                      <a:pPr algn="ctr"/>
                      <a:r>
                        <a:rPr lang="en-US" sz="1400" b="1" dirty="0">
                          <a:solidFill>
                            <a:schemeClr val="bg1"/>
                          </a:solidFill>
                        </a:rPr>
                        <a:t>External</a:t>
                      </a:r>
                      <a:r>
                        <a:rPr lang="en-US" sz="1400" b="1" baseline="0" dirty="0">
                          <a:solidFill>
                            <a:schemeClr val="bg1"/>
                          </a:solidFill>
                        </a:rPr>
                        <a:t> Quality Assessment (EQA) Panels</a:t>
                      </a:r>
                      <a:endParaRPr lang="en-US" sz="1400" b="1" dirty="0">
                        <a:solidFill>
                          <a:schemeClr val="bg1"/>
                        </a:solidFill>
                      </a:endParaRPr>
                    </a:p>
                  </a:txBody>
                  <a:tcPr anchor="ctr">
                    <a:solidFill>
                      <a:schemeClr val="accent1">
                        <a:lumMod val="75000"/>
                      </a:schemeClr>
                    </a:solidFill>
                  </a:tcPr>
                </a:tc>
                <a:tc>
                  <a:txBody>
                    <a:bodyPr/>
                    <a:lstStyle/>
                    <a:p>
                      <a:pPr algn="ctr"/>
                      <a:r>
                        <a:rPr lang="en-US" sz="1400" b="1" dirty="0">
                          <a:solidFill>
                            <a:schemeClr val="bg1"/>
                          </a:solidFill>
                        </a:rPr>
                        <a:t>Internal Quality Control (IQC)</a:t>
                      </a:r>
                    </a:p>
                  </a:txBody>
                  <a:tcPr anchor="ctr">
                    <a:solidFill>
                      <a:schemeClr val="accent1">
                        <a:lumMod val="75000"/>
                      </a:schemeClr>
                    </a:solidFill>
                  </a:tcPr>
                </a:tc>
                <a:tc>
                  <a:txBody>
                    <a:bodyPr/>
                    <a:lstStyle/>
                    <a:p>
                      <a:pPr algn="ctr"/>
                      <a:r>
                        <a:rPr lang="en-US" sz="1400" b="1" dirty="0">
                          <a:solidFill>
                            <a:schemeClr val="bg1"/>
                          </a:solidFill>
                        </a:rPr>
                        <a:t>Duplicate Testing/Inter-laboratory</a:t>
                      </a:r>
                      <a:r>
                        <a:rPr lang="en-US" sz="1400" b="1" baseline="0" dirty="0">
                          <a:solidFill>
                            <a:schemeClr val="bg1"/>
                          </a:solidFill>
                        </a:rPr>
                        <a:t> Sample Testing</a:t>
                      </a:r>
                      <a:endParaRPr lang="en-US" sz="1400" b="1" dirty="0">
                        <a:solidFill>
                          <a:schemeClr val="bg1"/>
                        </a:solidFill>
                      </a:endParaRPr>
                    </a:p>
                  </a:txBody>
                  <a:tcPr anchor="ctr">
                    <a:solidFill>
                      <a:schemeClr val="accent1">
                        <a:lumMod val="75000"/>
                      </a:schemeClr>
                    </a:solidFill>
                  </a:tcPr>
                </a:tc>
                <a:tc>
                  <a:txBody>
                    <a:bodyPr/>
                    <a:lstStyle/>
                    <a:p>
                      <a:pPr algn="ctr"/>
                      <a:r>
                        <a:rPr lang="en-US" sz="1400" b="1" dirty="0">
                          <a:solidFill>
                            <a:schemeClr val="bg1"/>
                          </a:solidFill>
                        </a:rPr>
                        <a:t>Connectivity</a:t>
                      </a:r>
                    </a:p>
                  </a:txBody>
                  <a:tcPr anchor="ctr">
                    <a:solidFill>
                      <a:schemeClr val="accent1">
                        <a:lumMod val="75000"/>
                      </a:schemeClr>
                    </a:solidFill>
                  </a:tcPr>
                </a:tc>
                <a:tc>
                  <a:txBody>
                    <a:bodyPr/>
                    <a:lstStyle/>
                    <a:p>
                      <a:pPr algn="ctr"/>
                      <a:r>
                        <a:rPr lang="en-US" sz="1400" b="1" dirty="0">
                          <a:solidFill>
                            <a:schemeClr val="bg1"/>
                          </a:solidFill>
                        </a:rPr>
                        <a:t>Mentorship</a:t>
                      </a:r>
                    </a:p>
                  </a:txBody>
                  <a:tcPr anchor="ctr">
                    <a:solidFill>
                      <a:schemeClr val="accent1">
                        <a:lumMod val="75000"/>
                      </a:schemeClr>
                    </a:solidFill>
                  </a:tcPr>
                </a:tc>
                <a:extLst>
                  <a:ext uri="{0D108BD9-81ED-4DB2-BD59-A6C34878D82A}">
                    <a16:rowId xmlns:a16="http://schemas.microsoft.com/office/drawing/2014/main" val="10000"/>
                  </a:ext>
                </a:extLst>
              </a:tr>
              <a:tr h="341815">
                <a:tc gridSpan="6">
                  <a:txBody>
                    <a:bodyPr/>
                    <a:lstStyle/>
                    <a:p>
                      <a:r>
                        <a:rPr lang="en-US" sz="1400" dirty="0"/>
                        <a:t>Technology</a:t>
                      </a:r>
                      <a:r>
                        <a:rPr lang="en-US" sz="1400" baseline="0" dirty="0"/>
                        <a:t> and Systems</a:t>
                      </a:r>
                      <a:endParaRPr lang="en-US" sz="1400" dirty="0"/>
                    </a:p>
                  </a:txBody>
                  <a:tcPr>
                    <a:solidFill>
                      <a:schemeClr val="bg1">
                        <a:lumMod val="7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08055">
                <a:tc>
                  <a:txBody>
                    <a:bodyPr/>
                    <a:lstStyle/>
                    <a:p>
                      <a:r>
                        <a:rPr lang="en-US" sz="1400" dirty="0"/>
                        <a:t>Instrument/device</a:t>
                      </a:r>
                      <a:r>
                        <a:rPr lang="en-US" sz="1400" baseline="0" dirty="0"/>
                        <a:t> performance </a:t>
                      </a:r>
                      <a:endParaRPr lang="en-US" sz="1400" dirty="0"/>
                    </a:p>
                  </a:txBody>
                  <a:tcPr/>
                </a:tc>
                <a:tc>
                  <a:txBody>
                    <a:bodyPr/>
                    <a:lstStyle/>
                    <a:p>
                      <a:pPr algn="ctr"/>
                      <a:r>
                        <a:rPr lang="en-US" sz="1400" dirty="0">
                          <a:solidFill>
                            <a:srgbClr val="00B050"/>
                          </a:solidFill>
                          <a:sym typeface="Wingdings"/>
                        </a:rPr>
                        <a:t></a:t>
                      </a:r>
                      <a:endParaRPr lang="en-US" sz="140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B050"/>
                          </a:solidFill>
                          <a:sym typeface="Wingdings"/>
                        </a:rPr>
                        <a:t></a:t>
                      </a:r>
                      <a:endParaRPr lang="en-US" sz="140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B050"/>
                          </a:solidFill>
                          <a:sym typeface="Wingdings"/>
                        </a:rPr>
                        <a:t></a:t>
                      </a:r>
                      <a:endParaRPr lang="en-US" sz="140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B050"/>
                          </a:solidFill>
                          <a:sym typeface="Wingdings"/>
                        </a:rPr>
                        <a:t></a:t>
                      </a:r>
                      <a:endParaRPr lang="en-US" sz="1400" dirty="0">
                        <a:solidFill>
                          <a:srgbClr val="00B050"/>
                        </a:solidFill>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B050"/>
                          </a:solidFill>
                          <a:sym typeface="Wingdings"/>
                        </a:rPr>
                        <a:t></a:t>
                      </a:r>
                      <a:endParaRPr lang="en-US" sz="1400" dirty="0">
                        <a:solidFill>
                          <a:srgbClr val="00B050"/>
                        </a:solidFill>
                      </a:endParaRPr>
                    </a:p>
                  </a:txBody>
                  <a:tcPr anchor="ctr"/>
                </a:tc>
                <a:extLst>
                  <a:ext uri="{0D108BD9-81ED-4DB2-BD59-A6C34878D82A}">
                    <a16:rowId xmlns:a16="http://schemas.microsoft.com/office/drawing/2014/main" val="10002"/>
                  </a:ext>
                </a:extLst>
              </a:tr>
              <a:tr h="308055">
                <a:tc>
                  <a:txBody>
                    <a:bodyPr/>
                    <a:lstStyle/>
                    <a:p>
                      <a:r>
                        <a:rPr lang="en-US" sz="1400" dirty="0"/>
                        <a:t>Patient identification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00B050"/>
                          </a:solidFill>
                          <a:sym typeface="Wingdings"/>
                        </a:rPr>
                        <a:t></a:t>
                      </a:r>
                    </a:p>
                  </a:txBody>
                  <a:tcPr anchor="ctr"/>
                </a:tc>
                <a:extLst>
                  <a:ext uri="{0D108BD9-81ED-4DB2-BD59-A6C34878D82A}">
                    <a16:rowId xmlns:a16="http://schemas.microsoft.com/office/drawing/2014/main" val="10003"/>
                  </a:ext>
                </a:extLst>
              </a:tr>
              <a:tr h="308055">
                <a:tc>
                  <a:txBody>
                    <a:bodyPr/>
                    <a:lstStyle/>
                    <a:p>
                      <a:r>
                        <a:rPr lang="en-US" sz="1400" dirty="0"/>
                        <a:t>Sample</a:t>
                      </a:r>
                      <a:r>
                        <a:rPr lang="en-US" sz="1400" baseline="0" dirty="0"/>
                        <a:t> &amp; reagent storage conditions</a:t>
                      </a:r>
                      <a:endParaRPr lang="en-US" sz="1400" dirty="0"/>
                    </a:p>
                  </a:txBody>
                  <a:tcPr/>
                </a:tc>
                <a:tc>
                  <a:txBody>
                    <a:bodyPr/>
                    <a:lstStyle/>
                    <a:p>
                      <a:pPr algn="ctr"/>
                      <a:r>
                        <a:rPr lang="en-US" sz="1400" dirty="0">
                          <a:solidFill>
                            <a:srgbClr val="FF0000"/>
                          </a:solidFill>
                        </a:rPr>
                        <a:t>X</a:t>
                      </a: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X</a:t>
                      </a:r>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FF0000"/>
                          </a:solidFill>
                        </a:rPr>
                        <a:t>X</a:t>
                      </a:r>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04"/>
                  </a:ext>
                </a:extLst>
              </a:tr>
              <a:tr h="308055">
                <a:tc>
                  <a:txBody>
                    <a:bodyPr/>
                    <a:lstStyle/>
                    <a:p>
                      <a:r>
                        <a:rPr lang="en-US" sz="1400" dirty="0"/>
                        <a:t>Sample</a:t>
                      </a:r>
                      <a:r>
                        <a:rPr lang="en-US" sz="1400" baseline="0" dirty="0"/>
                        <a:t> transportation conditions</a:t>
                      </a:r>
                      <a:endParaRPr lang="en-US" sz="1400" dirty="0"/>
                    </a:p>
                  </a:txBody>
                  <a:tcP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05"/>
                  </a:ext>
                </a:extLst>
              </a:tr>
              <a:tr h="308055">
                <a:tc>
                  <a:txBody>
                    <a:bodyPr/>
                    <a:lstStyle/>
                    <a:p>
                      <a:r>
                        <a:rPr lang="en-US" sz="1400" dirty="0"/>
                        <a:t>Inter-laboratory comparison</a:t>
                      </a:r>
                    </a:p>
                  </a:txBody>
                  <a:tcP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06"/>
                  </a:ext>
                </a:extLst>
              </a:tr>
              <a:tr h="308055">
                <a:tc gridSpan="6">
                  <a:txBody>
                    <a:bodyPr/>
                    <a:lstStyle/>
                    <a:p>
                      <a:r>
                        <a:rPr lang="en-US" sz="1400" dirty="0"/>
                        <a:t>User</a:t>
                      </a:r>
                    </a:p>
                  </a:txBody>
                  <a:tcPr>
                    <a:solidFill>
                      <a:schemeClr val="bg1">
                        <a:lumMod val="75000"/>
                      </a:schemeClr>
                    </a:solidFill>
                  </a:tcPr>
                </a:tc>
                <a:tc hMerge="1">
                  <a:txBody>
                    <a:bodyPr/>
                    <a:lstStyle/>
                    <a:p>
                      <a:endParaRPr lang="en-US" dirty="0"/>
                    </a:p>
                  </a:txBody>
                  <a:tcPr>
                    <a:solidFill>
                      <a:schemeClr val="bg1">
                        <a:lumMod val="75000"/>
                      </a:schemeClr>
                    </a:solidFill>
                  </a:tcPr>
                </a:tc>
                <a:tc hMerge="1">
                  <a:txBody>
                    <a:bodyPr/>
                    <a:lstStyle/>
                    <a:p>
                      <a:endParaRPr lang="en-US" dirty="0"/>
                    </a:p>
                  </a:txBody>
                  <a:tcPr>
                    <a:solidFill>
                      <a:schemeClr val="bg1">
                        <a:lumMod val="75000"/>
                      </a:schemeClr>
                    </a:solidFill>
                  </a:tcPr>
                </a:tc>
                <a:tc hMerge="1">
                  <a:txBody>
                    <a:bodyPr/>
                    <a:lstStyle/>
                    <a:p>
                      <a:endParaRPr lang="en-US" dirty="0"/>
                    </a:p>
                  </a:txBody>
                  <a:tcPr>
                    <a:solidFill>
                      <a:schemeClr val="bg1">
                        <a:lumMod val="75000"/>
                      </a:schemeClr>
                    </a:solidFill>
                  </a:tcPr>
                </a:tc>
                <a:tc hMerge="1">
                  <a:txBody>
                    <a:bodyPr/>
                    <a:lstStyle/>
                    <a:p>
                      <a:endParaRPr lang="en-US" dirty="0"/>
                    </a:p>
                  </a:txBody>
                  <a:tcPr>
                    <a:solidFill>
                      <a:schemeClr val="bg1">
                        <a:lumMod val="75000"/>
                      </a:schemeClr>
                    </a:solidFill>
                  </a:tcPr>
                </a:tc>
                <a:tc hMerge="1">
                  <a:txBody>
                    <a:bodyPr/>
                    <a:lstStyle/>
                    <a:p>
                      <a:endParaRPr lang="en-US" dirty="0"/>
                    </a:p>
                  </a:txBody>
                  <a:tcPr>
                    <a:solidFill>
                      <a:schemeClr val="bg1">
                        <a:lumMod val="75000"/>
                      </a:schemeClr>
                    </a:solidFill>
                  </a:tcPr>
                </a:tc>
                <a:extLst>
                  <a:ext uri="{0D108BD9-81ED-4DB2-BD59-A6C34878D82A}">
                    <a16:rowId xmlns:a16="http://schemas.microsoft.com/office/drawing/2014/main" val="10007"/>
                  </a:ext>
                </a:extLst>
              </a:tr>
              <a:tr h="308055">
                <a:tc>
                  <a:txBody>
                    <a:bodyPr/>
                    <a:lstStyle/>
                    <a:p>
                      <a:r>
                        <a:rPr lang="en-US" sz="1400" dirty="0"/>
                        <a:t>Overall technical</a:t>
                      </a:r>
                      <a:r>
                        <a:rPr lang="en-US" sz="1400" baseline="0" dirty="0"/>
                        <a:t> procedure</a:t>
                      </a:r>
                      <a:endParaRPr lang="en-US" sz="1400" dirty="0"/>
                    </a:p>
                  </a:txBody>
                  <a:tcP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08"/>
                  </a:ext>
                </a:extLst>
              </a:tr>
              <a:tr h="308055">
                <a:tc>
                  <a:txBody>
                    <a:bodyPr/>
                    <a:lstStyle/>
                    <a:p>
                      <a:r>
                        <a:rPr lang="en-US" sz="1400" dirty="0"/>
                        <a:t>Sample handling</a:t>
                      </a:r>
                    </a:p>
                  </a:txBody>
                  <a:tcP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09"/>
                  </a:ext>
                </a:extLst>
              </a:tr>
              <a:tr h="308055">
                <a:tc>
                  <a:txBody>
                    <a:bodyPr/>
                    <a:lstStyle/>
                    <a:p>
                      <a:r>
                        <a:rPr lang="en-US" sz="1400" dirty="0"/>
                        <a:t>Reagent</a:t>
                      </a:r>
                      <a:r>
                        <a:rPr lang="en-US" sz="1400" baseline="0" dirty="0"/>
                        <a:t> application</a:t>
                      </a:r>
                      <a:endParaRPr lang="en-US" sz="1400" dirty="0"/>
                    </a:p>
                  </a:txBody>
                  <a:tcP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10"/>
                  </a:ext>
                </a:extLst>
              </a:tr>
              <a:tr h="308055">
                <a:tc>
                  <a:txBody>
                    <a:bodyPr/>
                    <a:lstStyle/>
                    <a:p>
                      <a:r>
                        <a:rPr lang="en-US" sz="1400" dirty="0"/>
                        <a:t>Sample collection</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11"/>
                  </a:ext>
                </a:extLst>
              </a:tr>
              <a:tr h="308055">
                <a:tc>
                  <a:txBody>
                    <a:bodyPr/>
                    <a:lstStyle/>
                    <a:p>
                      <a:r>
                        <a:rPr lang="en-US" sz="1400" dirty="0"/>
                        <a:t>Sample application</a:t>
                      </a:r>
                    </a:p>
                  </a:txBody>
                  <a:tcP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12"/>
                  </a:ext>
                </a:extLst>
              </a:tr>
              <a:tr h="308055">
                <a:tc>
                  <a:txBody>
                    <a:bodyPr/>
                    <a:lstStyle/>
                    <a:p>
                      <a:r>
                        <a:rPr lang="en-US" sz="1400" dirty="0"/>
                        <a:t>Result interpretation</a:t>
                      </a:r>
                      <a:r>
                        <a:rPr lang="en-US" sz="1400" baseline="0" dirty="0"/>
                        <a:t> or reading</a:t>
                      </a:r>
                      <a:endParaRPr lang="en-US" sz="1400" dirty="0"/>
                    </a:p>
                  </a:txBody>
                  <a:tcP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13"/>
                  </a:ext>
                </a:extLst>
              </a:tr>
              <a:tr h="308055">
                <a:tc>
                  <a:txBody>
                    <a:bodyPr/>
                    <a:lstStyle/>
                    <a:p>
                      <a:r>
                        <a:rPr lang="en-US" sz="1400" dirty="0"/>
                        <a:t>Data processing (records)</a:t>
                      </a:r>
                    </a:p>
                  </a:txBody>
                  <a:tcP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FF0000"/>
                          </a:solidFill>
                        </a:rPr>
                        <a:t>X</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tc>
                  <a:txBody>
                    <a:bodyPr/>
                    <a:lstStyle/>
                    <a:p>
                      <a:pPr algn="ctr"/>
                      <a:r>
                        <a:rPr lang="en-US" sz="1400" dirty="0">
                          <a:solidFill>
                            <a:srgbClr val="00B050"/>
                          </a:solidFill>
                          <a:sym typeface="Wingdings"/>
                        </a:rPr>
                        <a:t></a:t>
                      </a:r>
                      <a:endParaRPr lang="en-US" sz="1400" dirty="0"/>
                    </a:p>
                  </a:txBody>
                  <a:tcPr anchor="ctr"/>
                </a:tc>
                <a:extLst>
                  <a:ext uri="{0D108BD9-81ED-4DB2-BD59-A6C34878D82A}">
                    <a16:rowId xmlns:a16="http://schemas.microsoft.com/office/drawing/2014/main" val="10014"/>
                  </a:ext>
                </a:extLst>
              </a:tr>
            </a:tbl>
          </a:graphicData>
        </a:graphic>
      </p:graphicFrame>
      <p:sp>
        <p:nvSpPr>
          <p:cNvPr id="3" name="TextBox 2"/>
          <p:cNvSpPr txBox="1"/>
          <p:nvPr/>
        </p:nvSpPr>
        <p:spPr>
          <a:xfrm rot="16200000">
            <a:off x="3046412" y="1504950"/>
            <a:ext cx="2362200" cy="26670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algn="ctr">
              <a:spcBef>
                <a:spcPts val="0"/>
              </a:spcBef>
              <a:spcAft>
                <a:spcPts val="0"/>
              </a:spcAft>
            </a:pPr>
            <a:r>
              <a:rPr lang="en-US" sz="1400" b="1" dirty="0">
                <a:solidFill>
                  <a:srgbClr val="000000"/>
                </a:solidFill>
                <a:ea typeface="ＭＳ 明朝"/>
                <a:cs typeface="Times New Roman"/>
              </a:rPr>
              <a:t>QA </a:t>
            </a:r>
          </a:p>
          <a:p>
            <a:pPr marL="0" marR="0" algn="ctr">
              <a:spcBef>
                <a:spcPts val="0"/>
              </a:spcBef>
              <a:spcAft>
                <a:spcPts val="0"/>
              </a:spcAft>
            </a:pPr>
            <a:r>
              <a:rPr lang="en-US" sz="1400" b="1" dirty="0">
                <a:solidFill>
                  <a:srgbClr val="000000"/>
                </a:solidFill>
                <a:ea typeface="ＭＳ 明朝"/>
                <a:cs typeface="Times New Roman"/>
              </a:rPr>
              <a:t>Approaches</a:t>
            </a:r>
          </a:p>
        </p:txBody>
      </p:sp>
    </p:spTree>
    <p:extLst>
      <p:ext uri="{BB962C8B-B14F-4D97-AF65-F5344CB8AC3E}">
        <p14:creationId xmlns:p14="http://schemas.microsoft.com/office/powerpoint/2010/main" val="2902865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a:xfrm>
            <a:off x="0" y="3"/>
            <a:ext cx="12188825" cy="955343"/>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Quality Assurance vs. Quality Control</a:t>
            </a:r>
          </a:p>
        </p:txBody>
      </p:sp>
      <p:graphicFrame>
        <p:nvGraphicFramePr>
          <p:cNvPr id="1053762" name="Group 66"/>
          <p:cNvGraphicFramePr>
            <a:graphicFrameLocks noGrp="1"/>
          </p:cNvGraphicFramePr>
          <p:nvPr>
            <p:ph type="tbl" idx="1"/>
            <p:extLst>
              <p:ext uri="{D42A27DB-BD31-4B8C-83A1-F6EECF244321}">
                <p14:modId xmlns:p14="http://schemas.microsoft.com/office/powerpoint/2010/main" val="852715413"/>
              </p:ext>
            </p:extLst>
          </p:nvPr>
        </p:nvGraphicFramePr>
        <p:xfrm>
          <a:off x="608012" y="1447806"/>
          <a:ext cx="10766796" cy="4618841"/>
        </p:xfrm>
        <a:graphic>
          <a:graphicData uri="http://schemas.openxmlformats.org/drawingml/2006/table">
            <a:tbl>
              <a:tblPr>
                <a:tableStyleId>{69CF1AB2-1976-4502-BF36-3FF5EA218861}</a:tableStyleId>
              </a:tblPr>
              <a:tblGrid>
                <a:gridCol w="2322250">
                  <a:extLst>
                    <a:ext uri="{9D8B030D-6E8A-4147-A177-3AD203B41FA5}">
                      <a16:colId xmlns:a16="http://schemas.microsoft.com/office/drawing/2014/main" val="20000"/>
                    </a:ext>
                  </a:extLst>
                </a:gridCol>
                <a:gridCol w="4327830">
                  <a:extLst>
                    <a:ext uri="{9D8B030D-6E8A-4147-A177-3AD203B41FA5}">
                      <a16:colId xmlns:a16="http://schemas.microsoft.com/office/drawing/2014/main" val="20001"/>
                    </a:ext>
                  </a:extLst>
                </a:gridCol>
                <a:gridCol w="4116716">
                  <a:extLst>
                    <a:ext uri="{9D8B030D-6E8A-4147-A177-3AD203B41FA5}">
                      <a16:colId xmlns:a16="http://schemas.microsoft.com/office/drawing/2014/main" val="20002"/>
                    </a:ext>
                  </a:extLst>
                </a:gridCol>
              </a:tblGrid>
              <a:tr h="724990">
                <a:tc>
                  <a:txBody>
                    <a:bodyPr/>
                    <a:lstStyle/>
                    <a:p>
                      <a:pPr marL="0" marR="0" lvl="0" indent="0" algn="l" defTabSz="914400" rtl="0" eaLnBrk="1" fontAlgn="base" latinLnBrk="0" hangingPunct="1">
                        <a:lnSpc>
                          <a:spcPct val="90000"/>
                        </a:lnSpc>
                        <a:spcBef>
                          <a:spcPct val="0"/>
                        </a:spcBef>
                        <a:spcAft>
                          <a:spcPct val="25000"/>
                        </a:spcAft>
                        <a:buClr>
                          <a:srgbClr val="FFD911"/>
                        </a:buClr>
                        <a:buSzPct val="95000"/>
                        <a:buFontTx/>
                        <a:buNone/>
                        <a:tabLst/>
                      </a:pPr>
                      <a:endParaRPr kumimoji="0" lang="en-US" sz="2400" b="0" i="0" u="none" strike="noStrike" cap="none" normalizeH="0" baseline="0" dirty="0">
                        <a:ln>
                          <a:noFill/>
                        </a:ln>
                        <a:solidFill>
                          <a:schemeClr val="tx1"/>
                        </a:solidFill>
                        <a:effectLst/>
                        <a:latin typeface="Calibri" pitchFamily="34" charset="0"/>
                      </a:endParaRPr>
                    </a:p>
                  </a:txBody>
                  <a:tcPr marL="121888" marR="121888" horzOverflow="overflow">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25000"/>
                        </a:spcAft>
                        <a:buClr>
                          <a:srgbClr val="FFD911"/>
                        </a:buClr>
                        <a:buSzPct val="95000"/>
                        <a:buFontTx/>
                        <a:buNone/>
                        <a:tabLst/>
                      </a:pPr>
                      <a:r>
                        <a:rPr kumimoji="0" lang="en-US" sz="2400" b="1" u="none" strike="noStrike" cap="none" normalizeH="0" baseline="0" dirty="0">
                          <a:ln>
                            <a:noFill/>
                          </a:ln>
                          <a:effectLst/>
                        </a:rPr>
                        <a:t>Quality Assurance</a:t>
                      </a:r>
                      <a:endParaRPr kumimoji="0" lang="en-US" sz="2400" b="1" i="0" u="none" strike="noStrike" cap="none" normalizeH="0" baseline="0" dirty="0">
                        <a:ln>
                          <a:noFill/>
                        </a:ln>
                        <a:solidFill>
                          <a:schemeClr val="tx1"/>
                        </a:solidFill>
                        <a:effectLst/>
                        <a:latin typeface="Calibri" pitchFamily="34" charset="0"/>
                      </a:endParaRPr>
                    </a:p>
                  </a:txBody>
                  <a:tcPr marL="121888" marR="1218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ase" latinLnBrk="0" hangingPunct="1">
                        <a:lnSpc>
                          <a:spcPct val="90000"/>
                        </a:lnSpc>
                        <a:spcBef>
                          <a:spcPct val="0"/>
                        </a:spcBef>
                        <a:spcAft>
                          <a:spcPct val="25000"/>
                        </a:spcAft>
                        <a:buClr>
                          <a:srgbClr val="FFD911"/>
                        </a:buClr>
                        <a:buSzPct val="95000"/>
                        <a:buFontTx/>
                        <a:buNone/>
                        <a:tabLst/>
                      </a:pPr>
                      <a:r>
                        <a:rPr kumimoji="0" lang="en-US" sz="2400" b="1" u="none" strike="noStrike" cap="none" normalizeH="0" baseline="0" dirty="0">
                          <a:ln>
                            <a:noFill/>
                          </a:ln>
                          <a:effectLst/>
                        </a:rPr>
                        <a:t>Quality Control</a:t>
                      </a:r>
                      <a:endParaRPr kumimoji="0" lang="en-US" sz="2400" b="1" i="0" u="none" strike="noStrike" cap="none" normalizeH="0" baseline="0" dirty="0">
                        <a:ln>
                          <a:noFill/>
                        </a:ln>
                        <a:solidFill>
                          <a:schemeClr val="tx1"/>
                        </a:solidFill>
                        <a:effectLst/>
                        <a:latin typeface="Calibri" pitchFamily="34" charset="0"/>
                      </a:endParaRPr>
                    </a:p>
                  </a:txBody>
                  <a:tcPr marL="121888" marR="121888" anchor="ctr" horzOverflow="overflow">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653571">
                <a:tc>
                  <a:txBody>
                    <a:bodyPr/>
                    <a:lstStyle/>
                    <a:p>
                      <a:pPr marL="0" marR="0" lvl="0" indent="0" algn="ctr" defTabSz="914400" rtl="0" eaLnBrk="1" fontAlgn="base" latinLnBrk="0" hangingPunct="1">
                        <a:lnSpc>
                          <a:spcPct val="90000"/>
                        </a:lnSpc>
                        <a:spcBef>
                          <a:spcPct val="0"/>
                        </a:spcBef>
                        <a:spcAft>
                          <a:spcPct val="25000"/>
                        </a:spcAft>
                        <a:buClr>
                          <a:srgbClr val="FFD911"/>
                        </a:buClr>
                        <a:buSzPct val="95000"/>
                        <a:buFontTx/>
                        <a:buNone/>
                        <a:tabLst/>
                      </a:pPr>
                      <a:r>
                        <a:rPr kumimoji="0" lang="en-US" sz="2000" b="1" i="1" u="none" strike="noStrike" cap="none" normalizeH="0" baseline="0" dirty="0">
                          <a:ln>
                            <a:noFill/>
                          </a:ln>
                          <a:effectLst/>
                        </a:rPr>
                        <a:t>Definition</a:t>
                      </a:r>
                      <a:endParaRPr kumimoji="0" lang="en-US" sz="2000" b="1" i="1" u="none" strike="noStrike" cap="none" normalizeH="0" baseline="0" dirty="0">
                        <a:ln>
                          <a:noFill/>
                        </a:ln>
                        <a:solidFill>
                          <a:schemeClr val="tx1"/>
                        </a:solidFill>
                        <a:effectLst/>
                        <a:latin typeface="Calibri" pitchFamily="34" charset="0"/>
                      </a:endParaRPr>
                    </a:p>
                  </a:txBody>
                  <a:tcPr marL="121888" marR="121888" anchor="ctr" horzOverflow="overflow">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90000"/>
                        </a:lnSpc>
                        <a:spcBef>
                          <a:spcPct val="0"/>
                        </a:spcBef>
                        <a:spcAft>
                          <a:spcPct val="25000"/>
                        </a:spcAft>
                        <a:buClr>
                          <a:srgbClr val="FFD911"/>
                        </a:buClr>
                        <a:buSzPct val="95000"/>
                        <a:buFontTx/>
                        <a:buNone/>
                        <a:tabLst/>
                      </a:pPr>
                      <a:r>
                        <a:rPr kumimoji="0" lang="en-US" sz="2000" u="none" strike="noStrike" cap="none" normalizeH="0" baseline="0" dirty="0">
                          <a:ln>
                            <a:noFill/>
                          </a:ln>
                          <a:effectLst/>
                        </a:rPr>
                        <a:t>Activities to ensure </a:t>
                      </a:r>
                      <a:r>
                        <a:rPr kumimoji="0" lang="en-US" sz="2000" u="sng" strike="noStrike" cap="none" normalizeH="0" baseline="0" dirty="0">
                          <a:ln>
                            <a:noFill/>
                          </a:ln>
                          <a:effectLst/>
                        </a:rPr>
                        <a:t>processes</a:t>
                      </a:r>
                      <a:r>
                        <a:rPr kumimoji="0" lang="en-US" sz="2000" u="none" strike="noStrike" cap="none" normalizeH="0" baseline="0" dirty="0">
                          <a:ln>
                            <a:noFill/>
                          </a:ln>
                          <a:effectLst/>
                        </a:rPr>
                        <a:t> are adequate for a system to achieve its objectives</a:t>
                      </a:r>
                      <a:endParaRPr kumimoji="0" lang="en-US" sz="2000" b="0" i="0" u="none" strike="noStrike" cap="none" normalizeH="0" baseline="0" dirty="0">
                        <a:ln>
                          <a:noFill/>
                        </a:ln>
                        <a:solidFill>
                          <a:schemeClr val="tx1"/>
                        </a:solidFill>
                        <a:effectLst/>
                        <a:latin typeface="Calibri" pitchFamily="34" charset="0"/>
                      </a:endParaRPr>
                    </a:p>
                  </a:txBody>
                  <a:tcPr marL="121888" marR="1218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base" latinLnBrk="0" hangingPunct="1">
                        <a:lnSpc>
                          <a:spcPct val="90000"/>
                        </a:lnSpc>
                        <a:spcBef>
                          <a:spcPct val="0"/>
                        </a:spcBef>
                        <a:spcAft>
                          <a:spcPct val="25000"/>
                        </a:spcAft>
                        <a:buClr>
                          <a:srgbClr val="FFD911"/>
                        </a:buClr>
                        <a:buSzPct val="95000"/>
                        <a:buFontTx/>
                        <a:buNone/>
                        <a:tabLst/>
                      </a:pPr>
                      <a:r>
                        <a:rPr kumimoji="0" lang="en-US" sz="2000" u="none" strike="noStrike" cap="none" normalizeH="0" baseline="0" dirty="0">
                          <a:ln>
                            <a:noFill/>
                          </a:ln>
                          <a:effectLst/>
                        </a:rPr>
                        <a:t>Activities to evaluate a </a:t>
                      </a:r>
                      <a:r>
                        <a:rPr kumimoji="0" lang="en-US" sz="2000" u="sng" strike="noStrike" cap="none" normalizeH="0" baseline="0" dirty="0">
                          <a:ln>
                            <a:noFill/>
                          </a:ln>
                          <a:effectLst/>
                        </a:rPr>
                        <a:t>product</a:t>
                      </a:r>
                      <a:r>
                        <a:rPr kumimoji="0" lang="en-US" sz="2000" u="none" strike="noStrike" cap="none" normalizeH="0" baseline="0" dirty="0">
                          <a:ln>
                            <a:noFill/>
                          </a:ln>
                          <a:effectLst/>
                        </a:rPr>
                        <a:t> or work </a:t>
                      </a:r>
                      <a:r>
                        <a:rPr kumimoji="0" lang="en-US" sz="2000" u="sng" strike="noStrike" cap="none" normalizeH="0" baseline="0" dirty="0">
                          <a:ln>
                            <a:noFill/>
                          </a:ln>
                          <a:effectLst/>
                        </a:rPr>
                        <a:t>result</a:t>
                      </a:r>
                      <a:endParaRPr kumimoji="0" lang="en-US" sz="2000" b="0" i="0" u="sng" strike="noStrike" cap="none" normalizeH="0" baseline="0" dirty="0">
                        <a:ln>
                          <a:noFill/>
                        </a:ln>
                        <a:solidFill>
                          <a:schemeClr val="tx1"/>
                        </a:solidFill>
                        <a:effectLst/>
                        <a:latin typeface="Calibri" pitchFamily="34" charset="0"/>
                      </a:endParaRPr>
                    </a:p>
                  </a:txBody>
                  <a:tcPr marL="121888" marR="121888" anchor="ctr" horzOverflow="overflow">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986371">
                <a:tc>
                  <a:txBody>
                    <a:bodyPr/>
                    <a:lstStyle/>
                    <a:p>
                      <a:pPr marL="0" marR="0" lvl="0" indent="0" algn="ctr" defTabSz="914400" rtl="0" eaLnBrk="1" fontAlgn="base" latinLnBrk="0" hangingPunct="1">
                        <a:lnSpc>
                          <a:spcPct val="90000"/>
                        </a:lnSpc>
                        <a:spcBef>
                          <a:spcPct val="0"/>
                        </a:spcBef>
                        <a:spcAft>
                          <a:spcPct val="25000"/>
                        </a:spcAft>
                        <a:buClr>
                          <a:srgbClr val="FFD911"/>
                        </a:buClr>
                        <a:buSzPct val="95000"/>
                        <a:buFontTx/>
                        <a:buNone/>
                        <a:tabLst/>
                      </a:pPr>
                      <a:r>
                        <a:rPr kumimoji="0" lang="en-US" sz="2000" b="1" i="1" u="none" strike="noStrike" cap="none" normalizeH="0" baseline="0" dirty="0">
                          <a:ln>
                            <a:noFill/>
                          </a:ln>
                          <a:effectLst/>
                        </a:rPr>
                        <a:t>Examples</a:t>
                      </a:r>
                      <a:endParaRPr kumimoji="0" lang="en-US" sz="2000" b="1" i="1" u="none" strike="noStrike" cap="none" normalizeH="0" baseline="0" dirty="0">
                        <a:ln>
                          <a:noFill/>
                        </a:ln>
                        <a:solidFill>
                          <a:schemeClr val="tx1"/>
                        </a:solidFill>
                        <a:effectLst/>
                        <a:latin typeface="Calibri" pitchFamily="34" charset="0"/>
                      </a:endParaRPr>
                    </a:p>
                  </a:txBody>
                  <a:tcPr marL="121888" marR="121888" anchor="ctr" horzOverflow="overflow">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65100" marR="0" lvl="0" indent="-165100" algn="l" defTabSz="914400" rtl="0" eaLnBrk="1" fontAlgn="base" latinLnBrk="0" hangingPunct="1">
                        <a:lnSpc>
                          <a:spcPct val="90000"/>
                        </a:lnSpc>
                        <a:spcBef>
                          <a:spcPct val="0"/>
                        </a:spcBef>
                        <a:spcAft>
                          <a:spcPct val="25000"/>
                        </a:spcAft>
                        <a:buClrTx/>
                        <a:buSzPct val="95000"/>
                        <a:buFontTx/>
                        <a:buChar char="•"/>
                        <a:tabLst/>
                      </a:pPr>
                      <a:endParaRPr kumimoji="0" lang="en-US" sz="2000" u="none" strike="noStrike" cap="none" normalizeH="0" baseline="0" dirty="0">
                        <a:ln>
                          <a:noFill/>
                        </a:ln>
                        <a:solidFill>
                          <a:schemeClr val="tx1"/>
                        </a:solidFill>
                        <a:effectLst/>
                      </a:endParaRPr>
                    </a:p>
                    <a:p>
                      <a:pPr marL="165100" marR="0" lvl="0" indent="-165100" algn="l" defTabSz="914400" rtl="0" eaLnBrk="1" fontAlgn="base" latinLnBrk="0" hangingPunct="1">
                        <a:lnSpc>
                          <a:spcPct val="90000"/>
                        </a:lnSpc>
                        <a:spcBef>
                          <a:spcPct val="0"/>
                        </a:spcBef>
                        <a:spcAft>
                          <a:spcPct val="25000"/>
                        </a:spcAft>
                        <a:buClrTx/>
                        <a:buSzPct val="95000"/>
                        <a:buFontTx/>
                        <a:buChar char="•"/>
                        <a:tabLst/>
                      </a:pPr>
                      <a:r>
                        <a:rPr kumimoji="0" lang="en-US" sz="2000" u="none" strike="noStrike" cap="none" normalizeH="0" baseline="0" dirty="0">
                          <a:ln>
                            <a:noFill/>
                          </a:ln>
                          <a:solidFill>
                            <a:schemeClr val="tx1"/>
                          </a:solidFill>
                          <a:effectLst/>
                        </a:rPr>
                        <a:t>Establish standard operating procedures for sample collection &amp; testing</a:t>
                      </a:r>
                    </a:p>
                    <a:p>
                      <a:pPr marL="165100" marR="0" lvl="0" indent="-165100" algn="l" defTabSz="914400" rtl="0" eaLnBrk="1" fontAlgn="base" latinLnBrk="0" hangingPunct="1">
                        <a:lnSpc>
                          <a:spcPct val="90000"/>
                        </a:lnSpc>
                        <a:spcBef>
                          <a:spcPct val="0"/>
                        </a:spcBef>
                        <a:spcAft>
                          <a:spcPct val="25000"/>
                        </a:spcAft>
                        <a:buClrTx/>
                        <a:buSzPct val="95000"/>
                        <a:buFontTx/>
                        <a:buChar char="•"/>
                        <a:tabLst/>
                      </a:pPr>
                      <a:endParaRPr kumimoji="0" lang="en-US" sz="2000" u="none" strike="noStrike" cap="none" normalizeH="0" baseline="0" dirty="0">
                        <a:ln>
                          <a:noFill/>
                        </a:ln>
                        <a:solidFill>
                          <a:schemeClr val="tx1"/>
                        </a:solidFill>
                        <a:effectLst/>
                      </a:endParaRPr>
                    </a:p>
                    <a:p>
                      <a:pPr marL="165100" marR="0" lvl="0" indent="-165100" algn="l" defTabSz="914400" rtl="0" eaLnBrk="1" fontAlgn="base" latinLnBrk="0" hangingPunct="1">
                        <a:lnSpc>
                          <a:spcPct val="90000"/>
                        </a:lnSpc>
                        <a:spcBef>
                          <a:spcPct val="0"/>
                        </a:spcBef>
                        <a:spcAft>
                          <a:spcPct val="25000"/>
                        </a:spcAft>
                        <a:buClrTx/>
                        <a:buSzPct val="95000"/>
                        <a:buFontTx/>
                        <a:buChar char="•"/>
                        <a:tabLst/>
                      </a:pPr>
                      <a:r>
                        <a:rPr kumimoji="0" lang="en-US" sz="2000" u="none" strike="noStrike" cap="none" normalizeH="0" baseline="0" dirty="0">
                          <a:ln>
                            <a:noFill/>
                          </a:ln>
                          <a:solidFill>
                            <a:schemeClr val="tx1"/>
                          </a:solidFill>
                          <a:effectLst/>
                        </a:rPr>
                        <a:t>Define criteria for acceptable samples</a:t>
                      </a:r>
                      <a:endParaRPr kumimoji="0" lang="en-US" sz="2000" b="0" i="0" u="none" strike="noStrike" cap="none" normalizeH="0" baseline="0" dirty="0">
                        <a:ln>
                          <a:noFill/>
                        </a:ln>
                        <a:solidFill>
                          <a:schemeClr val="tx1"/>
                        </a:solidFill>
                        <a:effectLst/>
                        <a:latin typeface="Calibri" pitchFamily="34" charset="0"/>
                      </a:endParaRPr>
                    </a:p>
                  </a:txBody>
                  <a:tcPr marL="121888" marR="12188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65100" marR="0" lvl="0" indent="-165100" algn="l" defTabSz="914400" rtl="0" eaLnBrk="1" fontAlgn="base" latinLnBrk="0" hangingPunct="1">
                        <a:lnSpc>
                          <a:spcPct val="90000"/>
                        </a:lnSpc>
                        <a:spcBef>
                          <a:spcPct val="0"/>
                        </a:spcBef>
                        <a:spcAft>
                          <a:spcPct val="25000"/>
                        </a:spcAft>
                        <a:buClrTx/>
                        <a:buSzPct val="95000"/>
                        <a:buFontTx/>
                        <a:buChar char="•"/>
                        <a:tabLst/>
                      </a:pPr>
                      <a:endParaRPr kumimoji="0" lang="en-US" sz="2000" u="none" strike="noStrike" kern="1200" cap="none" normalizeH="0" baseline="0" dirty="0">
                        <a:ln>
                          <a:noFill/>
                        </a:ln>
                        <a:solidFill>
                          <a:schemeClr val="tx1"/>
                        </a:solidFill>
                        <a:effectLst/>
                        <a:latin typeface="+mn-lt"/>
                        <a:ea typeface="+mn-ea"/>
                        <a:cs typeface="+mn-cs"/>
                      </a:endParaRPr>
                    </a:p>
                    <a:p>
                      <a:pPr marL="165100" marR="0" lvl="0" indent="-165100" algn="l" defTabSz="914400" rtl="0" eaLnBrk="1" fontAlgn="base" latinLnBrk="0" hangingPunct="1">
                        <a:lnSpc>
                          <a:spcPct val="90000"/>
                        </a:lnSpc>
                        <a:spcBef>
                          <a:spcPct val="0"/>
                        </a:spcBef>
                        <a:spcAft>
                          <a:spcPct val="25000"/>
                        </a:spcAft>
                        <a:buClrTx/>
                        <a:buSzPct val="95000"/>
                        <a:buFontTx/>
                        <a:buChar char="•"/>
                        <a:tabLst/>
                      </a:pPr>
                      <a:r>
                        <a:rPr kumimoji="0" lang="en-US" sz="2000" u="none" strike="noStrike" kern="1200" cap="none" normalizeH="0" baseline="0" dirty="0">
                          <a:ln>
                            <a:noFill/>
                          </a:ln>
                          <a:solidFill>
                            <a:schemeClr val="tx1"/>
                          </a:solidFill>
                          <a:effectLst/>
                          <a:latin typeface="+mn-lt"/>
                          <a:ea typeface="+mn-ea"/>
                          <a:cs typeface="+mn-cs"/>
                        </a:rPr>
                        <a:t>Analyze known QC samples before a patient sample to determine if a test is valid</a:t>
                      </a:r>
                    </a:p>
                    <a:p>
                      <a:pPr marL="0" marR="0" lvl="0" indent="0" algn="l" defTabSz="914400" rtl="0" eaLnBrk="1" fontAlgn="base" latinLnBrk="0" hangingPunct="1">
                        <a:lnSpc>
                          <a:spcPct val="90000"/>
                        </a:lnSpc>
                        <a:spcBef>
                          <a:spcPct val="0"/>
                        </a:spcBef>
                        <a:spcAft>
                          <a:spcPct val="25000"/>
                        </a:spcAft>
                        <a:buClrTx/>
                        <a:buSzPct val="95000"/>
                        <a:buFontTx/>
                        <a:buNone/>
                        <a:tabLst/>
                      </a:pPr>
                      <a:endParaRPr kumimoji="0" lang="en-US" sz="2000" u="none" strike="noStrike" kern="1200" cap="none" normalizeH="0" baseline="0" dirty="0">
                        <a:ln>
                          <a:noFill/>
                        </a:ln>
                        <a:solidFill>
                          <a:schemeClr val="tx1"/>
                        </a:solidFill>
                        <a:effectLst/>
                        <a:latin typeface="+mn-lt"/>
                        <a:ea typeface="+mn-ea"/>
                        <a:cs typeface="+mn-cs"/>
                      </a:endParaRPr>
                    </a:p>
                    <a:p>
                      <a:pPr marL="165100" marR="0" lvl="0" indent="-165100" algn="l" defTabSz="914400" rtl="0" eaLnBrk="1" fontAlgn="base" latinLnBrk="0" hangingPunct="1">
                        <a:lnSpc>
                          <a:spcPct val="90000"/>
                        </a:lnSpc>
                        <a:spcBef>
                          <a:spcPct val="0"/>
                        </a:spcBef>
                        <a:spcAft>
                          <a:spcPct val="25000"/>
                        </a:spcAft>
                        <a:buClrTx/>
                        <a:buSzPct val="95000"/>
                        <a:buFontTx/>
                        <a:buChar char="•"/>
                        <a:tabLst/>
                      </a:pPr>
                      <a:r>
                        <a:rPr kumimoji="0" lang="en-US" sz="2000" u="none" strike="noStrike" kern="1200" cap="none" normalizeH="0" baseline="0" dirty="0">
                          <a:ln>
                            <a:noFill/>
                          </a:ln>
                          <a:solidFill>
                            <a:schemeClr val="tx1"/>
                          </a:solidFill>
                          <a:effectLst/>
                          <a:latin typeface="+mn-lt"/>
                          <a:ea typeface="+mn-ea"/>
                          <a:cs typeface="+mn-cs"/>
                        </a:rPr>
                        <a:t>Decide if a sample is acceptable for testing</a:t>
                      </a:r>
                    </a:p>
                  </a:txBody>
                  <a:tcPr marL="121888" marR="121888" anchor="ctr" horzOverflow="overflow">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1" name="Slide Number Placeholder 3"/>
          <p:cNvSpPr>
            <a:spLocks noGrp="1"/>
          </p:cNvSpPr>
          <p:nvPr>
            <p:ph type="sldNum" sz="quarter" idx="10"/>
          </p:nvPr>
        </p:nvSpPr>
        <p:spPr/>
        <p:txBody>
          <a:bodyPr/>
          <a:lstStyle/>
          <a:p>
            <a:fld id="{F19BED99-59E1-49C3-8B58-57831D85CA78}" type="slidenum">
              <a:rPr lang="en-US"/>
              <a:pPr/>
              <a:t>12</a:t>
            </a:fld>
            <a:endParaRPr lang="en-US"/>
          </a:p>
        </p:txBody>
      </p:sp>
      <p:sp>
        <p:nvSpPr>
          <p:cNvPr id="6" name="Oval 5">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808267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a:xfrm>
            <a:off x="0" y="0"/>
            <a:ext cx="12188825" cy="8382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Why do errors occur? </a:t>
            </a:r>
          </a:p>
        </p:txBody>
      </p:sp>
      <p:sp>
        <p:nvSpPr>
          <p:cNvPr id="977923" name="Rectangle 3"/>
          <p:cNvSpPr>
            <a:spLocks noGrp="1" noChangeArrowheads="1"/>
          </p:cNvSpPr>
          <p:nvPr>
            <p:ph idx="1"/>
          </p:nvPr>
        </p:nvSpPr>
        <p:spPr>
          <a:xfrm>
            <a:off x="711016" y="1197595"/>
            <a:ext cx="10969943" cy="5279409"/>
          </a:xfrm>
        </p:spPr>
        <p:txBody>
          <a:bodyPr>
            <a:normAutofit/>
          </a:bodyPr>
          <a:lstStyle/>
          <a:p>
            <a:pPr>
              <a:lnSpc>
                <a:spcPct val="75000"/>
              </a:lnSpc>
              <a:buFontTx/>
              <a:buNone/>
            </a:pPr>
            <a:r>
              <a:rPr lang="en-US" sz="2400" b="1" dirty="0">
                <a:latin typeface="Calibri" pitchFamily="34" charset="0"/>
              </a:rPr>
              <a:t>Some causes include:</a:t>
            </a:r>
          </a:p>
          <a:p>
            <a:pPr>
              <a:lnSpc>
                <a:spcPct val="75000"/>
              </a:lnSpc>
              <a:buFontTx/>
              <a:buNone/>
            </a:pPr>
            <a:endParaRPr lang="en-US" sz="2400" dirty="0">
              <a:latin typeface="Calibri" pitchFamily="34" charset="0"/>
            </a:endParaRPr>
          </a:p>
          <a:p>
            <a:pPr>
              <a:lnSpc>
                <a:spcPct val="75000"/>
              </a:lnSpc>
            </a:pPr>
            <a:r>
              <a:rPr lang="en-US" sz="2000" dirty="0">
                <a:latin typeface="Calibri" pitchFamily="34" charset="0"/>
              </a:rPr>
              <a:t>Individual responsibilities are unclear</a:t>
            </a:r>
          </a:p>
          <a:p>
            <a:pPr marL="0" indent="0">
              <a:lnSpc>
                <a:spcPct val="75000"/>
              </a:lnSpc>
              <a:buNone/>
            </a:pPr>
            <a:endParaRPr lang="en-US" sz="2000" dirty="0">
              <a:latin typeface="Calibri" pitchFamily="34" charset="0"/>
            </a:endParaRPr>
          </a:p>
          <a:p>
            <a:pPr>
              <a:lnSpc>
                <a:spcPct val="75000"/>
              </a:lnSpc>
            </a:pPr>
            <a:r>
              <a:rPr lang="en-US" sz="2000" dirty="0">
                <a:latin typeface="Calibri" pitchFamily="34" charset="0"/>
              </a:rPr>
              <a:t>No written procedures – SOPs/job aids are not available</a:t>
            </a:r>
          </a:p>
          <a:p>
            <a:pPr marL="0" indent="0">
              <a:lnSpc>
                <a:spcPct val="75000"/>
              </a:lnSpc>
              <a:buNone/>
            </a:pPr>
            <a:endParaRPr lang="en-US" sz="2000" dirty="0">
              <a:latin typeface="Calibri" pitchFamily="34" charset="0"/>
            </a:endParaRPr>
          </a:p>
          <a:p>
            <a:pPr>
              <a:lnSpc>
                <a:spcPct val="75000"/>
              </a:lnSpc>
            </a:pPr>
            <a:r>
              <a:rPr lang="en-US" sz="2000" dirty="0">
                <a:latin typeface="Calibri" pitchFamily="34" charset="0"/>
              </a:rPr>
              <a:t>Written procedures are not followed </a:t>
            </a:r>
          </a:p>
          <a:p>
            <a:pPr marL="0" indent="0">
              <a:lnSpc>
                <a:spcPct val="75000"/>
              </a:lnSpc>
              <a:buNone/>
            </a:pPr>
            <a:endParaRPr lang="en-US" sz="2000" dirty="0">
              <a:latin typeface="Calibri" pitchFamily="34" charset="0"/>
            </a:endParaRPr>
          </a:p>
          <a:p>
            <a:pPr>
              <a:lnSpc>
                <a:spcPct val="75000"/>
              </a:lnSpc>
            </a:pPr>
            <a:r>
              <a:rPr lang="en-US" sz="2000" dirty="0">
                <a:latin typeface="Calibri" pitchFamily="34" charset="0"/>
              </a:rPr>
              <a:t>Training is not done or not completed</a:t>
            </a:r>
          </a:p>
          <a:p>
            <a:pPr marL="0" indent="0">
              <a:lnSpc>
                <a:spcPct val="75000"/>
              </a:lnSpc>
              <a:buNone/>
            </a:pPr>
            <a:endParaRPr lang="en-US" sz="2000" dirty="0">
              <a:latin typeface="Calibri" pitchFamily="34" charset="0"/>
            </a:endParaRPr>
          </a:p>
          <a:p>
            <a:pPr>
              <a:lnSpc>
                <a:spcPct val="75000"/>
              </a:lnSpc>
            </a:pPr>
            <a:r>
              <a:rPr lang="en-US" sz="2000" dirty="0">
                <a:latin typeface="Calibri" pitchFamily="34" charset="0"/>
              </a:rPr>
              <a:t>Test kits not stored properly </a:t>
            </a:r>
            <a:endParaRPr lang="en-US" sz="2000" i="1" dirty="0">
              <a:latin typeface="Calibri" pitchFamily="34" charset="0"/>
            </a:endParaRPr>
          </a:p>
          <a:p>
            <a:pPr>
              <a:lnSpc>
                <a:spcPct val="75000"/>
              </a:lnSpc>
            </a:pPr>
            <a:endParaRPr lang="en-US" sz="2000" dirty="0">
              <a:latin typeface="Calibri" pitchFamily="34" charset="0"/>
            </a:endParaRPr>
          </a:p>
          <a:p>
            <a:pPr>
              <a:lnSpc>
                <a:spcPct val="75000"/>
              </a:lnSpc>
            </a:pPr>
            <a:r>
              <a:rPr lang="en-US" sz="2000" dirty="0">
                <a:latin typeface="Calibri" pitchFamily="34" charset="0"/>
              </a:rPr>
              <a:t>QC or EQA is not performed</a:t>
            </a:r>
          </a:p>
          <a:p>
            <a:pPr marL="0" indent="0">
              <a:lnSpc>
                <a:spcPct val="75000"/>
              </a:lnSpc>
              <a:buNone/>
            </a:pPr>
            <a:endParaRPr lang="en-US" sz="2000" dirty="0">
              <a:latin typeface="Calibri" pitchFamily="34" charset="0"/>
            </a:endParaRPr>
          </a:p>
          <a:p>
            <a:pPr>
              <a:lnSpc>
                <a:spcPct val="75000"/>
              </a:lnSpc>
            </a:pPr>
            <a:r>
              <a:rPr lang="en-US" sz="2000" dirty="0">
                <a:latin typeface="Calibri" pitchFamily="34" charset="0"/>
              </a:rPr>
              <a:t>Equipment is not properly maintained</a:t>
            </a:r>
          </a:p>
          <a:p>
            <a:pPr algn="ctr">
              <a:lnSpc>
                <a:spcPct val="75000"/>
              </a:lnSpc>
              <a:spcBef>
                <a:spcPct val="70000"/>
              </a:spcBef>
              <a:buFontTx/>
              <a:buNone/>
            </a:pPr>
            <a:r>
              <a:rPr lang="en-US" sz="2400" b="1" i="1" dirty="0">
                <a:solidFill>
                  <a:srgbClr val="FF0000"/>
                </a:solidFill>
                <a:latin typeface="Calibri" pitchFamily="34" charset="0"/>
              </a:rPr>
              <a:t>Errors can occur at any time throughout the testing process</a:t>
            </a:r>
          </a:p>
        </p:txBody>
      </p:sp>
      <p:sp>
        <p:nvSpPr>
          <p:cNvPr id="6" name="Oval 5">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981430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 name="Slide Number Placeholder 1"/>
          <p:cNvSpPr>
            <a:spLocks noGrp="1"/>
          </p:cNvSpPr>
          <p:nvPr>
            <p:ph type="sldNum" sz="quarter" idx="12"/>
          </p:nvPr>
        </p:nvSpPr>
        <p:spPr/>
        <p:txBody>
          <a:bodyPr/>
          <a:lstStyle/>
          <a:p>
            <a:fld id="{E8680D0B-5DBE-4478-B4AD-4200CCA30372}" type="slidenum">
              <a:rPr lang="en-US"/>
              <a:pPr/>
              <a:t>14</a:t>
            </a:fld>
            <a:endParaRPr lang="en-US"/>
          </a:p>
        </p:txBody>
      </p:sp>
      <p:sp>
        <p:nvSpPr>
          <p:cNvPr id="952323" name="Text Box 3"/>
          <p:cNvSpPr txBox="1">
            <a:spLocks noChangeArrowheads="1"/>
          </p:cNvSpPr>
          <p:nvPr/>
        </p:nvSpPr>
        <p:spPr bwMode="auto">
          <a:xfrm>
            <a:off x="0" y="22"/>
            <a:ext cx="12188825" cy="830997"/>
          </a:xfrm>
          <a:prstGeom prst="rect">
            <a:avLst/>
          </a:prstGeo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lvl1pPr fontAlgn="base">
              <a:spcBef>
                <a:spcPct val="0"/>
              </a:spcBef>
              <a:spcAft>
                <a:spcPct val="0"/>
              </a:spcAft>
              <a:defRPr sz="2400" baseline="0">
                <a:solidFill>
                  <a:schemeClr val="bg1"/>
                </a:solidFill>
                <a:latin typeface="+mj-lt"/>
                <a:ea typeface="+mj-ea"/>
                <a:cs typeface="+mj-cs"/>
              </a:defRPr>
            </a:lvl1pPr>
            <a:lvl2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2pPr>
            <a:lvl3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3pPr>
            <a:lvl4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4pPr>
            <a:lvl5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r>
              <a:rPr lang="en-US" dirty="0"/>
              <a:t>Errors can occur at any phase of the testing process</a:t>
            </a:r>
          </a:p>
        </p:txBody>
      </p:sp>
      <p:grpSp>
        <p:nvGrpSpPr>
          <p:cNvPr id="3" name="Group 2"/>
          <p:cNvGrpSpPr/>
          <p:nvPr/>
        </p:nvGrpSpPr>
        <p:grpSpPr>
          <a:xfrm>
            <a:off x="2611359" y="914412"/>
            <a:ext cx="7286821" cy="5822555"/>
            <a:chOff x="2611351" y="914404"/>
            <a:chExt cx="7286820" cy="5822555"/>
          </a:xfrm>
        </p:grpSpPr>
        <p:sp>
          <p:nvSpPr>
            <p:cNvPr id="952322" name="Oval 2"/>
            <p:cNvSpPr>
              <a:spLocks noChangeArrowheads="1"/>
            </p:cNvSpPr>
            <p:nvPr/>
          </p:nvSpPr>
          <p:spPr bwMode="auto">
            <a:xfrm>
              <a:off x="2791926" y="1227683"/>
              <a:ext cx="6703854" cy="5029200"/>
            </a:xfrm>
            <a:prstGeom prst="ellipse">
              <a:avLst/>
            </a:prstGeo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fontAlgn="base">
                <a:spcBef>
                  <a:spcPct val="0"/>
                </a:spcBef>
                <a:spcAft>
                  <a:spcPct val="0"/>
                </a:spcAft>
              </a:pPr>
              <a:endParaRPr lang="en-US" sz="2400">
                <a:solidFill>
                  <a:schemeClr val="bg1"/>
                </a:solidFill>
                <a:latin typeface="+mj-lt"/>
                <a:ea typeface="+mj-ea"/>
                <a:cs typeface="+mj-cs"/>
              </a:endParaRPr>
            </a:p>
          </p:txBody>
        </p:sp>
        <p:sp>
          <p:nvSpPr>
            <p:cNvPr id="952324" name="WordArt 4"/>
            <p:cNvSpPr>
              <a:spLocks noChangeArrowheads="1" noChangeShapeType="1" noTextEdit="1"/>
            </p:cNvSpPr>
            <p:nvPr/>
          </p:nvSpPr>
          <p:spPr bwMode="auto">
            <a:xfrm rot="4275814">
              <a:off x="8416082" y="2660723"/>
              <a:ext cx="1857375" cy="533261"/>
            </a:xfrm>
            <a:prstGeom prst="rect">
              <a:avLst/>
            </a:prstGeom>
          </p:spPr>
          <p:txBody>
            <a:bodyPr spcFirstLastPara="1" wrap="none" fromWordArt="1">
              <a:prstTxWarp prst="textArchUp">
                <a:avLst>
                  <a:gd name="adj" fmla="val 10800000"/>
                </a:avLst>
              </a:prstTxWarp>
            </a:bodyPr>
            <a:lstStyle/>
            <a:p>
              <a:pPr algn="ctr" defTabSz="457200" fontAlgn="base">
                <a:spcBef>
                  <a:spcPct val="0"/>
                </a:spcBef>
                <a:spcAft>
                  <a:spcPct val="0"/>
                </a:spcAft>
              </a:pPr>
              <a:r>
                <a:rPr lang="en-US" sz="2800" kern="10" dirty="0">
                  <a:ln w="9525">
                    <a:noFill/>
                    <a:round/>
                    <a:headEnd/>
                    <a:tailEnd/>
                  </a:ln>
                  <a:latin typeface="Arial"/>
                  <a:ea typeface="ＭＳ Ｐゴシック" pitchFamily="34" charset="-128"/>
                  <a:cs typeface="Arial"/>
                </a:rPr>
                <a:t>Pre-Testing</a:t>
              </a:r>
            </a:p>
          </p:txBody>
        </p:sp>
        <p:sp>
          <p:nvSpPr>
            <p:cNvPr id="952325" name="WordArt 5"/>
            <p:cNvSpPr>
              <a:spLocks noChangeArrowheads="1" noChangeShapeType="1" noTextEdit="1"/>
            </p:cNvSpPr>
            <p:nvPr/>
          </p:nvSpPr>
          <p:spPr bwMode="auto">
            <a:xfrm>
              <a:off x="5281824" y="6276975"/>
              <a:ext cx="1904504" cy="459984"/>
            </a:xfrm>
            <a:prstGeom prst="rect">
              <a:avLst/>
            </a:prstGeom>
          </p:spPr>
          <p:txBody>
            <a:bodyPr wrap="none" fromWordArt="1">
              <a:prstTxWarp prst="textCanDown">
                <a:avLst>
                  <a:gd name="adj" fmla="val 33333"/>
                </a:avLst>
              </a:prstTxWarp>
            </a:bodyPr>
            <a:lstStyle/>
            <a:p>
              <a:pPr algn="ctr" defTabSz="457200" fontAlgn="base">
                <a:spcBef>
                  <a:spcPct val="0"/>
                </a:spcBef>
                <a:spcAft>
                  <a:spcPct val="0"/>
                </a:spcAft>
              </a:pPr>
              <a:r>
                <a:rPr lang="en-US" sz="3600" kern="10" dirty="0">
                  <a:ln w="9525">
                    <a:noFill/>
                    <a:round/>
                    <a:headEnd/>
                    <a:tailEnd/>
                  </a:ln>
                  <a:latin typeface="Arial"/>
                  <a:ea typeface="ＭＳ Ｐゴシック" pitchFamily="34" charset="-128"/>
                  <a:cs typeface="Arial"/>
                </a:rPr>
                <a:t>Testing</a:t>
              </a:r>
            </a:p>
          </p:txBody>
        </p:sp>
        <p:sp>
          <p:nvSpPr>
            <p:cNvPr id="952326" name="WordArt 6"/>
            <p:cNvSpPr>
              <a:spLocks noChangeArrowheads="1" noChangeShapeType="1" noTextEdit="1"/>
            </p:cNvSpPr>
            <p:nvPr/>
          </p:nvSpPr>
          <p:spPr bwMode="auto">
            <a:xfrm rot="17143128">
              <a:off x="1868332" y="2555070"/>
              <a:ext cx="2019300" cy="533261"/>
            </a:xfrm>
            <a:prstGeom prst="rect">
              <a:avLst/>
            </a:prstGeom>
          </p:spPr>
          <p:txBody>
            <a:bodyPr spcFirstLastPara="1" wrap="none" fromWordArt="1">
              <a:prstTxWarp prst="textArchUp">
                <a:avLst>
                  <a:gd name="adj" fmla="val 10800000"/>
                </a:avLst>
              </a:prstTxWarp>
            </a:bodyPr>
            <a:lstStyle/>
            <a:p>
              <a:pPr algn="ctr" defTabSz="457200" fontAlgn="base">
                <a:spcBef>
                  <a:spcPct val="0"/>
                </a:spcBef>
                <a:spcAft>
                  <a:spcPct val="0"/>
                </a:spcAft>
              </a:pPr>
              <a:r>
                <a:rPr lang="en-US" sz="2800" kern="10" dirty="0">
                  <a:ln w="9525">
                    <a:noFill/>
                    <a:round/>
                    <a:headEnd/>
                    <a:tailEnd/>
                  </a:ln>
                  <a:latin typeface="Arial"/>
                  <a:ea typeface="ＭＳ Ｐゴシック" pitchFamily="34" charset="-128"/>
                  <a:cs typeface="Arial"/>
                </a:rPr>
                <a:t>Post-Testing</a:t>
              </a:r>
            </a:p>
          </p:txBody>
        </p:sp>
        <p:pic>
          <p:nvPicPr>
            <p:cNvPr id="952327" name="Picture 7"/>
            <p:cNvPicPr>
              <a:picLocks noChangeAspect="1" noChangeArrowheads="1"/>
            </p:cNvPicPr>
            <p:nvPr/>
          </p:nvPicPr>
          <p:blipFill>
            <a:blip r:embed="rId3" cstate="print"/>
            <a:srcRect r="12122"/>
            <a:stretch>
              <a:fillRect/>
            </a:stretch>
          </p:blipFill>
          <p:spPr bwMode="auto">
            <a:xfrm>
              <a:off x="5332412" y="914404"/>
              <a:ext cx="1726750" cy="1027113"/>
            </a:xfrm>
            <a:prstGeom prst="rect">
              <a:avLst/>
            </a:prstGeom>
            <a:noFill/>
            <a:ln w="9525">
              <a:noFill/>
              <a:miter lim="800000"/>
              <a:headEnd/>
              <a:tailEnd/>
            </a:ln>
            <a:effectLst/>
          </p:spPr>
        </p:pic>
        <p:pic>
          <p:nvPicPr>
            <p:cNvPr id="952328" name="Picture 8"/>
            <p:cNvPicPr>
              <a:picLocks noChangeAspect="1" noChangeArrowheads="1"/>
            </p:cNvPicPr>
            <p:nvPr/>
          </p:nvPicPr>
          <p:blipFill>
            <a:blip r:embed="rId4" cstate="print"/>
            <a:srcRect/>
            <a:stretch>
              <a:fillRect/>
            </a:stretch>
          </p:blipFill>
          <p:spPr bwMode="auto">
            <a:xfrm>
              <a:off x="7186328" y="4533900"/>
              <a:ext cx="1117309" cy="547688"/>
            </a:xfrm>
            <a:prstGeom prst="rect">
              <a:avLst/>
            </a:prstGeom>
            <a:noFill/>
            <a:ln w="9525">
              <a:noFill/>
              <a:miter lim="800000"/>
              <a:headEnd/>
              <a:tailEnd/>
            </a:ln>
            <a:effectLst/>
          </p:spPr>
        </p:pic>
        <p:pic>
          <p:nvPicPr>
            <p:cNvPr id="952329" name="Picture 9"/>
            <p:cNvPicPr>
              <a:picLocks noChangeAspect="1" noChangeArrowheads="1"/>
            </p:cNvPicPr>
            <p:nvPr/>
          </p:nvPicPr>
          <p:blipFill>
            <a:blip r:embed="rId5" cstate="print"/>
            <a:srcRect r="38889"/>
            <a:stretch>
              <a:fillRect/>
            </a:stretch>
          </p:blipFill>
          <p:spPr bwMode="auto">
            <a:xfrm>
              <a:off x="8430604" y="3124200"/>
              <a:ext cx="914162" cy="642938"/>
            </a:xfrm>
            <a:prstGeom prst="rect">
              <a:avLst/>
            </a:prstGeom>
            <a:noFill/>
            <a:ln w="9525">
              <a:noFill/>
              <a:miter lim="800000"/>
              <a:headEnd/>
              <a:tailEnd/>
            </a:ln>
            <a:effectLst/>
          </p:spPr>
        </p:pic>
        <p:pic>
          <p:nvPicPr>
            <p:cNvPr id="952330" name="Picture 10"/>
            <p:cNvPicPr>
              <a:picLocks noChangeAspect="1" noChangeArrowheads="1"/>
            </p:cNvPicPr>
            <p:nvPr/>
          </p:nvPicPr>
          <p:blipFill>
            <a:blip r:embed="rId6" cstate="print"/>
            <a:srcRect/>
            <a:stretch>
              <a:fillRect/>
            </a:stretch>
          </p:blipFill>
          <p:spPr bwMode="auto">
            <a:xfrm>
              <a:off x="3250353" y="1600200"/>
              <a:ext cx="1726750" cy="882650"/>
            </a:xfrm>
            <a:prstGeom prst="rect">
              <a:avLst/>
            </a:prstGeom>
            <a:noFill/>
            <a:ln w="9525">
              <a:noFill/>
              <a:miter lim="800000"/>
              <a:headEnd/>
              <a:tailEnd/>
            </a:ln>
            <a:effectLst/>
          </p:spPr>
        </p:pic>
        <p:pic>
          <p:nvPicPr>
            <p:cNvPr id="952331" name="Picture 11"/>
            <p:cNvPicPr>
              <a:picLocks noChangeAspect="1" noChangeArrowheads="1"/>
            </p:cNvPicPr>
            <p:nvPr/>
          </p:nvPicPr>
          <p:blipFill>
            <a:blip r:embed="rId7" cstate="print"/>
            <a:srcRect r="21428"/>
            <a:stretch>
              <a:fillRect/>
            </a:stretch>
          </p:blipFill>
          <p:spPr bwMode="auto">
            <a:xfrm>
              <a:off x="5637333" y="4794385"/>
              <a:ext cx="1117309" cy="776288"/>
            </a:xfrm>
            <a:prstGeom prst="rect">
              <a:avLst/>
            </a:prstGeom>
            <a:noFill/>
            <a:ln w="9525">
              <a:noFill/>
              <a:miter lim="800000"/>
              <a:headEnd/>
              <a:tailEnd/>
            </a:ln>
            <a:effectLst/>
          </p:spPr>
        </p:pic>
        <p:pic>
          <p:nvPicPr>
            <p:cNvPr id="952332" name="Picture 12"/>
            <p:cNvPicPr>
              <a:picLocks noChangeAspect="1" noChangeArrowheads="1"/>
            </p:cNvPicPr>
            <p:nvPr/>
          </p:nvPicPr>
          <p:blipFill>
            <a:blip r:embed="rId8" cstate="print"/>
            <a:srcRect/>
            <a:stretch>
              <a:fillRect/>
            </a:stretch>
          </p:blipFill>
          <p:spPr bwMode="auto">
            <a:xfrm>
              <a:off x="3047206" y="1981200"/>
              <a:ext cx="1218883" cy="914400"/>
            </a:xfrm>
            <a:prstGeom prst="rect">
              <a:avLst/>
            </a:prstGeom>
            <a:noFill/>
            <a:ln w="9525">
              <a:noFill/>
              <a:miter lim="800000"/>
              <a:headEnd/>
              <a:tailEnd/>
            </a:ln>
            <a:effectLst/>
          </p:spPr>
        </p:pic>
        <p:pic>
          <p:nvPicPr>
            <p:cNvPr id="952333" name="Picture 13"/>
            <p:cNvPicPr>
              <a:picLocks noChangeAspect="1" noChangeArrowheads="1"/>
            </p:cNvPicPr>
            <p:nvPr/>
          </p:nvPicPr>
          <p:blipFill>
            <a:blip r:embed="rId9" cstate="print"/>
            <a:srcRect b="21661"/>
            <a:stretch>
              <a:fillRect/>
            </a:stretch>
          </p:blipFill>
          <p:spPr bwMode="auto">
            <a:xfrm>
              <a:off x="8026523" y="4114800"/>
              <a:ext cx="1426262" cy="838200"/>
            </a:xfrm>
            <a:prstGeom prst="rect">
              <a:avLst/>
            </a:prstGeom>
            <a:noFill/>
            <a:ln w="9525">
              <a:noFill/>
              <a:miter lim="800000"/>
              <a:headEnd/>
              <a:tailEnd/>
            </a:ln>
            <a:effectLst/>
          </p:spPr>
        </p:pic>
        <p:pic>
          <p:nvPicPr>
            <p:cNvPr id="952334" name="Picture 14"/>
            <p:cNvPicPr>
              <a:picLocks noChangeAspect="1" noChangeArrowheads="1"/>
            </p:cNvPicPr>
            <p:nvPr/>
          </p:nvPicPr>
          <p:blipFill>
            <a:blip r:embed="rId10" cstate="print"/>
            <a:srcRect/>
            <a:stretch>
              <a:fillRect/>
            </a:stretch>
          </p:blipFill>
          <p:spPr bwMode="auto">
            <a:xfrm>
              <a:off x="2945634" y="2971801"/>
              <a:ext cx="1523603" cy="995363"/>
            </a:xfrm>
            <a:prstGeom prst="rect">
              <a:avLst/>
            </a:prstGeom>
            <a:noFill/>
            <a:ln w="9525">
              <a:noFill/>
              <a:miter lim="800000"/>
              <a:headEnd/>
              <a:tailEnd/>
            </a:ln>
            <a:effectLst/>
          </p:spPr>
        </p:pic>
        <p:sp>
          <p:nvSpPr>
            <p:cNvPr id="952335" name="Freeform 15"/>
            <p:cNvSpPr>
              <a:spLocks/>
            </p:cNvSpPr>
            <p:nvPr/>
          </p:nvSpPr>
          <p:spPr bwMode="auto">
            <a:xfrm>
              <a:off x="4773956" y="1447800"/>
              <a:ext cx="3073056" cy="4453353"/>
            </a:xfrm>
            <a:custGeom>
              <a:avLst/>
              <a:gdLst/>
              <a:ahLst/>
              <a:cxnLst>
                <a:cxn ang="0">
                  <a:pos x="0" y="0"/>
                </a:cxn>
                <a:cxn ang="0">
                  <a:pos x="1593" y="2772"/>
                </a:cxn>
              </a:cxnLst>
              <a:rect l="0" t="0" r="r" b="b"/>
              <a:pathLst>
                <a:path w="1593" h="2772">
                  <a:moveTo>
                    <a:pt x="0" y="0"/>
                  </a:moveTo>
                  <a:lnTo>
                    <a:pt x="1593" y="2772"/>
                  </a:lnTo>
                </a:path>
              </a:pathLst>
            </a:custGeom>
            <a:noFill/>
            <a:ln w="9525">
              <a:solidFill>
                <a:srgbClr val="3366CC"/>
              </a:solidFill>
              <a:round/>
              <a:headEnd type="none" w="med" len="med"/>
              <a:tailEnd type="none" w="med" len="med"/>
            </a:ln>
            <a:effec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952336" name="Freeform 16"/>
            <p:cNvSpPr>
              <a:spLocks/>
            </p:cNvSpPr>
            <p:nvPr/>
          </p:nvSpPr>
          <p:spPr bwMode="auto">
            <a:xfrm>
              <a:off x="3895771" y="2618266"/>
              <a:ext cx="2858873" cy="2952406"/>
            </a:xfrm>
            <a:custGeom>
              <a:avLst/>
              <a:gdLst/>
              <a:ahLst/>
              <a:cxnLst>
                <a:cxn ang="0">
                  <a:pos x="655" y="0"/>
                </a:cxn>
                <a:cxn ang="0">
                  <a:pos x="0" y="677"/>
                </a:cxn>
              </a:cxnLst>
              <a:rect l="0" t="0" r="r" b="b"/>
              <a:pathLst>
                <a:path w="655" h="677">
                  <a:moveTo>
                    <a:pt x="655" y="0"/>
                  </a:moveTo>
                  <a:lnTo>
                    <a:pt x="0" y="677"/>
                  </a:lnTo>
                </a:path>
              </a:pathLst>
            </a:custGeom>
            <a:noFill/>
            <a:ln w="9525">
              <a:solidFill>
                <a:srgbClr val="3366CC"/>
              </a:solidFill>
              <a:round/>
              <a:headEnd type="none" w="med" len="med"/>
              <a:tailEnd type="none" w="med" len="med"/>
            </a:ln>
            <a:effec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952337" name="Oval 17"/>
            <p:cNvSpPr>
              <a:spLocks noChangeArrowheads="1"/>
            </p:cNvSpPr>
            <p:nvPr/>
          </p:nvSpPr>
          <p:spPr bwMode="auto">
            <a:xfrm>
              <a:off x="4469236" y="2456692"/>
              <a:ext cx="2962562" cy="2222500"/>
            </a:xfrm>
            <a:prstGeom prst="ellipse">
              <a:avLst/>
            </a:prstGeom>
            <a:solidFill>
              <a:schemeClr val="accent5">
                <a:lumMod val="50000"/>
              </a:schemeClr>
            </a:solidFill>
            <a:ln w="9525">
              <a:solidFill>
                <a:schemeClr val="accent1"/>
              </a:solidFill>
              <a:miter lim="800000"/>
              <a:headEnd/>
              <a:tailEnd/>
            </a:ln>
          </p:spPr>
          <p:txBody>
            <a:bodyPr vert="horz" wrap="square" lIns="91440" tIns="45720" rIns="91440" bIns="45720" numCol="1" rtlCol="0" anchor="ctr" anchorCtr="0" compatLnSpc="1">
              <a:prstTxWarp prst="textNoShape">
                <a:avLst/>
              </a:prstTxWarp>
              <a:noAutofit/>
            </a:bodyPr>
            <a:lstStyle/>
            <a:p>
              <a:pPr fontAlgn="base">
                <a:spcBef>
                  <a:spcPct val="0"/>
                </a:spcBef>
                <a:spcAft>
                  <a:spcPct val="0"/>
                </a:spcAft>
              </a:pPr>
              <a:endParaRPr lang="en-US" sz="2400">
                <a:solidFill>
                  <a:schemeClr val="bg1"/>
                </a:solidFill>
                <a:latin typeface="+mj-lt"/>
                <a:ea typeface="+mj-ea"/>
                <a:cs typeface="+mj-cs"/>
              </a:endParaRPr>
            </a:p>
          </p:txBody>
        </p:sp>
        <p:sp>
          <p:nvSpPr>
            <p:cNvPr id="952338" name="Text Box 18"/>
            <p:cNvSpPr txBox="1">
              <a:spLocks noChangeArrowheads="1"/>
            </p:cNvSpPr>
            <p:nvPr/>
          </p:nvSpPr>
          <p:spPr bwMode="auto">
            <a:xfrm>
              <a:off x="4951415" y="2971802"/>
              <a:ext cx="2457270" cy="1200329"/>
            </a:xfrm>
            <a:prstGeom prst="rect">
              <a:avLst/>
            </a:prstGeom>
            <a:noFill/>
            <a:ln w="9525">
              <a:noFill/>
              <a:miter lim="800000"/>
              <a:headEnd/>
              <a:tailEnd/>
            </a:ln>
            <a:effectLst/>
          </p:spPr>
          <p:txBody>
            <a:bodyPr wrap="square">
              <a:spAutoFit/>
            </a:bodyPr>
            <a:lstStyle/>
            <a:p>
              <a:pPr marL="176213" indent="-176213" defTabSz="457200" eaLnBrk="0" fontAlgn="base" hangingPunct="0">
                <a:spcBef>
                  <a:spcPct val="0"/>
                </a:spcBef>
                <a:spcAft>
                  <a:spcPct val="0"/>
                </a:spcAft>
                <a:buFontTx/>
                <a:buChar char="•"/>
              </a:pPr>
              <a:r>
                <a:rPr lang="en-US" dirty="0">
                  <a:solidFill>
                    <a:prstClr val="white"/>
                  </a:solidFill>
                  <a:ea typeface="ＭＳ Ｐゴシック" pitchFamily="34" charset="-128"/>
                </a:rPr>
                <a:t>Data and Laboratory Management</a:t>
              </a:r>
            </a:p>
            <a:p>
              <a:pPr marL="176213" indent="-176213" defTabSz="457200" eaLnBrk="0" fontAlgn="base" hangingPunct="0">
                <a:spcBef>
                  <a:spcPct val="0"/>
                </a:spcBef>
                <a:spcAft>
                  <a:spcPct val="0"/>
                </a:spcAft>
                <a:buFontTx/>
                <a:buChar char="•"/>
              </a:pPr>
              <a:r>
                <a:rPr lang="en-US" dirty="0">
                  <a:solidFill>
                    <a:prstClr val="white"/>
                  </a:solidFill>
                  <a:ea typeface="ＭＳ Ｐゴシック" pitchFamily="34" charset="-128"/>
                </a:rPr>
                <a:t>Safety</a:t>
              </a:r>
            </a:p>
            <a:p>
              <a:pPr marL="176213" indent="-176213" defTabSz="457200" eaLnBrk="0" fontAlgn="base" hangingPunct="0">
                <a:spcBef>
                  <a:spcPct val="0"/>
                </a:spcBef>
                <a:spcAft>
                  <a:spcPct val="0"/>
                </a:spcAft>
                <a:buFontTx/>
                <a:buChar char="•"/>
              </a:pPr>
              <a:r>
                <a:rPr lang="en-US" dirty="0">
                  <a:solidFill>
                    <a:prstClr val="white"/>
                  </a:solidFill>
                  <a:ea typeface="ＭＳ Ｐゴシック" pitchFamily="34" charset="-128"/>
                </a:rPr>
                <a:t>Customer Service</a:t>
              </a:r>
            </a:p>
          </p:txBody>
        </p:sp>
        <p:pic>
          <p:nvPicPr>
            <p:cNvPr id="952339" name="Picture 19"/>
            <p:cNvPicPr>
              <a:picLocks noChangeAspect="1" noChangeArrowheads="1"/>
            </p:cNvPicPr>
            <p:nvPr/>
          </p:nvPicPr>
          <p:blipFill>
            <a:blip r:embed="rId11" cstate="print"/>
            <a:srcRect r="27150"/>
            <a:stretch>
              <a:fillRect/>
            </a:stretch>
          </p:blipFill>
          <p:spPr bwMode="auto">
            <a:xfrm>
              <a:off x="7618017" y="2895607"/>
              <a:ext cx="1117309" cy="754063"/>
            </a:xfrm>
            <a:prstGeom prst="rect">
              <a:avLst/>
            </a:prstGeom>
            <a:noFill/>
            <a:ln w="9525">
              <a:noFill/>
              <a:miter lim="800000"/>
              <a:headEnd/>
              <a:tailEnd/>
            </a:ln>
            <a:effectLst/>
          </p:spPr>
        </p:pic>
        <p:sp>
          <p:nvSpPr>
            <p:cNvPr id="952340" name="Text Box 20"/>
            <p:cNvSpPr txBox="1">
              <a:spLocks noChangeArrowheads="1"/>
            </p:cNvSpPr>
            <p:nvPr/>
          </p:nvSpPr>
          <p:spPr bwMode="auto">
            <a:xfrm>
              <a:off x="5510542" y="1915180"/>
              <a:ext cx="1574470" cy="523220"/>
            </a:xfrm>
            <a:prstGeom prst="rect">
              <a:avLst/>
            </a:prstGeom>
            <a:noFill/>
            <a:ln w="9525">
              <a:noFill/>
              <a:miter lim="800000"/>
              <a:headEnd/>
              <a:tailEnd/>
            </a:ln>
            <a:effectLst/>
          </p:spPr>
          <p:txBody>
            <a:bodyPr wrap="none">
              <a:spAutoFit/>
            </a:bodyPr>
            <a:lstStyle/>
            <a:p>
              <a:pPr defTabSz="457200" eaLnBrk="0" fontAlgn="base" hangingPunct="0">
                <a:spcBef>
                  <a:spcPct val="0"/>
                </a:spcBef>
                <a:spcAft>
                  <a:spcPct val="0"/>
                </a:spcAft>
              </a:pPr>
              <a:r>
                <a:rPr lang="en-US" sz="1400" dirty="0">
                  <a:solidFill>
                    <a:schemeClr val="bg1"/>
                  </a:solidFill>
                  <a:ea typeface="ＭＳ Ｐゴシック" pitchFamily="34" charset="-128"/>
                </a:rPr>
                <a:t>Patient/Client Prep</a:t>
              </a:r>
            </a:p>
            <a:p>
              <a:pPr defTabSz="457200" eaLnBrk="0" fontAlgn="base" hangingPunct="0">
                <a:spcBef>
                  <a:spcPct val="0"/>
                </a:spcBef>
                <a:spcAft>
                  <a:spcPct val="0"/>
                </a:spcAft>
              </a:pPr>
              <a:r>
                <a:rPr lang="en-US" sz="1400" dirty="0">
                  <a:solidFill>
                    <a:schemeClr val="bg1"/>
                  </a:solidFill>
                  <a:ea typeface="ＭＳ Ｐゴシック" pitchFamily="34" charset="-128"/>
                </a:rPr>
                <a:t>Sample Collection</a:t>
              </a:r>
            </a:p>
          </p:txBody>
        </p:sp>
        <p:sp>
          <p:nvSpPr>
            <p:cNvPr id="952341" name="Text Box 21"/>
            <p:cNvSpPr txBox="1">
              <a:spLocks noChangeArrowheads="1"/>
            </p:cNvSpPr>
            <p:nvPr/>
          </p:nvSpPr>
          <p:spPr bwMode="auto">
            <a:xfrm>
              <a:off x="7358832" y="3733805"/>
              <a:ext cx="2539339" cy="581025"/>
            </a:xfrm>
            <a:prstGeom prst="rect">
              <a:avLst/>
            </a:prstGeom>
            <a:noFill/>
            <a:ln w="9525">
              <a:noFill/>
              <a:miter lim="800000"/>
              <a:headEnd/>
              <a:tailEnd/>
            </a:ln>
            <a:effectLst/>
          </p:spPr>
          <p:txBody>
            <a:bodyPr>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Sample Receipt </a:t>
              </a:r>
            </a:p>
            <a:p>
              <a:pPr defTabSz="457200" eaLnBrk="0" fontAlgn="base" hangingPunct="0">
                <a:spcBef>
                  <a:spcPct val="0"/>
                </a:spcBef>
                <a:spcAft>
                  <a:spcPct val="0"/>
                </a:spcAft>
              </a:pPr>
              <a:r>
                <a:rPr lang="en-US" sz="1600" dirty="0">
                  <a:solidFill>
                    <a:schemeClr val="bg1"/>
                  </a:solidFill>
                  <a:ea typeface="ＭＳ Ｐゴシック" pitchFamily="34" charset="-128"/>
                </a:rPr>
                <a:t>and Accessioning</a:t>
              </a:r>
            </a:p>
          </p:txBody>
        </p:sp>
        <p:sp>
          <p:nvSpPr>
            <p:cNvPr id="952342" name="Text Box 22"/>
            <p:cNvSpPr txBox="1">
              <a:spLocks noChangeArrowheads="1"/>
            </p:cNvSpPr>
            <p:nvPr/>
          </p:nvSpPr>
          <p:spPr bwMode="auto">
            <a:xfrm>
              <a:off x="7535948" y="4842309"/>
              <a:ext cx="982064" cy="584775"/>
            </a:xfrm>
            <a:prstGeom prst="rect">
              <a:avLst/>
            </a:prstGeom>
            <a:noFill/>
            <a:ln w="9525">
              <a:noFill/>
              <a:miter lim="800000"/>
              <a:headEnd/>
              <a:tailEnd/>
            </a:ln>
            <a:effectLst/>
          </p:spPr>
          <p:txBody>
            <a:bodyPr wrap="none">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Sample </a:t>
              </a:r>
            </a:p>
            <a:p>
              <a:pPr defTabSz="457200" eaLnBrk="0" fontAlgn="base" hangingPunct="0">
                <a:spcBef>
                  <a:spcPct val="0"/>
                </a:spcBef>
                <a:spcAft>
                  <a:spcPct val="0"/>
                </a:spcAft>
              </a:pPr>
              <a:r>
                <a:rPr lang="en-US" sz="1600" dirty="0">
                  <a:solidFill>
                    <a:schemeClr val="bg1"/>
                  </a:solidFill>
                  <a:ea typeface="ＭＳ Ｐゴシック" pitchFamily="34" charset="-128"/>
                </a:rPr>
                <a:t>Transport</a:t>
              </a:r>
            </a:p>
          </p:txBody>
        </p:sp>
        <p:sp>
          <p:nvSpPr>
            <p:cNvPr id="952343" name="Text Box 23"/>
            <p:cNvSpPr txBox="1">
              <a:spLocks noChangeArrowheads="1"/>
            </p:cNvSpPr>
            <p:nvPr/>
          </p:nvSpPr>
          <p:spPr bwMode="auto">
            <a:xfrm>
              <a:off x="5180250" y="5479048"/>
              <a:ext cx="1445780" cy="338554"/>
            </a:xfrm>
            <a:prstGeom prst="rect">
              <a:avLst/>
            </a:prstGeom>
            <a:noFill/>
            <a:ln w="9525">
              <a:noFill/>
              <a:miter lim="800000"/>
              <a:headEnd/>
              <a:tailEnd/>
            </a:ln>
            <a:effectLst/>
          </p:spPr>
          <p:txBody>
            <a:bodyPr wrap="none">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Quality Control</a:t>
              </a:r>
            </a:p>
          </p:txBody>
        </p:sp>
        <p:sp>
          <p:nvSpPr>
            <p:cNvPr id="952344" name="Text Box 24"/>
            <p:cNvSpPr txBox="1">
              <a:spLocks noChangeArrowheads="1"/>
            </p:cNvSpPr>
            <p:nvPr/>
          </p:nvSpPr>
          <p:spPr bwMode="auto">
            <a:xfrm>
              <a:off x="3148581" y="4648200"/>
              <a:ext cx="2183831" cy="336550"/>
            </a:xfrm>
            <a:prstGeom prst="rect">
              <a:avLst/>
            </a:prstGeom>
            <a:noFill/>
            <a:ln w="9525">
              <a:noFill/>
              <a:miter lim="800000"/>
              <a:headEnd/>
              <a:tailEnd/>
            </a:ln>
            <a:effectLst/>
          </p:spPr>
          <p:txBody>
            <a:bodyPr>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Record Keeping</a:t>
              </a:r>
            </a:p>
          </p:txBody>
        </p:sp>
        <p:sp>
          <p:nvSpPr>
            <p:cNvPr id="952345" name="Text Box 25"/>
            <p:cNvSpPr txBox="1">
              <a:spLocks noChangeArrowheads="1"/>
            </p:cNvSpPr>
            <p:nvPr/>
          </p:nvSpPr>
          <p:spPr bwMode="auto">
            <a:xfrm>
              <a:off x="3148785" y="2590800"/>
              <a:ext cx="1417797" cy="336550"/>
            </a:xfrm>
            <a:prstGeom prst="rect">
              <a:avLst/>
            </a:prstGeom>
            <a:noFill/>
            <a:ln w="9525">
              <a:noFill/>
              <a:miter lim="800000"/>
              <a:headEnd/>
              <a:tailEnd/>
            </a:ln>
            <a:effectLst/>
          </p:spPr>
          <p:txBody>
            <a:bodyPr>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Reporting</a:t>
              </a:r>
            </a:p>
          </p:txBody>
        </p:sp>
        <p:pic>
          <p:nvPicPr>
            <p:cNvPr id="952346" name="Picture 26"/>
            <p:cNvPicPr>
              <a:picLocks noChangeAspect="1" noChangeArrowheads="1"/>
            </p:cNvPicPr>
            <p:nvPr/>
          </p:nvPicPr>
          <p:blipFill>
            <a:blip r:embed="rId11" cstate="print"/>
            <a:srcRect r="27150"/>
            <a:stretch>
              <a:fillRect/>
            </a:stretch>
          </p:blipFill>
          <p:spPr bwMode="auto">
            <a:xfrm>
              <a:off x="7618017" y="1600202"/>
              <a:ext cx="1117309" cy="754063"/>
            </a:xfrm>
            <a:prstGeom prst="rect">
              <a:avLst/>
            </a:prstGeom>
            <a:noFill/>
            <a:ln w="9525">
              <a:noFill/>
              <a:miter lim="800000"/>
              <a:headEnd/>
              <a:tailEnd/>
            </a:ln>
            <a:effectLst/>
          </p:spPr>
        </p:pic>
        <p:sp>
          <p:nvSpPr>
            <p:cNvPr id="952347" name="Text Box 27"/>
            <p:cNvSpPr txBox="1">
              <a:spLocks noChangeArrowheads="1"/>
            </p:cNvSpPr>
            <p:nvPr/>
          </p:nvSpPr>
          <p:spPr bwMode="auto">
            <a:xfrm>
              <a:off x="7085440" y="2356656"/>
              <a:ext cx="2336191" cy="523220"/>
            </a:xfrm>
            <a:prstGeom prst="rect">
              <a:avLst/>
            </a:prstGeom>
            <a:noFill/>
            <a:ln w="9525">
              <a:noFill/>
              <a:miter lim="800000"/>
              <a:headEnd/>
              <a:tailEnd/>
            </a:ln>
            <a:effectLst/>
          </p:spPr>
          <p:txBody>
            <a:bodyPr wrap="square">
              <a:spAutoFit/>
            </a:bodyPr>
            <a:lstStyle/>
            <a:p>
              <a:pPr defTabSz="457200" eaLnBrk="0" fontAlgn="base" hangingPunct="0">
                <a:spcBef>
                  <a:spcPct val="0"/>
                </a:spcBef>
                <a:spcAft>
                  <a:spcPct val="0"/>
                </a:spcAft>
              </a:pPr>
              <a:r>
                <a:rPr lang="en-US" sz="1400" dirty="0">
                  <a:solidFill>
                    <a:schemeClr val="bg1"/>
                  </a:solidFill>
                  <a:ea typeface="ＭＳ Ｐゴシック" pitchFamily="34" charset="-128"/>
                </a:rPr>
                <a:t>Staff Competency</a:t>
              </a:r>
            </a:p>
            <a:p>
              <a:pPr defTabSz="457200" eaLnBrk="0" fontAlgn="base" hangingPunct="0">
                <a:spcBef>
                  <a:spcPct val="0"/>
                </a:spcBef>
                <a:spcAft>
                  <a:spcPct val="0"/>
                </a:spcAft>
              </a:pPr>
              <a:r>
                <a:rPr lang="en-US" sz="1400" dirty="0">
                  <a:solidFill>
                    <a:schemeClr val="bg1"/>
                  </a:solidFill>
                  <a:ea typeface="ＭＳ Ｐゴシック" pitchFamily="34" charset="-128"/>
                </a:rPr>
                <a:t>Test Evaluations</a:t>
              </a:r>
            </a:p>
          </p:txBody>
        </p:sp>
        <p:sp>
          <p:nvSpPr>
            <p:cNvPr id="952348" name="Text Box 28"/>
            <p:cNvSpPr txBox="1">
              <a:spLocks noChangeArrowheads="1"/>
            </p:cNvSpPr>
            <p:nvPr/>
          </p:nvSpPr>
          <p:spPr bwMode="auto">
            <a:xfrm>
              <a:off x="5553676" y="5731877"/>
              <a:ext cx="765274" cy="338554"/>
            </a:xfrm>
            <a:prstGeom prst="rect">
              <a:avLst/>
            </a:prstGeom>
            <a:noFill/>
            <a:ln w="9525">
              <a:noFill/>
              <a:miter lim="800000"/>
              <a:headEnd/>
              <a:tailEnd/>
            </a:ln>
            <a:effectLst/>
          </p:spPr>
          <p:txBody>
            <a:bodyPr wrap="none">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Testing</a:t>
              </a:r>
            </a:p>
          </p:txBody>
        </p:sp>
        <p:pic>
          <p:nvPicPr>
            <p:cNvPr id="952349" name="Picture 29" descr="bs00554_"/>
            <p:cNvPicPr>
              <a:picLocks noChangeAspect="1" noChangeArrowheads="1"/>
            </p:cNvPicPr>
            <p:nvPr/>
          </p:nvPicPr>
          <p:blipFill>
            <a:blip r:embed="rId12" cstate="print"/>
            <a:srcRect/>
            <a:stretch>
              <a:fillRect/>
            </a:stretch>
          </p:blipFill>
          <p:spPr bwMode="auto">
            <a:xfrm>
              <a:off x="3351927" y="3962407"/>
              <a:ext cx="1422030" cy="695325"/>
            </a:xfrm>
            <a:prstGeom prst="rect">
              <a:avLst/>
            </a:prstGeom>
            <a:noFill/>
          </p:spPr>
        </p:pic>
      </p:grpSp>
      <p:sp>
        <p:nvSpPr>
          <p:cNvPr id="32" name="Oval 31">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4" name="TextBox 3"/>
          <p:cNvSpPr txBox="1"/>
          <p:nvPr/>
        </p:nvSpPr>
        <p:spPr>
          <a:xfrm>
            <a:off x="9895588" y="1777581"/>
            <a:ext cx="2293237" cy="1346627"/>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a:spcBef>
                <a:spcPts val="0"/>
              </a:spcBef>
              <a:spcAft>
                <a:spcPts val="0"/>
              </a:spcAft>
            </a:pPr>
            <a:r>
              <a:rPr lang="en-US" sz="1400" dirty="0">
                <a:solidFill>
                  <a:srgbClr val="FF0000"/>
                </a:solidFill>
                <a:ea typeface="ＭＳ 明朝"/>
                <a:cs typeface="Times New Roman"/>
              </a:rPr>
              <a:t>Examples:</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Specimen not labelled properly</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Specimen stored incorrectly </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Test kits stored incorrectly</a:t>
            </a:r>
          </a:p>
        </p:txBody>
      </p:sp>
      <p:sp>
        <p:nvSpPr>
          <p:cNvPr id="37" name="TextBox 36"/>
          <p:cNvSpPr txBox="1"/>
          <p:nvPr/>
        </p:nvSpPr>
        <p:spPr>
          <a:xfrm>
            <a:off x="7568667" y="5892373"/>
            <a:ext cx="4012145" cy="134662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a:spcBef>
                <a:spcPts val="0"/>
              </a:spcBef>
              <a:spcAft>
                <a:spcPts val="0"/>
              </a:spcAft>
            </a:pPr>
            <a:r>
              <a:rPr lang="en-US" sz="1400" dirty="0">
                <a:solidFill>
                  <a:srgbClr val="FF0000"/>
                </a:solidFill>
                <a:ea typeface="ＭＳ 明朝"/>
                <a:cs typeface="Times New Roman"/>
              </a:rPr>
              <a:t>Examples:</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SOP not followed correctly</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Incorrect timing of test</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Incorrect reagents used</a:t>
            </a:r>
          </a:p>
          <a:p>
            <a:pPr marL="285750" marR="0" indent="-285750">
              <a:spcBef>
                <a:spcPts val="0"/>
              </a:spcBef>
              <a:spcAft>
                <a:spcPts val="0"/>
              </a:spcAft>
              <a:buFont typeface="Arial" panose="020B0604020202020204" pitchFamily="34" charset="0"/>
              <a:buChar char="•"/>
            </a:pPr>
            <a:endParaRPr lang="en-US" sz="1400" dirty="0">
              <a:solidFill>
                <a:srgbClr val="FF0000"/>
              </a:solidFill>
              <a:ea typeface="ＭＳ 明朝"/>
              <a:cs typeface="Times New Roman"/>
            </a:endParaRPr>
          </a:p>
          <a:p>
            <a:pPr marL="285750" marR="0" indent="-285750">
              <a:spcBef>
                <a:spcPts val="0"/>
              </a:spcBef>
              <a:spcAft>
                <a:spcPts val="0"/>
              </a:spcAft>
              <a:buFont typeface="Arial" panose="020B0604020202020204" pitchFamily="34" charset="0"/>
              <a:buChar char="•"/>
            </a:pPr>
            <a:endParaRPr lang="en-US" sz="1400" dirty="0">
              <a:solidFill>
                <a:srgbClr val="FF0000"/>
              </a:solidFill>
              <a:ea typeface="ＭＳ 明朝"/>
              <a:cs typeface="Times New Roman"/>
            </a:endParaRPr>
          </a:p>
        </p:txBody>
      </p:sp>
      <p:sp>
        <p:nvSpPr>
          <p:cNvPr id="38" name="TextBox 37"/>
          <p:cNvSpPr txBox="1"/>
          <p:nvPr/>
        </p:nvSpPr>
        <p:spPr>
          <a:xfrm>
            <a:off x="74612" y="4006460"/>
            <a:ext cx="3097983" cy="151490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a:spcBef>
                <a:spcPts val="0"/>
              </a:spcBef>
              <a:spcAft>
                <a:spcPts val="0"/>
              </a:spcAft>
            </a:pPr>
            <a:r>
              <a:rPr lang="en-US" sz="1400" dirty="0">
                <a:solidFill>
                  <a:srgbClr val="FF0000"/>
                </a:solidFill>
                <a:ea typeface="ＭＳ 明朝"/>
                <a:cs typeface="Times New Roman"/>
              </a:rPr>
              <a:t>Examples:</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Transcription error in recording </a:t>
            </a:r>
            <a:br>
              <a:rPr lang="en-US" sz="1400" dirty="0">
                <a:solidFill>
                  <a:srgbClr val="FF0000"/>
                </a:solidFill>
                <a:ea typeface="ＭＳ 明朝"/>
                <a:cs typeface="Times New Roman"/>
              </a:rPr>
            </a:br>
            <a:r>
              <a:rPr lang="en-US" sz="1400" dirty="0">
                <a:solidFill>
                  <a:srgbClr val="FF0000"/>
                </a:solidFill>
                <a:ea typeface="ＭＳ 明朝"/>
                <a:cs typeface="Times New Roman"/>
              </a:rPr>
              <a:t>test result</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Record not legible</a:t>
            </a:r>
          </a:p>
          <a:p>
            <a:pPr marL="285750" marR="0" indent="-285750">
              <a:spcBef>
                <a:spcPts val="0"/>
              </a:spcBef>
              <a:spcAft>
                <a:spcPts val="0"/>
              </a:spcAft>
              <a:buFont typeface="Arial" panose="020B0604020202020204" pitchFamily="34" charset="0"/>
              <a:buChar char="•"/>
            </a:pPr>
            <a:r>
              <a:rPr lang="en-US" sz="1400" dirty="0">
                <a:solidFill>
                  <a:srgbClr val="FF0000"/>
                </a:solidFill>
                <a:ea typeface="ＭＳ 明朝"/>
                <a:cs typeface="Times New Roman"/>
              </a:rPr>
              <a:t>Report sent to wrong location</a:t>
            </a:r>
          </a:p>
          <a:p>
            <a:pPr marL="285750" marR="0" indent="-285750">
              <a:spcBef>
                <a:spcPts val="0"/>
              </a:spcBef>
              <a:spcAft>
                <a:spcPts val="0"/>
              </a:spcAft>
              <a:buFont typeface="Arial" panose="020B0604020202020204" pitchFamily="34" charset="0"/>
              <a:buChar char="•"/>
            </a:pPr>
            <a:endParaRPr lang="en-US" sz="1400" dirty="0">
              <a:solidFill>
                <a:srgbClr val="FF0000"/>
              </a:solidFill>
              <a:ea typeface="ＭＳ 明朝"/>
              <a:cs typeface="Times New Roman"/>
            </a:endParaRPr>
          </a:p>
          <a:p>
            <a:pPr marL="285750" marR="0" indent="-285750">
              <a:spcBef>
                <a:spcPts val="0"/>
              </a:spcBef>
              <a:spcAft>
                <a:spcPts val="0"/>
              </a:spcAft>
              <a:buFont typeface="Arial" panose="020B0604020202020204" pitchFamily="34" charset="0"/>
              <a:buChar char="•"/>
            </a:pPr>
            <a:endParaRPr lang="en-US" sz="1400" dirty="0">
              <a:solidFill>
                <a:srgbClr val="FF0000"/>
              </a:solidFill>
              <a:ea typeface="ＭＳ 明朝"/>
              <a:cs typeface="Times New Roman"/>
            </a:endParaRPr>
          </a:p>
        </p:txBody>
      </p:sp>
    </p:spTree>
    <p:extLst>
      <p:ext uri="{BB962C8B-B14F-4D97-AF65-F5344CB8AC3E}">
        <p14:creationId xmlns:p14="http://schemas.microsoft.com/office/powerpoint/2010/main" val="300786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88825" cy="9280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Trouble shooting errors </a:t>
            </a:r>
          </a:p>
        </p:txBody>
      </p:sp>
      <p:sp>
        <p:nvSpPr>
          <p:cNvPr id="2" name="Content Placeholder 1"/>
          <p:cNvSpPr>
            <a:spLocks noGrp="1"/>
          </p:cNvSpPr>
          <p:nvPr>
            <p:ph idx="1"/>
          </p:nvPr>
        </p:nvSpPr>
        <p:spPr>
          <a:xfrm>
            <a:off x="382358" y="1889081"/>
            <a:ext cx="5484973" cy="4511719"/>
          </a:xfrm>
          <a:ln>
            <a:solidFill>
              <a:schemeClr val="accent1"/>
            </a:solidFill>
          </a:ln>
        </p:spPr>
        <p:txBody>
          <a:bodyPr>
            <a:normAutofit/>
          </a:bodyPr>
          <a:lstStyle/>
          <a:p>
            <a:endParaRPr lang="en-US" sz="2200" dirty="0">
              <a:latin typeface="Calibri" pitchFamily="34" charset="0"/>
            </a:endParaRPr>
          </a:p>
          <a:p>
            <a:r>
              <a:rPr lang="en-US" sz="1900" dirty="0"/>
              <a:t>In case of an issue, a message will be displayed (often, with an error code) </a:t>
            </a:r>
          </a:p>
          <a:p>
            <a:endParaRPr lang="en-US" sz="1900" dirty="0"/>
          </a:p>
          <a:p>
            <a:r>
              <a:rPr lang="en-US" sz="1900" dirty="0"/>
              <a:t>Refer to the Operator’s Manual and look for the error code, follow the recommended corrective actions</a:t>
            </a:r>
          </a:p>
          <a:p>
            <a:endParaRPr lang="en-US" sz="1900" dirty="0"/>
          </a:p>
          <a:p>
            <a:r>
              <a:rPr lang="en-US" sz="1900" dirty="0"/>
              <a:t>If the problem persists, contact supervisors </a:t>
            </a:r>
            <a:endParaRPr lang="en-US" sz="1900" dirty="0">
              <a:latin typeface="Calibri" pitchFamily="34" charset="0"/>
            </a:endParaRPr>
          </a:p>
          <a:p>
            <a:pPr marL="0" indent="0">
              <a:buNone/>
            </a:pPr>
            <a:endParaRPr lang="en-US" sz="1900" dirty="0"/>
          </a:p>
          <a:p>
            <a:r>
              <a:rPr lang="en-US" sz="1900" dirty="0"/>
              <a:t>In case of a discordant result, refer to SOPs or contact supervisor </a:t>
            </a:r>
          </a:p>
          <a:p>
            <a:endParaRPr lang="en-US" sz="2000" dirty="0">
              <a:latin typeface="Calibri" pitchFamily="34" charset="0"/>
            </a:endParaRPr>
          </a:p>
          <a:p>
            <a:endParaRPr lang="en-US" sz="2200" dirty="0">
              <a:latin typeface="Calibri" pitchFamily="34" charset="0"/>
            </a:endParaRPr>
          </a:p>
        </p:txBody>
      </p:sp>
      <p:sp>
        <p:nvSpPr>
          <p:cNvPr id="4" name="Content Placeholder 1"/>
          <p:cNvSpPr txBox="1">
            <a:spLocks/>
          </p:cNvSpPr>
          <p:nvPr/>
        </p:nvSpPr>
        <p:spPr>
          <a:xfrm>
            <a:off x="6172043" y="1889078"/>
            <a:ext cx="5484971" cy="4511722"/>
          </a:xfrm>
          <a:prstGeom prst="rect">
            <a:avLst/>
          </a:prstGeom>
          <a:ln>
            <a:solidFill>
              <a:schemeClr val="accent1"/>
            </a:solidFill>
          </a:ln>
        </p:spPr>
        <p:txBody>
          <a:bodyPr vert="horz">
            <a:normAutofit lnSpcReduction="10000"/>
          </a:bodyPr>
          <a:lstStyle/>
          <a:p>
            <a:pPr marL="365760" indent="-256032">
              <a:spcBef>
                <a:spcPts val="300"/>
              </a:spcBef>
              <a:buClr>
                <a:srgbClr val="9BBB59"/>
              </a:buClr>
              <a:buFont typeface="Georgia"/>
              <a:buNone/>
              <a:defRPr/>
            </a:pPr>
            <a:endParaRPr lang="en-US" sz="2400" dirty="0">
              <a:solidFill>
                <a:prstClr val="black"/>
              </a:solidFill>
              <a:ea typeface="ＭＳ Ｐゴシック" pitchFamily="34" charset="-128"/>
            </a:endParaRPr>
          </a:p>
          <a:p>
            <a:pPr marL="365760" indent="-256032">
              <a:spcBef>
                <a:spcPts val="300"/>
              </a:spcBef>
              <a:buFont typeface="Georgia"/>
              <a:buChar char="•"/>
              <a:defRPr/>
            </a:pPr>
            <a:r>
              <a:rPr lang="en-US" sz="1900" dirty="0">
                <a:solidFill>
                  <a:prstClr val="black"/>
                </a:solidFill>
                <a:ea typeface="ＭＳ Ｐゴシック" pitchFamily="34" charset="-128"/>
              </a:rPr>
              <a:t>Make sure POC test cartridge is filled properly following the SOP (exact volume, no air bubbles)</a:t>
            </a:r>
          </a:p>
          <a:p>
            <a:pPr marL="109728">
              <a:spcBef>
                <a:spcPts val="300"/>
              </a:spcBef>
              <a:defRPr/>
            </a:pPr>
            <a:endParaRPr lang="en-US" sz="1900" dirty="0">
              <a:solidFill>
                <a:prstClr val="black"/>
              </a:solidFill>
              <a:ea typeface="ＭＳ Ｐゴシック" pitchFamily="34" charset="-128"/>
            </a:endParaRPr>
          </a:p>
          <a:p>
            <a:pPr marL="365760" indent="-256032">
              <a:spcBef>
                <a:spcPts val="300"/>
              </a:spcBef>
              <a:buFont typeface="Georgia"/>
              <a:buChar char="•"/>
              <a:defRPr/>
            </a:pPr>
            <a:r>
              <a:rPr lang="en-US" sz="1900" dirty="0">
                <a:solidFill>
                  <a:prstClr val="black"/>
                </a:solidFill>
                <a:ea typeface="ＭＳ Ｐゴシック" pitchFamily="34" charset="-128"/>
              </a:rPr>
              <a:t>Ensure there is no sample leakage/spills before closing the lid and running the test</a:t>
            </a:r>
          </a:p>
          <a:p>
            <a:pPr marL="365760" indent="-256032">
              <a:spcBef>
                <a:spcPts val="300"/>
              </a:spcBef>
              <a:buFont typeface="Georgia"/>
              <a:buChar char="•"/>
              <a:defRPr/>
            </a:pPr>
            <a:endParaRPr lang="en-US" sz="1900" dirty="0">
              <a:solidFill>
                <a:prstClr val="black"/>
              </a:solidFill>
              <a:ea typeface="ＭＳ Ｐゴシック" pitchFamily="34" charset="-128"/>
            </a:endParaRPr>
          </a:p>
          <a:p>
            <a:pPr marL="365760" indent="-256032">
              <a:spcBef>
                <a:spcPts val="300"/>
              </a:spcBef>
              <a:buFont typeface="Georgia"/>
              <a:buChar char="•"/>
              <a:defRPr/>
            </a:pPr>
            <a:r>
              <a:rPr lang="en-US" sz="1900" dirty="0">
                <a:solidFill>
                  <a:prstClr val="black"/>
                </a:solidFill>
                <a:ea typeface="ＭＳ Ｐゴシック" pitchFamily="34" charset="-128"/>
              </a:rPr>
              <a:t>Make sure NO vibration/machine movements while test is running </a:t>
            </a:r>
          </a:p>
          <a:p>
            <a:pPr marL="365760" indent="-256032">
              <a:spcBef>
                <a:spcPts val="300"/>
              </a:spcBef>
              <a:buFont typeface="Georgia"/>
              <a:buChar char="•"/>
              <a:defRPr/>
            </a:pPr>
            <a:endParaRPr lang="en-US" sz="1900" dirty="0">
              <a:solidFill>
                <a:prstClr val="black"/>
              </a:solidFill>
              <a:ea typeface="ＭＳ Ｐゴシック" pitchFamily="34" charset="-128"/>
            </a:endParaRPr>
          </a:p>
          <a:p>
            <a:pPr marL="365760" indent="-256032">
              <a:spcBef>
                <a:spcPts val="300"/>
              </a:spcBef>
              <a:buFont typeface="Georgia"/>
              <a:buChar char="•"/>
              <a:defRPr/>
            </a:pPr>
            <a:r>
              <a:rPr lang="en-US" sz="1900" dirty="0">
                <a:solidFill>
                  <a:prstClr val="black"/>
                </a:solidFill>
                <a:ea typeface="ＭＳ Ｐゴシック" pitchFamily="34" charset="-128"/>
              </a:rPr>
              <a:t>On </a:t>
            </a:r>
            <a:r>
              <a:rPr lang="en-US" sz="1900" dirty="0" err="1">
                <a:solidFill>
                  <a:prstClr val="black"/>
                </a:solidFill>
                <a:ea typeface="ＭＳ Ｐゴシック" pitchFamily="34" charset="-128"/>
              </a:rPr>
              <a:t>mPima</a:t>
            </a:r>
            <a:r>
              <a:rPr lang="en-US" sz="1900" dirty="0">
                <a:solidFill>
                  <a:prstClr val="black"/>
                </a:solidFill>
                <a:ea typeface="ＭＳ Ｐゴシック" pitchFamily="34" charset="-128"/>
              </a:rPr>
              <a:t>, make sure channel window is clean (no dirt and smudges)</a:t>
            </a:r>
          </a:p>
          <a:p>
            <a:pPr marL="365760" indent="-256032">
              <a:spcBef>
                <a:spcPts val="300"/>
              </a:spcBef>
              <a:buFont typeface="Georgia"/>
              <a:buChar char="•"/>
              <a:defRPr/>
            </a:pPr>
            <a:endParaRPr lang="en-US" sz="1900" dirty="0">
              <a:solidFill>
                <a:prstClr val="black"/>
              </a:solidFill>
              <a:ea typeface="ＭＳ Ｐゴシック" pitchFamily="34" charset="-128"/>
            </a:endParaRPr>
          </a:p>
          <a:p>
            <a:pPr marL="365760" indent="-256032">
              <a:spcBef>
                <a:spcPts val="300"/>
              </a:spcBef>
              <a:buFont typeface="Georgia"/>
              <a:buChar char="•"/>
              <a:defRPr/>
            </a:pPr>
            <a:r>
              <a:rPr lang="en-US" sz="1900" dirty="0">
                <a:solidFill>
                  <a:prstClr val="black"/>
                </a:solidFill>
                <a:ea typeface="ＭＳ Ｐゴシック" pitchFamily="34" charset="-128"/>
              </a:rPr>
              <a:t>On GeneXpert, do the </a:t>
            </a:r>
            <a:r>
              <a:rPr lang="en-US" sz="1900" dirty="0" err="1">
                <a:solidFill>
                  <a:prstClr val="black"/>
                </a:solidFill>
                <a:ea typeface="ＭＳ Ｐゴシック" pitchFamily="34" charset="-128"/>
              </a:rPr>
              <a:t>Xpert</a:t>
            </a:r>
            <a:r>
              <a:rPr lang="en-US" sz="1900" dirty="0">
                <a:solidFill>
                  <a:prstClr val="black"/>
                </a:solidFill>
                <a:ea typeface="ＭＳ Ｐゴシック" pitchFamily="34" charset="-128"/>
              </a:rPr>
              <a:t> Check or calibration check once a year or as needed</a:t>
            </a:r>
          </a:p>
          <a:p>
            <a:pPr marL="365760" indent="-256032">
              <a:spcBef>
                <a:spcPts val="300"/>
              </a:spcBef>
              <a:buFont typeface="Georgia"/>
              <a:buChar char="•"/>
              <a:defRPr/>
            </a:pPr>
            <a:endParaRPr lang="en-US" sz="2400" dirty="0">
              <a:solidFill>
                <a:prstClr val="black"/>
              </a:solidFill>
              <a:ea typeface="ＭＳ Ｐゴシック" pitchFamily="34" charset="-128"/>
            </a:endParaRPr>
          </a:p>
          <a:p>
            <a:pPr marL="365760" indent="-256032">
              <a:spcBef>
                <a:spcPts val="300"/>
              </a:spcBef>
              <a:buFont typeface="Georgia"/>
              <a:buChar char="•"/>
              <a:defRPr/>
            </a:pPr>
            <a:endParaRPr lang="en-US" sz="2400" dirty="0">
              <a:solidFill>
                <a:prstClr val="black"/>
              </a:solidFill>
              <a:ea typeface="ＭＳ Ｐゴシック" pitchFamily="34" charset="-128"/>
            </a:endParaRPr>
          </a:p>
        </p:txBody>
      </p:sp>
      <p:sp>
        <p:nvSpPr>
          <p:cNvPr id="5" name="TextBox 4"/>
          <p:cNvSpPr txBox="1"/>
          <p:nvPr/>
        </p:nvSpPr>
        <p:spPr>
          <a:xfrm>
            <a:off x="382350" y="1097527"/>
            <a:ext cx="5484971" cy="67972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What do I do when an error occurs on my POC device?</a:t>
            </a:r>
          </a:p>
        </p:txBody>
      </p:sp>
      <p:sp>
        <p:nvSpPr>
          <p:cNvPr id="6" name="TextBox 5"/>
          <p:cNvSpPr txBox="1"/>
          <p:nvPr/>
        </p:nvSpPr>
        <p:spPr>
          <a:xfrm>
            <a:off x="6172043" y="1097506"/>
            <a:ext cx="5484971" cy="652432"/>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How can we avoid errors and POC testing downtime?</a:t>
            </a:r>
          </a:p>
        </p:txBody>
      </p:sp>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1065099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33"/>
            <a:ext cx="12188825" cy="1219199"/>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defTabSz="914400" eaLnBrk="1" hangingPunct="1"/>
            <a:r>
              <a:rPr lang="en-US" sz="2400" dirty="0">
                <a:ea typeface="+mj-ea"/>
                <a:cs typeface="+mj-cs"/>
              </a:rPr>
              <a:t>Site supervision and mentorship help to identify testing issues early in order to take </a:t>
            </a:r>
            <a:br>
              <a:rPr lang="en-US" sz="2400" dirty="0">
                <a:ea typeface="+mj-ea"/>
                <a:cs typeface="+mj-cs"/>
              </a:rPr>
            </a:br>
            <a:r>
              <a:rPr lang="en-US" sz="2400" dirty="0">
                <a:ea typeface="+mj-ea"/>
                <a:cs typeface="+mj-cs"/>
              </a:rPr>
              <a:t>corrective and preventive actions</a:t>
            </a:r>
          </a:p>
        </p:txBody>
      </p:sp>
      <p:graphicFrame>
        <p:nvGraphicFramePr>
          <p:cNvPr id="3" name="Diagram 2"/>
          <p:cNvGraphicFramePr/>
          <p:nvPr>
            <p:extLst>
              <p:ext uri="{D42A27DB-BD31-4B8C-83A1-F6EECF244321}">
                <p14:modId xmlns:p14="http://schemas.microsoft.com/office/powerpoint/2010/main" val="2932037344"/>
              </p:ext>
            </p:extLst>
          </p:nvPr>
        </p:nvGraphicFramePr>
        <p:xfrm>
          <a:off x="248305" y="1397000"/>
          <a:ext cx="11443951" cy="505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val 4">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2267241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62"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Summary: Why is a Quality System important for POC testing? </a:t>
            </a:r>
          </a:p>
        </p:txBody>
      </p:sp>
      <p:sp>
        <p:nvSpPr>
          <p:cNvPr id="860164" name="Rectangle 4"/>
          <p:cNvSpPr>
            <a:spLocks noGrp="1" noChangeArrowheads="1"/>
          </p:cNvSpPr>
          <p:nvPr>
            <p:ph idx="1"/>
          </p:nvPr>
        </p:nvSpPr>
        <p:spPr>
          <a:xfrm>
            <a:off x="507776" y="1371600"/>
            <a:ext cx="11225436" cy="4490114"/>
          </a:xfrm>
          <a:ln/>
        </p:spPr>
        <p:style>
          <a:lnRef idx="2">
            <a:schemeClr val="dk1"/>
          </a:lnRef>
          <a:fillRef idx="1">
            <a:schemeClr val="lt1"/>
          </a:fillRef>
          <a:effectRef idx="0">
            <a:schemeClr val="dk1"/>
          </a:effectRef>
          <a:fontRef idx="minor">
            <a:schemeClr val="dk1"/>
          </a:fontRef>
        </p:style>
        <p:txBody>
          <a:bodyPr>
            <a:normAutofit fontScale="92500"/>
          </a:bodyPr>
          <a:lstStyle/>
          <a:p>
            <a:pPr>
              <a:lnSpc>
                <a:spcPct val="80000"/>
              </a:lnSpc>
            </a:pPr>
            <a:endParaRPr lang="en-US" sz="2000" dirty="0">
              <a:latin typeface="Calibri" pitchFamily="34" charset="0"/>
            </a:endParaRPr>
          </a:p>
          <a:p>
            <a:pPr>
              <a:lnSpc>
                <a:spcPct val="80000"/>
              </a:lnSpc>
            </a:pPr>
            <a:r>
              <a:rPr lang="en-US" sz="2200" dirty="0">
                <a:latin typeface="Calibri" pitchFamily="34" charset="0"/>
              </a:rPr>
              <a:t>Quality is the foundation of everything we do </a:t>
            </a:r>
          </a:p>
          <a:p>
            <a:pPr>
              <a:lnSpc>
                <a:spcPct val="80000"/>
              </a:lnSpc>
              <a:buNone/>
            </a:pPr>
            <a:endParaRPr lang="en-US" sz="2200" dirty="0">
              <a:latin typeface="Calibri" pitchFamily="34" charset="0"/>
            </a:endParaRPr>
          </a:p>
          <a:p>
            <a:pPr>
              <a:lnSpc>
                <a:spcPct val="80000"/>
              </a:lnSpc>
            </a:pPr>
            <a:r>
              <a:rPr lang="en-US" sz="2200" dirty="0">
                <a:latin typeface="Calibri" pitchFamily="34" charset="0"/>
              </a:rPr>
              <a:t>The Quality System sets the standard for the level of quality the facility will achieve </a:t>
            </a:r>
          </a:p>
          <a:p>
            <a:pPr>
              <a:lnSpc>
                <a:spcPct val="80000"/>
              </a:lnSpc>
            </a:pPr>
            <a:endParaRPr lang="en-US" sz="2200" dirty="0">
              <a:latin typeface="Calibri" pitchFamily="34" charset="0"/>
            </a:endParaRPr>
          </a:p>
          <a:p>
            <a:pPr>
              <a:lnSpc>
                <a:spcPct val="80000"/>
              </a:lnSpc>
            </a:pPr>
            <a:r>
              <a:rPr lang="en-US" sz="2200" dirty="0">
                <a:latin typeface="Calibri" pitchFamily="34" charset="0"/>
              </a:rPr>
              <a:t>Prevents misdiagnoses that affect the quality of life of the clients/patients</a:t>
            </a:r>
          </a:p>
          <a:p>
            <a:pPr>
              <a:lnSpc>
                <a:spcPct val="80000"/>
              </a:lnSpc>
              <a:buNone/>
            </a:pPr>
            <a:endParaRPr lang="en-US" sz="2200" dirty="0">
              <a:latin typeface="Calibri" pitchFamily="34" charset="0"/>
            </a:endParaRPr>
          </a:p>
          <a:p>
            <a:pPr>
              <a:lnSpc>
                <a:spcPct val="80000"/>
              </a:lnSpc>
            </a:pPr>
            <a:r>
              <a:rPr lang="en-US" sz="2200" dirty="0">
                <a:latin typeface="Calibri" pitchFamily="34" charset="0"/>
              </a:rPr>
              <a:t>Allows facility to meet client/patient expectations</a:t>
            </a:r>
          </a:p>
          <a:p>
            <a:pPr>
              <a:lnSpc>
                <a:spcPct val="80000"/>
              </a:lnSpc>
              <a:buNone/>
            </a:pPr>
            <a:endParaRPr lang="en-US" sz="2200" dirty="0">
              <a:latin typeface="Calibri" pitchFamily="34" charset="0"/>
            </a:endParaRPr>
          </a:p>
          <a:p>
            <a:pPr>
              <a:lnSpc>
                <a:spcPct val="80000"/>
              </a:lnSpc>
            </a:pPr>
            <a:r>
              <a:rPr lang="en-US" sz="2200" dirty="0">
                <a:latin typeface="Calibri" pitchFamily="34" charset="0"/>
              </a:rPr>
              <a:t>Provides means to prevent, detect and correct problems/errors – monitors all parts of testing system</a:t>
            </a:r>
          </a:p>
          <a:p>
            <a:pPr>
              <a:lnSpc>
                <a:spcPct val="80000"/>
              </a:lnSpc>
              <a:buNone/>
            </a:pPr>
            <a:endParaRPr lang="en-US" sz="2200" dirty="0">
              <a:latin typeface="Calibri" pitchFamily="34" charset="0"/>
            </a:endParaRPr>
          </a:p>
          <a:p>
            <a:pPr>
              <a:lnSpc>
                <a:spcPct val="80000"/>
              </a:lnSpc>
            </a:pPr>
            <a:r>
              <a:rPr lang="en-US" sz="2200" dirty="0">
                <a:latin typeface="Calibri" pitchFamily="34" charset="0"/>
              </a:rPr>
              <a:t>Is the core of a monitoring, evaluation, &amp; improvement system consistent between testing sites</a:t>
            </a:r>
          </a:p>
          <a:p>
            <a:pPr>
              <a:lnSpc>
                <a:spcPct val="80000"/>
              </a:lnSpc>
              <a:buNone/>
            </a:pPr>
            <a:endParaRPr lang="en-US" sz="2200" dirty="0">
              <a:latin typeface="Calibri" pitchFamily="34" charset="0"/>
            </a:endParaRPr>
          </a:p>
          <a:p>
            <a:pPr>
              <a:lnSpc>
                <a:spcPct val="80000"/>
              </a:lnSpc>
            </a:pPr>
            <a:r>
              <a:rPr lang="en-US" sz="2200" dirty="0">
                <a:latin typeface="Calibri" pitchFamily="34" charset="0"/>
              </a:rPr>
              <a:t>Reduces costs by reducing wastage </a:t>
            </a:r>
          </a:p>
        </p:txBody>
      </p:sp>
      <p:sp>
        <p:nvSpPr>
          <p:cNvPr id="860165" name="Text Box 5"/>
          <p:cNvSpPr txBox="1">
            <a:spLocks noChangeArrowheads="1"/>
          </p:cNvSpPr>
          <p:nvPr/>
        </p:nvSpPr>
        <p:spPr bwMode="auto">
          <a:xfrm>
            <a:off x="1546344" y="6019818"/>
            <a:ext cx="8805061" cy="461665"/>
          </a:xfrm>
          <a:prstGeom prst="rect">
            <a:avLst/>
          </a:prstGeom>
          <a:noFill/>
          <a:ln w="12700">
            <a:noFill/>
            <a:miter lim="800000"/>
            <a:headEnd/>
            <a:tailEnd/>
          </a:ln>
          <a:effectLst/>
        </p:spPr>
        <p:txBody>
          <a:bodyPr wrap="square">
            <a:spAutoFit/>
          </a:bodyPr>
          <a:lstStyle/>
          <a:p>
            <a:pPr algn="ctr" defTabSz="457200" eaLnBrk="0" fontAlgn="base" hangingPunct="0">
              <a:spcBef>
                <a:spcPct val="0"/>
              </a:spcBef>
              <a:spcAft>
                <a:spcPct val="0"/>
              </a:spcAft>
            </a:pPr>
            <a:r>
              <a:rPr lang="en-US" sz="2400" b="1" i="1" dirty="0">
                <a:solidFill>
                  <a:srgbClr val="C00000"/>
                </a:solidFill>
                <a:ea typeface="ＭＳ Ｐゴシック" pitchFamily="34" charset="-128"/>
              </a:rPr>
              <a:t>Even the simplest test is not foolproof!!!</a:t>
            </a:r>
          </a:p>
        </p:txBody>
      </p:sp>
      <p:sp>
        <p:nvSpPr>
          <p:cNvPr id="6" name="Oval 5">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1182382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8008" y="3228110"/>
            <a:ext cx="7315200" cy="538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FFE592-A647-3E45-AE8A-EF455047FF3D}"/>
              </a:ext>
            </a:extLst>
          </p:cNvPr>
          <p:cNvSpPr/>
          <p:nvPr/>
        </p:nvSpPr>
        <p:spPr>
          <a:xfrm>
            <a:off x="1217627" y="1676403"/>
            <a:ext cx="7440613" cy="276999"/>
          </a:xfrm>
          <a:prstGeom prst="rect">
            <a:avLst/>
          </a:prstGeom>
          <a:noFill/>
          <a:ln w="9525" algn="ctr">
            <a:noFill/>
            <a:round/>
            <a:headEnd/>
            <a:tailEnd/>
          </a:ln>
        </p:spPr>
        <p:txBody>
          <a:bodyPr wrap="square" lIns="0" tIns="0" rIns="0" bIns="0">
            <a:spAutoFit/>
          </a:bodyPr>
          <a:lstStyle/>
          <a:p>
            <a:r>
              <a:rPr lang="en-US" dirty="0">
                <a:solidFill>
                  <a:schemeClr val="tx1"/>
                </a:solidFill>
              </a:rPr>
              <a:t>Learning Objectives </a:t>
            </a:r>
          </a:p>
        </p:txBody>
      </p:sp>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18</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18</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Agenda</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23" y="1528009"/>
            <a:ext cx="8080635" cy="538246"/>
            <a:chOff x="529965" y="3391846"/>
            <a:chExt cx="8080635" cy="538246"/>
          </a:xfrm>
          <a:effectLst/>
        </p:grpSpPr>
        <p:sp>
          <p:nvSpPr>
            <p:cNvPr id="11" name="Rechteck 12">
              <a:extLst>
                <a:ext uri="{FF2B5EF4-FFF2-40B4-BE49-F238E27FC236}">
                  <a16:creationId xmlns:a16="http://schemas.microsoft.com/office/drawing/2014/main" id="{46C0F7E9-BBB8-4A45-A690-A38482B2CCAA}"/>
                </a:ext>
              </a:extLst>
            </p:cNvPr>
            <p:cNvSpPr>
              <a:spLocks/>
            </p:cNvSpPr>
            <p:nvPr>
              <p:custDataLst>
                <p:tags r:id="rId13"/>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14"/>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GB" dirty="0">
                  <a:solidFill>
                    <a:srgbClr val="000000"/>
                  </a:solidFill>
                  <a:latin typeface="Calibri"/>
                  <a:cs typeface="Calibri"/>
                </a:rPr>
                <a:t> </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1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6" y="2344564"/>
            <a:ext cx="8374539" cy="538246"/>
            <a:chOff x="529965" y="3391846"/>
            <a:chExt cx="8374539"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10"/>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6" name="Rounded Rectangle 13">
              <a:extLst>
                <a:ext uri="{FF2B5EF4-FFF2-40B4-BE49-F238E27FC236}">
                  <a16:creationId xmlns:a16="http://schemas.microsoft.com/office/drawing/2014/main" id="{1D8AD704-483D-7845-B9BE-D37EA748BE19}"/>
                </a:ext>
              </a:extLst>
            </p:cNvPr>
            <p:cNvSpPr>
              <a:spLocks noChangeArrowheads="1"/>
            </p:cNvSpPr>
            <p:nvPr>
              <p:custDataLst>
                <p:tags r:id="rId11"/>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US" dirty="0">
                  <a:latin typeface="Calibri"/>
                  <a:cs typeface="Calibri"/>
                </a:rPr>
                <a:t>POC Quality Management Systems</a:t>
              </a: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23" y="3182975"/>
            <a:ext cx="8080635" cy="538246"/>
            <a:chOff x="529965" y="3391846"/>
            <a:chExt cx="8080635" cy="53824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7"/>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8"/>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Safety and Waste Management</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9" name="Gruppieren 20">
            <a:extLst>
              <a:ext uri="{FF2B5EF4-FFF2-40B4-BE49-F238E27FC236}">
                <a16:creationId xmlns:a16="http://schemas.microsoft.com/office/drawing/2014/main" id="{E5837358-7633-A242-9C11-BBAFD06D28D7}"/>
              </a:ext>
            </a:extLst>
          </p:cNvPr>
          <p:cNvGrpSpPr/>
          <p:nvPr/>
        </p:nvGrpSpPr>
        <p:grpSpPr>
          <a:xfrm>
            <a:off x="381021" y="4038600"/>
            <a:ext cx="8080635" cy="538246"/>
            <a:chOff x="529965" y="3391846"/>
            <a:chExt cx="8080635" cy="538246"/>
          </a:xfrm>
        </p:grpSpPr>
        <p:sp>
          <p:nvSpPr>
            <p:cNvPr id="23" name="Rechteck 12">
              <a:extLst>
                <a:ext uri="{FF2B5EF4-FFF2-40B4-BE49-F238E27FC236}">
                  <a16:creationId xmlns:a16="http://schemas.microsoft.com/office/drawing/2014/main" id="{E802E312-C354-A04B-8A80-7D05544915A6}"/>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4</a:t>
              </a:r>
            </a:p>
          </p:txBody>
        </p:sp>
        <p:sp>
          <p:nvSpPr>
            <p:cNvPr id="24" name="Rounded Rectangle 13">
              <a:extLst>
                <a:ext uri="{FF2B5EF4-FFF2-40B4-BE49-F238E27FC236}">
                  <a16:creationId xmlns:a16="http://schemas.microsoft.com/office/drawing/2014/main" id="{12E7D807-2C9E-2648-A320-219694F68F87}"/>
                </a:ext>
              </a:extLst>
            </p:cNvPr>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Connectivity and Data Management</a:t>
              </a:r>
            </a:p>
          </p:txBody>
        </p:sp>
        <p:sp>
          <p:nvSpPr>
            <p:cNvPr id="25" name="RbLeanShape Right Angle 16">
              <a:extLst>
                <a:ext uri="{FF2B5EF4-FFF2-40B4-BE49-F238E27FC236}">
                  <a16:creationId xmlns:a16="http://schemas.microsoft.com/office/drawing/2014/main" id="{EB65C552-7EC3-D44C-9CDD-2DC5F16FFFF6}"/>
                </a:ext>
              </a:extLst>
            </p:cNvPr>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26" name="Gruppieren 20">
            <a:extLst>
              <a:ext uri="{FF2B5EF4-FFF2-40B4-BE49-F238E27FC236}">
                <a16:creationId xmlns:a16="http://schemas.microsoft.com/office/drawing/2014/main" id="{E5837358-7633-A242-9C11-BBAFD06D28D7}"/>
              </a:ext>
            </a:extLst>
          </p:cNvPr>
          <p:cNvGrpSpPr/>
          <p:nvPr/>
        </p:nvGrpSpPr>
        <p:grpSpPr>
          <a:xfrm>
            <a:off x="379427" y="4876800"/>
            <a:ext cx="8080635" cy="538246"/>
            <a:chOff x="529965" y="3391846"/>
            <a:chExt cx="8080635" cy="538246"/>
          </a:xfrm>
        </p:grpSpPr>
        <p:sp>
          <p:nvSpPr>
            <p:cNvPr id="27"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5</a:t>
              </a:r>
            </a:p>
          </p:txBody>
        </p:sp>
        <p:sp>
          <p:nvSpPr>
            <p:cNvPr id="28"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Supply Chain and Device Management </a:t>
              </a:r>
            </a:p>
          </p:txBody>
        </p:sp>
        <p:sp>
          <p:nvSpPr>
            <p:cNvPr id="29"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spTree>
    <p:extLst>
      <p:ext uri="{BB962C8B-B14F-4D97-AF65-F5344CB8AC3E}">
        <p14:creationId xmlns:p14="http://schemas.microsoft.com/office/powerpoint/2010/main" val="2388433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What is a biohazard and why is it important to take safety precautions in the lab?</a:t>
            </a:r>
          </a:p>
        </p:txBody>
      </p:sp>
      <p:sp>
        <p:nvSpPr>
          <p:cNvPr id="14338" name="Rectangle 3"/>
          <p:cNvSpPr>
            <a:spLocks noGrp="1" noChangeArrowheads="1"/>
          </p:cNvSpPr>
          <p:nvPr>
            <p:ph idx="1"/>
          </p:nvPr>
        </p:nvSpPr>
        <p:spPr>
          <a:xfrm>
            <a:off x="711015" y="1295400"/>
            <a:ext cx="10563648" cy="5029200"/>
          </a:xfrm>
        </p:spPr>
        <p:txBody>
          <a:bodyPr>
            <a:normAutofit/>
          </a:bodyPr>
          <a:lstStyle/>
          <a:p>
            <a:pPr marL="60325" indent="0" fontAlgn="auto">
              <a:spcAft>
                <a:spcPts val="0"/>
              </a:spcAft>
              <a:buClr>
                <a:schemeClr val="bg1"/>
              </a:buClr>
              <a:buNone/>
              <a:defRPr/>
            </a:pPr>
            <a:r>
              <a:rPr lang="en-US" sz="2000" dirty="0">
                <a:latin typeface="Calibri" pitchFamily="34" charset="0"/>
              </a:rPr>
              <a:t>A biohazard is a biological agent, infectious material or derived products capable of causing harm to humans, animals and plants</a:t>
            </a:r>
          </a:p>
          <a:p>
            <a:pPr marL="60325" indent="0" fontAlgn="auto">
              <a:spcAft>
                <a:spcPts val="0"/>
              </a:spcAft>
              <a:buClr>
                <a:schemeClr val="bg1"/>
              </a:buClr>
              <a:buNone/>
              <a:defRPr/>
            </a:pPr>
            <a:endParaRPr lang="en-US" sz="2000" dirty="0">
              <a:latin typeface="Calibri" pitchFamily="34" charset="0"/>
            </a:endParaRPr>
          </a:p>
          <a:p>
            <a:pPr marL="60325" indent="0" fontAlgn="auto">
              <a:spcAft>
                <a:spcPts val="0"/>
              </a:spcAft>
              <a:buClr>
                <a:schemeClr val="bg1"/>
              </a:buClr>
              <a:buNone/>
              <a:defRPr/>
            </a:pPr>
            <a:r>
              <a:rPr lang="en-US" sz="2000" dirty="0">
                <a:latin typeface="Calibri" pitchFamily="34" charset="0"/>
              </a:rPr>
              <a:t>Coming in contact with biohazards – such human blood or blood products – is potentially dangerous</a:t>
            </a:r>
          </a:p>
          <a:p>
            <a:pPr marL="60325" indent="0" fontAlgn="auto">
              <a:spcAft>
                <a:spcPts val="0"/>
              </a:spcAft>
              <a:buClr>
                <a:schemeClr val="bg1"/>
              </a:buClr>
              <a:buNone/>
              <a:defRPr/>
            </a:pPr>
            <a:endParaRPr lang="en-US" sz="2400" dirty="0">
              <a:latin typeface="Calibri" pitchFamily="34" charset="0"/>
            </a:endParaRPr>
          </a:p>
          <a:p>
            <a:pPr marL="365760" indent="-256032" fontAlgn="auto">
              <a:spcAft>
                <a:spcPts val="0"/>
              </a:spcAft>
              <a:buClr>
                <a:schemeClr val="bg1"/>
              </a:buClr>
              <a:buFont typeface="Georgia"/>
              <a:buChar char="•"/>
              <a:defRPr/>
            </a:pPr>
            <a:endParaRPr lang="en-US" sz="2400" dirty="0">
              <a:latin typeface="Calibri" pitchFamily="34" charset="0"/>
            </a:endParaRPr>
          </a:p>
          <a:p>
            <a:pPr marL="109537" indent="0" fontAlgn="auto">
              <a:spcAft>
                <a:spcPts val="0"/>
              </a:spcAft>
              <a:buClr>
                <a:schemeClr val="bg1"/>
              </a:buClr>
              <a:buFont typeface="Wingdings 3" pitchFamily="18" charset="2"/>
              <a:buNone/>
              <a:defRPr/>
            </a:pPr>
            <a:endParaRPr lang="en-US" sz="2400" dirty="0">
              <a:latin typeface="Calibri" pitchFamily="34" charset="0"/>
            </a:endParaRPr>
          </a:p>
          <a:p>
            <a:pPr marL="109537" indent="0" fontAlgn="auto">
              <a:spcAft>
                <a:spcPts val="0"/>
              </a:spcAft>
              <a:buClr>
                <a:schemeClr val="bg1"/>
              </a:buClr>
              <a:buFont typeface="Wingdings 3" pitchFamily="18" charset="2"/>
              <a:buNone/>
              <a:defRPr/>
            </a:pPr>
            <a:endParaRPr lang="en-US" sz="2000" dirty="0">
              <a:latin typeface="Calibri" pitchFamily="34" charset="0"/>
            </a:endParaRPr>
          </a:p>
          <a:p>
            <a:pPr marL="109537" indent="0" fontAlgn="auto">
              <a:spcAft>
                <a:spcPts val="0"/>
              </a:spcAft>
              <a:buClr>
                <a:schemeClr val="bg1"/>
              </a:buClr>
              <a:buFont typeface="Wingdings 3" pitchFamily="18" charset="2"/>
              <a:buNone/>
              <a:defRPr/>
            </a:pPr>
            <a:r>
              <a:rPr lang="en-US" sz="2000" dirty="0">
                <a:latin typeface="Calibri" pitchFamily="34" charset="0"/>
              </a:rPr>
              <a:t>Safety involves taking precautions to </a:t>
            </a:r>
            <a:r>
              <a:rPr lang="en-US" sz="2000" b="1" dirty="0">
                <a:latin typeface="Calibri" pitchFamily="34" charset="0"/>
              </a:rPr>
              <a:t>protect you</a:t>
            </a:r>
            <a:r>
              <a:rPr lang="en-US" sz="2000" dirty="0">
                <a:latin typeface="Calibri" pitchFamily="34" charset="0"/>
              </a:rPr>
              <a:t>, </a:t>
            </a:r>
            <a:r>
              <a:rPr lang="en-US" sz="2000" b="1" dirty="0">
                <a:latin typeface="Calibri" pitchFamily="34" charset="0"/>
              </a:rPr>
              <a:t>your colleagues, the client/patient or the environment </a:t>
            </a:r>
            <a:r>
              <a:rPr lang="en-US" sz="2000" dirty="0">
                <a:latin typeface="Calibri" pitchFamily="34" charset="0"/>
              </a:rPr>
              <a:t>against infection</a:t>
            </a:r>
          </a:p>
          <a:p>
            <a:pPr marL="109537" indent="0" fontAlgn="auto">
              <a:spcAft>
                <a:spcPts val="0"/>
              </a:spcAft>
              <a:buClr>
                <a:schemeClr val="bg1"/>
              </a:buClr>
              <a:buFont typeface="Wingdings 3" pitchFamily="18" charset="2"/>
              <a:buNone/>
              <a:defRPr/>
            </a:pPr>
            <a:endParaRPr lang="en-US" sz="2000" dirty="0">
              <a:latin typeface="Calibri" pitchFamily="34" charset="0"/>
            </a:endParaRPr>
          </a:p>
          <a:p>
            <a:pPr marL="109537" indent="0" fontAlgn="auto">
              <a:spcAft>
                <a:spcPts val="0"/>
              </a:spcAft>
              <a:buClr>
                <a:schemeClr val="bg1"/>
              </a:buClr>
              <a:buFont typeface="Wingdings 3" pitchFamily="18" charset="2"/>
              <a:buNone/>
              <a:defRPr/>
            </a:pPr>
            <a:r>
              <a:rPr lang="en-US" sz="2000" dirty="0">
                <a:latin typeface="Calibri" pitchFamily="34" charset="0"/>
              </a:rPr>
              <a:t>Laboratory safety is achieved through </a:t>
            </a:r>
            <a:r>
              <a:rPr lang="en-US" sz="2000" b="1" dirty="0">
                <a:latin typeface="Calibri" pitchFamily="34" charset="0"/>
              </a:rPr>
              <a:t>administrative controls, engineering controls, the use of personal protective equipment, practices and behavior</a:t>
            </a:r>
          </a:p>
          <a:p>
            <a:pPr marL="365760" indent="-256032" fontAlgn="auto">
              <a:spcAft>
                <a:spcPts val="0"/>
              </a:spcAft>
              <a:buClr>
                <a:schemeClr val="accent3"/>
              </a:buClr>
              <a:buFont typeface="Georgia"/>
              <a:buChar char="•"/>
              <a:defRPr/>
            </a:pPr>
            <a:endParaRPr lang="en-US" dirty="0"/>
          </a:p>
        </p:txBody>
      </p:sp>
      <p:sp>
        <p:nvSpPr>
          <p:cNvPr id="2" name="Down Arrow 1"/>
          <p:cNvSpPr/>
          <p:nvPr/>
        </p:nvSpPr>
        <p:spPr>
          <a:xfrm>
            <a:off x="5027614" y="3124200"/>
            <a:ext cx="1218883" cy="914400"/>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srgbClr val="FF0000"/>
              </a:solidFill>
            </a:endParaRPr>
          </a:p>
        </p:txBody>
      </p:sp>
      <p:sp>
        <p:nvSpPr>
          <p:cNvPr id="7" name="Oval 6">
            <a:extLst>
              <a:ext uri="{FF2B5EF4-FFF2-40B4-BE49-F238E27FC236}">
                <a16:creationId xmlns:a16="http://schemas.microsoft.com/office/drawing/2014/main" id="{4E69BA94-6A2C-7141-90D5-78393D9DC31A}"/>
              </a:ext>
            </a:extLst>
          </p:cNvPr>
          <p:cNvSpPr/>
          <p:nvPr/>
        </p:nvSpPr>
        <p:spPr>
          <a:xfrm>
            <a:off x="11217868" y="152400"/>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908465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2</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2</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Agenda</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23" y="1528009"/>
            <a:ext cx="8080635" cy="538246"/>
            <a:chOff x="529965" y="3391846"/>
            <a:chExt cx="8080635" cy="538246"/>
          </a:xfrm>
        </p:grpSpPr>
        <p:sp>
          <p:nvSpPr>
            <p:cNvPr id="11" name="Rechteck 12">
              <a:extLst>
                <a:ext uri="{FF2B5EF4-FFF2-40B4-BE49-F238E27FC236}">
                  <a16:creationId xmlns:a16="http://schemas.microsoft.com/office/drawing/2014/main" id="{46C0F7E9-BBB8-4A45-A690-A38482B2CCAA}"/>
                </a:ext>
              </a:extLst>
            </p:cNvPr>
            <p:cNvSpPr>
              <a:spLocks/>
            </p:cNvSpPr>
            <p:nvPr>
              <p:custDataLst>
                <p:tags r:id="rId13"/>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14"/>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GB" dirty="0">
                  <a:solidFill>
                    <a:srgbClr val="000000"/>
                  </a:solidFill>
                  <a:latin typeface="Calibri"/>
                  <a:cs typeface="Calibri"/>
                </a:rPr>
                <a:t> </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1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6" y="2344564"/>
            <a:ext cx="8374539" cy="538246"/>
            <a:chOff x="529965" y="3391846"/>
            <a:chExt cx="8374539"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10"/>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6" name="Rounded Rectangle 13">
              <a:extLst>
                <a:ext uri="{FF2B5EF4-FFF2-40B4-BE49-F238E27FC236}">
                  <a16:creationId xmlns:a16="http://schemas.microsoft.com/office/drawing/2014/main" id="{1D8AD704-483D-7845-B9BE-D37EA748BE19}"/>
                </a:ext>
              </a:extLst>
            </p:cNvPr>
            <p:cNvSpPr>
              <a:spLocks noChangeArrowheads="1"/>
            </p:cNvSpPr>
            <p:nvPr>
              <p:custDataLst>
                <p:tags r:id="rId11"/>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US" dirty="0">
                  <a:latin typeface="Calibri"/>
                  <a:cs typeface="Calibri"/>
                </a:rPr>
                <a:t>POC Quality Management Systems</a:t>
              </a: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23" y="3182975"/>
            <a:ext cx="8080635" cy="538246"/>
            <a:chOff x="529965" y="3391846"/>
            <a:chExt cx="8080635" cy="53824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7"/>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8"/>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Safety and Waste Management</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9" name="Gruppieren 20">
            <a:extLst>
              <a:ext uri="{FF2B5EF4-FFF2-40B4-BE49-F238E27FC236}">
                <a16:creationId xmlns:a16="http://schemas.microsoft.com/office/drawing/2014/main" id="{E5837358-7633-A242-9C11-BBAFD06D28D7}"/>
              </a:ext>
            </a:extLst>
          </p:cNvPr>
          <p:cNvGrpSpPr/>
          <p:nvPr/>
        </p:nvGrpSpPr>
        <p:grpSpPr>
          <a:xfrm>
            <a:off x="381021" y="4038600"/>
            <a:ext cx="8080635" cy="538246"/>
            <a:chOff x="529965" y="3391846"/>
            <a:chExt cx="8080635" cy="538246"/>
          </a:xfrm>
        </p:grpSpPr>
        <p:sp>
          <p:nvSpPr>
            <p:cNvPr id="23" name="Rechteck 12">
              <a:extLst>
                <a:ext uri="{FF2B5EF4-FFF2-40B4-BE49-F238E27FC236}">
                  <a16:creationId xmlns:a16="http://schemas.microsoft.com/office/drawing/2014/main" id="{E802E312-C354-A04B-8A80-7D05544915A6}"/>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4</a:t>
              </a:r>
            </a:p>
          </p:txBody>
        </p:sp>
        <p:sp>
          <p:nvSpPr>
            <p:cNvPr id="24" name="Rounded Rectangle 13">
              <a:extLst>
                <a:ext uri="{FF2B5EF4-FFF2-40B4-BE49-F238E27FC236}">
                  <a16:creationId xmlns:a16="http://schemas.microsoft.com/office/drawing/2014/main" id="{12E7D807-2C9E-2648-A320-219694F68F87}"/>
                </a:ext>
              </a:extLst>
            </p:cNvPr>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Connectivity and Data Management</a:t>
              </a:r>
            </a:p>
          </p:txBody>
        </p:sp>
        <p:sp>
          <p:nvSpPr>
            <p:cNvPr id="25" name="RbLeanShape Right Angle 16">
              <a:extLst>
                <a:ext uri="{FF2B5EF4-FFF2-40B4-BE49-F238E27FC236}">
                  <a16:creationId xmlns:a16="http://schemas.microsoft.com/office/drawing/2014/main" id="{EB65C552-7EC3-D44C-9CDD-2DC5F16FFFF6}"/>
                </a:ext>
              </a:extLst>
            </p:cNvPr>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26" name="Gruppieren 20">
            <a:extLst>
              <a:ext uri="{FF2B5EF4-FFF2-40B4-BE49-F238E27FC236}">
                <a16:creationId xmlns:a16="http://schemas.microsoft.com/office/drawing/2014/main" id="{E5837358-7633-A242-9C11-BBAFD06D28D7}"/>
              </a:ext>
            </a:extLst>
          </p:cNvPr>
          <p:cNvGrpSpPr/>
          <p:nvPr/>
        </p:nvGrpSpPr>
        <p:grpSpPr>
          <a:xfrm>
            <a:off x="379427" y="4876800"/>
            <a:ext cx="8080635" cy="538246"/>
            <a:chOff x="529965" y="3391846"/>
            <a:chExt cx="8080635" cy="538246"/>
          </a:xfrm>
        </p:grpSpPr>
        <p:sp>
          <p:nvSpPr>
            <p:cNvPr id="27"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5</a:t>
              </a:r>
            </a:p>
          </p:txBody>
        </p:sp>
        <p:sp>
          <p:nvSpPr>
            <p:cNvPr id="28"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Supply Chain and Device Management </a:t>
              </a:r>
            </a:p>
          </p:txBody>
        </p:sp>
        <p:sp>
          <p:nvSpPr>
            <p:cNvPr id="29"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sp>
        <p:nvSpPr>
          <p:cNvPr id="35" name="Rectangle 34"/>
          <p:cNvSpPr/>
          <p:nvPr/>
        </p:nvSpPr>
        <p:spPr>
          <a:xfrm>
            <a:off x="1182979" y="1551710"/>
            <a:ext cx="7315200" cy="538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3FFE592-A647-3E45-AE8A-EF455047FF3D}"/>
              </a:ext>
            </a:extLst>
          </p:cNvPr>
          <p:cNvSpPr/>
          <p:nvPr/>
        </p:nvSpPr>
        <p:spPr>
          <a:xfrm>
            <a:off x="1217627" y="1676403"/>
            <a:ext cx="7440613" cy="276999"/>
          </a:xfrm>
          <a:prstGeom prst="rect">
            <a:avLst/>
          </a:prstGeom>
          <a:noFill/>
          <a:ln w="9525" algn="ctr">
            <a:noFill/>
            <a:round/>
            <a:headEnd/>
            <a:tailEnd/>
          </a:ln>
        </p:spPr>
        <p:txBody>
          <a:bodyPr wrap="square" lIns="0" tIns="0" rIns="0" bIns="0">
            <a:spAutoFit/>
          </a:bodyPr>
          <a:lstStyle/>
          <a:p>
            <a:r>
              <a:rPr lang="en-US" dirty="0">
                <a:solidFill>
                  <a:schemeClr val="tx1"/>
                </a:solidFill>
              </a:rPr>
              <a:t>Learning Objectives </a:t>
            </a:r>
          </a:p>
        </p:txBody>
      </p:sp>
    </p:spTree>
    <p:extLst>
      <p:ext uri="{BB962C8B-B14F-4D97-AF65-F5344CB8AC3E}">
        <p14:creationId xmlns:p14="http://schemas.microsoft.com/office/powerpoint/2010/main" val="1109244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What are universal or standard precautions? </a:t>
            </a:r>
          </a:p>
        </p:txBody>
      </p:sp>
      <p:sp>
        <p:nvSpPr>
          <p:cNvPr id="23555" name="Rectangle 4"/>
          <p:cNvSpPr>
            <a:spLocks noChangeArrowheads="1"/>
          </p:cNvSpPr>
          <p:nvPr/>
        </p:nvSpPr>
        <p:spPr bwMode="auto">
          <a:xfrm>
            <a:off x="582850" y="2904979"/>
            <a:ext cx="11163413" cy="1161143"/>
          </a:xfrm>
          <a:prstGeom prst="rect">
            <a:avLst/>
          </a:prstGeom>
          <a:solidFill>
            <a:schemeClr val="bg2"/>
          </a:solidFill>
          <a:ln>
            <a:headEnd/>
            <a:tailEnd/>
          </a:ln>
        </p:spPr>
        <p:style>
          <a:lnRef idx="2">
            <a:schemeClr val="accent2"/>
          </a:lnRef>
          <a:fillRef idx="1">
            <a:schemeClr val="lt1"/>
          </a:fillRef>
          <a:effectRef idx="0">
            <a:schemeClr val="accent2"/>
          </a:effectRef>
          <a:fontRef idx="minor">
            <a:schemeClr val="dk1"/>
          </a:fontRef>
        </p:style>
        <p:txBody>
          <a:bodyPr wrap="none" anchor="ctr">
            <a:flatTx/>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lnSpc>
                <a:spcPct val="90000"/>
              </a:lnSpc>
              <a:spcBef>
                <a:spcPct val="0"/>
              </a:spcBef>
              <a:spcAft>
                <a:spcPct val="25000"/>
              </a:spcAft>
              <a:buClr>
                <a:srgbClr val="D40026"/>
              </a:buClr>
              <a:buSzPct val="95000"/>
            </a:pPr>
            <a:r>
              <a:rPr lang="en-US" altLang="en-US" sz="3200" b="1" dirty="0">
                <a:solidFill>
                  <a:srgbClr val="000099"/>
                </a:solidFill>
                <a:latin typeface="Calibri"/>
              </a:rPr>
              <a:t>Every specimen should be treated as infectious</a:t>
            </a:r>
          </a:p>
        </p:txBody>
      </p:sp>
      <p:sp>
        <p:nvSpPr>
          <p:cNvPr id="2" name="TextBox 1"/>
          <p:cNvSpPr txBox="1"/>
          <p:nvPr/>
        </p:nvSpPr>
        <p:spPr>
          <a:xfrm>
            <a:off x="582850" y="1361183"/>
            <a:ext cx="11163413" cy="1015663"/>
          </a:xfrm>
          <a:prstGeom prst="rect">
            <a:avLst/>
          </a:prstGeom>
          <a:noFill/>
        </p:spPr>
        <p:txBody>
          <a:bodyPr wrap="square">
            <a:spAutoFit/>
          </a:bodyPr>
          <a:lstStyle/>
          <a:p>
            <a:pPr eaLnBrk="0" fontAlgn="base" hangingPunct="0">
              <a:spcBef>
                <a:spcPct val="0"/>
              </a:spcBef>
              <a:spcAft>
                <a:spcPct val="0"/>
              </a:spcAft>
              <a:buClr>
                <a:srgbClr val="FFC000"/>
              </a:buClr>
              <a:buSzPct val="120000"/>
              <a:defRPr/>
            </a:pPr>
            <a:r>
              <a:rPr lang="en-US" sz="2000" dirty="0">
                <a:ea typeface="ＭＳ Ｐゴシック" pitchFamily="34" charset="-128"/>
              </a:rPr>
              <a:t>Universal precautions are the recommended physical requirements, procedural actions and precautions for safe work with human pathogenic materials or microbes in healthcare, laboratory and other work environments</a:t>
            </a:r>
            <a:endParaRPr lang="en-US" sz="2400" dirty="0">
              <a:solidFill>
                <a:prstClr val="black"/>
              </a:solidFill>
              <a:latin typeface="Trebuchet MS"/>
              <a:ea typeface="ＭＳ Ｐゴシック" pitchFamily="34" charset="-128"/>
            </a:endParaRPr>
          </a:p>
        </p:txBody>
      </p:sp>
      <p:pic>
        <p:nvPicPr>
          <p:cNvPr id="23558" name="Picture 8" descr="MCj0423852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964" y="4631765"/>
            <a:ext cx="1993381"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1230516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Apply safety practices throughout the testing process</a:t>
            </a:r>
          </a:p>
        </p:txBody>
      </p:sp>
      <p:sp>
        <p:nvSpPr>
          <p:cNvPr id="24579" name="Rectangle 3"/>
          <p:cNvSpPr>
            <a:spLocks noGrp="1" noChangeArrowheads="1"/>
          </p:cNvSpPr>
          <p:nvPr>
            <p:ph idx="1"/>
          </p:nvPr>
        </p:nvSpPr>
        <p:spPr>
          <a:xfrm>
            <a:off x="203147" y="1600201"/>
            <a:ext cx="11884104" cy="4754563"/>
          </a:xfrm>
        </p:spPr>
        <p:txBody>
          <a:bodyPr/>
          <a:lstStyle/>
          <a:p>
            <a:pPr>
              <a:buClr>
                <a:schemeClr val="bg1"/>
              </a:buClr>
            </a:pPr>
            <a:r>
              <a:rPr lang="en-US" altLang="en-US" sz="2000" b="1" dirty="0">
                <a:latin typeface="Calibri" pitchFamily="34" charset="0"/>
              </a:rPr>
              <a:t>Pre-Testing</a:t>
            </a:r>
            <a:endParaRPr lang="en-US" altLang="en-US" sz="1600" dirty="0">
              <a:latin typeface="Calibri" pitchFamily="34" charset="0"/>
            </a:endParaRPr>
          </a:p>
          <a:p>
            <a:pPr lvl="1"/>
            <a:r>
              <a:rPr lang="en-US" altLang="en-US" sz="2000" dirty="0">
                <a:latin typeface="Calibri" pitchFamily="34" charset="0"/>
              </a:rPr>
              <a:t>Specimen collection</a:t>
            </a:r>
          </a:p>
          <a:p>
            <a:pPr lvl="1"/>
            <a:r>
              <a:rPr lang="en-US" altLang="en-US" sz="2000" dirty="0">
                <a:latin typeface="Calibri" pitchFamily="34" charset="0"/>
              </a:rPr>
              <a:t>Specimen preparation</a:t>
            </a:r>
          </a:p>
          <a:p>
            <a:pPr lvl="1"/>
            <a:r>
              <a:rPr lang="en-US" altLang="en-US" sz="2000" dirty="0">
                <a:latin typeface="Calibri" pitchFamily="34" charset="0"/>
              </a:rPr>
              <a:t>Specimen transport    </a:t>
            </a:r>
          </a:p>
          <a:p>
            <a:pPr marL="457200" lvl="1" indent="0">
              <a:buNone/>
            </a:pPr>
            <a:endParaRPr lang="en-US" altLang="en-US" sz="2000" b="1" dirty="0">
              <a:latin typeface="Calibri" pitchFamily="34" charset="0"/>
            </a:endParaRPr>
          </a:p>
          <a:p>
            <a:pPr>
              <a:buClr>
                <a:schemeClr val="bg1"/>
              </a:buClr>
            </a:pPr>
            <a:r>
              <a:rPr lang="en-US" altLang="en-US" sz="2000" b="1" dirty="0">
                <a:latin typeface="Calibri" pitchFamily="34" charset="0"/>
              </a:rPr>
              <a:t>Testing</a:t>
            </a:r>
          </a:p>
          <a:p>
            <a:pPr lvl="1"/>
            <a:r>
              <a:rPr lang="en-US" altLang="en-US" sz="2000" dirty="0">
                <a:latin typeface="Calibri" pitchFamily="34" charset="0"/>
              </a:rPr>
              <a:t>Testing</a:t>
            </a:r>
          </a:p>
          <a:p>
            <a:pPr>
              <a:buClr>
                <a:schemeClr val="bg1"/>
              </a:buClr>
            </a:pPr>
            <a:endParaRPr lang="en-US" altLang="en-US" sz="2000" b="1" dirty="0">
              <a:latin typeface="Calibri" pitchFamily="34" charset="0"/>
            </a:endParaRPr>
          </a:p>
          <a:p>
            <a:pPr>
              <a:buClr>
                <a:schemeClr val="bg1"/>
              </a:buClr>
            </a:pPr>
            <a:r>
              <a:rPr lang="en-US" altLang="en-US" sz="2000" b="1" dirty="0">
                <a:latin typeface="Calibri" pitchFamily="34" charset="0"/>
              </a:rPr>
              <a:t>Post-Testing</a:t>
            </a:r>
          </a:p>
          <a:p>
            <a:pPr lvl="1"/>
            <a:r>
              <a:rPr lang="en-US" altLang="en-US" sz="2000" dirty="0">
                <a:latin typeface="Calibri" pitchFamily="34" charset="0"/>
              </a:rPr>
              <a:t>Disposal </a:t>
            </a:r>
          </a:p>
          <a:p>
            <a:pPr>
              <a:buFont typeface="Georgia" pitchFamily="18" charset="0"/>
              <a:buNone/>
            </a:pPr>
            <a:endParaRPr lang="en-US" altLang="en-US" sz="2400" dirty="0">
              <a:latin typeface="Calibri" pitchFamily="34" charset="0"/>
            </a:endParaRPr>
          </a:p>
        </p:txBody>
      </p:sp>
      <p:sp>
        <p:nvSpPr>
          <p:cNvPr id="16388" name="Rectangle 4"/>
          <p:cNvSpPr>
            <a:spLocks noChangeArrowheads="1"/>
          </p:cNvSpPr>
          <p:nvPr/>
        </p:nvSpPr>
        <p:spPr bwMode="auto">
          <a:xfrm>
            <a:off x="6195986" y="2179638"/>
            <a:ext cx="5484971" cy="4525962"/>
          </a:xfrm>
          <a:prstGeom prst="rect">
            <a:avLst/>
          </a:prstGeom>
          <a:noFill/>
          <a:ln w="9525">
            <a:noFill/>
            <a:miter lim="800000"/>
            <a:headEnd/>
            <a:tailEnd/>
          </a:ln>
          <a:effectLst>
            <a:outerShdw dist="35921" dir="2700000" algn="ctr" rotWithShape="0">
              <a:schemeClr val="tx1"/>
            </a:outerShdw>
          </a:effectLst>
        </p:spPr>
        <p:txBody>
          <a:bodyPr/>
          <a:lstStyle/>
          <a:p>
            <a:pPr marL="342900" indent="-342900" fontAlgn="base">
              <a:spcBef>
                <a:spcPct val="20000"/>
              </a:spcBef>
              <a:spcAft>
                <a:spcPct val="0"/>
              </a:spcAft>
              <a:buClr>
                <a:srgbClr val="0000FF"/>
              </a:buClr>
              <a:buSzPct val="90000"/>
              <a:buFont typeface="Wingdings" pitchFamily="2" charset="2"/>
              <a:buBlip>
                <a:blip r:embed="rId3"/>
              </a:buBlip>
              <a:defRPr/>
            </a:pPr>
            <a:endParaRPr lang="en-US" sz="2800">
              <a:solidFill>
                <a:prstClr val="black"/>
              </a:solidFill>
              <a:effectLst>
                <a:outerShdw blurRad="38100" dist="38100" dir="2700000" algn="tl">
                  <a:srgbClr val="000000"/>
                </a:outerShdw>
              </a:effectLst>
              <a:latin typeface="Arial" charset="0"/>
              <a:ea typeface="ＭＳ Ｐゴシック" pitchFamily="34" charset="-128"/>
            </a:endParaRPr>
          </a:p>
        </p:txBody>
      </p:sp>
      <p:sp>
        <p:nvSpPr>
          <p:cNvPr id="7" name="Oval 6">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grpSp>
        <p:nvGrpSpPr>
          <p:cNvPr id="8" name="Group 7"/>
          <p:cNvGrpSpPr/>
          <p:nvPr/>
        </p:nvGrpSpPr>
        <p:grpSpPr>
          <a:xfrm>
            <a:off x="5798943" y="1307895"/>
            <a:ext cx="5906661" cy="4959386"/>
            <a:chOff x="2611351" y="914404"/>
            <a:chExt cx="7286820" cy="5822555"/>
          </a:xfrm>
        </p:grpSpPr>
        <p:sp>
          <p:nvSpPr>
            <p:cNvPr id="9" name="Oval 2"/>
            <p:cNvSpPr>
              <a:spLocks noChangeArrowheads="1"/>
            </p:cNvSpPr>
            <p:nvPr/>
          </p:nvSpPr>
          <p:spPr bwMode="auto">
            <a:xfrm>
              <a:off x="2791926" y="1227683"/>
              <a:ext cx="6703854" cy="5029200"/>
            </a:xfrm>
            <a:prstGeom prst="ellipse">
              <a:avLst/>
            </a:prstGeo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fontAlgn="base">
                <a:spcBef>
                  <a:spcPct val="0"/>
                </a:spcBef>
                <a:spcAft>
                  <a:spcPct val="0"/>
                </a:spcAft>
              </a:pPr>
              <a:endParaRPr lang="en-US" sz="2400">
                <a:solidFill>
                  <a:schemeClr val="bg1"/>
                </a:solidFill>
                <a:latin typeface="+mj-lt"/>
                <a:ea typeface="+mj-ea"/>
                <a:cs typeface="+mj-cs"/>
              </a:endParaRPr>
            </a:p>
          </p:txBody>
        </p:sp>
        <p:sp>
          <p:nvSpPr>
            <p:cNvPr id="10" name="WordArt 4"/>
            <p:cNvSpPr>
              <a:spLocks noChangeArrowheads="1" noChangeShapeType="1" noTextEdit="1"/>
            </p:cNvSpPr>
            <p:nvPr/>
          </p:nvSpPr>
          <p:spPr bwMode="auto">
            <a:xfrm rot="4275814">
              <a:off x="8416082" y="2660723"/>
              <a:ext cx="1857375" cy="533261"/>
            </a:xfrm>
            <a:prstGeom prst="rect">
              <a:avLst/>
            </a:prstGeom>
          </p:spPr>
          <p:txBody>
            <a:bodyPr spcFirstLastPara="1" wrap="none" fromWordArt="1">
              <a:prstTxWarp prst="textArchUp">
                <a:avLst>
                  <a:gd name="adj" fmla="val 10800000"/>
                </a:avLst>
              </a:prstTxWarp>
            </a:bodyPr>
            <a:lstStyle/>
            <a:p>
              <a:pPr algn="ctr" defTabSz="457200" fontAlgn="base">
                <a:spcBef>
                  <a:spcPct val="0"/>
                </a:spcBef>
                <a:spcAft>
                  <a:spcPct val="0"/>
                </a:spcAft>
              </a:pPr>
              <a:r>
                <a:rPr lang="en-US" sz="2800" kern="10" dirty="0">
                  <a:ln w="9525">
                    <a:noFill/>
                    <a:round/>
                    <a:headEnd/>
                    <a:tailEnd/>
                  </a:ln>
                  <a:latin typeface="Arial"/>
                  <a:ea typeface="ＭＳ Ｐゴシック" pitchFamily="34" charset="-128"/>
                  <a:cs typeface="Arial"/>
                </a:rPr>
                <a:t>Pre-Testing</a:t>
              </a:r>
            </a:p>
          </p:txBody>
        </p:sp>
        <p:sp>
          <p:nvSpPr>
            <p:cNvPr id="11" name="WordArt 5"/>
            <p:cNvSpPr>
              <a:spLocks noChangeArrowheads="1" noChangeShapeType="1" noTextEdit="1"/>
            </p:cNvSpPr>
            <p:nvPr/>
          </p:nvSpPr>
          <p:spPr bwMode="auto">
            <a:xfrm>
              <a:off x="5281824" y="6276975"/>
              <a:ext cx="1904504" cy="459984"/>
            </a:xfrm>
            <a:prstGeom prst="rect">
              <a:avLst/>
            </a:prstGeom>
          </p:spPr>
          <p:txBody>
            <a:bodyPr wrap="none" fromWordArt="1">
              <a:prstTxWarp prst="textCanDown">
                <a:avLst>
                  <a:gd name="adj" fmla="val 33333"/>
                </a:avLst>
              </a:prstTxWarp>
            </a:bodyPr>
            <a:lstStyle/>
            <a:p>
              <a:pPr algn="ctr" defTabSz="457200" fontAlgn="base">
                <a:spcBef>
                  <a:spcPct val="0"/>
                </a:spcBef>
                <a:spcAft>
                  <a:spcPct val="0"/>
                </a:spcAft>
              </a:pPr>
              <a:r>
                <a:rPr lang="en-US" sz="3600" kern="10" dirty="0">
                  <a:ln w="9525">
                    <a:noFill/>
                    <a:round/>
                    <a:headEnd/>
                    <a:tailEnd/>
                  </a:ln>
                  <a:latin typeface="Arial"/>
                  <a:ea typeface="ＭＳ Ｐゴシック" pitchFamily="34" charset="-128"/>
                  <a:cs typeface="Arial"/>
                </a:rPr>
                <a:t>Testing</a:t>
              </a:r>
            </a:p>
          </p:txBody>
        </p:sp>
        <p:sp>
          <p:nvSpPr>
            <p:cNvPr id="12" name="WordArt 6"/>
            <p:cNvSpPr>
              <a:spLocks noChangeArrowheads="1" noChangeShapeType="1" noTextEdit="1"/>
            </p:cNvSpPr>
            <p:nvPr/>
          </p:nvSpPr>
          <p:spPr bwMode="auto">
            <a:xfrm rot="17143128">
              <a:off x="1868332" y="2555070"/>
              <a:ext cx="2019300" cy="533261"/>
            </a:xfrm>
            <a:prstGeom prst="rect">
              <a:avLst/>
            </a:prstGeom>
          </p:spPr>
          <p:txBody>
            <a:bodyPr spcFirstLastPara="1" wrap="none" fromWordArt="1">
              <a:prstTxWarp prst="textArchUp">
                <a:avLst>
                  <a:gd name="adj" fmla="val 10800000"/>
                </a:avLst>
              </a:prstTxWarp>
            </a:bodyPr>
            <a:lstStyle/>
            <a:p>
              <a:pPr algn="ctr" defTabSz="457200" fontAlgn="base">
                <a:spcBef>
                  <a:spcPct val="0"/>
                </a:spcBef>
                <a:spcAft>
                  <a:spcPct val="0"/>
                </a:spcAft>
              </a:pPr>
              <a:r>
                <a:rPr lang="en-US" sz="2800" kern="10" dirty="0">
                  <a:ln w="9525">
                    <a:noFill/>
                    <a:round/>
                    <a:headEnd/>
                    <a:tailEnd/>
                  </a:ln>
                  <a:latin typeface="Arial"/>
                  <a:ea typeface="ＭＳ Ｐゴシック" pitchFamily="34" charset="-128"/>
                  <a:cs typeface="Arial"/>
                </a:rPr>
                <a:t>Post-Testing</a:t>
              </a:r>
            </a:p>
          </p:txBody>
        </p:sp>
        <p:pic>
          <p:nvPicPr>
            <p:cNvPr id="13" name="Picture 7"/>
            <p:cNvPicPr>
              <a:picLocks noChangeAspect="1" noChangeArrowheads="1"/>
            </p:cNvPicPr>
            <p:nvPr/>
          </p:nvPicPr>
          <p:blipFill>
            <a:blip r:embed="rId4" cstate="print"/>
            <a:srcRect r="12122"/>
            <a:stretch>
              <a:fillRect/>
            </a:stretch>
          </p:blipFill>
          <p:spPr bwMode="auto">
            <a:xfrm>
              <a:off x="5332412" y="914404"/>
              <a:ext cx="1726750" cy="1027113"/>
            </a:xfrm>
            <a:prstGeom prst="rect">
              <a:avLst/>
            </a:prstGeom>
            <a:noFill/>
            <a:ln w="9525">
              <a:noFill/>
              <a:miter lim="800000"/>
              <a:headEnd/>
              <a:tailEnd/>
            </a:ln>
            <a:effectLst/>
          </p:spPr>
        </p:pic>
        <p:pic>
          <p:nvPicPr>
            <p:cNvPr id="14" name="Picture 8"/>
            <p:cNvPicPr>
              <a:picLocks noChangeAspect="1" noChangeArrowheads="1"/>
            </p:cNvPicPr>
            <p:nvPr/>
          </p:nvPicPr>
          <p:blipFill>
            <a:blip r:embed="rId5" cstate="print"/>
            <a:srcRect/>
            <a:stretch>
              <a:fillRect/>
            </a:stretch>
          </p:blipFill>
          <p:spPr bwMode="auto">
            <a:xfrm>
              <a:off x="7186328" y="4533900"/>
              <a:ext cx="1117309" cy="547688"/>
            </a:xfrm>
            <a:prstGeom prst="rect">
              <a:avLst/>
            </a:prstGeom>
            <a:noFill/>
            <a:ln w="9525">
              <a:noFill/>
              <a:miter lim="800000"/>
              <a:headEnd/>
              <a:tailEnd/>
            </a:ln>
            <a:effectLst/>
          </p:spPr>
        </p:pic>
        <p:pic>
          <p:nvPicPr>
            <p:cNvPr id="15" name="Picture 9"/>
            <p:cNvPicPr>
              <a:picLocks noChangeAspect="1" noChangeArrowheads="1"/>
            </p:cNvPicPr>
            <p:nvPr/>
          </p:nvPicPr>
          <p:blipFill>
            <a:blip r:embed="rId6" cstate="print"/>
            <a:srcRect r="38889"/>
            <a:stretch>
              <a:fillRect/>
            </a:stretch>
          </p:blipFill>
          <p:spPr bwMode="auto">
            <a:xfrm>
              <a:off x="8430604" y="3124200"/>
              <a:ext cx="914162" cy="642938"/>
            </a:xfrm>
            <a:prstGeom prst="rect">
              <a:avLst/>
            </a:prstGeom>
            <a:noFill/>
            <a:ln w="9525">
              <a:noFill/>
              <a:miter lim="800000"/>
              <a:headEnd/>
              <a:tailEnd/>
            </a:ln>
            <a:effectLst/>
          </p:spPr>
        </p:pic>
        <p:pic>
          <p:nvPicPr>
            <p:cNvPr id="16" name="Picture 10"/>
            <p:cNvPicPr>
              <a:picLocks noChangeAspect="1" noChangeArrowheads="1"/>
            </p:cNvPicPr>
            <p:nvPr/>
          </p:nvPicPr>
          <p:blipFill>
            <a:blip r:embed="rId7" cstate="print"/>
            <a:srcRect/>
            <a:stretch>
              <a:fillRect/>
            </a:stretch>
          </p:blipFill>
          <p:spPr bwMode="auto">
            <a:xfrm>
              <a:off x="3250353" y="1600200"/>
              <a:ext cx="1726750" cy="882650"/>
            </a:xfrm>
            <a:prstGeom prst="rect">
              <a:avLst/>
            </a:prstGeom>
            <a:noFill/>
            <a:ln w="9525">
              <a:noFill/>
              <a:miter lim="800000"/>
              <a:headEnd/>
              <a:tailEnd/>
            </a:ln>
            <a:effectLst/>
          </p:spPr>
        </p:pic>
        <p:pic>
          <p:nvPicPr>
            <p:cNvPr id="17" name="Picture 11"/>
            <p:cNvPicPr>
              <a:picLocks noChangeAspect="1" noChangeArrowheads="1"/>
            </p:cNvPicPr>
            <p:nvPr/>
          </p:nvPicPr>
          <p:blipFill>
            <a:blip r:embed="rId8" cstate="print"/>
            <a:srcRect r="21428"/>
            <a:stretch>
              <a:fillRect/>
            </a:stretch>
          </p:blipFill>
          <p:spPr bwMode="auto">
            <a:xfrm>
              <a:off x="5637333" y="4794385"/>
              <a:ext cx="1117309" cy="776288"/>
            </a:xfrm>
            <a:prstGeom prst="rect">
              <a:avLst/>
            </a:prstGeom>
            <a:noFill/>
            <a:ln w="9525">
              <a:noFill/>
              <a:miter lim="800000"/>
              <a:headEnd/>
              <a:tailEnd/>
            </a:ln>
            <a:effectLst/>
          </p:spPr>
        </p:pic>
        <p:pic>
          <p:nvPicPr>
            <p:cNvPr id="18" name="Picture 12"/>
            <p:cNvPicPr>
              <a:picLocks noChangeAspect="1" noChangeArrowheads="1"/>
            </p:cNvPicPr>
            <p:nvPr/>
          </p:nvPicPr>
          <p:blipFill>
            <a:blip r:embed="rId9" cstate="print"/>
            <a:srcRect/>
            <a:stretch>
              <a:fillRect/>
            </a:stretch>
          </p:blipFill>
          <p:spPr bwMode="auto">
            <a:xfrm>
              <a:off x="3047206" y="1981200"/>
              <a:ext cx="1218883" cy="914400"/>
            </a:xfrm>
            <a:prstGeom prst="rect">
              <a:avLst/>
            </a:prstGeom>
            <a:noFill/>
            <a:ln w="9525">
              <a:noFill/>
              <a:miter lim="800000"/>
              <a:headEnd/>
              <a:tailEnd/>
            </a:ln>
            <a:effectLst/>
          </p:spPr>
        </p:pic>
        <p:pic>
          <p:nvPicPr>
            <p:cNvPr id="19" name="Picture 13"/>
            <p:cNvPicPr>
              <a:picLocks noChangeAspect="1" noChangeArrowheads="1"/>
            </p:cNvPicPr>
            <p:nvPr/>
          </p:nvPicPr>
          <p:blipFill>
            <a:blip r:embed="rId10" cstate="print"/>
            <a:srcRect b="21661"/>
            <a:stretch>
              <a:fillRect/>
            </a:stretch>
          </p:blipFill>
          <p:spPr bwMode="auto">
            <a:xfrm>
              <a:off x="8026523" y="4114800"/>
              <a:ext cx="1426262" cy="838200"/>
            </a:xfrm>
            <a:prstGeom prst="rect">
              <a:avLst/>
            </a:prstGeom>
            <a:noFill/>
            <a:ln w="9525">
              <a:noFill/>
              <a:miter lim="800000"/>
              <a:headEnd/>
              <a:tailEnd/>
            </a:ln>
            <a:effectLst/>
          </p:spPr>
        </p:pic>
        <p:pic>
          <p:nvPicPr>
            <p:cNvPr id="20" name="Picture 14"/>
            <p:cNvPicPr>
              <a:picLocks noChangeAspect="1" noChangeArrowheads="1"/>
            </p:cNvPicPr>
            <p:nvPr/>
          </p:nvPicPr>
          <p:blipFill>
            <a:blip r:embed="rId11" cstate="print"/>
            <a:srcRect/>
            <a:stretch>
              <a:fillRect/>
            </a:stretch>
          </p:blipFill>
          <p:spPr bwMode="auto">
            <a:xfrm>
              <a:off x="2945634" y="2971801"/>
              <a:ext cx="1523603" cy="995363"/>
            </a:xfrm>
            <a:prstGeom prst="rect">
              <a:avLst/>
            </a:prstGeom>
            <a:noFill/>
            <a:ln w="9525">
              <a:noFill/>
              <a:miter lim="800000"/>
              <a:headEnd/>
              <a:tailEnd/>
            </a:ln>
            <a:effectLst/>
          </p:spPr>
        </p:pic>
        <p:sp>
          <p:nvSpPr>
            <p:cNvPr id="21" name="Freeform 15"/>
            <p:cNvSpPr>
              <a:spLocks/>
            </p:cNvSpPr>
            <p:nvPr/>
          </p:nvSpPr>
          <p:spPr bwMode="auto">
            <a:xfrm>
              <a:off x="4773956" y="1447800"/>
              <a:ext cx="3073056" cy="4453353"/>
            </a:xfrm>
            <a:custGeom>
              <a:avLst/>
              <a:gdLst/>
              <a:ahLst/>
              <a:cxnLst>
                <a:cxn ang="0">
                  <a:pos x="0" y="0"/>
                </a:cxn>
                <a:cxn ang="0">
                  <a:pos x="1593" y="2772"/>
                </a:cxn>
              </a:cxnLst>
              <a:rect l="0" t="0" r="r" b="b"/>
              <a:pathLst>
                <a:path w="1593" h="2772">
                  <a:moveTo>
                    <a:pt x="0" y="0"/>
                  </a:moveTo>
                  <a:lnTo>
                    <a:pt x="1593" y="2772"/>
                  </a:lnTo>
                </a:path>
              </a:pathLst>
            </a:custGeom>
            <a:noFill/>
            <a:ln w="9525">
              <a:solidFill>
                <a:srgbClr val="3366CC"/>
              </a:solidFill>
              <a:round/>
              <a:headEnd type="none" w="med" len="med"/>
              <a:tailEnd type="none" w="med" len="med"/>
            </a:ln>
            <a:effec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22" name="Freeform 16"/>
            <p:cNvSpPr>
              <a:spLocks/>
            </p:cNvSpPr>
            <p:nvPr/>
          </p:nvSpPr>
          <p:spPr bwMode="auto">
            <a:xfrm>
              <a:off x="3895771" y="2618266"/>
              <a:ext cx="2858873" cy="2952406"/>
            </a:xfrm>
            <a:custGeom>
              <a:avLst/>
              <a:gdLst/>
              <a:ahLst/>
              <a:cxnLst>
                <a:cxn ang="0">
                  <a:pos x="655" y="0"/>
                </a:cxn>
                <a:cxn ang="0">
                  <a:pos x="0" y="677"/>
                </a:cxn>
              </a:cxnLst>
              <a:rect l="0" t="0" r="r" b="b"/>
              <a:pathLst>
                <a:path w="655" h="677">
                  <a:moveTo>
                    <a:pt x="655" y="0"/>
                  </a:moveTo>
                  <a:lnTo>
                    <a:pt x="0" y="677"/>
                  </a:lnTo>
                </a:path>
              </a:pathLst>
            </a:custGeom>
            <a:noFill/>
            <a:ln w="9525">
              <a:solidFill>
                <a:srgbClr val="3366CC"/>
              </a:solidFill>
              <a:round/>
              <a:headEnd type="none" w="med" len="med"/>
              <a:tailEnd type="none" w="med" len="med"/>
            </a:ln>
            <a:effec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23" name="Oval 17"/>
            <p:cNvSpPr>
              <a:spLocks noChangeArrowheads="1"/>
            </p:cNvSpPr>
            <p:nvPr/>
          </p:nvSpPr>
          <p:spPr bwMode="auto">
            <a:xfrm>
              <a:off x="4469236" y="2456692"/>
              <a:ext cx="2962562" cy="2222500"/>
            </a:xfrm>
            <a:prstGeom prst="ellipse">
              <a:avLst/>
            </a:prstGeom>
            <a:solidFill>
              <a:schemeClr val="accent5">
                <a:lumMod val="50000"/>
              </a:schemeClr>
            </a:solidFill>
            <a:ln w="9525">
              <a:solidFill>
                <a:schemeClr val="accent1"/>
              </a:solidFill>
              <a:miter lim="800000"/>
              <a:headEnd/>
              <a:tailEnd/>
            </a:ln>
          </p:spPr>
          <p:txBody>
            <a:bodyPr vert="horz" wrap="square" lIns="91440" tIns="45720" rIns="91440" bIns="45720" numCol="1" rtlCol="0" anchor="ctr" anchorCtr="0" compatLnSpc="1">
              <a:prstTxWarp prst="textNoShape">
                <a:avLst/>
              </a:prstTxWarp>
              <a:noAutofit/>
            </a:bodyPr>
            <a:lstStyle/>
            <a:p>
              <a:pPr fontAlgn="base">
                <a:spcBef>
                  <a:spcPct val="0"/>
                </a:spcBef>
                <a:spcAft>
                  <a:spcPct val="0"/>
                </a:spcAft>
              </a:pPr>
              <a:endParaRPr lang="en-US" sz="2400">
                <a:solidFill>
                  <a:schemeClr val="bg1"/>
                </a:solidFill>
                <a:latin typeface="+mj-lt"/>
                <a:ea typeface="+mj-ea"/>
                <a:cs typeface="+mj-cs"/>
              </a:endParaRPr>
            </a:p>
          </p:txBody>
        </p:sp>
        <p:sp>
          <p:nvSpPr>
            <p:cNvPr id="24" name="Text Box 18"/>
            <p:cNvSpPr txBox="1">
              <a:spLocks noChangeArrowheads="1"/>
            </p:cNvSpPr>
            <p:nvPr/>
          </p:nvSpPr>
          <p:spPr bwMode="auto">
            <a:xfrm>
              <a:off x="4855963" y="2834988"/>
              <a:ext cx="2457271" cy="1553780"/>
            </a:xfrm>
            <a:prstGeom prst="rect">
              <a:avLst/>
            </a:prstGeom>
            <a:noFill/>
            <a:ln w="9525">
              <a:noFill/>
              <a:miter lim="800000"/>
              <a:headEnd/>
              <a:tailEnd/>
            </a:ln>
            <a:effectLst/>
          </p:spPr>
          <p:txBody>
            <a:bodyPr wrap="square">
              <a:spAutoFit/>
            </a:bodyPr>
            <a:lstStyle/>
            <a:p>
              <a:pPr marL="176213" indent="-176213" defTabSz="457200" eaLnBrk="0" fontAlgn="base" hangingPunct="0">
                <a:spcBef>
                  <a:spcPct val="0"/>
                </a:spcBef>
                <a:spcAft>
                  <a:spcPct val="0"/>
                </a:spcAft>
                <a:buFontTx/>
                <a:buChar char="•"/>
              </a:pPr>
              <a:r>
                <a:rPr lang="en-US" sz="1600" dirty="0">
                  <a:solidFill>
                    <a:prstClr val="white"/>
                  </a:solidFill>
                  <a:ea typeface="ＭＳ Ｐゴシック" pitchFamily="34" charset="-128"/>
                </a:rPr>
                <a:t>Data and Laboratory Management</a:t>
              </a:r>
            </a:p>
            <a:p>
              <a:pPr marL="176213" indent="-176213" defTabSz="457200" eaLnBrk="0" fontAlgn="base" hangingPunct="0">
                <a:spcBef>
                  <a:spcPct val="0"/>
                </a:spcBef>
                <a:spcAft>
                  <a:spcPct val="0"/>
                </a:spcAft>
                <a:buFontTx/>
                <a:buChar char="•"/>
              </a:pPr>
              <a:r>
                <a:rPr lang="en-US" sz="1600" dirty="0">
                  <a:solidFill>
                    <a:prstClr val="white"/>
                  </a:solidFill>
                  <a:ea typeface="ＭＳ Ｐゴシック" pitchFamily="34" charset="-128"/>
                </a:rPr>
                <a:t>Safety</a:t>
              </a:r>
            </a:p>
            <a:p>
              <a:pPr marL="176213" indent="-176213" defTabSz="457200" eaLnBrk="0" fontAlgn="base" hangingPunct="0">
                <a:spcBef>
                  <a:spcPct val="0"/>
                </a:spcBef>
                <a:spcAft>
                  <a:spcPct val="0"/>
                </a:spcAft>
                <a:buFontTx/>
                <a:buChar char="•"/>
              </a:pPr>
              <a:r>
                <a:rPr lang="en-US" sz="1600" dirty="0">
                  <a:solidFill>
                    <a:prstClr val="white"/>
                  </a:solidFill>
                  <a:ea typeface="ＭＳ Ｐゴシック" pitchFamily="34" charset="-128"/>
                </a:rPr>
                <a:t>Customer Service</a:t>
              </a:r>
            </a:p>
          </p:txBody>
        </p:sp>
        <p:pic>
          <p:nvPicPr>
            <p:cNvPr id="25" name="Picture 19"/>
            <p:cNvPicPr>
              <a:picLocks noChangeAspect="1" noChangeArrowheads="1"/>
            </p:cNvPicPr>
            <p:nvPr/>
          </p:nvPicPr>
          <p:blipFill>
            <a:blip r:embed="rId12" cstate="print"/>
            <a:srcRect r="27150"/>
            <a:stretch>
              <a:fillRect/>
            </a:stretch>
          </p:blipFill>
          <p:spPr bwMode="auto">
            <a:xfrm>
              <a:off x="7618017" y="2895607"/>
              <a:ext cx="1117309" cy="754063"/>
            </a:xfrm>
            <a:prstGeom prst="rect">
              <a:avLst/>
            </a:prstGeom>
            <a:noFill/>
            <a:ln w="9525">
              <a:noFill/>
              <a:miter lim="800000"/>
              <a:headEnd/>
              <a:tailEnd/>
            </a:ln>
            <a:effectLst/>
          </p:spPr>
        </p:pic>
        <p:sp>
          <p:nvSpPr>
            <p:cNvPr id="26" name="Text Box 20"/>
            <p:cNvSpPr txBox="1">
              <a:spLocks noChangeArrowheads="1"/>
            </p:cNvSpPr>
            <p:nvPr/>
          </p:nvSpPr>
          <p:spPr bwMode="auto">
            <a:xfrm>
              <a:off x="5510542" y="1915180"/>
              <a:ext cx="1942363" cy="614285"/>
            </a:xfrm>
            <a:prstGeom prst="rect">
              <a:avLst/>
            </a:prstGeom>
            <a:noFill/>
            <a:ln w="9525">
              <a:noFill/>
              <a:miter lim="800000"/>
              <a:headEnd/>
              <a:tailEnd/>
            </a:ln>
            <a:effectLst/>
          </p:spPr>
          <p:txBody>
            <a:bodyPr wrap="none">
              <a:spAutoFit/>
            </a:bodyPr>
            <a:lstStyle/>
            <a:p>
              <a:pPr defTabSz="457200" eaLnBrk="0" fontAlgn="base" hangingPunct="0">
                <a:spcBef>
                  <a:spcPct val="0"/>
                </a:spcBef>
                <a:spcAft>
                  <a:spcPct val="0"/>
                </a:spcAft>
              </a:pPr>
              <a:r>
                <a:rPr lang="en-US" sz="1400" dirty="0">
                  <a:solidFill>
                    <a:schemeClr val="bg1"/>
                  </a:solidFill>
                  <a:ea typeface="ＭＳ Ｐゴシック" pitchFamily="34" charset="-128"/>
                </a:rPr>
                <a:t>Patient/Client Prep</a:t>
              </a:r>
            </a:p>
            <a:p>
              <a:pPr defTabSz="457200" eaLnBrk="0" fontAlgn="base" hangingPunct="0">
                <a:spcBef>
                  <a:spcPct val="0"/>
                </a:spcBef>
                <a:spcAft>
                  <a:spcPct val="0"/>
                </a:spcAft>
              </a:pPr>
              <a:r>
                <a:rPr lang="en-US" sz="1400" dirty="0">
                  <a:solidFill>
                    <a:schemeClr val="bg1"/>
                  </a:solidFill>
                  <a:ea typeface="ＭＳ Ｐゴシック" pitchFamily="34" charset="-128"/>
                </a:rPr>
                <a:t>Sample Collection</a:t>
              </a:r>
            </a:p>
          </p:txBody>
        </p:sp>
        <p:sp>
          <p:nvSpPr>
            <p:cNvPr id="27" name="Text Box 21"/>
            <p:cNvSpPr txBox="1">
              <a:spLocks noChangeArrowheads="1"/>
            </p:cNvSpPr>
            <p:nvPr/>
          </p:nvSpPr>
          <p:spPr bwMode="auto">
            <a:xfrm>
              <a:off x="7358832" y="3733805"/>
              <a:ext cx="2539339" cy="686554"/>
            </a:xfrm>
            <a:prstGeom prst="rect">
              <a:avLst/>
            </a:prstGeom>
            <a:noFill/>
            <a:ln w="9525">
              <a:noFill/>
              <a:miter lim="800000"/>
              <a:headEnd/>
              <a:tailEnd/>
            </a:ln>
            <a:effectLst/>
          </p:spPr>
          <p:txBody>
            <a:bodyPr>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Sample Receipt </a:t>
              </a:r>
            </a:p>
            <a:p>
              <a:pPr defTabSz="457200" eaLnBrk="0" fontAlgn="base" hangingPunct="0">
                <a:spcBef>
                  <a:spcPct val="0"/>
                </a:spcBef>
                <a:spcAft>
                  <a:spcPct val="0"/>
                </a:spcAft>
              </a:pPr>
              <a:r>
                <a:rPr lang="en-US" sz="1600" dirty="0">
                  <a:solidFill>
                    <a:schemeClr val="bg1"/>
                  </a:solidFill>
                  <a:ea typeface="ＭＳ Ｐゴシック" pitchFamily="34" charset="-128"/>
                </a:rPr>
                <a:t>and Accessioning</a:t>
              </a:r>
            </a:p>
          </p:txBody>
        </p:sp>
        <p:sp>
          <p:nvSpPr>
            <p:cNvPr id="28" name="Text Box 22"/>
            <p:cNvSpPr txBox="1">
              <a:spLocks noChangeArrowheads="1"/>
            </p:cNvSpPr>
            <p:nvPr/>
          </p:nvSpPr>
          <p:spPr bwMode="auto">
            <a:xfrm>
              <a:off x="7535946" y="4842309"/>
              <a:ext cx="1211535" cy="686554"/>
            </a:xfrm>
            <a:prstGeom prst="rect">
              <a:avLst/>
            </a:prstGeom>
            <a:noFill/>
            <a:ln w="9525">
              <a:noFill/>
              <a:miter lim="800000"/>
              <a:headEnd/>
              <a:tailEnd/>
            </a:ln>
            <a:effectLst/>
          </p:spPr>
          <p:txBody>
            <a:bodyPr wrap="none">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Sample </a:t>
              </a:r>
            </a:p>
            <a:p>
              <a:pPr defTabSz="457200" eaLnBrk="0" fontAlgn="base" hangingPunct="0">
                <a:spcBef>
                  <a:spcPct val="0"/>
                </a:spcBef>
                <a:spcAft>
                  <a:spcPct val="0"/>
                </a:spcAft>
              </a:pPr>
              <a:r>
                <a:rPr lang="en-US" sz="1600" dirty="0">
                  <a:solidFill>
                    <a:schemeClr val="bg1"/>
                  </a:solidFill>
                  <a:ea typeface="ＭＳ Ｐゴシック" pitchFamily="34" charset="-128"/>
                </a:rPr>
                <a:t>Transport</a:t>
              </a:r>
            </a:p>
          </p:txBody>
        </p:sp>
        <p:sp>
          <p:nvSpPr>
            <p:cNvPr id="29" name="Text Box 23"/>
            <p:cNvSpPr txBox="1">
              <a:spLocks noChangeArrowheads="1"/>
            </p:cNvSpPr>
            <p:nvPr/>
          </p:nvSpPr>
          <p:spPr bwMode="auto">
            <a:xfrm>
              <a:off x="5180250" y="5479048"/>
              <a:ext cx="1783603" cy="397478"/>
            </a:xfrm>
            <a:prstGeom prst="rect">
              <a:avLst/>
            </a:prstGeom>
            <a:noFill/>
            <a:ln w="9525">
              <a:noFill/>
              <a:miter lim="800000"/>
              <a:headEnd/>
              <a:tailEnd/>
            </a:ln>
            <a:effectLst/>
          </p:spPr>
          <p:txBody>
            <a:bodyPr wrap="none">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Quality Control</a:t>
              </a:r>
            </a:p>
          </p:txBody>
        </p:sp>
        <p:sp>
          <p:nvSpPr>
            <p:cNvPr id="30" name="Text Box 24"/>
            <p:cNvSpPr txBox="1">
              <a:spLocks noChangeArrowheads="1"/>
            </p:cNvSpPr>
            <p:nvPr/>
          </p:nvSpPr>
          <p:spPr bwMode="auto">
            <a:xfrm>
              <a:off x="3148581" y="4648200"/>
              <a:ext cx="2183831" cy="397478"/>
            </a:xfrm>
            <a:prstGeom prst="rect">
              <a:avLst/>
            </a:prstGeom>
            <a:noFill/>
            <a:ln w="9525">
              <a:noFill/>
              <a:miter lim="800000"/>
              <a:headEnd/>
              <a:tailEnd/>
            </a:ln>
            <a:effectLst/>
          </p:spPr>
          <p:txBody>
            <a:bodyPr>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Record Keeping</a:t>
              </a:r>
            </a:p>
          </p:txBody>
        </p:sp>
        <p:sp>
          <p:nvSpPr>
            <p:cNvPr id="31" name="Text Box 25"/>
            <p:cNvSpPr txBox="1">
              <a:spLocks noChangeArrowheads="1"/>
            </p:cNvSpPr>
            <p:nvPr/>
          </p:nvSpPr>
          <p:spPr bwMode="auto">
            <a:xfrm>
              <a:off x="3148785" y="2590799"/>
              <a:ext cx="1417797" cy="397478"/>
            </a:xfrm>
            <a:prstGeom prst="rect">
              <a:avLst/>
            </a:prstGeom>
            <a:noFill/>
            <a:ln w="9525">
              <a:noFill/>
              <a:miter lim="800000"/>
              <a:headEnd/>
              <a:tailEnd/>
            </a:ln>
            <a:effectLst/>
          </p:spPr>
          <p:txBody>
            <a:bodyPr>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Reporting</a:t>
              </a:r>
            </a:p>
          </p:txBody>
        </p:sp>
        <p:pic>
          <p:nvPicPr>
            <p:cNvPr id="32" name="Picture 26"/>
            <p:cNvPicPr>
              <a:picLocks noChangeAspect="1" noChangeArrowheads="1"/>
            </p:cNvPicPr>
            <p:nvPr/>
          </p:nvPicPr>
          <p:blipFill>
            <a:blip r:embed="rId12" cstate="print"/>
            <a:srcRect r="27150"/>
            <a:stretch>
              <a:fillRect/>
            </a:stretch>
          </p:blipFill>
          <p:spPr bwMode="auto">
            <a:xfrm>
              <a:off x="7618017" y="1600202"/>
              <a:ext cx="1117309" cy="754063"/>
            </a:xfrm>
            <a:prstGeom prst="rect">
              <a:avLst/>
            </a:prstGeom>
            <a:noFill/>
            <a:ln w="9525">
              <a:noFill/>
              <a:miter lim="800000"/>
              <a:headEnd/>
              <a:tailEnd/>
            </a:ln>
            <a:effectLst/>
          </p:spPr>
        </p:pic>
        <p:sp>
          <p:nvSpPr>
            <p:cNvPr id="33" name="Text Box 27"/>
            <p:cNvSpPr txBox="1">
              <a:spLocks noChangeArrowheads="1"/>
            </p:cNvSpPr>
            <p:nvPr/>
          </p:nvSpPr>
          <p:spPr bwMode="auto">
            <a:xfrm>
              <a:off x="7085440" y="2356656"/>
              <a:ext cx="2336191" cy="614285"/>
            </a:xfrm>
            <a:prstGeom prst="rect">
              <a:avLst/>
            </a:prstGeom>
            <a:noFill/>
            <a:ln w="9525">
              <a:noFill/>
              <a:miter lim="800000"/>
              <a:headEnd/>
              <a:tailEnd/>
            </a:ln>
            <a:effectLst/>
          </p:spPr>
          <p:txBody>
            <a:bodyPr wrap="square">
              <a:spAutoFit/>
            </a:bodyPr>
            <a:lstStyle/>
            <a:p>
              <a:pPr defTabSz="457200" eaLnBrk="0" fontAlgn="base" hangingPunct="0">
                <a:spcBef>
                  <a:spcPct val="0"/>
                </a:spcBef>
                <a:spcAft>
                  <a:spcPct val="0"/>
                </a:spcAft>
              </a:pPr>
              <a:r>
                <a:rPr lang="en-US" sz="1400" dirty="0">
                  <a:solidFill>
                    <a:schemeClr val="bg1"/>
                  </a:solidFill>
                  <a:ea typeface="ＭＳ Ｐゴシック" pitchFamily="34" charset="-128"/>
                </a:rPr>
                <a:t>Staff Competency</a:t>
              </a:r>
            </a:p>
            <a:p>
              <a:pPr defTabSz="457200" eaLnBrk="0" fontAlgn="base" hangingPunct="0">
                <a:spcBef>
                  <a:spcPct val="0"/>
                </a:spcBef>
                <a:spcAft>
                  <a:spcPct val="0"/>
                </a:spcAft>
              </a:pPr>
              <a:r>
                <a:rPr lang="en-US" sz="1400" dirty="0">
                  <a:solidFill>
                    <a:schemeClr val="bg1"/>
                  </a:solidFill>
                  <a:ea typeface="ＭＳ Ｐゴシック" pitchFamily="34" charset="-128"/>
                </a:rPr>
                <a:t>Test Evaluations</a:t>
              </a:r>
            </a:p>
          </p:txBody>
        </p:sp>
        <p:sp>
          <p:nvSpPr>
            <p:cNvPr id="34" name="Text Box 28"/>
            <p:cNvSpPr txBox="1">
              <a:spLocks noChangeArrowheads="1"/>
            </p:cNvSpPr>
            <p:nvPr/>
          </p:nvSpPr>
          <p:spPr bwMode="auto">
            <a:xfrm>
              <a:off x="5553676" y="5731877"/>
              <a:ext cx="944089" cy="397478"/>
            </a:xfrm>
            <a:prstGeom prst="rect">
              <a:avLst/>
            </a:prstGeom>
            <a:noFill/>
            <a:ln w="9525">
              <a:noFill/>
              <a:miter lim="800000"/>
              <a:headEnd/>
              <a:tailEnd/>
            </a:ln>
            <a:effectLst/>
          </p:spPr>
          <p:txBody>
            <a:bodyPr wrap="none">
              <a:spAutoFit/>
            </a:bodyPr>
            <a:lstStyle/>
            <a:p>
              <a:pPr defTabSz="457200" eaLnBrk="0" fontAlgn="base" hangingPunct="0">
                <a:spcBef>
                  <a:spcPct val="0"/>
                </a:spcBef>
                <a:spcAft>
                  <a:spcPct val="0"/>
                </a:spcAft>
              </a:pPr>
              <a:r>
                <a:rPr lang="en-US" sz="1600" dirty="0">
                  <a:solidFill>
                    <a:schemeClr val="bg1"/>
                  </a:solidFill>
                  <a:ea typeface="ＭＳ Ｐゴシック" pitchFamily="34" charset="-128"/>
                </a:rPr>
                <a:t>Testing</a:t>
              </a:r>
            </a:p>
          </p:txBody>
        </p:sp>
        <p:pic>
          <p:nvPicPr>
            <p:cNvPr id="35" name="Picture 29" descr="bs00554_"/>
            <p:cNvPicPr>
              <a:picLocks noChangeAspect="1" noChangeArrowheads="1"/>
            </p:cNvPicPr>
            <p:nvPr/>
          </p:nvPicPr>
          <p:blipFill>
            <a:blip r:embed="rId13" cstate="print"/>
            <a:srcRect/>
            <a:stretch>
              <a:fillRect/>
            </a:stretch>
          </p:blipFill>
          <p:spPr bwMode="auto">
            <a:xfrm>
              <a:off x="3351927" y="3962407"/>
              <a:ext cx="1422030" cy="695325"/>
            </a:xfrm>
            <a:prstGeom prst="rect">
              <a:avLst/>
            </a:prstGeom>
            <a:noFill/>
          </p:spPr>
        </p:pic>
      </p:grpSp>
    </p:spTree>
    <p:extLst>
      <p:ext uri="{BB962C8B-B14F-4D97-AF65-F5344CB8AC3E}">
        <p14:creationId xmlns:p14="http://schemas.microsoft.com/office/powerpoint/2010/main" val="1182622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Develop safe work habits</a:t>
            </a:r>
          </a:p>
        </p:txBody>
      </p:sp>
      <p:pic>
        <p:nvPicPr>
          <p:cNvPr id="2560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4870" y="4114800"/>
            <a:ext cx="4020619"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869" y="1284889"/>
            <a:ext cx="3961368"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
        <p:nvSpPr>
          <p:cNvPr id="2" name="TextBox 1"/>
          <p:cNvSpPr txBox="1"/>
          <p:nvPr/>
        </p:nvSpPr>
        <p:spPr>
          <a:xfrm>
            <a:off x="406294" y="2754312"/>
            <a:ext cx="6602280" cy="364648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marL="285750" marR="0" indent="-285750">
              <a:spcBef>
                <a:spcPts val="0"/>
              </a:spcBef>
              <a:spcAft>
                <a:spcPts val="0"/>
              </a:spcAft>
              <a:buFont typeface="Arial" panose="020B0604020202020204" pitchFamily="34" charset="0"/>
              <a:buChar char="•"/>
            </a:pPr>
            <a:r>
              <a:rPr lang="en-US" sz="2000" dirty="0">
                <a:solidFill>
                  <a:srgbClr val="000000"/>
                </a:solidFill>
                <a:ea typeface="ＭＳ 明朝"/>
                <a:cs typeface="Times New Roman"/>
              </a:rPr>
              <a:t>Wash hands before and after collecting samples from each patient</a:t>
            </a:r>
          </a:p>
          <a:p>
            <a:pPr marL="285750" marR="0" indent="-285750">
              <a:spcBef>
                <a:spcPts val="0"/>
              </a:spcBef>
              <a:spcAft>
                <a:spcPts val="0"/>
              </a:spcAft>
              <a:buFont typeface="Arial" panose="020B0604020202020204" pitchFamily="34" charset="0"/>
              <a:buChar char="•"/>
            </a:pPr>
            <a:endParaRPr lang="en-US" sz="2000" dirty="0">
              <a:solidFill>
                <a:srgbClr val="000000"/>
              </a:solidFill>
              <a:ea typeface="ＭＳ 明朝"/>
              <a:cs typeface="Times New Roman"/>
            </a:endParaRPr>
          </a:p>
          <a:p>
            <a:pPr marL="285750" marR="0" indent="-285750">
              <a:spcBef>
                <a:spcPts val="0"/>
              </a:spcBef>
              <a:spcAft>
                <a:spcPts val="0"/>
              </a:spcAft>
              <a:buFont typeface="Arial" panose="020B0604020202020204" pitchFamily="34" charset="0"/>
              <a:buChar char="•"/>
            </a:pPr>
            <a:r>
              <a:rPr lang="en-US" sz="2000" dirty="0">
                <a:solidFill>
                  <a:srgbClr val="000000"/>
                </a:solidFill>
                <a:ea typeface="ＭＳ 明朝"/>
                <a:cs typeface="Times New Roman"/>
              </a:rPr>
              <a:t>Washing hands before and after conducting testing </a:t>
            </a:r>
          </a:p>
          <a:p>
            <a:pPr marL="285750" marR="0" indent="-285750">
              <a:spcBef>
                <a:spcPts val="0"/>
              </a:spcBef>
              <a:spcAft>
                <a:spcPts val="0"/>
              </a:spcAft>
              <a:buFont typeface="Arial" panose="020B0604020202020204" pitchFamily="34" charset="0"/>
              <a:buChar char="•"/>
            </a:pPr>
            <a:endParaRPr lang="en-US" sz="2000" dirty="0">
              <a:solidFill>
                <a:srgbClr val="000000"/>
              </a:solidFill>
              <a:ea typeface="ＭＳ 明朝"/>
              <a:cs typeface="Times New Roman"/>
            </a:endParaRPr>
          </a:p>
          <a:p>
            <a:pPr marL="285750" marR="0" indent="-285750">
              <a:spcBef>
                <a:spcPts val="0"/>
              </a:spcBef>
              <a:spcAft>
                <a:spcPts val="0"/>
              </a:spcAft>
              <a:buFont typeface="Arial" panose="020B0604020202020204" pitchFamily="34" charset="0"/>
              <a:buChar char="•"/>
            </a:pPr>
            <a:r>
              <a:rPr lang="en-US" sz="2000" dirty="0">
                <a:solidFill>
                  <a:srgbClr val="000000"/>
                </a:solidFill>
                <a:ea typeface="ＭＳ 明朝"/>
                <a:cs typeface="Times New Roman"/>
              </a:rPr>
              <a:t>Wear a fresh pair of gloves with each patient</a:t>
            </a:r>
          </a:p>
          <a:p>
            <a:pPr marL="285750" marR="0" indent="-285750">
              <a:spcBef>
                <a:spcPts val="0"/>
              </a:spcBef>
              <a:spcAft>
                <a:spcPts val="0"/>
              </a:spcAft>
              <a:buFont typeface="Arial" panose="020B0604020202020204" pitchFamily="34" charset="0"/>
              <a:buChar char="•"/>
            </a:pPr>
            <a:endParaRPr lang="en-US" sz="2000" dirty="0">
              <a:solidFill>
                <a:srgbClr val="000000"/>
              </a:solidFill>
              <a:ea typeface="ＭＳ 明朝"/>
              <a:cs typeface="Times New Roman"/>
            </a:endParaRPr>
          </a:p>
          <a:p>
            <a:pPr marL="285750" marR="0" indent="-285750">
              <a:spcBef>
                <a:spcPts val="0"/>
              </a:spcBef>
              <a:spcAft>
                <a:spcPts val="0"/>
              </a:spcAft>
              <a:buFont typeface="Arial" panose="020B0604020202020204" pitchFamily="34" charset="0"/>
              <a:buChar char="•"/>
            </a:pPr>
            <a:r>
              <a:rPr lang="en-US" sz="2000" dirty="0">
                <a:solidFill>
                  <a:srgbClr val="000000"/>
                </a:solidFill>
                <a:ea typeface="ＭＳ 明朝"/>
                <a:cs typeface="Times New Roman"/>
              </a:rPr>
              <a:t>Wear a laboratory coat or apron </a:t>
            </a:r>
          </a:p>
          <a:p>
            <a:pPr marL="285750" marR="0" indent="-285750">
              <a:spcBef>
                <a:spcPts val="0"/>
              </a:spcBef>
              <a:spcAft>
                <a:spcPts val="0"/>
              </a:spcAft>
              <a:buFont typeface="Arial" panose="020B0604020202020204" pitchFamily="34" charset="0"/>
              <a:buChar char="•"/>
            </a:pPr>
            <a:endParaRPr lang="en-US" sz="2000" dirty="0">
              <a:solidFill>
                <a:srgbClr val="000000"/>
              </a:solidFill>
              <a:ea typeface="ＭＳ 明朝"/>
              <a:cs typeface="Times New Roman"/>
            </a:endParaRPr>
          </a:p>
          <a:p>
            <a:pPr marL="285750" marR="0" indent="-285750">
              <a:spcBef>
                <a:spcPts val="0"/>
              </a:spcBef>
              <a:spcAft>
                <a:spcPts val="0"/>
              </a:spcAft>
              <a:buFont typeface="Arial" panose="020B0604020202020204" pitchFamily="34" charset="0"/>
              <a:buChar char="•"/>
            </a:pPr>
            <a:r>
              <a:rPr lang="en-US" sz="2000" dirty="0">
                <a:solidFill>
                  <a:srgbClr val="000000"/>
                </a:solidFill>
                <a:ea typeface="ＭＳ 明朝"/>
                <a:cs typeface="Times New Roman"/>
              </a:rPr>
              <a:t>Dispose of contaminated sharps and waste appropriately, and immediately after testing </a:t>
            </a:r>
          </a:p>
        </p:txBody>
      </p:sp>
      <p:sp>
        <p:nvSpPr>
          <p:cNvPr id="3" name="TextBox 2"/>
          <p:cNvSpPr txBox="1"/>
          <p:nvPr/>
        </p:nvSpPr>
        <p:spPr>
          <a:xfrm>
            <a:off x="406294" y="1284890"/>
            <a:ext cx="6602280" cy="1153511"/>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Handwashing is the simplest, most effective means of preventing infections if done </a:t>
            </a:r>
            <a:r>
              <a:rPr lang="en-US" i="1" dirty="0"/>
              <a:t>properly </a:t>
            </a:r>
            <a:r>
              <a:rPr lang="en-US" dirty="0"/>
              <a:t>and </a:t>
            </a:r>
            <a:r>
              <a:rPr lang="en-US" i="1" dirty="0"/>
              <a:t>frequently </a:t>
            </a:r>
          </a:p>
          <a:p>
            <a:r>
              <a:rPr lang="en-US" dirty="0"/>
              <a:t>– US Centers for Disease Control</a:t>
            </a:r>
          </a:p>
        </p:txBody>
      </p:sp>
    </p:spTree>
    <p:extLst>
      <p:ext uri="{BB962C8B-B14F-4D97-AF65-F5344CB8AC3E}">
        <p14:creationId xmlns:p14="http://schemas.microsoft.com/office/powerpoint/2010/main" val="1500791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Develop safe work habits (cont.)</a:t>
            </a:r>
          </a:p>
        </p:txBody>
      </p:sp>
      <p:grpSp>
        <p:nvGrpSpPr>
          <p:cNvPr id="26628" name="Group 4"/>
          <p:cNvGrpSpPr>
            <a:grpSpLocks/>
          </p:cNvGrpSpPr>
          <p:nvPr/>
        </p:nvGrpSpPr>
        <p:grpSpPr bwMode="auto">
          <a:xfrm>
            <a:off x="7313295" y="4343400"/>
            <a:ext cx="3758221" cy="2286000"/>
            <a:chOff x="3984" y="1488"/>
            <a:chExt cx="1392" cy="1360"/>
          </a:xfrm>
        </p:grpSpPr>
        <p:pic>
          <p:nvPicPr>
            <p:cNvPr id="29705" name="Picture 5" descr="11 copy"/>
            <p:cNvPicPr>
              <a:picLocks noChangeAspect="1" noChangeArrowheads="1"/>
            </p:cNvPicPr>
            <p:nvPr/>
          </p:nvPicPr>
          <p:blipFill>
            <a:blip r:embed="rId3">
              <a:lum contrast="24000"/>
            </a:blip>
            <a:srcRect/>
            <a:stretch>
              <a:fillRect/>
            </a:stretch>
          </p:blipFill>
          <p:spPr bwMode="auto">
            <a:xfrm>
              <a:off x="3984" y="1488"/>
              <a:ext cx="1392" cy="1360"/>
            </a:xfrm>
            <a:prstGeom prst="rect">
              <a:avLst/>
            </a:prstGeom>
            <a:noFill/>
            <a:ln w="9525">
              <a:solidFill>
                <a:schemeClr val="bg2">
                  <a:lumMod val="25000"/>
                </a:schemeClr>
              </a:solidFill>
              <a:miter lim="800000"/>
              <a:headEnd/>
              <a:tailEnd/>
            </a:ln>
            <a:effectLst>
              <a:outerShdw dist="107763" dir="2700000" algn="ctr" rotWithShape="0">
                <a:schemeClr val="tx1"/>
              </a:outerShdw>
            </a:effectLst>
          </p:spPr>
        </p:pic>
        <p:grpSp>
          <p:nvGrpSpPr>
            <p:cNvPr id="26634" name="Group 6"/>
            <p:cNvGrpSpPr>
              <a:grpSpLocks/>
            </p:cNvGrpSpPr>
            <p:nvPr/>
          </p:nvGrpSpPr>
          <p:grpSpPr bwMode="auto">
            <a:xfrm>
              <a:off x="4224" y="1632"/>
              <a:ext cx="1008" cy="1008"/>
              <a:chOff x="2112" y="3216"/>
              <a:chExt cx="912" cy="912"/>
            </a:xfrm>
          </p:grpSpPr>
          <p:sp>
            <p:nvSpPr>
              <p:cNvPr id="26635" name="Oval 7"/>
              <p:cNvSpPr>
                <a:spLocks noChangeArrowheads="1"/>
              </p:cNvSpPr>
              <p:nvPr/>
            </p:nvSpPr>
            <p:spPr bwMode="auto">
              <a:xfrm>
                <a:off x="2112" y="3216"/>
                <a:ext cx="912" cy="912"/>
              </a:xfrm>
              <a:prstGeom prst="ellipse">
                <a:avLst/>
              </a:prstGeom>
              <a:noFill/>
              <a:ln w="76200">
                <a:solidFill>
                  <a:schemeClr val="bg2">
                    <a:lumMod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US" altLang="en-US">
                  <a:solidFill>
                    <a:prstClr val="black"/>
                  </a:solidFill>
                  <a:ea typeface="ＭＳ Ｐゴシック" pitchFamily="34" charset="-128"/>
                </a:endParaRPr>
              </a:p>
            </p:txBody>
          </p:sp>
          <p:sp>
            <p:nvSpPr>
              <p:cNvPr id="26636" name="Line 8"/>
              <p:cNvSpPr>
                <a:spLocks noChangeShapeType="1"/>
              </p:cNvSpPr>
              <p:nvPr/>
            </p:nvSpPr>
            <p:spPr bwMode="auto">
              <a:xfrm>
                <a:off x="2304" y="3312"/>
                <a:ext cx="576" cy="720"/>
              </a:xfrm>
              <a:prstGeom prst="line">
                <a:avLst/>
              </a:prstGeom>
              <a:noFill/>
              <a:ln w="76200">
                <a:solidFill>
                  <a:schemeClr val="bg2">
                    <a:lumMod val="25000"/>
                  </a:schemeClr>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a:solidFill>
                    <a:prstClr val="black"/>
                  </a:solidFill>
                  <a:latin typeface="Arial" charset="0"/>
                  <a:ea typeface="ＭＳ Ｐゴシック" pitchFamily="34" charset="-128"/>
                </a:endParaRPr>
              </a:p>
            </p:txBody>
          </p:sp>
        </p:grpSp>
      </p:grpSp>
      <p:pic>
        <p:nvPicPr>
          <p:cNvPr id="29701" name="Picture 9" descr="pipette"/>
          <p:cNvPicPr>
            <a:picLocks noChangeAspect="1" noChangeArrowheads="1"/>
          </p:cNvPicPr>
          <p:nvPr/>
        </p:nvPicPr>
        <p:blipFill>
          <a:blip r:embed="rId4">
            <a:lum contrast="18000"/>
          </a:blip>
          <a:srcRect/>
          <a:stretch>
            <a:fillRect/>
          </a:stretch>
        </p:blipFill>
        <p:spPr bwMode="auto">
          <a:xfrm>
            <a:off x="7211721" y="1447817"/>
            <a:ext cx="3859795" cy="2606675"/>
          </a:xfrm>
          <a:prstGeom prst="rect">
            <a:avLst/>
          </a:prstGeom>
          <a:noFill/>
          <a:ln w="9525">
            <a:solidFill>
              <a:schemeClr val="bg2">
                <a:lumMod val="25000"/>
              </a:schemeClr>
            </a:solidFill>
            <a:miter lim="800000"/>
            <a:headEnd/>
            <a:tailEnd/>
          </a:ln>
          <a:effectLst>
            <a:outerShdw dist="107763" dir="2700000" algn="ctr" rotWithShape="0">
              <a:schemeClr val="tx1"/>
            </a:outerShdw>
          </a:effectLst>
        </p:spPr>
      </p:pic>
      <p:grpSp>
        <p:nvGrpSpPr>
          <p:cNvPr id="26630" name="Group 10"/>
          <p:cNvGrpSpPr>
            <a:grpSpLocks/>
          </p:cNvGrpSpPr>
          <p:nvPr/>
        </p:nvGrpSpPr>
        <p:grpSpPr bwMode="auto">
          <a:xfrm>
            <a:off x="8125885" y="1524000"/>
            <a:ext cx="2416604" cy="1517650"/>
            <a:chOff x="2112" y="3216"/>
            <a:chExt cx="912" cy="912"/>
          </a:xfrm>
        </p:grpSpPr>
        <p:sp>
          <p:nvSpPr>
            <p:cNvPr id="26631" name="Oval 11"/>
            <p:cNvSpPr>
              <a:spLocks noChangeArrowheads="1"/>
            </p:cNvSpPr>
            <p:nvPr/>
          </p:nvSpPr>
          <p:spPr bwMode="auto">
            <a:xfrm>
              <a:off x="2112" y="3216"/>
              <a:ext cx="912" cy="912"/>
            </a:xfrm>
            <a:prstGeom prst="ellipse">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endParaRPr lang="en-US" altLang="en-US">
                <a:solidFill>
                  <a:prstClr val="black"/>
                </a:solidFill>
                <a:ea typeface="ＭＳ Ｐゴシック" pitchFamily="34" charset="-128"/>
              </a:endParaRPr>
            </a:p>
          </p:txBody>
        </p:sp>
        <p:sp>
          <p:nvSpPr>
            <p:cNvPr id="26632" name="Line 12"/>
            <p:cNvSpPr>
              <a:spLocks noChangeShapeType="1"/>
            </p:cNvSpPr>
            <p:nvPr/>
          </p:nvSpPr>
          <p:spPr bwMode="auto">
            <a:xfrm>
              <a:off x="2304" y="3312"/>
              <a:ext cx="576" cy="720"/>
            </a:xfrm>
            <a:prstGeom prst="line">
              <a:avLst/>
            </a:prstGeom>
            <a:noFill/>
            <a:ln w="76200">
              <a:solidFill>
                <a:schemeClr val="hlink"/>
              </a:solidFill>
              <a:miter lim="800000"/>
              <a:headEnd/>
              <a:tailEnd/>
            </a:ln>
            <a:extLst>
              <a:ext uri="{909E8E84-426E-40DD-AFC4-6F175D3DCCD1}">
                <a14:hiddenFill xmlns:a14="http://schemas.microsoft.com/office/drawing/2010/main">
                  <a:noFill/>
                </a14:hiddenFill>
              </a:ext>
            </a:extLst>
          </p:spPr>
          <p:txBody>
            <a:bodyPr wrap="none"/>
            <a:lstStyle/>
            <a:p>
              <a:pPr eaLnBrk="0" fontAlgn="base" hangingPunct="0">
                <a:spcBef>
                  <a:spcPct val="0"/>
                </a:spcBef>
                <a:spcAft>
                  <a:spcPct val="0"/>
                </a:spcAft>
              </a:pPr>
              <a:endParaRPr lang="en-IN">
                <a:solidFill>
                  <a:prstClr val="black"/>
                </a:solidFill>
                <a:latin typeface="Arial" charset="0"/>
                <a:ea typeface="ＭＳ Ｐゴシック" pitchFamily="34" charset="-128"/>
              </a:endParaRPr>
            </a:p>
          </p:txBody>
        </p:sp>
      </p:grpSp>
      <p:sp>
        <p:nvSpPr>
          <p:cNvPr id="2" name="TextBox 1"/>
          <p:cNvSpPr txBox="1"/>
          <p:nvPr/>
        </p:nvSpPr>
        <p:spPr>
          <a:xfrm>
            <a:off x="831937" y="1683753"/>
            <a:ext cx="4972267" cy="436880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342900" indent="-342900" defTabSz="457200" fontAlgn="base">
              <a:buFont typeface="Arial" panose="020B0604020202020204" pitchFamily="34" charset="0"/>
              <a:buChar char="•"/>
            </a:pPr>
            <a:endParaRPr lang="en-US" sz="2400" dirty="0">
              <a:solidFill>
                <a:srgbClr val="000000"/>
              </a:solidFill>
              <a:ea typeface="ＭＳ 明朝"/>
              <a:cs typeface="Times New Roman"/>
            </a:endParaRPr>
          </a:p>
          <a:p>
            <a:pPr marL="342900" indent="-342900" defTabSz="457200" fontAlgn="base">
              <a:buFont typeface="Arial" panose="020B0604020202020204" pitchFamily="34" charset="0"/>
              <a:buChar char="•"/>
            </a:pPr>
            <a:r>
              <a:rPr lang="en-US" sz="2400" dirty="0">
                <a:solidFill>
                  <a:srgbClr val="000000"/>
                </a:solidFill>
                <a:ea typeface="ＭＳ 明朝"/>
                <a:cs typeface="Times New Roman"/>
              </a:rPr>
              <a:t>Pipetting by mouth is strictly forbidden</a:t>
            </a:r>
          </a:p>
          <a:p>
            <a:pPr marL="342900" indent="-342900" defTabSz="457200" fontAlgn="base">
              <a:buFont typeface="Arial" panose="020B0604020202020204" pitchFamily="34" charset="0"/>
              <a:buChar char="•"/>
            </a:pPr>
            <a:endParaRPr lang="en-US" sz="2400" dirty="0">
              <a:solidFill>
                <a:srgbClr val="000000"/>
              </a:solidFill>
              <a:ea typeface="ＭＳ 明朝"/>
              <a:cs typeface="Times New Roman"/>
            </a:endParaRPr>
          </a:p>
          <a:p>
            <a:pPr marL="342900" indent="-342900" defTabSz="457200" fontAlgn="base">
              <a:buFont typeface="Arial" panose="020B0604020202020204" pitchFamily="34" charset="0"/>
              <a:buChar char="•"/>
            </a:pPr>
            <a:r>
              <a:rPr lang="en-US" sz="2400" dirty="0">
                <a:solidFill>
                  <a:srgbClr val="000000"/>
                </a:solidFill>
                <a:ea typeface="ＭＳ 明朝"/>
                <a:cs typeface="Times New Roman"/>
              </a:rPr>
              <a:t>Never eat, drink or smoke at the test site</a:t>
            </a:r>
          </a:p>
          <a:p>
            <a:pPr marL="342900" indent="-342900" defTabSz="457200" fontAlgn="base">
              <a:buFont typeface="Arial" panose="020B0604020202020204" pitchFamily="34" charset="0"/>
              <a:buChar char="•"/>
            </a:pPr>
            <a:endParaRPr lang="en-US" sz="2400" dirty="0">
              <a:solidFill>
                <a:srgbClr val="000000"/>
              </a:solidFill>
              <a:ea typeface="ＭＳ 明朝"/>
              <a:cs typeface="Times New Roman"/>
            </a:endParaRPr>
          </a:p>
          <a:p>
            <a:pPr marL="342900" indent="-342900" defTabSz="457200" fontAlgn="base">
              <a:buFont typeface="Arial" panose="020B0604020202020204" pitchFamily="34" charset="0"/>
              <a:buChar char="•"/>
            </a:pPr>
            <a:r>
              <a:rPr lang="en-US" sz="2400" dirty="0">
                <a:solidFill>
                  <a:srgbClr val="000000"/>
                </a:solidFill>
                <a:ea typeface="ＭＳ 明朝"/>
                <a:cs typeface="Times New Roman"/>
              </a:rPr>
              <a:t>Keep food out of the laboratory/testing site refrigerator</a:t>
            </a:r>
          </a:p>
        </p:txBody>
      </p:sp>
      <p:sp>
        <p:nvSpPr>
          <p:cNvPr id="14" name="Oval 13">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6415753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397" y="1333500"/>
            <a:ext cx="10722356"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Develop safe work habits (cont.)</a:t>
            </a:r>
          </a:p>
        </p:txBody>
      </p:sp>
      <p:sp>
        <p:nvSpPr>
          <p:cNvPr id="5" name="Oval 4">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22715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4"/>
          <p:cNvSpPr>
            <a:spLocks noGrp="1"/>
          </p:cNvSpPr>
          <p:nvPr>
            <p:ph type="sldNum" sz="quarter" idx="4294967295"/>
          </p:nvPr>
        </p:nvSpPr>
        <p:spPr>
          <a:xfrm>
            <a:off x="8735326" y="6248400"/>
            <a:ext cx="2844059"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B084913-6F56-4ABE-BAF5-98F00723736C}" type="slidenum">
              <a:rPr lang="en-US" altLang="en-US" smtClean="0">
                <a:solidFill>
                  <a:srgbClr val="000000"/>
                </a:solidFill>
                <a:latin typeface="Arial Black" pitchFamily="34" charset="0"/>
              </a:rPr>
              <a:pPr/>
              <a:t>25</a:t>
            </a:fld>
            <a:endParaRPr lang="en-US" altLang="en-US">
              <a:solidFill>
                <a:srgbClr val="000000"/>
              </a:solidFill>
              <a:latin typeface="Arial Black" pitchFamily="34" charset="0"/>
            </a:endParaRPr>
          </a:p>
        </p:txBody>
      </p:sp>
      <p:pic>
        <p:nvPicPr>
          <p:cNvPr id="286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178" y="2133601"/>
            <a:ext cx="4672383" cy="281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9" descr="Coffee Cup">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4311" y="2819400"/>
            <a:ext cx="2437765"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0605" y="4114800"/>
            <a:ext cx="2945633"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016" y="1371617"/>
            <a:ext cx="314878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8" descr="ad_makeup_eyeline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5997" y="4343400"/>
            <a:ext cx="247585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4" descr="j0303675[1]"/>
          <p:cNvPicPr>
            <a:picLocks noGrp="1" noChangeAspect="1" noChangeArrowheads="1"/>
          </p:cNvPicPr>
          <p:nvPr>
            <p:ph type="body" idx="1"/>
          </p:nvPr>
        </p:nvPicPr>
        <p:blipFill>
          <a:blip r:embed="rId9" cstate="print">
            <a:extLst>
              <a:ext uri="{28A0092B-C50C-407E-A947-70E740481C1C}">
                <a14:useLocalDpi xmlns:a14="http://schemas.microsoft.com/office/drawing/2010/main" val="0"/>
              </a:ext>
            </a:extLst>
          </a:blip>
          <a:srcRect/>
          <a:stretch>
            <a:fillRect/>
          </a:stretch>
        </p:blipFill>
        <p:spPr>
          <a:xfrm rot="5400000">
            <a:off x="3338565" y="470799"/>
            <a:ext cx="5105400" cy="6907001"/>
          </a:xfrm>
          <a:noFill/>
        </p:spPr>
      </p:pic>
      <p:sp>
        <p:nvSpPr>
          <p:cNvPr id="12" name="Rectangle 2"/>
          <p:cNvSpPr>
            <a:spLocks noGrp="1" noChangeArrowheads="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Develop safe work habits (cont.)</a:t>
            </a:r>
            <a:endParaRPr lang="en-US" sz="2400" dirty="0">
              <a:solidFill>
                <a:schemeClr val="bg1"/>
              </a:solidFill>
              <a:ea typeface="+mj-ea"/>
              <a:cs typeface="+mj-cs"/>
            </a:endParaRPr>
          </a:p>
        </p:txBody>
      </p:sp>
      <p:sp>
        <p:nvSpPr>
          <p:cNvPr id="28682" name="TextBox 12"/>
          <p:cNvSpPr txBox="1">
            <a:spLocks noChangeArrowheads="1"/>
          </p:cNvSpPr>
          <p:nvPr/>
        </p:nvSpPr>
        <p:spPr bwMode="auto">
          <a:xfrm>
            <a:off x="304720" y="1219217"/>
            <a:ext cx="294563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pPr>
            <a:r>
              <a:rPr lang="en-US" altLang="en-US" sz="3600" b="1" dirty="0">
                <a:solidFill>
                  <a:srgbClr val="C00000"/>
                </a:solidFill>
                <a:latin typeface="Calibri" pitchFamily="34" charset="0"/>
                <a:ea typeface="ＭＳ Ｐゴシック" pitchFamily="34" charset="-128"/>
              </a:rPr>
              <a:t>DO NOT</a:t>
            </a:r>
          </a:p>
        </p:txBody>
      </p:sp>
      <p:sp>
        <p:nvSpPr>
          <p:cNvPr id="14" name="Oval 13">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361430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0" y="0"/>
            <a:ext cx="12188825" cy="954088"/>
          </a:xfrm>
          <a:prstGeom prst="rect">
            <a:avLst/>
          </a:prstGeo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lvl1pPr fontAlgn="base">
              <a:spcBef>
                <a:spcPct val="0"/>
              </a:spcBef>
              <a:spcAft>
                <a:spcPct val="0"/>
              </a:spcAft>
              <a:defRPr sz="2400">
                <a:solidFill>
                  <a:schemeClr val="bg1"/>
                </a:solidFill>
                <a:latin typeface="+mj-lt"/>
                <a:ea typeface="+mj-ea"/>
                <a:cs typeface="+mj-cs"/>
              </a:defRPr>
            </a:lvl1pPr>
            <a:lvl2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2pPr>
            <a:lvl3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3pPr>
            <a:lvl4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4pPr>
            <a:lvl5pPr algn="ctr" defTabSz="457200" eaLnBrk="0" fontAlgn="base" hangingPunct="0">
              <a:spcBef>
                <a:spcPct val="0"/>
              </a:spcBef>
              <a:spcAft>
                <a:spcPct val="0"/>
              </a:spcAft>
              <a:defRPr sz="4400">
                <a:latin typeface="Calibri" pitchFamily="34" charset="0"/>
                <a:ea typeface="ＭＳ Ｐゴシック" charset="0"/>
                <a:cs typeface="ＭＳ Ｐゴシック" charset="0"/>
              </a:defRPr>
            </a:lvl5pPr>
            <a:lvl6pPr marL="457200" algn="ctr" defTabSz="457200" fontAlgn="base">
              <a:spcBef>
                <a:spcPct val="0"/>
              </a:spcBef>
              <a:spcAft>
                <a:spcPct val="0"/>
              </a:spcAft>
              <a:defRPr sz="4400">
                <a:latin typeface="Calibri" pitchFamily="34" charset="0"/>
              </a:defRPr>
            </a:lvl6pPr>
            <a:lvl7pPr marL="914400" algn="ctr" defTabSz="457200" fontAlgn="base">
              <a:spcBef>
                <a:spcPct val="0"/>
              </a:spcBef>
              <a:spcAft>
                <a:spcPct val="0"/>
              </a:spcAft>
              <a:defRPr sz="4400">
                <a:latin typeface="Calibri" pitchFamily="34" charset="0"/>
              </a:defRPr>
            </a:lvl7pPr>
            <a:lvl8pPr marL="1371600" algn="ctr" defTabSz="457200" fontAlgn="base">
              <a:spcBef>
                <a:spcPct val="0"/>
              </a:spcBef>
              <a:spcAft>
                <a:spcPct val="0"/>
              </a:spcAft>
              <a:defRPr sz="4400">
                <a:latin typeface="Calibri" pitchFamily="34" charset="0"/>
              </a:defRPr>
            </a:lvl8pPr>
            <a:lvl9pPr marL="1828800" algn="ctr" defTabSz="457200" fontAlgn="base">
              <a:spcBef>
                <a:spcPct val="0"/>
              </a:spcBef>
              <a:spcAft>
                <a:spcPct val="0"/>
              </a:spcAft>
              <a:defRPr sz="4400">
                <a:latin typeface="Calibri" pitchFamily="34" charset="0"/>
              </a:defRPr>
            </a:lvl9pPr>
          </a:lstStyle>
          <a:p>
            <a:r>
              <a:rPr lang="en-US" altLang="en-US" dirty="0"/>
              <a:t>Contamination can occur in a number of ways </a:t>
            </a:r>
          </a:p>
        </p:txBody>
      </p:sp>
      <p:pic>
        <p:nvPicPr>
          <p:cNvPr id="2969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73" y="1332192"/>
            <a:ext cx="9983833"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2611150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Personal Protective Equipment (PPE) can prevent contamination </a:t>
            </a:r>
          </a:p>
        </p:txBody>
      </p:sp>
      <p:sp>
        <p:nvSpPr>
          <p:cNvPr id="30723" name="Content Placeholder 1"/>
          <p:cNvSpPr>
            <a:spLocks noGrp="1"/>
          </p:cNvSpPr>
          <p:nvPr>
            <p:ph idx="1"/>
          </p:nvPr>
        </p:nvSpPr>
        <p:spPr>
          <a:xfrm>
            <a:off x="609441" y="1905000"/>
            <a:ext cx="10969943" cy="3949700"/>
          </a:xfrm>
        </p:spPr>
        <p:txBody>
          <a:bodyPr/>
          <a:lstStyle/>
          <a:p>
            <a:r>
              <a:rPr lang="en-US" altLang="en-US" sz="2400" dirty="0">
                <a:latin typeface="Calibri" pitchFamily="34" charset="0"/>
              </a:rPr>
              <a:t>Gloves</a:t>
            </a:r>
          </a:p>
          <a:p>
            <a:r>
              <a:rPr lang="en-US" altLang="en-US" sz="2400" dirty="0">
                <a:latin typeface="Calibri" pitchFamily="34" charset="0"/>
              </a:rPr>
              <a:t>Lab gowns/coats</a:t>
            </a:r>
          </a:p>
          <a:p>
            <a:r>
              <a:rPr lang="en-US" altLang="en-US" sz="2400" dirty="0">
                <a:latin typeface="Calibri" pitchFamily="34" charset="0"/>
              </a:rPr>
              <a:t>Eye protection-Goggles</a:t>
            </a:r>
          </a:p>
          <a:p>
            <a:r>
              <a:rPr lang="en-US" altLang="en-US" sz="2400" dirty="0">
                <a:latin typeface="Calibri" pitchFamily="34" charset="0"/>
              </a:rPr>
              <a:t>Respiratory protection-Mask</a:t>
            </a:r>
          </a:p>
          <a:p>
            <a:r>
              <a:rPr lang="en-US" altLang="en-US" sz="2400" dirty="0">
                <a:latin typeface="Calibri" pitchFamily="34" charset="0"/>
              </a:rPr>
              <a:t>Face Shields</a:t>
            </a:r>
          </a:p>
          <a:p>
            <a:r>
              <a:rPr lang="en-US" altLang="en-US" sz="2400" dirty="0">
                <a:latin typeface="Calibri" pitchFamily="34" charset="0"/>
              </a:rPr>
              <a:t>Head cover</a:t>
            </a:r>
          </a:p>
          <a:p>
            <a:r>
              <a:rPr lang="en-US" altLang="en-US" sz="2400" dirty="0">
                <a:latin typeface="Calibri" pitchFamily="34" charset="0"/>
              </a:rPr>
              <a:t>Foot wear</a:t>
            </a:r>
          </a:p>
          <a:p>
            <a:r>
              <a:rPr lang="en-US" altLang="en-US" sz="2400" dirty="0">
                <a:latin typeface="Calibri" pitchFamily="34" charset="0"/>
              </a:rPr>
              <a:t>Up-to-date vaccinations (e.g. </a:t>
            </a:r>
            <a:r>
              <a:rPr lang="en-US" altLang="en-US" sz="2400" dirty="0" err="1">
                <a:latin typeface="Calibri" pitchFamily="34" charset="0"/>
              </a:rPr>
              <a:t>Hep</a:t>
            </a:r>
            <a:r>
              <a:rPr lang="en-US" altLang="en-US" sz="2400" dirty="0">
                <a:latin typeface="Calibri" pitchFamily="34" charset="0"/>
              </a:rPr>
              <a:t> B) </a:t>
            </a:r>
          </a:p>
          <a:p>
            <a:endParaRPr lang="en-US" altLang="en-US" dirty="0"/>
          </a:p>
        </p:txBody>
      </p:sp>
      <p:pic>
        <p:nvPicPr>
          <p:cNvPr id="3072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4370" y="1371600"/>
            <a:ext cx="4041781"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463436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67" y="1295400"/>
            <a:ext cx="11079981"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itle 2"/>
          <p:cNvSpPr>
            <a:spLocks noGrp="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General safety equipment</a:t>
            </a:r>
          </a:p>
        </p:txBody>
      </p:sp>
      <p:sp>
        <p:nvSpPr>
          <p:cNvPr id="5" name="Oval 4">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
        <p:nvSpPr>
          <p:cNvPr id="2" name="Rectangle 1"/>
          <p:cNvSpPr/>
          <p:nvPr/>
        </p:nvSpPr>
        <p:spPr>
          <a:xfrm>
            <a:off x="4081982" y="2743200"/>
            <a:ext cx="1934645"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2"/>
                </a:solidFill>
              </a:rPr>
              <a:t>Shower</a:t>
            </a:r>
          </a:p>
        </p:txBody>
      </p:sp>
      <p:sp>
        <p:nvSpPr>
          <p:cNvPr id="7" name="Rectangle 6"/>
          <p:cNvSpPr/>
          <p:nvPr/>
        </p:nvSpPr>
        <p:spPr>
          <a:xfrm>
            <a:off x="3960813" y="3290341"/>
            <a:ext cx="28194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B050"/>
                </a:solidFill>
              </a:rPr>
              <a:t>Eye washer</a:t>
            </a:r>
          </a:p>
        </p:txBody>
      </p:sp>
      <p:sp>
        <p:nvSpPr>
          <p:cNvPr id="8" name="Rectangle 7"/>
          <p:cNvSpPr/>
          <p:nvPr/>
        </p:nvSpPr>
        <p:spPr>
          <a:xfrm>
            <a:off x="7085012" y="3352800"/>
            <a:ext cx="25908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FF0000"/>
                </a:solidFill>
              </a:rPr>
              <a:t>Fire Safety</a:t>
            </a:r>
          </a:p>
        </p:txBody>
      </p:sp>
      <p:sp>
        <p:nvSpPr>
          <p:cNvPr id="9" name="Rectangle 8"/>
          <p:cNvSpPr/>
          <p:nvPr/>
        </p:nvSpPr>
        <p:spPr>
          <a:xfrm>
            <a:off x="9591198" y="3428375"/>
            <a:ext cx="1934645"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rPr>
              <a:t>PPE</a:t>
            </a:r>
          </a:p>
        </p:txBody>
      </p:sp>
      <p:sp>
        <p:nvSpPr>
          <p:cNvPr id="10" name="Rectangle 9"/>
          <p:cNvSpPr/>
          <p:nvPr/>
        </p:nvSpPr>
        <p:spPr>
          <a:xfrm>
            <a:off x="6169029" y="6019800"/>
            <a:ext cx="4040185"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chemeClr val="tx1"/>
                </a:solidFill>
              </a:rPr>
              <a:t>Waste Disposal</a:t>
            </a:r>
          </a:p>
        </p:txBody>
      </p:sp>
    </p:spTree>
    <p:extLst>
      <p:ext uri="{BB962C8B-B14F-4D97-AF65-F5344CB8AC3E}">
        <p14:creationId xmlns:p14="http://schemas.microsoft.com/office/powerpoint/2010/main" val="22542791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Maintain a clean working area and work surfaces</a:t>
            </a:r>
          </a:p>
        </p:txBody>
      </p:sp>
      <p:sp>
        <p:nvSpPr>
          <p:cNvPr id="22531" name="Rectangle 3"/>
          <p:cNvSpPr>
            <a:spLocks noGrp="1" noChangeArrowheads="1"/>
          </p:cNvSpPr>
          <p:nvPr>
            <p:ph type="body" sz="half" idx="1"/>
          </p:nvPr>
        </p:nvSpPr>
        <p:spPr>
          <a:xfrm>
            <a:off x="304721" y="1263877"/>
            <a:ext cx="11367772" cy="5060731"/>
          </a:xfrm>
        </p:spPr>
        <p:txBody>
          <a:bodyPr>
            <a:normAutofit fontScale="85000" lnSpcReduction="10000"/>
          </a:bodyPr>
          <a:lstStyle/>
          <a:p>
            <a:pPr marL="365760" indent="-256032" fontAlgn="auto">
              <a:lnSpc>
                <a:spcPct val="80000"/>
              </a:lnSpc>
              <a:spcAft>
                <a:spcPts val="0"/>
              </a:spcAft>
              <a:buClr>
                <a:schemeClr val="bg1"/>
              </a:buClr>
              <a:buFont typeface="Arial" pitchFamily="34" charset="0"/>
              <a:buChar char="•"/>
              <a:defRPr/>
            </a:pPr>
            <a:endParaRPr lang="en-US" sz="2400" dirty="0">
              <a:latin typeface="Calibri" pitchFamily="34" charset="0"/>
            </a:endParaRPr>
          </a:p>
          <a:p>
            <a:pPr marL="566928" indent="-457200" fontAlgn="auto">
              <a:lnSpc>
                <a:spcPct val="110000"/>
              </a:lnSpc>
              <a:spcAft>
                <a:spcPts val="0"/>
              </a:spcAft>
              <a:defRPr/>
            </a:pPr>
            <a:r>
              <a:rPr lang="en-US" sz="2400" dirty="0">
                <a:latin typeface="Calibri" pitchFamily="34" charset="0"/>
              </a:rPr>
              <a:t>Keep work areas uncluttered and clean</a:t>
            </a:r>
          </a:p>
          <a:p>
            <a:pPr marL="566928" indent="-457200" fontAlgn="auto">
              <a:lnSpc>
                <a:spcPct val="110000"/>
              </a:lnSpc>
              <a:spcAft>
                <a:spcPts val="0"/>
              </a:spcAft>
              <a:defRPr/>
            </a:pPr>
            <a:endParaRPr lang="en-US" sz="2400" dirty="0">
              <a:latin typeface="Calibri" pitchFamily="34" charset="0"/>
            </a:endParaRPr>
          </a:p>
          <a:p>
            <a:pPr marL="566928" indent="-457200" fontAlgn="auto">
              <a:lnSpc>
                <a:spcPct val="110000"/>
              </a:lnSpc>
              <a:spcAft>
                <a:spcPts val="0"/>
              </a:spcAft>
              <a:defRPr/>
            </a:pPr>
            <a:r>
              <a:rPr lang="en-US" sz="2400" dirty="0">
                <a:latin typeface="Calibri" pitchFamily="34" charset="0"/>
              </a:rPr>
              <a:t>Disinfect work surfaces daily</a:t>
            </a:r>
          </a:p>
          <a:p>
            <a:pPr marL="566737" indent="-457200" fontAlgn="auto">
              <a:lnSpc>
                <a:spcPct val="110000"/>
              </a:lnSpc>
              <a:spcAft>
                <a:spcPts val="0"/>
              </a:spcAft>
              <a:defRPr/>
            </a:pPr>
            <a:endParaRPr lang="en-US" sz="2400" dirty="0">
              <a:latin typeface="Calibri" pitchFamily="34" charset="0"/>
            </a:endParaRPr>
          </a:p>
          <a:p>
            <a:pPr marL="566928" indent="-457200" fontAlgn="auto">
              <a:lnSpc>
                <a:spcPct val="110000"/>
              </a:lnSpc>
              <a:spcAft>
                <a:spcPts val="0"/>
              </a:spcAft>
              <a:defRPr/>
            </a:pPr>
            <a:r>
              <a:rPr lang="en-US" sz="2400" dirty="0">
                <a:latin typeface="Calibri" pitchFamily="34" charset="0"/>
              </a:rPr>
              <a:t>Restrict or limit access when working</a:t>
            </a:r>
          </a:p>
          <a:p>
            <a:pPr marL="566737" indent="-457200" fontAlgn="auto">
              <a:lnSpc>
                <a:spcPct val="110000"/>
              </a:lnSpc>
              <a:spcAft>
                <a:spcPts val="0"/>
              </a:spcAft>
              <a:defRPr/>
            </a:pPr>
            <a:endParaRPr lang="en-US" sz="2400" dirty="0">
              <a:latin typeface="Calibri" pitchFamily="34" charset="0"/>
            </a:endParaRPr>
          </a:p>
          <a:p>
            <a:pPr marL="566928" indent="-457200" fontAlgn="auto">
              <a:lnSpc>
                <a:spcPct val="110000"/>
              </a:lnSpc>
              <a:spcAft>
                <a:spcPts val="0"/>
              </a:spcAft>
              <a:defRPr/>
            </a:pPr>
            <a:r>
              <a:rPr lang="en-US" sz="2400" dirty="0">
                <a:latin typeface="Calibri" pitchFamily="34" charset="0"/>
              </a:rPr>
              <a:t>Keep all necessary supplies ready</a:t>
            </a:r>
          </a:p>
          <a:p>
            <a:pPr marL="566737" indent="-457200" fontAlgn="auto">
              <a:lnSpc>
                <a:spcPct val="110000"/>
              </a:lnSpc>
              <a:spcAft>
                <a:spcPts val="0"/>
              </a:spcAft>
              <a:defRPr/>
            </a:pPr>
            <a:endParaRPr lang="en-US" sz="2400" dirty="0">
              <a:latin typeface="Calibri" pitchFamily="34" charset="0"/>
            </a:endParaRPr>
          </a:p>
          <a:p>
            <a:pPr marL="566928" indent="-457200" fontAlgn="auto">
              <a:lnSpc>
                <a:spcPct val="110000"/>
              </a:lnSpc>
              <a:spcAft>
                <a:spcPts val="0"/>
              </a:spcAft>
              <a:defRPr/>
            </a:pPr>
            <a:r>
              <a:rPr lang="en-US" sz="2400" dirty="0">
                <a:latin typeface="Calibri" pitchFamily="34" charset="0"/>
              </a:rPr>
              <a:t>Store supplies in a safe/secure area</a:t>
            </a:r>
          </a:p>
          <a:p>
            <a:pPr marL="566928" indent="-457200" fontAlgn="auto">
              <a:lnSpc>
                <a:spcPct val="110000"/>
              </a:lnSpc>
              <a:spcAft>
                <a:spcPts val="0"/>
              </a:spcAft>
              <a:defRPr/>
            </a:pPr>
            <a:endParaRPr lang="en-US" sz="2400" dirty="0">
              <a:latin typeface="Calibri" pitchFamily="34" charset="0"/>
            </a:endParaRPr>
          </a:p>
          <a:p>
            <a:pPr marL="566928" indent="-457200" fontAlgn="auto">
              <a:lnSpc>
                <a:spcPct val="110000"/>
              </a:lnSpc>
              <a:spcAft>
                <a:spcPts val="0"/>
              </a:spcAft>
              <a:defRPr/>
            </a:pPr>
            <a:r>
              <a:rPr lang="en-US" sz="2400" dirty="0">
                <a:latin typeface="Calibri" pitchFamily="34" charset="0"/>
              </a:rPr>
              <a:t>Keep eye wash units in working order and within expiry date</a:t>
            </a:r>
          </a:p>
          <a:p>
            <a:pPr marL="566928" indent="-457200" fontAlgn="auto">
              <a:lnSpc>
                <a:spcPct val="110000"/>
              </a:lnSpc>
              <a:spcAft>
                <a:spcPts val="0"/>
              </a:spcAft>
              <a:defRPr/>
            </a:pPr>
            <a:endParaRPr lang="en-US" sz="2400" dirty="0">
              <a:latin typeface="Calibri" pitchFamily="34" charset="0"/>
            </a:endParaRPr>
          </a:p>
          <a:p>
            <a:pPr marL="566928" indent="-457200" fontAlgn="auto">
              <a:lnSpc>
                <a:spcPct val="110000"/>
              </a:lnSpc>
              <a:spcAft>
                <a:spcPts val="0"/>
              </a:spcAft>
              <a:defRPr/>
            </a:pPr>
            <a:r>
              <a:rPr lang="en-US" sz="2400" dirty="0">
                <a:latin typeface="Calibri" pitchFamily="34" charset="0"/>
              </a:rPr>
              <a:t>Keep hand washing basin/sink clean and uncluttered </a:t>
            </a:r>
          </a:p>
          <a:p>
            <a:pPr marL="365760" indent="-256032" fontAlgn="auto">
              <a:lnSpc>
                <a:spcPct val="80000"/>
              </a:lnSpc>
              <a:spcAft>
                <a:spcPts val="0"/>
              </a:spcAft>
              <a:buClr>
                <a:schemeClr val="bg1"/>
              </a:buClr>
              <a:buFont typeface="Georgia"/>
              <a:buChar char="•"/>
              <a:defRPr/>
            </a:pPr>
            <a:endParaRPr lang="en-US" sz="2400" dirty="0"/>
          </a:p>
        </p:txBody>
      </p:sp>
      <p:pic>
        <p:nvPicPr>
          <p:cNvPr id="3277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2074" y="4648217"/>
            <a:ext cx="4168747"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5326" y="1340068"/>
            <a:ext cx="2844059"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3194" y="3169170"/>
            <a:ext cx="2336191"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107024952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 result for idea images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2539" y="4862537"/>
            <a:ext cx="2047875" cy="1690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3</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3</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Learning Objectives</a:t>
            </a:r>
          </a:p>
        </p:txBody>
      </p:sp>
      <p:sp>
        <p:nvSpPr>
          <p:cNvPr id="6" name="Oval 5">
            <a:extLst>
              <a:ext uri="{FF2B5EF4-FFF2-40B4-BE49-F238E27FC236}">
                <a16:creationId xmlns:a16="http://schemas.microsoft.com/office/drawing/2014/main" id="{B737C211-6CC8-954A-99B4-03BDF036E46D}"/>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1</a:t>
            </a:r>
          </a:p>
        </p:txBody>
      </p:sp>
      <p:sp>
        <p:nvSpPr>
          <p:cNvPr id="7" name="TextBox 6"/>
          <p:cNvSpPr txBox="1"/>
          <p:nvPr/>
        </p:nvSpPr>
        <p:spPr>
          <a:xfrm>
            <a:off x="566462" y="1887148"/>
            <a:ext cx="10959395" cy="4524315"/>
          </a:xfrm>
          <a:prstGeom prst="rect">
            <a:avLst/>
          </a:prstGeom>
          <a:noFill/>
        </p:spPr>
        <p:txBody>
          <a:bodyPr wrap="square">
            <a:spAutoFit/>
          </a:bodyPr>
          <a:lstStyle/>
          <a:p>
            <a:pPr marL="850900" indent="-398463" algn="just" fontAlgn="auto">
              <a:spcAft>
                <a:spcPts val="0"/>
              </a:spcAft>
              <a:buFont typeface="Wingdings" panose="05000000000000000000" pitchFamily="2" charset="2"/>
              <a:buChar char="q"/>
              <a:defRPr/>
            </a:pPr>
            <a:r>
              <a:rPr lang="en-US" sz="2400" dirty="0">
                <a:latin typeface="Calibri" pitchFamily="34" charset="0"/>
              </a:rPr>
              <a:t>Understand the critical role of the laboratory system for POC testing </a:t>
            </a:r>
          </a:p>
          <a:p>
            <a:pPr marL="850900" indent="-398463" algn="just" fontAlgn="auto">
              <a:spcAft>
                <a:spcPts val="0"/>
              </a:spcAft>
              <a:buFont typeface="Wingdings" panose="05000000000000000000" pitchFamily="2" charset="2"/>
              <a:buChar char="q"/>
              <a:defRPr/>
            </a:pPr>
            <a:endParaRPr lang="en-US" sz="2400" dirty="0">
              <a:latin typeface="Calibri" pitchFamily="34" charset="0"/>
            </a:endParaRPr>
          </a:p>
          <a:p>
            <a:pPr marL="850900" indent="-398463" algn="just" fontAlgn="auto">
              <a:spcAft>
                <a:spcPts val="0"/>
              </a:spcAft>
              <a:buFont typeface="Wingdings" panose="05000000000000000000" pitchFamily="2" charset="2"/>
              <a:buChar char="q"/>
              <a:defRPr/>
            </a:pPr>
            <a:r>
              <a:rPr lang="en-US" sz="2400" dirty="0">
                <a:latin typeface="Calibri" pitchFamily="34" charset="0"/>
              </a:rPr>
              <a:t>Explain the systems approach to laboratory quality assurance and its benefits</a:t>
            </a:r>
          </a:p>
          <a:p>
            <a:pPr marL="850900" indent="-398463" algn="just" fontAlgn="auto">
              <a:spcAft>
                <a:spcPts val="0"/>
              </a:spcAft>
              <a:buFont typeface="Wingdings" panose="05000000000000000000" pitchFamily="2" charset="2"/>
              <a:buChar char="q"/>
              <a:defRPr/>
            </a:pPr>
            <a:endParaRPr lang="en-US" sz="2400" dirty="0">
              <a:latin typeface="Calibri" pitchFamily="34" charset="0"/>
            </a:endParaRPr>
          </a:p>
          <a:p>
            <a:pPr marL="850900" indent="-398463" algn="just" fontAlgn="auto">
              <a:spcAft>
                <a:spcPts val="0"/>
              </a:spcAft>
              <a:buFont typeface="Wingdings" panose="05000000000000000000" pitchFamily="2" charset="2"/>
              <a:buChar char="q"/>
              <a:defRPr/>
            </a:pPr>
            <a:r>
              <a:rPr lang="en-US" sz="2400" dirty="0">
                <a:latin typeface="Calibri" pitchFamily="34" charset="0"/>
              </a:rPr>
              <a:t>Identify the essential elements of laboratory quality systems and how they apply to POC testing; recognize key factors that may compromise the quality of POC testing</a:t>
            </a:r>
          </a:p>
          <a:p>
            <a:pPr marL="850900" indent="-398463" algn="just" fontAlgn="auto">
              <a:spcAft>
                <a:spcPts val="0"/>
              </a:spcAft>
              <a:buFont typeface="Wingdings" panose="05000000000000000000" pitchFamily="2" charset="2"/>
              <a:buChar char="q"/>
              <a:defRPr/>
            </a:pPr>
            <a:endParaRPr lang="en-US" sz="2400" dirty="0">
              <a:latin typeface="Calibri" pitchFamily="34" charset="0"/>
            </a:endParaRPr>
          </a:p>
          <a:p>
            <a:pPr marL="850900" indent="-398463" algn="just" fontAlgn="auto">
              <a:spcAft>
                <a:spcPts val="0"/>
              </a:spcAft>
              <a:buFont typeface="Wingdings" panose="05000000000000000000" pitchFamily="2" charset="2"/>
              <a:buChar char="q"/>
              <a:defRPr/>
            </a:pPr>
            <a:r>
              <a:rPr lang="en-US" sz="2400" dirty="0">
                <a:latin typeface="Calibri" pitchFamily="34" charset="0"/>
              </a:rPr>
              <a:t>Understand the importance of safety practices and waste management </a:t>
            </a:r>
          </a:p>
          <a:p>
            <a:pPr marL="850900" indent="-398463" fontAlgn="auto">
              <a:spcAft>
                <a:spcPts val="0"/>
              </a:spcAft>
              <a:buFont typeface="Wingdings" panose="05000000000000000000" pitchFamily="2" charset="2"/>
              <a:buChar char="q"/>
              <a:defRPr/>
            </a:pPr>
            <a:endParaRPr lang="en-US" sz="2400" dirty="0">
              <a:latin typeface="Calibri" pitchFamily="34" charset="0"/>
            </a:endParaRPr>
          </a:p>
          <a:p>
            <a:pPr marL="850900" indent="-398463" fontAlgn="auto">
              <a:spcAft>
                <a:spcPts val="0"/>
              </a:spcAft>
              <a:buFont typeface="Wingdings" panose="05000000000000000000" pitchFamily="2" charset="2"/>
              <a:buChar char="q"/>
              <a:defRPr/>
            </a:pPr>
            <a:r>
              <a:rPr lang="en-US" sz="2400" dirty="0">
                <a:latin typeface="Calibri" pitchFamily="34" charset="0"/>
              </a:rPr>
              <a:t>Understand the importance of correct documentation for data </a:t>
            </a:r>
            <a:br>
              <a:rPr lang="en-US" sz="2400" dirty="0">
                <a:latin typeface="Calibri" pitchFamily="34" charset="0"/>
              </a:rPr>
            </a:br>
            <a:r>
              <a:rPr lang="en-US" sz="2400" dirty="0">
                <a:latin typeface="Calibri" pitchFamily="34" charset="0"/>
              </a:rPr>
              <a:t>collection, supply chain and device management</a:t>
            </a:r>
          </a:p>
        </p:txBody>
      </p:sp>
      <p:sp>
        <p:nvSpPr>
          <p:cNvPr id="11" name="Rectangle 10"/>
          <p:cNvSpPr/>
          <p:nvPr/>
        </p:nvSpPr>
        <p:spPr>
          <a:xfrm>
            <a:off x="533400" y="1419245"/>
            <a:ext cx="7467600" cy="461665"/>
          </a:xfrm>
          <a:prstGeom prst="rect">
            <a:avLst/>
          </a:prstGeom>
        </p:spPr>
        <p:txBody>
          <a:bodyPr>
            <a:spAutoFit/>
          </a:bodyPr>
          <a:lstStyle/>
          <a:p>
            <a:pPr>
              <a:defRPr/>
            </a:pPr>
            <a:r>
              <a:rPr lang="en-US" sz="2400" b="1" dirty="0">
                <a:latin typeface="Calibri" panose="020F0502020204030204" pitchFamily="34" charset="0"/>
                <a:ea typeface="ＭＳ Ｐゴシック" pitchFamily="34" charset="-128"/>
                <a:cs typeface="Arabic Typesetting" pitchFamily="66" charset="-78"/>
              </a:rPr>
              <a:t>By the end of this module, participants should be able to:</a:t>
            </a:r>
          </a:p>
        </p:txBody>
      </p:sp>
    </p:spTree>
    <p:extLst>
      <p:ext uri="{BB962C8B-B14F-4D97-AF65-F5344CB8AC3E}">
        <p14:creationId xmlns:p14="http://schemas.microsoft.com/office/powerpoint/2010/main" val="34884123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disinfe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295" y="2143951"/>
            <a:ext cx="4062942"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Disinfect work areas with bleach</a:t>
            </a:r>
          </a:p>
        </p:txBody>
      </p:sp>
      <p:sp>
        <p:nvSpPr>
          <p:cNvPr id="31747" name="Rectangle 3"/>
          <p:cNvSpPr>
            <a:spLocks noGrp="1" noChangeArrowheads="1"/>
          </p:cNvSpPr>
          <p:nvPr>
            <p:ph type="body" sz="half" idx="1"/>
          </p:nvPr>
        </p:nvSpPr>
        <p:spPr>
          <a:xfrm>
            <a:off x="304721" y="1177167"/>
            <a:ext cx="11579384" cy="5064125"/>
          </a:xfrm>
        </p:spPr>
        <p:txBody>
          <a:bodyPr>
            <a:normAutofit/>
          </a:bodyPr>
          <a:lstStyle/>
          <a:p>
            <a:pPr marL="365760" indent="-256032" fontAlgn="auto">
              <a:spcAft>
                <a:spcPts val="0"/>
              </a:spcAft>
              <a:buClr>
                <a:schemeClr val="accent3"/>
              </a:buClr>
              <a:buFont typeface="Wingdings 3" pitchFamily="18" charset="2"/>
              <a:buNone/>
              <a:defRPr/>
            </a:pPr>
            <a:r>
              <a:rPr lang="en-US" sz="2400" b="1" dirty="0">
                <a:solidFill>
                  <a:srgbClr val="C00000"/>
                </a:solidFill>
                <a:latin typeface="Calibri" pitchFamily="34" charset="0"/>
              </a:rPr>
              <a:t>Disinfection</a:t>
            </a:r>
            <a:r>
              <a:rPr lang="en-US" sz="2400" dirty="0">
                <a:latin typeface="Calibri" pitchFamily="34" charset="0"/>
              </a:rPr>
              <a:t>: </a:t>
            </a:r>
            <a:r>
              <a:rPr lang="en-GB" sz="2400" kern="0" dirty="0">
                <a:solidFill>
                  <a:srgbClr val="000000"/>
                </a:solidFill>
                <a:latin typeface="Calibri" pitchFamily="34" charset="0"/>
              </a:rPr>
              <a:t>Use of chemical agents to destroy harmful organisms on inanimate objects</a:t>
            </a:r>
          </a:p>
          <a:p>
            <a:pPr marL="365760" indent="-256032" fontAlgn="auto">
              <a:spcAft>
                <a:spcPts val="0"/>
              </a:spcAft>
              <a:buClr>
                <a:schemeClr val="accent3"/>
              </a:buClr>
              <a:buFont typeface="Wingdings 3" pitchFamily="18" charset="2"/>
              <a:buNone/>
              <a:defRPr/>
            </a:pPr>
            <a:endParaRPr lang="en-GB" sz="2400" kern="0" dirty="0">
              <a:solidFill>
                <a:srgbClr val="000000"/>
              </a:solidFill>
              <a:latin typeface="+mj-lt"/>
            </a:endParaRPr>
          </a:p>
          <a:p>
            <a:pPr marL="365760" indent="-256032" fontAlgn="auto">
              <a:spcAft>
                <a:spcPts val="0"/>
              </a:spcAft>
              <a:buClr>
                <a:schemeClr val="accent3"/>
              </a:buClr>
              <a:buFont typeface="Wingdings 3" pitchFamily="18" charset="2"/>
              <a:buNone/>
              <a:defRPr/>
            </a:pPr>
            <a:r>
              <a:rPr lang="en-GB" sz="2400" b="1" kern="0" dirty="0">
                <a:solidFill>
                  <a:srgbClr val="C00000"/>
                </a:solidFill>
                <a:latin typeface="Calibri" pitchFamily="34" charset="0"/>
              </a:rPr>
              <a:t>Chlorine compounds </a:t>
            </a:r>
            <a:r>
              <a:rPr lang="en-GB" sz="2400" kern="0" dirty="0">
                <a:solidFill>
                  <a:srgbClr val="000000"/>
                </a:solidFill>
                <a:latin typeface="Calibri" pitchFamily="34" charset="0"/>
              </a:rPr>
              <a:t>or </a:t>
            </a:r>
            <a:r>
              <a:rPr lang="en-GB" sz="2400" b="1" kern="0" dirty="0">
                <a:solidFill>
                  <a:srgbClr val="C00000"/>
                </a:solidFill>
                <a:latin typeface="Calibri" pitchFamily="34" charset="0"/>
              </a:rPr>
              <a:t>Alcohol (70%)</a:t>
            </a:r>
            <a:endParaRPr lang="en-US" sz="2400" b="1" dirty="0">
              <a:solidFill>
                <a:srgbClr val="C00000"/>
              </a:solidFill>
              <a:latin typeface="Calibri" pitchFamily="34" charset="0"/>
            </a:endParaRPr>
          </a:p>
          <a:p>
            <a:pPr marL="365760" indent="-256032" fontAlgn="auto">
              <a:spcAft>
                <a:spcPts val="0"/>
              </a:spcAft>
              <a:buClr>
                <a:schemeClr val="accent3"/>
              </a:buClr>
              <a:buFont typeface="Wingdings 3" pitchFamily="18" charset="2"/>
              <a:buNone/>
              <a:defRPr/>
            </a:pPr>
            <a:endParaRPr lang="en-US" sz="2400" dirty="0">
              <a:latin typeface="Calibri" pitchFamily="34" charset="0"/>
            </a:endParaRPr>
          </a:p>
          <a:p>
            <a:pPr marL="452628" fontAlgn="auto">
              <a:spcAft>
                <a:spcPts val="0"/>
              </a:spcAft>
              <a:defRPr/>
            </a:pPr>
            <a:r>
              <a:rPr lang="en-US" sz="2000" dirty="0">
                <a:latin typeface="Calibri" pitchFamily="34" charset="0"/>
              </a:rPr>
              <a:t>Kills germs and pathogens</a:t>
            </a:r>
          </a:p>
          <a:p>
            <a:pPr marL="452628" fontAlgn="auto">
              <a:spcAft>
                <a:spcPts val="0"/>
              </a:spcAft>
              <a:defRPr/>
            </a:pPr>
            <a:r>
              <a:rPr lang="en-US" sz="2000" dirty="0">
                <a:latin typeface="Calibri" pitchFamily="34" charset="0"/>
              </a:rPr>
              <a:t>Keeps work surface clean</a:t>
            </a:r>
          </a:p>
          <a:p>
            <a:pPr marL="452628" fontAlgn="auto">
              <a:spcAft>
                <a:spcPts val="0"/>
              </a:spcAft>
              <a:defRPr/>
            </a:pPr>
            <a:r>
              <a:rPr lang="en-US" sz="2000" dirty="0">
                <a:latin typeface="Calibri" pitchFamily="34" charset="0"/>
              </a:rPr>
              <a:t>Prevents cross-contamination</a:t>
            </a:r>
          </a:p>
          <a:p>
            <a:pPr marL="452628" fontAlgn="auto">
              <a:spcAft>
                <a:spcPts val="0"/>
              </a:spcAft>
              <a:defRPr/>
            </a:pPr>
            <a:r>
              <a:rPr lang="en-US" sz="2000" dirty="0">
                <a:latin typeface="Calibri" pitchFamily="34" charset="0"/>
              </a:rPr>
              <a:t>Reduces risks of infection</a:t>
            </a:r>
          </a:p>
        </p:txBody>
      </p:sp>
      <p:graphicFrame>
        <p:nvGraphicFramePr>
          <p:cNvPr id="3074" name="Object 4"/>
          <p:cNvGraphicFramePr>
            <a:graphicFrameLocks noGrp="1" noChangeAspect="1"/>
          </p:cNvGraphicFramePr>
          <p:nvPr>
            <p:ph sz="half" idx="2"/>
            <p:extLst>
              <p:ext uri="{D42A27DB-BD31-4B8C-83A1-F6EECF244321}">
                <p14:modId xmlns:p14="http://schemas.microsoft.com/office/powerpoint/2010/main" val="3242581176"/>
              </p:ext>
            </p:extLst>
          </p:nvPr>
        </p:nvGraphicFramePr>
        <p:xfrm>
          <a:off x="9649498" y="5139579"/>
          <a:ext cx="2103419" cy="1577975"/>
        </p:xfrm>
        <a:graphic>
          <a:graphicData uri="http://schemas.openxmlformats.org/presentationml/2006/ole">
            <mc:AlternateContent xmlns:mc="http://schemas.openxmlformats.org/markup-compatibility/2006">
              <mc:Choice xmlns:v="urn:schemas-microsoft-com:vml" Requires="v">
                <p:oleObj spid="_x0000_s8215" name="CorelDRAW" r:id="rId5" imgW="914400" imgH="914400" progId="CorelDraw.Graphic.8">
                  <p:embed/>
                </p:oleObj>
              </mc:Choice>
              <mc:Fallback>
                <p:oleObj name="CorelDRAW" r:id="rId5" imgW="914400" imgH="914400" progId="CorelDraw.Graphic.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9498" y="5139579"/>
                        <a:ext cx="2103419" cy="1577975"/>
                      </a:xfrm>
                      <a:prstGeom prst="rect">
                        <a:avLst/>
                      </a:prstGeom>
                      <a:noFill/>
                      <a:ln>
                        <a:noFill/>
                      </a:ln>
                      <a:effectLst>
                        <a:outerShdw dist="56796" dir="1593903"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Oval 6">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2219577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Sharps and waste containers – Don’ts </a:t>
            </a:r>
          </a:p>
        </p:txBody>
      </p:sp>
      <p:sp>
        <p:nvSpPr>
          <p:cNvPr id="25603" name="Rectangle 3"/>
          <p:cNvSpPr>
            <a:spLocks noGrp="1" noChangeArrowheads="1"/>
          </p:cNvSpPr>
          <p:nvPr>
            <p:ph type="body" sz="half" idx="1"/>
          </p:nvPr>
        </p:nvSpPr>
        <p:spPr>
          <a:xfrm>
            <a:off x="760412" y="1445421"/>
            <a:ext cx="6500707" cy="4424363"/>
          </a:xfrm>
        </p:spPr>
        <p:txBody>
          <a:bodyPr>
            <a:normAutofit lnSpcReduction="10000"/>
          </a:bodyPr>
          <a:lstStyle/>
          <a:p>
            <a:pPr marL="0" indent="0" fontAlgn="auto">
              <a:lnSpc>
                <a:spcPct val="80000"/>
              </a:lnSpc>
              <a:spcAft>
                <a:spcPts val="0"/>
              </a:spcAft>
              <a:buNone/>
              <a:defRPr/>
            </a:pPr>
            <a:r>
              <a:rPr lang="en-US" sz="2400" b="1" dirty="0">
                <a:solidFill>
                  <a:srgbClr val="C00000"/>
                </a:solidFill>
                <a:latin typeface="+mj-lt"/>
              </a:rPr>
              <a:t>Do NOT: </a:t>
            </a:r>
          </a:p>
          <a:p>
            <a:pPr fontAlgn="auto">
              <a:lnSpc>
                <a:spcPct val="80000"/>
              </a:lnSpc>
              <a:spcAft>
                <a:spcPts val="0"/>
              </a:spcAft>
              <a:defRPr/>
            </a:pPr>
            <a:endParaRPr lang="en-US" sz="2400" dirty="0">
              <a:latin typeface="+mj-lt"/>
            </a:endParaRPr>
          </a:p>
          <a:p>
            <a:pPr fontAlgn="auto">
              <a:lnSpc>
                <a:spcPct val="80000"/>
              </a:lnSpc>
              <a:spcAft>
                <a:spcPts val="0"/>
              </a:spcAft>
              <a:defRPr/>
            </a:pPr>
            <a:r>
              <a:rPr lang="en-US" sz="2400" dirty="0">
                <a:latin typeface="+mj-lt"/>
              </a:rPr>
              <a:t>Break, bend, re-sheath/re-cap or reuse lancets, needles or syringes </a:t>
            </a:r>
          </a:p>
          <a:p>
            <a:pPr fontAlgn="auto">
              <a:lnSpc>
                <a:spcPct val="80000"/>
              </a:lnSpc>
              <a:spcAft>
                <a:spcPts val="0"/>
              </a:spcAft>
              <a:defRPr/>
            </a:pPr>
            <a:endParaRPr lang="en-US" sz="2400" dirty="0">
              <a:latin typeface="+mj-lt"/>
            </a:endParaRPr>
          </a:p>
          <a:p>
            <a:pPr fontAlgn="auto">
              <a:lnSpc>
                <a:spcPct val="80000"/>
              </a:lnSpc>
              <a:spcAft>
                <a:spcPts val="0"/>
              </a:spcAft>
              <a:defRPr/>
            </a:pPr>
            <a:r>
              <a:rPr lang="en-US" sz="2400" dirty="0">
                <a:latin typeface="+mj-lt"/>
              </a:rPr>
              <a:t>Shake sharps containers to create space</a:t>
            </a:r>
          </a:p>
          <a:p>
            <a:pPr fontAlgn="auto">
              <a:lnSpc>
                <a:spcPct val="80000"/>
              </a:lnSpc>
              <a:spcAft>
                <a:spcPts val="0"/>
              </a:spcAft>
              <a:defRPr/>
            </a:pPr>
            <a:endParaRPr lang="en-US" sz="2400" dirty="0">
              <a:latin typeface="+mj-lt"/>
            </a:endParaRPr>
          </a:p>
          <a:p>
            <a:pPr fontAlgn="auto">
              <a:lnSpc>
                <a:spcPct val="80000"/>
              </a:lnSpc>
              <a:spcAft>
                <a:spcPts val="0"/>
              </a:spcAft>
              <a:defRPr/>
            </a:pPr>
            <a:r>
              <a:rPr lang="en-US" sz="2400" dirty="0">
                <a:latin typeface="+mj-lt"/>
              </a:rPr>
              <a:t>Allow sharps containers to get full</a:t>
            </a:r>
          </a:p>
          <a:p>
            <a:pPr fontAlgn="auto">
              <a:lnSpc>
                <a:spcPct val="80000"/>
              </a:lnSpc>
              <a:spcAft>
                <a:spcPts val="0"/>
              </a:spcAft>
              <a:defRPr/>
            </a:pPr>
            <a:endParaRPr lang="en-US" sz="2400" dirty="0">
              <a:latin typeface="+mj-lt"/>
            </a:endParaRPr>
          </a:p>
          <a:p>
            <a:pPr fontAlgn="auto">
              <a:lnSpc>
                <a:spcPct val="80000"/>
              </a:lnSpc>
              <a:spcAft>
                <a:spcPts val="0"/>
              </a:spcAft>
              <a:defRPr/>
            </a:pPr>
            <a:r>
              <a:rPr lang="fr-CH" sz="2400" dirty="0">
                <a:solidFill>
                  <a:srgbClr val="000000"/>
                </a:solidFill>
                <a:latin typeface="+mj-lt"/>
              </a:rPr>
              <a:t>Use a container </a:t>
            </a:r>
            <a:r>
              <a:rPr lang="fr-CH" sz="2400" dirty="0" err="1">
                <a:solidFill>
                  <a:srgbClr val="000000"/>
                </a:solidFill>
                <a:latin typeface="+mj-lt"/>
              </a:rPr>
              <a:t>that</a:t>
            </a:r>
            <a:r>
              <a:rPr lang="fr-CH" sz="2400" dirty="0">
                <a:solidFill>
                  <a:srgbClr val="000000"/>
                </a:solidFill>
                <a:latin typeface="+mj-lt"/>
              </a:rPr>
              <a:t> </a:t>
            </a:r>
            <a:r>
              <a:rPr lang="fr-CH" sz="2400" dirty="0" err="1">
                <a:solidFill>
                  <a:srgbClr val="000000"/>
                </a:solidFill>
                <a:latin typeface="+mj-lt"/>
              </a:rPr>
              <a:t>is</a:t>
            </a:r>
            <a:r>
              <a:rPr lang="fr-CH" sz="2400" dirty="0">
                <a:solidFill>
                  <a:srgbClr val="000000"/>
                </a:solidFill>
                <a:latin typeface="+mj-lt"/>
              </a:rPr>
              <a:t> not puncture-resistant, </a:t>
            </a:r>
            <a:r>
              <a:rPr lang="fr-CH" sz="2400" dirty="0" err="1">
                <a:solidFill>
                  <a:srgbClr val="000000"/>
                </a:solidFill>
                <a:latin typeface="+mj-lt"/>
              </a:rPr>
              <a:t>leak</a:t>
            </a:r>
            <a:r>
              <a:rPr lang="fr-CH" sz="2400" dirty="0">
                <a:solidFill>
                  <a:srgbClr val="000000"/>
                </a:solidFill>
                <a:latin typeface="+mj-lt"/>
              </a:rPr>
              <a:t>-proof</a:t>
            </a:r>
          </a:p>
          <a:p>
            <a:pPr fontAlgn="auto">
              <a:lnSpc>
                <a:spcPct val="80000"/>
              </a:lnSpc>
              <a:spcAft>
                <a:spcPts val="0"/>
              </a:spcAft>
              <a:defRPr/>
            </a:pPr>
            <a:endParaRPr lang="fr-CH" sz="2400" dirty="0">
              <a:solidFill>
                <a:srgbClr val="000000"/>
              </a:solidFill>
              <a:latin typeface="+mj-lt"/>
            </a:endParaRPr>
          </a:p>
          <a:p>
            <a:pPr fontAlgn="auto">
              <a:lnSpc>
                <a:spcPct val="80000"/>
              </a:lnSpc>
              <a:spcAft>
                <a:spcPts val="0"/>
              </a:spcAft>
              <a:defRPr/>
            </a:pPr>
            <a:r>
              <a:rPr lang="fr-CH" sz="2400" dirty="0">
                <a:solidFill>
                  <a:srgbClr val="000000"/>
                </a:solidFill>
                <a:latin typeface="+mj-lt"/>
              </a:rPr>
              <a:t>Place the </a:t>
            </a:r>
            <a:r>
              <a:rPr lang="fr-CH" sz="2400" dirty="0" err="1">
                <a:solidFill>
                  <a:srgbClr val="000000"/>
                </a:solidFill>
                <a:latin typeface="+mj-lt"/>
              </a:rPr>
              <a:t>sharps</a:t>
            </a:r>
            <a:r>
              <a:rPr lang="fr-CH" sz="2400" dirty="0">
                <a:solidFill>
                  <a:srgbClr val="000000"/>
                </a:solidFill>
                <a:latin typeface="+mj-lt"/>
              </a:rPr>
              <a:t> container far </a:t>
            </a:r>
            <a:r>
              <a:rPr lang="fr-CH" sz="2400" dirty="0" err="1">
                <a:solidFill>
                  <a:srgbClr val="000000"/>
                </a:solidFill>
                <a:latin typeface="+mj-lt"/>
              </a:rPr>
              <a:t>away</a:t>
            </a:r>
            <a:r>
              <a:rPr lang="fr-CH" sz="2400" dirty="0">
                <a:solidFill>
                  <a:srgbClr val="000000"/>
                </a:solidFill>
                <a:latin typeface="+mj-lt"/>
              </a:rPr>
              <a:t> from </a:t>
            </a:r>
            <a:r>
              <a:rPr lang="fr-CH" sz="2400" dirty="0" err="1">
                <a:solidFill>
                  <a:srgbClr val="000000"/>
                </a:solidFill>
                <a:latin typeface="+mj-lt"/>
              </a:rPr>
              <a:t>work</a:t>
            </a:r>
            <a:r>
              <a:rPr lang="fr-CH" sz="2400" dirty="0">
                <a:solidFill>
                  <a:srgbClr val="000000"/>
                </a:solidFill>
                <a:latin typeface="+mj-lt"/>
              </a:rPr>
              <a:t> surface</a:t>
            </a:r>
          </a:p>
        </p:txBody>
      </p:sp>
      <p:sp>
        <p:nvSpPr>
          <p:cNvPr id="34820" name="Text Box 5"/>
          <p:cNvSpPr txBox="1">
            <a:spLocks noChangeArrowheads="1"/>
          </p:cNvSpPr>
          <p:nvPr/>
        </p:nvSpPr>
        <p:spPr bwMode="auto">
          <a:xfrm>
            <a:off x="11376235" y="6400817"/>
            <a:ext cx="36099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base">
              <a:spcBef>
                <a:spcPct val="0"/>
              </a:spcBef>
              <a:spcAft>
                <a:spcPct val="0"/>
              </a:spcAft>
            </a:pPr>
            <a:r>
              <a:rPr lang="en-US" altLang="en-US" sz="1000">
                <a:solidFill>
                  <a:prstClr val="black"/>
                </a:solidFill>
                <a:ea typeface="ＭＳ Ｐゴシック" pitchFamily="34" charset="-128"/>
              </a:rPr>
              <a:t>2.4</a:t>
            </a:r>
          </a:p>
        </p:txBody>
      </p:sp>
      <p:pic>
        <p:nvPicPr>
          <p:cNvPr id="34821" name="Picture 7" descr="remove-nee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6442" y="1219217"/>
            <a:ext cx="3961368"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5" descr="pointlok needle safe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6442" y="3657600"/>
            <a:ext cx="3961368"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1728610673"/>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Good practice for handling sharps </a:t>
            </a:r>
            <a:endParaRPr lang="en-GB" altLang="en-US" sz="2400" dirty="0">
              <a:solidFill>
                <a:schemeClr val="bg1"/>
              </a:solidFill>
              <a:ea typeface="+mj-ea"/>
              <a:cs typeface="+mj-cs"/>
            </a:endParaRPr>
          </a:p>
        </p:txBody>
      </p:sp>
      <p:sp>
        <p:nvSpPr>
          <p:cNvPr id="43010" name="Rectangle 3"/>
          <p:cNvSpPr>
            <a:spLocks noGrp="1" noChangeArrowheads="1"/>
          </p:cNvSpPr>
          <p:nvPr>
            <p:ph idx="1"/>
          </p:nvPr>
        </p:nvSpPr>
        <p:spPr>
          <a:xfrm>
            <a:off x="507867" y="1395261"/>
            <a:ext cx="7414869" cy="5364163"/>
          </a:xfrm>
        </p:spPr>
        <p:txBody>
          <a:bodyPr>
            <a:normAutofit/>
          </a:bodyPr>
          <a:lstStyle/>
          <a:p>
            <a:pPr marL="452628" fontAlgn="auto">
              <a:lnSpc>
                <a:spcPct val="80000"/>
              </a:lnSpc>
              <a:spcAft>
                <a:spcPts val="0"/>
              </a:spcAft>
              <a:defRPr/>
            </a:pPr>
            <a:r>
              <a:rPr lang="en-US" sz="2400" dirty="0">
                <a:latin typeface="Calibri" pitchFamily="34" charset="0"/>
              </a:rPr>
              <a:t>The use is responsible for disposal of sharps</a:t>
            </a:r>
          </a:p>
          <a:p>
            <a:pPr marL="452437" fontAlgn="auto">
              <a:lnSpc>
                <a:spcPct val="80000"/>
              </a:lnSpc>
              <a:spcAft>
                <a:spcPts val="0"/>
              </a:spcAft>
              <a:defRPr/>
            </a:pPr>
            <a:endParaRPr lang="en-US" sz="2400" dirty="0">
              <a:latin typeface="Calibri" pitchFamily="34" charset="0"/>
            </a:endParaRPr>
          </a:p>
          <a:p>
            <a:pPr marL="452628" fontAlgn="auto">
              <a:lnSpc>
                <a:spcPct val="80000"/>
              </a:lnSpc>
              <a:spcAft>
                <a:spcPts val="0"/>
              </a:spcAft>
              <a:defRPr/>
            </a:pPr>
            <a:r>
              <a:rPr lang="en-US" sz="2400" dirty="0">
                <a:latin typeface="Calibri" pitchFamily="34" charset="0"/>
              </a:rPr>
              <a:t>Users must dispose of sharps after </a:t>
            </a:r>
            <a:r>
              <a:rPr lang="en-US" sz="2400" i="1" u="sng" dirty="0">
                <a:latin typeface="Calibri" pitchFamily="34" charset="0"/>
              </a:rPr>
              <a:t>each</a:t>
            </a:r>
            <a:r>
              <a:rPr lang="en-US" sz="2400" dirty="0">
                <a:latin typeface="Calibri" pitchFamily="34" charset="0"/>
              </a:rPr>
              <a:t> test</a:t>
            </a:r>
          </a:p>
          <a:p>
            <a:pPr marL="452437" fontAlgn="auto">
              <a:lnSpc>
                <a:spcPct val="80000"/>
              </a:lnSpc>
              <a:spcAft>
                <a:spcPts val="0"/>
              </a:spcAft>
              <a:defRPr/>
            </a:pPr>
            <a:endParaRPr lang="en-US" sz="2400" dirty="0">
              <a:latin typeface="Calibri" pitchFamily="34" charset="0"/>
            </a:endParaRPr>
          </a:p>
          <a:p>
            <a:pPr marL="452628" fontAlgn="auto">
              <a:lnSpc>
                <a:spcPct val="80000"/>
              </a:lnSpc>
              <a:spcAft>
                <a:spcPts val="0"/>
              </a:spcAft>
              <a:defRPr/>
            </a:pPr>
            <a:r>
              <a:rPr lang="en-US" sz="2400" dirty="0">
                <a:latin typeface="Calibri" pitchFamily="34" charset="0"/>
              </a:rPr>
              <a:t>Users must place sharps in sharps boxes</a:t>
            </a:r>
          </a:p>
          <a:p>
            <a:pPr marL="452437" fontAlgn="auto">
              <a:lnSpc>
                <a:spcPct val="80000"/>
              </a:lnSpc>
              <a:spcAft>
                <a:spcPts val="0"/>
              </a:spcAft>
              <a:defRPr/>
            </a:pPr>
            <a:endParaRPr lang="en-US" sz="2400" dirty="0">
              <a:latin typeface="Calibri" pitchFamily="34" charset="0"/>
            </a:endParaRPr>
          </a:p>
          <a:p>
            <a:pPr marL="452628" fontAlgn="auto">
              <a:lnSpc>
                <a:spcPct val="80000"/>
              </a:lnSpc>
              <a:spcAft>
                <a:spcPts val="0"/>
              </a:spcAft>
              <a:defRPr/>
            </a:pPr>
            <a:r>
              <a:rPr lang="en-US" sz="2400" i="1" u="sng" dirty="0">
                <a:latin typeface="Calibri" pitchFamily="34" charset="0"/>
              </a:rPr>
              <a:t>Do not</a:t>
            </a:r>
            <a:r>
              <a:rPr lang="en-US" sz="2400" i="1" dirty="0">
                <a:latin typeface="Calibri" pitchFamily="34" charset="0"/>
              </a:rPr>
              <a:t> </a:t>
            </a:r>
            <a:r>
              <a:rPr lang="en-US" sz="2400" dirty="0">
                <a:latin typeface="Calibri" pitchFamily="34" charset="0"/>
              </a:rPr>
              <a:t>drop sharps on the floor or in the office waste bin</a:t>
            </a:r>
          </a:p>
          <a:p>
            <a:pPr marL="452437" fontAlgn="auto">
              <a:lnSpc>
                <a:spcPct val="80000"/>
              </a:lnSpc>
              <a:spcAft>
                <a:spcPts val="0"/>
              </a:spcAft>
              <a:defRPr/>
            </a:pPr>
            <a:endParaRPr lang="en-US" sz="2400" dirty="0">
              <a:latin typeface="Calibri" pitchFamily="34" charset="0"/>
            </a:endParaRPr>
          </a:p>
          <a:p>
            <a:pPr marL="452628" fontAlgn="auto">
              <a:lnSpc>
                <a:spcPct val="80000"/>
              </a:lnSpc>
              <a:spcAft>
                <a:spcPts val="0"/>
              </a:spcAft>
              <a:defRPr/>
            </a:pPr>
            <a:r>
              <a:rPr lang="en-US" sz="2400" dirty="0">
                <a:latin typeface="Calibri" pitchFamily="34" charset="0"/>
              </a:rPr>
              <a:t>Place sharps container near your workspace</a:t>
            </a:r>
          </a:p>
          <a:p>
            <a:pPr marL="109537" indent="0" fontAlgn="auto">
              <a:lnSpc>
                <a:spcPct val="80000"/>
              </a:lnSpc>
              <a:spcAft>
                <a:spcPts val="0"/>
              </a:spcAft>
              <a:buNone/>
              <a:defRPr/>
            </a:pPr>
            <a:endParaRPr lang="en-US" sz="2400" dirty="0">
              <a:latin typeface="Calibri" pitchFamily="34" charset="0"/>
            </a:endParaRPr>
          </a:p>
          <a:p>
            <a:pPr marL="452628" fontAlgn="auto">
              <a:lnSpc>
                <a:spcPct val="80000"/>
              </a:lnSpc>
              <a:spcAft>
                <a:spcPts val="0"/>
              </a:spcAft>
              <a:defRPr/>
            </a:pPr>
            <a:r>
              <a:rPr lang="en-US" sz="2400" dirty="0">
                <a:latin typeface="Calibri" pitchFamily="34" charset="0"/>
              </a:rPr>
              <a:t>Seal and remove when box is </a:t>
            </a:r>
            <a:r>
              <a:rPr lang="en-US" sz="2400" dirty="0">
                <a:latin typeface="Calibri" pitchFamily="34" charset="0"/>
                <a:cs typeface="Arial" charset="0"/>
              </a:rPr>
              <a:t>¾ </a:t>
            </a:r>
            <a:r>
              <a:rPr lang="en-US" sz="2400" dirty="0">
                <a:latin typeface="Calibri" pitchFamily="34" charset="0"/>
              </a:rPr>
              <a:t>full</a:t>
            </a:r>
          </a:p>
          <a:p>
            <a:pPr marL="452437" fontAlgn="auto">
              <a:lnSpc>
                <a:spcPct val="80000"/>
              </a:lnSpc>
              <a:spcAft>
                <a:spcPts val="0"/>
              </a:spcAft>
              <a:defRPr/>
            </a:pPr>
            <a:endParaRPr lang="en-US" sz="2400" dirty="0">
              <a:latin typeface="Calibri" pitchFamily="34" charset="0"/>
            </a:endParaRPr>
          </a:p>
          <a:p>
            <a:pPr marL="452628" fontAlgn="auto">
              <a:lnSpc>
                <a:spcPct val="80000"/>
              </a:lnSpc>
              <a:spcAft>
                <a:spcPts val="0"/>
              </a:spcAft>
              <a:defRPr/>
            </a:pPr>
            <a:r>
              <a:rPr lang="en-US" sz="2400" dirty="0">
                <a:latin typeface="Calibri" pitchFamily="34" charset="0"/>
              </a:rPr>
              <a:t>Incinerate all waste</a:t>
            </a:r>
          </a:p>
        </p:txBody>
      </p:sp>
      <p:pic>
        <p:nvPicPr>
          <p:cNvPr id="3584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8471" y="1101342"/>
            <a:ext cx="2539339"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4" descr="fingerstick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0773" y="4181999"/>
            <a:ext cx="318898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207562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Emergency Response – spill and splash</a:t>
            </a:r>
          </a:p>
        </p:txBody>
      </p:sp>
      <p:pic>
        <p:nvPicPr>
          <p:cNvPr id="36867" name="Picture 6" descr="spilled"/>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938472" y="4876817"/>
            <a:ext cx="2975258"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9" descr="smalspill3">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930" y="1328738"/>
            <a:ext cx="4266089"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8224" y="3962400"/>
            <a:ext cx="452637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11721" y="1323992"/>
            <a:ext cx="4268206" cy="232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103110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What to do in the event of contamination </a:t>
            </a:r>
          </a:p>
        </p:txBody>
      </p:sp>
      <p:sp>
        <p:nvSpPr>
          <p:cNvPr id="7" name="Oval 6">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
        <p:nvSpPr>
          <p:cNvPr id="8" name="Rectangle 3"/>
          <p:cNvSpPr>
            <a:spLocks noGrp="1" noChangeArrowheads="1"/>
          </p:cNvSpPr>
          <p:nvPr>
            <p:ph idx="1"/>
          </p:nvPr>
        </p:nvSpPr>
        <p:spPr>
          <a:xfrm>
            <a:off x="433178" y="2024418"/>
            <a:ext cx="5484971" cy="4300182"/>
          </a:xfrm>
          <a:ln>
            <a:solidFill>
              <a:schemeClr val="accent1"/>
            </a:solidFill>
          </a:ln>
        </p:spPr>
        <p:txBody>
          <a:bodyPr anchor="ctr">
            <a:normAutofit fontScale="92500" lnSpcReduction="10000"/>
          </a:bodyPr>
          <a:lstStyle/>
          <a:p>
            <a:pPr marL="566928" indent="-457200">
              <a:spcBef>
                <a:spcPts val="300"/>
              </a:spcBef>
              <a:buFont typeface="+mj-lt"/>
              <a:buAutoNum type="arabicPeriod"/>
              <a:defRPr/>
            </a:pPr>
            <a:r>
              <a:rPr lang="en-US" sz="2400" dirty="0">
                <a:solidFill>
                  <a:prstClr val="black"/>
                </a:solidFill>
              </a:rPr>
              <a:t>Alert co-workers</a:t>
            </a:r>
          </a:p>
          <a:p>
            <a:pPr marL="566928" indent="-457200">
              <a:spcBef>
                <a:spcPts val="300"/>
              </a:spcBef>
              <a:buFont typeface="+mj-lt"/>
              <a:buAutoNum type="arabicPeriod"/>
              <a:defRPr/>
            </a:pPr>
            <a:endParaRPr lang="en-US" sz="2400" dirty="0">
              <a:solidFill>
                <a:prstClr val="black"/>
              </a:solidFill>
            </a:endParaRPr>
          </a:p>
          <a:p>
            <a:pPr marL="566928" indent="-457200">
              <a:spcBef>
                <a:spcPts val="300"/>
              </a:spcBef>
              <a:buFont typeface="+mj-lt"/>
              <a:buAutoNum type="arabicPeriod"/>
              <a:defRPr/>
            </a:pPr>
            <a:r>
              <a:rPr lang="en-US" sz="2400" dirty="0">
                <a:solidFill>
                  <a:prstClr val="black"/>
                </a:solidFill>
              </a:rPr>
              <a:t>Clean exposed surface with soap/water, eyewash (eyes), or saline (mouth)</a:t>
            </a:r>
          </a:p>
          <a:p>
            <a:pPr marL="566928" indent="-457200">
              <a:spcBef>
                <a:spcPts val="300"/>
              </a:spcBef>
              <a:buFont typeface="+mj-lt"/>
              <a:buAutoNum type="arabicPeriod"/>
              <a:defRPr/>
            </a:pPr>
            <a:endParaRPr lang="en-US" sz="2400" dirty="0">
              <a:solidFill>
                <a:prstClr val="black"/>
              </a:solidFill>
            </a:endParaRPr>
          </a:p>
          <a:p>
            <a:pPr marL="566928" indent="-457200">
              <a:spcBef>
                <a:spcPts val="300"/>
              </a:spcBef>
              <a:buFont typeface="+mj-lt"/>
              <a:buAutoNum type="arabicPeriod"/>
              <a:defRPr/>
            </a:pPr>
            <a:r>
              <a:rPr lang="en-US" sz="2400" dirty="0">
                <a:solidFill>
                  <a:prstClr val="black"/>
                </a:solidFill>
              </a:rPr>
              <a:t>Apply first aid and treat as an emergency</a:t>
            </a:r>
          </a:p>
          <a:p>
            <a:pPr marL="566928" indent="-457200">
              <a:spcBef>
                <a:spcPts val="300"/>
              </a:spcBef>
              <a:buFont typeface="+mj-lt"/>
              <a:buAutoNum type="arabicPeriod"/>
              <a:defRPr/>
            </a:pPr>
            <a:endParaRPr lang="en-US" sz="2400" dirty="0">
              <a:solidFill>
                <a:prstClr val="black"/>
              </a:solidFill>
            </a:endParaRPr>
          </a:p>
          <a:p>
            <a:pPr marL="566928" indent="-457200">
              <a:spcBef>
                <a:spcPts val="300"/>
              </a:spcBef>
              <a:buFont typeface="+mj-lt"/>
              <a:buAutoNum type="arabicPeriod"/>
              <a:defRPr/>
            </a:pPr>
            <a:r>
              <a:rPr lang="en-US" sz="2400" dirty="0">
                <a:solidFill>
                  <a:prstClr val="black"/>
                </a:solidFill>
              </a:rPr>
              <a:t>Notify supervisor. Write occurrence report </a:t>
            </a:r>
          </a:p>
          <a:p>
            <a:pPr marL="566928" indent="-457200">
              <a:spcBef>
                <a:spcPts val="300"/>
              </a:spcBef>
              <a:buFont typeface="+mj-lt"/>
              <a:buAutoNum type="arabicPeriod"/>
              <a:defRPr/>
            </a:pPr>
            <a:endParaRPr lang="en-US" sz="2400" dirty="0">
              <a:solidFill>
                <a:prstClr val="black"/>
              </a:solidFill>
            </a:endParaRPr>
          </a:p>
          <a:p>
            <a:pPr marL="566928" indent="-457200">
              <a:spcBef>
                <a:spcPts val="300"/>
              </a:spcBef>
              <a:buFont typeface="+mj-lt"/>
              <a:buAutoNum type="arabicPeriod"/>
              <a:defRPr/>
            </a:pPr>
            <a:r>
              <a:rPr lang="en-US" sz="2400" dirty="0">
                <a:solidFill>
                  <a:prstClr val="black"/>
                </a:solidFill>
              </a:rPr>
              <a:t>Report to medical clinic for counseling/ treatment (e.g. PEP)</a:t>
            </a:r>
          </a:p>
        </p:txBody>
      </p:sp>
      <p:sp>
        <p:nvSpPr>
          <p:cNvPr id="9" name="Rectangle 3"/>
          <p:cNvSpPr txBox="1">
            <a:spLocks noChangeArrowheads="1"/>
          </p:cNvSpPr>
          <p:nvPr/>
        </p:nvSpPr>
        <p:spPr>
          <a:xfrm>
            <a:off x="6332020" y="2024418"/>
            <a:ext cx="5477392" cy="4300182"/>
          </a:xfrm>
          <a:prstGeom prst="rect">
            <a:avLst/>
          </a:prstGeom>
          <a:ln>
            <a:solidFill>
              <a:schemeClr val="accent1"/>
            </a:solidFill>
          </a:ln>
        </p:spPr>
        <p:txBody>
          <a:bodyPr vert="horz" anchor="ctr">
            <a:normAutofit fontScale="85000" lnSpcReduction="20000"/>
          </a:bodyPr>
          <a:lstStyle/>
          <a:p>
            <a:pPr marL="365760" indent="-256032">
              <a:spcBef>
                <a:spcPts val="300"/>
              </a:spcBef>
              <a:buClr>
                <a:srgbClr val="9BBB59"/>
              </a:buClr>
              <a:defRPr/>
            </a:pPr>
            <a:r>
              <a:rPr lang="en-US" sz="2400" dirty="0">
                <a:solidFill>
                  <a:prstClr val="black"/>
                </a:solidFill>
              </a:rPr>
              <a:t>1. Alert co-workers</a:t>
            </a:r>
          </a:p>
          <a:p>
            <a:pPr marL="365760" indent="-256032">
              <a:spcBef>
                <a:spcPts val="300"/>
              </a:spcBef>
              <a:buClr>
                <a:srgbClr val="9BBB59"/>
              </a:buClr>
              <a:defRPr/>
            </a:pPr>
            <a:r>
              <a:rPr lang="en-US" sz="2400" dirty="0">
                <a:solidFill>
                  <a:prstClr val="black"/>
                </a:solidFill>
              </a:rPr>
              <a:t>2. Define/isolate contaminated area</a:t>
            </a:r>
          </a:p>
          <a:p>
            <a:pPr marL="365760" indent="-256032">
              <a:spcBef>
                <a:spcPts val="300"/>
              </a:spcBef>
              <a:buClr>
                <a:srgbClr val="9BBB59"/>
              </a:buClr>
              <a:defRPr/>
            </a:pPr>
            <a:r>
              <a:rPr lang="en-US" sz="2400" dirty="0">
                <a:solidFill>
                  <a:prstClr val="black"/>
                </a:solidFill>
              </a:rPr>
              <a:t>3. Put on appropriate PPE</a:t>
            </a:r>
          </a:p>
          <a:p>
            <a:pPr marL="365760" indent="-256032">
              <a:spcBef>
                <a:spcPts val="300"/>
              </a:spcBef>
              <a:buClr>
                <a:srgbClr val="9BBB59"/>
              </a:buClr>
              <a:defRPr/>
            </a:pPr>
            <a:r>
              <a:rPr lang="en-US" sz="2400" dirty="0">
                <a:solidFill>
                  <a:prstClr val="black"/>
                </a:solidFill>
              </a:rPr>
              <a:t>4. Remove glass/lumps with forceps or scoop</a:t>
            </a:r>
          </a:p>
          <a:p>
            <a:pPr marL="365760" indent="-256032">
              <a:spcBef>
                <a:spcPts val="300"/>
              </a:spcBef>
              <a:buClr>
                <a:srgbClr val="9BBB59"/>
              </a:buClr>
              <a:defRPr/>
            </a:pPr>
            <a:r>
              <a:rPr lang="en-US" sz="2400" dirty="0">
                <a:solidFill>
                  <a:prstClr val="black"/>
                </a:solidFill>
              </a:rPr>
              <a:t>5. Apply absorbent towel(s) and wet with water to spill; remove bulk &amp; reapply if needed. Then dry the area with absorbent paper towels to ensure all residual liquid are removed </a:t>
            </a:r>
          </a:p>
          <a:p>
            <a:pPr marL="365760" indent="-256032">
              <a:spcBef>
                <a:spcPts val="300"/>
              </a:spcBef>
              <a:buClr>
                <a:srgbClr val="9BBB59"/>
              </a:buClr>
              <a:defRPr/>
            </a:pPr>
            <a:r>
              <a:rPr lang="en-US" sz="2400" dirty="0">
                <a:solidFill>
                  <a:prstClr val="black"/>
                </a:solidFill>
              </a:rPr>
              <a:t>6. Apply disinfectant to towel surface (10% bleach or 1% v/v Sodium </a:t>
            </a:r>
            <a:r>
              <a:rPr lang="en-US" sz="2400" dirty="0" err="1">
                <a:solidFill>
                  <a:prstClr val="black"/>
                </a:solidFill>
              </a:rPr>
              <a:t>Hypchlorite</a:t>
            </a:r>
            <a:endParaRPr lang="en-US" sz="2400" dirty="0">
              <a:solidFill>
                <a:prstClr val="black"/>
              </a:solidFill>
            </a:endParaRPr>
          </a:p>
          <a:p>
            <a:pPr marL="365760" indent="-256032">
              <a:spcBef>
                <a:spcPts val="300"/>
              </a:spcBef>
              <a:buClr>
                <a:srgbClr val="9BBB59"/>
              </a:buClr>
              <a:defRPr/>
            </a:pPr>
            <a:r>
              <a:rPr lang="en-US" sz="2400" i="1" dirty="0">
                <a:solidFill>
                  <a:prstClr val="black"/>
                </a:solidFill>
              </a:rPr>
              <a:t>7. </a:t>
            </a:r>
            <a:r>
              <a:rPr lang="en-US" sz="2400" dirty="0">
                <a:solidFill>
                  <a:prstClr val="black"/>
                </a:solidFill>
              </a:rPr>
              <a:t>Allow adequate contact time </a:t>
            </a:r>
            <a:r>
              <a:rPr lang="en-US" sz="2400" i="1" dirty="0">
                <a:solidFill>
                  <a:prstClr val="black"/>
                </a:solidFill>
              </a:rPr>
              <a:t>(15-20 mins)</a:t>
            </a:r>
          </a:p>
          <a:p>
            <a:pPr marL="365760" indent="-256032">
              <a:spcBef>
                <a:spcPts val="300"/>
              </a:spcBef>
              <a:buClr>
                <a:srgbClr val="9BBB59"/>
              </a:buClr>
              <a:defRPr/>
            </a:pPr>
            <a:r>
              <a:rPr lang="en-US" sz="2400" dirty="0">
                <a:solidFill>
                  <a:prstClr val="black"/>
                </a:solidFill>
              </a:rPr>
              <a:t>8. Remove towel, mop up; clean with alcohol or soap/water</a:t>
            </a:r>
          </a:p>
          <a:p>
            <a:pPr marL="365760" indent="-256032">
              <a:spcBef>
                <a:spcPts val="300"/>
              </a:spcBef>
              <a:buClr>
                <a:srgbClr val="9BBB59"/>
              </a:buClr>
              <a:defRPr/>
            </a:pPr>
            <a:r>
              <a:rPr lang="en-US" sz="2400" dirty="0">
                <a:solidFill>
                  <a:prstClr val="black"/>
                </a:solidFill>
              </a:rPr>
              <a:t>9. Properly dispose of materials</a:t>
            </a:r>
          </a:p>
          <a:p>
            <a:pPr marL="365760" indent="-256032">
              <a:spcBef>
                <a:spcPts val="300"/>
              </a:spcBef>
              <a:buClr>
                <a:srgbClr val="9BBB59"/>
              </a:buClr>
              <a:defRPr/>
            </a:pPr>
            <a:r>
              <a:rPr lang="en-US" sz="2400" dirty="0">
                <a:solidFill>
                  <a:prstClr val="black"/>
                </a:solidFill>
              </a:rPr>
              <a:t>10. Notify supervisor</a:t>
            </a:r>
          </a:p>
        </p:txBody>
      </p:sp>
      <p:sp>
        <p:nvSpPr>
          <p:cNvPr id="10" name="TextBox 9"/>
          <p:cNvSpPr txBox="1"/>
          <p:nvPr/>
        </p:nvSpPr>
        <p:spPr>
          <a:xfrm>
            <a:off x="433178" y="1164629"/>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Personal contamination</a:t>
            </a:r>
          </a:p>
        </p:txBody>
      </p:sp>
      <p:sp>
        <p:nvSpPr>
          <p:cNvPr id="11" name="TextBox 10"/>
          <p:cNvSpPr txBox="1"/>
          <p:nvPr/>
        </p:nvSpPr>
        <p:spPr>
          <a:xfrm>
            <a:off x="6324442" y="1164629"/>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Surface contamination</a:t>
            </a:r>
          </a:p>
        </p:txBody>
      </p:sp>
    </p:spTree>
    <p:extLst>
      <p:ext uri="{BB962C8B-B14F-4D97-AF65-F5344CB8AC3E}">
        <p14:creationId xmlns:p14="http://schemas.microsoft.com/office/powerpoint/2010/main" val="2529220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Content Placeholder 2"/>
          <p:cNvSpPr>
            <a:spLocks noGrp="1"/>
          </p:cNvSpPr>
          <p:nvPr>
            <p:ph idx="1"/>
          </p:nvPr>
        </p:nvSpPr>
        <p:spPr>
          <a:xfrm>
            <a:off x="379412" y="2514600"/>
            <a:ext cx="6553200" cy="2819400"/>
          </a:xfrm>
        </p:spPr>
        <p:txBody>
          <a:bodyPr>
            <a:noAutofit/>
          </a:bodyPr>
          <a:lstStyle/>
          <a:p>
            <a:pPr marL="109728" indent="0" fontAlgn="auto">
              <a:spcAft>
                <a:spcPts val="0"/>
              </a:spcAft>
              <a:buNone/>
              <a:defRPr/>
            </a:pPr>
            <a:r>
              <a:rPr lang="en-US" sz="2400" b="1" dirty="0">
                <a:latin typeface="Calibri" pitchFamily="34" charset="0"/>
                <a:cs typeface="Arial" charset="0"/>
              </a:rPr>
              <a:t>Waste is any material that is “discarded” or intended to be discarded </a:t>
            </a:r>
          </a:p>
          <a:p>
            <a:pPr marL="165100" indent="-55563" fontAlgn="auto">
              <a:spcAft>
                <a:spcPts val="0"/>
              </a:spcAft>
              <a:buClr>
                <a:schemeClr val="accent3"/>
              </a:buClr>
              <a:buFont typeface="Wingdings" pitchFamily="2" charset="2"/>
              <a:buNone/>
              <a:defRPr/>
            </a:pPr>
            <a:endParaRPr lang="en-US" sz="2400" b="1" dirty="0">
              <a:latin typeface="Calibri" pitchFamily="34" charset="0"/>
            </a:endParaRPr>
          </a:p>
          <a:p>
            <a:pPr marL="120650" indent="-11113" fontAlgn="auto">
              <a:spcAft>
                <a:spcPts val="0"/>
              </a:spcAft>
              <a:buClr>
                <a:schemeClr val="accent3"/>
              </a:buClr>
              <a:buFont typeface="Wingdings" pitchFamily="2" charset="2"/>
              <a:buNone/>
              <a:defRPr/>
            </a:pPr>
            <a:r>
              <a:rPr lang="en-US" sz="2400" b="1" dirty="0">
                <a:solidFill>
                  <a:srgbClr val="00B050"/>
                </a:solidFill>
                <a:latin typeface="Calibri" pitchFamily="34" charset="0"/>
              </a:rPr>
              <a:t>Waste management</a:t>
            </a:r>
            <a:r>
              <a:rPr lang="en-US" sz="2400" dirty="0">
                <a:solidFill>
                  <a:srgbClr val="00B050"/>
                </a:solidFill>
                <a:latin typeface="Calibri" pitchFamily="34" charset="0"/>
              </a:rPr>
              <a:t> </a:t>
            </a:r>
            <a:r>
              <a:rPr lang="en-US" sz="2400" dirty="0">
                <a:solidFill>
                  <a:schemeClr val="bg2">
                    <a:lumMod val="10000"/>
                  </a:schemeClr>
                </a:solidFill>
                <a:latin typeface="Calibri" pitchFamily="34" charset="0"/>
              </a:rPr>
              <a:t>is the collection, processing, recycling, disposal, monitoring and transport of waste materials</a:t>
            </a:r>
          </a:p>
        </p:txBody>
      </p:sp>
      <p:sp>
        <p:nvSpPr>
          <p:cNvPr id="5124" name="Slide Number Placeholder 4"/>
          <p:cNvSpPr>
            <a:spLocks noGrp="1"/>
          </p:cNvSpPr>
          <p:nvPr>
            <p:ph type="sldNum" sz="quarter" idx="12"/>
          </p:nvPr>
        </p:nvSpPr>
        <p:spPr bwMode="auto">
          <a:xfrm>
            <a:off x="5838364" y="6408755"/>
            <a:ext cx="3133966"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FF1AD2-43C6-4E0E-830E-1E18471EED6D}" type="slidenum">
              <a:rPr lang="en-US" altLang="en-US">
                <a:solidFill>
                  <a:srgbClr val="FFFFFF"/>
                </a:solidFill>
              </a:rPr>
              <a:pPr/>
              <a:t>35</a:t>
            </a:fld>
            <a:endParaRPr lang="en-US" altLang="en-US">
              <a:solidFill>
                <a:srgbClr val="FFFFFF"/>
              </a:solidFill>
            </a:endParaRPr>
          </a:p>
        </p:txBody>
      </p:sp>
      <p:sp>
        <p:nvSpPr>
          <p:cNvPr id="5125" name="Title 1"/>
          <p:cNvSpPr>
            <a:spLocks noGrp="1"/>
          </p:cNvSpPr>
          <p:nvPr>
            <p:ph type="title"/>
          </p:nvPr>
        </p:nvSpPr>
        <p:spPr>
          <a:xfrm>
            <a:off x="0" y="0"/>
            <a:ext cx="12188825" cy="1066800"/>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Waste management</a:t>
            </a: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5174" y="1931933"/>
            <a:ext cx="4402708"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400705" y="1615955"/>
            <a:ext cx="2790593" cy="435428"/>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defTabSz="457200" fontAlgn="base"/>
            <a:r>
              <a:rPr lang="en-US" sz="2000" b="1" dirty="0">
                <a:solidFill>
                  <a:srgbClr val="000000"/>
                </a:solidFill>
                <a:ea typeface="ＭＳ 明朝"/>
                <a:cs typeface="Times New Roman"/>
              </a:rPr>
              <a:t>Safety signage</a:t>
            </a: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24077183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12"/>
          <p:cNvSpPr>
            <a:spLocks noGrp="1"/>
          </p:cNvSpPr>
          <p:nvPr>
            <p:ph/>
          </p:nvPr>
        </p:nvSpPr>
        <p:spPr>
          <a:xfrm>
            <a:off x="2132021" y="1295400"/>
            <a:ext cx="7086601" cy="5715000"/>
          </a:xfrm>
        </p:spPr>
        <p:txBody>
          <a:bodyPr/>
          <a:lstStyle/>
          <a:p>
            <a:pPr lvl="1" algn="ctr">
              <a:buFont typeface="Wingdings" pitchFamily="2" charset="2"/>
              <a:buNone/>
            </a:pPr>
            <a:r>
              <a:rPr lang="en-US" altLang="en-US" sz="2400" b="1" dirty="0">
                <a:cs typeface="Arial" charset="0"/>
              </a:rPr>
              <a:t>Segregation</a:t>
            </a:r>
          </a:p>
          <a:p>
            <a:pPr lvl="1" algn="ctr">
              <a:buFont typeface="Wingdings" pitchFamily="2" charset="2"/>
              <a:buNone/>
            </a:pPr>
            <a:endParaRPr lang="en-US" altLang="en-US" sz="2400" b="1" dirty="0">
              <a:solidFill>
                <a:srgbClr val="FFC000"/>
              </a:solidFill>
              <a:cs typeface="Arial" charset="0"/>
            </a:endParaRPr>
          </a:p>
          <a:p>
            <a:pPr lvl="1" algn="ctr">
              <a:buFont typeface="Wingdings" pitchFamily="2" charset="2"/>
              <a:buNone/>
            </a:pPr>
            <a:r>
              <a:rPr lang="en-US" altLang="en-US" sz="2400" b="1" dirty="0">
                <a:cs typeface="Arial" charset="0"/>
              </a:rPr>
              <a:t>Packaging</a:t>
            </a:r>
          </a:p>
          <a:p>
            <a:pPr lvl="1" algn="ctr">
              <a:buFont typeface="Wingdings" pitchFamily="2" charset="2"/>
              <a:buNone/>
            </a:pPr>
            <a:endParaRPr lang="en-US" altLang="en-US" sz="2400" b="1" dirty="0">
              <a:cs typeface="Arial" charset="0"/>
            </a:endParaRPr>
          </a:p>
          <a:p>
            <a:pPr lvl="1" algn="ctr">
              <a:buFont typeface="Wingdings" pitchFamily="2" charset="2"/>
              <a:buNone/>
            </a:pPr>
            <a:r>
              <a:rPr lang="en-US" altLang="en-US" sz="2400" b="1" dirty="0">
                <a:cs typeface="Arial" charset="0"/>
              </a:rPr>
              <a:t>Labeling</a:t>
            </a:r>
          </a:p>
          <a:p>
            <a:pPr lvl="1" algn="ctr">
              <a:buFont typeface="Wingdings" pitchFamily="2" charset="2"/>
              <a:buNone/>
            </a:pPr>
            <a:endParaRPr lang="en-US" altLang="en-US" sz="2400" b="1" dirty="0">
              <a:cs typeface="Arial" charset="0"/>
            </a:endParaRPr>
          </a:p>
          <a:p>
            <a:pPr lvl="1" algn="ctr">
              <a:buFont typeface="Wingdings" pitchFamily="2" charset="2"/>
              <a:buNone/>
            </a:pPr>
            <a:r>
              <a:rPr lang="en-US" altLang="en-US" sz="2400" b="1" dirty="0">
                <a:cs typeface="Arial" charset="0"/>
              </a:rPr>
              <a:t>Handling and storage of waste products</a:t>
            </a:r>
          </a:p>
          <a:p>
            <a:pPr lvl="1" algn="ctr">
              <a:buFont typeface="Wingdings" pitchFamily="2" charset="2"/>
              <a:buNone/>
            </a:pPr>
            <a:endParaRPr lang="en-US" altLang="en-US" sz="2400" b="1" dirty="0">
              <a:cs typeface="Arial" charset="0"/>
            </a:endParaRPr>
          </a:p>
          <a:p>
            <a:pPr lvl="1" algn="ctr">
              <a:buFont typeface="Wingdings" pitchFamily="2" charset="2"/>
              <a:buNone/>
            </a:pPr>
            <a:r>
              <a:rPr lang="en-US" altLang="en-US" sz="2400" b="1" dirty="0">
                <a:cs typeface="Arial" charset="0"/>
              </a:rPr>
              <a:t>Transportation</a:t>
            </a:r>
          </a:p>
          <a:p>
            <a:pPr lvl="1" algn="ctr">
              <a:buFont typeface="Wingdings" pitchFamily="2" charset="2"/>
              <a:buNone/>
            </a:pPr>
            <a:endParaRPr lang="en-US" altLang="en-US" sz="2400" b="1" dirty="0">
              <a:cs typeface="Arial" charset="0"/>
            </a:endParaRPr>
          </a:p>
          <a:p>
            <a:pPr lvl="1" algn="ctr">
              <a:buFont typeface="Wingdings" pitchFamily="2" charset="2"/>
              <a:buNone/>
            </a:pPr>
            <a:r>
              <a:rPr lang="en-US" altLang="en-US" sz="2400" b="1" dirty="0">
                <a:cs typeface="Arial" charset="0"/>
              </a:rPr>
              <a:t>Disposal</a:t>
            </a:r>
          </a:p>
        </p:txBody>
      </p:sp>
      <p:sp>
        <p:nvSpPr>
          <p:cNvPr id="4301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9A0761A-D56F-4CB6-9CEB-A0A72579B27B}" type="slidenum">
              <a:rPr lang="en-US" altLang="en-US">
                <a:solidFill>
                  <a:srgbClr val="FFFFFF"/>
                </a:solidFill>
              </a:rPr>
              <a:pPr/>
              <a:t>36</a:t>
            </a:fld>
            <a:endParaRPr lang="en-US" altLang="en-US">
              <a:solidFill>
                <a:srgbClr val="FFFFFF"/>
              </a:solidFill>
            </a:endParaRPr>
          </a:p>
        </p:txBody>
      </p:sp>
      <p:sp>
        <p:nvSpPr>
          <p:cNvPr id="43012" name="Rectangle 2"/>
          <p:cNvSpPr>
            <a:spLocks noChangeArrowheads="1"/>
          </p:cNvSpPr>
          <p:nvPr/>
        </p:nvSpPr>
        <p:spPr bwMode="auto">
          <a:xfrm>
            <a:off x="0" y="-1"/>
            <a:ext cx="12188825" cy="1069848"/>
          </a:xfrm>
          <a:prstGeom prst="rect">
            <a:avLst/>
          </a:prstGeo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fontAlgn="base">
              <a:spcBef>
                <a:spcPct val="0"/>
              </a:spcBef>
              <a:spcAft>
                <a:spcPct val="0"/>
              </a:spcAft>
            </a:pPr>
            <a:r>
              <a:rPr lang="en-US" altLang="en-US" sz="2400" dirty="0">
                <a:solidFill>
                  <a:schemeClr val="bg1"/>
                </a:solidFill>
                <a:latin typeface="+mj-lt"/>
                <a:ea typeface="+mj-ea"/>
                <a:cs typeface="+mj-cs"/>
              </a:rPr>
              <a:t> Waste management process </a:t>
            </a:r>
          </a:p>
        </p:txBody>
      </p:sp>
      <p:grpSp>
        <p:nvGrpSpPr>
          <p:cNvPr id="2" name="Group 1"/>
          <p:cNvGrpSpPr/>
          <p:nvPr/>
        </p:nvGrpSpPr>
        <p:grpSpPr>
          <a:xfrm>
            <a:off x="5603473" y="1752600"/>
            <a:ext cx="440041" cy="3962400"/>
            <a:chOff x="5603464" y="1752600"/>
            <a:chExt cx="440042" cy="3962400"/>
          </a:xfrm>
        </p:grpSpPr>
        <p:sp>
          <p:nvSpPr>
            <p:cNvPr id="43013" name="Down Arrow 6"/>
            <p:cNvSpPr>
              <a:spLocks noChangeArrowheads="1"/>
            </p:cNvSpPr>
            <p:nvPr/>
          </p:nvSpPr>
          <p:spPr bwMode="auto">
            <a:xfrm>
              <a:off x="5603464" y="1752600"/>
              <a:ext cx="406294" cy="457200"/>
            </a:xfrm>
            <a:prstGeom prst="downArrow">
              <a:avLst>
                <a:gd name="adj1" fmla="val 50000"/>
                <a:gd name="adj2" fmla="val 50000"/>
              </a:avLst>
            </a:prstGeom>
            <a:solidFill>
              <a:srgbClr val="FFFF00"/>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fontAlgn="base">
                <a:spcBef>
                  <a:spcPct val="0"/>
                </a:spcBef>
                <a:spcAft>
                  <a:spcPct val="0"/>
                </a:spcAft>
              </a:pPr>
              <a:endParaRPr lang="en-US" altLang="en-US">
                <a:solidFill>
                  <a:srgbClr val="FFC000"/>
                </a:solidFill>
                <a:ea typeface="ＭＳ Ｐゴシック" pitchFamily="34" charset="-128"/>
              </a:endParaRPr>
            </a:p>
          </p:txBody>
        </p:sp>
        <p:sp>
          <p:nvSpPr>
            <p:cNvPr id="43014" name="Down Arrow 8"/>
            <p:cNvSpPr>
              <a:spLocks noChangeArrowheads="1"/>
            </p:cNvSpPr>
            <p:nvPr/>
          </p:nvSpPr>
          <p:spPr bwMode="auto">
            <a:xfrm>
              <a:off x="5603464" y="2607039"/>
              <a:ext cx="406294" cy="457200"/>
            </a:xfrm>
            <a:prstGeom prst="downArrow">
              <a:avLst>
                <a:gd name="adj1" fmla="val 50000"/>
                <a:gd name="adj2" fmla="val 50000"/>
              </a:avLst>
            </a:prstGeom>
            <a:solidFill>
              <a:srgbClr val="FFFF00"/>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fontAlgn="base">
                <a:spcBef>
                  <a:spcPct val="0"/>
                </a:spcBef>
                <a:spcAft>
                  <a:spcPct val="0"/>
                </a:spcAft>
              </a:pPr>
              <a:endParaRPr lang="en-US" altLang="en-US">
                <a:solidFill>
                  <a:prstClr val="black"/>
                </a:solidFill>
                <a:ea typeface="ＭＳ Ｐゴシック" pitchFamily="34" charset="-128"/>
              </a:endParaRPr>
            </a:p>
          </p:txBody>
        </p:sp>
        <p:sp>
          <p:nvSpPr>
            <p:cNvPr id="43015" name="Down Arrow 9"/>
            <p:cNvSpPr>
              <a:spLocks noChangeArrowheads="1"/>
            </p:cNvSpPr>
            <p:nvPr/>
          </p:nvSpPr>
          <p:spPr bwMode="auto">
            <a:xfrm>
              <a:off x="5603464" y="3521439"/>
              <a:ext cx="406294" cy="457200"/>
            </a:xfrm>
            <a:prstGeom prst="downArrow">
              <a:avLst>
                <a:gd name="adj1" fmla="val 50000"/>
                <a:gd name="adj2" fmla="val 50000"/>
              </a:avLst>
            </a:prstGeom>
            <a:solidFill>
              <a:srgbClr val="FFFF00"/>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fontAlgn="base">
                <a:spcBef>
                  <a:spcPct val="0"/>
                </a:spcBef>
                <a:spcAft>
                  <a:spcPct val="0"/>
                </a:spcAft>
              </a:pPr>
              <a:endParaRPr lang="en-US" altLang="en-US">
                <a:solidFill>
                  <a:prstClr val="black"/>
                </a:solidFill>
                <a:ea typeface="ＭＳ Ｐゴシック" pitchFamily="34" charset="-128"/>
              </a:endParaRPr>
            </a:p>
          </p:txBody>
        </p:sp>
        <p:sp>
          <p:nvSpPr>
            <p:cNvPr id="43016" name="Down Arrow 10"/>
            <p:cNvSpPr>
              <a:spLocks noChangeArrowheads="1"/>
            </p:cNvSpPr>
            <p:nvPr/>
          </p:nvSpPr>
          <p:spPr bwMode="auto">
            <a:xfrm>
              <a:off x="5603464" y="4419600"/>
              <a:ext cx="406294" cy="457200"/>
            </a:xfrm>
            <a:prstGeom prst="downArrow">
              <a:avLst>
                <a:gd name="adj1" fmla="val 50000"/>
                <a:gd name="adj2" fmla="val 50000"/>
              </a:avLst>
            </a:prstGeom>
            <a:solidFill>
              <a:srgbClr val="FFFF00"/>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fontAlgn="base">
                <a:spcBef>
                  <a:spcPct val="0"/>
                </a:spcBef>
                <a:spcAft>
                  <a:spcPct val="0"/>
                </a:spcAft>
              </a:pPr>
              <a:endParaRPr lang="en-US" altLang="en-US">
                <a:solidFill>
                  <a:prstClr val="black"/>
                </a:solidFill>
                <a:ea typeface="ＭＳ Ｐゴシック" pitchFamily="34" charset="-128"/>
              </a:endParaRPr>
            </a:p>
          </p:txBody>
        </p:sp>
        <p:sp>
          <p:nvSpPr>
            <p:cNvPr id="43017" name="Down Arrow 11"/>
            <p:cNvSpPr>
              <a:spLocks noChangeArrowheads="1"/>
            </p:cNvSpPr>
            <p:nvPr/>
          </p:nvSpPr>
          <p:spPr bwMode="auto">
            <a:xfrm>
              <a:off x="5637212" y="5257800"/>
              <a:ext cx="406294" cy="457200"/>
            </a:xfrm>
            <a:prstGeom prst="downArrow">
              <a:avLst>
                <a:gd name="adj1" fmla="val 50000"/>
                <a:gd name="adj2" fmla="val 50000"/>
              </a:avLst>
            </a:prstGeom>
            <a:solidFill>
              <a:srgbClr val="FFFF00"/>
            </a:solidFill>
            <a:ln w="9525" algn="ctr">
              <a:solidFill>
                <a:schemeClr val="tx1"/>
              </a:solidFill>
              <a:round/>
              <a:headEnd/>
              <a:tailEnd/>
            </a:ln>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457200" fontAlgn="base">
                <a:spcBef>
                  <a:spcPct val="0"/>
                </a:spcBef>
                <a:spcAft>
                  <a:spcPct val="0"/>
                </a:spcAft>
              </a:pPr>
              <a:endParaRPr lang="en-US" altLang="en-US">
                <a:solidFill>
                  <a:prstClr val="black"/>
                </a:solidFill>
                <a:ea typeface="ＭＳ Ｐゴシック" pitchFamily="34" charset="-128"/>
              </a:endParaRPr>
            </a:p>
          </p:txBody>
        </p:sp>
      </p:grpSp>
      <p:sp>
        <p:nvSpPr>
          <p:cNvPr id="11" name="Oval 10">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5215296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Incineration of waste</a:t>
            </a:r>
          </a:p>
        </p:txBody>
      </p:sp>
      <p:sp>
        <p:nvSpPr>
          <p:cNvPr id="61442" name="Rectangle 3"/>
          <p:cNvSpPr>
            <a:spLocks noGrp="1" noChangeArrowheads="1"/>
          </p:cNvSpPr>
          <p:nvPr>
            <p:ph idx="1"/>
          </p:nvPr>
        </p:nvSpPr>
        <p:spPr>
          <a:xfrm>
            <a:off x="441320" y="1295400"/>
            <a:ext cx="7177092" cy="4711700"/>
          </a:xfrm>
        </p:spPr>
        <p:txBody>
          <a:bodyPr>
            <a:normAutofit/>
          </a:bodyPr>
          <a:lstStyle/>
          <a:p>
            <a:pPr marL="109537" indent="0" fontAlgn="auto">
              <a:spcAft>
                <a:spcPts val="0"/>
              </a:spcAft>
              <a:buClr>
                <a:schemeClr val="bg1"/>
              </a:buClr>
              <a:buNone/>
              <a:defRPr/>
            </a:pPr>
            <a:r>
              <a:rPr lang="en-US" sz="2200" dirty="0">
                <a:latin typeface="Calibri" pitchFamily="34" charset="0"/>
              </a:rPr>
              <a:t>Incineration is the complete burning of contaminated waste or bio-waste at high temperatures ( &gt;1000 ˚C) to destroy hazardous substances and kill micro-organisms</a:t>
            </a:r>
          </a:p>
          <a:p>
            <a:pPr marL="109537" indent="0" fontAlgn="auto">
              <a:spcAft>
                <a:spcPts val="0"/>
              </a:spcAft>
              <a:buClr>
                <a:schemeClr val="bg1"/>
              </a:buClr>
              <a:buNone/>
              <a:defRPr/>
            </a:pPr>
            <a:endParaRPr lang="en-US" sz="2200" dirty="0">
              <a:latin typeface="Calibri" pitchFamily="34" charset="0"/>
            </a:endParaRPr>
          </a:p>
          <a:p>
            <a:pPr marL="109537" indent="0" fontAlgn="auto">
              <a:spcAft>
                <a:spcPts val="0"/>
              </a:spcAft>
              <a:buClr>
                <a:schemeClr val="bg1"/>
              </a:buClr>
              <a:buNone/>
              <a:defRPr/>
            </a:pPr>
            <a:r>
              <a:rPr lang="en-US" sz="2200" dirty="0">
                <a:latin typeface="Calibri" pitchFamily="34" charset="0"/>
              </a:rPr>
              <a:t>Incineration:</a:t>
            </a:r>
          </a:p>
          <a:p>
            <a:pPr marL="658368" lvl="1" indent="-246888" fontAlgn="auto">
              <a:spcAft>
                <a:spcPts val="0"/>
              </a:spcAft>
              <a:buFont typeface="Arial" pitchFamily="34" charset="0"/>
              <a:buChar char="•"/>
              <a:defRPr/>
            </a:pPr>
            <a:r>
              <a:rPr lang="en-US" sz="2200" dirty="0">
                <a:solidFill>
                  <a:schemeClr val="tx1"/>
                </a:solidFill>
                <a:latin typeface="Calibri" pitchFamily="34" charset="0"/>
              </a:rPr>
              <a:t>Is effective against potential re-use</a:t>
            </a:r>
          </a:p>
          <a:p>
            <a:pPr marL="392113" lvl="1" indent="0" fontAlgn="auto">
              <a:spcAft>
                <a:spcPts val="0"/>
              </a:spcAft>
              <a:buNone/>
              <a:defRPr/>
            </a:pPr>
            <a:endParaRPr lang="en-US" sz="2200" dirty="0">
              <a:solidFill>
                <a:schemeClr val="tx1"/>
              </a:solidFill>
              <a:latin typeface="Calibri" pitchFamily="34" charset="0"/>
            </a:endParaRPr>
          </a:p>
          <a:p>
            <a:pPr marL="658368" lvl="1" indent="-246888" fontAlgn="auto">
              <a:spcAft>
                <a:spcPts val="0"/>
              </a:spcAft>
              <a:buFont typeface="Arial" pitchFamily="34" charset="0"/>
              <a:buChar char="•"/>
              <a:defRPr/>
            </a:pPr>
            <a:r>
              <a:rPr lang="en-US" sz="2200" dirty="0">
                <a:solidFill>
                  <a:schemeClr val="tx1"/>
                </a:solidFill>
                <a:latin typeface="Calibri" pitchFamily="34" charset="0"/>
              </a:rPr>
              <a:t>Protects environment</a:t>
            </a:r>
          </a:p>
          <a:p>
            <a:pPr marL="392113" lvl="1" indent="0" fontAlgn="auto">
              <a:spcAft>
                <a:spcPts val="0"/>
              </a:spcAft>
              <a:buNone/>
              <a:defRPr/>
            </a:pPr>
            <a:endParaRPr lang="en-US" sz="2200" dirty="0">
              <a:solidFill>
                <a:schemeClr val="tx1"/>
              </a:solidFill>
              <a:latin typeface="Calibri" pitchFamily="34" charset="0"/>
            </a:endParaRPr>
          </a:p>
          <a:p>
            <a:pPr marL="658368" lvl="1" indent="-246888" fontAlgn="auto">
              <a:spcAft>
                <a:spcPts val="0"/>
              </a:spcAft>
              <a:buFont typeface="Arial" pitchFamily="34" charset="0"/>
              <a:buChar char="•"/>
              <a:defRPr/>
            </a:pPr>
            <a:r>
              <a:rPr lang="en-US" sz="2200" dirty="0">
                <a:solidFill>
                  <a:schemeClr val="tx1"/>
                </a:solidFill>
                <a:latin typeface="Calibri" pitchFamily="34" charset="0"/>
              </a:rPr>
              <a:t>Must be supervised</a:t>
            </a:r>
          </a:p>
          <a:p>
            <a:pPr marL="109728" indent="0" fontAlgn="auto">
              <a:spcAft>
                <a:spcPts val="0"/>
              </a:spcAft>
              <a:buClr>
                <a:schemeClr val="accent3"/>
              </a:buClr>
              <a:buNone/>
              <a:defRPr/>
            </a:pPr>
            <a:endParaRPr lang="en-US" dirty="0"/>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9412" y="1630202"/>
            <a:ext cx="3674259" cy="2329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9412" y="4106819"/>
            <a:ext cx="3674259" cy="1941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22696" y="5270693"/>
            <a:ext cx="6514716" cy="90152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nchor="ctr">
            <a:noAutofit/>
          </a:bodyPr>
          <a:lstStyle/>
          <a:p>
            <a:pPr algn="ctr" defTabSz="457200" fontAlgn="base"/>
            <a:r>
              <a:rPr lang="en-US" sz="2000" b="1" dirty="0">
                <a:solidFill>
                  <a:srgbClr val="C00000"/>
                </a:solidFill>
                <a:ea typeface="ＭＳ 明朝"/>
                <a:cs typeface="Times New Roman"/>
              </a:rPr>
              <a:t>Used POC/near POC cartridges are contaminated waste and should be incinerated</a:t>
            </a:r>
          </a:p>
        </p:txBody>
      </p:sp>
      <p:sp>
        <p:nvSpPr>
          <p:cNvPr id="2" name="TextBox 1"/>
          <p:cNvSpPr txBox="1"/>
          <p:nvPr/>
        </p:nvSpPr>
        <p:spPr>
          <a:xfrm>
            <a:off x="-34645" y="6553214"/>
            <a:ext cx="11539256" cy="375313"/>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oAutofit/>
          </a:bodyPr>
          <a:lstStyle/>
          <a:p>
            <a:pPr defTabSz="457200" fontAlgn="base">
              <a:spcBef>
                <a:spcPct val="0"/>
              </a:spcBef>
              <a:spcAft>
                <a:spcPct val="0"/>
              </a:spcAft>
            </a:pPr>
            <a:r>
              <a:rPr lang="en-US" altLang="en-US" sz="1400" b="1" dirty="0">
                <a:solidFill>
                  <a:prstClr val="black"/>
                </a:solidFill>
              </a:rPr>
              <a:t>Note:</a:t>
            </a:r>
            <a:r>
              <a:rPr lang="en-US" altLang="en-US" sz="1400" dirty="0">
                <a:solidFill>
                  <a:prstClr val="black"/>
                </a:solidFill>
              </a:rPr>
              <a:t> Check and follow manufacturer's instruction for the disposal of cartridges to ensure it is not harmful to the environment </a:t>
            </a: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336279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12188825" cy="1069848"/>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altLang="en-US" sz="2400" dirty="0">
                <a:solidFill>
                  <a:schemeClr val="bg1"/>
                </a:solidFill>
                <a:ea typeface="+mj-ea"/>
                <a:cs typeface="+mj-cs"/>
              </a:rPr>
              <a:t> Reminders</a:t>
            </a:r>
            <a:endParaRPr lang="en-GB" altLang="en-US" sz="2400" dirty="0">
              <a:solidFill>
                <a:schemeClr val="bg1"/>
              </a:solidFill>
              <a:ea typeface="+mj-ea"/>
              <a:cs typeface="+mj-cs"/>
            </a:endParaRPr>
          </a:p>
        </p:txBody>
      </p:sp>
      <p:sp>
        <p:nvSpPr>
          <p:cNvPr id="23554" name="Rectangle 3"/>
          <p:cNvSpPr>
            <a:spLocks noGrp="1" noChangeArrowheads="1"/>
          </p:cNvSpPr>
          <p:nvPr>
            <p:ph idx="1"/>
          </p:nvPr>
        </p:nvSpPr>
        <p:spPr>
          <a:xfrm>
            <a:off x="303213" y="1447800"/>
            <a:ext cx="6127758" cy="3048000"/>
          </a:xfrm>
        </p:spPr>
        <p:txBody>
          <a:bodyPr>
            <a:normAutofit/>
          </a:bodyPr>
          <a:lstStyle/>
          <a:p>
            <a:pPr marL="365760" indent="-256032" fontAlgn="auto">
              <a:lnSpc>
                <a:spcPct val="80000"/>
              </a:lnSpc>
              <a:spcAft>
                <a:spcPts val="0"/>
              </a:spcAft>
              <a:buClr>
                <a:schemeClr val="accent3"/>
              </a:buClr>
              <a:buFont typeface="Wingdings" pitchFamily="2" charset="2"/>
              <a:buNone/>
              <a:defRPr/>
            </a:pPr>
            <a:r>
              <a:rPr lang="en-US" sz="2400" dirty="0">
                <a:latin typeface="Calibri" pitchFamily="34" charset="0"/>
              </a:rPr>
              <a:t>What can cause injury --- </a:t>
            </a:r>
            <a:r>
              <a:rPr lang="en-US" sz="2400" dirty="0">
                <a:solidFill>
                  <a:srgbClr val="C00000"/>
                </a:solidFill>
                <a:latin typeface="Calibri" pitchFamily="34" charset="0"/>
              </a:rPr>
              <a:t>e.g. needle prick?</a:t>
            </a:r>
          </a:p>
          <a:p>
            <a:pPr marL="365760" indent="-256032" fontAlgn="auto">
              <a:lnSpc>
                <a:spcPct val="80000"/>
              </a:lnSpc>
              <a:spcAft>
                <a:spcPts val="0"/>
              </a:spcAft>
              <a:buClr>
                <a:schemeClr val="accent3"/>
              </a:buClr>
              <a:buFont typeface="Wingdings" pitchFamily="2" charset="2"/>
              <a:buNone/>
              <a:defRPr/>
            </a:pPr>
            <a:endParaRPr lang="en-US" sz="2400" dirty="0">
              <a:latin typeface="Calibri" pitchFamily="34" charset="0"/>
            </a:endParaRPr>
          </a:p>
          <a:p>
            <a:pPr marL="452628" fontAlgn="auto">
              <a:lnSpc>
                <a:spcPct val="80000"/>
              </a:lnSpc>
              <a:spcAft>
                <a:spcPts val="0"/>
              </a:spcAft>
              <a:defRPr/>
            </a:pPr>
            <a:r>
              <a:rPr lang="en-US" sz="2000" dirty="0">
                <a:latin typeface="Calibri" pitchFamily="34" charset="0"/>
              </a:rPr>
              <a:t>Lack of concentration</a:t>
            </a:r>
          </a:p>
          <a:p>
            <a:pPr marL="452437" fontAlgn="auto">
              <a:lnSpc>
                <a:spcPct val="80000"/>
              </a:lnSpc>
              <a:spcAft>
                <a:spcPts val="0"/>
              </a:spcAft>
              <a:defRPr/>
            </a:pPr>
            <a:endParaRPr lang="en-US" sz="2000" dirty="0">
              <a:latin typeface="Calibri" pitchFamily="34" charset="0"/>
            </a:endParaRPr>
          </a:p>
          <a:p>
            <a:pPr marL="452628" fontAlgn="auto">
              <a:lnSpc>
                <a:spcPct val="80000"/>
              </a:lnSpc>
              <a:spcAft>
                <a:spcPts val="0"/>
              </a:spcAft>
              <a:defRPr/>
            </a:pPr>
            <a:r>
              <a:rPr lang="en-US" sz="2000" dirty="0">
                <a:latin typeface="Calibri" pitchFamily="34" charset="0"/>
              </a:rPr>
              <a:t>Inexperience</a:t>
            </a:r>
          </a:p>
          <a:p>
            <a:pPr marL="452437" fontAlgn="auto">
              <a:lnSpc>
                <a:spcPct val="80000"/>
              </a:lnSpc>
              <a:spcAft>
                <a:spcPts val="0"/>
              </a:spcAft>
              <a:defRPr/>
            </a:pPr>
            <a:endParaRPr lang="en-US" sz="2000" dirty="0">
              <a:latin typeface="Calibri" pitchFamily="34" charset="0"/>
            </a:endParaRPr>
          </a:p>
          <a:p>
            <a:pPr marL="452628" fontAlgn="auto">
              <a:lnSpc>
                <a:spcPct val="80000"/>
              </a:lnSpc>
              <a:spcAft>
                <a:spcPts val="0"/>
              </a:spcAft>
              <a:defRPr/>
            </a:pPr>
            <a:r>
              <a:rPr lang="en-US" sz="2000" dirty="0">
                <a:latin typeface="Calibri" pitchFamily="34" charset="0"/>
              </a:rPr>
              <a:t>Lack of concern for others</a:t>
            </a:r>
          </a:p>
          <a:p>
            <a:pPr marL="452437" fontAlgn="auto">
              <a:lnSpc>
                <a:spcPct val="80000"/>
              </a:lnSpc>
              <a:spcAft>
                <a:spcPts val="0"/>
              </a:spcAft>
              <a:defRPr/>
            </a:pPr>
            <a:endParaRPr lang="en-US" sz="2000" dirty="0">
              <a:latin typeface="Calibri" pitchFamily="34" charset="0"/>
            </a:endParaRPr>
          </a:p>
          <a:p>
            <a:pPr marL="452628" fontAlgn="auto">
              <a:lnSpc>
                <a:spcPct val="80000"/>
              </a:lnSpc>
              <a:spcAft>
                <a:spcPts val="0"/>
              </a:spcAft>
              <a:defRPr/>
            </a:pPr>
            <a:r>
              <a:rPr lang="en-US" sz="2000" dirty="0">
                <a:latin typeface="Calibri" pitchFamily="34" charset="0"/>
              </a:rPr>
              <a:t>Improper disposal of sharps and waste</a:t>
            </a:r>
            <a:endParaRPr lang="en-GB" sz="2000" dirty="0">
              <a:latin typeface="Calibri" pitchFamily="34" charset="0"/>
            </a:endParaRPr>
          </a:p>
        </p:txBody>
      </p:sp>
      <p:graphicFrame>
        <p:nvGraphicFramePr>
          <p:cNvPr id="4098" name="Object 6"/>
          <p:cNvGraphicFramePr>
            <a:graphicFrameLocks noChangeAspect="1"/>
          </p:cNvGraphicFramePr>
          <p:nvPr>
            <p:extLst>
              <p:ext uri="{D42A27DB-BD31-4B8C-83A1-F6EECF244321}">
                <p14:modId xmlns:p14="http://schemas.microsoft.com/office/powerpoint/2010/main" val="4273835243"/>
              </p:ext>
            </p:extLst>
          </p:nvPr>
        </p:nvGraphicFramePr>
        <p:xfrm>
          <a:off x="6955724" y="3350298"/>
          <a:ext cx="4974987" cy="3065463"/>
        </p:xfrm>
        <a:graphic>
          <a:graphicData uri="http://schemas.openxmlformats.org/presentationml/2006/ole">
            <mc:AlternateContent xmlns:mc="http://schemas.openxmlformats.org/markup-compatibility/2006">
              <mc:Choice xmlns:v="urn:schemas-microsoft-com:vml" Requires="v">
                <p:oleObj spid="_x0000_s10263" name="Clip" r:id="rId4" imgW="4733333" imgH="3428571" progId="MS_ClipArt_Gallery.2">
                  <p:embed/>
                </p:oleObj>
              </mc:Choice>
              <mc:Fallback>
                <p:oleObj name="Clip" r:id="rId4" imgW="4733333" imgH="3428571" progId="MS_ClipArt_Gallery.2">
                  <p:embed/>
                  <p:pic>
                    <p:nvPicPr>
                      <p:cNvPr id="0" name=""/>
                      <p:cNvPicPr>
                        <a:picLocks noChangeAspect="1" noChangeArrowheads="1"/>
                      </p:cNvPicPr>
                      <p:nvPr/>
                    </p:nvPicPr>
                    <p:blipFill>
                      <a:blip r:embed="rId5">
                        <a:lum bright="6000"/>
                        <a:extLst>
                          <a:ext uri="{28A0092B-C50C-407E-A947-70E740481C1C}">
                            <a14:useLocalDpi xmlns:a14="http://schemas.microsoft.com/office/drawing/2010/main" val="0"/>
                          </a:ext>
                        </a:extLst>
                      </a:blip>
                      <a:srcRect l="1738" t="2667" b="6668"/>
                      <a:stretch>
                        <a:fillRect/>
                      </a:stretch>
                    </p:blipFill>
                    <p:spPr bwMode="auto">
                      <a:xfrm>
                        <a:off x="6955724" y="3350298"/>
                        <a:ext cx="4974987" cy="3065463"/>
                      </a:xfrm>
                      <a:prstGeom prst="rect">
                        <a:avLst/>
                      </a:prstGeom>
                      <a:noFill/>
                      <a:ln>
                        <a:noFill/>
                      </a:ln>
                      <a:effectLst>
                        <a:outerShdw dist="107763" dir="2700000" algn="ctr" rotWithShape="0">
                          <a:srgbClr val="FFFFFF"/>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10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5724" y="1371600"/>
            <a:ext cx="4873413"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9852634" y="4191000"/>
            <a:ext cx="1726750" cy="1752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a:solidFill>
                <a:prstClr val="white"/>
              </a:solidFill>
            </a:endParaRPr>
          </a:p>
        </p:txBody>
      </p:sp>
      <p:sp>
        <p:nvSpPr>
          <p:cNvPr id="2" name="Rectangle 1"/>
          <p:cNvSpPr/>
          <p:nvPr/>
        </p:nvSpPr>
        <p:spPr>
          <a:xfrm>
            <a:off x="336557" y="5067314"/>
            <a:ext cx="6094413" cy="1015663"/>
          </a:xfrm>
          <a:prstGeom prst="rect">
            <a:avLst/>
          </a:prstGeom>
          <a:ln/>
        </p:spPr>
        <p:style>
          <a:lnRef idx="2">
            <a:schemeClr val="accent2"/>
          </a:lnRef>
          <a:fillRef idx="1">
            <a:schemeClr val="lt1"/>
          </a:fillRef>
          <a:effectRef idx="0">
            <a:schemeClr val="accent2"/>
          </a:effectRef>
          <a:fontRef idx="minor">
            <a:schemeClr val="dk1"/>
          </a:fontRef>
        </p:style>
        <p:txBody>
          <a:bodyPr>
            <a:spAutoFit/>
          </a:bodyPr>
          <a:lstStyle/>
          <a:p>
            <a:pPr marL="109537" algn="ctr" defTabSz="457200">
              <a:spcBef>
                <a:spcPct val="0"/>
              </a:spcBef>
              <a:buClr>
                <a:prstClr val="white"/>
              </a:buClr>
              <a:buFont typeface="Wingdings 3" pitchFamily="18" charset="2"/>
              <a:buNone/>
              <a:defRPr/>
            </a:pPr>
            <a:r>
              <a:rPr lang="en-US" sz="2000" u="sng" dirty="0">
                <a:solidFill>
                  <a:srgbClr val="C00000"/>
                </a:solidFill>
                <a:ea typeface="ＭＳ Ｐゴシック" pitchFamily="34" charset="-128"/>
              </a:rPr>
              <a:t>Adhere to safety precautions </a:t>
            </a:r>
            <a:r>
              <a:rPr lang="en-US" sz="2000" dirty="0">
                <a:solidFill>
                  <a:srgbClr val="C00000"/>
                </a:solidFill>
                <a:ea typeface="ＭＳ Ｐゴシック" pitchFamily="34" charset="-128"/>
              </a:rPr>
              <a:t>to </a:t>
            </a:r>
            <a:r>
              <a:rPr lang="en-US" sz="2000" b="1" dirty="0">
                <a:solidFill>
                  <a:srgbClr val="C00000"/>
                </a:solidFill>
                <a:ea typeface="ＭＳ Ｐゴシック" pitchFamily="34" charset="-128"/>
              </a:rPr>
              <a:t>protect you</a:t>
            </a:r>
            <a:r>
              <a:rPr lang="en-US" sz="2000" dirty="0">
                <a:solidFill>
                  <a:srgbClr val="C00000"/>
                </a:solidFill>
                <a:ea typeface="ＭＳ Ｐゴシック" pitchFamily="34" charset="-128"/>
              </a:rPr>
              <a:t>, </a:t>
            </a:r>
            <a:r>
              <a:rPr lang="en-US" sz="2000" b="1" dirty="0">
                <a:solidFill>
                  <a:srgbClr val="C00000"/>
                </a:solidFill>
                <a:ea typeface="ＭＳ Ｐゴシック" pitchFamily="34" charset="-128"/>
              </a:rPr>
              <a:t>your colleagues, family, the client and the environment </a:t>
            </a:r>
            <a:r>
              <a:rPr lang="en-US" sz="2000" dirty="0">
                <a:solidFill>
                  <a:srgbClr val="C00000"/>
                </a:solidFill>
                <a:ea typeface="ＭＳ Ｐゴシック" pitchFamily="34" charset="-128"/>
              </a:rPr>
              <a:t>against infection</a:t>
            </a: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3</a:t>
            </a:r>
          </a:p>
        </p:txBody>
      </p:sp>
    </p:spTree>
    <p:extLst>
      <p:ext uri="{BB962C8B-B14F-4D97-AF65-F5344CB8AC3E}">
        <p14:creationId xmlns:p14="http://schemas.microsoft.com/office/powerpoint/2010/main" val="36257645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8008" y="4082244"/>
            <a:ext cx="7315200" cy="538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FFE592-A647-3E45-AE8A-EF455047FF3D}"/>
              </a:ext>
            </a:extLst>
          </p:cNvPr>
          <p:cNvSpPr/>
          <p:nvPr/>
        </p:nvSpPr>
        <p:spPr>
          <a:xfrm>
            <a:off x="1217627" y="1676403"/>
            <a:ext cx="7440613" cy="276999"/>
          </a:xfrm>
          <a:prstGeom prst="rect">
            <a:avLst/>
          </a:prstGeom>
          <a:noFill/>
          <a:ln w="9525" algn="ctr">
            <a:noFill/>
            <a:round/>
            <a:headEnd/>
            <a:tailEnd/>
          </a:ln>
        </p:spPr>
        <p:txBody>
          <a:bodyPr wrap="square" lIns="0" tIns="0" rIns="0" bIns="0">
            <a:spAutoFit/>
          </a:bodyPr>
          <a:lstStyle/>
          <a:p>
            <a:r>
              <a:rPr lang="en-US" dirty="0">
                <a:solidFill>
                  <a:schemeClr val="tx1"/>
                </a:solidFill>
              </a:rPr>
              <a:t>Learning Objectives </a:t>
            </a:r>
          </a:p>
        </p:txBody>
      </p:sp>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39</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39</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Agenda</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23" y="1528009"/>
            <a:ext cx="8080635" cy="538246"/>
            <a:chOff x="529965" y="3391846"/>
            <a:chExt cx="8080635" cy="538246"/>
          </a:xfrm>
          <a:effectLst/>
        </p:grpSpPr>
        <p:sp>
          <p:nvSpPr>
            <p:cNvPr id="11" name="Rechteck 12">
              <a:extLst>
                <a:ext uri="{FF2B5EF4-FFF2-40B4-BE49-F238E27FC236}">
                  <a16:creationId xmlns:a16="http://schemas.microsoft.com/office/drawing/2014/main" id="{46C0F7E9-BBB8-4A45-A690-A38482B2CCAA}"/>
                </a:ext>
              </a:extLst>
            </p:cNvPr>
            <p:cNvSpPr>
              <a:spLocks/>
            </p:cNvSpPr>
            <p:nvPr>
              <p:custDataLst>
                <p:tags r:id="rId13"/>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14"/>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GB" dirty="0">
                  <a:solidFill>
                    <a:srgbClr val="000000"/>
                  </a:solidFill>
                  <a:latin typeface="Calibri"/>
                  <a:cs typeface="Calibri"/>
                </a:rPr>
                <a:t> </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1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6" y="2344564"/>
            <a:ext cx="8374539" cy="538246"/>
            <a:chOff x="529965" y="3391846"/>
            <a:chExt cx="8374539"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10"/>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6" name="Rounded Rectangle 13">
              <a:extLst>
                <a:ext uri="{FF2B5EF4-FFF2-40B4-BE49-F238E27FC236}">
                  <a16:creationId xmlns:a16="http://schemas.microsoft.com/office/drawing/2014/main" id="{1D8AD704-483D-7845-B9BE-D37EA748BE19}"/>
                </a:ext>
              </a:extLst>
            </p:cNvPr>
            <p:cNvSpPr>
              <a:spLocks noChangeArrowheads="1"/>
            </p:cNvSpPr>
            <p:nvPr>
              <p:custDataLst>
                <p:tags r:id="rId11"/>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US" dirty="0">
                  <a:latin typeface="Calibri"/>
                  <a:cs typeface="Calibri"/>
                </a:rPr>
                <a:t>POC Quality Management Systems</a:t>
              </a: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23" y="3182975"/>
            <a:ext cx="8080635" cy="538246"/>
            <a:chOff x="529965" y="3391846"/>
            <a:chExt cx="8080635" cy="53824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7"/>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8"/>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Safety and Waste Management</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9" name="Gruppieren 20">
            <a:extLst>
              <a:ext uri="{FF2B5EF4-FFF2-40B4-BE49-F238E27FC236}">
                <a16:creationId xmlns:a16="http://schemas.microsoft.com/office/drawing/2014/main" id="{E5837358-7633-A242-9C11-BBAFD06D28D7}"/>
              </a:ext>
            </a:extLst>
          </p:cNvPr>
          <p:cNvGrpSpPr/>
          <p:nvPr/>
        </p:nvGrpSpPr>
        <p:grpSpPr>
          <a:xfrm>
            <a:off x="381021" y="4038600"/>
            <a:ext cx="8080635" cy="538246"/>
            <a:chOff x="529965" y="3391846"/>
            <a:chExt cx="8080635" cy="538246"/>
          </a:xfrm>
        </p:grpSpPr>
        <p:sp>
          <p:nvSpPr>
            <p:cNvPr id="23" name="Rechteck 12">
              <a:extLst>
                <a:ext uri="{FF2B5EF4-FFF2-40B4-BE49-F238E27FC236}">
                  <a16:creationId xmlns:a16="http://schemas.microsoft.com/office/drawing/2014/main" id="{E802E312-C354-A04B-8A80-7D05544915A6}"/>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4</a:t>
              </a:r>
            </a:p>
          </p:txBody>
        </p:sp>
        <p:sp>
          <p:nvSpPr>
            <p:cNvPr id="24" name="Rounded Rectangle 13">
              <a:extLst>
                <a:ext uri="{FF2B5EF4-FFF2-40B4-BE49-F238E27FC236}">
                  <a16:creationId xmlns:a16="http://schemas.microsoft.com/office/drawing/2014/main" id="{12E7D807-2C9E-2648-A320-219694F68F87}"/>
                </a:ext>
              </a:extLst>
            </p:cNvPr>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Connectivity and Data Management</a:t>
              </a:r>
            </a:p>
          </p:txBody>
        </p:sp>
        <p:sp>
          <p:nvSpPr>
            <p:cNvPr id="25" name="RbLeanShape Right Angle 16">
              <a:extLst>
                <a:ext uri="{FF2B5EF4-FFF2-40B4-BE49-F238E27FC236}">
                  <a16:creationId xmlns:a16="http://schemas.microsoft.com/office/drawing/2014/main" id="{EB65C552-7EC3-D44C-9CDD-2DC5F16FFFF6}"/>
                </a:ext>
              </a:extLst>
            </p:cNvPr>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26" name="Gruppieren 20">
            <a:extLst>
              <a:ext uri="{FF2B5EF4-FFF2-40B4-BE49-F238E27FC236}">
                <a16:creationId xmlns:a16="http://schemas.microsoft.com/office/drawing/2014/main" id="{E5837358-7633-A242-9C11-BBAFD06D28D7}"/>
              </a:ext>
            </a:extLst>
          </p:cNvPr>
          <p:cNvGrpSpPr/>
          <p:nvPr/>
        </p:nvGrpSpPr>
        <p:grpSpPr>
          <a:xfrm>
            <a:off x="379427" y="4876800"/>
            <a:ext cx="8080635" cy="538246"/>
            <a:chOff x="529965" y="3391846"/>
            <a:chExt cx="8080635" cy="538246"/>
          </a:xfrm>
        </p:grpSpPr>
        <p:sp>
          <p:nvSpPr>
            <p:cNvPr id="27"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5</a:t>
              </a:r>
            </a:p>
          </p:txBody>
        </p:sp>
        <p:sp>
          <p:nvSpPr>
            <p:cNvPr id="28"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Supply Chain and Device Management </a:t>
              </a:r>
            </a:p>
          </p:txBody>
        </p:sp>
        <p:sp>
          <p:nvSpPr>
            <p:cNvPr id="29"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spTree>
    <p:extLst>
      <p:ext uri="{BB962C8B-B14F-4D97-AF65-F5344CB8AC3E}">
        <p14:creationId xmlns:p14="http://schemas.microsoft.com/office/powerpoint/2010/main" val="526453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4153" y="2372274"/>
            <a:ext cx="7315200" cy="538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FFE592-A647-3E45-AE8A-EF455047FF3D}"/>
              </a:ext>
            </a:extLst>
          </p:cNvPr>
          <p:cNvSpPr/>
          <p:nvPr/>
        </p:nvSpPr>
        <p:spPr>
          <a:xfrm>
            <a:off x="1217627" y="1676403"/>
            <a:ext cx="7440613" cy="276999"/>
          </a:xfrm>
          <a:prstGeom prst="rect">
            <a:avLst/>
          </a:prstGeom>
          <a:noFill/>
          <a:ln w="9525" algn="ctr">
            <a:noFill/>
            <a:round/>
            <a:headEnd/>
            <a:tailEnd/>
          </a:ln>
        </p:spPr>
        <p:txBody>
          <a:bodyPr wrap="square" lIns="0" tIns="0" rIns="0" bIns="0">
            <a:spAutoFit/>
          </a:bodyPr>
          <a:lstStyle/>
          <a:p>
            <a:r>
              <a:rPr lang="en-US" dirty="0">
                <a:solidFill>
                  <a:schemeClr val="tx1"/>
                </a:solidFill>
              </a:rPr>
              <a:t>Learning Objectives </a:t>
            </a:r>
          </a:p>
        </p:txBody>
      </p:sp>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4</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4</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Agenda</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23" y="1528009"/>
            <a:ext cx="8080635" cy="538246"/>
            <a:chOff x="529965" y="3391846"/>
            <a:chExt cx="8080635" cy="538246"/>
          </a:xfrm>
          <a:effectLst/>
        </p:grpSpPr>
        <p:sp>
          <p:nvSpPr>
            <p:cNvPr id="11" name="Rechteck 12">
              <a:extLst>
                <a:ext uri="{FF2B5EF4-FFF2-40B4-BE49-F238E27FC236}">
                  <a16:creationId xmlns:a16="http://schemas.microsoft.com/office/drawing/2014/main" id="{46C0F7E9-BBB8-4A45-A690-A38482B2CCAA}"/>
                </a:ext>
              </a:extLst>
            </p:cNvPr>
            <p:cNvSpPr>
              <a:spLocks/>
            </p:cNvSpPr>
            <p:nvPr>
              <p:custDataLst>
                <p:tags r:id="rId13"/>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14"/>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GB" dirty="0">
                  <a:solidFill>
                    <a:srgbClr val="000000"/>
                  </a:solidFill>
                  <a:latin typeface="Calibri"/>
                  <a:cs typeface="Calibri"/>
                </a:rPr>
                <a:t> </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1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6" y="2344564"/>
            <a:ext cx="8374539" cy="538246"/>
            <a:chOff x="529965" y="3391846"/>
            <a:chExt cx="8374539"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10"/>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6" name="Rounded Rectangle 13">
              <a:extLst>
                <a:ext uri="{FF2B5EF4-FFF2-40B4-BE49-F238E27FC236}">
                  <a16:creationId xmlns:a16="http://schemas.microsoft.com/office/drawing/2014/main" id="{1D8AD704-483D-7845-B9BE-D37EA748BE19}"/>
                </a:ext>
              </a:extLst>
            </p:cNvPr>
            <p:cNvSpPr>
              <a:spLocks noChangeArrowheads="1"/>
            </p:cNvSpPr>
            <p:nvPr>
              <p:custDataLst>
                <p:tags r:id="rId11"/>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US" dirty="0">
                  <a:latin typeface="Calibri"/>
                  <a:cs typeface="Calibri"/>
                </a:rPr>
                <a:t>POC Quality Management Systems</a:t>
              </a: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23" y="3182975"/>
            <a:ext cx="8080635" cy="538246"/>
            <a:chOff x="529965" y="3391846"/>
            <a:chExt cx="8080635" cy="53824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7"/>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8"/>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Safety and Waste Management</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9" name="Gruppieren 20">
            <a:extLst>
              <a:ext uri="{FF2B5EF4-FFF2-40B4-BE49-F238E27FC236}">
                <a16:creationId xmlns:a16="http://schemas.microsoft.com/office/drawing/2014/main" id="{E5837358-7633-A242-9C11-BBAFD06D28D7}"/>
              </a:ext>
            </a:extLst>
          </p:cNvPr>
          <p:cNvGrpSpPr/>
          <p:nvPr/>
        </p:nvGrpSpPr>
        <p:grpSpPr>
          <a:xfrm>
            <a:off x="381021" y="4038600"/>
            <a:ext cx="8080635" cy="538246"/>
            <a:chOff x="529965" y="3391846"/>
            <a:chExt cx="8080635" cy="538246"/>
          </a:xfrm>
        </p:grpSpPr>
        <p:sp>
          <p:nvSpPr>
            <p:cNvPr id="23" name="Rechteck 12">
              <a:extLst>
                <a:ext uri="{FF2B5EF4-FFF2-40B4-BE49-F238E27FC236}">
                  <a16:creationId xmlns:a16="http://schemas.microsoft.com/office/drawing/2014/main" id="{E802E312-C354-A04B-8A80-7D05544915A6}"/>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4</a:t>
              </a:r>
            </a:p>
          </p:txBody>
        </p:sp>
        <p:sp>
          <p:nvSpPr>
            <p:cNvPr id="24" name="Rounded Rectangle 13">
              <a:extLst>
                <a:ext uri="{FF2B5EF4-FFF2-40B4-BE49-F238E27FC236}">
                  <a16:creationId xmlns:a16="http://schemas.microsoft.com/office/drawing/2014/main" id="{12E7D807-2C9E-2648-A320-219694F68F87}"/>
                </a:ext>
              </a:extLst>
            </p:cNvPr>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Connectivity and Data Management</a:t>
              </a:r>
            </a:p>
          </p:txBody>
        </p:sp>
        <p:sp>
          <p:nvSpPr>
            <p:cNvPr id="25" name="RbLeanShape Right Angle 16">
              <a:extLst>
                <a:ext uri="{FF2B5EF4-FFF2-40B4-BE49-F238E27FC236}">
                  <a16:creationId xmlns:a16="http://schemas.microsoft.com/office/drawing/2014/main" id="{EB65C552-7EC3-D44C-9CDD-2DC5F16FFFF6}"/>
                </a:ext>
              </a:extLst>
            </p:cNvPr>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26" name="Gruppieren 20">
            <a:extLst>
              <a:ext uri="{FF2B5EF4-FFF2-40B4-BE49-F238E27FC236}">
                <a16:creationId xmlns:a16="http://schemas.microsoft.com/office/drawing/2014/main" id="{E5837358-7633-A242-9C11-BBAFD06D28D7}"/>
              </a:ext>
            </a:extLst>
          </p:cNvPr>
          <p:cNvGrpSpPr/>
          <p:nvPr/>
        </p:nvGrpSpPr>
        <p:grpSpPr>
          <a:xfrm>
            <a:off x="379427" y="4876800"/>
            <a:ext cx="8080635" cy="538246"/>
            <a:chOff x="529965" y="3391846"/>
            <a:chExt cx="8080635" cy="538246"/>
          </a:xfrm>
        </p:grpSpPr>
        <p:sp>
          <p:nvSpPr>
            <p:cNvPr id="27"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5</a:t>
              </a:r>
            </a:p>
          </p:txBody>
        </p:sp>
        <p:sp>
          <p:nvSpPr>
            <p:cNvPr id="28"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Supply Chain and Device Management </a:t>
              </a:r>
            </a:p>
          </p:txBody>
        </p:sp>
        <p:sp>
          <p:nvSpPr>
            <p:cNvPr id="29"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spTree>
    <p:extLst>
      <p:ext uri="{BB962C8B-B14F-4D97-AF65-F5344CB8AC3E}">
        <p14:creationId xmlns:p14="http://schemas.microsoft.com/office/powerpoint/2010/main" val="31143729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
          <p:cNvSpPr>
            <a:spLocks noGrp="1"/>
          </p:cNvSpPr>
          <p:nvPr>
            <p:ph type="sldNum" sz="quarter" idx="12"/>
          </p:nvPr>
        </p:nvSpPr>
        <p:spPr bwMode="auto">
          <a:noFill/>
          <a:ln>
            <a:miter lim="800000"/>
            <a:headEnd/>
            <a:tailEnd/>
          </a:ln>
        </p:spPr>
        <p:txBody>
          <a:bodyPr/>
          <a:lstStyle/>
          <a:p>
            <a:fld id="{6DF7CF23-1CD2-4B4F-A929-4D380EAB4B51}" type="slidenum">
              <a:rPr lang="en-US"/>
              <a:pPr/>
              <a:t>40</a:t>
            </a:fld>
            <a:endParaRPr lang="en-US" dirty="0"/>
          </a:p>
        </p:txBody>
      </p:sp>
      <p:sp>
        <p:nvSpPr>
          <p:cNvPr id="27650" name="Title 3"/>
          <p:cNvSpPr>
            <a:spLocks noGrp="1"/>
          </p:cNvSpPr>
          <p:nvPr>
            <p:ph type="ctrTitle"/>
          </p:nvPr>
        </p:nvSpPr>
        <p:spPr>
          <a:xfrm>
            <a:off x="5" y="0"/>
            <a:ext cx="12188825" cy="1219200"/>
          </a:xfrm>
          <a:solidFill>
            <a:schemeClr val="accent5">
              <a:lumMod val="50000"/>
            </a:schemeClr>
          </a:solidFill>
        </p:spPr>
        <p:txBody>
          <a:bodyPr vert="horz" lIns="91440" tIns="45720" rIns="91440" bIns="45720" rtlCol="0" anchor="ctr">
            <a:noAutofit/>
          </a:bodyPr>
          <a:lstStyle/>
          <a:p>
            <a:pPr defTabSz="914400" eaLnBrk="1" hangingPunct="1"/>
            <a:r>
              <a:rPr lang="en-US" sz="2400" dirty="0">
                <a:ea typeface="+mj-ea"/>
                <a:cs typeface="+mj-cs"/>
              </a:rPr>
              <a:t> Data/record management </a:t>
            </a:r>
          </a:p>
        </p:txBody>
      </p:sp>
      <p:sp>
        <p:nvSpPr>
          <p:cNvPr id="8" name="Content Placeholder 1"/>
          <p:cNvSpPr>
            <a:spLocks noGrp="1"/>
          </p:cNvSpPr>
          <p:nvPr>
            <p:ph idx="4294967295"/>
          </p:nvPr>
        </p:nvSpPr>
        <p:spPr>
          <a:xfrm>
            <a:off x="555900" y="1752600"/>
            <a:ext cx="10969943" cy="3756118"/>
          </a:xfrm>
          <a:prstGeom prst="rect">
            <a:avLst/>
          </a:prstGeom>
        </p:spPr>
        <p:txBody>
          <a:bodyPr>
            <a:noAutofit/>
          </a:bodyPr>
          <a:lstStyle/>
          <a:p>
            <a:pPr marL="0" indent="0">
              <a:spcBef>
                <a:spcPct val="0"/>
              </a:spcBef>
              <a:buNone/>
            </a:pPr>
            <a:r>
              <a:rPr lang="en-US" sz="2400" b="1" dirty="0">
                <a:solidFill>
                  <a:srgbClr val="008000"/>
                </a:solidFill>
                <a:ea typeface="Times New Roman" pitchFamily="18" charset="0"/>
                <a:cs typeface="Arial" pitchFamily="34" charset="0"/>
              </a:rPr>
              <a:t>Record Management</a:t>
            </a:r>
            <a:r>
              <a:rPr lang="en-US" sz="2400" b="1" dirty="0">
                <a:solidFill>
                  <a:prstClr val="black"/>
                </a:solidFill>
                <a:ea typeface="Times New Roman" pitchFamily="18" charset="0"/>
                <a:cs typeface="Arial" pitchFamily="34" charset="0"/>
              </a:rPr>
              <a:t> </a:t>
            </a:r>
            <a:r>
              <a:rPr lang="en-US" sz="2400" dirty="0">
                <a:solidFill>
                  <a:prstClr val="black"/>
                </a:solidFill>
                <a:ea typeface="Times New Roman" pitchFamily="18" charset="0"/>
                <a:cs typeface="Arial" pitchFamily="34" charset="0"/>
              </a:rPr>
              <a:t>is the mechanism that ensures information is captured correctly, kept confidential, and is available and accessible when needed. </a:t>
            </a:r>
            <a:endParaRPr lang="en-US" sz="2400" dirty="0">
              <a:solidFill>
                <a:prstClr val="black"/>
              </a:solidFill>
              <a:ea typeface="ＭＳ Ｐゴシック" pitchFamily="34" charset="-128"/>
              <a:cs typeface="Arial" pitchFamily="34" charset="0"/>
            </a:endParaRPr>
          </a:p>
          <a:p>
            <a:pPr marL="0" indent="0">
              <a:buNone/>
            </a:pPr>
            <a:endParaRPr lang="en-US" sz="2400" b="1" dirty="0">
              <a:latin typeface="Calibri" pitchFamily="34" charset="0"/>
            </a:endParaRPr>
          </a:p>
          <a:p>
            <a:pPr marL="0" indent="0">
              <a:buNone/>
            </a:pPr>
            <a:r>
              <a:rPr lang="en-US" sz="2400" b="1" dirty="0">
                <a:latin typeface="Calibri" pitchFamily="34" charset="0"/>
              </a:rPr>
              <a:t>If using paper based records…</a:t>
            </a:r>
          </a:p>
          <a:p>
            <a:pPr marL="393700" lvl="1" indent="-393700">
              <a:buFont typeface="Wingdings" pitchFamily="2" charset="2"/>
              <a:buChar char="Ø"/>
            </a:pPr>
            <a:r>
              <a:rPr lang="en-US" sz="2400" dirty="0">
                <a:latin typeface="Calibri" pitchFamily="34" charset="0"/>
                <a:cs typeface="Calibri" pitchFamily="34" charset="0"/>
              </a:rPr>
              <a:t>The register and logs used in the lab or clinic that record tests that are performed, and can be used to trace patients records when necessary </a:t>
            </a:r>
          </a:p>
          <a:p>
            <a:pPr>
              <a:buNone/>
            </a:pPr>
            <a:endParaRPr lang="en-US" sz="2400" dirty="0"/>
          </a:p>
          <a:p>
            <a:pPr marL="0" indent="0">
              <a:buNone/>
            </a:pPr>
            <a:r>
              <a:rPr lang="en-US" sz="2400" b="1" dirty="0">
                <a:latin typeface="Calibri" pitchFamily="34" charset="0"/>
              </a:rPr>
              <a:t>If using electronic records...</a:t>
            </a:r>
            <a:endParaRPr lang="en-US" sz="2400" dirty="0">
              <a:latin typeface="Calibri" pitchFamily="34" charset="0"/>
            </a:endParaRPr>
          </a:p>
          <a:p>
            <a:pPr>
              <a:buFont typeface="Wingdings" pitchFamily="2" charset="2"/>
              <a:buChar char="Ø"/>
            </a:pPr>
            <a:r>
              <a:rPr lang="en-US" sz="2400" dirty="0">
                <a:latin typeface="Calibri" pitchFamily="34" charset="0"/>
                <a:cs typeface="Calibri" pitchFamily="34" charset="0"/>
              </a:rPr>
              <a:t>Testing data should be routinely transmitted to a central database for back up </a:t>
            </a:r>
          </a:p>
          <a:p>
            <a:pPr>
              <a:buFont typeface="Wingdings" pitchFamily="2" charset="2"/>
              <a:buChar char="Ø"/>
            </a:pPr>
            <a:r>
              <a:rPr lang="en-US" sz="2400" dirty="0">
                <a:latin typeface="Calibri" pitchFamily="34" charset="0"/>
                <a:cs typeface="Calibri" pitchFamily="34" charset="0"/>
              </a:rPr>
              <a:t>This system simplifies reporting, monitoring and evaluation </a:t>
            </a:r>
          </a:p>
          <a:p>
            <a:pPr marL="0" indent="0">
              <a:buNone/>
            </a:pPr>
            <a:endParaRPr lang="en-US" sz="2400" dirty="0">
              <a:latin typeface="Calibri" pitchFamily="34" charset="0"/>
            </a:endParaRPr>
          </a:p>
        </p:txBody>
      </p:sp>
      <p:sp>
        <p:nvSpPr>
          <p:cNvPr id="7" name="Oval 6">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4</a:t>
            </a:r>
          </a:p>
        </p:txBody>
      </p:sp>
    </p:spTree>
    <p:extLst>
      <p:ext uri="{BB962C8B-B14F-4D97-AF65-F5344CB8AC3E}">
        <p14:creationId xmlns:p14="http://schemas.microsoft.com/office/powerpoint/2010/main" val="3306696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2"/>
          <p:cNvSpPr>
            <a:spLocks noGrp="1"/>
          </p:cNvSpPr>
          <p:nvPr>
            <p:ph type="sldNum" sz="quarter" idx="12"/>
          </p:nvPr>
        </p:nvSpPr>
        <p:spPr bwMode="auto">
          <a:noFill/>
          <a:ln>
            <a:miter lim="800000"/>
            <a:headEnd/>
            <a:tailEnd/>
          </a:ln>
        </p:spPr>
        <p:txBody>
          <a:bodyPr/>
          <a:lstStyle/>
          <a:p>
            <a:fld id="{6DF7CF23-1CD2-4B4F-A929-4D380EAB4B51}" type="slidenum">
              <a:rPr lang="en-US"/>
              <a:pPr/>
              <a:t>41</a:t>
            </a:fld>
            <a:endParaRPr lang="en-US" dirty="0"/>
          </a:p>
        </p:txBody>
      </p:sp>
      <p:sp>
        <p:nvSpPr>
          <p:cNvPr id="27650" name="Title 3"/>
          <p:cNvSpPr>
            <a:spLocks noGrp="1"/>
          </p:cNvSpPr>
          <p:nvPr>
            <p:ph type="ctrTitle"/>
          </p:nvPr>
        </p:nvSpPr>
        <p:spPr>
          <a:xfrm>
            <a:off x="5" y="0"/>
            <a:ext cx="12188825" cy="1219200"/>
          </a:xfrm>
          <a:solidFill>
            <a:schemeClr val="accent5">
              <a:lumMod val="50000"/>
            </a:schemeClr>
          </a:solidFill>
        </p:spPr>
        <p:txBody>
          <a:bodyPr vert="horz" lIns="91440" tIns="45720" rIns="91440" bIns="45720" rtlCol="0" anchor="ctr">
            <a:noAutofit/>
          </a:bodyPr>
          <a:lstStyle/>
          <a:p>
            <a:pPr defTabSz="914400" eaLnBrk="1" hangingPunct="1"/>
            <a:r>
              <a:rPr lang="en-US" sz="2400" dirty="0">
                <a:ea typeface="+mj-ea"/>
                <a:cs typeface="+mj-cs"/>
              </a:rPr>
              <a:t>Connectivity provides visibility to monitor and manage the performance of POC devices, </a:t>
            </a:r>
            <a:br>
              <a:rPr lang="en-US" sz="2400" dirty="0">
                <a:ea typeface="+mj-ea"/>
                <a:cs typeface="+mj-cs"/>
              </a:rPr>
            </a:br>
            <a:r>
              <a:rPr lang="en-US" sz="2400" dirty="0">
                <a:ea typeface="+mj-ea"/>
                <a:cs typeface="+mj-cs"/>
              </a:rPr>
              <a:t>and speeds result transmission from centralized testing sites back to the facility </a:t>
            </a:r>
          </a:p>
        </p:txBody>
      </p:sp>
      <p:sp>
        <p:nvSpPr>
          <p:cNvPr id="27656" name="TextBox 1"/>
          <p:cNvSpPr txBox="1">
            <a:spLocks noChangeArrowheads="1"/>
          </p:cNvSpPr>
          <p:nvPr/>
        </p:nvSpPr>
        <p:spPr bwMode="auto">
          <a:xfrm>
            <a:off x="7211725" y="2747976"/>
            <a:ext cx="184652" cy="369291"/>
          </a:xfrm>
          <a:prstGeom prst="rect">
            <a:avLst/>
          </a:prstGeom>
          <a:noFill/>
          <a:ln w="9525">
            <a:noFill/>
            <a:miter lim="800000"/>
            <a:headEnd/>
            <a:tailEnd/>
          </a:ln>
        </p:spPr>
        <p:txBody>
          <a:bodyPr wrap="none" lIns="91401" tIns="45700" rIns="91401" bIns="45700">
            <a:spAutoFit/>
          </a:bodyPr>
          <a:lstStyle/>
          <a:p>
            <a:pPr defTabSz="457200" fontAlgn="base">
              <a:spcBef>
                <a:spcPct val="0"/>
              </a:spcBef>
              <a:spcAft>
                <a:spcPct val="0"/>
              </a:spcAft>
            </a:pPr>
            <a:endParaRPr lang="en-US" dirty="0">
              <a:solidFill>
                <a:prstClr val="black"/>
              </a:solidFill>
              <a:ea typeface="ＭＳ Ｐゴシック" pitchFamily="34" charset="-128"/>
            </a:endParaRPr>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441" y="1474773"/>
            <a:ext cx="11076805" cy="4374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4</a:t>
            </a:r>
          </a:p>
        </p:txBody>
      </p:sp>
      <p:sp>
        <p:nvSpPr>
          <p:cNvPr id="4" name="TextBox 3"/>
          <p:cNvSpPr txBox="1"/>
          <p:nvPr/>
        </p:nvSpPr>
        <p:spPr>
          <a:xfrm>
            <a:off x="609441" y="1295400"/>
            <a:ext cx="6602284" cy="58262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algn="ctr">
              <a:spcBef>
                <a:spcPts val="0"/>
              </a:spcBef>
              <a:spcAft>
                <a:spcPts val="0"/>
              </a:spcAft>
            </a:pPr>
            <a:r>
              <a:rPr lang="en-US" sz="1400" b="1" dirty="0">
                <a:solidFill>
                  <a:srgbClr val="000000"/>
                </a:solidFill>
                <a:ea typeface="ＭＳ 明朝"/>
                <a:cs typeface="Times New Roman"/>
              </a:rPr>
              <a:t>Data is sent from the  POC device to a central database</a:t>
            </a:r>
          </a:p>
        </p:txBody>
      </p:sp>
      <p:sp>
        <p:nvSpPr>
          <p:cNvPr id="11" name="TextBox 10"/>
          <p:cNvSpPr txBox="1"/>
          <p:nvPr/>
        </p:nvSpPr>
        <p:spPr>
          <a:xfrm>
            <a:off x="797760" y="5849012"/>
            <a:ext cx="6602284" cy="58262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nchor="ctr">
            <a:noAutofit/>
          </a:bodyPr>
          <a:lstStyle/>
          <a:p>
            <a:pPr marL="0" marR="0" algn="ctr">
              <a:spcBef>
                <a:spcPts val="0"/>
              </a:spcBef>
              <a:spcAft>
                <a:spcPts val="0"/>
              </a:spcAft>
            </a:pPr>
            <a:r>
              <a:rPr lang="en-US" sz="1400" b="1" dirty="0">
                <a:solidFill>
                  <a:srgbClr val="000000"/>
                </a:solidFill>
                <a:ea typeface="ＭＳ 明朝"/>
                <a:cs typeface="Times New Roman"/>
              </a:rPr>
              <a:t>Test results are sent from a central testing point to a facility via SMS printer</a:t>
            </a:r>
          </a:p>
        </p:txBody>
      </p:sp>
    </p:spTree>
    <p:extLst>
      <p:ext uri="{BB962C8B-B14F-4D97-AF65-F5344CB8AC3E}">
        <p14:creationId xmlns:p14="http://schemas.microsoft.com/office/powerpoint/2010/main" val="2639480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8008" y="4920444"/>
            <a:ext cx="7315200" cy="53824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FFE592-A647-3E45-AE8A-EF455047FF3D}"/>
              </a:ext>
            </a:extLst>
          </p:cNvPr>
          <p:cNvSpPr/>
          <p:nvPr/>
        </p:nvSpPr>
        <p:spPr>
          <a:xfrm>
            <a:off x="1217627" y="1676403"/>
            <a:ext cx="7440613" cy="276999"/>
          </a:xfrm>
          <a:prstGeom prst="rect">
            <a:avLst/>
          </a:prstGeom>
          <a:noFill/>
          <a:ln w="9525" algn="ctr">
            <a:noFill/>
            <a:round/>
            <a:headEnd/>
            <a:tailEnd/>
          </a:ln>
        </p:spPr>
        <p:txBody>
          <a:bodyPr wrap="square" lIns="0" tIns="0" rIns="0" bIns="0">
            <a:spAutoFit/>
          </a:bodyPr>
          <a:lstStyle/>
          <a:p>
            <a:r>
              <a:rPr lang="en-US" dirty="0">
                <a:solidFill>
                  <a:schemeClr val="tx1"/>
                </a:solidFill>
              </a:rPr>
              <a:t>Learning Objectives </a:t>
            </a:r>
          </a:p>
        </p:txBody>
      </p:sp>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42</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42</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Agenda</a:t>
            </a:r>
          </a:p>
        </p:txBody>
      </p:sp>
      <p:grpSp>
        <p:nvGrpSpPr>
          <p:cNvPr id="10" name="Gruppieren 20">
            <a:extLst>
              <a:ext uri="{FF2B5EF4-FFF2-40B4-BE49-F238E27FC236}">
                <a16:creationId xmlns:a16="http://schemas.microsoft.com/office/drawing/2014/main" id="{F2C6BBD4-5D16-A049-A5C0-7089D6095CB8}"/>
              </a:ext>
            </a:extLst>
          </p:cNvPr>
          <p:cNvGrpSpPr/>
          <p:nvPr/>
        </p:nvGrpSpPr>
        <p:grpSpPr>
          <a:xfrm>
            <a:off x="381023" y="1528009"/>
            <a:ext cx="8080635" cy="538246"/>
            <a:chOff x="529965" y="3391846"/>
            <a:chExt cx="8080635" cy="538246"/>
          </a:xfrm>
          <a:effectLst/>
        </p:grpSpPr>
        <p:sp>
          <p:nvSpPr>
            <p:cNvPr id="11" name="Rechteck 12">
              <a:extLst>
                <a:ext uri="{FF2B5EF4-FFF2-40B4-BE49-F238E27FC236}">
                  <a16:creationId xmlns:a16="http://schemas.microsoft.com/office/drawing/2014/main" id="{46C0F7E9-BBB8-4A45-A690-A38482B2CCAA}"/>
                </a:ext>
              </a:extLst>
            </p:cNvPr>
            <p:cNvSpPr>
              <a:spLocks/>
            </p:cNvSpPr>
            <p:nvPr>
              <p:custDataLst>
                <p:tags r:id="rId13"/>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1</a:t>
              </a:r>
              <a:endParaRPr lang="en-GB" dirty="0">
                <a:solidFill>
                  <a:srgbClr val="EEECE1"/>
                </a:solidFill>
                <a:latin typeface="Calibri"/>
                <a:ea typeface="MS PGothic" pitchFamily="34" charset="-128"/>
                <a:cs typeface="Calibri"/>
              </a:endParaRPr>
            </a:p>
          </p:txBody>
        </p:sp>
        <p:sp>
          <p:nvSpPr>
            <p:cNvPr id="12" name="Rounded Rectangle 13">
              <a:extLst>
                <a:ext uri="{FF2B5EF4-FFF2-40B4-BE49-F238E27FC236}">
                  <a16:creationId xmlns:a16="http://schemas.microsoft.com/office/drawing/2014/main" id="{4B6EDCA6-5EB6-DD4E-87F1-3FE55D7F3B51}"/>
                </a:ext>
              </a:extLst>
            </p:cNvPr>
            <p:cNvSpPr>
              <a:spLocks noChangeArrowheads="1"/>
            </p:cNvSpPr>
            <p:nvPr>
              <p:custDataLst>
                <p:tags r:id="rId14"/>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GB" dirty="0">
                  <a:solidFill>
                    <a:srgbClr val="000000"/>
                  </a:solidFill>
                  <a:latin typeface="Calibri"/>
                  <a:cs typeface="Calibri"/>
                </a:rPr>
                <a:t> </a:t>
              </a:r>
            </a:p>
          </p:txBody>
        </p:sp>
        <p:sp>
          <p:nvSpPr>
            <p:cNvPr id="13" name="RbLeanShape Right Angle 16">
              <a:extLst>
                <a:ext uri="{FF2B5EF4-FFF2-40B4-BE49-F238E27FC236}">
                  <a16:creationId xmlns:a16="http://schemas.microsoft.com/office/drawing/2014/main" id="{8A3154C1-10FD-9D44-9BE6-C151F6E0BE89}"/>
                </a:ext>
              </a:extLst>
            </p:cNvPr>
            <p:cNvSpPr/>
            <p:nvPr>
              <p:custDataLst>
                <p:tags r:id="rId15"/>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4" name="Gruppieren 20">
            <a:extLst>
              <a:ext uri="{FF2B5EF4-FFF2-40B4-BE49-F238E27FC236}">
                <a16:creationId xmlns:a16="http://schemas.microsoft.com/office/drawing/2014/main" id="{0BB650FF-8EB4-934E-92D9-909312F64F1F}"/>
              </a:ext>
            </a:extLst>
          </p:cNvPr>
          <p:cNvGrpSpPr/>
          <p:nvPr/>
        </p:nvGrpSpPr>
        <p:grpSpPr>
          <a:xfrm>
            <a:off x="381006" y="2344564"/>
            <a:ext cx="8374539" cy="538246"/>
            <a:chOff x="529965" y="3391846"/>
            <a:chExt cx="8374539" cy="538246"/>
          </a:xfrm>
        </p:grpSpPr>
        <p:sp>
          <p:nvSpPr>
            <p:cNvPr id="15" name="Rechteck 12">
              <a:extLst>
                <a:ext uri="{FF2B5EF4-FFF2-40B4-BE49-F238E27FC236}">
                  <a16:creationId xmlns:a16="http://schemas.microsoft.com/office/drawing/2014/main" id="{CEC73F4D-DF45-0743-BED9-703820432282}"/>
                </a:ext>
              </a:extLst>
            </p:cNvPr>
            <p:cNvSpPr>
              <a:spLocks/>
            </p:cNvSpPr>
            <p:nvPr>
              <p:custDataLst>
                <p:tags r:id="rId10"/>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2</a:t>
              </a:r>
              <a:endParaRPr lang="en-GB" dirty="0">
                <a:solidFill>
                  <a:srgbClr val="EEECE1"/>
                </a:solidFill>
                <a:latin typeface="Calibri"/>
                <a:ea typeface="MS PGothic" pitchFamily="34" charset="-128"/>
                <a:cs typeface="Calibri"/>
              </a:endParaRPr>
            </a:p>
          </p:txBody>
        </p:sp>
        <p:sp>
          <p:nvSpPr>
            <p:cNvPr id="16" name="Rounded Rectangle 13">
              <a:extLst>
                <a:ext uri="{FF2B5EF4-FFF2-40B4-BE49-F238E27FC236}">
                  <a16:creationId xmlns:a16="http://schemas.microsoft.com/office/drawing/2014/main" id="{1D8AD704-483D-7845-B9BE-D37EA748BE19}"/>
                </a:ext>
              </a:extLst>
            </p:cNvPr>
            <p:cNvSpPr>
              <a:spLocks noChangeArrowheads="1"/>
            </p:cNvSpPr>
            <p:nvPr>
              <p:custDataLst>
                <p:tags r:id="rId11"/>
              </p:custDataLst>
            </p:nvPr>
          </p:nvSpPr>
          <p:spPr bwMode="gray">
            <a:xfrm>
              <a:off x="1398635" y="3558634"/>
              <a:ext cx="7505869" cy="263149"/>
            </a:xfrm>
            <a:prstGeom prst="rect">
              <a:avLst/>
            </a:prstGeom>
            <a:noFill/>
            <a:ln w="9525" algn="ctr">
              <a:noFill/>
              <a:round/>
              <a:headEnd/>
              <a:tailEnd/>
            </a:ln>
          </p:spPr>
          <p:txBody>
            <a:bodyPr wrap="square" lIns="0" tIns="0" rIns="0" bIns="0">
              <a:spAutoFit/>
            </a:bodyPr>
            <a:lstStyle/>
            <a:p>
              <a:pPr marL="122241" lvl="1" indent="-122241" eaLnBrk="0" hangingPunct="0">
                <a:lnSpc>
                  <a:spcPct val="95000"/>
                </a:lnSpc>
                <a:buClr>
                  <a:srgbClr val="FF0000"/>
                </a:buClr>
                <a:buSzPct val="100000"/>
                <a:tabLst>
                  <a:tab pos="266708" algn="l"/>
                </a:tabLst>
              </a:pPr>
              <a:r>
                <a:rPr lang="en-US" dirty="0">
                  <a:latin typeface="Calibri"/>
                  <a:cs typeface="Calibri"/>
                </a:rPr>
                <a:t>POC Quality Management Systems</a:t>
              </a:r>
            </a:p>
          </p:txBody>
        </p:sp>
        <p:sp>
          <p:nvSpPr>
            <p:cNvPr id="17" name="RbLeanShape Right Angle 16">
              <a:extLst>
                <a:ext uri="{FF2B5EF4-FFF2-40B4-BE49-F238E27FC236}">
                  <a16:creationId xmlns:a16="http://schemas.microsoft.com/office/drawing/2014/main" id="{30D22484-DB36-9244-A887-622E371C4006}"/>
                </a:ext>
              </a:extLst>
            </p:cNvPr>
            <p:cNvSpPr/>
            <p:nvPr>
              <p:custDataLst>
                <p:tags r:id="rId12"/>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8" name="Gruppieren 20">
            <a:extLst>
              <a:ext uri="{FF2B5EF4-FFF2-40B4-BE49-F238E27FC236}">
                <a16:creationId xmlns:a16="http://schemas.microsoft.com/office/drawing/2014/main" id="{E5837358-7633-A242-9C11-BBAFD06D28D7}"/>
              </a:ext>
            </a:extLst>
          </p:cNvPr>
          <p:cNvGrpSpPr/>
          <p:nvPr/>
        </p:nvGrpSpPr>
        <p:grpSpPr>
          <a:xfrm>
            <a:off x="381023" y="3182975"/>
            <a:ext cx="8080635" cy="538246"/>
            <a:chOff x="529965" y="3391846"/>
            <a:chExt cx="8080635" cy="538246"/>
          </a:xfrm>
        </p:grpSpPr>
        <p:sp>
          <p:nvSpPr>
            <p:cNvPr id="20" name="Rechteck 12">
              <a:extLst>
                <a:ext uri="{FF2B5EF4-FFF2-40B4-BE49-F238E27FC236}">
                  <a16:creationId xmlns:a16="http://schemas.microsoft.com/office/drawing/2014/main" id="{E802E312-C354-A04B-8A80-7D05544915A6}"/>
                </a:ext>
              </a:extLst>
            </p:cNvPr>
            <p:cNvSpPr>
              <a:spLocks/>
            </p:cNvSpPr>
            <p:nvPr>
              <p:custDataLst>
                <p:tags r:id="rId7"/>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3</a:t>
              </a:r>
            </a:p>
          </p:txBody>
        </p:sp>
        <p:sp>
          <p:nvSpPr>
            <p:cNvPr id="21" name="Rounded Rectangle 13">
              <a:extLst>
                <a:ext uri="{FF2B5EF4-FFF2-40B4-BE49-F238E27FC236}">
                  <a16:creationId xmlns:a16="http://schemas.microsoft.com/office/drawing/2014/main" id="{12E7D807-2C9E-2648-A320-219694F68F87}"/>
                </a:ext>
              </a:extLst>
            </p:cNvPr>
            <p:cNvSpPr>
              <a:spLocks noChangeArrowheads="1"/>
            </p:cNvSpPr>
            <p:nvPr>
              <p:custDataLst>
                <p:tags r:id="rId8"/>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Safety and Waste Management</a:t>
              </a:r>
            </a:p>
          </p:txBody>
        </p:sp>
        <p:sp>
          <p:nvSpPr>
            <p:cNvPr id="22" name="RbLeanShape Right Angle 16">
              <a:extLst>
                <a:ext uri="{FF2B5EF4-FFF2-40B4-BE49-F238E27FC236}">
                  <a16:creationId xmlns:a16="http://schemas.microsoft.com/office/drawing/2014/main" id="{EB65C552-7EC3-D44C-9CDD-2DC5F16FFFF6}"/>
                </a:ext>
              </a:extLst>
            </p:cNvPr>
            <p:cNvSpPr/>
            <p:nvPr>
              <p:custDataLst>
                <p:tags r:id="rId9"/>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19" name="Gruppieren 20">
            <a:extLst>
              <a:ext uri="{FF2B5EF4-FFF2-40B4-BE49-F238E27FC236}">
                <a16:creationId xmlns:a16="http://schemas.microsoft.com/office/drawing/2014/main" id="{E5837358-7633-A242-9C11-BBAFD06D28D7}"/>
              </a:ext>
            </a:extLst>
          </p:cNvPr>
          <p:cNvGrpSpPr/>
          <p:nvPr/>
        </p:nvGrpSpPr>
        <p:grpSpPr>
          <a:xfrm>
            <a:off x="381021" y="4038600"/>
            <a:ext cx="8080635" cy="538246"/>
            <a:chOff x="529965" y="3391846"/>
            <a:chExt cx="8080635" cy="538246"/>
          </a:xfrm>
        </p:grpSpPr>
        <p:sp>
          <p:nvSpPr>
            <p:cNvPr id="23" name="Rechteck 12">
              <a:extLst>
                <a:ext uri="{FF2B5EF4-FFF2-40B4-BE49-F238E27FC236}">
                  <a16:creationId xmlns:a16="http://schemas.microsoft.com/office/drawing/2014/main" id="{E802E312-C354-A04B-8A80-7D05544915A6}"/>
                </a:ext>
              </a:extLst>
            </p:cNvPr>
            <p:cNvSpPr>
              <a:spLocks/>
            </p:cNvSpPr>
            <p:nvPr>
              <p:custDataLst>
                <p:tags r:id="rId4"/>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4</a:t>
              </a:r>
            </a:p>
          </p:txBody>
        </p:sp>
        <p:sp>
          <p:nvSpPr>
            <p:cNvPr id="24" name="Rounded Rectangle 13">
              <a:extLst>
                <a:ext uri="{FF2B5EF4-FFF2-40B4-BE49-F238E27FC236}">
                  <a16:creationId xmlns:a16="http://schemas.microsoft.com/office/drawing/2014/main" id="{12E7D807-2C9E-2648-A320-219694F68F87}"/>
                </a:ext>
              </a:extLst>
            </p:cNvPr>
            <p:cNvSpPr>
              <a:spLocks noChangeArrowheads="1"/>
            </p:cNvSpPr>
            <p:nvPr>
              <p:custDataLst>
                <p:tags r:id="rId5"/>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Connectivity and Data Management</a:t>
              </a:r>
            </a:p>
          </p:txBody>
        </p:sp>
        <p:sp>
          <p:nvSpPr>
            <p:cNvPr id="25" name="RbLeanShape Right Angle 16">
              <a:extLst>
                <a:ext uri="{FF2B5EF4-FFF2-40B4-BE49-F238E27FC236}">
                  <a16:creationId xmlns:a16="http://schemas.microsoft.com/office/drawing/2014/main" id="{EB65C552-7EC3-D44C-9CDD-2DC5F16FFFF6}"/>
                </a:ext>
              </a:extLst>
            </p:cNvPr>
            <p:cNvSpPr/>
            <p:nvPr>
              <p:custDataLst>
                <p:tags r:id="rId6"/>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grpSp>
        <p:nvGrpSpPr>
          <p:cNvPr id="26" name="Gruppieren 20">
            <a:extLst>
              <a:ext uri="{FF2B5EF4-FFF2-40B4-BE49-F238E27FC236}">
                <a16:creationId xmlns:a16="http://schemas.microsoft.com/office/drawing/2014/main" id="{E5837358-7633-A242-9C11-BBAFD06D28D7}"/>
              </a:ext>
            </a:extLst>
          </p:cNvPr>
          <p:cNvGrpSpPr/>
          <p:nvPr/>
        </p:nvGrpSpPr>
        <p:grpSpPr>
          <a:xfrm>
            <a:off x="379427" y="4876800"/>
            <a:ext cx="8080635" cy="538246"/>
            <a:chOff x="529965" y="3391846"/>
            <a:chExt cx="8080635" cy="538246"/>
          </a:xfrm>
        </p:grpSpPr>
        <p:sp>
          <p:nvSpPr>
            <p:cNvPr id="27" name="Rechteck 12">
              <a:extLst>
                <a:ext uri="{FF2B5EF4-FFF2-40B4-BE49-F238E27FC236}">
                  <a16:creationId xmlns:a16="http://schemas.microsoft.com/office/drawing/2014/main" id="{E802E312-C354-A04B-8A80-7D05544915A6}"/>
                </a:ext>
              </a:extLst>
            </p:cNvPr>
            <p:cNvSpPr>
              <a:spLocks/>
            </p:cNvSpPr>
            <p:nvPr>
              <p:custDataLst>
                <p:tags r:id="rId1"/>
              </p:custDataLst>
            </p:nvPr>
          </p:nvSpPr>
          <p:spPr bwMode="gray">
            <a:xfrm>
              <a:off x="529965" y="3391846"/>
              <a:ext cx="598288" cy="538246"/>
            </a:xfrm>
            <a:prstGeom prst="rect">
              <a:avLst/>
            </a:prstGeom>
            <a:solidFill>
              <a:schemeClr val="accent5">
                <a:lumMod val="50000"/>
              </a:schemeClr>
            </a:solidFill>
            <a:ln w="9525" cap="flat" cmpd="sng" algn="ctr">
              <a:noFill/>
              <a:prstDash val="solid"/>
              <a:round/>
              <a:headEnd type="none" w="med" len="med"/>
              <a:tailEnd type="none" w="med" len="med"/>
            </a:ln>
            <a:effectLst/>
          </p:spPr>
          <p:txBody>
            <a:bodyPr vert="horz" wrap="square" lIns="54001" tIns="45720" rIns="91440" bIns="45720" numCol="1" rtlCol="0" anchor="ctr" anchorCtr="0" compatLnSpc="1">
              <a:prstTxWarp prst="textNoShape">
                <a:avLst/>
              </a:prstTxWarp>
            </a:bodyPr>
            <a:lstStyle/>
            <a:p>
              <a:pPr algn="ctr" defTabSz="914430" eaLnBrk="0" fontAlgn="base" hangingPunct="0">
                <a:spcBef>
                  <a:spcPct val="0"/>
                </a:spcBef>
                <a:spcAft>
                  <a:spcPct val="0"/>
                </a:spcAft>
              </a:pPr>
              <a:r>
                <a:rPr lang="en-GB" b="1" dirty="0">
                  <a:solidFill>
                    <a:srgbClr val="EEECE1"/>
                  </a:solidFill>
                  <a:latin typeface="Calibri"/>
                  <a:ea typeface="MS PGothic" pitchFamily="34" charset="-128"/>
                  <a:cs typeface="Calibri"/>
                </a:rPr>
                <a:t>5</a:t>
              </a:r>
            </a:p>
          </p:txBody>
        </p:sp>
        <p:sp>
          <p:nvSpPr>
            <p:cNvPr id="28" name="Rounded Rectangle 13">
              <a:extLst>
                <a:ext uri="{FF2B5EF4-FFF2-40B4-BE49-F238E27FC236}">
                  <a16:creationId xmlns:a16="http://schemas.microsoft.com/office/drawing/2014/main" id="{12E7D807-2C9E-2648-A320-219694F68F87}"/>
                </a:ext>
              </a:extLst>
            </p:cNvPr>
            <p:cNvSpPr>
              <a:spLocks noChangeArrowheads="1"/>
            </p:cNvSpPr>
            <p:nvPr>
              <p:custDataLst>
                <p:tags r:id="rId2"/>
              </p:custDataLst>
            </p:nvPr>
          </p:nvSpPr>
          <p:spPr bwMode="gray">
            <a:xfrm>
              <a:off x="1398636" y="3558634"/>
              <a:ext cx="6800050" cy="263149"/>
            </a:xfrm>
            <a:prstGeom prst="rect">
              <a:avLst/>
            </a:prstGeom>
            <a:noFill/>
            <a:ln w="9525" algn="ctr">
              <a:noFill/>
              <a:round/>
              <a:headEnd/>
              <a:tailEnd/>
            </a:ln>
          </p:spPr>
          <p:txBody>
            <a:bodyPr wrap="square" lIns="0" tIns="0" rIns="0" bIns="0">
              <a:spAutoFit/>
            </a:bodyPr>
            <a:lstStyle/>
            <a:p>
              <a:pPr marL="122241" lvl="1" indent="-122241" defTabSz="914430" eaLnBrk="0" fontAlgn="base" hangingPunct="0">
                <a:lnSpc>
                  <a:spcPct val="95000"/>
                </a:lnSpc>
                <a:spcBef>
                  <a:spcPct val="0"/>
                </a:spcBef>
                <a:spcAft>
                  <a:spcPct val="0"/>
                </a:spcAft>
                <a:buClr>
                  <a:srgbClr val="FF0000"/>
                </a:buClr>
                <a:buSzPct val="100000"/>
                <a:tabLst>
                  <a:tab pos="266708" algn="l"/>
                </a:tabLst>
              </a:pPr>
              <a:r>
                <a:rPr lang="en-GB" dirty="0">
                  <a:solidFill>
                    <a:srgbClr val="000000"/>
                  </a:solidFill>
                  <a:latin typeface="Calibri"/>
                  <a:ea typeface="MS PGothic" pitchFamily="34" charset="-128"/>
                  <a:cs typeface="Calibri"/>
                </a:rPr>
                <a:t>Supply Chain and Device Management </a:t>
              </a:r>
            </a:p>
          </p:txBody>
        </p:sp>
        <p:sp>
          <p:nvSpPr>
            <p:cNvPr id="29" name="RbLeanShape Right Angle 16">
              <a:extLst>
                <a:ext uri="{FF2B5EF4-FFF2-40B4-BE49-F238E27FC236}">
                  <a16:creationId xmlns:a16="http://schemas.microsoft.com/office/drawing/2014/main" id="{EB65C552-7EC3-D44C-9CDD-2DC5F16FFFF6}"/>
                </a:ext>
              </a:extLst>
            </p:cNvPr>
            <p:cNvSpPr/>
            <p:nvPr>
              <p:custDataLst>
                <p:tags r:id="rId3"/>
              </p:custDataLst>
            </p:nvPr>
          </p:nvSpPr>
          <p:spPr>
            <a:xfrm>
              <a:off x="1295400" y="3391846"/>
              <a:ext cx="7315200" cy="538246"/>
            </a:xfrm>
            <a:custGeom>
              <a:avLst/>
              <a:gdLst>
                <a:gd name="connsiteX0" fmla="*/ 1270000 w 1270000"/>
                <a:gd name="connsiteY0" fmla="*/ 0 h 476250"/>
                <a:gd name="connsiteX1" fmla="*/ 0 w 1270000"/>
                <a:gd name="connsiteY1" fmla="*/ 0 h 476250"/>
                <a:gd name="connsiteX2" fmla="*/ 0 w 1270000"/>
                <a:gd name="connsiteY2" fmla="*/ 476250 h 476250"/>
              </a:gdLst>
              <a:ahLst/>
              <a:cxnLst>
                <a:cxn ang="0">
                  <a:pos x="connsiteX0" y="connsiteY0"/>
                </a:cxn>
                <a:cxn ang="0">
                  <a:pos x="connsiteX1" y="connsiteY1"/>
                </a:cxn>
                <a:cxn ang="0">
                  <a:pos x="connsiteX2" y="connsiteY2"/>
                </a:cxn>
              </a:cxnLst>
              <a:rect l="l" t="t" r="r" b="b"/>
              <a:pathLst>
                <a:path w="1270000" h="476250">
                  <a:moveTo>
                    <a:pt x="1270000" y="0"/>
                  </a:moveTo>
                  <a:lnTo>
                    <a:pt x="0" y="0"/>
                  </a:lnTo>
                  <a:lnTo>
                    <a:pt x="0" y="476250"/>
                  </a:lnTo>
                </a:path>
              </a:pathLst>
            </a:custGeom>
            <a:ln w="12700">
              <a:solidFill>
                <a:schemeClr val="tx2"/>
              </a:solidFill>
              <a:prstDash val="sysDot"/>
            </a:ln>
          </p:spPr>
          <p:style>
            <a:lnRef idx="1">
              <a:schemeClr val="accent1"/>
            </a:lnRef>
            <a:fillRef idx="0">
              <a:schemeClr val="accent1"/>
            </a:fillRef>
            <a:effectRef idx="0">
              <a:schemeClr val="accent1"/>
            </a:effectRef>
            <a:fontRef idx="minor">
              <a:schemeClr val="tx1"/>
            </a:fontRef>
          </p:style>
          <p:txBody>
            <a:bodyPr lIns="90001" tIns="90001" rIns="0" bIns="0" rtlCol="0" anchor="t"/>
            <a:lstStyle/>
            <a:p>
              <a:pPr defTabSz="914430" fontAlgn="ctr">
                <a:spcBef>
                  <a:spcPct val="0"/>
                </a:spcBef>
                <a:spcAft>
                  <a:spcPct val="0"/>
                </a:spcAft>
              </a:pPr>
              <a:endParaRPr lang="en-GB" b="1" dirty="0">
                <a:solidFill>
                  <a:prstClr val="black"/>
                </a:solidFill>
                <a:latin typeface="Calibri"/>
                <a:cs typeface="Calibri"/>
              </a:endParaRPr>
            </a:p>
          </p:txBody>
        </p:sp>
      </p:grpSp>
    </p:spTree>
    <p:extLst>
      <p:ext uri="{BB962C8B-B14F-4D97-AF65-F5344CB8AC3E}">
        <p14:creationId xmlns:p14="http://schemas.microsoft.com/office/powerpoint/2010/main" val="655935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0"/>
            <a:ext cx="12188825" cy="1143000"/>
          </a:xfrm>
          <a:solidFill>
            <a:schemeClr val="accent5">
              <a:lumMod val="50000"/>
            </a:schemeClr>
          </a:solidFill>
        </p:spPr>
        <p:txBody>
          <a:bodyPr vert="horz" lIns="91440" tIns="45720" rIns="91440" bIns="45720" rtlCol="0" anchor="ctr">
            <a:noAutofit/>
          </a:bodyPr>
          <a:lstStyle/>
          <a:p>
            <a:pPr defTabSz="914400" eaLnBrk="1" hangingPunct="1"/>
            <a:r>
              <a:rPr lang="en-US" sz="2400" dirty="0">
                <a:ea typeface="+mj-ea"/>
                <a:cs typeface="+mj-cs"/>
              </a:rPr>
              <a:t>Supply chain management</a:t>
            </a:r>
          </a:p>
        </p:txBody>
      </p:sp>
      <p:sp>
        <p:nvSpPr>
          <p:cNvPr id="11" name="TextBox 10"/>
          <p:cNvSpPr txBox="1"/>
          <p:nvPr/>
        </p:nvSpPr>
        <p:spPr>
          <a:xfrm>
            <a:off x="379412" y="1524000"/>
            <a:ext cx="11506200" cy="464820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noAutofit/>
          </a:bodyPr>
          <a:lstStyle/>
          <a:p>
            <a:pPr marL="0" marR="0">
              <a:spcBef>
                <a:spcPts val="0"/>
              </a:spcBef>
              <a:spcAft>
                <a:spcPts val="0"/>
              </a:spcAft>
            </a:pPr>
            <a:r>
              <a:rPr lang="en-US" sz="2200" b="1" dirty="0">
                <a:solidFill>
                  <a:srgbClr val="000000"/>
                </a:solidFill>
                <a:ea typeface="ＭＳ 明朝"/>
                <a:cs typeface="Times New Roman"/>
              </a:rPr>
              <a:t>Inventory management for POC testing is critical to ensure uninterrupted testing services</a:t>
            </a:r>
          </a:p>
          <a:p>
            <a:pPr marL="0" marR="0">
              <a:spcBef>
                <a:spcPts val="0"/>
              </a:spcBef>
              <a:spcAft>
                <a:spcPts val="0"/>
              </a:spcAft>
            </a:pPr>
            <a:endParaRPr lang="en-US" sz="2200" dirty="0">
              <a:solidFill>
                <a:srgbClr val="000000"/>
              </a:solidFill>
              <a:ea typeface="ＭＳ 明朝"/>
              <a:cs typeface="Times New Roman"/>
            </a:endParaRPr>
          </a:p>
          <a:p>
            <a:pPr marL="0" marR="0">
              <a:spcBef>
                <a:spcPts val="0"/>
              </a:spcBef>
              <a:spcAft>
                <a:spcPts val="0"/>
              </a:spcAft>
            </a:pPr>
            <a:r>
              <a:rPr lang="en-US" sz="2200" dirty="0">
                <a:solidFill>
                  <a:srgbClr val="000000"/>
                </a:solidFill>
                <a:ea typeface="ＭＳ 明朝"/>
                <a:cs typeface="Times New Roman"/>
              </a:rPr>
              <a:t>For POC testing, inventory needs to be tracked for:</a:t>
            </a:r>
          </a:p>
          <a:p>
            <a:pPr marL="457200" marR="0" indent="-220663">
              <a:spcBef>
                <a:spcPts val="0"/>
              </a:spcBef>
              <a:spcAft>
                <a:spcPts val="0"/>
              </a:spcAft>
              <a:buFont typeface="Arial" panose="020B0604020202020204" pitchFamily="34" charset="0"/>
              <a:buChar char="•"/>
            </a:pPr>
            <a:r>
              <a:rPr lang="en-US" sz="2200" dirty="0">
                <a:solidFill>
                  <a:srgbClr val="000000"/>
                </a:solidFill>
                <a:ea typeface="ＭＳ 明朝"/>
                <a:cs typeface="Times New Roman"/>
              </a:rPr>
              <a:t>Reagent cartridges</a:t>
            </a:r>
          </a:p>
          <a:p>
            <a:pPr marL="457200" marR="0" indent="-220663">
              <a:spcBef>
                <a:spcPts val="0"/>
              </a:spcBef>
              <a:spcAft>
                <a:spcPts val="0"/>
              </a:spcAft>
              <a:buFont typeface="Arial" panose="020B0604020202020204" pitchFamily="34" charset="0"/>
              <a:buChar char="•"/>
            </a:pPr>
            <a:r>
              <a:rPr lang="en-US" sz="2200" dirty="0">
                <a:solidFill>
                  <a:srgbClr val="000000"/>
                </a:solidFill>
                <a:ea typeface="ＭＳ 明朝"/>
                <a:cs typeface="Times New Roman"/>
              </a:rPr>
              <a:t>Sample collection materials </a:t>
            </a:r>
          </a:p>
          <a:p>
            <a:pPr marL="457200" marR="0" indent="-220663">
              <a:spcBef>
                <a:spcPts val="0"/>
              </a:spcBef>
              <a:spcAft>
                <a:spcPts val="0"/>
              </a:spcAft>
              <a:buFont typeface="Arial" panose="020B0604020202020204" pitchFamily="34" charset="0"/>
              <a:buChar char="•"/>
            </a:pPr>
            <a:endParaRPr lang="en-US" sz="2200" dirty="0">
              <a:solidFill>
                <a:srgbClr val="000000"/>
              </a:solidFill>
              <a:ea typeface="ＭＳ 明朝"/>
              <a:cs typeface="Times New Roman"/>
            </a:endParaRPr>
          </a:p>
          <a:p>
            <a:pPr marR="0">
              <a:spcBef>
                <a:spcPts val="0"/>
              </a:spcBef>
              <a:spcAft>
                <a:spcPts val="0"/>
              </a:spcAft>
            </a:pPr>
            <a:r>
              <a:rPr lang="en-US" sz="2200" dirty="0">
                <a:solidFill>
                  <a:srgbClr val="000000"/>
                </a:solidFill>
                <a:ea typeface="ＭＳ 明朝"/>
                <a:cs typeface="Times New Roman"/>
              </a:rPr>
              <a:t>Supplies for POC commodities should be integrated into the facility’s existing inventory management system</a:t>
            </a:r>
          </a:p>
          <a:p>
            <a:pPr marR="0">
              <a:spcBef>
                <a:spcPts val="0"/>
              </a:spcBef>
              <a:spcAft>
                <a:spcPts val="0"/>
              </a:spcAft>
            </a:pPr>
            <a:endParaRPr lang="en-US" sz="2400" b="1" dirty="0">
              <a:solidFill>
                <a:srgbClr val="000000"/>
              </a:solidFill>
              <a:ea typeface="ＭＳ 明朝"/>
              <a:cs typeface="Times New Roman"/>
            </a:endParaRPr>
          </a:p>
          <a:p>
            <a:pPr marR="0">
              <a:spcBef>
                <a:spcPts val="0"/>
              </a:spcBef>
              <a:spcAft>
                <a:spcPts val="0"/>
              </a:spcAft>
            </a:pPr>
            <a:r>
              <a:rPr lang="en-US" sz="2400" i="1" dirty="0">
                <a:solidFill>
                  <a:srgbClr val="FF0000"/>
                </a:solidFill>
                <a:ea typeface="ＭＳ 明朝"/>
                <a:cs typeface="Times New Roman"/>
              </a:rPr>
              <a:t>[Before the start of the training, optional to insert language about the local inventory management system and how POC commodities will be incorporated in the local supply chain]</a:t>
            </a:r>
          </a:p>
          <a:p>
            <a:pPr marL="285750" marR="0" indent="-285750">
              <a:spcBef>
                <a:spcPts val="0"/>
              </a:spcBef>
              <a:spcAft>
                <a:spcPts val="0"/>
              </a:spcAft>
              <a:buFont typeface="Arial" panose="020B0604020202020204" pitchFamily="34" charset="0"/>
              <a:buChar char="•"/>
            </a:pPr>
            <a:endParaRPr lang="en-US" sz="2400" b="1" dirty="0">
              <a:solidFill>
                <a:srgbClr val="000000"/>
              </a:solidFill>
              <a:ea typeface="ＭＳ 明朝"/>
              <a:cs typeface="Times New Roman"/>
            </a:endParaRPr>
          </a:p>
          <a:p>
            <a:pPr marR="0">
              <a:spcBef>
                <a:spcPts val="0"/>
              </a:spcBef>
              <a:spcAft>
                <a:spcPts val="0"/>
              </a:spcAft>
            </a:pPr>
            <a:endParaRPr lang="en-US" sz="2400" b="1" dirty="0">
              <a:solidFill>
                <a:srgbClr val="000000"/>
              </a:solidFill>
              <a:ea typeface="ＭＳ 明朝"/>
              <a:cs typeface="Times New Roman"/>
            </a:endParaRPr>
          </a:p>
        </p:txBody>
      </p:sp>
    </p:spTree>
    <p:extLst>
      <p:ext uri="{BB962C8B-B14F-4D97-AF65-F5344CB8AC3E}">
        <p14:creationId xmlns:p14="http://schemas.microsoft.com/office/powerpoint/2010/main" val="2340048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0"/>
            <a:ext cx="12188825" cy="1113288"/>
          </a:xfrm>
          <a:solidFill>
            <a:schemeClr val="accent5">
              <a:lumMod val="50000"/>
            </a:schemeClr>
          </a:solidFill>
        </p:spPr>
        <p:txBody>
          <a:bodyPr vert="horz" lIns="91440" tIns="45720" rIns="91440" bIns="45720" rtlCol="0" anchor="ctr">
            <a:noAutofit/>
          </a:bodyPr>
          <a:lstStyle/>
          <a:p>
            <a:pPr defTabSz="914400" eaLnBrk="1" hangingPunct="1"/>
            <a:r>
              <a:rPr lang="en-US" sz="2400" dirty="0">
                <a:ea typeface="+mj-ea"/>
                <a:cs typeface="+mj-cs"/>
              </a:rPr>
              <a:t>Error and service reports </a:t>
            </a:r>
          </a:p>
        </p:txBody>
      </p:sp>
      <p:sp>
        <p:nvSpPr>
          <p:cNvPr id="9" name="Rectangle 8"/>
          <p:cNvSpPr/>
          <p:nvPr/>
        </p:nvSpPr>
        <p:spPr>
          <a:xfrm>
            <a:off x="531811" y="1619457"/>
            <a:ext cx="10843851" cy="4678204"/>
          </a:xfrm>
          <a:prstGeom prst="rect">
            <a:avLst/>
          </a:prstGeom>
        </p:spPr>
        <p:txBody>
          <a:bodyPr wrap="square">
            <a:spAutoFit/>
          </a:bodyPr>
          <a:lstStyle/>
          <a:p>
            <a:pPr marL="285750" indent="-285750" defTabSz="45720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If you encounter an error, refer to the device user manual for guidance</a:t>
            </a:r>
          </a:p>
          <a:p>
            <a:pPr marL="285750" indent="-285750" defTabSz="457200" fontAlgn="base">
              <a:spcBef>
                <a:spcPct val="0"/>
              </a:spcBef>
              <a:spcAft>
                <a:spcPct val="0"/>
              </a:spcAft>
              <a:buFont typeface="Arial" panose="020B0604020202020204" pitchFamily="34" charset="0"/>
              <a:buChar char="•"/>
            </a:pPr>
            <a:endParaRPr lang="en-US" sz="2000" dirty="0">
              <a:solidFill>
                <a:prstClr val="black"/>
              </a:solidFill>
              <a:ea typeface="ＭＳ Ｐゴシック" pitchFamily="34" charset="-128"/>
            </a:endParaRPr>
          </a:p>
          <a:p>
            <a:pPr marL="285750" indent="-285750" defTabSz="45720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If you encounter three (3) errors consecutively, stop and report (and arrange for service data export) to national support team:</a:t>
            </a:r>
          </a:p>
          <a:p>
            <a:pPr lvl="2" defTabSz="457200" fontAlgn="base">
              <a:spcBef>
                <a:spcPct val="0"/>
              </a:spcBef>
              <a:spcAft>
                <a:spcPct val="0"/>
              </a:spcAft>
            </a:pPr>
            <a:r>
              <a:rPr lang="en-US" sz="2000" dirty="0">
                <a:solidFill>
                  <a:prstClr val="black"/>
                </a:solidFill>
                <a:ea typeface="ＭＳ Ｐゴシック" pitchFamily="34" charset="-128"/>
              </a:rPr>
              <a:t> </a:t>
            </a:r>
          </a:p>
          <a:p>
            <a:pPr marL="1257300" lvl="2" indent="-342900" defTabSz="45720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MOH-Laboratory contact No. </a:t>
            </a:r>
            <a:r>
              <a:rPr lang="en-US" sz="2000" dirty="0">
                <a:solidFill>
                  <a:srgbClr val="FF0000"/>
                </a:solidFill>
                <a:ea typeface="ＭＳ Ｐゴシック" pitchFamily="34" charset="-128"/>
              </a:rPr>
              <a:t>[Before training, fill in telephone number]</a:t>
            </a:r>
          </a:p>
          <a:p>
            <a:pPr marL="1257300" lvl="2" indent="-342900" defTabSz="457200" fontAlgn="base">
              <a:spcBef>
                <a:spcPct val="0"/>
              </a:spcBef>
              <a:spcAft>
                <a:spcPct val="0"/>
              </a:spcAft>
              <a:buFont typeface="Arial" panose="020B0604020202020204" pitchFamily="34" charset="0"/>
              <a:buChar char="•"/>
            </a:pPr>
            <a:endParaRPr lang="en-US" sz="2000" dirty="0">
              <a:solidFill>
                <a:prstClr val="black"/>
              </a:solidFill>
              <a:ea typeface="ＭＳ Ｐゴシック" pitchFamily="34" charset="-128"/>
            </a:endParaRPr>
          </a:p>
          <a:p>
            <a:pPr marL="1257300" lvl="2" indent="-342900" defTabSz="45720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Partner Support contact No. </a:t>
            </a:r>
            <a:r>
              <a:rPr lang="en-US" sz="2000" dirty="0">
                <a:solidFill>
                  <a:srgbClr val="FF0000"/>
                </a:solidFill>
                <a:ea typeface="ＭＳ Ｐゴシック" pitchFamily="34" charset="-128"/>
              </a:rPr>
              <a:t>[Before training, fill in telephone number]</a:t>
            </a:r>
            <a:endParaRPr lang="en-US" sz="2000" dirty="0">
              <a:solidFill>
                <a:prstClr val="black"/>
              </a:solidFill>
              <a:ea typeface="ＭＳ Ｐゴシック" pitchFamily="34" charset="-128"/>
            </a:endParaRPr>
          </a:p>
          <a:p>
            <a:pPr marL="1257300" lvl="2" indent="-342900" defTabSz="457200" fontAlgn="base">
              <a:spcBef>
                <a:spcPct val="0"/>
              </a:spcBef>
              <a:spcAft>
                <a:spcPct val="0"/>
              </a:spcAft>
              <a:buFont typeface="Arial" panose="020B0604020202020204" pitchFamily="34" charset="0"/>
              <a:buChar char="•"/>
            </a:pPr>
            <a:endParaRPr lang="en-US" sz="2000" dirty="0">
              <a:solidFill>
                <a:prstClr val="black"/>
              </a:solidFill>
              <a:ea typeface="ＭＳ Ｐゴシック" pitchFamily="34" charset="-128"/>
            </a:endParaRPr>
          </a:p>
          <a:p>
            <a:pPr marL="1257300" lvl="2" indent="-342900" defTabSz="45720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Distributor’s contact No. </a:t>
            </a:r>
            <a:r>
              <a:rPr lang="en-US" sz="2000" dirty="0">
                <a:solidFill>
                  <a:srgbClr val="FF0000"/>
                </a:solidFill>
                <a:ea typeface="ＭＳ Ｐゴシック" pitchFamily="34" charset="-128"/>
              </a:rPr>
              <a:t>[Before training, fill in telephone number]</a:t>
            </a:r>
            <a:endParaRPr lang="en-US" sz="2000" dirty="0">
              <a:solidFill>
                <a:prstClr val="black"/>
              </a:solidFill>
              <a:ea typeface="ＭＳ Ｐゴシック" pitchFamily="34" charset="-128"/>
            </a:endParaRPr>
          </a:p>
          <a:p>
            <a:pPr marL="285750" indent="-285750" defTabSz="457200" fontAlgn="base">
              <a:spcBef>
                <a:spcPct val="0"/>
              </a:spcBef>
              <a:spcAft>
                <a:spcPct val="0"/>
              </a:spcAft>
              <a:buFont typeface="Arial" panose="020B0604020202020204" pitchFamily="34" charset="0"/>
              <a:buChar char="•"/>
            </a:pPr>
            <a:endParaRPr lang="en-US" sz="2000" dirty="0">
              <a:solidFill>
                <a:prstClr val="black"/>
              </a:solidFill>
              <a:ea typeface="ＭＳ Ｐゴシック" pitchFamily="34" charset="-128"/>
            </a:endParaRPr>
          </a:p>
          <a:p>
            <a:pPr marL="285750" indent="-285750" defTabSz="457200" fontAlgn="base">
              <a:spcBef>
                <a:spcPct val="0"/>
              </a:spcBef>
              <a:spcAft>
                <a:spcPct val="0"/>
              </a:spcAft>
              <a:buFont typeface="Arial" panose="020B0604020202020204" pitchFamily="34" charset="0"/>
              <a:buChar char="•"/>
            </a:pPr>
            <a:r>
              <a:rPr lang="en-US" sz="2000" dirty="0">
                <a:solidFill>
                  <a:prstClr val="black"/>
                </a:solidFill>
                <a:ea typeface="ＭＳ Ｐゴシック" pitchFamily="34" charset="-128"/>
              </a:rPr>
              <a:t>If the POC device is down, needs service or a swap-out device is required, contact the </a:t>
            </a:r>
            <a:br>
              <a:rPr lang="en-US" sz="2000" dirty="0">
                <a:solidFill>
                  <a:prstClr val="black"/>
                </a:solidFill>
                <a:ea typeface="ＭＳ Ｐゴシック" pitchFamily="34" charset="-128"/>
              </a:rPr>
            </a:br>
            <a:r>
              <a:rPr lang="en-US" sz="2000" dirty="0">
                <a:solidFill>
                  <a:prstClr val="black"/>
                </a:solidFill>
                <a:ea typeface="ＭＳ Ｐゴシック" pitchFamily="34" charset="-128"/>
              </a:rPr>
              <a:t>national support team for advise and next steps  </a:t>
            </a:r>
          </a:p>
          <a:p>
            <a:pPr lvl="2" defTabSz="457200" fontAlgn="base">
              <a:spcBef>
                <a:spcPct val="0"/>
              </a:spcBef>
              <a:spcAft>
                <a:spcPct val="0"/>
              </a:spcAft>
            </a:pPr>
            <a:endParaRPr lang="en-US" sz="2000" dirty="0">
              <a:solidFill>
                <a:prstClr val="black"/>
              </a:solidFill>
              <a:ea typeface="ＭＳ Ｐゴシック" pitchFamily="34" charset="-128"/>
            </a:endParaRPr>
          </a:p>
          <a:p>
            <a:pPr lvl="2" defTabSz="457200" fontAlgn="base">
              <a:spcBef>
                <a:spcPct val="0"/>
              </a:spcBef>
              <a:spcAft>
                <a:spcPct val="0"/>
              </a:spcAft>
            </a:pPr>
            <a:endParaRPr lang="en-US" dirty="0">
              <a:solidFill>
                <a:prstClr val="black"/>
              </a:solidFill>
              <a:ea typeface="ＭＳ Ｐゴシック" pitchFamily="34" charset="-128"/>
            </a:endParaRPr>
          </a:p>
        </p:txBody>
      </p:sp>
      <p:pic>
        <p:nvPicPr>
          <p:cNvPr id="26627" name="Picture 3" descr="C:\Users\Maria Rosezoil\AppData\Local\Microsoft\Windows\Temporary Internet Files\Content.IE5\8DX1MF1Y\NetworkEngineerBab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8212" y="3897004"/>
            <a:ext cx="2142067" cy="2808596"/>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9523412" y="2999096"/>
            <a:ext cx="2406100" cy="887104"/>
          </a:xfrm>
          <a:prstGeom prst="wedgeRoundRectCallout">
            <a:avLst>
              <a:gd name="adj1" fmla="val -12121"/>
              <a:gd name="adj2" fmla="val 73677"/>
              <a:gd name="adj3" fmla="val 16667"/>
            </a:avLst>
          </a:prstGeom>
          <a:noFill/>
          <a:ln w="3175"/>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base">
              <a:spcBef>
                <a:spcPct val="0"/>
              </a:spcBef>
              <a:spcAft>
                <a:spcPct val="0"/>
              </a:spcAft>
            </a:pPr>
            <a:r>
              <a:rPr lang="en-US" dirty="0">
                <a:solidFill>
                  <a:srgbClr val="C00000"/>
                </a:solidFill>
              </a:rPr>
              <a:t>Need Assistance?</a:t>
            </a:r>
          </a:p>
          <a:p>
            <a:pPr algn="ctr" defTabSz="457200" fontAlgn="base">
              <a:spcBef>
                <a:spcPct val="0"/>
              </a:spcBef>
              <a:spcAft>
                <a:spcPct val="0"/>
              </a:spcAft>
            </a:pPr>
            <a:r>
              <a:rPr lang="en-US" dirty="0">
                <a:solidFill>
                  <a:srgbClr val="C00000"/>
                </a:solidFill>
              </a:rPr>
              <a:t>Stop and Call!</a:t>
            </a:r>
          </a:p>
        </p:txBody>
      </p:sp>
    </p:spTree>
    <p:extLst>
      <p:ext uri="{BB962C8B-B14F-4D97-AF65-F5344CB8AC3E}">
        <p14:creationId xmlns:p14="http://schemas.microsoft.com/office/powerpoint/2010/main" val="10697321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7867" y="1675263"/>
            <a:ext cx="10969943" cy="4602707"/>
          </a:xfrm>
        </p:spPr>
        <p:txBody>
          <a:bodyPr>
            <a:normAutofit lnSpcReduction="10000"/>
          </a:bodyPr>
          <a:lstStyle/>
          <a:p>
            <a:r>
              <a:rPr lang="en-US" sz="2400" u="sng" dirty="0">
                <a:solidFill>
                  <a:srgbClr val="C00000"/>
                </a:solidFill>
                <a:latin typeface="+mj-lt"/>
              </a:rPr>
              <a:t>Quality Testing </a:t>
            </a:r>
            <a:r>
              <a:rPr lang="en-US" sz="2400" dirty="0">
                <a:latin typeface="+mj-lt"/>
              </a:rPr>
              <a:t>is the backbone of results reliability , this prevent misdiagnosis that affect the quality of life of the clients/patients</a:t>
            </a:r>
          </a:p>
          <a:p>
            <a:pPr marL="0" indent="0">
              <a:buNone/>
            </a:pPr>
            <a:endParaRPr lang="en-US" sz="2400" u="sng" dirty="0">
              <a:solidFill>
                <a:srgbClr val="C00000"/>
              </a:solidFill>
              <a:latin typeface="+mj-lt"/>
            </a:endParaRPr>
          </a:p>
          <a:p>
            <a:r>
              <a:rPr lang="en-US" sz="2400" u="sng" dirty="0">
                <a:solidFill>
                  <a:srgbClr val="C00000"/>
                </a:solidFill>
                <a:latin typeface="+mj-lt"/>
              </a:rPr>
              <a:t>Adherence to safety precautions </a:t>
            </a:r>
            <a:r>
              <a:rPr lang="en-US" sz="2400" dirty="0">
                <a:latin typeface="+mj-lt"/>
              </a:rPr>
              <a:t>will protect you, your colleagues, family, the client and the environment against infection</a:t>
            </a:r>
          </a:p>
          <a:p>
            <a:pPr marL="0" indent="0">
              <a:buNone/>
            </a:pPr>
            <a:endParaRPr lang="en-US" sz="2400" dirty="0">
              <a:latin typeface="+mj-lt"/>
            </a:endParaRPr>
          </a:p>
          <a:p>
            <a:r>
              <a:rPr lang="en-US" sz="2400" u="sng" dirty="0">
                <a:solidFill>
                  <a:srgbClr val="C00000"/>
                </a:solidFill>
                <a:latin typeface="+mj-lt"/>
              </a:rPr>
              <a:t>Connectivity</a:t>
            </a:r>
            <a:r>
              <a:rPr lang="en-US" sz="2400" dirty="0">
                <a:latin typeface="+mj-lt"/>
              </a:rPr>
              <a:t> allows data to be transmitted from POC devices in the field to a central point, where the data can be monitored centrally, simplify data aggregation and allow for timely reporting </a:t>
            </a:r>
          </a:p>
          <a:p>
            <a:pPr marL="0" indent="0">
              <a:buNone/>
            </a:pPr>
            <a:endParaRPr lang="en-US" sz="2400" dirty="0">
              <a:latin typeface="+mj-lt"/>
            </a:endParaRPr>
          </a:p>
          <a:p>
            <a:r>
              <a:rPr lang="en-US" sz="2400" u="sng" dirty="0">
                <a:solidFill>
                  <a:srgbClr val="C00000"/>
                </a:solidFill>
                <a:latin typeface="+mj-lt"/>
              </a:rPr>
              <a:t>Reliable supply chain and device management </a:t>
            </a:r>
            <a:r>
              <a:rPr lang="en-US" sz="2400" dirty="0">
                <a:latin typeface="+mj-lt"/>
              </a:rPr>
              <a:t>systems ensure uninterrupted testing and increase productivity </a:t>
            </a:r>
          </a:p>
          <a:p>
            <a:endParaRPr lang="en-US" dirty="0"/>
          </a:p>
        </p:txBody>
      </p:sp>
      <p:sp>
        <p:nvSpPr>
          <p:cNvPr id="3" name="Rectangle 2"/>
          <p:cNvSpPr>
            <a:spLocks noGrp="1" noChangeArrowheads="1"/>
          </p:cNvSpPr>
          <p:nvPr>
            <p:ph type="title"/>
          </p:nvPr>
        </p:nvSpPr>
        <p:spPr>
          <a:xfrm>
            <a:off x="0" y="0"/>
            <a:ext cx="12188825" cy="1066800"/>
          </a:xfrm>
          <a:solidFill>
            <a:schemeClr val="accent5">
              <a:lumMod val="50000"/>
            </a:schemeClr>
          </a:solidFill>
        </p:spPr>
        <p:txBody>
          <a:bodyPr vert="horz" lIns="91440" tIns="45720" rIns="91440" bIns="45720" rtlCol="0" anchor="ctr">
            <a:noAutofit/>
          </a:bodyPr>
          <a:lstStyle/>
          <a:p>
            <a:pPr algn="l" defTabSz="914400" eaLnBrk="1" hangingPunct="1"/>
            <a:r>
              <a:rPr lang="en-US" sz="2400" dirty="0">
                <a:solidFill>
                  <a:schemeClr val="bg1"/>
                </a:solidFill>
                <a:ea typeface="+mj-ea"/>
                <a:cs typeface="+mj-cs"/>
              </a:rPr>
              <a:t>Summary </a:t>
            </a:r>
          </a:p>
        </p:txBody>
      </p:sp>
    </p:spTree>
    <p:extLst>
      <p:ext uri="{BB962C8B-B14F-4D97-AF65-F5344CB8AC3E}">
        <p14:creationId xmlns:p14="http://schemas.microsoft.com/office/powerpoint/2010/main" val="2897998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312" y="-26503"/>
            <a:ext cx="12188825" cy="1066799"/>
          </a:xfrm>
          <a:prstGeom prst="rect">
            <a:avLst/>
          </a:prstGeom>
          <a:solidFill>
            <a:schemeClr val="accent5">
              <a:lumMod val="5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000" dirty="0">
              <a:solidFill>
                <a:schemeClr val="bg1"/>
              </a:solidFill>
            </a:endParaRPr>
          </a:p>
        </p:txBody>
      </p:sp>
      <p:sp>
        <p:nvSpPr>
          <p:cNvPr id="2" name="Slide Number Placeholder 1"/>
          <p:cNvSpPr>
            <a:spLocks noGrp="1"/>
          </p:cNvSpPr>
          <p:nvPr>
            <p:ph type="sldNum" sz="quarter" idx="12"/>
          </p:nvPr>
        </p:nvSpPr>
        <p:spPr/>
        <p:txBody>
          <a:bodyPr/>
          <a:lstStyle/>
          <a:p>
            <a:fld id="{1B357D11-2E5B-4896-BF3A-7DA436B015FD}" type="slidenum">
              <a:rPr lang="en-US" smtClean="0"/>
              <a:t>46</a:t>
            </a:fld>
            <a:endParaRPr lang="en-US" dirty="0"/>
          </a:p>
        </p:txBody>
      </p:sp>
      <p:sp>
        <p:nvSpPr>
          <p:cNvPr id="4" name="Slide Number Placeholder 2"/>
          <p:cNvSpPr txBox="1">
            <a:spLocks/>
          </p:cNvSpPr>
          <p:nvPr/>
        </p:nvSpPr>
        <p:spPr>
          <a:xfrm>
            <a:off x="8735330" y="6356390"/>
            <a:ext cx="284405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EE9E37A-4EAF-44F7-BC9F-FB713F1B08BE}" type="slidenum">
              <a:rPr lang="en-US">
                <a:solidFill>
                  <a:prstClr val="black">
                    <a:tint val="75000"/>
                  </a:prstClr>
                </a:solidFill>
              </a:rPr>
              <a:pPr/>
              <a:t>46</a:t>
            </a:fld>
            <a:endParaRPr lang="en-US" dirty="0">
              <a:solidFill>
                <a:prstClr val="black">
                  <a:tint val="75000"/>
                </a:prstClr>
              </a:solidFill>
            </a:endParaRPr>
          </a:p>
        </p:txBody>
      </p:sp>
      <p:sp>
        <p:nvSpPr>
          <p:cNvPr id="9" name="Title 1"/>
          <p:cNvSpPr>
            <a:spLocks noGrp="1"/>
          </p:cNvSpPr>
          <p:nvPr>
            <p:ph type="title"/>
          </p:nvPr>
        </p:nvSpPr>
        <p:spPr>
          <a:xfrm>
            <a:off x="2" y="5"/>
            <a:ext cx="12148858" cy="990601"/>
          </a:xfrm>
        </p:spPr>
        <p:txBody>
          <a:bodyPr>
            <a:noAutofit/>
          </a:bodyPr>
          <a:lstStyle/>
          <a:p>
            <a:pPr algn="l"/>
            <a:r>
              <a:rPr lang="en-US" sz="2400" dirty="0">
                <a:solidFill>
                  <a:schemeClr val="bg1"/>
                </a:solidFill>
                <a:cs typeface="Arial" panose="020B0604020202020204" pitchFamily="34" charset="0"/>
              </a:rPr>
              <a:t>Questions?</a:t>
            </a:r>
          </a:p>
        </p:txBody>
      </p:sp>
      <p:pic>
        <p:nvPicPr>
          <p:cNvPr id="6" name="Picture 28" descr="Classroom Shadow">
            <a:extLst>
              <a:ext uri="{FF2B5EF4-FFF2-40B4-BE49-F238E27FC236}">
                <a16:creationId xmlns:a16="http://schemas.microsoft.com/office/drawing/2014/main" id="{2CF11BAC-EB48-B14C-B548-E8F2AA713844}"/>
              </a:ext>
            </a:extLst>
          </p:cNvPr>
          <p:cNvPicPr>
            <a:picLocks noChangeAspect="1" noChangeArrowheads="1"/>
          </p:cNvPicPr>
          <p:nvPr/>
        </p:nvPicPr>
        <p:blipFill>
          <a:blip r:embed="rId3" cstate="print"/>
          <a:srcRect/>
          <a:stretch>
            <a:fillRect/>
          </a:stretch>
        </p:blipFill>
        <p:spPr bwMode="auto">
          <a:xfrm>
            <a:off x="3998930" y="1752600"/>
            <a:ext cx="3889375" cy="2109788"/>
          </a:xfrm>
          <a:prstGeom prst="rect">
            <a:avLst/>
          </a:prstGeom>
          <a:noFill/>
          <a:ln w="9525">
            <a:noFill/>
            <a:miter lim="800000"/>
            <a:headEnd/>
            <a:tailEnd/>
          </a:ln>
        </p:spPr>
      </p:pic>
      <p:sp>
        <p:nvSpPr>
          <p:cNvPr id="7" name="TextBox 6">
            <a:extLst>
              <a:ext uri="{FF2B5EF4-FFF2-40B4-BE49-F238E27FC236}">
                <a16:creationId xmlns:a16="http://schemas.microsoft.com/office/drawing/2014/main" id="{299CE42A-FC10-3742-97C3-ACA34F9BCD31}"/>
              </a:ext>
            </a:extLst>
          </p:cNvPr>
          <p:cNvSpPr txBox="1"/>
          <p:nvPr/>
        </p:nvSpPr>
        <p:spPr>
          <a:xfrm>
            <a:off x="4723122" y="6125621"/>
            <a:ext cx="2743200" cy="461537"/>
          </a:xfrm>
          <a:prstGeom prst="rect">
            <a:avLst/>
          </a:prstGeom>
          <a:noFill/>
        </p:spPr>
        <p:txBody>
          <a:bodyPr wrap="square" rtlCol="0">
            <a:spAutoFit/>
          </a:bodyPr>
          <a:lstStyle/>
          <a:p>
            <a:pPr algn="ctr"/>
            <a:r>
              <a:rPr lang="en-US" sz="2399" b="1" dirty="0"/>
              <a:t>Thank You!</a:t>
            </a:r>
          </a:p>
        </p:txBody>
      </p:sp>
    </p:spTree>
    <p:extLst>
      <p:ext uri="{BB962C8B-B14F-4D97-AF65-F5344CB8AC3E}">
        <p14:creationId xmlns:p14="http://schemas.microsoft.com/office/powerpoint/2010/main" val="1681737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9970" name="Rectangle 2"/>
          <p:cNvSpPr>
            <a:spLocks noGrp="1" noChangeArrowheads="1"/>
          </p:cNvSpPr>
          <p:nvPr>
            <p:ph type="title"/>
          </p:nvPr>
        </p:nvSpPr>
        <p:spPr>
          <a:xfrm>
            <a:off x="0" y="21"/>
            <a:ext cx="12188825" cy="832513"/>
          </a:xfrm>
          <a:solidFill>
            <a:srgbClr val="215968"/>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Pre-testing Errors</a:t>
            </a:r>
          </a:p>
        </p:txBody>
      </p:sp>
      <p:sp>
        <p:nvSpPr>
          <p:cNvPr id="979971" name="Rectangle 3"/>
          <p:cNvSpPr>
            <a:spLocks noGrp="1" noChangeArrowheads="1"/>
          </p:cNvSpPr>
          <p:nvPr>
            <p:ph idx="1"/>
          </p:nvPr>
        </p:nvSpPr>
        <p:spPr>
          <a:xfrm>
            <a:off x="455612" y="1770815"/>
            <a:ext cx="5484971" cy="4858603"/>
          </a:xfrm>
          <a:ln>
            <a:solidFill>
              <a:schemeClr val="accent1"/>
            </a:solidFill>
          </a:ln>
        </p:spPr>
        <p:txBody>
          <a:bodyPr>
            <a:normAutofit/>
          </a:bodyPr>
          <a:lstStyle/>
          <a:p>
            <a:pPr algn="just">
              <a:lnSpc>
                <a:spcPct val="85000"/>
              </a:lnSpc>
              <a:buFontTx/>
              <a:buNone/>
            </a:pPr>
            <a:endParaRPr lang="en-US" sz="2000" b="1" dirty="0">
              <a:latin typeface="Calibri" pitchFamily="34" charset="0"/>
            </a:endParaRPr>
          </a:p>
          <a:p>
            <a:pPr>
              <a:lnSpc>
                <a:spcPct val="85000"/>
              </a:lnSpc>
            </a:pPr>
            <a:r>
              <a:rPr lang="en-US" sz="2000" dirty="0">
                <a:latin typeface="Calibri" pitchFamily="34" charset="0"/>
              </a:rPr>
              <a:t>Specimen not collected properly </a:t>
            </a:r>
            <a:endParaRPr lang="en-US" sz="2000" dirty="0">
              <a:solidFill>
                <a:srgbClr val="FF0000"/>
              </a:solidFill>
              <a:latin typeface="Calibri" pitchFamily="34" charset="0"/>
            </a:endParaRPr>
          </a:p>
          <a:p>
            <a:pPr marL="0" indent="0">
              <a:lnSpc>
                <a:spcPct val="85000"/>
              </a:lnSpc>
              <a:buNone/>
            </a:pPr>
            <a:endParaRPr lang="en-US" sz="2000" dirty="0">
              <a:solidFill>
                <a:srgbClr val="FF0000"/>
              </a:solidFill>
              <a:latin typeface="Calibri" pitchFamily="34" charset="0"/>
            </a:endParaRPr>
          </a:p>
          <a:p>
            <a:pPr>
              <a:lnSpc>
                <a:spcPct val="85000"/>
              </a:lnSpc>
            </a:pPr>
            <a:r>
              <a:rPr lang="en-US" sz="2000" dirty="0">
                <a:latin typeface="Calibri" pitchFamily="34" charset="0"/>
              </a:rPr>
              <a:t>Specimen mislabeled or unlabeled</a:t>
            </a:r>
            <a:endParaRPr lang="en-US" sz="2000" dirty="0">
              <a:solidFill>
                <a:srgbClr val="FF0000"/>
              </a:solidFill>
              <a:latin typeface="Calibri" pitchFamily="34" charset="0"/>
            </a:endParaRPr>
          </a:p>
          <a:p>
            <a:pPr marL="0" indent="0">
              <a:lnSpc>
                <a:spcPct val="85000"/>
              </a:lnSpc>
              <a:buNone/>
            </a:pPr>
            <a:endParaRPr lang="en-US" sz="2000" dirty="0">
              <a:solidFill>
                <a:srgbClr val="FF0000"/>
              </a:solidFill>
              <a:latin typeface="Calibri" pitchFamily="34" charset="0"/>
            </a:endParaRPr>
          </a:p>
          <a:p>
            <a:pPr>
              <a:lnSpc>
                <a:spcPct val="85000"/>
              </a:lnSpc>
            </a:pPr>
            <a:r>
              <a:rPr lang="en-US" sz="2000" dirty="0">
                <a:latin typeface="Calibri" pitchFamily="34" charset="0"/>
              </a:rPr>
              <a:t>Wrong Specimen/Specimen Container</a:t>
            </a:r>
          </a:p>
          <a:p>
            <a:pPr marL="0" indent="0">
              <a:lnSpc>
                <a:spcPct val="85000"/>
              </a:lnSpc>
              <a:buNone/>
            </a:pPr>
            <a:endParaRPr lang="en-US" sz="2000" dirty="0">
              <a:latin typeface="Calibri" pitchFamily="34" charset="0"/>
            </a:endParaRPr>
          </a:p>
          <a:p>
            <a:pPr>
              <a:lnSpc>
                <a:spcPct val="85000"/>
              </a:lnSpc>
            </a:pPr>
            <a:r>
              <a:rPr lang="en-US" sz="2000" dirty="0">
                <a:latin typeface="Calibri" pitchFamily="34" charset="0"/>
              </a:rPr>
              <a:t>Specimen stored inappropriately before testing</a:t>
            </a:r>
          </a:p>
          <a:p>
            <a:pPr>
              <a:lnSpc>
                <a:spcPct val="85000"/>
              </a:lnSpc>
            </a:pPr>
            <a:endParaRPr lang="en-US" sz="2000" dirty="0">
              <a:solidFill>
                <a:srgbClr val="FF0000"/>
              </a:solidFill>
              <a:latin typeface="Calibri" pitchFamily="34" charset="0"/>
            </a:endParaRPr>
          </a:p>
          <a:p>
            <a:pPr>
              <a:lnSpc>
                <a:spcPct val="85000"/>
              </a:lnSpc>
            </a:pPr>
            <a:r>
              <a:rPr lang="en-US" sz="2000" dirty="0">
                <a:latin typeface="Calibri" pitchFamily="34" charset="0"/>
              </a:rPr>
              <a:t>Specimen transported inappropriately</a:t>
            </a:r>
          </a:p>
          <a:p>
            <a:pPr marL="0" indent="0">
              <a:lnSpc>
                <a:spcPct val="85000"/>
              </a:lnSpc>
              <a:buNone/>
            </a:pPr>
            <a:endParaRPr lang="en-US" sz="2000" dirty="0">
              <a:latin typeface="Calibri" pitchFamily="34" charset="0"/>
            </a:endParaRPr>
          </a:p>
          <a:p>
            <a:pPr>
              <a:lnSpc>
                <a:spcPct val="85000"/>
              </a:lnSpc>
            </a:pPr>
            <a:r>
              <a:rPr lang="en-US" sz="2000" dirty="0">
                <a:latin typeface="Calibri" pitchFamily="34" charset="0"/>
              </a:rPr>
              <a:t>Test kits stored inappropriately</a:t>
            </a:r>
            <a:endParaRPr lang="en-US" sz="2000" dirty="0">
              <a:solidFill>
                <a:srgbClr val="FF0000"/>
              </a:solidFill>
              <a:latin typeface="Calibri" pitchFamily="34" charset="0"/>
            </a:endParaRPr>
          </a:p>
        </p:txBody>
      </p:sp>
      <p:sp>
        <p:nvSpPr>
          <p:cNvPr id="5" name="Rectangle 3"/>
          <p:cNvSpPr txBox="1">
            <a:spLocks noChangeArrowheads="1"/>
          </p:cNvSpPr>
          <p:nvPr/>
        </p:nvSpPr>
        <p:spPr>
          <a:xfrm>
            <a:off x="6346876" y="1798091"/>
            <a:ext cx="5484971" cy="4831306"/>
          </a:xfrm>
          <a:prstGeom prst="rect">
            <a:avLst/>
          </a:prstGeom>
          <a:ln>
            <a:solidFill>
              <a:schemeClr val="accent1"/>
            </a:solidFill>
          </a:ln>
        </p:spPr>
        <p:txBody>
          <a:bodyPr vert="horz">
            <a:normAutofit/>
          </a:bodyPr>
          <a:lstStyle/>
          <a:p>
            <a:pPr marL="365760" indent="-256032">
              <a:lnSpc>
                <a:spcPct val="80000"/>
              </a:lnSpc>
              <a:spcBef>
                <a:spcPts val="300"/>
              </a:spcBef>
              <a:defRPr/>
            </a:pPr>
            <a:endParaRPr lang="en-US" sz="2000" dirty="0">
              <a:ea typeface="ＭＳ Ｐゴシック" pitchFamily="34" charset="-128"/>
            </a:endParaRPr>
          </a:p>
          <a:p>
            <a:pPr marL="365760" indent="-256032">
              <a:lnSpc>
                <a:spcPct val="80000"/>
              </a:lnSpc>
              <a:spcBef>
                <a:spcPts val="300"/>
              </a:spcBef>
              <a:buFont typeface="Georgia"/>
              <a:buChar char="•"/>
              <a:defRPr/>
            </a:pPr>
            <a:r>
              <a:rPr lang="en-US" sz="2000" dirty="0">
                <a:ea typeface="ＭＳ Ｐゴシック" pitchFamily="34" charset="-128"/>
              </a:rPr>
              <a:t>Check storage and room temperature</a:t>
            </a:r>
          </a:p>
          <a:p>
            <a:pPr marL="109728">
              <a:lnSpc>
                <a:spcPct val="80000"/>
              </a:lnSpc>
              <a:spcBef>
                <a:spcPts val="300"/>
              </a:spcBef>
              <a:defRPr/>
            </a:pPr>
            <a:endParaRPr lang="en-US" sz="2000" dirty="0">
              <a:ea typeface="ＭＳ Ｐゴシック" pitchFamily="34" charset="-128"/>
            </a:endParaRPr>
          </a:p>
          <a:p>
            <a:pPr marL="365760" indent="-256032">
              <a:lnSpc>
                <a:spcPct val="80000"/>
              </a:lnSpc>
              <a:spcBef>
                <a:spcPts val="300"/>
              </a:spcBef>
              <a:buFont typeface="Georgia"/>
              <a:buChar char="•"/>
              <a:defRPr/>
            </a:pPr>
            <a:r>
              <a:rPr lang="en-US" sz="2000" dirty="0">
                <a:ea typeface="ＭＳ Ｐゴシック" pitchFamily="34" charset="-128"/>
              </a:rPr>
              <a:t>Collect appropriate specimen</a:t>
            </a:r>
          </a:p>
          <a:p>
            <a:pPr marL="109728">
              <a:lnSpc>
                <a:spcPct val="80000"/>
              </a:lnSpc>
              <a:spcBef>
                <a:spcPts val="300"/>
              </a:spcBef>
              <a:defRPr/>
            </a:pPr>
            <a:endParaRPr lang="en-US" sz="2000" dirty="0">
              <a:ea typeface="ＭＳ Ｐゴシック" pitchFamily="34" charset="-128"/>
            </a:endParaRPr>
          </a:p>
          <a:p>
            <a:pPr marL="365760" indent="-256032">
              <a:lnSpc>
                <a:spcPct val="80000"/>
              </a:lnSpc>
              <a:spcBef>
                <a:spcPts val="300"/>
              </a:spcBef>
              <a:buFont typeface="Georgia"/>
              <a:buChar char="•"/>
              <a:defRPr/>
            </a:pPr>
            <a:r>
              <a:rPr lang="en-US" sz="2000" dirty="0">
                <a:ea typeface="ＭＳ Ｐゴシック" pitchFamily="34" charset="-128"/>
              </a:rPr>
              <a:t>Use of appropriate Specimen Container</a:t>
            </a:r>
          </a:p>
          <a:p>
            <a:pPr marL="109728">
              <a:lnSpc>
                <a:spcPct val="80000"/>
              </a:lnSpc>
              <a:spcBef>
                <a:spcPts val="300"/>
              </a:spcBef>
              <a:defRPr/>
            </a:pPr>
            <a:endParaRPr lang="en-US" sz="2000" dirty="0">
              <a:ea typeface="ＭＳ Ｐゴシック" pitchFamily="34" charset="-128"/>
            </a:endParaRPr>
          </a:p>
          <a:p>
            <a:pPr marL="365760" indent="-256032">
              <a:lnSpc>
                <a:spcPct val="80000"/>
              </a:lnSpc>
              <a:spcBef>
                <a:spcPts val="300"/>
              </a:spcBef>
              <a:buFont typeface="Georgia"/>
              <a:buChar char="•"/>
              <a:defRPr/>
            </a:pPr>
            <a:r>
              <a:rPr lang="en-US" sz="2000" dirty="0">
                <a:ea typeface="ＭＳ Ｐゴシック" pitchFamily="34" charset="-128"/>
              </a:rPr>
              <a:t>Select an appropriate testing workspace </a:t>
            </a:r>
          </a:p>
          <a:p>
            <a:pPr marL="109728">
              <a:lnSpc>
                <a:spcPct val="80000"/>
              </a:lnSpc>
              <a:spcBef>
                <a:spcPts val="300"/>
              </a:spcBef>
              <a:defRPr/>
            </a:pPr>
            <a:endParaRPr lang="en-US" sz="2000" dirty="0">
              <a:ea typeface="ＭＳ Ｐゴシック" pitchFamily="34" charset="-128"/>
            </a:endParaRPr>
          </a:p>
          <a:p>
            <a:pPr marL="365760" indent="-256032">
              <a:lnSpc>
                <a:spcPct val="80000"/>
              </a:lnSpc>
              <a:spcBef>
                <a:spcPts val="300"/>
              </a:spcBef>
              <a:buFont typeface="Georgia"/>
              <a:buChar char="•"/>
              <a:defRPr/>
            </a:pPr>
            <a:r>
              <a:rPr lang="en-US" sz="2000" dirty="0">
                <a:ea typeface="ＭＳ Ｐゴシック" pitchFamily="34" charset="-128"/>
              </a:rPr>
              <a:t>Check inventory and expiration dates</a:t>
            </a:r>
          </a:p>
          <a:p>
            <a:pPr marL="109728">
              <a:lnSpc>
                <a:spcPct val="80000"/>
              </a:lnSpc>
              <a:spcBef>
                <a:spcPts val="300"/>
              </a:spcBef>
              <a:defRPr/>
            </a:pPr>
            <a:endParaRPr lang="en-US" sz="2000" dirty="0">
              <a:ea typeface="ＭＳ Ｐゴシック" pitchFamily="34" charset="-128"/>
            </a:endParaRPr>
          </a:p>
          <a:p>
            <a:pPr marL="365760" indent="-256032">
              <a:lnSpc>
                <a:spcPct val="80000"/>
              </a:lnSpc>
              <a:spcBef>
                <a:spcPts val="300"/>
              </a:spcBef>
              <a:buFont typeface="Georgia"/>
              <a:buChar char="•"/>
              <a:defRPr/>
            </a:pPr>
            <a:r>
              <a:rPr lang="en-US" sz="2000" dirty="0">
                <a:ea typeface="ＭＳ Ｐゴシック" pitchFamily="34" charset="-128"/>
              </a:rPr>
              <a:t>Review testing procedures</a:t>
            </a:r>
          </a:p>
          <a:p>
            <a:pPr marL="109728">
              <a:lnSpc>
                <a:spcPct val="80000"/>
              </a:lnSpc>
              <a:spcBef>
                <a:spcPts val="300"/>
              </a:spcBef>
              <a:defRPr/>
            </a:pPr>
            <a:endParaRPr lang="en-US" sz="2000" dirty="0">
              <a:ea typeface="ＭＳ Ｐゴシック" pitchFamily="34" charset="-128"/>
            </a:endParaRPr>
          </a:p>
          <a:p>
            <a:pPr marL="365760" indent="-256032">
              <a:lnSpc>
                <a:spcPct val="80000"/>
              </a:lnSpc>
              <a:spcBef>
                <a:spcPts val="300"/>
              </a:spcBef>
              <a:buFont typeface="Georgia"/>
              <a:buChar char="•"/>
              <a:defRPr/>
            </a:pPr>
            <a:r>
              <a:rPr lang="en-US" sz="2000" dirty="0">
                <a:ea typeface="ＭＳ Ｐゴシック" pitchFamily="34" charset="-128"/>
              </a:rPr>
              <a:t>Record pertinent information, and label test device </a:t>
            </a:r>
          </a:p>
          <a:p>
            <a:pPr marL="365760" indent="-256032">
              <a:lnSpc>
                <a:spcPct val="80000"/>
              </a:lnSpc>
              <a:spcBef>
                <a:spcPts val="300"/>
              </a:spcBef>
              <a:buClr>
                <a:srgbClr val="9BBB59"/>
              </a:buClr>
              <a:buFont typeface="Georgia"/>
              <a:buChar char="•"/>
              <a:defRPr/>
            </a:pPr>
            <a:endParaRPr lang="en-US" sz="2400" dirty="0">
              <a:solidFill>
                <a:prstClr val="black"/>
              </a:solidFill>
              <a:ea typeface="ＭＳ Ｐゴシック" pitchFamily="34" charset="-128"/>
            </a:endParaRPr>
          </a:p>
        </p:txBody>
      </p:sp>
      <p:sp>
        <p:nvSpPr>
          <p:cNvPr id="6" name="TextBox 5"/>
          <p:cNvSpPr txBox="1"/>
          <p:nvPr/>
        </p:nvSpPr>
        <p:spPr>
          <a:xfrm>
            <a:off x="455612" y="1014502"/>
            <a:ext cx="5484971" cy="696035"/>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p>
            <a:pPr algn="ctr" defTabSz="457200" fontAlgn="base"/>
            <a:r>
              <a:rPr lang="en-US" sz="2000" b="1" dirty="0">
                <a:solidFill>
                  <a:prstClr val="white"/>
                </a:solidFill>
              </a:rPr>
              <a:t>Examples</a:t>
            </a:r>
          </a:p>
        </p:txBody>
      </p:sp>
      <p:sp>
        <p:nvSpPr>
          <p:cNvPr id="9" name="TextBox 8"/>
          <p:cNvSpPr txBox="1"/>
          <p:nvPr/>
        </p:nvSpPr>
        <p:spPr>
          <a:xfrm>
            <a:off x="6346876" y="1003129"/>
            <a:ext cx="5484971" cy="70740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Preventing and detecting errors before testing</a:t>
            </a:r>
          </a:p>
        </p:txBody>
      </p:sp>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3334225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Grp="1" noChangeArrowheads="1"/>
          </p:cNvSpPr>
          <p:nvPr>
            <p:ph type="title"/>
          </p:nvPr>
        </p:nvSpPr>
        <p:spPr>
          <a:xfrm>
            <a:off x="0" y="21"/>
            <a:ext cx="12188825" cy="832513"/>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Testing Errors</a:t>
            </a:r>
          </a:p>
        </p:txBody>
      </p:sp>
      <p:sp>
        <p:nvSpPr>
          <p:cNvPr id="980995" name="Rectangle 3"/>
          <p:cNvSpPr>
            <a:spLocks noGrp="1" noChangeArrowheads="1"/>
          </p:cNvSpPr>
          <p:nvPr>
            <p:ph idx="1"/>
          </p:nvPr>
        </p:nvSpPr>
        <p:spPr>
          <a:xfrm>
            <a:off x="433177" y="1782172"/>
            <a:ext cx="5484970" cy="4923428"/>
          </a:xfrm>
          <a:ln>
            <a:solidFill>
              <a:schemeClr val="accent1"/>
            </a:solidFill>
          </a:ln>
        </p:spPr>
        <p:txBody>
          <a:bodyPr>
            <a:noAutofit/>
          </a:bodyPr>
          <a:lstStyle/>
          <a:p>
            <a:pPr>
              <a:lnSpc>
                <a:spcPct val="85000"/>
              </a:lnSpc>
            </a:pPr>
            <a:r>
              <a:rPr lang="en-US" sz="1800" dirty="0">
                <a:latin typeface="Calibri" pitchFamily="34" charset="0"/>
              </a:rPr>
              <a:t>SOPs not followed </a:t>
            </a:r>
          </a:p>
          <a:p>
            <a:pPr>
              <a:lnSpc>
                <a:spcPct val="85000"/>
              </a:lnSpc>
            </a:pPr>
            <a:endParaRPr lang="en-US" sz="1800" dirty="0">
              <a:latin typeface="Calibri" pitchFamily="34" charset="0"/>
            </a:endParaRPr>
          </a:p>
          <a:p>
            <a:pPr>
              <a:lnSpc>
                <a:spcPct val="85000"/>
              </a:lnSpc>
            </a:pPr>
            <a:r>
              <a:rPr lang="en-US" sz="1800" dirty="0">
                <a:latin typeface="Calibri" pitchFamily="34" charset="0"/>
              </a:rPr>
              <a:t>Operators not trained or competent to perform the test</a:t>
            </a:r>
          </a:p>
          <a:p>
            <a:pPr marL="0" indent="0">
              <a:lnSpc>
                <a:spcPct val="85000"/>
              </a:lnSpc>
              <a:buNone/>
            </a:pPr>
            <a:endParaRPr lang="en-US" sz="1800" dirty="0">
              <a:solidFill>
                <a:srgbClr val="FF0000"/>
              </a:solidFill>
              <a:latin typeface="Calibri" pitchFamily="34" charset="0"/>
            </a:endParaRPr>
          </a:p>
          <a:p>
            <a:pPr>
              <a:lnSpc>
                <a:spcPct val="85000"/>
              </a:lnSpc>
            </a:pPr>
            <a:r>
              <a:rPr lang="en-US" sz="1800" dirty="0">
                <a:latin typeface="Calibri" pitchFamily="34" charset="0"/>
              </a:rPr>
              <a:t>Incorrect timing of test</a:t>
            </a:r>
          </a:p>
          <a:p>
            <a:pPr>
              <a:lnSpc>
                <a:spcPct val="85000"/>
              </a:lnSpc>
            </a:pPr>
            <a:endParaRPr lang="en-US" sz="1800" dirty="0">
              <a:latin typeface="Calibri" pitchFamily="34" charset="0"/>
            </a:endParaRPr>
          </a:p>
          <a:p>
            <a:pPr>
              <a:lnSpc>
                <a:spcPct val="85000"/>
              </a:lnSpc>
            </a:pPr>
            <a:r>
              <a:rPr lang="en-US" sz="1800" dirty="0">
                <a:latin typeface="Calibri" pitchFamily="34" charset="0"/>
              </a:rPr>
              <a:t>Results reported when control results out of range</a:t>
            </a:r>
          </a:p>
          <a:p>
            <a:pPr>
              <a:lnSpc>
                <a:spcPct val="85000"/>
              </a:lnSpc>
            </a:pPr>
            <a:endParaRPr lang="en-US" sz="1800" dirty="0">
              <a:solidFill>
                <a:srgbClr val="FF0000"/>
              </a:solidFill>
              <a:latin typeface="Calibri" pitchFamily="34" charset="0"/>
            </a:endParaRPr>
          </a:p>
          <a:p>
            <a:pPr>
              <a:lnSpc>
                <a:spcPct val="85000"/>
              </a:lnSpc>
            </a:pPr>
            <a:r>
              <a:rPr lang="en-US" sz="1800" dirty="0">
                <a:latin typeface="Calibri" pitchFamily="34" charset="0"/>
              </a:rPr>
              <a:t>Improper measurements of specimen or reagents</a:t>
            </a:r>
          </a:p>
          <a:p>
            <a:pPr marL="0" indent="0">
              <a:lnSpc>
                <a:spcPct val="85000"/>
              </a:lnSpc>
              <a:buNone/>
            </a:pPr>
            <a:endParaRPr lang="en-US" sz="1800" dirty="0">
              <a:latin typeface="Calibri" pitchFamily="34" charset="0"/>
            </a:endParaRPr>
          </a:p>
          <a:p>
            <a:pPr>
              <a:lnSpc>
                <a:spcPct val="85000"/>
              </a:lnSpc>
            </a:pPr>
            <a:r>
              <a:rPr lang="en-US" sz="1800" dirty="0">
                <a:latin typeface="Calibri" pitchFamily="34" charset="0"/>
              </a:rPr>
              <a:t>Reagents stored inappropriately or used after expiration date</a:t>
            </a:r>
          </a:p>
          <a:p>
            <a:pPr marL="0" indent="0">
              <a:lnSpc>
                <a:spcPct val="85000"/>
              </a:lnSpc>
              <a:buNone/>
            </a:pPr>
            <a:endParaRPr lang="en-US" sz="1800" dirty="0">
              <a:latin typeface="Calibri" pitchFamily="34" charset="0"/>
            </a:endParaRPr>
          </a:p>
          <a:p>
            <a:pPr>
              <a:lnSpc>
                <a:spcPct val="85000"/>
              </a:lnSpc>
            </a:pPr>
            <a:r>
              <a:rPr lang="en-US" sz="1800" dirty="0">
                <a:latin typeface="Calibri" pitchFamily="34" charset="0"/>
              </a:rPr>
              <a:t>Insufficient sample collected</a:t>
            </a:r>
            <a:endParaRPr lang="en-US" sz="1800" dirty="0">
              <a:solidFill>
                <a:srgbClr val="FF0000"/>
              </a:solidFill>
              <a:latin typeface="Calibri" pitchFamily="34" charset="0"/>
            </a:endParaRPr>
          </a:p>
          <a:p>
            <a:pPr marL="0" indent="0">
              <a:lnSpc>
                <a:spcPct val="85000"/>
              </a:lnSpc>
              <a:buNone/>
            </a:pPr>
            <a:endParaRPr lang="en-US" sz="1800" dirty="0">
              <a:solidFill>
                <a:srgbClr val="FF0000"/>
              </a:solidFill>
              <a:latin typeface="Calibri" pitchFamily="34" charset="0"/>
            </a:endParaRPr>
          </a:p>
          <a:p>
            <a:pPr>
              <a:lnSpc>
                <a:spcPct val="85000"/>
              </a:lnSpc>
            </a:pPr>
            <a:r>
              <a:rPr lang="en-US" sz="1800" dirty="0">
                <a:latin typeface="Calibri" pitchFamily="34" charset="0"/>
              </a:rPr>
              <a:t>Incorrect reagents used </a:t>
            </a:r>
          </a:p>
        </p:txBody>
      </p:sp>
      <p:sp>
        <p:nvSpPr>
          <p:cNvPr id="5" name="Rectangle 3"/>
          <p:cNvSpPr txBox="1">
            <a:spLocks noChangeArrowheads="1"/>
          </p:cNvSpPr>
          <p:nvPr/>
        </p:nvSpPr>
        <p:spPr>
          <a:xfrm>
            <a:off x="6324442" y="1782172"/>
            <a:ext cx="5484971" cy="4923428"/>
          </a:xfrm>
          <a:prstGeom prst="rect">
            <a:avLst/>
          </a:prstGeom>
          <a:ln>
            <a:solidFill>
              <a:schemeClr val="accent1"/>
            </a:solidFill>
          </a:ln>
        </p:spPr>
        <p:txBody>
          <a:bodyPr vert="horz">
            <a:normAutofit/>
          </a:bodyPr>
          <a:lstStyle/>
          <a:p>
            <a:pPr marL="365760" indent="-256032">
              <a:spcBef>
                <a:spcPts val="300"/>
              </a:spcBef>
              <a:buFont typeface="Georgia"/>
              <a:buChar char="•"/>
              <a:defRPr/>
            </a:pPr>
            <a:r>
              <a:rPr lang="en-US" dirty="0">
                <a:solidFill>
                  <a:prstClr val="black"/>
                </a:solidFill>
                <a:ea typeface="ＭＳ Ｐゴシック" pitchFamily="34" charset="-128"/>
              </a:rPr>
              <a:t>Ensure the device runs everyday</a:t>
            </a:r>
          </a:p>
          <a:p>
            <a:pPr marL="365760" indent="-256032">
              <a:spcBef>
                <a:spcPts val="300"/>
              </a:spcBef>
              <a:buFont typeface="Georgia"/>
              <a:buChar char="•"/>
              <a:defRPr/>
            </a:pPr>
            <a:endParaRPr lang="en-US" dirty="0">
              <a:solidFill>
                <a:prstClr val="black"/>
              </a:solidFill>
              <a:ea typeface="ＭＳ Ｐゴシック" pitchFamily="34" charset="-128"/>
            </a:endParaRPr>
          </a:p>
          <a:p>
            <a:pPr marL="365760" indent="-256032">
              <a:spcBef>
                <a:spcPts val="300"/>
              </a:spcBef>
              <a:buFont typeface="Georgia"/>
              <a:buChar char="•"/>
              <a:defRPr/>
            </a:pPr>
            <a:r>
              <a:rPr lang="en-US" dirty="0">
                <a:solidFill>
                  <a:prstClr val="black"/>
                </a:solidFill>
                <a:ea typeface="ＭＳ Ｐゴシック" pitchFamily="34" charset="-128"/>
              </a:rPr>
              <a:t>Ensure all operators are trained and have appropriate certification</a:t>
            </a:r>
          </a:p>
          <a:p>
            <a:pPr marL="109728">
              <a:spcBef>
                <a:spcPts val="300"/>
              </a:spcBef>
              <a:defRPr/>
            </a:pPr>
            <a:endParaRPr lang="en-US" dirty="0">
              <a:solidFill>
                <a:prstClr val="black"/>
              </a:solidFill>
              <a:ea typeface="ＭＳ Ｐゴシック" pitchFamily="34" charset="-128"/>
            </a:endParaRPr>
          </a:p>
          <a:p>
            <a:pPr marL="365760" indent="-256032">
              <a:spcBef>
                <a:spcPts val="300"/>
              </a:spcBef>
              <a:buFont typeface="Georgia"/>
              <a:buChar char="•"/>
              <a:defRPr/>
            </a:pPr>
            <a:r>
              <a:rPr lang="en-US" dirty="0">
                <a:solidFill>
                  <a:prstClr val="black"/>
                </a:solidFill>
                <a:ea typeface="ＭＳ Ｐゴシック" pitchFamily="34" charset="-128"/>
              </a:rPr>
              <a:t>Perform and review Quality Controls (QC) – run standard controls, if necessary for the platform</a:t>
            </a:r>
          </a:p>
          <a:p>
            <a:pPr marL="109728">
              <a:spcBef>
                <a:spcPts val="300"/>
              </a:spcBef>
              <a:defRPr/>
            </a:pPr>
            <a:endParaRPr lang="en-US" dirty="0">
              <a:solidFill>
                <a:prstClr val="black"/>
              </a:solidFill>
              <a:ea typeface="ＭＳ Ｐゴシック" pitchFamily="34" charset="-128"/>
            </a:endParaRPr>
          </a:p>
          <a:p>
            <a:pPr marL="365760" indent="-256032">
              <a:spcBef>
                <a:spcPts val="300"/>
              </a:spcBef>
              <a:buFont typeface="Georgia"/>
              <a:buChar char="•"/>
              <a:defRPr/>
            </a:pPr>
            <a:r>
              <a:rPr lang="en-US" dirty="0">
                <a:solidFill>
                  <a:prstClr val="black"/>
                </a:solidFill>
                <a:ea typeface="ＭＳ Ｐゴシック" pitchFamily="34" charset="-128"/>
              </a:rPr>
              <a:t>Follow safety precautions</a:t>
            </a:r>
          </a:p>
          <a:p>
            <a:pPr marL="109728">
              <a:spcBef>
                <a:spcPts val="300"/>
              </a:spcBef>
              <a:defRPr/>
            </a:pPr>
            <a:endParaRPr lang="en-US" dirty="0">
              <a:solidFill>
                <a:prstClr val="black"/>
              </a:solidFill>
              <a:ea typeface="ＭＳ Ｐゴシック" pitchFamily="34" charset="-128"/>
            </a:endParaRPr>
          </a:p>
          <a:p>
            <a:pPr marL="365760" indent="-256032">
              <a:spcBef>
                <a:spcPts val="300"/>
              </a:spcBef>
              <a:buFont typeface="Georgia"/>
              <a:buChar char="•"/>
              <a:defRPr/>
            </a:pPr>
            <a:r>
              <a:rPr lang="en-US" dirty="0">
                <a:solidFill>
                  <a:prstClr val="black"/>
                </a:solidFill>
                <a:ea typeface="ＭＳ Ｐゴシック" pitchFamily="34" charset="-128"/>
              </a:rPr>
              <a:t>Conduct test according to written procedures (Follow SOP)</a:t>
            </a:r>
          </a:p>
          <a:p>
            <a:pPr marL="109728">
              <a:spcBef>
                <a:spcPts val="300"/>
              </a:spcBef>
              <a:defRPr/>
            </a:pPr>
            <a:endParaRPr lang="en-US" dirty="0">
              <a:solidFill>
                <a:prstClr val="black"/>
              </a:solidFill>
              <a:ea typeface="ＭＳ Ｐゴシック" pitchFamily="34" charset="-128"/>
            </a:endParaRPr>
          </a:p>
          <a:p>
            <a:pPr marL="365760" indent="-256032">
              <a:spcBef>
                <a:spcPts val="300"/>
              </a:spcBef>
              <a:buFont typeface="Georgia"/>
              <a:buChar char="•"/>
              <a:defRPr/>
            </a:pPr>
            <a:r>
              <a:rPr lang="en-US" dirty="0">
                <a:solidFill>
                  <a:prstClr val="black"/>
                </a:solidFill>
                <a:ea typeface="ＭＳ Ｐゴシック" pitchFamily="34" charset="-128"/>
              </a:rPr>
              <a:t>Correctly interpret test results</a:t>
            </a:r>
          </a:p>
        </p:txBody>
      </p:sp>
      <p:sp>
        <p:nvSpPr>
          <p:cNvPr id="6" name="TextBox 5"/>
          <p:cNvSpPr txBox="1"/>
          <p:nvPr/>
        </p:nvSpPr>
        <p:spPr>
          <a:xfrm>
            <a:off x="433178" y="969011"/>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Examples</a:t>
            </a:r>
          </a:p>
        </p:txBody>
      </p:sp>
      <p:sp>
        <p:nvSpPr>
          <p:cNvPr id="7" name="TextBox 6"/>
          <p:cNvSpPr txBox="1"/>
          <p:nvPr/>
        </p:nvSpPr>
        <p:spPr>
          <a:xfrm>
            <a:off x="6324442" y="969011"/>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Preventing and detecting errors during testing</a:t>
            </a: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18118277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2018" name="Rectangle 2"/>
          <p:cNvSpPr>
            <a:spLocks noGrp="1" noChangeArrowheads="1"/>
          </p:cNvSpPr>
          <p:nvPr>
            <p:ph type="title"/>
          </p:nvPr>
        </p:nvSpPr>
        <p:spPr>
          <a:xfrm>
            <a:off x="0" y="0"/>
            <a:ext cx="12188825" cy="900752"/>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Post-testing Errors</a:t>
            </a:r>
          </a:p>
        </p:txBody>
      </p:sp>
      <p:sp>
        <p:nvSpPr>
          <p:cNvPr id="982019" name="Rectangle 3"/>
          <p:cNvSpPr>
            <a:spLocks noGrp="1" noChangeArrowheads="1"/>
          </p:cNvSpPr>
          <p:nvPr>
            <p:ph idx="1"/>
          </p:nvPr>
        </p:nvSpPr>
        <p:spPr>
          <a:xfrm>
            <a:off x="433178" y="2024418"/>
            <a:ext cx="5484971" cy="4300182"/>
          </a:xfrm>
          <a:ln>
            <a:solidFill>
              <a:schemeClr val="accent1"/>
            </a:solidFill>
          </a:ln>
        </p:spPr>
        <p:txBody>
          <a:bodyPr>
            <a:normAutofit/>
          </a:bodyPr>
          <a:lstStyle/>
          <a:p>
            <a:pPr>
              <a:buFontTx/>
              <a:buNone/>
            </a:pPr>
            <a:endParaRPr lang="en-US" sz="2400" dirty="0">
              <a:latin typeface="Calibri" pitchFamily="34" charset="0"/>
            </a:endParaRPr>
          </a:p>
          <a:p>
            <a:r>
              <a:rPr lang="en-US" sz="2000" dirty="0">
                <a:latin typeface="Calibri" pitchFamily="34" charset="0"/>
              </a:rPr>
              <a:t>Transcription error in recording and reporting</a:t>
            </a:r>
          </a:p>
          <a:p>
            <a:pPr marL="0" indent="0">
              <a:buNone/>
            </a:pPr>
            <a:endParaRPr lang="en-US" sz="2000" dirty="0">
              <a:latin typeface="Calibri" pitchFamily="34" charset="0"/>
            </a:endParaRPr>
          </a:p>
          <a:p>
            <a:r>
              <a:rPr lang="en-US" sz="2000" dirty="0">
                <a:latin typeface="Calibri" pitchFamily="34" charset="0"/>
              </a:rPr>
              <a:t>Report illegible</a:t>
            </a:r>
          </a:p>
          <a:p>
            <a:pPr marL="0" indent="0">
              <a:buNone/>
            </a:pPr>
            <a:endParaRPr lang="en-US" sz="2000" dirty="0">
              <a:latin typeface="Calibri" pitchFamily="34" charset="0"/>
            </a:endParaRPr>
          </a:p>
          <a:p>
            <a:r>
              <a:rPr lang="en-US" sz="2000" dirty="0">
                <a:latin typeface="Calibri" pitchFamily="34" charset="0"/>
              </a:rPr>
              <a:t>Report sent to the wrong location</a:t>
            </a:r>
          </a:p>
          <a:p>
            <a:pPr marL="0" indent="0">
              <a:buNone/>
            </a:pPr>
            <a:endParaRPr lang="en-US" sz="2000" dirty="0">
              <a:latin typeface="Calibri" pitchFamily="34" charset="0"/>
            </a:endParaRPr>
          </a:p>
          <a:p>
            <a:r>
              <a:rPr lang="en-US" sz="2000" dirty="0">
                <a:latin typeface="Calibri" pitchFamily="34" charset="0"/>
              </a:rPr>
              <a:t>Information system not maintained</a:t>
            </a:r>
          </a:p>
        </p:txBody>
      </p:sp>
      <p:sp>
        <p:nvSpPr>
          <p:cNvPr id="5" name="Rectangle 3"/>
          <p:cNvSpPr txBox="1">
            <a:spLocks noChangeArrowheads="1"/>
          </p:cNvSpPr>
          <p:nvPr/>
        </p:nvSpPr>
        <p:spPr>
          <a:xfrm>
            <a:off x="6332020" y="2024418"/>
            <a:ext cx="5477392" cy="4300182"/>
          </a:xfrm>
          <a:prstGeom prst="rect">
            <a:avLst/>
          </a:prstGeom>
          <a:ln>
            <a:solidFill>
              <a:schemeClr val="accent1"/>
            </a:solidFill>
          </a:ln>
        </p:spPr>
        <p:txBody>
          <a:bodyPr vert="horz">
            <a:normAutofit/>
          </a:bodyPr>
          <a:lstStyle/>
          <a:p>
            <a:pPr marL="365760" indent="-256032">
              <a:spcBef>
                <a:spcPts val="300"/>
              </a:spcBef>
              <a:buFont typeface="Georgia"/>
              <a:buNone/>
              <a:defRPr/>
            </a:pPr>
            <a:endParaRPr lang="en-US" sz="2400" b="1" dirty="0">
              <a:solidFill>
                <a:prstClr val="black"/>
              </a:solidFill>
              <a:ea typeface="ＭＳ Ｐゴシック" pitchFamily="34" charset="-128"/>
            </a:endParaRPr>
          </a:p>
          <a:p>
            <a:pPr marL="365760" indent="-256032">
              <a:spcBef>
                <a:spcPts val="300"/>
              </a:spcBef>
              <a:buFont typeface="Georgia"/>
              <a:buChar char="•"/>
              <a:defRPr/>
            </a:pPr>
            <a:r>
              <a:rPr lang="en-US" sz="2000" dirty="0">
                <a:solidFill>
                  <a:prstClr val="black"/>
                </a:solidFill>
                <a:ea typeface="ＭＳ Ｐゴシック" pitchFamily="34" charset="-128"/>
              </a:rPr>
              <a:t>Re-check patient/client identifier</a:t>
            </a:r>
          </a:p>
          <a:p>
            <a:pPr marL="109728">
              <a:spcBef>
                <a:spcPts val="300"/>
              </a:spcBef>
              <a:defRPr/>
            </a:pPr>
            <a:endParaRPr lang="en-US" sz="2000" dirty="0">
              <a:solidFill>
                <a:prstClr val="black"/>
              </a:solidFill>
              <a:ea typeface="ＭＳ Ｐゴシック" pitchFamily="34" charset="-128"/>
            </a:endParaRPr>
          </a:p>
          <a:p>
            <a:pPr marL="365760" indent="-256032">
              <a:spcBef>
                <a:spcPts val="300"/>
              </a:spcBef>
              <a:buFont typeface="Georgia"/>
              <a:buChar char="•"/>
              <a:defRPr/>
            </a:pPr>
            <a:r>
              <a:rPr lang="en-US" sz="2000" dirty="0">
                <a:solidFill>
                  <a:prstClr val="black"/>
                </a:solidFill>
                <a:ea typeface="ＭＳ Ｐゴシック" pitchFamily="34" charset="-128"/>
              </a:rPr>
              <a:t>Write legibly and ensure an up to date recording </a:t>
            </a:r>
          </a:p>
          <a:p>
            <a:pPr marL="109728">
              <a:spcBef>
                <a:spcPts val="300"/>
              </a:spcBef>
              <a:defRPr/>
            </a:pPr>
            <a:endParaRPr lang="en-US" sz="2000" dirty="0">
              <a:solidFill>
                <a:prstClr val="black"/>
              </a:solidFill>
              <a:ea typeface="ＭＳ Ｐゴシック" pitchFamily="34" charset="-128"/>
            </a:endParaRPr>
          </a:p>
          <a:p>
            <a:pPr marL="365760" indent="-256032">
              <a:spcBef>
                <a:spcPts val="300"/>
              </a:spcBef>
              <a:buFont typeface="Georgia"/>
              <a:buChar char="•"/>
              <a:defRPr/>
            </a:pPr>
            <a:r>
              <a:rPr lang="en-US" sz="2000" dirty="0">
                <a:solidFill>
                  <a:prstClr val="black"/>
                </a:solidFill>
                <a:ea typeface="ＭＳ Ｐゴシック" pitchFamily="34" charset="-128"/>
              </a:rPr>
              <a:t>Clean up and dispose of all waste accordingly </a:t>
            </a:r>
          </a:p>
          <a:p>
            <a:pPr marL="109728">
              <a:spcBef>
                <a:spcPts val="300"/>
              </a:spcBef>
              <a:defRPr/>
            </a:pPr>
            <a:endParaRPr lang="en-US" sz="2000" dirty="0">
              <a:solidFill>
                <a:prstClr val="black"/>
              </a:solidFill>
              <a:ea typeface="ＭＳ Ｐゴシック" pitchFamily="34" charset="-128"/>
            </a:endParaRPr>
          </a:p>
          <a:p>
            <a:pPr marL="365760" indent="-256032">
              <a:spcBef>
                <a:spcPts val="300"/>
              </a:spcBef>
              <a:buFont typeface="Georgia"/>
              <a:buChar char="•"/>
              <a:defRPr/>
            </a:pPr>
            <a:r>
              <a:rPr lang="en-US" sz="2000" dirty="0">
                <a:solidFill>
                  <a:prstClr val="black"/>
                </a:solidFill>
                <a:ea typeface="ＭＳ Ｐゴシック" pitchFamily="34" charset="-128"/>
              </a:rPr>
              <a:t>Package PT panels/specimens for re-testing, if needed</a:t>
            </a: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10" name="TextBox 9"/>
          <p:cNvSpPr txBox="1"/>
          <p:nvPr/>
        </p:nvSpPr>
        <p:spPr>
          <a:xfrm>
            <a:off x="433178" y="1164629"/>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Examples</a:t>
            </a:r>
          </a:p>
        </p:txBody>
      </p:sp>
      <p:sp>
        <p:nvSpPr>
          <p:cNvPr id="11" name="TextBox 10"/>
          <p:cNvSpPr txBox="1"/>
          <p:nvPr/>
        </p:nvSpPr>
        <p:spPr>
          <a:xfrm>
            <a:off x="6324442" y="1164629"/>
            <a:ext cx="5484971" cy="736979"/>
          </a:xfrm>
          <a:prstGeom prst="rect">
            <a:avLst/>
          </a:prstGeom>
          <a:solidFill>
            <a:srgbClr val="215968">
              <a:alpha val="76863"/>
            </a:srgbClr>
          </a:solidFill>
        </p:spPr>
        <p:style>
          <a:lnRef idx="2">
            <a:schemeClr val="accent1"/>
          </a:lnRef>
          <a:fillRef idx="1">
            <a:schemeClr val="lt1"/>
          </a:fillRef>
          <a:effectRef idx="0">
            <a:schemeClr val="accent1"/>
          </a:effectRef>
          <a:fontRef idx="minor">
            <a:schemeClr val="dk1"/>
          </a:fontRef>
        </p:style>
        <p:txBody>
          <a:bodyPr wrap="square" rtlCol="0" anchor="ctr">
            <a:noAutofit/>
          </a:bodyPr>
          <a:lstStyle>
            <a:defPPr>
              <a:defRPr lang="en-US"/>
            </a:defPPr>
            <a:lvl1pPr algn="ctr" defTabSz="457200" fontAlgn="base">
              <a:defRPr sz="2000" b="1">
                <a:solidFill>
                  <a:prstClr val="white"/>
                </a:solidFill>
              </a:defRPr>
            </a:lvl1pPr>
          </a:lstStyle>
          <a:p>
            <a:r>
              <a:rPr lang="en-US" dirty="0"/>
              <a:t>Preventing and detecting errors during testing</a:t>
            </a:r>
          </a:p>
        </p:txBody>
      </p:sp>
    </p:spTree>
    <p:extLst>
      <p:ext uri="{BB962C8B-B14F-4D97-AF65-F5344CB8AC3E}">
        <p14:creationId xmlns:p14="http://schemas.microsoft.com/office/powerpoint/2010/main" val="327592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 y="39"/>
            <a:ext cx="12188825" cy="1219199"/>
          </a:xfrm>
          <a:solidFill>
            <a:schemeClr val="accent5">
              <a:lumMod val="50000"/>
            </a:schemeClr>
          </a:solidFill>
        </p:spPr>
        <p:txBody>
          <a:bodyPr vert="horz" lIns="91440" tIns="45720" rIns="91440" bIns="45720" rtlCol="0" anchor="ctr">
            <a:noAutofit/>
          </a:bodyPr>
          <a:lstStyle/>
          <a:p>
            <a:pPr defTabSz="914400" eaLnBrk="1" hangingPunct="1"/>
            <a:r>
              <a:rPr lang="en-US" sz="2400" dirty="0">
                <a:ea typeface="+mj-ea"/>
                <a:cs typeface="+mj-cs"/>
              </a:rPr>
              <a:t>Facilities need strong lab systems to sustain quality POC testing</a:t>
            </a:r>
          </a:p>
        </p:txBody>
      </p:sp>
      <p:sp>
        <p:nvSpPr>
          <p:cNvPr id="4" name="Freeform 3"/>
          <p:cNvSpPr>
            <a:spLocks/>
          </p:cNvSpPr>
          <p:nvPr/>
        </p:nvSpPr>
        <p:spPr bwMode="auto">
          <a:xfrm>
            <a:off x="5920896" y="1797746"/>
            <a:ext cx="3157244" cy="2370138"/>
          </a:xfrm>
          <a:custGeom>
            <a:avLst/>
            <a:gdLst>
              <a:gd name="T0" fmla="*/ 0 w 1492"/>
              <a:gd name="T1" fmla="*/ 0 h 1493"/>
              <a:gd name="T2" fmla="*/ 1491 w 1492"/>
              <a:gd name="T3" fmla="*/ 1193 h 1493"/>
              <a:gd name="T4" fmla="*/ 1358 w 1492"/>
              <a:gd name="T5" fmla="*/ 1203 h 1493"/>
              <a:gd name="T6" fmla="*/ 1354 w 1492"/>
              <a:gd name="T7" fmla="*/ 1230 h 1493"/>
              <a:gd name="T8" fmla="*/ 1361 w 1492"/>
              <a:gd name="T9" fmla="*/ 1263 h 1493"/>
              <a:gd name="T10" fmla="*/ 1371 w 1492"/>
              <a:gd name="T11" fmla="*/ 1303 h 1493"/>
              <a:gd name="T12" fmla="*/ 1378 w 1492"/>
              <a:gd name="T13" fmla="*/ 1341 h 1493"/>
              <a:gd name="T14" fmla="*/ 1375 w 1492"/>
              <a:gd name="T15" fmla="*/ 1377 h 1493"/>
              <a:gd name="T16" fmla="*/ 1365 w 1492"/>
              <a:gd name="T17" fmla="*/ 1413 h 1493"/>
              <a:gd name="T18" fmla="*/ 1340 w 1492"/>
              <a:gd name="T19" fmla="*/ 1442 h 1493"/>
              <a:gd name="T20" fmla="*/ 1313 w 1492"/>
              <a:gd name="T21" fmla="*/ 1466 h 1493"/>
              <a:gd name="T22" fmla="*/ 1279 w 1492"/>
              <a:gd name="T23" fmla="*/ 1482 h 1493"/>
              <a:gd name="T24" fmla="*/ 1237 w 1492"/>
              <a:gd name="T25" fmla="*/ 1492 h 1493"/>
              <a:gd name="T26" fmla="*/ 1199 w 1492"/>
              <a:gd name="T27" fmla="*/ 1493 h 1493"/>
              <a:gd name="T28" fmla="*/ 1167 w 1492"/>
              <a:gd name="T29" fmla="*/ 1489 h 1493"/>
              <a:gd name="T30" fmla="*/ 1133 w 1492"/>
              <a:gd name="T31" fmla="*/ 1478 h 1493"/>
              <a:gd name="T32" fmla="*/ 1106 w 1492"/>
              <a:gd name="T33" fmla="*/ 1460 h 1493"/>
              <a:gd name="T34" fmla="*/ 1080 w 1492"/>
              <a:gd name="T35" fmla="*/ 1432 h 1493"/>
              <a:gd name="T36" fmla="*/ 1059 w 1492"/>
              <a:gd name="T37" fmla="*/ 1401 h 1493"/>
              <a:gd name="T38" fmla="*/ 1048 w 1492"/>
              <a:gd name="T39" fmla="*/ 1359 h 1493"/>
              <a:gd name="T40" fmla="*/ 1053 w 1492"/>
              <a:gd name="T41" fmla="*/ 1316 h 1493"/>
              <a:gd name="T42" fmla="*/ 1063 w 1492"/>
              <a:gd name="T43" fmla="*/ 1273 h 1493"/>
              <a:gd name="T44" fmla="*/ 1072 w 1492"/>
              <a:gd name="T45" fmla="*/ 1231 h 1493"/>
              <a:gd name="T46" fmla="*/ 1071 w 1492"/>
              <a:gd name="T47" fmla="*/ 1211 h 1493"/>
              <a:gd name="T48" fmla="*/ 818 w 1492"/>
              <a:gd name="T49" fmla="*/ 1200 h 1493"/>
              <a:gd name="T50" fmla="*/ 821 w 1492"/>
              <a:gd name="T51" fmla="*/ 1130 h 1493"/>
              <a:gd name="T52" fmla="*/ 816 w 1492"/>
              <a:gd name="T53" fmla="*/ 1083 h 1493"/>
              <a:gd name="T54" fmla="*/ 805 w 1492"/>
              <a:gd name="T55" fmla="*/ 1055 h 1493"/>
              <a:gd name="T56" fmla="*/ 785 w 1492"/>
              <a:gd name="T57" fmla="*/ 1033 h 1493"/>
              <a:gd name="T58" fmla="*/ 756 w 1492"/>
              <a:gd name="T59" fmla="*/ 1018 h 1493"/>
              <a:gd name="T60" fmla="*/ 721 w 1492"/>
              <a:gd name="T61" fmla="*/ 1014 h 1493"/>
              <a:gd name="T62" fmla="*/ 671 w 1492"/>
              <a:gd name="T63" fmla="*/ 1017 h 1493"/>
              <a:gd name="T64" fmla="*/ 623 w 1492"/>
              <a:gd name="T65" fmla="*/ 1021 h 1493"/>
              <a:gd name="T66" fmla="*/ 574 w 1492"/>
              <a:gd name="T67" fmla="*/ 1021 h 1493"/>
              <a:gd name="T68" fmla="*/ 524 w 1492"/>
              <a:gd name="T69" fmla="*/ 1011 h 1493"/>
              <a:gd name="T70" fmla="*/ 487 w 1492"/>
              <a:gd name="T71" fmla="*/ 989 h 1493"/>
              <a:gd name="T72" fmla="*/ 465 w 1492"/>
              <a:gd name="T73" fmla="*/ 958 h 1493"/>
              <a:gd name="T74" fmla="*/ 456 w 1492"/>
              <a:gd name="T75" fmla="*/ 917 h 1493"/>
              <a:gd name="T76" fmla="*/ 457 w 1492"/>
              <a:gd name="T77" fmla="*/ 870 h 1493"/>
              <a:gd name="T78" fmla="*/ 451 w 1492"/>
              <a:gd name="T79" fmla="*/ 828 h 1493"/>
              <a:gd name="T80" fmla="*/ 440 w 1492"/>
              <a:gd name="T81" fmla="*/ 801 h 1493"/>
              <a:gd name="T82" fmla="*/ 425 w 1492"/>
              <a:gd name="T83" fmla="*/ 784 h 1493"/>
              <a:gd name="T84" fmla="*/ 388 w 1492"/>
              <a:gd name="T85" fmla="*/ 766 h 1493"/>
              <a:gd name="T86" fmla="*/ 341 w 1492"/>
              <a:gd name="T87" fmla="*/ 753 h 1493"/>
              <a:gd name="T88" fmla="*/ 287 w 1492"/>
              <a:gd name="T89" fmla="*/ 744 h 1493"/>
              <a:gd name="T90" fmla="*/ 247 w 1492"/>
              <a:gd name="T91" fmla="*/ 731 h 1493"/>
              <a:gd name="T92" fmla="*/ 212 w 1492"/>
              <a:gd name="T93" fmla="*/ 711 h 1493"/>
              <a:gd name="T94" fmla="*/ 184 w 1492"/>
              <a:gd name="T95" fmla="*/ 683 h 1493"/>
              <a:gd name="T96" fmla="*/ 166 w 1492"/>
              <a:gd name="T97" fmla="*/ 648 h 1493"/>
              <a:gd name="T98" fmla="*/ 163 w 1492"/>
              <a:gd name="T99" fmla="*/ 609 h 1493"/>
              <a:gd name="T100" fmla="*/ 174 w 1492"/>
              <a:gd name="T101" fmla="*/ 567 h 1493"/>
              <a:gd name="T102" fmla="*/ 183 w 1492"/>
              <a:gd name="T103" fmla="*/ 519 h 1493"/>
              <a:gd name="T104" fmla="*/ 190 w 1492"/>
              <a:gd name="T105" fmla="*/ 474 h 1493"/>
              <a:gd name="T106" fmla="*/ 183 w 1492"/>
              <a:gd name="T107" fmla="*/ 428 h 1493"/>
              <a:gd name="T108" fmla="*/ 164 w 1492"/>
              <a:gd name="T109" fmla="*/ 387 h 1493"/>
              <a:gd name="T110" fmla="*/ 146 w 1492"/>
              <a:gd name="T111" fmla="*/ 362 h 1493"/>
              <a:gd name="T112" fmla="*/ 123 w 1492"/>
              <a:gd name="T113" fmla="*/ 339 h 1493"/>
              <a:gd name="T114" fmla="*/ 96 w 1492"/>
              <a:gd name="T115" fmla="*/ 323 h 1493"/>
              <a:gd name="T116" fmla="*/ 61 w 1492"/>
              <a:gd name="T117" fmla="*/ 313 h 1493"/>
              <a:gd name="T118" fmla="*/ 19 w 1492"/>
              <a:gd name="T119" fmla="*/ 31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2" h="1493">
                <a:moveTo>
                  <a:pt x="0" y="311"/>
                </a:moveTo>
                <a:lnTo>
                  <a:pt x="0" y="0"/>
                </a:lnTo>
                <a:lnTo>
                  <a:pt x="1492" y="0"/>
                </a:lnTo>
                <a:lnTo>
                  <a:pt x="1491" y="1193"/>
                </a:lnTo>
                <a:lnTo>
                  <a:pt x="1364" y="1192"/>
                </a:lnTo>
                <a:lnTo>
                  <a:pt x="1358" y="1203"/>
                </a:lnTo>
                <a:lnTo>
                  <a:pt x="1354" y="1218"/>
                </a:lnTo>
                <a:lnTo>
                  <a:pt x="1354" y="1230"/>
                </a:lnTo>
                <a:lnTo>
                  <a:pt x="1356" y="1244"/>
                </a:lnTo>
                <a:lnTo>
                  <a:pt x="1361" y="1263"/>
                </a:lnTo>
                <a:lnTo>
                  <a:pt x="1366" y="1287"/>
                </a:lnTo>
                <a:lnTo>
                  <a:pt x="1371" y="1303"/>
                </a:lnTo>
                <a:lnTo>
                  <a:pt x="1375" y="1323"/>
                </a:lnTo>
                <a:lnTo>
                  <a:pt x="1378" y="1341"/>
                </a:lnTo>
                <a:lnTo>
                  <a:pt x="1378" y="1360"/>
                </a:lnTo>
                <a:lnTo>
                  <a:pt x="1375" y="1377"/>
                </a:lnTo>
                <a:lnTo>
                  <a:pt x="1371" y="1396"/>
                </a:lnTo>
                <a:lnTo>
                  <a:pt x="1365" y="1413"/>
                </a:lnTo>
                <a:lnTo>
                  <a:pt x="1354" y="1426"/>
                </a:lnTo>
                <a:lnTo>
                  <a:pt x="1340" y="1442"/>
                </a:lnTo>
                <a:lnTo>
                  <a:pt x="1326" y="1454"/>
                </a:lnTo>
                <a:lnTo>
                  <a:pt x="1313" y="1466"/>
                </a:lnTo>
                <a:lnTo>
                  <a:pt x="1297" y="1476"/>
                </a:lnTo>
                <a:lnTo>
                  <a:pt x="1279" y="1482"/>
                </a:lnTo>
                <a:lnTo>
                  <a:pt x="1257" y="1489"/>
                </a:lnTo>
                <a:lnTo>
                  <a:pt x="1237" y="1492"/>
                </a:lnTo>
                <a:lnTo>
                  <a:pt x="1218" y="1493"/>
                </a:lnTo>
                <a:lnTo>
                  <a:pt x="1199" y="1493"/>
                </a:lnTo>
                <a:lnTo>
                  <a:pt x="1181" y="1492"/>
                </a:lnTo>
                <a:lnTo>
                  <a:pt x="1167" y="1489"/>
                </a:lnTo>
                <a:lnTo>
                  <a:pt x="1150" y="1484"/>
                </a:lnTo>
                <a:lnTo>
                  <a:pt x="1133" y="1478"/>
                </a:lnTo>
                <a:lnTo>
                  <a:pt x="1120" y="1470"/>
                </a:lnTo>
                <a:lnTo>
                  <a:pt x="1106" y="1460"/>
                </a:lnTo>
                <a:lnTo>
                  <a:pt x="1093" y="1446"/>
                </a:lnTo>
                <a:lnTo>
                  <a:pt x="1080" y="1432"/>
                </a:lnTo>
                <a:lnTo>
                  <a:pt x="1068" y="1417"/>
                </a:lnTo>
                <a:lnTo>
                  <a:pt x="1059" y="1401"/>
                </a:lnTo>
                <a:lnTo>
                  <a:pt x="1053" y="1381"/>
                </a:lnTo>
                <a:lnTo>
                  <a:pt x="1048" y="1359"/>
                </a:lnTo>
                <a:lnTo>
                  <a:pt x="1048" y="1337"/>
                </a:lnTo>
                <a:lnTo>
                  <a:pt x="1053" y="1316"/>
                </a:lnTo>
                <a:lnTo>
                  <a:pt x="1058" y="1295"/>
                </a:lnTo>
                <a:lnTo>
                  <a:pt x="1063" y="1273"/>
                </a:lnTo>
                <a:lnTo>
                  <a:pt x="1070" y="1249"/>
                </a:lnTo>
                <a:lnTo>
                  <a:pt x="1072" y="1231"/>
                </a:lnTo>
                <a:lnTo>
                  <a:pt x="1072" y="1220"/>
                </a:lnTo>
                <a:lnTo>
                  <a:pt x="1071" y="1211"/>
                </a:lnTo>
                <a:lnTo>
                  <a:pt x="1067" y="1200"/>
                </a:lnTo>
                <a:lnTo>
                  <a:pt x="818" y="1200"/>
                </a:lnTo>
                <a:lnTo>
                  <a:pt x="822" y="1155"/>
                </a:lnTo>
                <a:lnTo>
                  <a:pt x="821" y="1130"/>
                </a:lnTo>
                <a:lnTo>
                  <a:pt x="818" y="1106"/>
                </a:lnTo>
                <a:lnTo>
                  <a:pt x="816" y="1083"/>
                </a:lnTo>
                <a:lnTo>
                  <a:pt x="812" y="1069"/>
                </a:lnTo>
                <a:lnTo>
                  <a:pt x="805" y="1055"/>
                </a:lnTo>
                <a:lnTo>
                  <a:pt x="798" y="1043"/>
                </a:lnTo>
                <a:lnTo>
                  <a:pt x="785" y="1033"/>
                </a:lnTo>
                <a:lnTo>
                  <a:pt x="770" y="1023"/>
                </a:lnTo>
                <a:lnTo>
                  <a:pt x="756" y="1018"/>
                </a:lnTo>
                <a:lnTo>
                  <a:pt x="743" y="1015"/>
                </a:lnTo>
                <a:lnTo>
                  <a:pt x="721" y="1014"/>
                </a:lnTo>
                <a:lnTo>
                  <a:pt x="695" y="1014"/>
                </a:lnTo>
                <a:lnTo>
                  <a:pt x="671" y="1017"/>
                </a:lnTo>
                <a:lnTo>
                  <a:pt x="644" y="1018"/>
                </a:lnTo>
                <a:lnTo>
                  <a:pt x="623" y="1021"/>
                </a:lnTo>
                <a:lnTo>
                  <a:pt x="596" y="1022"/>
                </a:lnTo>
                <a:lnTo>
                  <a:pt x="574" y="1021"/>
                </a:lnTo>
                <a:lnTo>
                  <a:pt x="554" y="1018"/>
                </a:lnTo>
                <a:lnTo>
                  <a:pt x="524" y="1011"/>
                </a:lnTo>
                <a:lnTo>
                  <a:pt x="505" y="1002"/>
                </a:lnTo>
                <a:lnTo>
                  <a:pt x="487" y="989"/>
                </a:lnTo>
                <a:lnTo>
                  <a:pt x="475" y="974"/>
                </a:lnTo>
                <a:lnTo>
                  <a:pt x="465" y="958"/>
                </a:lnTo>
                <a:lnTo>
                  <a:pt x="457" y="938"/>
                </a:lnTo>
                <a:lnTo>
                  <a:pt x="456" y="917"/>
                </a:lnTo>
                <a:lnTo>
                  <a:pt x="456" y="890"/>
                </a:lnTo>
                <a:lnTo>
                  <a:pt x="457" y="870"/>
                </a:lnTo>
                <a:lnTo>
                  <a:pt x="456" y="850"/>
                </a:lnTo>
                <a:lnTo>
                  <a:pt x="451" y="828"/>
                </a:lnTo>
                <a:lnTo>
                  <a:pt x="447" y="814"/>
                </a:lnTo>
                <a:lnTo>
                  <a:pt x="440" y="801"/>
                </a:lnTo>
                <a:lnTo>
                  <a:pt x="432" y="792"/>
                </a:lnTo>
                <a:lnTo>
                  <a:pt x="425" y="784"/>
                </a:lnTo>
                <a:lnTo>
                  <a:pt x="408" y="776"/>
                </a:lnTo>
                <a:lnTo>
                  <a:pt x="388" y="766"/>
                </a:lnTo>
                <a:lnTo>
                  <a:pt x="366" y="760"/>
                </a:lnTo>
                <a:lnTo>
                  <a:pt x="341" y="753"/>
                </a:lnTo>
                <a:lnTo>
                  <a:pt x="315" y="748"/>
                </a:lnTo>
                <a:lnTo>
                  <a:pt x="287" y="744"/>
                </a:lnTo>
                <a:lnTo>
                  <a:pt x="268" y="737"/>
                </a:lnTo>
                <a:lnTo>
                  <a:pt x="247" y="731"/>
                </a:lnTo>
                <a:lnTo>
                  <a:pt x="227" y="723"/>
                </a:lnTo>
                <a:lnTo>
                  <a:pt x="212" y="711"/>
                </a:lnTo>
                <a:lnTo>
                  <a:pt x="196" y="696"/>
                </a:lnTo>
                <a:lnTo>
                  <a:pt x="184" y="683"/>
                </a:lnTo>
                <a:lnTo>
                  <a:pt x="174" y="667"/>
                </a:lnTo>
                <a:lnTo>
                  <a:pt x="166" y="648"/>
                </a:lnTo>
                <a:lnTo>
                  <a:pt x="163" y="628"/>
                </a:lnTo>
                <a:lnTo>
                  <a:pt x="163" y="609"/>
                </a:lnTo>
                <a:lnTo>
                  <a:pt x="167" y="592"/>
                </a:lnTo>
                <a:lnTo>
                  <a:pt x="174" y="567"/>
                </a:lnTo>
                <a:lnTo>
                  <a:pt x="180" y="542"/>
                </a:lnTo>
                <a:lnTo>
                  <a:pt x="183" y="519"/>
                </a:lnTo>
                <a:lnTo>
                  <a:pt x="188" y="496"/>
                </a:lnTo>
                <a:lnTo>
                  <a:pt x="190" y="474"/>
                </a:lnTo>
                <a:lnTo>
                  <a:pt x="188" y="450"/>
                </a:lnTo>
                <a:lnTo>
                  <a:pt x="183" y="428"/>
                </a:lnTo>
                <a:lnTo>
                  <a:pt x="175" y="407"/>
                </a:lnTo>
                <a:lnTo>
                  <a:pt x="164" y="387"/>
                </a:lnTo>
                <a:lnTo>
                  <a:pt x="153" y="371"/>
                </a:lnTo>
                <a:lnTo>
                  <a:pt x="146" y="362"/>
                </a:lnTo>
                <a:lnTo>
                  <a:pt x="135" y="350"/>
                </a:lnTo>
                <a:lnTo>
                  <a:pt x="123" y="339"/>
                </a:lnTo>
                <a:lnTo>
                  <a:pt x="111" y="331"/>
                </a:lnTo>
                <a:lnTo>
                  <a:pt x="96" y="323"/>
                </a:lnTo>
                <a:lnTo>
                  <a:pt x="80" y="318"/>
                </a:lnTo>
                <a:lnTo>
                  <a:pt x="61" y="313"/>
                </a:lnTo>
                <a:lnTo>
                  <a:pt x="39" y="311"/>
                </a:lnTo>
                <a:lnTo>
                  <a:pt x="19" y="311"/>
                </a:lnTo>
                <a:lnTo>
                  <a:pt x="0" y="311"/>
                </a:lnTo>
                <a:close/>
              </a:path>
            </a:pathLst>
          </a:custGeom>
          <a:solidFill>
            <a:schemeClr val="accent1">
              <a:lumMod val="60000"/>
              <a:lumOff val="40000"/>
            </a:schemeClr>
          </a:solidFill>
          <a:ln w="19050" cmpd="sng">
            <a:solidFill>
              <a:srgbClr val="000000"/>
            </a:solidFill>
            <a:prstDash val="solid"/>
            <a:round/>
            <a:headEnd/>
            <a:tailEnd/>
          </a:ln>
        </p:spPr>
        <p:txBody>
          <a:bodyPr lIns="91401" tIns="45700" rIns="91401" bIns="45700"/>
          <a:lstStyle/>
          <a:p>
            <a:pPr algn="ctr" defTabSz="457200" fontAlgn="base">
              <a:spcBef>
                <a:spcPct val="0"/>
              </a:spcBef>
              <a:spcAft>
                <a:spcPct val="0"/>
              </a:spcAft>
            </a:pPr>
            <a:endParaRPr lang="en-US" sz="2500" dirty="0">
              <a:ea typeface="ＭＳ Ｐゴシック" pitchFamily="34" charset="-128"/>
            </a:endParaRPr>
          </a:p>
          <a:p>
            <a:pPr algn="ctr" defTabSz="457200" fontAlgn="base">
              <a:spcBef>
                <a:spcPct val="0"/>
              </a:spcBef>
              <a:spcAft>
                <a:spcPct val="0"/>
              </a:spcAft>
            </a:pPr>
            <a:r>
              <a:rPr lang="en-US" sz="2500" dirty="0">
                <a:ea typeface="ＭＳ Ｐゴシック" pitchFamily="34" charset="-128"/>
              </a:rPr>
              <a:t> Safety </a:t>
            </a:r>
          </a:p>
          <a:p>
            <a:pPr algn="ctr" defTabSz="457200" fontAlgn="base">
              <a:spcBef>
                <a:spcPct val="0"/>
              </a:spcBef>
              <a:spcAft>
                <a:spcPct val="0"/>
              </a:spcAft>
            </a:pPr>
            <a:r>
              <a:rPr lang="en-US" sz="2500" dirty="0">
                <a:ea typeface="ＭＳ Ｐゴシック" pitchFamily="34" charset="-128"/>
              </a:rPr>
              <a:t>Environment</a:t>
            </a:r>
          </a:p>
        </p:txBody>
      </p:sp>
      <p:sp>
        <p:nvSpPr>
          <p:cNvPr id="5" name="Freeform 4"/>
          <p:cNvSpPr>
            <a:spLocks/>
          </p:cNvSpPr>
          <p:nvPr/>
        </p:nvSpPr>
        <p:spPr bwMode="auto">
          <a:xfrm>
            <a:off x="5901848" y="3643666"/>
            <a:ext cx="3176287" cy="1985964"/>
          </a:xfrm>
          <a:custGeom>
            <a:avLst/>
            <a:gdLst>
              <a:gd name="T0" fmla="*/ 0 w 1501"/>
              <a:gd name="T1" fmla="*/ 1251 h 1251"/>
              <a:gd name="T2" fmla="*/ 1501 w 1501"/>
              <a:gd name="T3" fmla="*/ 0 h 1251"/>
              <a:gd name="T4" fmla="*/ 1361 w 1501"/>
              <a:gd name="T5" fmla="*/ 24 h 1251"/>
              <a:gd name="T6" fmla="*/ 1365 w 1501"/>
              <a:gd name="T7" fmla="*/ 65 h 1251"/>
              <a:gd name="T8" fmla="*/ 1380 w 1501"/>
              <a:gd name="T9" fmla="*/ 121 h 1251"/>
              <a:gd name="T10" fmla="*/ 1384 w 1501"/>
              <a:gd name="T11" fmla="*/ 166 h 1251"/>
              <a:gd name="T12" fmla="*/ 1375 w 1501"/>
              <a:gd name="T13" fmla="*/ 213 h 1251"/>
              <a:gd name="T14" fmla="*/ 1344 w 1501"/>
              <a:gd name="T15" fmla="*/ 253 h 1251"/>
              <a:gd name="T16" fmla="*/ 1305 w 1501"/>
              <a:gd name="T17" fmla="*/ 282 h 1251"/>
              <a:gd name="T18" fmla="*/ 1258 w 1501"/>
              <a:gd name="T19" fmla="*/ 297 h 1251"/>
              <a:gd name="T20" fmla="*/ 1191 w 1501"/>
              <a:gd name="T21" fmla="*/ 295 h 1251"/>
              <a:gd name="T22" fmla="*/ 1147 w 1501"/>
              <a:gd name="T23" fmla="*/ 286 h 1251"/>
              <a:gd name="T24" fmla="*/ 1103 w 1501"/>
              <a:gd name="T25" fmla="*/ 254 h 1251"/>
              <a:gd name="T26" fmla="*/ 1073 w 1501"/>
              <a:gd name="T27" fmla="*/ 216 h 1251"/>
              <a:gd name="T28" fmla="*/ 1060 w 1501"/>
              <a:gd name="T29" fmla="*/ 174 h 1251"/>
              <a:gd name="T30" fmla="*/ 1062 w 1501"/>
              <a:gd name="T31" fmla="*/ 129 h 1251"/>
              <a:gd name="T32" fmla="*/ 1073 w 1501"/>
              <a:gd name="T33" fmla="*/ 88 h 1251"/>
              <a:gd name="T34" fmla="*/ 1083 w 1501"/>
              <a:gd name="T35" fmla="*/ 45 h 1251"/>
              <a:gd name="T36" fmla="*/ 1078 w 1501"/>
              <a:gd name="T37" fmla="*/ 5 h 1251"/>
              <a:gd name="T38" fmla="*/ 829 w 1501"/>
              <a:gd name="T39" fmla="*/ 49 h 1251"/>
              <a:gd name="T40" fmla="*/ 825 w 1501"/>
              <a:gd name="T41" fmla="*/ 105 h 1251"/>
              <a:gd name="T42" fmla="*/ 822 w 1501"/>
              <a:gd name="T43" fmla="*/ 152 h 1251"/>
              <a:gd name="T44" fmla="*/ 811 w 1501"/>
              <a:gd name="T45" fmla="*/ 192 h 1251"/>
              <a:gd name="T46" fmla="*/ 789 w 1501"/>
              <a:gd name="T47" fmla="*/ 218 h 1251"/>
              <a:gd name="T48" fmla="*/ 757 w 1501"/>
              <a:gd name="T49" fmla="*/ 233 h 1251"/>
              <a:gd name="T50" fmla="*/ 722 w 1501"/>
              <a:gd name="T51" fmla="*/ 237 h 1251"/>
              <a:gd name="T52" fmla="*/ 680 w 1501"/>
              <a:gd name="T53" fmla="*/ 234 h 1251"/>
              <a:gd name="T54" fmla="*/ 641 w 1501"/>
              <a:gd name="T55" fmla="*/ 232 h 1251"/>
              <a:gd name="T56" fmla="*/ 591 w 1501"/>
              <a:gd name="T57" fmla="*/ 229 h 1251"/>
              <a:gd name="T58" fmla="*/ 547 w 1501"/>
              <a:gd name="T59" fmla="*/ 234 h 1251"/>
              <a:gd name="T60" fmla="*/ 507 w 1501"/>
              <a:gd name="T61" fmla="*/ 250 h 1251"/>
              <a:gd name="T62" fmla="*/ 477 w 1501"/>
              <a:gd name="T63" fmla="*/ 278 h 1251"/>
              <a:gd name="T64" fmla="*/ 460 w 1501"/>
              <a:gd name="T65" fmla="*/ 313 h 1251"/>
              <a:gd name="T66" fmla="*/ 460 w 1501"/>
              <a:gd name="T67" fmla="*/ 353 h 1251"/>
              <a:gd name="T68" fmla="*/ 460 w 1501"/>
              <a:gd name="T69" fmla="*/ 397 h 1251"/>
              <a:gd name="T70" fmla="*/ 451 w 1501"/>
              <a:gd name="T71" fmla="*/ 433 h 1251"/>
              <a:gd name="T72" fmla="*/ 433 w 1501"/>
              <a:gd name="T73" fmla="*/ 462 h 1251"/>
              <a:gd name="T74" fmla="*/ 396 w 1501"/>
              <a:gd name="T75" fmla="*/ 482 h 1251"/>
              <a:gd name="T76" fmla="*/ 355 w 1501"/>
              <a:gd name="T77" fmla="*/ 494 h 1251"/>
              <a:gd name="T78" fmla="*/ 307 w 1501"/>
              <a:gd name="T79" fmla="*/ 504 h 1251"/>
              <a:gd name="T80" fmla="*/ 265 w 1501"/>
              <a:gd name="T81" fmla="*/ 515 h 1251"/>
              <a:gd name="T82" fmla="*/ 228 w 1501"/>
              <a:gd name="T83" fmla="*/ 530 h 1251"/>
              <a:gd name="T84" fmla="*/ 201 w 1501"/>
              <a:gd name="T85" fmla="*/ 551 h 1251"/>
              <a:gd name="T86" fmla="*/ 178 w 1501"/>
              <a:gd name="T87" fmla="*/ 584 h 1251"/>
              <a:gd name="T88" fmla="*/ 166 w 1501"/>
              <a:gd name="T89" fmla="*/ 626 h 1251"/>
              <a:gd name="T90" fmla="*/ 171 w 1501"/>
              <a:gd name="T91" fmla="*/ 668 h 1251"/>
              <a:gd name="T92" fmla="*/ 184 w 1501"/>
              <a:gd name="T93" fmla="*/ 721 h 1251"/>
              <a:gd name="T94" fmla="*/ 192 w 1501"/>
              <a:gd name="T95" fmla="*/ 767 h 1251"/>
              <a:gd name="T96" fmla="*/ 189 w 1501"/>
              <a:gd name="T97" fmla="*/ 810 h 1251"/>
              <a:gd name="T98" fmla="*/ 178 w 1501"/>
              <a:gd name="T99" fmla="*/ 850 h 1251"/>
              <a:gd name="T100" fmla="*/ 160 w 1501"/>
              <a:gd name="T101" fmla="*/ 890 h 1251"/>
              <a:gd name="T102" fmla="*/ 130 w 1501"/>
              <a:gd name="T103" fmla="*/ 934 h 1251"/>
              <a:gd name="T104" fmla="*/ 100 w 1501"/>
              <a:gd name="T105" fmla="*/ 962 h 1251"/>
              <a:gd name="T106" fmla="*/ 69 w 1501"/>
              <a:gd name="T107" fmla="*/ 980 h 1251"/>
              <a:gd name="T108" fmla="*/ 22 w 1501"/>
              <a:gd name="T109" fmla="*/ 989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1" h="1251">
                <a:moveTo>
                  <a:pt x="0" y="989"/>
                </a:moveTo>
                <a:lnTo>
                  <a:pt x="0" y="1251"/>
                </a:lnTo>
                <a:lnTo>
                  <a:pt x="1500" y="1251"/>
                </a:lnTo>
                <a:lnTo>
                  <a:pt x="1501" y="0"/>
                </a:lnTo>
                <a:lnTo>
                  <a:pt x="1367" y="0"/>
                </a:lnTo>
                <a:lnTo>
                  <a:pt x="1361" y="24"/>
                </a:lnTo>
                <a:lnTo>
                  <a:pt x="1361" y="41"/>
                </a:lnTo>
                <a:lnTo>
                  <a:pt x="1365" y="65"/>
                </a:lnTo>
                <a:lnTo>
                  <a:pt x="1372" y="90"/>
                </a:lnTo>
                <a:lnTo>
                  <a:pt x="1380" y="121"/>
                </a:lnTo>
                <a:lnTo>
                  <a:pt x="1384" y="145"/>
                </a:lnTo>
                <a:lnTo>
                  <a:pt x="1384" y="166"/>
                </a:lnTo>
                <a:lnTo>
                  <a:pt x="1381" y="190"/>
                </a:lnTo>
                <a:lnTo>
                  <a:pt x="1375" y="213"/>
                </a:lnTo>
                <a:lnTo>
                  <a:pt x="1361" y="234"/>
                </a:lnTo>
                <a:lnTo>
                  <a:pt x="1344" y="253"/>
                </a:lnTo>
                <a:lnTo>
                  <a:pt x="1326" y="270"/>
                </a:lnTo>
                <a:lnTo>
                  <a:pt x="1305" y="282"/>
                </a:lnTo>
                <a:lnTo>
                  <a:pt x="1280" y="291"/>
                </a:lnTo>
                <a:lnTo>
                  <a:pt x="1258" y="297"/>
                </a:lnTo>
                <a:lnTo>
                  <a:pt x="1227" y="298"/>
                </a:lnTo>
                <a:lnTo>
                  <a:pt x="1191" y="295"/>
                </a:lnTo>
                <a:lnTo>
                  <a:pt x="1167" y="291"/>
                </a:lnTo>
                <a:lnTo>
                  <a:pt x="1147" y="286"/>
                </a:lnTo>
                <a:lnTo>
                  <a:pt x="1127" y="274"/>
                </a:lnTo>
                <a:lnTo>
                  <a:pt x="1103" y="254"/>
                </a:lnTo>
                <a:lnTo>
                  <a:pt x="1087" y="236"/>
                </a:lnTo>
                <a:lnTo>
                  <a:pt x="1073" y="216"/>
                </a:lnTo>
                <a:lnTo>
                  <a:pt x="1065" y="194"/>
                </a:lnTo>
                <a:lnTo>
                  <a:pt x="1060" y="174"/>
                </a:lnTo>
                <a:lnTo>
                  <a:pt x="1060" y="152"/>
                </a:lnTo>
                <a:lnTo>
                  <a:pt x="1062" y="129"/>
                </a:lnTo>
                <a:lnTo>
                  <a:pt x="1067" y="108"/>
                </a:lnTo>
                <a:lnTo>
                  <a:pt x="1073" y="88"/>
                </a:lnTo>
                <a:lnTo>
                  <a:pt x="1079" y="67"/>
                </a:lnTo>
                <a:lnTo>
                  <a:pt x="1083" y="45"/>
                </a:lnTo>
                <a:lnTo>
                  <a:pt x="1083" y="27"/>
                </a:lnTo>
                <a:lnTo>
                  <a:pt x="1078" y="5"/>
                </a:lnTo>
                <a:lnTo>
                  <a:pt x="826" y="5"/>
                </a:lnTo>
                <a:lnTo>
                  <a:pt x="829" y="49"/>
                </a:lnTo>
                <a:lnTo>
                  <a:pt x="826" y="80"/>
                </a:lnTo>
                <a:lnTo>
                  <a:pt x="825" y="105"/>
                </a:lnTo>
                <a:lnTo>
                  <a:pt x="825" y="128"/>
                </a:lnTo>
                <a:lnTo>
                  <a:pt x="822" y="152"/>
                </a:lnTo>
                <a:lnTo>
                  <a:pt x="817" y="176"/>
                </a:lnTo>
                <a:lnTo>
                  <a:pt x="811" y="192"/>
                </a:lnTo>
                <a:lnTo>
                  <a:pt x="802" y="206"/>
                </a:lnTo>
                <a:lnTo>
                  <a:pt x="789" y="218"/>
                </a:lnTo>
                <a:lnTo>
                  <a:pt x="774" y="228"/>
                </a:lnTo>
                <a:lnTo>
                  <a:pt x="757" y="233"/>
                </a:lnTo>
                <a:lnTo>
                  <a:pt x="739" y="236"/>
                </a:lnTo>
                <a:lnTo>
                  <a:pt x="722" y="237"/>
                </a:lnTo>
                <a:lnTo>
                  <a:pt x="700" y="237"/>
                </a:lnTo>
                <a:lnTo>
                  <a:pt x="680" y="234"/>
                </a:lnTo>
                <a:lnTo>
                  <a:pt x="663" y="233"/>
                </a:lnTo>
                <a:lnTo>
                  <a:pt x="641" y="232"/>
                </a:lnTo>
                <a:lnTo>
                  <a:pt x="617" y="229"/>
                </a:lnTo>
                <a:lnTo>
                  <a:pt x="591" y="229"/>
                </a:lnTo>
                <a:lnTo>
                  <a:pt x="569" y="232"/>
                </a:lnTo>
                <a:lnTo>
                  <a:pt x="547" y="234"/>
                </a:lnTo>
                <a:lnTo>
                  <a:pt x="524" y="241"/>
                </a:lnTo>
                <a:lnTo>
                  <a:pt x="507" y="250"/>
                </a:lnTo>
                <a:lnTo>
                  <a:pt x="489" y="262"/>
                </a:lnTo>
                <a:lnTo>
                  <a:pt x="477" y="278"/>
                </a:lnTo>
                <a:lnTo>
                  <a:pt x="466" y="295"/>
                </a:lnTo>
                <a:lnTo>
                  <a:pt x="460" y="313"/>
                </a:lnTo>
                <a:lnTo>
                  <a:pt x="458" y="333"/>
                </a:lnTo>
                <a:lnTo>
                  <a:pt x="460" y="353"/>
                </a:lnTo>
                <a:lnTo>
                  <a:pt x="462" y="374"/>
                </a:lnTo>
                <a:lnTo>
                  <a:pt x="460" y="397"/>
                </a:lnTo>
                <a:lnTo>
                  <a:pt x="457" y="414"/>
                </a:lnTo>
                <a:lnTo>
                  <a:pt x="451" y="433"/>
                </a:lnTo>
                <a:lnTo>
                  <a:pt x="444" y="450"/>
                </a:lnTo>
                <a:lnTo>
                  <a:pt x="433" y="462"/>
                </a:lnTo>
                <a:lnTo>
                  <a:pt x="416" y="474"/>
                </a:lnTo>
                <a:lnTo>
                  <a:pt x="396" y="482"/>
                </a:lnTo>
                <a:lnTo>
                  <a:pt x="375" y="488"/>
                </a:lnTo>
                <a:lnTo>
                  <a:pt x="355" y="494"/>
                </a:lnTo>
                <a:lnTo>
                  <a:pt x="335" y="499"/>
                </a:lnTo>
                <a:lnTo>
                  <a:pt x="307" y="504"/>
                </a:lnTo>
                <a:lnTo>
                  <a:pt x="287" y="508"/>
                </a:lnTo>
                <a:lnTo>
                  <a:pt x="265" y="515"/>
                </a:lnTo>
                <a:lnTo>
                  <a:pt x="246" y="522"/>
                </a:lnTo>
                <a:lnTo>
                  <a:pt x="228" y="530"/>
                </a:lnTo>
                <a:lnTo>
                  <a:pt x="214" y="540"/>
                </a:lnTo>
                <a:lnTo>
                  <a:pt x="201" y="551"/>
                </a:lnTo>
                <a:lnTo>
                  <a:pt x="187" y="568"/>
                </a:lnTo>
                <a:lnTo>
                  <a:pt x="178" y="584"/>
                </a:lnTo>
                <a:lnTo>
                  <a:pt x="170" y="603"/>
                </a:lnTo>
                <a:lnTo>
                  <a:pt x="166" y="626"/>
                </a:lnTo>
                <a:lnTo>
                  <a:pt x="169" y="647"/>
                </a:lnTo>
                <a:lnTo>
                  <a:pt x="171" y="668"/>
                </a:lnTo>
                <a:lnTo>
                  <a:pt x="178" y="693"/>
                </a:lnTo>
                <a:lnTo>
                  <a:pt x="184" y="721"/>
                </a:lnTo>
                <a:lnTo>
                  <a:pt x="189" y="747"/>
                </a:lnTo>
                <a:lnTo>
                  <a:pt x="192" y="767"/>
                </a:lnTo>
                <a:lnTo>
                  <a:pt x="192" y="785"/>
                </a:lnTo>
                <a:lnTo>
                  <a:pt x="189" y="810"/>
                </a:lnTo>
                <a:lnTo>
                  <a:pt x="183" y="832"/>
                </a:lnTo>
                <a:lnTo>
                  <a:pt x="178" y="850"/>
                </a:lnTo>
                <a:lnTo>
                  <a:pt x="170" y="868"/>
                </a:lnTo>
                <a:lnTo>
                  <a:pt x="160" y="890"/>
                </a:lnTo>
                <a:lnTo>
                  <a:pt x="145" y="916"/>
                </a:lnTo>
                <a:lnTo>
                  <a:pt x="130" y="934"/>
                </a:lnTo>
                <a:lnTo>
                  <a:pt x="114" y="949"/>
                </a:lnTo>
                <a:lnTo>
                  <a:pt x="100" y="962"/>
                </a:lnTo>
                <a:lnTo>
                  <a:pt x="84" y="973"/>
                </a:lnTo>
                <a:lnTo>
                  <a:pt x="69" y="980"/>
                </a:lnTo>
                <a:lnTo>
                  <a:pt x="47" y="985"/>
                </a:lnTo>
                <a:lnTo>
                  <a:pt x="22" y="989"/>
                </a:lnTo>
                <a:lnTo>
                  <a:pt x="0" y="989"/>
                </a:lnTo>
                <a:close/>
              </a:path>
            </a:pathLst>
          </a:custGeom>
          <a:solidFill>
            <a:schemeClr val="accent5">
              <a:lumMod val="75000"/>
            </a:schemeClr>
          </a:solidFill>
          <a:ln w="19050" cmpd="sng">
            <a:solidFill>
              <a:srgbClr val="000000"/>
            </a:solidFill>
            <a:prstDash val="solid"/>
            <a:round/>
            <a:headEnd/>
            <a:tailEnd/>
          </a:ln>
        </p:spPr>
        <p:txBody>
          <a:bodyPr lIns="91401" tIns="45700" rIns="91401" bIns="45700"/>
          <a:lstStyle/>
          <a:p>
            <a:pPr algn="ctr" defTabSz="457200" fontAlgn="base">
              <a:spcBef>
                <a:spcPct val="0"/>
              </a:spcBef>
              <a:spcAft>
                <a:spcPct val="0"/>
              </a:spcAft>
            </a:pPr>
            <a:endParaRPr lang="en-US" sz="2500" dirty="0">
              <a:ea typeface="ＭＳ Ｐゴシック" pitchFamily="34" charset="-128"/>
            </a:endParaRPr>
          </a:p>
          <a:p>
            <a:pPr algn="ctr" defTabSz="457200" fontAlgn="base">
              <a:spcBef>
                <a:spcPct val="0"/>
              </a:spcBef>
              <a:spcAft>
                <a:spcPct val="0"/>
              </a:spcAft>
            </a:pPr>
            <a:endParaRPr lang="en-US" sz="2500" dirty="0">
              <a:ea typeface="ＭＳ Ｐゴシック" pitchFamily="34" charset="-128"/>
            </a:endParaRPr>
          </a:p>
          <a:p>
            <a:pPr algn="ctr" defTabSz="457200" fontAlgn="base">
              <a:spcBef>
                <a:spcPct val="0"/>
              </a:spcBef>
              <a:spcAft>
                <a:spcPct val="0"/>
              </a:spcAft>
            </a:pPr>
            <a:r>
              <a:rPr lang="en-US" sz="2500" dirty="0">
                <a:ea typeface="ＭＳ Ｐゴシック" pitchFamily="34" charset="-128"/>
              </a:rPr>
              <a:t>Records </a:t>
            </a:r>
          </a:p>
          <a:p>
            <a:pPr algn="ctr" defTabSz="457200" fontAlgn="base">
              <a:spcBef>
                <a:spcPct val="0"/>
              </a:spcBef>
              <a:spcAft>
                <a:spcPct val="0"/>
              </a:spcAft>
            </a:pPr>
            <a:r>
              <a:rPr lang="en-US" sz="2500" dirty="0">
                <a:ea typeface="ＭＳ Ｐゴシック" pitchFamily="34" charset="-128"/>
              </a:rPr>
              <a:t>Management</a:t>
            </a:r>
          </a:p>
        </p:txBody>
      </p:sp>
      <p:sp>
        <p:nvSpPr>
          <p:cNvPr id="6" name="Freeform 5"/>
          <p:cNvSpPr>
            <a:spLocks/>
          </p:cNvSpPr>
          <p:nvPr/>
        </p:nvSpPr>
        <p:spPr bwMode="auto">
          <a:xfrm>
            <a:off x="2761535" y="3258576"/>
            <a:ext cx="3159361" cy="2370138"/>
          </a:xfrm>
          <a:custGeom>
            <a:avLst/>
            <a:gdLst>
              <a:gd name="T0" fmla="*/ 1493 w 1493"/>
              <a:gd name="T1" fmla="*/ 1493 h 1493"/>
              <a:gd name="T2" fmla="*/ 0 w 1493"/>
              <a:gd name="T3" fmla="*/ 301 h 1493"/>
              <a:gd name="T4" fmla="*/ 135 w 1493"/>
              <a:gd name="T5" fmla="*/ 290 h 1493"/>
              <a:gd name="T6" fmla="*/ 139 w 1493"/>
              <a:gd name="T7" fmla="*/ 263 h 1493"/>
              <a:gd name="T8" fmla="*/ 132 w 1493"/>
              <a:gd name="T9" fmla="*/ 230 h 1493"/>
              <a:gd name="T10" fmla="*/ 122 w 1493"/>
              <a:gd name="T11" fmla="*/ 190 h 1493"/>
              <a:gd name="T12" fmla="*/ 115 w 1493"/>
              <a:gd name="T13" fmla="*/ 152 h 1493"/>
              <a:gd name="T14" fmla="*/ 117 w 1493"/>
              <a:gd name="T15" fmla="*/ 116 h 1493"/>
              <a:gd name="T16" fmla="*/ 128 w 1493"/>
              <a:gd name="T17" fmla="*/ 80 h 1493"/>
              <a:gd name="T18" fmla="*/ 153 w 1493"/>
              <a:gd name="T19" fmla="*/ 51 h 1493"/>
              <a:gd name="T20" fmla="*/ 180 w 1493"/>
              <a:gd name="T21" fmla="*/ 27 h 1493"/>
              <a:gd name="T22" fmla="*/ 214 w 1493"/>
              <a:gd name="T23" fmla="*/ 9 h 1493"/>
              <a:gd name="T24" fmla="*/ 256 w 1493"/>
              <a:gd name="T25" fmla="*/ 1 h 1493"/>
              <a:gd name="T26" fmla="*/ 294 w 1493"/>
              <a:gd name="T27" fmla="*/ 0 h 1493"/>
              <a:gd name="T28" fmla="*/ 326 w 1493"/>
              <a:gd name="T29" fmla="*/ 4 h 1493"/>
              <a:gd name="T30" fmla="*/ 360 w 1493"/>
              <a:gd name="T31" fmla="*/ 15 h 1493"/>
              <a:gd name="T32" fmla="*/ 387 w 1493"/>
              <a:gd name="T33" fmla="*/ 33 h 1493"/>
              <a:gd name="T34" fmla="*/ 413 w 1493"/>
              <a:gd name="T35" fmla="*/ 61 h 1493"/>
              <a:gd name="T36" fmla="*/ 434 w 1493"/>
              <a:gd name="T37" fmla="*/ 92 h 1493"/>
              <a:gd name="T38" fmla="*/ 445 w 1493"/>
              <a:gd name="T39" fmla="*/ 134 h 1493"/>
              <a:gd name="T40" fmla="*/ 440 w 1493"/>
              <a:gd name="T41" fmla="*/ 177 h 1493"/>
              <a:gd name="T42" fmla="*/ 430 w 1493"/>
              <a:gd name="T43" fmla="*/ 220 h 1493"/>
              <a:gd name="T44" fmla="*/ 420 w 1493"/>
              <a:gd name="T45" fmla="*/ 262 h 1493"/>
              <a:gd name="T46" fmla="*/ 422 w 1493"/>
              <a:gd name="T47" fmla="*/ 282 h 1493"/>
              <a:gd name="T48" fmla="*/ 673 w 1493"/>
              <a:gd name="T49" fmla="*/ 293 h 1493"/>
              <a:gd name="T50" fmla="*/ 667 w 1493"/>
              <a:gd name="T51" fmla="*/ 371 h 1493"/>
              <a:gd name="T52" fmla="*/ 669 w 1493"/>
              <a:gd name="T53" fmla="*/ 418 h 1493"/>
              <a:gd name="T54" fmla="*/ 676 w 1493"/>
              <a:gd name="T55" fmla="*/ 466 h 1493"/>
              <a:gd name="T56" fmla="*/ 693 w 1493"/>
              <a:gd name="T57" fmla="*/ 495 h 1493"/>
              <a:gd name="T58" fmla="*/ 720 w 1493"/>
              <a:gd name="T59" fmla="*/ 516 h 1493"/>
              <a:gd name="T60" fmla="*/ 754 w 1493"/>
              <a:gd name="T61" fmla="*/ 526 h 1493"/>
              <a:gd name="T62" fmla="*/ 792 w 1493"/>
              <a:gd name="T63" fmla="*/ 527 h 1493"/>
              <a:gd name="T64" fmla="*/ 830 w 1493"/>
              <a:gd name="T65" fmla="*/ 523 h 1493"/>
              <a:gd name="T66" fmla="*/ 877 w 1493"/>
              <a:gd name="T67" fmla="*/ 518 h 1493"/>
              <a:gd name="T68" fmla="*/ 925 w 1493"/>
              <a:gd name="T69" fmla="*/ 520 h 1493"/>
              <a:gd name="T70" fmla="*/ 969 w 1493"/>
              <a:gd name="T71" fmla="*/ 532 h 1493"/>
              <a:gd name="T72" fmla="*/ 1005 w 1493"/>
              <a:gd name="T73" fmla="*/ 554 h 1493"/>
              <a:gd name="T74" fmla="*/ 1027 w 1493"/>
              <a:gd name="T75" fmla="*/ 585 h 1493"/>
              <a:gd name="T76" fmla="*/ 1036 w 1493"/>
              <a:gd name="T77" fmla="*/ 623 h 1493"/>
              <a:gd name="T78" fmla="*/ 1032 w 1493"/>
              <a:gd name="T79" fmla="*/ 665 h 1493"/>
              <a:gd name="T80" fmla="*/ 1036 w 1493"/>
              <a:gd name="T81" fmla="*/ 705 h 1493"/>
              <a:gd name="T82" fmla="*/ 1050 w 1493"/>
              <a:gd name="T83" fmla="*/ 740 h 1493"/>
              <a:gd name="T84" fmla="*/ 1076 w 1493"/>
              <a:gd name="T85" fmla="*/ 764 h 1493"/>
              <a:gd name="T86" fmla="*/ 1119 w 1493"/>
              <a:gd name="T87" fmla="*/ 778 h 1493"/>
              <a:gd name="T88" fmla="*/ 1159 w 1493"/>
              <a:gd name="T89" fmla="*/ 789 h 1493"/>
              <a:gd name="T90" fmla="*/ 1207 w 1493"/>
              <a:gd name="T91" fmla="*/ 798 h 1493"/>
              <a:gd name="T92" fmla="*/ 1247 w 1493"/>
              <a:gd name="T93" fmla="*/ 812 h 1493"/>
              <a:gd name="T94" fmla="*/ 1279 w 1493"/>
              <a:gd name="T95" fmla="*/ 830 h 1493"/>
              <a:gd name="T96" fmla="*/ 1307 w 1493"/>
              <a:gd name="T97" fmla="*/ 858 h 1493"/>
              <a:gd name="T98" fmla="*/ 1323 w 1493"/>
              <a:gd name="T99" fmla="*/ 892 h 1493"/>
              <a:gd name="T100" fmla="*/ 1325 w 1493"/>
              <a:gd name="T101" fmla="*/ 938 h 1493"/>
              <a:gd name="T102" fmla="*/ 1316 w 1493"/>
              <a:gd name="T103" fmla="*/ 983 h 1493"/>
              <a:gd name="T104" fmla="*/ 1303 w 1493"/>
              <a:gd name="T105" fmla="*/ 1037 h 1493"/>
              <a:gd name="T106" fmla="*/ 1300 w 1493"/>
              <a:gd name="T107" fmla="*/ 1075 h 1493"/>
              <a:gd name="T108" fmla="*/ 1309 w 1493"/>
              <a:gd name="T109" fmla="*/ 1122 h 1493"/>
              <a:gd name="T110" fmla="*/ 1326 w 1493"/>
              <a:gd name="T111" fmla="*/ 1154 h 1493"/>
              <a:gd name="T112" fmla="*/ 1353 w 1493"/>
              <a:gd name="T113" fmla="*/ 1188 h 1493"/>
              <a:gd name="T114" fmla="*/ 1389 w 1493"/>
              <a:gd name="T115" fmla="*/ 1215 h 1493"/>
              <a:gd name="T116" fmla="*/ 1427 w 1493"/>
              <a:gd name="T117" fmla="*/ 1227 h 1493"/>
              <a:gd name="T118" fmla="*/ 1470 w 1493"/>
              <a:gd name="T119" fmla="*/ 1231 h 1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93" h="1493">
                <a:moveTo>
                  <a:pt x="1493" y="1230"/>
                </a:moveTo>
                <a:lnTo>
                  <a:pt x="1493" y="1493"/>
                </a:lnTo>
                <a:lnTo>
                  <a:pt x="0" y="1493"/>
                </a:lnTo>
                <a:lnTo>
                  <a:pt x="0" y="301"/>
                </a:lnTo>
                <a:lnTo>
                  <a:pt x="129" y="301"/>
                </a:lnTo>
                <a:lnTo>
                  <a:pt x="135" y="290"/>
                </a:lnTo>
                <a:lnTo>
                  <a:pt x="139" y="275"/>
                </a:lnTo>
                <a:lnTo>
                  <a:pt x="139" y="263"/>
                </a:lnTo>
                <a:lnTo>
                  <a:pt x="137" y="249"/>
                </a:lnTo>
                <a:lnTo>
                  <a:pt x="132" y="230"/>
                </a:lnTo>
                <a:lnTo>
                  <a:pt x="127" y="206"/>
                </a:lnTo>
                <a:lnTo>
                  <a:pt x="122" y="190"/>
                </a:lnTo>
                <a:lnTo>
                  <a:pt x="117" y="170"/>
                </a:lnTo>
                <a:lnTo>
                  <a:pt x="115" y="152"/>
                </a:lnTo>
                <a:lnTo>
                  <a:pt x="115" y="133"/>
                </a:lnTo>
                <a:lnTo>
                  <a:pt x="117" y="116"/>
                </a:lnTo>
                <a:lnTo>
                  <a:pt x="122" y="97"/>
                </a:lnTo>
                <a:lnTo>
                  <a:pt x="128" y="80"/>
                </a:lnTo>
                <a:lnTo>
                  <a:pt x="139" y="67"/>
                </a:lnTo>
                <a:lnTo>
                  <a:pt x="153" y="51"/>
                </a:lnTo>
                <a:lnTo>
                  <a:pt x="166" y="39"/>
                </a:lnTo>
                <a:lnTo>
                  <a:pt x="180" y="27"/>
                </a:lnTo>
                <a:lnTo>
                  <a:pt x="196" y="17"/>
                </a:lnTo>
                <a:lnTo>
                  <a:pt x="214" y="9"/>
                </a:lnTo>
                <a:lnTo>
                  <a:pt x="234" y="4"/>
                </a:lnTo>
                <a:lnTo>
                  <a:pt x="256" y="1"/>
                </a:lnTo>
                <a:lnTo>
                  <a:pt x="275" y="0"/>
                </a:lnTo>
                <a:lnTo>
                  <a:pt x="294" y="0"/>
                </a:lnTo>
                <a:lnTo>
                  <a:pt x="312" y="1"/>
                </a:lnTo>
                <a:lnTo>
                  <a:pt x="326" y="4"/>
                </a:lnTo>
                <a:lnTo>
                  <a:pt x="343" y="9"/>
                </a:lnTo>
                <a:lnTo>
                  <a:pt x="360" y="15"/>
                </a:lnTo>
                <a:lnTo>
                  <a:pt x="373" y="23"/>
                </a:lnTo>
                <a:lnTo>
                  <a:pt x="387" y="33"/>
                </a:lnTo>
                <a:lnTo>
                  <a:pt x="400" y="47"/>
                </a:lnTo>
                <a:lnTo>
                  <a:pt x="413" y="61"/>
                </a:lnTo>
                <a:lnTo>
                  <a:pt x="425" y="76"/>
                </a:lnTo>
                <a:lnTo>
                  <a:pt x="434" y="92"/>
                </a:lnTo>
                <a:lnTo>
                  <a:pt x="440" y="112"/>
                </a:lnTo>
                <a:lnTo>
                  <a:pt x="445" y="134"/>
                </a:lnTo>
                <a:lnTo>
                  <a:pt x="445" y="156"/>
                </a:lnTo>
                <a:lnTo>
                  <a:pt x="440" y="177"/>
                </a:lnTo>
                <a:lnTo>
                  <a:pt x="435" y="198"/>
                </a:lnTo>
                <a:lnTo>
                  <a:pt x="430" y="220"/>
                </a:lnTo>
                <a:lnTo>
                  <a:pt x="423" y="244"/>
                </a:lnTo>
                <a:lnTo>
                  <a:pt x="420" y="262"/>
                </a:lnTo>
                <a:lnTo>
                  <a:pt x="420" y="273"/>
                </a:lnTo>
                <a:lnTo>
                  <a:pt x="422" y="282"/>
                </a:lnTo>
                <a:lnTo>
                  <a:pt x="426" y="293"/>
                </a:lnTo>
                <a:lnTo>
                  <a:pt x="673" y="293"/>
                </a:lnTo>
                <a:lnTo>
                  <a:pt x="668" y="342"/>
                </a:lnTo>
                <a:lnTo>
                  <a:pt x="667" y="371"/>
                </a:lnTo>
                <a:lnTo>
                  <a:pt x="668" y="395"/>
                </a:lnTo>
                <a:lnTo>
                  <a:pt x="669" y="418"/>
                </a:lnTo>
                <a:lnTo>
                  <a:pt x="672" y="442"/>
                </a:lnTo>
                <a:lnTo>
                  <a:pt x="676" y="466"/>
                </a:lnTo>
                <a:lnTo>
                  <a:pt x="684" y="482"/>
                </a:lnTo>
                <a:lnTo>
                  <a:pt x="693" y="495"/>
                </a:lnTo>
                <a:lnTo>
                  <a:pt x="704" y="507"/>
                </a:lnTo>
                <a:lnTo>
                  <a:pt x="720" y="516"/>
                </a:lnTo>
                <a:lnTo>
                  <a:pt x="737" y="523"/>
                </a:lnTo>
                <a:lnTo>
                  <a:pt x="754" y="526"/>
                </a:lnTo>
                <a:lnTo>
                  <a:pt x="772" y="527"/>
                </a:lnTo>
                <a:lnTo>
                  <a:pt x="792" y="527"/>
                </a:lnTo>
                <a:lnTo>
                  <a:pt x="814" y="524"/>
                </a:lnTo>
                <a:lnTo>
                  <a:pt x="830" y="523"/>
                </a:lnTo>
                <a:lnTo>
                  <a:pt x="853" y="520"/>
                </a:lnTo>
                <a:lnTo>
                  <a:pt x="877" y="518"/>
                </a:lnTo>
                <a:lnTo>
                  <a:pt x="903" y="518"/>
                </a:lnTo>
                <a:lnTo>
                  <a:pt x="925" y="520"/>
                </a:lnTo>
                <a:lnTo>
                  <a:pt x="947" y="524"/>
                </a:lnTo>
                <a:lnTo>
                  <a:pt x="969" y="532"/>
                </a:lnTo>
                <a:lnTo>
                  <a:pt x="987" y="540"/>
                </a:lnTo>
                <a:lnTo>
                  <a:pt x="1005" y="554"/>
                </a:lnTo>
                <a:lnTo>
                  <a:pt x="1016" y="568"/>
                </a:lnTo>
                <a:lnTo>
                  <a:pt x="1027" y="585"/>
                </a:lnTo>
                <a:lnTo>
                  <a:pt x="1033" y="604"/>
                </a:lnTo>
                <a:lnTo>
                  <a:pt x="1036" y="623"/>
                </a:lnTo>
                <a:lnTo>
                  <a:pt x="1033" y="644"/>
                </a:lnTo>
                <a:lnTo>
                  <a:pt x="1032" y="665"/>
                </a:lnTo>
                <a:lnTo>
                  <a:pt x="1033" y="687"/>
                </a:lnTo>
                <a:lnTo>
                  <a:pt x="1036" y="705"/>
                </a:lnTo>
                <a:lnTo>
                  <a:pt x="1042" y="723"/>
                </a:lnTo>
                <a:lnTo>
                  <a:pt x="1050" y="740"/>
                </a:lnTo>
                <a:lnTo>
                  <a:pt x="1061" y="752"/>
                </a:lnTo>
                <a:lnTo>
                  <a:pt x="1076" y="764"/>
                </a:lnTo>
                <a:lnTo>
                  <a:pt x="1097" y="772"/>
                </a:lnTo>
                <a:lnTo>
                  <a:pt x="1119" y="778"/>
                </a:lnTo>
                <a:lnTo>
                  <a:pt x="1137" y="784"/>
                </a:lnTo>
                <a:lnTo>
                  <a:pt x="1159" y="789"/>
                </a:lnTo>
                <a:lnTo>
                  <a:pt x="1185" y="794"/>
                </a:lnTo>
                <a:lnTo>
                  <a:pt x="1207" y="798"/>
                </a:lnTo>
                <a:lnTo>
                  <a:pt x="1229" y="805"/>
                </a:lnTo>
                <a:lnTo>
                  <a:pt x="1247" y="812"/>
                </a:lnTo>
                <a:lnTo>
                  <a:pt x="1265" y="820"/>
                </a:lnTo>
                <a:lnTo>
                  <a:pt x="1279" y="830"/>
                </a:lnTo>
                <a:lnTo>
                  <a:pt x="1291" y="841"/>
                </a:lnTo>
                <a:lnTo>
                  <a:pt x="1307" y="858"/>
                </a:lnTo>
                <a:lnTo>
                  <a:pt x="1316" y="874"/>
                </a:lnTo>
                <a:lnTo>
                  <a:pt x="1323" y="892"/>
                </a:lnTo>
                <a:lnTo>
                  <a:pt x="1327" y="915"/>
                </a:lnTo>
                <a:lnTo>
                  <a:pt x="1325" y="938"/>
                </a:lnTo>
                <a:lnTo>
                  <a:pt x="1321" y="958"/>
                </a:lnTo>
                <a:lnTo>
                  <a:pt x="1316" y="983"/>
                </a:lnTo>
                <a:lnTo>
                  <a:pt x="1309" y="1011"/>
                </a:lnTo>
                <a:lnTo>
                  <a:pt x="1303" y="1037"/>
                </a:lnTo>
                <a:lnTo>
                  <a:pt x="1300" y="1058"/>
                </a:lnTo>
                <a:lnTo>
                  <a:pt x="1300" y="1075"/>
                </a:lnTo>
                <a:lnTo>
                  <a:pt x="1304" y="1100"/>
                </a:lnTo>
                <a:lnTo>
                  <a:pt x="1309" y="1122"/>
                </a:lnTo>
                <a:lnTo>
                  <a:pt x="1317" y="1138"/>
                </a:lnTo>
                <a:lnTo>
                  <a:pt x="1326" y="1154"/>
                </a:lnTo>
                <a:lnTo>
                  <a:pt x="1339" y="1171"/>
                </a:lnTo>
                <a:lnTo>
                  <a:pt x="1353" y="1188"/>
                </a:lnTo>
                <a:lnTo>
                  <a:pt x="1370" y="1203"/>
                </a:lnTo>
                <a:lnTo>
                  <a:pt x="1389" y="1215"/>
                </a:lnTo>
                <a:lnTo>
                  <a:pt x="1408" y="1222"/>
                </a:lnTo>
                <a:lnTo>
                  <a:pt x="1427" y="1227"/>
                </a:lnTo>
                <a:lnTo>
                  <a:pt x="1446" y="1230"/>
                </a:lnTo>
                <a:lnTo>
                  <a:pt x="1470" y="1231"/>
                </a:lnTo>
                <a:lnTo>
                  <a:pt x="1493" y="1230"/>
                </a:lnTo>
                <a:close/>
              </a:path>
            </a:pathLst>
          </a:custGeom>
          <a:solidFill>
            <a:schemeClr val="accent5">
              <a:lumMod val="40000"/>
              <a:lumOff val="60000"/>
            </a:schemeClr>
          </a:solidFill>
          <a:ln w="19050" cmpd="sng">
            <a:solidFill>
              <a:srgbClr val="000000"/>
            </a:solidFill>
            <a:prstDash val="solid"/>
            <a:round/>
            <a:headEnd/>
            <a:tailEnd/>
          </a:ln>
        </p:spPr>
        <p:txBody>
          <a:bodyPr lIns="91401" tIns="45700" rIns="91401" bIns="45700"/>
          <a:lstStyle/>
          <a:p>
            <a:pPr algn="ctr" defTabSz="457200" fontAlgn="base">
              <a:spcBef>
                <a:spcPct val="0"/>
              </a:spcBef>
              <a:spcAft>
                <a:spcPct val="0"/>
              </a:spcAft>
            </a:pPr>
            <a:endParaRPr lang="en-US" sz="2500" dirty="0">
              <a:ea typeface="ＭＳ Ｐゴシック" pitchFamily="34" charset="-128"/>
            </a:endParaRPr>
          </a:p>
          <a:p>
            <a:pPr algn="ctr" defTabSz="457200" fontAlgn="base">
              <a:spcBef>
                <a:spcPct val="0"/>
              </a:spcBef>
              <a:spcAft>
                <a:spcPct val="0"/>
              </a:spcAft>
            </a:pPr>
            <a:endParaRPr lang="en-US" sz="2500" dirty="0">
              <a:ea typeface="ＭＳ Ｐゴシック" pitchFamily="34" charset="-128"/>
            </a:endParaRPr>
          </a:p>
          <a:p>
            <a:pPr defTabSz="457200" fontAlgn="base">
              <a:spcBef>
                <a:spcPct val="0"/>
              </a:spcBef>
              <a:spcAft>
                <a:spcPct val="0"/>
              </a:spcAft>
            </a:pPr>
            <a:r>
              <a:rPr lang="en-US" sz="2500" dirty="0">
                <a:ea typeface="ＭＳ Ｐゴシック" pitchFamily="34" charset="-128"/>
              </a:rPr>
              <a:t> </a:t>
            </a:r>
          </a:p>
          <a:p>
            <a:pPr defTabSz="457200" fontAlgn="base">
              <a:spcBef>
                <a:spcPct val="0"/>
              </a:spcBef>
              <a:spcAft>
                <a:spcPct val="0"/>
              </a:spcAft>
            </a:pPr>
            <a:r>
              <a:rPr lang="en-US" sz="2500" dirty="0">
                <a:ea typeface="ＭＳ Ｐゴシック" pitchFamily="34" charset="-128"/>
              </a:rPr>
              <a:t>Supply Chain &amp;</a:t>
            </a:r>
          </a:p>
          <a:p>
            <a:pPr defTabSz="457200" fontAlgn="base">
              <a:spcBef>
                <a:spcPct val="0"/>
              </a:spcBef>
              <a:spcAft>
                <a:spcPct val="0"/>
              </a:spcAft>
            </a:pPr>
            <a:r>
              <a:rPr lang="en-US" sz="2500" dirty="0">
                <a:ea typeface="ＭＳ Ｐゴシック" pitchFamily="34" charset="-128"/>
              </a:rPr>
              <a:t>Device Management</a:t>
            </a:r>
          </a:p>
        </p:txBody>
      </p:sp>
      <p:sp>
        <p:nvSpPr>
          <p:cNvPr id="7" name="Freeform 6"/>
          <p:cNvSpPr>
            <a:spLocks/>
          </p:cNvSpPr>
          <p:nvPr/>
        </p:nvSpPr>
        <p:spPr bwMode="auto">
          <a:xfrm>
            <a:off x="2742509" y="1797746"/>
            <a:ext cx="3178405" cy="1981200"/>
          </a:xfrm>
          <a:custGeom>
            <a:avLst/>
            <a:gdLst>
              <a:gd name="T0" fmla="*/ 1502 w 1502"/>
              <a:gd name="T1" fmla="*/ 0 h 1248"/>
              <a:gd name="T2" fmla="*/ 0 w 1502"/>
              <a:gd name="T3" fmla="*/ 1246 h 1248"/>
              <a:gd name="T4" fmla="*/ 141 w 1502"/>
              <a:gd name="T5" fmla="*/ 1224 h 1248"/>
              <a:gd name="T6" fmla="*/ 137 w 1502"/>
              <a:gd name="T7" fmla="*/ 1183 h 1248"/>
              <a:gd name="T8" fmla="*/ 122 w 1502"/>
              <a:gd name="T9" fmla="*/ 1127 h 1248"/>
              <a:gd name="T10" fmla="*/ 117 w 1502"/>
              <a:gd name="T11" fmla="*/ 1082 h 1248"/>
              <a:gd name="T12" fmla="*/ 127 w 1502"/>
              <a:gd name="T13" fmla="*/ 1036 h 1248"/>
              <a:gd name="T14" fmla="*/ 158 w 1502"/>
              <a:gd name="T15" fmla="*/ 996 h 1248"/>
              <a:gd name="T16" fmla="*/ 197 w 1502"/>
              <a:gd name="T17" fmla="*/ 967 h 1248"/>
              <a:gd name="T18" fmla="*/ 244 w 1502"/>
              <a:gd name="T19" fmla="*/ 952 h 1248"/>
              <a:gd name="T20" fmla="*/ 311 w 1502"/>
              <a:gd name="T21" fmla="*/ 953 h 1248"/>
              <a:gd name="T22" fmla="*/ 355 w 1502"/>
              <a:gd name="T23" fmla="*/ 963 h 1248"/>
              <a:gd name="T24" fmla="*/ 399 w 1502"/>
              <a:gd name="T25" fmla="*/ 994 h 1248"/>
              <a:gd name="T26" fmla="*/ 429 w 1502"/>
              <a:gd name="T27" fmla="*/ 1033 h 1248"/>
              <a:gd name="T28" fmla="*/ 442 w 1502"/>
              <a:gd name="T29" fmla="*/ 1074 h 1248"/>
              <a:gd name="T30" fmla="*/ 440 w 1502"/>
              <a:gd name="T31" fmla="*/ 1119 h 1248"/>
              <a:gd name="T32" fmla="*/ 429 w 1502"/>
              <a:gd name="T33" fmla="*/ 1160 h 1248"/>
              <a:gd name="T34" fmla="*/ 419 w 1502"/>
              <a:gd name="T35" fmla="*/ 1203 h 1248"/>
              <a:gd name="T36" fmla="*/ 424 w 1502"/>
              <a:gd name="T37" fmla="*/ 1243 h 1248"/>
              <a:gd name="T38" fmla="*/ 673 w 1502"/>
              <a:gd name="T39" fmla="*/ 1199 h 1248"/>
              <a:gd name="T40" fmla="*/ 676 w 1502"/>
              <a:gd name="T41" fmla="*/ 1143 h 1248"/>
              <a:gd name="T42" fmla="*/ 680 w 1502"/>
              <a:gd name="T43" fmla="*/ 1097 h 1248"/>
              <a:gd name="T44" fmla="*/ 691 w 1502"/>
              <a:gd name="T45" fmla="*/ 1057 h 1248"/>
              <a:gd name="T46" fmla="*/ 713 w 1502"/>
              <a:gd name="T47" fmla="*/ 1030 h 1248"/>
              <a:gd name="T48" fmla="*/ 745 w 1502"/>
              <a:gd name="T49" fmla="*/ 1016 h 1248"/>
              <a:gd name="T50" fmla="*/ 780 w 1502"/>
              <a:gd name="T51" fmla="*/ 1012 h 1248"/>
              <a:gd name="T52" fmla="*/ 822 w 1502"/>
              <a:gd name="T53" fmla="*/ 1013 h 1248"/>
              <a:gd name="T54" fmla="*/ 861 w 1502"/>
              <a:gd name="T55" fmla="*/ 1017 h 1248"/>
              <a:gd name="T56" fmla="*/ 911 w 1502"/>
              <a:gd name="T57" fmla="*/ 1020 h 1248"/>
              <a:gd name="T58" fmla="*/ 955 w 1502"/>
              <a:gd name="T59" fmla="*/ 1013 h 1248"/>
              <a:gd name="T60" fmla="*/ 995 w 1502"/>
              <a:gd name="T61" fmla="*/ 998 h 1248"/>
              <a:gd name="T62" fmla="*/ 1025 w 1502"/>
              <a:gd name="T63" fmla="*/ 971 h 1248"/>
              <a:gd name="T64" fmla="*/ 1042 w 1502"/>
              <a:gd name="T65" fmla="*/ 936 h 1248"/>
              <a:gd name="T66" fmla="*/ 1042 w 1502"/>
              <a:gd name="T67" fmla="*/ 896 h 1248"/>
              <a:gd name="T68" fmla="*/ 1042 w 1502"/>
              <a:gd name="T69" fmla="*/ 852 h 1248"/>
              <a:gd name="T70" fmla="*/ 1051 w 1502"/>
              <a:gd name="T71" fmla="*/ 817 h 1248"/>
              <a:gd name="T72" fmla="*/ 1069 w 1502"/>
              <a:gd name="T73" fmla="*/ 787 h 1248"/>
              <a:gd name="T74" fmla="*/ 1106 w 1502"/>
              <a:gd name="T75" fmla="*/ 767 h 1248"/>
              <a:gd name="T76" fmla="*/ 1147 w 1502"/>
              <a:gd name="T77" fmla="*/ 755 h 1248"/>
              <a:gd name="T78" fmla="*/ 1195 w 1502"/>
              <a:gd name="T79" fmla="*/ 745 h 1248"/>
              <a:gd name="T80" fmla="*/ 1237 w 1502"/>
              <a:gd name="T81" fmla="*/ 734 h 1248"/>
              <a:gd name="T82" fmla="*/ 1274 w 1502"/>
              <a:gd name="T83" fmla="*/ 720 h 1248"/>
              <a:gd name="T84" fmla="*/ 1301 w 1502"/>
              <a:gd name="T85" fmla="*/ 698 h 1248"/>
              <a:gd name="T86" fmla="*/ 1324 w 1502"/>
              <a:gd name="T87" fmla="*/ 665 h 1248"/>
              <a:gd name="T88" fmla="*/ 1336 w 1502"/>
              <a:gd name="T89" fmla="*/ 623 h 1248"/>
              <a:gd name="T90" fmla="*/ 1331 w 1502"/>
              <a:gd name="T91" fmla="*/ 582 h 1248"/>
              <a:gd name="T92" fmla="*/ 1318 w 1502"/>
              <a:gd name="T93" fmla="*/ 528 h 1248"/>
              <a:gd name="T94" fmla="*/ 1310 w 1502"/>
              <a:gd name="T95" fmla="*/ 483 h 1248"/>
              <a:gd name="T96" fmla="*/ 1313 w 1502"/>
              <a:gd name="T97" fmla="*/ 439 h 1248"/>
              <a:gd name="T98" fmla="*/ 1326 w 1502"/>
              <a:gd name="T99" fmla="*/ 402 h 1248"/>
              <a:gd name="T100" fmla="*/ 1348 w 1502"/>
              <a:gd name="T101" fmla="*/ 369 h 1248"/>
              <a:gd name="T102" fmla="*/ 1380 w 1502"/>
              <a:gd name="T103" fmla="*/ 337 h 1248"/>
              <a:gd name="T104" fmla="*/ 1418 w 1502"/>
              <a:gd name="T105" fmla="*/ 319 h 1248"/>
              <a:gd name="T106" fmla="*/ 1455 w 1502"/>
              <a:gd name="T107" fmla="*/ 311 h 1248"/>
              <a:gd name="T108" fmla="*/ 1502 w 1502"/>
              <a:gd name="T109" fmla="*/ 311 h 1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2" h="1248">
                <a:moveTo>
                  <a:pt x="1502" y="311"/>
                </a:moveTo>
                <a:lnTo>
                  <a:pt x="1502" y="0"/>
                </a:lnTo>
                <a:lnTo>
                  <a:pt x="0" y="0"/>
                </a:lnTo>
                <a:lnTo>
                  <a:pt x="0" y="1246"/>
                </a:lnTo>
                <a:lnTo>
                  <a:pt x="135" y="1248"/>
                </a:lnTo>
                <a:lnTo>
                  <a:pt x="141" y="1224"/>
                </a:lnTo>
                <a:lnTo>
                  <a:pt x="141" y="1207"/>
                </a:lnTo>
                <a:lnTo>
                  <a:pt x="137" y="1183"/>
                </a:lnTo>
                <a:lnTo>
                  <a:pt x="130" y="1158"/>
                </a:lnTo>
                <a:lnTo>
                  <a:pt x="122" y="1127"/>
                </a:lnTo>
                <a:lnTo>
                  <a:pt x="118" y="1103"/>
                </a:lnTo>
                <a:lnTo>
                  <a:pt x="117" y="1082"/>
                </a:lnTo>
                <a:lnTo>
                  <a:pt x="121" y="1058"/>
                </a:lnTo>
                <a:lnTo>
                  <a:pt x="127" y="1036"/>
                </a:lnTo>
                <a:lnTo>
                  <a:pt x="141" y="1013"/>
                </a:lnTo>
                <a:lnTo>
                  <a:pt x="158" y="996"/>
                </a:lnTo>
                <a:lnTo>
                  <a:pt x="176" y="978"/>
                </a:lnTo>
                <a:lnTo>
                  <a:pt x="197" y="967"/>
                </a:lnTo>
                <a:lnTo>
                  <a:pt x="222" y="956"/>
                </a:lnTo>
                <a:lnTo>
                  <a:pt x="244" y="952"/>
                </a:lnTo>
                <a:lnTo>
                  <a:pt x="275" y="951"/>
                </a:lnTo>
                <a:lnTo>
                  <a:pt x="311" y="953"/>
                </a:lnTo>
                <a:lnTo>
                  <a:pt x="335" y="956"/>
                </a:lnTo>
                <a:lnTo>
                  <a:pt x="355" y="963"/>
                </a:lnTo>
                <a:lnTo>
                  <a:pt x="375" y="975"/>
                </a:lnTo>
                <a:lnTo>
                  <a:pt x="399" y="994"/>
                </a:lnTo>
                <a:lnTo>
                  <a:pt x="415" y="1013"/>
                </a:lnTo>
                <a:lnTo>
                  <a:pt x="429" y="1033"/>
                </a:lnTo>
                <a:lnTo>
                  <a:pt x="437" y="1054"/>
                </a:lnTo>
                <a:lnTo>
                  <a:pt x="442" y="1074"/>
                </a:lnTo>
                <a:lnTo>
                  <a:pt x="442" y="1097"/>
                </a:lnTo>
                <a:lnTo>
                  <a:pt x="440" y="1119"/>
                </a:lnTo>
                <a:lnTo>
                  <a:pt x="435" y="1140"/>
                </a:lnTo>
                <a:lnTo>
                  <a:pt x="429" y="1160"/>
                </a:lnTo>
                <a:lnTo>
                  <a:pt x="423" y="1182"/>
                </a:lnTo>
                <a:lnTo>
                  <a:pt x="419" y="1203"/>
                </a:lnTo>
                <a:lnTo>
                  <a:pt x="419" y="1221"/>
                </a:lnTo>
                <a:lnTo>
                  <a:pt x="424" y="1243"/>
                </a:lnTo>
                <a:lnTo>
                  <a:pt x="676" y="1243"/>
                </a:lnTo>
                <a:lnTo>
                  <a:pt x="673" y="1199"/>
                </a:lnTo>
                <a:lnTo>
                  <a:pt x="676" y="1167"/>
                </a:lnTo>
                <a:lnTo>
                  <a:pt x="676" y="1143"/>
                </a:lnTo>
                <a:lnTo>
                  <a:pt x="677" y="1121"/>
                </a:lnTo>
                <a:lnTo>
                  <a:pt x="680" y="1097"/>
                </a:lnTo>
                <a:lnTo>
                  <a:pt x="685" y="1073"/>
                </a:lnTo>
                <a:lnTo>
                  <a:pt x="691" y="1057"/>
                </a:lnTo>
                <a:lnTo>
                  <a:pt x="700" y="1042"/>
                </a:lnTo>
                <a:lnTo>
                  <a:pt x="713" y="1030"/>
                </a:lnTo>
                <a:lnTo>
                  <a:pt x="728" y="1021"/>
                </a:lnTo>
                <a:lnTo>
                  <a:pt x="745" y="1016"/>
                </a:lnTo>
                <a:lnTo>
                  <a:pt x="763" y="1013"/>
                </a:lnTo>
                <a:lnTo>
                  <a:pt x="780" y="1012"/>
                </a:lnTo>
                <a:lnTo>
                  <a:pt x="802" y="1012"/>
                </a:lnTo>
                <a:lnTo>
                  <a:pt x="822" y="1013"/>
                </a:lnTo>
                <a:lnTo>
                  <a:pt x="839" y="1016"/>
                </a:lnTo>
                <a:lnTo>
                  <a:pt x="861" y="1017"/>
                </a:lnTo>
                <a:lnTo>
                  <a:pt x="885" y="1020"/>
                </a:lnTo>
                <a:lnTo>
                  <a:pt x="911" y="1020"/>
                </a:lnTo>
                <a:lnTo>
                  <a:pt x="933" y="1017"/>
                </a:lnTo>
                <a:lnTo>
                  <a:pt x="955" y="1013"/>
                </a:lnTo>
                <a:lnTo>
                  <a:pt x="978" y="1008"/>
                </a:lnTo>
                <a:lnTo>
                  <a:pt x="995" y="998"/>
                </a:lnTo>
                <a:lnTo>
                  <a:pt x="1013" y="986"/>
                </a:lnTo>
                <a:lnTo>
                  <a:pt x="1025" y="971"/>
                </a:lnTo>
                <a:lnTo>
                  <a:pt x="1036" y="953"/>
                </a:lnTo>
                <a:lnTo>
                  <a:pt x="1042" y="936"/>
                </a:lnTo>
                <a:lnTo>
                  <a:pt x="1044" y="916"/>
                </a:lnTo>
                <a:lnTo>
                  <a:pt x="1042" y="896"/>
                </a:lnTo>
                <a:lnTo>
                  <a:pt x="1040" y="875"/>
                </a:lnTo>
                <a:lnTo>
                  <a:pt x="1042" y="852"/>
                </a:lnTo>
                <a:lnTo>
                  <a:pt x="1045" y="835"/>
                </a:lnTo>
                <a:lnTo>
                  <a:pt x="1051" y="817"/>
                </a:lnTo>
                <a:lnTo>
                  <a:pt x="1058" y="799"/>
                </a:lnTo>
                <a:lnTo>
                  <a:pt x="1069" y="787"/>
                </a:lnTo>
                <a:lnTo>
                  <a:pt x="1086" y="775"/>
                </a:lnTo>
                <a:lnTo>
                  <a:pt x="1106" y="767"/>
                </a:lnTo>
                <a:lnTo>
                  <a:pt x="1127" y="761"/>
                </a:lnTo>
                <a:lnTo>
                  <a:pt x="1147" y="755"/>
                </a:lnTo>
                <a:lnTo>
                  <a:pt x="1167" y="750"/>
                </a:lnTo>
                <a:lnTo>
                  <a:pt x="1195" y="745"/>
                </a:lnTo>
                <a:lnTo>
                  <a:pt x="1215" y="741"/>
                </a:lnTo>
                <a:lnTo>
                  <a:pt x="1237" y="734"/>
                </a:lnTo>
                <a:lnTo>
                  <a:pt x="1256" y="728"/>
                </a:lnTo>
                <a:lnTo>
                  <a:pt x="1274" y="720"/>
                </a:lnTo>
                <a:lnTo>
                  <a:pt x="1288" y="709"/>
                </a:lnTo>
                <a:lnTo>
                  <a:pt x="1301" y="698"/>
                </a:lnTo>
                <a:lnTo>
                  <a:pt x="1315" y="681"/>
                </a:lnTo>
                <a:lnTo>
                  <a:pt x="1324" y="665"/>
                </a:lnTo>
                <a:lnTo>
                  <a:pt x="1332" y="647"/>
                </a:lnTo>
                <a:lnTo>
                  <a:pt x="1336" y="623"/>
                </a:lnTo>
                <a:lnTo>
                  <a:pt x="1333" y="603"/>
                </a:lnTo>
                <a:lnTo>
                  <a:pt x="1331" y="582"/>
                </a:lnTo>
                <a:lnTo>
                  <a:pt x="1324" y="556"/>
                </a:lnTo>
                <a:lnTo>
                  <a:pt x="1318" y="528"/>
                </a:lnTo>
                <a:lnTo>
                  <a:pt x="1311" y="503"/>
                </a:lnTo>
                <a:lnTo>
                  <a:pt x="1310" y="483"/>
                </a:lnTo>
                <a:lnTo>
                  <a:pt x="1310" y="465"/>
                </a:lnTo>
                <a:lnTo>
                  <a:pt x="1313" y="439"/>
                </a:lnTo>
                <a:lnTo>
                  <a:pt x="1319" y="418"/>
                </a:lnTo>
                <a:lnTo>
                  <a:pt x="1326" y="402"/>
                </a:lnTo>
                <a:lnTo>
                  <a:pt x="1335" y="386"/>
                </a:lnTo>
                <a:lnTo>
                  <a:pt x="1348" y="369"/>
                </a:lnTo>
                <a:lnTo>
                  <a:pt x="1362" y="352"/>
                </a:lnTo>
                <a:lnTo>
                  <a:pt x="1380" y="337"/>
                </a:lnTo>
                <a:lnTo>
                  <a:pt x="1400" y="325"/>
                </a:lnTo>
                <a:lnTo>
                  <a:pt x="1418" y="319"/>
                </a:lnTo>
                <a:lnTo>
                  <a:pt x="1436" y="313"/>
                </a:lnTo>
                <a:lnTo>
                  <a:pt x="1455" y="311"/>
                </a:lnTo>
                <a:lnTo>
                  <a:pt x="1479" y="311"/>
                </a:lnTo>
                <a:lnTo>
                  <a:pt x="1502" y="311"/>
                </a:lnTo>
                <a:close/>
              </a:path>
            </a:pathLst>
          </a:custGeom>
          <a:solidFill>
            <a:schemeClr val="accent4">
              <a:lumMod val="75000"/>
            </a:schemeClr>
          </a:solidFill>
          <a:ln w="19050" cmpd="sng">
            <a:solidFill>
              <a:srgbClr val="000000"/>
            </a:solidFill>
            <a:prstDash val="solid"/>
            <a:round/>
            <a:headEnd/>
            <a:tailEnd/>
          </a:ln>
        </p:spPr>
        <p:txBody>
          <a:bodyPr lIns="91401" tIns="45700" rIns="91401" bIns="45700"/>
          <a:lstStyle/>
          <a:p>
            <a:pPr algn="ctr" defTabSz="457200" fontAlgn="base">
              <a:spcBef>
                <a:spcPct val="0"/>
              </a:spcBef>
              <a:spcAft>
                <a:spcPct val="0"/>
              </a:spcAft>
            </a:pPr>
            <a:endParaRPr lang="en-US" sz="2500" dirty="0">
              <a:ea typeface="ＭＳ Ｐゴシック" pitchFamily="34" charset="-128"/>
            </a:endParaRPr>
          </a:p>
          <a:p>
            <a:pPr algn="ctr" defTabSz="457200" fontAlgn="base">
              <a:spcBef>
                <a:spcPct val="0"/>
              </a:spcBef>
              <a:spcAft>
                <a:spcPct val="0"/>
              </a:spcAft>
            </a:pPr>
            <a:r>
              <a:rPr lang="en-US" sz="2500" dirty="0">
                <a:ea typeface="ＭＳ Ｐゴシック" pitchFamily="34" charset="-128"/>
              </a:rPr>
              <a:t>Quality </a:t>
            </a:r>
          </a:p>
          <a:p>
            <a:pPr algn="ctr" defTabSz="457200" fontAlgn="base">
              <a:spcBef>
                <a:spcPct val="0"/>
              </a:spcBef>
              <a:spcAft>
                <a:spcPct val="0"/>
              </a:spcAft>
            </a:pPr>
            <a:r>
              <a:rPr lang="en-US" sz="2500" dirty="0">
                <a:ea typeface="ＭＳ Ｐゴシック" pitchFamily="34" charset="-128"/>
              </a:rPr>
              <a:t>Monitoring</a:t>
            </a:r>
          </a:p>
        </p:txBody>
      </p:sp>
      <p:sp>
        <p:nvSpPr>
          <p:cNvPr id="8" name="Freeform 7"/>
          <p:cNvSpPr>
            <a:spLocks/>
          </p:cNvSpPr>
          <p:nvPr/>
        </p:nvSpPr>
        <p:spPr bwMode="auto">
          <a:xfrm>
            <a:off x="4160523" y="2293046"/>
            <a:ext cx="3519099" cy="2971800"/>
          </a:xfrm>
          <a:custGeom>
            <a:avLst/>
            <a:gdLst>
              <a:gd name="T0" fmla="*/ 516 w 1284"/>
              <a:gd name="T1" fmla="*/ 224 h 1407"/>
              <a:gd name="T2" fmla="*/ 498 w 1284"/>
              <a:gd name="T3" fmla="*/ 107 h 1407"/>
              <a:gd name="T4" fmla="*/ 561 w 1284"/>
              <a:gd name="T5" fmla="*/ 13 h 1407"/>
              <a:gd name="T6" fmla="*/ 705 w 1284"/>
              <a:gd name="T7" fmla="*/ 3 h 1407"/>
              <a:gd name="T8" fmla="*/ 776 w 1284"/>
              <a:gd name="T9" fmla="*/ 58 h 1407"/>
              <a:gd name="T10" fmla="*/ 792 w 1284"/>
              <a:gd name="T11" fmla="*/ 154 h 1407"/>
              <a:gd name="T12" fmla="*/ 778 w 1284"/>
              <a:gd name="T13" fmla="*/ 257 h 1407"/>
              <a:gd name="T14" fmla="*/ 848 w 1284"/>
              <a:gd name="T15" fmla="*/ 318 h 1407"/>
              <a:gd name="T16" fmla="*/ 954 w 1284"/>
              <a:gd name="T17" fmla="*/ 344 h 1407"/>
              <a:gd name="T18" fmla="*/ 998 w 1284"/>
              <a:gd name="T19" fmla="*/ 392 h 1407"/>
              <a:gd name="T20" fmla="*/ 1000 w 1284"/>
              <a:gd name="T21" fmla="*/ 460 h 1407"/>
              <a:gd name="T22" fmla="*/ 1041 w 1284"/>
              <a:gd name="T23" fmla="*/ 521 h 1407"/>
              <a:gd name="T24" fmla="*/ 1125 w 1284"/>
              <a:gd name="T25" fmla="*/ 533 h 1407"/>
              <a:gd name="T26" fmla="*/ 1216 w 1284"/>
              <a:gd name="T27" fmla="*/ 528 h 1407"/>
              <a:gd name="T28" fmla="*/ 1270 w 1284"/>
              <a:gd name="T29" fmla="*/ 558 h 1407"/>
              <a:gd name="T30" fmla="*/ 1283 w 1284"/>
              <a:gd name="T31" fmla="*/ 665 h 1407"/>
              <a:gd name="T32" fmla="*/ 1270 w 1284"/>
              <a:gd name="T33" fmla="*/ 808 h 1407"/>
              <a:gd name="T34" fmla="*/ 1215 w 1284"/>
              <a:gd name="T35" fmla="*/ 842 h 1407"/>
              <a:gd name="T36" fmla="*/ 1116 w 1284"/>
              <a:gd name="T37" fmla="*/ 837 h 1407"/>
              <a:gd name="T38" fmla="*/ 1043 w 1284"/>
              <a:gd name="T39" fmla="*/ 848 h 1407"/>
              <a:gd name="T40" fmla="*/ 1002 w 1284"/>
              <a:gd name="T41" fmla="*/ 890 h 1407"/>
              <a:gd name="T42" fmla="*/ 998 w 1284"/>
              <a:gd name="T43" fmla="*/ 971 h 1407"/>
              <a:gd name="T44" fmla="*/ 951 w 1284"/>
              <a:gd name="T45" fmla="*/ 1027 h 1407"/>
              <a:gd name="T46" fmla="*/ 866 w 1284"/>
              <a:gd name="T47" fmla="*/ 1046 h 1407"/>
              <a:gd name="T48" fmla="*/ 792 w 1284"/>
              <a:gd name="T49" fmla="*/ 1085 h 1407"/>
              <a:gd name="T50" fmla="*/ 776 w 1284"/>
              <a:gd name="T51" fmla="*/ 1164 h 1407"/>
              <a:gd name="T52" fmla="*/ 792 w 1284"/>
              <a:gd name="T53" fmla="*/ 1261 h 1407"/>
              <a:gd name="T54" fmla="*/ 757 w 1284"/>
              <a:gd name="T55" fmla="*/ 1353 h 1407"/>
              <a:gd name="T56" fmla="*/ 695 w 1284"/>
              <a:gd name="T57" fmla="*/ 1401 h 1407"/>
              <a:gd name="T58" fmla="*/ 599 w 1284"/>
              <a:gd name="T59" fmla="*/ 1406 h 1407"/>
              <a:gd name="T60" fmla="*/ 527 w 1284"/>
              <a:gd name="T61" fmla="*/ 1370 h 1407"/>
              <a:gd name="T62" fmla="*/ 493 w 1284"/>
              <a:gd name="T63" fmla="*/ 1301 h 1407"/>
              <a:gd name="T64" fmla="*/ 502 w 1284"/>
              <a:gd name="T65" fmla="*/ 1220 h 1407"/>
              <a:gd name="T66" fmla="*/ 507 w 1284"/>
              <a:gd name="T67" fmla="*/ 1147 h 1407"/>
              <a:gd name="T68" fmla="*/ 459 w 1284"/>
              <a:gd name="T69" fmla="*/ 1095 h 1407"/>
              <a:gd name="T70" fmla="*/ 380 w 1284"/>
              <a:gd name="T71" fmla="*/ 1075 h 1407"/>
              <a:gd name="T72" fmla="*/ 304 w 1284"/>
              <a:gd name="T73" fmla="*/ 1045 h 1407"/>
              <a:gd name="T74" fmla="*/ 284 w 1284"/>
              <a:gd name="T75" fmla="*/ 964 h 1407"/>
              <a:gd name="T76" fmla="*/ 261 w 1284"/>
              <a:gd name="T77" fmla="*/ 897 h 1407"/>
              <a:gd name="T78" fmla="*/ 185 w 1284"/>
              <a:gd name="T79" fmla="*/ 872 h 1407"/>
              <a:gd name="T80" fmla="*/ 108 w 1284"/>
              <a:gd name="T81" fmla="*/ 879 h 1407"/>
              <a:gd name="T82" fmla="*/ 25 w 1284"/>
              <a:gd name="T83" fmla="*/ 858 h 1407"/>
              <a:gd name="T84" fmla="*/ 1 w 1284"/>
              <a:gd name="T85" fmla="*/ 764 h 1407"/>
              <a:gd name="T86" fmla="*/ 6 w 1284"/>
              <a:gd name="T87" fmla="*/ 629 h 1407"/>
              <a:gd name="T88" fmla="*/ 31 w 1284"/>
              <a:gd name="T89" fmla="*/ 548 h 1407"/>
              <a:gd name="T90" fmla="*/ 95 w 1284"/>
              <a:gd name="T91" fmla="*/ 527 h 1407"/>
              <a:gd name="T92" fmla="*/ 190 w 1284"/>
              <a:gd name="T93" fmla="*/ 534 h 1407"/>
              <a:gd name="T94" fmla="*/ 274 w 1284"/>
              <a:gd name="T95" fmla="*/ 502 h 1407"/>
              <a:gd name="T96" fmla="*/ 289 w 1284"/>
              <a:gd name="T97" fmla="*/ 427 h 1407"/>
              <a:gd name="T98" fmla="*/ 320 w 1284"/>
              <a:gd name="T99" fmla="*/ 353 h 1407"/>
              <a:gd name="T100" fmla="*/ 409 w 1284"/>
              <a:gd name="T101" fmla="*/ 327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84" h="1407">
                <a:moveTo>
                  <a:pt x="489" y="294"/>
                </a:moveTo>
                <a:lnTo>
                  <a:pt x="502" y="278"/>
                </a:lnTo>
                <a:lnTo>
                  <a:pt x="511" y="263"/>
                </a:lnTo>
                <a:lnTo>
                  <a:pt x="516" y="246"/>
                </a:lnTo>
                <a:lnTo>
                  <a:pt x="516" y="224"/>
                </a:lnTo>
                <a:lnTo>
                  <a:pt x="510" y="199"/>
                </a:lnTo>
                <a:lnTo>
                  <a:pt x="505" y="178"/>
                </a:lnTo>
                <a:lnTo>
                  <a:pt x="498" y="152"/>
                </a:lnTo>
                <a:lnTo>
                  <a:pt x="495" y="124"/>
                </a:lnTo>
                <a:lnTo>
                  <a:pt x="498" y="107"/>
                </a:lnTo>
                <a:lnTo>
                  <a:pt x="503" y="86"/>
                </a:lnTo>
                <a:lnTo>
                  <a:pt x="513" y="64"/>
                </a:lnTo>
                <a:lnTo>
                  <a:pt x="527" y="43"/>
                </a:lnTo>
                <a:lnTo>
                  <a:pt x="545" y="26"/>
                </a:lnTo>
                <a:lnTo>
                  <a:pt x="561" y="13"/>
                </a:lnTo>
                <a:lnTo>
                  <a:pt x="583" y="5"/>
                </a:lnTo>
                <a:lnTo>
                  <a:pt x="609" y="1"/>
                </a:lnTo>
                <a:lnTo>
                  <a:pt x="637" y="0"/>
                </a:lnTo>
                <a:lnTo>
                  <a:pt x="675" y="0"/>
                </a:lnTo>
                <a:lnTo>
                  <a:pt x="705" y="3"/>
                </a:lnTo>
                <a:lnTo>
                  <a:pt x="722" y="9"/>
                </a:lnTo>
                <a:lnTo>
                  <a:pt x="735" y="17"/>
                </a:lnTo>
                <a:lnTo>
                  <a:pt x="749" y="26"/>
                </a:lnTo>
                <a:lnTo>
                  <a:pt x="763" y="40"/>
                </a:lnTo>
                <a:lnTo>
                  <a:pt x="776" y="58"/>
                </a:lnTo>
                <a:lnTo>
                  <a:pt x="786" y="74"/>
                </a:lnTo>
                <a:lnTo>
                  <a:pt x="791" y="88"/>
                </a:lnTo>
                <a:lnTo>
                  <a:pt x="795" y="112"/>
                </a:lnTo>
                <a:lnTo>
                  <a:pt x="795" y="133"/>
                </a:lnTo>
                <a:lnTo>
                  <a:pt x="792" y="154"/>
                </a:lnTo>
                <a:lnTo>
                  <a:pt x="788" y="170"/>
                </a:lnTo>
                <a:lnTo>
                  <a:pt x="783" y="196"/>
                </a:lnTo>
                <a:lnTo>
                  <a:pt x="776" y="223"/>
                </a:lnTo>
                <a:lnTo>
                  <a:pt x="773" y="240"/>
                </a:lnTo>
                <a:lnTo>
                  <a:pt x="778" y="257"/>
                </a:lnTo>
                <a:lnTo>
                  <a:pt x="784" y="269"/>
                </a:lnTo>
                <a:lnTo>
                  <a:pt x="795" y="285"/>
                </a:lnTo>
                <a:lnTo>
                  <a:pt x="811" y="298"/>
                </a:lnTo>
                <a:lnTo>
                  <a:pt x="826" y="309"/>
                </a:lnTo>
                <a:lnTo>
                  <a:pt x="848" y="318"/>
                </a:lnTo>
                <a:lnTo>
                  <a:pt x="870" y="324"/>
                </a:lnTo>
                <a:lnTo>
                  <a:pt x="891" y="329"/>
                </a:lnTo>
                <a:lnTo>
                  <a:pt x="913" y="332"/>
                </a:lnTo>
                <a:lnTo>
                  <a:pt x="936" y="338"/>
                </a:lnTo>
                <a:lnTo>
                  <a:pt x="954" y="344"/>
                </a:lnTo>
                <a:lnTo>
                  <a:pt x="968" y="351"/>
                </a:lnTo>
                <a:lnTo>
                  <a:pt x="979" y="359"/>
                </a:lnTo>
                <a:lnTo>
                  <a:pt x="987" y="368"/>
                </a:lnTo>
                <a:lnTo>
                  <a:pt x="993" y="379"/>
                </a:lnTo>
                <a:lnTo>
                  <a:pt x="998" y="392"/>
                </a:lnTo>
                <a:lnTo>
                  <a:pt x="1000" y="404"/>
                </a:lnTo>
                <a:lnTo>
                  <a:pt x="1002" y="415"/>
                </a:lnTo>
                <a:lnTo>
                  <a:pt x="1002" y="430"/>
                </a:lnTo>
                <a:lnTo>
                  <a:pt x="1000" y="447"/>
                </a:lnTo>
                <a:lnTo>
                  <a:pt x="1000" y="460"/>
                </a:lnTo>
                <a:lnTo>
                  <a:pt x="1003" y="476"/>
                </a:lnTo>
                <a:lnTo>
                  <a:pt x="1010" y="490"/>
                </a:lnTo>
                <a:lnTo>
                  <a:pt x="1018" y="502"/>
                </a:lnTo>
                <a:lnTo>
                  <a:pt x="1028" y="511"/>
                </a:lnTo>
                <a:lnTo>
                  <a:pt x="1041" y="521"/>
                </a:lnTo>
                <a:lnTo>
                  <a:pt x="1054" y="527"/>
                </a:lnTo>
                <a:lnTo>
                  <a:pt x="1074" y="531"/>
                </a:lnTo>
                <a:lnTo>
                  <a:pt x="1091" y="533"/>
                </a:lnTo>
                <a:lnTo>
                  <a:pt x="1107" y="534"/>
                </a:lnTo>
                <a:lnTo>
                  <a:pt x="1125" y="533"/>
                </a:lnTo>
                <a:lnTo>
                  <a:pt x="1147" y="531"/>
                </a:lnTo>
                <a:lnTo>
                  <a:pt x="1164" y="530"/>
                </a:lnTo>
                <a:lnTo>
                  <a:pt x="1181" y="528"/>
                </a:lnTo>
                <a:lnTo>
                  <a:pt x="1197" y="527"/>
                </a:lnTo>
                <a:lnTo>
                  <a:pt x="1216" y="528"/>
                </a:lnTo>
                <a:lnTo>
                  <a:pt x="1226" y="530"/>
                </a:lnTo>
                <a:lnTo>
                  <a:pt x="1238" y="533"/>
                </a:lnTo>
                <a:lnTo>
                  <a:pt x="1249" y="539"/>
                </a:lnTo>
                <a:lnTo>
                  <a:pt x="1261" y="548"/>
                </a:lnTo>
                <a:lnTo>
                  <a:pt x="1270" y="558"/>
                </a:lnTo>
                <a:lnTo>
                  <a:pt x="1277" y="573"/>
                </a:lnTo>
                <a:lnTo>
                  <a:pt x="1280" y="586"/>
                </a:lnTo>
                <a:lnTo>
                  <a:pt x="1282" y="602"/>
                </a:lnTo>
                <a:lnTo>
                  <a:pt x="1284" y="631"/>
                </a:lnTo>
                <a:lnTo>
                  <a:pt x="1283" y="665"/>
                </a:lnTo>
                <a:lnTo>
                  <a:pt x="1284" y="701"/>
                </a:lnTo>
                <a:lnTo>
                  <a:pt x="1281" y="743"/>
                </a:lnTo>
                <a:lnTo>
                  <a:pt x="1278" y="772"/>
                </a:lnTo>
                <a:lnTo>
                  <a:pt x="1275" y="795"/>
                </a:lnTo>
                <a:lnTo>
                  <a:pt x="1270" y="808"/>
                </a:lnTo>
                <a:lnTo>
                  <a:pt x="1262" y="820"/>
                </a:lnTo>
                <a:lnTo>
                  <a:pt x="1253" y="828"/>
                </a:lnTo>
                <a:lnTo>
                  <a:pt x="1241" y="835"/>
                </a:lnTo>
                <a:lnTo>
                  <a:pt x="1227" y="839"/>
                </a:lnTo>
                <a:lnTo>
                  <a:pt x="1215" y="842"/>
                </a:lnTo>
                <a:lnTo>
                  <a:pt x="1190" y="843"/>
                </a:lnTo>
                <a:lnTo>
                  <a:pt x="1168" y="842"/>
                </a:lnTo>
                <a:lnTo>
                  <a:pt x="1150" y="839"/>
                </a:lnTo>
                <a:lnTo>
                  <a:pt x="1134" y="838"/>
                </a:lnTo>
                <a:lnTo>
                  <a:pt x="1116" y="837"/>
                </a:lnTo>
                <a:lnTo>
                  <a:pt x="1100" y="837"/>
                </a:lnTo>
                <a:lnTo>
                  <a:pt x="1086" y="838"/>
                </a:lnTo>
                <a:lnTo>
                  <a:pt x="1071" y="839"/>
                </a:lnTo>
                <a:lnTo>
                  <a:pt x="1053" y="844"/>
                </a:lnTo>
                <a:lnTo>
                  <a:pt x="1043" y="848"/>
                </a:lnTo>
                <a:lnTo>
                  <a:pt x="1034" y="852"/>
                </a:lnTo>
                <a:lnTo>
                  <a:pt x="1022" y="860"/>
                </a:lnTo>
                <a:lnTo>
                  <a:pt x="1014" y="870"/>
                </a:lnTo>
                <a:lnTo>
                  <a:pt x="1008" y="879"/>
                </a:lnTo>
                <a:lnTo>
                  <a:pt x="1002" y="890"/>
                </a:lnTo>
                <a:lnTo>
                  <a:pt x="999" y="901"/>
                </a:lnTo>
                <a:lnTo>
                  <a:pt x="998" y="913"/>
                </a:lnTo>
                <a:lnTo>
                  <a:pt x="999" y="926"/>
                </a:lnTo>
                <a:lnTo>
                  <a:pt x="999" y="948"/>
                </a:lnTo>
                <a:lnTo>
                  <a:pt x="998" y="971"/>
                </a:lnTo>
                <a:lnTo>
                  <a:pt x="992" y="988"/>
                </a:lnTo>
                <a:lnTo>
                  <a:pt x="986" y="1002"/>
                </a:lnTo>
                <a:lnTo>
                  <a:pt x="977" y="1012"/>
                </a:lnTo>
                <a:lnTo>
                  <a:pt x="964" y="1020"/>
                </a:lnTo>
                <a:lnTo>
                  <a:pt x="951" y="1027"/>
                </a:lnTo>
                <a:lnTo>
                  <a:pt x="936" y="1031"/>
                </a:lnTo>
                <a:lnTo>
                  <a:pt x="917" y="1035"/>
                </a:lnTo>
                <a:lnTo>
                  <a:pt x="901" y="1040"/>
                </a:lnTo>
                <a:lnTo>
                  <a:pt x="882" y="1043"/>
                </a:lnTo>
                <a:lnTo>
                  <a:pt x="866" y="1046"/>
                </a:lnTo>
                <a:lnTo>
                  <a:pt x="848" y="1050"/>
                </a:lnTo>
                <a:lnTo>
                  <a:pt x="834" y="1057"/>
                </a:lnTo>
                <a:lnTo>
                  <a:pt x="818" y="1064"/>
                </a:lnTo>
                <a:lnTo>
                  <a:pt x="803" y="1073"/>
                </a:lnTo>
                <a:lnTo>
                  <a:pt x="792" y="1085"/>
                </a:lnTo>
                <a:lnTo>
                  <a:pt x="782" y="1099"/>
                </a:lnTo>
                <a:lnTo>
                  <a:pt x="774" y="1116"/>
                </a:lnTo>
                <a:lnTo>
                  <a:pt x="772" y="1131"/>
                </a:lnTo>
                <a:lnTo>
                  <a:pt x="773" y="1148"/>
                </a:lnTo>
                <a:lnTo>
                  <a:pt x="776" y="1164"/>
                </a:lnTo>
                <a:lnTo>
                  <a:pt x="781" y="1181"/>
                </a:lnTo>
                <a:lnTo>
                  <a:pt x="785" y="1200"/>
                </a:lnTo>
                <a:lnTo>
                  <a:pt x="788" y="1217"/>
                </a:lnTo>
                <a:lnTo>
                  <a:pt x="792" y="1239"/>
                </a:lnTo>
                <a:lnTo>
                  <a:pt x="792" y="1261"/>
                </a:lnTo>
                <a:lnTo>
                  <a:pt x="787" y="1283"/>
                </a:lnTo>
                <a:lnTo>
                  <a:pt x="782" y="1300"/>
                </a:lnTo>
                <a:lnTo>
                  <a:pt x="776" y="1317"/>
                </a:lnTo>
                <a:lnTo>
                  <a:pt x="768" y="1333"/>
                </a:lnTo>
                <a:lnTo>
                  <a:pt x="757" y="1353"/>
                </a:lnTo>
                <a:lnTo>
                  <a:pt x="745" y="1366"/>
                </a:lnTo>
                <a:lnTo>
                  <a:pt x="735" y="1375"/>
                </a:lnTo>
                <a:lnTo>
                  <a:pt x="722" y="1386"/>
                </a:lnTo>
                <a:lnTo>
                  <a:pt x="708" y="1396"/>
                </a:lnTo>
                <a:lnTo>
                  <a:pt x="695" y="1401"/>
                </a:lnTo>
                <a:lnTo>
                  <a:pt x="683" y="1404"/>
                </a:lnTo>
                <a:lnTo>
                  <a:pt x="663" y="1406"/>
                </a:lnTo>
                <a:lnTo>
                  <a:pt x="640" y="1407"/>
                </a:lnTo>
                <a:lnTo>
                  <a:pt x="612" y="1406"/>
                </a:lnTo>
                <a:lnTo>
                  <a:pt x="599" y="1406"/>
                </a:lnTo>
                <a:lnTo>
                  <a:pt x="582" y="1403"/>
                </a:lnTo>
                <a:lnTo>
                  <a:pt x="564" y="1398"/>
                </a:lnTo>
                <a:lnTo>
                  <a:pt x="548" y="1389"/>
                </a:lnTo>
                <a:lnTo>
                  <a:pt x="538" y="1381"/>
                </a:lnTo>
                <a:lnTo>
                  <a:pt x="527" y="1370"/>
                </a:lnTo>
                <a:lnTo>
                  <a:pt x="518" y="1360"/>
                </a:lnTo>
                <a:lnTo>
                  <a:pt x="509" y="1347"/>
                </a:lnTo>
                <a:lnTo>
                  <a:pt x="502" y="1334"/>
                </a:lnTo>
                <a:lnTo>
                  <a:pt x="496" y="1318"/>
                </a:lnTo>
                <a:lnTo>
                  <a:pt x="493" y="1301"/>
                </a:lnTo>
                <a:lnTo>
                  <a:pt x="492" y="1288"/>
                </a:lnTo>
                <a:lnTo>
                  <a:pt x="492" y="1270"/>
                </a:lnTo>
                <a:lnTo>
                  <a:pt x="493" y="1255"/>
                </a:lnTo>
                <a:lnTo>
                  <a:pt x="498" y="1239"/>
                </a:lnTo>
                <a:lnTo>
                  <a:pt x="502" y="1220"/>
                </a:lnTo>
                <a:lnTo>
                  <a:pt x="507" y="1202"/>
                </a:lnTo>
                <a:lnTo>
                  <a:pt x="510" y="1186"/>
                </a:lnTo>
                <a:lnTo>
                  <a:pt x="511" y="1171"/>
                </a:lnTo>
                <a:lnTo>
                  <a:pt x="510" y="1159"/>
                </a:lnTo>
                <a:lnTo>
                  <a:pt x="507" y="1147"/>
                </a:lnTo>
                <a:lnTo>
                  <a:pt x="499" y="1132"/>
                </a:lnTo>
                <a:lnTo>
                  <a:pt x="491" y="1122"/>
                </a:lnTo>
                <a:lnTo>
                  <a:pt x="481" y="1111"/>
                </a:lnTo>
                <a:lnTo>
                  <a:pt x="470" y="1103"/>
                </a:lnTo>
                <a:lnTo>
                  <a:pt x="459" y="1095"/>
                </a:lnTo>
                <a:lnTo>
                  <a:pt x="443" y="1089"/>
                </a:lnTo>
                <a:lnTo>
                  <a:pt x="429" y="1085"/>
                </a:lnTo>
                <a:lnTo>
                  <a:pt x="411" y="1081"/>
                </a:lnTo>
                <a:lnTo>
                  <a:pt x="395" y="1079"/>
                </a:lnTo>
                <a:lnTo>
                  <a:pt x="380" y="1075"/>
                </a:lnTo>
                <a:lnTo>
                  <a:pt x="362" y="1071"/>
                </a:lnTo>
                <a:lnTo>
                  <a:pt x="347" y="1065"/>
                </a:lnTo>
                <a:lnTo>
                  <a:pt x="329" y="1060"/>
                </a:lnTo>
                <a:lnTo>
                  <a:pt x="315" y="1054"/>
                </a:lnTo>
                <a:lnTo>
                  <a:pt x="304" y="1045"/>
                </a:lnTo>
                <a:lnTo>
                  <a:pt x="295" y="1033"/>
                </a:lnTo>
                <a:lnTo>
                  <a:pt x="289" y="1018"/>
                </a:lnTo>
                <a:lnTo>
                  <a:pt x="284" y="998"/>
                </a:lnTo>
                <a:lnTo>
                  <a:pt x="283" y="982"/>
                </a:lnTo>
                <a:lnTo>
                  <a:pt x="284" y="964"/>
                </a:lnTo>
                <a:lnTo>
                  <a:pt x="286" y="950"/>
                </a:lnTo>
                <a:lnTo>
                  <a:pt x="284" y="933"/>
                </a:lnTo>
                <a:lnTo>
                  <a:pt x="279" y="920"/>
                </a:lnTo>
                <a:lnTo>
                  <a:pt x="270" y="906"/>
                </a:lnTo>
                <a:lnTo>
                  <a:pt x="261" y="897"/>
                </a:lnTo>
                <a:lnTo>
                  <a:pt x="250" y="888"/>
                </a:lnTo>
                <a:lnTo>
                  <a:pt x="235" y="882"/>
                </a:lnTo>
                <a:lnTo>
                  <a:pt x="218" y="876"/>
                </a:lnTo>
                <a:lnTo>
                  <a:pt x="200" y="874"/>
                </a:lnTo>
                <a:lnTo>
                  <a:pt x="185" y="872"/>
                </a:lnTo>
                <a:lnTo>
                  <a:pt x="168" y="872"/>
                </a:lnTo>
                <a:lnTo>
                  <a:pt x="153" y="874"/>
                </a:lnTo>
                <a:lnTo>
                  <a:pt x="138" y="875"/>
                </a:lnTo>
                <a:lnTo>
                  <a:pt x="123" y="877"/>
                </a:lnTo>
                <a:lnTo>
                  <a:pt x="108" y="879"/>
                </a:lnTo>
                <a:lnTo>
                  <a:pt x="83" y="879"/>
                </a:lnTo>
                <a:lnTo>
                  <a:pt x="67" y="878"/>
                </a:lnTo>
                <a:lnTo>
                  <a:pt x="50" y="874"/>
                </a:lnTo>
                <a:lnTo>
                  <a:pt x="38" y="868"/>
                </a:lnTo>
                <a:lnTo>
                  <a:pt x="25" y="858"/>
                </a:lnTo>
                <a:lnTo>
                  <a:pt x="16" y="847"/>
                </a:lnTo>
                <a:lnTo>
                  <a:pt x="10" y="835"/>
                </a:lnTo>
                <a:lnTo>
                  <a:pt x="3" y="812"/>
                </a:lnTo>
                <a:lnTo>
                  <a:pt x="2" y="788"/>
                </a:lnTo>
                <a:lnTo>
                  <a:pt x="1" y="764"/>
                </a:lnTo>
                <a:lnTo>
                  <a:pt x="0" y="734"/>
                </a:lnTo>
                <a:lnTo>
                  <a:pt x="2" y="708"/>
                </a:lnTo>
                <a:lnTo>
                  <a:pt x="3" y="680"/>
                </a:lnTo>
                <a:lnTo>
                  <a:pt x="4" y="655"/>
                </a:lnTo>
                <a:lnTo>
                  <a:pt x="6" y="629"/>
                </a:lnTo>
                <a:lnTo>
                  <a:pt x="9" y="609"/>
                </a:lnTo>
                <a:lnTo>
                  <a:pt x="12" y="587"/>
                </a:lnTo>
                <a:lnTo>
                  <a:pt x="16" y="570"/>
                </a:lnTo>
                <a:lnTo>
                  <a:pt x="22" y="559"/>
                </a:lnTo>
                <a:lnTo>
                  <a:pt x="31" y="548"/>
                </a:lnTo>
                <a:lnTo>
                  <a:pt x="40" y="541"/>
                </a:lnTo>
                <a:lnTo>
                  <a:pt x="52" y="533"/>
                </a:lnTo>
                <a:lnTo>
                  <a:pt x="63" y="531"/>
                </a:lnTo>
                <a:lnTo>
                  <a:pt x="77" y="528"/>
                </a:lnTo>
                <a:lnTo>
                  <a:pt x="95" y="527"/>
                </a:lnTo>
                <a:lnTo>
                  <a:pt x="111" y="528"/>
                </a:lnTo>
                <a:lnTo>
                  <a:pt x="133" y="531"/>
                </a:lnTo>
                <a:lnTo>
                  <a:pt x="152" y="532"/>
                </a:lnTo>
                <a:lnTo>
                  <a:pt x="168" y="533"/>
                </a:lnTo>
                <a:lnTo>
                  <a:pt x="190" y="534"/>
                </a:lnTo>
                <a:lnTo>
                  <a:pt x="213" y="531"/>
                </a:lnTo>
                <a:lnTo>
                  <a:pt x="232" y="527"/>
                </a:lnTo>
                <a:lnTo>
                  <a:pt x="250" y="520"/>
                </a:lnTo>
                <a:lnTo>
                  <a:pt x="262" y="513"/>
                </a:lnTo>
                <a:lnTo>
                  <a:pt x="274" y="502"/>
                </a:lnTo>
                <a:lnTo>
                  <a:pt x="283" y="488"/>
                </a:lnTo>
                <a:lnTo>
                  <a:pt x="289" y="474"/>
                </a:lnTo>
                <a:lnTo>
                  <a:pt x="291" y="459"/>
                </a:lnTo>
                <a:lnTo>
                  <a:pt x="290" y="448"/>
                </a:lnTo>
                <a:lnTo>
                  <a:pt x="289" y="427"/>
                </a:lnTo>
                <a:lnTo>
                  <a:pt x="290" y="406"/>
                </a:lnTo>
                <a:lnTo>
                  <a:pt x="294" y="390"/>
                </a:lnTo>
                <a:lnTo>
                  <a:pt x="299" y="375"/>
                </a:lnTo>
                <a:lnTo>
                  <a:pt x="306" y="364"/>
                </a:lnTo>
                <a:lnTo>
                  <a:pt x="320" y="353"/>
                </a:lnTo>
                <a:lnTo>
                  <a:pt x="335" y="345"/>
                </a:lnTo>
                <a:lnTo>
                  <a:pt x="354" y="339"/>
                </a:lnTo>
                <a:lnTo>
                  <a:pt x="373" y="334"/>
                </a:lnTo>
                <a:lnTo>
                  <a:pt x="389" y="330"/>
                </a:lnTo>
                <a:lnTo>
                  <a:pt x="409" y="327"/>
                </a:lnTo>
                <a:lnTo>
                  <a:pt x="428" y="323"/>
                </a:lnTo>
                <a:lnTo>
                  <a:pt x="450" y="317"/>
                </a:lnTo>
                <a:lnTo>
                  <a:pt x="471" y="308"/>
                </a:lnTo>
                <a:lnTo>
                  <a:pt x="489" y="294"/>
                </a:lnTo>
                <a:close/>
              </a:path>
            </a:pathLst>
          </a:custGeom>
          <a:solidFill>
            <a:schemeClr val="accent1"/>
          </a:solidFill>
          <a:ln w="19050" cmpd="sng">
            <a:solidFill>
              <a:srgbClr val="000000"/>
            </a:solidFill>
            <a:prstDash val="solid"/>
            <a:round/>
            <a:headEnd/>
            <a:tailEnd/>
          </a:ln>
        </p:spPr>
        <p:txBody>
          <a:bodyPr lIns="91401" tIns="45700" rIns="91401" bIns="45700"/>
          <a:lstStyle/>
          <a:p>
            <a:pPr algn="ctr" defTabSz="457200" fontAlgn="base">
              <a:spcBef>
                <a:spcPct val="0"/>
              </a:spcBef>
              <a:spcAft>
                <a:spcPct val="0"/>
              </a:spcAft>
            </a:pPr>
            <a:r>
              <a:rPr lang="en-US" sz="2500" dirty="0">
                <a:solidFill>
                  <a:prstClr val="black"/>
                </a:solidFill>
                <a:ea typeface="ＭＳ Ｐゴシック" pitchFamily="34" charset="-128"/>
              </a:rPr>
              <a:t> </a:t>
            </a:r>
          </a:p>
          <a:p>
            <a:pPr algn="ctr" defTabSz="457200" fontAlgn="base">
              <a:spcBef>
                <a:spcPct val="0"/>
              </a:spcBef>
              <a:spcAft>
                <a:spcPct val="0"/>
              </a:spcAft>
            </a:pPr>
            <a:endParaRPr lang="en-US" sz="2500" dirty="0">
              <a:solidFill>
                <a:prstClr val="black"/>
              </a:solidFill>
              <a:ea typeface="ＭＳ Ｐゴシック" pitchFamily="34" charset="-128"/>
            </a:endParaRPr>
          </a:p>
          <a:p>
            <a:pPr algn="ctr" defTabSz="457200" fontAlgn="base">
              <a:spcBef>
                <a:spcPct val="0"/>
              </a:spcBef>
              <a:spcAft>
                <a:spcPct val="0"/>
              </a:spcAft>
            </a:pPr>
            <a:endParaRPr lang="en-US" sz="2500" dirty="0">
              <a:solidFill>
                <a:prstClr val="black"/>
              </a:solidFill>
              <a:ea typeface="ＭＳ Ｐゴシック" pitchFamily="34" charset="-128"/>
            </a:endParaRPr>
          </a:p>
          <a:p>
            <a:pPr algn="ctr" defTabSz="457200" fontAlgn="base">
              <a:spcBef>
                <a:spcPct val="0"/>
              </a:spcBef>
              <a:spcAft>
                <a:spcPct val="0"/>
              </a:spcAft>
            </a:pPr>
            <a:r>
              <a:rPr lang="en-US" sz="2500" dirty="0">
                <a:solidFill>
                  <a:schemeClr val="bg1"/>
                </a:solidFill>
                <a:ea typeface="ＭＳ Ｐゴシック" pitchFamily="34" charset="-128"/>
              </a:rPr>
              <a:t>POC Testing</a:t>
            </a:r>
          </a:p>
        </p:txBody>
      </p:sp>
      <p:sp>
        <p:nvSpPr>
          <p:cNvPr id="3" name="TextBox 2"/>
          <p:cNvSpPr txBox="1"/>
          <p:nvPr/>
        </p:nvSpPr>
        <p:spPr>
          <a:xfrm>
            <a:off x="2742493" y="5833241"/>
            <a:ext cx="6335644" cy="394138"/>
          </a:xfrm>
          <a:prstGeom prst="rect">
            <a:avLst/>
          </a:prstGeom>
        </p:spPr>
        <p:style>
          <a:lnRef idx="2">
            <a:schemeClr val="dk1"/>
          </a:lnRef>
          <a:fillRef idx="1">
            <a:schemeClr val="lt1"/>
          </a:fillRef>
          <a:effectRef idx="0">
            <a:schemeClr val="dk1"/>
          </a:effectRef>
          <a:fontRef idx="minor">
            <a:schemeClr val="dk1"/>
          </a:fontRef>
        </p:style>
        <p:txBody>
          <a:bodyPr wrap="square" rtlCol="0">
            <a:noAutofit/>
          </a:bodyPr>
          <a:lstStyle/>
          <a:p>
            <a:pPr algn="ctr" defTabSz="457200" fontAlgn="base"/>
            <a:r>
              <a:rPr lang="en-US" sz="2000" b="1" dirty="0">
                <a:solidFill>
                  <a:srgbClr val="000000"/>
                </a:solidFill>
                <a:ea typeface="ＭＳ 明朝"/>
                <a:cs typeface="Times New Roman"/>
              </a:rPr>
              <a:t>Supervision and Mentorship</a:t>
            </a:r>
          </a:p>
        </p:txBody>
      </p:sp>
      <p:sp>
        <p:nvSpPr>
          <p:cNvPr id="10" name="Oval 9">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8789711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gray">
          <a:xfrm>
            <a:off x="-1" y="0"/>
            <a:ext cx="12188825" cy="1066799"/>
          </a:xfrm>
          <a:prstGeom prst="rect">
            <a:avLst/>
          </a:prstGeom>
          <a:solidFill>
            <a:schemeClr val="accent5">
              <a:lumMod val="50000"/>
            </a:schemeClr>
          </a:solidFill>
        </p:spPr>
        <p:txBody>
          <a:bodyPr vert="horz" lIns="91440" tIns="45720" rIns="91440" bIns="45720" rtlCol="0" anchor="ctr">
            <a:noAutofit/>
          </a:bodyPr>
          <a:lstStyle>
            <a:defPPr>
              <a:defRPr lang="en-US"/>
            </a:defPPr>
            <a:lvl1pPr>
              <a:spcBef>
                <a:spcPct val="0"/>
              </a:spcBef>
              <a:buNone/>
              <a:defRPr sz="2400" b="1">
                <a:solidFill>
                  <a:schemeClr val="bg1"/>
                </a:solidFill>
                <a:latin typeface="+mj-lt"/>
                <a:ea typeface="+mj-ea"/>
                <a:cs typeface="+mj-cs"/>
              </a:defRPr>
            </a:lvl1pPr>
            <a:lvl2pPr>
              <a:defRPr/>
            </a:lvl2pPr>
            <a:lvl3pPr>
              <a:defRPr/>
            </a:lvl3pPr>
            <a:lvl4pPr>
              <a:defRPr/>
            </a:lvl4pPr>
            <a:lvl5pPr>
              <a:defRPr/>
            </a:lvl5pPr>
            <a:lvl6pPr>
              <a:defRPr/>
            </a:lvl6pPr>
            <a:lvl7pPr>
              <a:defRPr/>
            </a:lvl7pPr>
            <a:lvl8pPr>
              <a:defRPr/>
            </a:lvl8pPr>
            <a:lvl9pPr>
              <a:defRPr/>
            </a:lvl9pPr>
          </a:lstStyle>
          <a:p>
            <a:pPr algn="ctr"/>
            <a:r>
              <a:rPr lang="en-US" dirty="0"/>
              <a:t>Acknowledgments </a:t>
            </a:r>
          </a:p>
        </p:txBody>
      </p:sp>
      <p:sp>
        <p:nvSpPr>
          <p:cNvPr id="11" name="Rectangle 10"/>
          <p:cNvSpPr/>
          <p:nvPr/>
        </p:nvSpPr>
        <p:spPr>
          <a:xfrm>
            <a:off x="1903412" y="5146670"/>
            <a:ext cx="8458200" cy="1323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917564" y="3845004"/>
            <a:ext cx="8353697" cy="1107996"/>
          </a:xfrm>
          <a:prstGeom prst="rect">
            <a:avLst/>
          </a:prstGeom>
          <a:noFill/>
        </p:spPr>
        <p:txBody>
          <a:bodyPr wrap="none" rtlCol="0">
            <a:spAutoFit/>
          </a:bodyPr>
          <a:lstStyle/>
          <a:p>
            <a:pPr algn="ctr"/>
            <a:endParaRPr lang="en-US" sz="2200" dirty="0">
              <a:solidFill>
                <a:prstClr val="black"/>
              </a:solidFill>
            </a:endParaRPr>
          </a:p>
          <a:p>
            <a:pPr algn="ctr"/>
            <a:r>
              <a:rPr lang="en-US" sz="2200" dirty="0" err="1">
                <a:solidFill>
                  <a:schemeClr val="accent5">
                    <a:lumMod val="50000"/>
                  </a:schemeClr>
                </a:solidFill>
              </a:rPr>
              <a:t>Unitaid</a:t>
            </a:r>
            <a:r>
              <a:rPr lang="en-US" sz="2200" dirty="0">
                <a:solidFill>
                  <a:schemeClr val="accent5">
                    <a:lumMod val="50000"/>
                  </a:schemeClr>
                </a:solidFill>
              </a:rPr>
              <a:t> accelerates access to innovation so that critical health products </a:t>
            </a:r>
          </a:p>
          <a:p>
            <a:pPr algn="ctr"/>
            <a:r>
              <a:rPr lang="en-US" sz="2200" dirty="0">
                <a:solidFill>
                  <a:schemeClr val="accent5">
                    <a:lumMod val="50000"/>
                  </a:schemeClr>
                </a:solidFill>
              </a:rPr>
              <a:t>can reach the people who need them.</a:t>
            </a: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2213" y="2268534"/>
            <a:ext cx="4097867" cy="1676400"/>
          </a:xfrm>
          <a:prstGeom prst="rect">
            <a:avLst/>
          </a:prstGeom>
        </p:spPr>
      </p:pic>
      <p:pic>
        <p:nvPicPr>
          <p:cNvPr id="5" name="Picture 4" descr="A picture containing clipart&#10;&#10;Description generated with very high confidence">
            <a:extLst>
              <a:ext uri="{FF2B5EF4-FFF2-40B4-BE49-F238E27FC236}">
                <a16:creationId xmlns:a16="http://schemas.microsoft.com/office/drawing/2014/main" id="{FA78021D-E16C-463F-8DFD-18842AF8C3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3016" y="5754038"/>
            <a:ext cx="1843276" cy="646763"/>
          </a:xfrm>
          <a:prstGeom prst="rect">
            <a:avLst/>
          </a:prstGeom>
        </p:spPr>
      </p:pic>
      <p:pic>
        <p:nvPicPr>
          <p:cNvPr id="7" name="Picture 6" descr="A close up of a logo&#10;&#10;Description generated with very high confidence">
            <a:extLst>
              <a:ext uri="{FF2B5EF4-FFF2-40B4-BE49-F238E27FC236}">
                <a16:creationId xmlns:a16="http://schemas.microsoft.com/office/drawing/2014/main" id="{BCA88925-2B8A-4BF6-807B-1FF9EFA017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5987" y="5508274"/>
            <a:ext cx="1811831" cy="968726"/>
          </a:xfrm>
          <a:prstGeom prst="rect">
            <a:avLst/>
          </a:prstGeom>
        </p:spPr>
      </p:pic>
      <p:pic>
        <p:nvPicPr>
          <p:cNvPr id="15" name="Picture 14" descr="A screenshot of a cell phone&#10;&#10;Description generated with very high confidence">
            <a:extLst>
              <a:ext uri="{FF2B5EF4-FFF2-40B4-BE49-F238E27FC236}">
                <a16:creationId xmlns:a16="http://schemas.microsoft.com/office/drawing/2014/main" id="{FE362994-5E43-4601-92CA-43175C984D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8012" y="5443868"/>
            <a:ext cx="1700366" cy="1033133"/>
          </a:xfrm>
          <a:prstGeom prst="rect">
            <a:avLst/>
          </a:prstGeom>
        </p:spPr>
      </p:pic>
      <p:sp>
        <p:nvSpPr>
          <p:cNvPr id="3" name="TextBox 2">
            <a:extLst>
              <a:ext uri="{FF2B5EF4-FFF2-40B4-BE49-F238E27FC236}">
                <a16:creationId xmlns:a16="http://schemas.microsoft.com/office/drawing/2014/main" id="{9F1E9B1F-0047-428E-B7E9-65A7108F8DE4}"/>
              </a:ext>
            </a:extLst>
          </p:cNvPr>
          <p:cNvSpPr txBox="1"/>
          <p:nvPr/>
        </p:nvSpPr>
        <p:spPr>
          <a:xfrm>
            <a:off x="1751012" y="1447801"/>
            <a:ext cx="8229600" cy="769441"/>
          </a:xfrm>
          <a:prstGeom prst="rect">
            <a:avLst/>
          </a:prstGeom>
          <a:noFill/>
        </p:spPr>
        <p:txBody>
          <a:bodyPr wrap="square" rtlCol="0">
            <a:spAutoFit/>
          </a:bodyPr>
          <a:lstStyle/>
          <a:p>
            <a:pPr algn="ctr"/>
            <a:r>
              <a:rPr lang="en-US" sz="2200" dirty="0">
                <a:solidFill>
                  <a:schemeClr val="accent5">
                    <a:lumMod val="50000"/>
                  </a:schemeClr>
                </a:solidFill>
              </a:rPr>
              <a:t>The development of the POC EID Training Package was made possible </a:t>
            </a:r>
          </a:p>
          <a:p>
            <a:pPr algn="ctr"/>
            <a:r>
              <a:rPr lang="en-US" sz="2200" dirty="0">
                <a:solidFill>
                  <a:schemeClr val="accent5">
                    <a:lumMod val="50000"/>
                  </a:schemeClr>
                </a:solidFill>
              </a:rPr>
              <a:t>thanks to </a:t>
            </a:r>
            <a:r>
              <a:rPr lang="en-US" sz="2200" dirty="0" err="1">
                <a:solidFill>
                  <a:schemeClr val="accent5">
                    <a:lumMod val="50000"/>
                  </a:schemeClr>
                </a:solidFill>
              </a:rPr>
              <a:t>Unitaid’s</a:t>
            </a:r>
            <a:r>
              <a:rPr lang="en-US" sz="2200" dirty="0">
                <a:solidFill>
                  <a:schemeClr val="accent5">
                    <a:lumMod val="50000"/>
                  </a:schemeClr>
                </a:solidFill>
              </a:rPr>
              <a:t> support.</a:t>
            </a:r>
          </a:p>
        </p:txBody>
      </p:sp>
    </p:spTree>
    <p:extLst>
      <p:ext uri="{BB962C8B-B14F-4D97-AF65-F5344CB8AC3E}">
        <p14:creationId xmlns:p14="http://schemas.microsoft.com/office/powerpoint/2010/main" val="213715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
            <a:ext cx="12188825" cy="859809"/>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What Is “Quality?”</a:t>
            </a:r>
          </a:p>
        </p:txBody>
      </p:sp>
      <p:sp>
        <p:nvSpPr>
          <p:cNvPr id="2" name="Content Placeholder 1"/>
          <p:cNvSpPr>
            <a:spLocks noGrp="1"/>
          </p:cNvSpPr>
          <p:nvPr>
            <p:ph idx="1"/>
          </p:nvPr>
        </p:nvSpPr>
        <p:spPr>
          <a:xfrm>
            <a:off x="406294" y="1447800"/>
            <a:ext cx="10969943" cy="4325112"/>
          </a:xfrm>
        </p:spPr>
        <p:txBody>
          <a:bodyPr>
            <a:normAutofit/>
          </a:bodyPr>
          <a:lstStyle/>
          <a:p>
            <a:r>
              <a:rPr lang="en-US" sz="2400" dirty="0">
                <a:latin typeface="Calibri" pitchFamily="34" charset="0"/>
              </a:rPr>
              <a:t>The ability of a product or service to satisfy stated or implied needs of a specific customer</a:t>
            </a:r>
          </a:p>
          <a:p>
            <a:pPr>
              <a:buFontTx/>
              <a:buNone/>
            </a:pPr>
            <a:endParaRPr lang="en-US" sz="2400" dirty="0">
              <a:latin typeface="Calibri" pitchFamily="34" charset="0"/>
            </a:endParaRPr>
          </a:p>
          <a:p>
            <a:r>
              <a:rPr lang="en-US" sz="2400" dirty="0">
                <a:latin typeface="Calibri" pitchFamily="34" charset="0"/>
              </a:rPr>
              <a:t>Quality is achieved by conforming to established requirements and standards</a:t>
            </a:r>
          </a:p>
          <a:p>
            <a:pPr>
              <a:buNone/>
            </a:pPr>
            <a:endParaRPr lang="en-US" sz="2400" dirty="0">
              <a:latin typeface="Calibri" pitchFamily="34" charset="0"/>
            </a:endParaRPr>
          </a:p>
        </p:txBody>
      </p:sp>
      <p:sp>
        <p:nvSpPr>
          <p:cNvPr id="5" name="Oval 4">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218168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a:xfrm>
            <a:off x="0" y="0"/>
            <a:ext cx="12188825" cy="900752"/>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Why do we care about quality?</a:t>
            </a:r>
          </a:p>
        </p:txBody>
      </p:sp>
      <p:sp>
        <p:nvSpPr>
          <p:cNvPr id="1048579" name="Rectangle 3"/>
          <p:cNvSpPr>
            <a:spLocks noChangeArrowheads="1"/>
          </p:cNvSpPr>
          <p:nvPr/>
        </p:nvSpPr>
        <p:spPr bwMode="auto">
          <a:xfrm>
            <a:off x="1372236" y="1981200"/>
            <a:ext cx="2844059" cy="1219200"/>
          </a:xfrm>
          <a:prstGeom prst="rect">
            <a:avLst/>
          </a:prstGeom>
          <a:solidFill>
            <a:srgbClr val="6600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0066"/>
            </a:extrusionClr>
          </a:sp3d>
        </p:spPr>
        <p:txBody>
          <a:bodyPr wrap="none" anchor="ctr">
            <a:flatTx/>
          </a:bodyPr>
          <a:lstStyle/>
          <a:p>
            <a:pPr algn="ctr" defTabSz="457200" fontAlgn="base">
              <a:spcBef>
                <a:spcPct val="0"/>
              </a:spcBef>
              <a:spcAft>
                <a:spcPct val="0"/>
              </a:spcAft>
            </a:pPr>
            <a:r>
              <a:rPr lang="en-US" sz="2400" dirty="0">
                <a:solidFill>
                  <a:prstClr val="white"/>
                </a:solidFill>
                <a:ea typeface="ＭＳ Ｐゴシック" pitchFamily="34" charset="-128"/>
              </a:rPr>
              <a:t>Test Site</a:t>
            </a:r>
          </a:p>
          <a:p>
            <a:pPr algn="ctr" defTabSz="457200" fontAlgn="base">
              <a:spcBef>
                <a:spcPct val="0"/>
              </a:spcBef>
              <a:spcAft>
                <a:spcPct val="0"/>
              </a:spcAft>
            </a:pPr>
            <a:r>
              <a:rPr lang="en-US" sz="2400" dirty="0">
                <a:solidFill>
                  <a:prstClr val="white"/>
                </a:solidFill>
                <a:ea typeface="ＭＳ Ｐゴシック" pitchFamily="34" charset="-128"/>
              </a:rPr>
              <a:t> Quality</a:t>
            </a:r>
          </a:p>
        </p:txBody>
      </p:sp>
      <p:sp>
        <p:nvSpPr>
          <p:cNvPr id="1048580" name="Rectangle 4"/>
          <p:cNvSpPr>
            <a:spLocks noChangeArrowheads="1"/>
          </p:cNvSpPr>
          <p:nvPr/>
        </p:nvSpPr>
        <p:spPr bwMode="auto">
          <a:xfrm>
            <a:off x="4216295" y="3352800"/>
            <a:ext cx="2844059" cy="1219200"/>
          </a:xfrm>
          <a:prstGeom prst="rect">
            <a:avLst/>
          </a:prstGeom>
          <a:solidFill>
            <a:srgbClr val="6600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0066"/>
            </a:extrusionClr>
          </a:sp3d>
        </p:spPr>
        <p:txBody>
          <a:bodyPr wrap="none" anchor="ctr">
            <a:flatTx/>
          </a:bodyPr>
          <a:lstStyle/>
          <a:p>
            <a:pPr algn="ctr" defTabSz="457200" fontAlgn="base">
              <a:spcBef>
                <a:spcPct val="0"/>
              </a:spcBef>
              <a:spcAft>
                <a:spcPct val="0"/>
              </a:spcAft>
            </a:pPr>
            <a:r>
              <a:rPr lang="en-US" sz="2400" dirty="0">
                <a:solidFill>
                  <a:prstClr val="white"/>
                </a:solidFill>
                <a:ea typeface="ＭＳ Ｐゴシック" pitchFamily="34" charset="-128"/>
              </a:rPr>
              <a:t>Accurate, </a:t>
            </a:r>
          </a:p>
          <a:p>
            <a:pPr algn="ctr" defTabSz="457200" fontAlgn="base">
              <a:spcBef>
                <a:spcPct val="0"/>
              </a:spcBef>
              <a:spcAft>
                <a:spcPct val="0"/>
              </a:spcAft>
            </a:pPr>
            <a:r>
              <a:rPr lang="en-US" sz="2400" dirty="0">
                <a:solidFill>
                  <a:prstClr val="white"/>
                </a:solidFill>
                <a:ea typeface="ＭＳ Ｐゴシック" pitchFamily="34" charset="-128"/>
              </a:rPr>
              <a:t>Reliable</a:t>
            </a:r>
          </a:p>
          <a:p>
            <a:pPr algn="ctr" defTabSz="457200" fontAlgn="base">
              <a:spcBef>
                <a:spcPct val="0"/>
              </a:spcBef>
              <a:spcAft>
                <a:spcPct val="0"/>
              </a:spcAft>
            </a:pPr>
            <a:r>
              <a:rPr lang="en-US" sz="2400" dirty="0">
                <a:solidFill>
                  <a:prstClr val="white"/>
                </a:solidFill>
                <a:ea typeface="ＭＳ Ｐゴシック" pitchFamily="34" charset="-128"/>
              </a:rPr>
              <a:t>Testing</a:t>
            </a:r>
          </a:p>
        </p:txBody>
      </p:sp>
      <p:sp>
        <p:nvSpPr>
          <p:cNvPr id="1048581" name="Rectangle 5"/>
          <p:cNvSpPr>
            <a:spLocks noChangeArrowheads="1"/>
          </p:cNvSpPr>
          <p:nvPr/>
        </p:nvSpPr>
        <p:spPr bwMode="auto">
          <a:xfrm>
            <a:off x="7060353" y="4724400"/>
            <a:ext cx="2844059" cy="1219200"/>
          </a:xfrm>
          <a:prstGeom prst="rect">
            <a:avLst/>
          </a:prstGeom>
          <a:solidFill>
            <a:srgbClr val="660066"/>
          </a:solidFill>
          <a:ln w="9525">
            <a:miter lim="800000"/>
            <a:headEnd/>
            <a:tailEnd/>
          </a:ln>
          <a:effectLst/>
          <a:scene3d>
            <a:camera prst="legacyObliqueTopRight"/>
            <a:lightRig rig="legacyFlat3" dir="b"/>
          </a:scene3d>
          <a:sp3d extrusionH="430200" prstMaterial="legacyMatte">
            <a:bevelT w="13500" h="13500" prst="angle"/>
            <a:bevelB w="13500" h="13500" prst="angle"/>
            <a:extrusionClr>
              <a:srgbClr val="660066"/>
            </a:extrusionClr>
          </a:sp3d>
        </p:spPr>
        <p:txBody>
          <a:bodyPr wrap="none" anchor="ctr">
            <a:flatTx/>
          </a:bodyPr>
          <a:lstStyle/>
          <a:p>
            <a:pPr algn="ctr" defTabSz="457200" fontAlgn="base">
              <a:spcBef>
                <a:spcPct val="0"/>
              </a:spcBef>
              <a:spcAft>
                <a:spcPct val="0"/>
              </a:spcAft>
            </a:pPr>
            <a:r>
              <a:rPr lang="en-US" sz="2400" dirty="0">
                <a:solidFill>
                  <a:prstClr val="white"/>
                </a:solidFill>
                <a:ea typeface="ＭＳ Ｐゴシック" pitchFamily="34" charset="-128"/>
              </a:rPr>
              <a:t>Quality in </a:t>
            </a:r>
          </a:p>
          <a:p>
            <a:pPr algn="ctr" defTabSz="457200" fontAlgn="base">
              <a:spcBef>
                <a:spcPct val="0"/>
              </a:spcBef>
              <a:spcAft>
                <a:spcPct val="0"/>
              </a:spcAft>
            </a:pPr>
            <a:r>
              <a:rPr lang="en-US" sz="2400" dirty="0">
                <a:solidFill>
                  <a:prstClr val="white"/>
                </a:solidFill>
                <a:ea typeface="ＭＳ Ｐゴシック" pitchFamily="34" charset="-128"/>
              </a:rPr>
              <a:t>All Aspects </a:t>
            </a:r>
          </a:p>
          <a:p>
            <a:pPr algn="ctr" defTabSz="457200" fontAlgn="base">
              <a:spcBef>
                <a:spcPct val="0"/>
              </a:spcBef>
              <a:spcAft>
                <a:spcPct val="0"/>
              </a:spcAft>
            </a:pPr>
            <a:r>
              <a:rPr lang="en-US" sz="2400" dirty="0">
                <a:solidFill>
                  <a:prstClr val="white"/>
                </a:solidFill>
                <a:ea typeface="ＭＳ Ｐゴシック" pitchFamily="34" charset="-128"/>
              </a:rPr>
              <a:t>of Health Care</a:t>
            </a:r>
          </a:p>
        </p:txBody>
      </p:sp>
      <p:sp>
        <p:nvSpPr>
          <p:cNvPr id="1048582" name="AutoShape 6"/>
          <p:cNvSpPr>
            <a:spLocks noChangeArrowheads="1"/>
          </p:cNvSpPr>
          <p:nvPr/>
        </p:nvSpPr>
        <p:spPr bwMode="auto">
          <a:xfrm rot="2037526">
            <a:off x="4597197" y="2305071"/>
            <a:ext cx="1625177" cy="569913"/>
          </a:xfrm>
          <a:prstGeom prst="curvedDownArrow">
            <a:avLst>
              <a:gd name="adj1" fmla="val 42785"/>
              <a:gd name="adj2" fmla="val 85571"/>
              <a:gd name="adj3" fmla="val 33333"/>
            </a:avLst>
          </a:prstGeom>
          <a:solidFill>
            <a:schemeClr val="bg1"/>
          </a:solidFill>
          <a:ln w="9525">
            <a:solidFill>
              <a:schemeClr val="tx1"/>
            </a:solidFill>
            <a:miter lim="800000"/>
            <a:headEnd/>
            <a:tailEnd/>
          </a:ln>
          <a:effec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48583" name="AutoShape 7"/>
          <p:cNvSpPr>
            <a:spLocks noChangeArrowheads="1"/>
          </p:cNvSpPr>
          <p:nvPr/>
        </p:nvSpPr>
        <p:spPr bwMode="auto">
          <a:xfrm rot="2037526">
            <a:off x="7568223" y="3733802"/>
            <a:ext cx="1625177" cy="569913"/>
          </a:xfrm>
          <a:prstGeom prst="curvedDownArrow">
            <a:avLst>
              <a:gd name="adj1" fmla="val 42785"/>
              <a:gd name="adj2" fmla="val 85571"/>
              <a:gd name="adj3" fmla="val 33333"/>
            </a:avLst>
          </a:prstGeom>
          <a:solidFill>
            <a:schemeClr val="bg1"/>
          </a:solidFill>
          <a:ln w="9525">
            <a:solidFill>
              <a:schemeClr val="tx1"/>
            </a:solidFill>
            <a:miter lim="800000"/>
            <a:headEnd/>
            <a:tailEnd/>
          </a:ln>
          <a:effec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9" name="Oval 8">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116489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a:xfrm>
            <a:off x="0" y="1"/>
            <a:ext cx="12188825" cy="982639"/>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What is a ‘Systems Approach’ to quality? </a:t>
            </a:r>
          </a:p>
        </p:txBody>
      </p:sp>
      <p:sp>
        <p:nvSpPr>
          <p:cNvPr id="884740" name="Rectangle 4"/>
          <p:cNvSpPr>
            <a:spLocks noGrp="1" noChangeArrowheads="1"/>
          </p:cNvSpPr>
          <p:nvPr>
            <p:ph type="body" sz="half" idx="1"/>
          </p:nvPr>
        </p:nvSpPr>
        <p:spPr>
          <a:xfrm>
            <a:off x="507868" y="1295400"/>
            <a:ext cx="8329744" cy="4724400"/>
          </a:xfrm>
        </p:spPr>
        <p:txBody>
          <a:bodyPr>
            <a:normAutofit/>
          </a:bodyPr>
          <a:lstStyle/>
          <a:p>
            <a:pPr marL="223838" indent="-223838"/>
            <a:endParaRPr lang="en-US" sz="2400" dirty="0">
              <a:latin typeface="Calibri" pitchFamily="34" charset="0"/>
            </a:endParaRPr>
          </a:p>
          <a:p>
            <a:pPr marL="223838" indent="-223838"/>
            <a:r>
              <a:rPr lang="en-US" sz="2400" dirty="0">
                <a:latin typeface="Calibri" pitchFamily="34" charset="0"/>
              </a:rPr>
              <a:t>Considers all components within a system</a:t>
            </a:r>
          </a:p>
          <a:p>
            <a:pPr marL="223838" indent="-223838">
              <a:buNone/>
            </a:pPr>
            <a:endParaRPr lang="en-US" sz="2400" dirty="0">
              <a:latin typeface="Calibri" pitchFamily="34" charset="0"/>
            </a:endParaRPr>
          </a:p>
          <a:p>
            <a:pPr marL="223838" indent="-223838"/>
            <a:r>
              <a:rPr lang="en-US" sz="2400" dirty="0">
                <a:latin typeface="Calibri" pitchFamily="34" charset="0"/>
              </a:rPr>
              <a:t>Identifies the connection and relationship (e.g., cause and effect) among the components</a:t>
            </a:r>
          </a:p>
          <a:p>
            <a:pPr marL="0" indent="0">
              <a:lnSpc>
                <a:spcPct val="90000"/>
              </a:lnSpc>
              <a:spcBef>
                <a:spcPct val="0"/>
              </a:spcBef>
              <a:spcAft>
                <a:spcPct val="25000"/>
              </a:spcAft>
              <a:buClr>
                <a:srgbClr val="FFD911"/>
              </a:buClr>
              <a:buSzPct val="95000"/>
              <a:buNone/>
            </a:pPr>
            <a:endParaRPr lang="en-US" sz="2400" dirty="0">
              <a:latin typeface="Calibri" pitchFamily="34" charset="0"/>
              <a:cs typeface="Calibri" pitchFamily="34" charset="0"/>
            </a:endParaRPr>
          </a:p>
          <a:p>
            <a:pPr marL="0" indent="0">
              <a:lnSpc>
                <a:spcPct val="90000"/>
              </a:lnSpc>
              <a:spcBef>
                <a:spcPct val="0"/>
              </a:spcBef>
              <a:spcAft>
                <a:spcPct val="25000"/>
              </a:spcAft>
              <a:buClr>
                <a:srgbClr val="FFD911"/>
              </a:buClr>
              <a:buSzPct val="95000"/>
              <a:buNone/>
            </a:pPr>
            <a:endParaRPr lang="en-US" sz="2400" dirty="0">
              <a:latin typeface="Calibri" pitchFamily="34" charset="0"/>
              <a:ea typeface="ＭＳ Ｐゴシック" pitchFamily="34" charset="-128"/>
              <a:cs typeface="Calibri" pitchFamily="34" charset="0"/>
            </a:endParaRPr>
          </a:p>
          <a:p>
            <a:pPr marL="0" indent="0">
              <a:lnSpc>
                <a:spcPct val="90000"/>
              </a:lnSpc>
              <a:spcBef>
                <a:spcPct val="0"/>
              </a:spcBef>
              <a:spcAft>
                <a:spcPct val="25000"/>
              </a:spcAft>
              <a:buClr>
                <a:srgbClr val="FFD911"/>
              </a:buClr>
              <a:buSzPct val="95000"/>
              <a:buNone/>
            </a:pPr>
            <a:r>
              <a:rPr lang="en-US" sz="2400" dirty="0">
                <a:ea typeface="ＭＳ Ｐゴシック" pitchFamily="34" charset="-128"/>
                <a:cs typeface="Calibri" pitchFamily="34" charset="0"/>
              </a:rPr>
              <a:t>Example: The human body</a:t>
            </a:r>
          </a:p>
          <a:p>
            <a:pPr>
              <a:lnSpc>
                <a:spcPct val="70000"/>
              </a:lnSpc>
              <a:spcBef>
                <a:spcPct val="0"/>
              </a:spcBef>
              <a:spcAft>
                <a:spcPct val="25000"/>
              </a:spcAft>
              <a:buClr>
                <a:srgbClr val="FFD911"/>
              </a:buClr>
              <a:buSzPct val="95000"/>
            </a:pPr>
            <a:endParaRPr lang="en-US" sz="2400" dirty="0">
              <a:ea typeface="ＭＳ Ｐゴシック" pitchFamily="34" charset="-128"/>
              <a:cs typeface="Calibri" pitchFamily="34" charset="0"/>
            </a:endParaRPr>
          </a:p>
          <a:p>
            <a:pPr marL="0" indent="0">
              <a:lnSpc>
                <a:spcPct val="70000"/>
              </a:lnSpc>
              <a:spcBef>
                <a:spcPct val="0"/>
              </a:spcBef>
              <a:spcAft>
                <a:spcPct val="25000"/>
              </a:spcAft>
              <a:buClr>
                <a:srgbClr val="FFD911"/>
              </a:buClr>
              <a:buSzPct val="95000"/>
              <a:buNone/>
            </a:pPr>
            <a:r>
              <a:rPr lang="en-US" sz="2400" dirty="0">
                <a:ea typeface="ＭＳ Ｐゴシック" pitchFamily="34" charset="-128"/>
                <a:cs typeface="Calibri" pitchFamily="34" charset="0"/>
                <a:sym typeface="Wingdings" panose="05000000000000000000" pitchFamily="2" charset="2"/>
              </a:rPr>
              <a:t> </a:t>
            </a:r>
            <a:r>
              <a:rPr lang="en-US" sz="2400" dirty="0">
                <a:ea typeface="ＭＳ Ｐゴシック" pitchFamily="34" charset="-128"/>
                <a:cs typeface="Calibri" pitchFamily="34" charset="0"/>
              </a:rPr>
              <a:t>A headache may be caused by a problem somewhere else in the body </a:t>
            </a:r>
          </a:p>
          <a:p>
            <a:pPr marL="223838" indent="-223838" algn="just">
              <a:buNone/>
            </a:pPr>
            <a:endParaRPr lang="en-US" sz="2400" dirty="0">
              <a:latin typeface="Calibri" pitchFamily="34" charset="0"/>
            </a:endParaRPr>
          </a:p>
        </p:txBody>
      </p:sp>
      <p:pic>
        <p:nvPicPr>
          <p:cNvPr id="884741" name="Picture 5" descr="MCHM00245_0000[1]"/>
          <p:cNvPicPr>
            <a:picLocks noGrp="1" noChangeAspect="1" noChangeArrowheads="1"/>
          </p:cNvPicPr>
          <p:nvPr>
            <p:ph sz="quarter" idx="2"/>
          </p:nvPr>
        </p:nvPicPr>
        <p:blipFill>
          <a:blip r:embed="rId3" cstate="print"/>
          <a:stretch>
            <a:fillRect/>
          </a:stretch>
        </p:blipFill>
        <p:spPr>
          <a:xfrm>
            <a:off x="8227471" y="1295400"/>
            <a:ext cx="3380475" cy="4995974"/>
          </a:xfrm>
          <a:noFill/>
          <a:ln/>
          <a:effectLst/>
        </p:spPr>
      </p:pic>
      <p:sp>
        <p:nvSpPr>
          <p:cNvPr id="6" name="Slide Number Placeholder 5"/>
          <p:cNvSpPr>
            <a:spLocks noGrp="1"/>
          </p:cNvSpPr>
          <p:nvPr>
            <p:ph type="sldNum" sz="quarter" idx="10"/>
          </p:nvPr>
        </p:nvSpPr>
        <p:spPr/>
        <p:txBody>
          <a:bodyPr/>
          <a:lstStyle/>
          <a:p>
            <a:fld id="{7F8C18F7-7A18-4C87-9251-F505B1B65F5E}" type="slidenum">
              <a:rPr lang="en-US"/>
              <a:pPr/>
              <a:t>8</a:t>
            </a:fld>
            <a:endParaRPr lang="en-US"/>
          </a:p>
        </p:txBody>
      </p:sp>
      <p:sp>
        <p:nvSpPr>
          <p:cNvPr id="8" name="Oval 7">
            <a:extLst>
              <a:ext uri="{FF2B5EF4-FFF2-40B4-BE49-F238E27FC236}">
                <a16:creationId xmlns:a16="http://schemas.microsoft.com/office/drawing/2014/main" id="{4E69BA94-6A2C-7141-90D5-78393D9DC31A}"/>
              </a:ext>
            </a:extLst>
          </p:cNvPr>
          <p:cNvSpPr/>
          <p:nvPr/>
        </p:nvSpPr>
        <p:spPr>
          <a:xfrm>
            <a:off x="11217868" y="167377"/>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Tree>
    <p:extLst>
      <p:ext uri="{BB962C8B-B14F-4D97-AF65-F5344CB8AC3E}">
        <p14:creationId xmlns:p14="http://schemas.microsoft.com/office/powerpoint/2010/main" val="2098117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8416" name="Rectangle 144"/>
          <p:cNvSpPr>
            <a:spLocks noGrp="1" noChangeArrowheads="1"/>
          </p:cNvSpPr>
          <p:nvPr>
            <p:ph type="title"/>
          </p:nvPr>
        </p:nvSpPr>
        <p:spPr>
          <a:xfrm>
            <a:off x="0" y="-7937"/>
            <a:ext cx="12188825" cy="935985"/>
          </a:xfrm>
          <a:solidFill>
            <a:schemeClr val="accent5">
              <a:lumMod val="50000"/>
            </a:schemeClr>
          </a:solidFill>
          <a:ln w="9525">
            <a:noFill/>
            <a:miter lim="800000"/>
            <a:headEnd/>
            <a:tailEnd/>
          </a:ln>
        </p:spPr>
        <p:txBody>
          <a:bodyPr vert="horz" wrap="square" lIns="91440" tIns="45720" rIns="91440" bIns="45720" numCol="1" rtlCol="0" anchor="ctr" anchorCtr="0" compatLnSpc="1">
            <a:prstTxWarp prst="textNoShape">
              <a:avLst/>
            </a:prstTxWarp>
            <a:noAutofit/>
          </a:bodyPr>
          <a:lstStyle/>
          <a:p>
            <a:pPr algn="l" defTabSz="914400" eaLnBrk="1" hangingPunct="1"/>
            <a:r>
              <a:rPr lang="en-US" sz="2400" dirty="0">
                <a:solidFill>
                  <a:schemeClr val="bg1"/>
                </a:solidFill>
                <a:ea typeface="+mj-ea"/>
                <a:cs typeface="+mj-cs"/>
              </a:rPr>
              <a:t> The Laboratory Quality System</a:t>
            </a:r>
          </a:p>
        </p:txBody>
      </p:sp>
      <p:grpSp>
        <p:nvGrpSpPr>
          <p:cNvPr id="2" name="Group 326"/>
          <p:cNvGrpSpPr>
            <a:grpSpLocks/>
          </p:cNvGrpSpPr>
          <p:nvPr/>
        </p:nvGrpSpPr>
        <p:grpSpPr bwMode="auto">
          <a:xfrm>
            <a:off x="4546788" y="1070232"/>
            <a:ext cx="6813892" cy="5410200"/>
            <a:chOff x="1248" y="672"/>
            <a:chExt cx="3220" cy="3408"/>
          </a:xfrm>
        </p:grpSpPr>
        <p:sp>
          <p:nvSpPr>
            <p:cNvPr id="1078519" name="AutoShape 247" descr="Newsprint"/>
            <p:cNvSpPr>
              <a:spLocks noChangeArrowheads="1"/>
            </p:cNvSpPr>
            <p:nvPr/>
          </p:nvSpPr>
          <p:spPr bwMode="auto">
            <a:xfrm>
              <a:off x="1248" y="672"/>
              <a:ext cx="3216" cy="3408"/>
            </a:xfrm>
            <a:prstGeom prst="roundRect">
              <a:avLst>
                <a:gd name="adj" fmla="val 16667"/>
              </a:avLst>
            </a:prstGeom>
            <a:blipFill dpi="0" rotWithShape="1">
              <a:blip r:embed="rId3" cstate="print"/>
              <a:srcRect/>
              <a:tile tx="0" ty="0" sx="100000" sy="100000" flip="none" algn="tl"/>
            </a:blipFill>
            <a:ln w="9525">
              <a:solidFill>
                <a:schemeClr val="tx1"/>
              </a:solidFill>
              <a:round/>
              <a:headEnd/>
              <a:tailEnd/>
            </a:ln>
            <a:effectLst/>
          </p:spPr>
          <p:txBody>
            <a:bodyPr wrap="none" anchor="ct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grpSp>
          <p:nvGrpSpPr>
            <p:cNvPr id="3" name="Group 248"/>
            <p:cNvGrpSpPr>
              <a:grpSpLocks/>
            </p:cNvGrpSpPr>
            <p:nvPr/>
          </p:nvGrpSpPr>
          <p:grpSpPr bwMode="auto">
            <a:xfrm>
              <a:off x="1278" y="731"/>
              <a:ext cx="3190" cy="3306"/>
              <a:chOff x="1319" y="709"/>
              <a:chExt cx="3183" cy="3295"/>
            </a:xfrm>
          </p:grpSpPr>
          <p:sp>
            <p:nvSpPr>
              <p:cNvPr id="1078521" name="Rectangle 249"/>
              <p:cNvSpPr>
                <a:spLocks noChangeArrowheads="1"/>
              </p:cNvSpPr>
              <p:nvPr/>
            </p:nvSpPr>
            <p:spPr bwMode="auto">
              <a:xfrm>
                <a:off x="1761" y="3671"/>
                <a:ext cx="2123" cy="14"/>
              </a:xfrm>
              <a:prstGeom prst="rect">
                <a:avLst/>
              </a:prstGeom>
              <a:solidFill>
                <a:srgbClr val="72706F"/>
              </a:solidFill>
              <a:ln w="9525">
                <a:noFill/>
                <a:miter lim="800000"/>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2" name="Rectangle 250"/>
              <p:cNvSpPr>
                <a:spLocks noChangeArrowheads="1"/>
              </p:cNvSpPr>
              <p:nvPr/>
            </p:nvSpPr>
            <p:spPr bwMode="auto">
              <a:xfrm>
                <a:off x="1819" y="1951"/>
                <a:ext cx="2123" cy="14"/>
              </a:xfrm>
              <a:prstGeom prst="rect">
                <a:avLst/>
              </a:prstGeom>
              <a:solidFill>
                <a:srgbClr val="72706F"/>
              </a:solidFill>
              <a:ln w="9525">
                <a:noFill/>
                <a:miter lim="800000"/>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3" name="Rectangle 251"/>
              <p:cNvSpPr>
                <a:spLocks noChangeArrowheads="1"/>
              </p:cNvSpPr>
              <p:nvPr/>
            </p:nvSpPr>
            <p:spPr bwMode="auto">
              <a:xfrm>
                <a:off x="1771" y="2796"/>
                <a:ext cx="2123" cy="14"/>
              </a:xfrm>
              <a:prstGeom prst="rect">
                <a:avLst/>
              </a:prstGeom>
              <a:solidFill>
                <a:srgbClr val="72706F"/>
              </a:solidFill>
              <a:ln w="9525">
                <a:noFill/>
                <a:miter lim="800000"/>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4" name="Freeform 252"/>
              <p:cNvSpPr>
                <a:spLocks/>
              </p:cNvSpPr>
              <p:nvPr/>
            </p:nvSpPr>
            <p:spPr bwMode="auto">
              <a:xfrm>
                <a:off x="2666" y="2465"/>
                <a:ext cx="79" cy="46"/>
              </a:xfrm>
              <a:custGeom>
                <a:avLst/>
                <a:gdLst/>
                <a:ahLst/>
                <a:cxnLst>
                  <a:cxn ang="0">
                    <a:pos x="377" y="0"/>
                  </a:cxn>
                  <a:cxn ang="0">
                    <a:pos x="378" y="21"/>
                  </a:cxn>
                  <a:cxn ang="0">
                    <a:pos x="378" y="40"/>
                  </a:cxn>
                  <a:cxn ang="0">
                    <a:pos x="380" y="58"/>
                  </a:cxn>
                  <a:cxn ang="0">
                    <a:pos x="381" y="75"/>
                  </a:cxn>
                  <a:cxn ang="0">
                    <a:pos x="386" y="104"/>
                  </a:cxn>
                  <a:cxn ang="0">
                    <a:pos x="390" y="130"/>
                  </a:cxn>
                  <a:cxn ang="0">
                    <a:pos x="392" y="151"/>
                  </a:cxn>
                  <a:cxn ang="0">
                    <a:pos x="392" y="169"/>
                  </a:cxn>
                  <a:cxn ang="0">
                    <a:pos x="392" y="175"/>
                  </a:cxn>
                  <a:cxn ang="0">
                    <a:pos x="390" y="183"/>
                  </a:cxn>
                  <a:cxn ang="0">
                    <a:pos x="387" y="188"/>
                  </a:cxn>
                  <a:cxn ang="0">
                    <a:pos x="382" y="194"/>
                  </a:cxn>
                  <a:cxn ang="0">
                    <a:pos x="377" y="198"/>
                  </a:cxn>
                  <a:cxn ang="0">
                    <a:pos x="369" y="203"/>
                  </a:cxn>
                  <a:cxn ang="0">
                    <a:pos x="361" y="206"/>
                  </a:cxn>
                  <a:cxn ang="0">
                    <a:pos x="351" y="209"/>
                  </a:cxn>
                  <a:cxn ang="0">
                    <a:pos x="338" y="211"/>
                  </a:cxn>
                  <a:cxn ang="0">
                    <a:pos x="324" y="213"/>
                  </a:cxn>
                  <a:cxn ang="0">
                    <a:pos x="307" y="216"/>
                  </a:cxn>
                  <a:cxn ang="0">
                    <a:pos x="289" y="218"/>
                  </a:cxn>
                  <a:cxn ang="0">
                    <a:pos x="188" y="224"/>
                  </a:cxn>
                  <a:cxn ang="0">
                    <a:pos x="41" y="230"/>
                  </a:cxn>
                  <a:cxn ang="0">
                    <a:pos x="35" y="223"/>
                  </a:cxn>
                  <a:cxn ang="0">
                    <a:pos x="21" y="202"/>
                  </a:cxn>
                  <a:cxn ang="0">
                    <a:pos x="13" y="186"/>
                  </a:cxn>
                  <a:cxn ang="0">
                    <a:pos x="6" y="169"/>
                  </a:cxn>
                  <a:cxn ang="0">
                    <a:pos x="3" y="159"/>
                  </a:cxn>
                  <a:cxn ang="0">
                    <a:pos x="1" y="148"/>
                  </a:cxn>
                  <a:cxn ang="0">
                    <a:pos x="0" y="137"/>
                  </a:cxn>
                  <a:cxn ang="0">
                    <a:pos x="0" y="125"/>
                  </a:cxn>
                  <a:cxn ang="0">
                    <a:pos x="0" y="114"/>
                  </a:cxn>
                  <a:cxn ang="0">
                    <a:pos x="1" y="103"/>
                  </a:cxn>
                  <a:cxn ang="0">
                    <a:pos x="2" y="94"/>
                  </a:cxn>
                  <a:cxn ang="0">
                    <a:pos x="3" y="85"/>
                  </a:cxn>
                  <a:cxn ang="0">
                    <a:pos x="5" y="77"/>
                  </a:cxn>
                  <a:cxn ang="0">
                    <a:pos x="9" y="69"/>
                  </a:cxn>
                  <a:cxn ang="0">
                    <a:pos x="12" y="62"/>
                  </a:cxn>
                  <a:cxn ang="0">
                    <a:pos x="15" y="54"/>
                  </a:cxn>
                  <a:cxn ang="0">
                    <a:pos x="24" y="41"/>
                  </a:cxn>
                  <a:cxn ang="0">
                    <a:pos x="35" y="28"/>
                  </a:cxn>
                  <a:cxn ang="0">
                    <a:pos x="48" y="14"/>
                  </a:cxn>
                  <a:cxn ang="0">
                    <a:pos x="63" y="0"/>
                  </a:cxn>
                  <a:cxn ang="0">
                    <a:pos x="377" y="0"/>
                  </a:cxn>
                </a:cxnLst>
                <a:rect l="0" t="0" r="r" b="b"/>
                <a:pathLst>
                  <a:path w="392" h="230">
                    <a:moveTo>
                      <a:pt x="377" y="0"/>
                    </a:moveTo>
                    <a:lnTo>
                      <a:pt x="378" y="21"/>
                    </a:lnTo>
                    <a:lnTo>
                      <a:pt x="378" y="40"/>
                    </a:lnTo>
                    <a:lnTo>
                      <a:pt x="380" y="58"/>
                    </a:lnTo>
                    <a:lnTo>
                      <a:pt x="381" y="75"/>
                    </a:lnTo>
                    <a:lnTo>
                      <a:pt x="386" y="104"/>
                    </a:lnTo>
                    <a:lnTo>
                      <a:pt x="390" y="130"/>
                    </a:lnTo>
                    <a:lnTo>
                      <a:pt x="392" y="151"/>
                    </a:lnTo>
                    <a:lnTo>
                      <a:pt x="392" y="169"/>
                    </a:lnTo>
                    <a:lnTo>
                      <a:pt x="392" y="175"/>
                    </a:lnTo>
                    <a:lnTo>
                      <a:pt x="390" y="183"/>
                    </a:lnTo>
                    <a:lnTo>
                      <a:pt x="387" y="188"/>
                    </a:lnTo>
                    <a:lnTo>
                      <a:pt x="382" y="194"/>
                    </a:lnTo>
                    <a:lnTo>
                      <a:pt x="377" y="198"/>
                    </a:lnTo>
                    <a:lnTo>
                      <a:pt x="369" y="203"/>
                    </a:lnTo>
                    <a:lnTo>
                      <a:pt x="361" y="206"/>
                    </a:lnTo>
                    <a:lnTo>
                      <a:pt x="351" y="209"/>
                    </a:lnTo>
                    <a:lnTo>
                      <a:pt x="338" y="211"/>
                    </a:lnTo>
                    <a:lnTo>
                      <a:pt x="324" y="213"/>
                    </a:lnTo>
                    <a:lnTo>
                      <a:pt x="307" y="216"/>
                    </a:lnTo>
                    <a:lnTo>
                      <a:pt x="289" y="218"/>
                    </a:lnTo>
                    <a:lnTo>
                      <a:pt x="188" y="224"/>
                    </a:lnTo>
                    <a:lnTo>
                      <a:pt x="41" y="230"/>
                    </a:lnTo>
                    <a:lnTo>
                      <a:pt x="35" y="223"/>
                    </a:lnTo>
                    <a:lnTo>
                      <a:pt x="21" y="202"/>
                    </a:lnTo>
                    <a:lnTo>
                      <a:pt x="13" y="186"/>
                    </a:lnTo>
                    <a:lnTo>
                      <a:pt x="6" y="169"/>
                    </a:lnTo>
                    <a:lnTo>
                      <a:pt x="3" y="159"/>
                    </a:lnTo>
                    <a:lnTo>
                      <a:pt x="1" y="148"/>
                    </a:lnTo>
                    <a:lnTo>
                      <a:pt x="0" y="137"/>
                    </a:lnTo>
                    <a:lnTo>
                      <a:pt x="0" y="125"/>
                    </a:lnTo>
                    <a:lnTo>
                      <a:pt x="0" y="114"/>
                    </a:lnTo>
                    <a:lnTo>
                      <a:pt x="1" y="103"/>
                    </a:lnTo>
                    <a:lnTo>
                      <a:pt x="2" y="94"/>
                    </a:lnTo>
                    <a:lnTo>
                      <a:pt x="3" y="85"/>
                    </a:lnTo>
                    <a:lnTo>
                      <a:pt x="5" y="77"/>
                    </a:lnTo>
                    <a:lnTo>
                      <a:pt x="9" y="69"/>
                    </a:lnTo>
                    <a:lnTo>
                      <a:pt x="12" y="62"/>
                    </a:lnTo>
                    <a:lnTo>
                      <a:pt x="15" y="54"/>
                    </a:lnTo>
                    <a:lnTo>
                      <a:pt x="24" y="41"/>
                    </a:lnTo>
                    <a:lnTo>
                      <a:pt x="35" y="28"/>
                    </a:lnTo>
                    <a:lnTo>
                      <a:pt x="48" y="14"/>
                    </a:lnTo>
                    <a:lnTo>
                      <a:pt x="63" y="0"/>
                    </a:lnTo>
                    <a:lnTo>
                      <a:pt x="377" y="0"/>
                    </a:lnTo>
                    <a:close/>
                  </a:path>
                </a:pathLst>
              </a:custGeom>
              <a:solidFill>
                <a:srgbClr val="DEDEDD"/>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5" name="Freeform 253"/>
              <p:cNvSpPr>
                <a:spLocks/>
              </p:cNvSpPr>
              <p:nvPr/>
            </p:nvSpPr>
            <p:spPr bwMode="auto">
              <a:xfrm>
                <a:off x="2645" y="2460"/>
                <a:ext cx="212" cy="248"/>
              </a:xfrm>
              <a:custGeom>
                <a:avLst/>
                <a:gdLst/>
                <a:ahLst/>
                <a:cxnLst>
                  <a:cxn ang="0">
                    <a:pos x="773" y="75"/>
                  </a:cxn>
                  <a:cxn ang="0">
                    <a:pos x="765" y="133"/>
                  </a:cxn>
                  <a:cxn ang="0">
                    <a:pos x="779" y="172"/>
                  </a:cxn>
                  <a:cxn ang="0">
                    <a:pos x="820" y="201"/>
                  </a:cxn>
                  <a:cxn ang="0">
                    <a:pos x="886" y="200"/>
                  </a:cxn>
                  <a:cxn ang="0">
                    <a:pos x="956" y="183"/>
                  </a:cxn>
                  <a:cxn ang="0">
                    <a:pos x="993" y="193"/>
                  </a:cxn>
                  <a:cxn ang="0">
                    <a:pos x="1008" y="222"/>
                  </a:cxn>
                  <a:cxn ang="0">
                    <a:pos x="1024" y="262"/>
                  </a:cxn>
                  <a:cxn ang="0">
                    <a:pos x="1041" y="292"/>
                  </a:cxn>
                  <a:cxn ang="0">
                    <a:pos x="1033" y="330"/>
                  </a:cxn>
                  <a:cxn ang="0">
                    <a:pos x="980" y="406"/>
                  </a:cxn>
                  <a:cxn ang="0">
                    <a:pos x="966" y="462"/>
                  </a:cxn>
                  <a:cxn ang="0">
                    <a:pos x="1024" y="534"/>
                  </a:cxn>
                  <a:cxn ang="0">
                    <a:pos x="1054" y="612"/>
                  </a:cxn>
                  <a:cxn ang="0">
                    <a:pos x="1052" y="662"/>
                  </a:cxn>
                  <a:cxn ang="0">
                    <a:pos x="1040" y="755"/>
                  </a:cxn>
                  <a:cxn ang="0">
                    <a:pos x="1014" y="833"/>
                  </a:cxn>
                  <a:cxn ang="0">
                    <a:pos x="978" y="875"/>
                  </a:cxn>
                  <a:cxn ang="0">
                    <a:pos x="923" y="892"/>
                  </a:cxn>
                  <a:cxn ang="0">
                    <a:pos x="859" y="897"/>
                  </a:cxn>
                  <a:cxn ang="0">
                    <a:pos x="817" y="903"/>
                  </a:cxn>
                  <a:cxn ang="0">
                    <a:pos x="785" y="879"/>
                  </a:cxn>
                  <a:cxn ang="0">
                    <a:pos x="734" y="822"/>
                  </a:cxn>
                  <a:cxn ang="0">
                    <a:pos x="696" y="821"/>
                  </a:cxn>
                  <a:cxn ang="0">
                    <a:pos x="642" y="866"/>
                  </a:cxn>
                  <a:cxn ang="0">
                    <a:pos x="583" y="895"/>
                  </a:cxn>
                  <a:cxn ang="0">
                    <a:pos x="559" y="920"/>
                  </a:cxn>
                  <a:cxn ang="0">
                    <a:pos x="547" y="964"/>
                  </a:cxn>
                  <a:cxn ang="0">
                    <a:pos x="560" y="1033"/>
                  </a:cxn>
                  <a:cxn ang="0">
                    <a:pos x="608" y="1134"/>
                  </a:cxn>
                  <a:cxn ang="0">
                    <a:pos x="565" y="1115"/>
                  </a:cxn>
                  <a:cxn ang="0">
                    <a:pos x="526" y="1123"/>
                  </a:cxn>
                  <a:cxn ang="0">
                    <a:pos x="484" y="1150"/>
                  </a:cxn>
                  <a:cxn ang="0">
                    <a:pos x="438" y="1207"/>
                  </a:cxn>
                  <a:cxn ang="0">
                    <a:pos x="354" y="1174"/>
                  </a:cxn>
                  <a:cxn ang="0">
                    <a:pos x="303" y="1076"/>
                  </a:cxn>
                  <a:cxn ang="0">
                    <a:pos x="229" y="981"/>
                  </a:cxn>
                  <a:cxn ang="0">
                    <a:pos x="90" y="840"/>
                  </a:cxn>
                  <a:cxn ang="0">
                    <a:pos x="34" y="760"/>
                  </a:cxn>
                  <a:cxn ang="0">
                    <a:pos x="2" y="657"/>
                  </a:cxn>
                  <a:cxn ang="0">
                    <a:pos x="5" y="566"/>
                  </a:cxn>
                  <a:cxn ang="0">
                    <a:pos x="32" y="509"/>
                  </a:cxn>
                  <a:cxn ang="0">
                    <a:pos x="112" y="422"/>
                  </a:cxn>
                  <a:cxn ang="0">
                    <a:pos x="151" y="364"/>
                  </a:cxn>
                  <a:cxn ang="0">
                    <a:pos x="157" y="301"/>
                  </a:cxn>
                  <a:cxn ang="0">
                    <a:pos x="237" y="258"/>
                  </a:cxn>
                  <a:cxn ang="0">
                    <a:pos x="398" y="259"/>
                  </a:cxn>
                  <a:cxn ang="0">
                    <a:pos x="483" y="241"/>
                  </a:cxn>
                  <a:cxn ang="0">
                    <a:pos x="514" y="204"/>
                  </a:cxn>
                  <a:cxn ang="0">
                    <a:pos x="504" y="125"/>
                  </a:cxn>
                  <a:cxn ang="0">
                    <a:pos x="483" y="17"/>
                  </a:cxn>
                </a:cxnLst>
                <a:rect l="0" t="0" r="r" b="b"/>
                <a:pathLst>
                  <a:path w="1056" h="1238">
                    <a:moveTo>
                      <a:pt x="797" y="22"/>
                    </a:moveTo>
                    <a:lnTo>
                      <a:pt x="793" y="28"/>
                    </a:lnTo>
                    <a:lnTo>
                      <a:pt x="783" y="48"/>
                    </a:lnTo>
                    <a:lnTo>
                      <a:pt x="777" y="61"/>
                    </a:lnTo>
                    <a:lnTo>
                      <a:pt x="773" y="75"/>
                    </a:lnTo>
                    <a:lnTo>
                      <a:pt x="769" y="92"/>
                    </a:lnTo>
                    <a:lnTo>
                      <a:pt x="765" y="108"/>
                    </a:lnTo>
                    <a:lnTo>
                      <a:pt x="764" y="117"/>
                    </a:lnTo>
                    <a:lnTo>
                      <a:pt x="764" y="124"/>
                    </a:lnTo>
                    <a:lnTo>
                      <a:pt x="765" y="133"/>
                    </a:lnTo>
                    <a:lnTo>
                      <a:pt x="766" y="142"/>
                    </a:lnTo>
                    <a:lnTo>
                      <a:pt x="769" y="149"/>
                    </a:lnTo>
                    <a:lnTo>
                      <a:pt x="771" y="157"/>
                    </a:lnTo>
                    <a:lnTo>
                      <a:pt x="774" y="165"/>
                    </a:lnTo>
                    <a:lnTo>
                      <a:pt x="779" y="172"/>
                    </a:lnTo>
                    <a:lnTo>
                      <a:pt x="785" y="179"/>
                    </a:lnTo>
                    <a:lnTo>
                      <a:pt x="791" y="185"/>
                    </a:lnTo>
                    <a:lnTo>
                      <a:pt x="800" y="191"/>
                    </a:lnTo>
                    <a:lnTo>
                      <a:pt x="809" y="196"/>
                    </a:lnTo>
                    <a:lnTo>
                      <a:pt x="820" y="201"/>
                    </a:lnTo>
                    <a:lnTo>
                      <a:pt x="832" y="205"/>
                    </a:lnTo>
                    <a:lnTo>
                      <a:pt x="845" y="208"/>
                    </a:lnTo>
                    <a:lnTo>
                      <a:pt x="860" y="210"/>
                    </a:lnTo>
                    <a:lnTo>
                      <a:pt x="867" y="207"/>
                    </a:lnTo>
                    <a:lnTo>
                      <a:pt x="886" y="200"/>
                    </a:lnTo>
                    <a:lnTo>
                      <a:pt x="898" y="195"/>
                    </a:lnTo>
                    <a:lnTo>
                      <a:pt x="911" y="191"/>
                    </a:lnTo>
                    <a:lnTo>
                      <a:pt x="927" y="186"/>
                    </a:lnTo>
                    <a:lnTo>
                      <a:pt x="941" y="184"/>
                    </a:lnTo>
                    <a:lnTo>
                      <a:pt x="956" y="183"/>
                    </a:lnTo>
                    <a:lnTo>
                      <a:pt x="969" y="184"/>
                    </a:lnTo>
                    <a:lnTo>
                      <a:pt x="976" y="185"/>
                    </a:lnTo>
                    <a:lnTo>
                      <a:pt x="982" y="186"/>
                    </a:lnTo>
                    <a:lnTo>
                      <a:pt x="988" y="190"/>
                    </a:lnTo>
                    <a:lnTo>
                      <a:pt x="993" y="193"/>
                    </a:lnTo>
                    <a:lnTo>
                      <a:pt x="997" y="196"/>
                    </a:lnTo>
                    <a:lnTo>
                      <a:pt x="1001" y="202"/>
                    </a:lnTo>
                    <a:lnTo>
                      <a:pt x="1004" y="207"/>
                    </a:lnTo>
                    <a:lnTo>
                      <a:pt x="1006" y="215"/>
                    </a:lnTo>
                    <a:lnTo>
                      <a:pt x="1008" y="222"/>
                    </a:lnTo>
                    <a:lnTo>
                      <a:pt x="1008" y="231"/>
                    </a:lnTo>
                    <a:lnTo>
                      <a:pt x="1008" y="241"/>
                    </a:lnTo>
                    <a:lnTo>
                      <a:pt x="1007" y="252"/>
                    </a:lnTo>
                    <a:lnTo>
                      <a:pt x="1016" y="256"/>
                    </a:lnTo>
                    <a:lnTo>
                      <a:pt x="1024" y="262"/>
                    </a:lnTo>
                    <a:lnTo>
                      <a:pt x="1029" y="267"/>
                    </a:lnTo>
                    <a:lnTo>
                      <a:pt x="1034" y="273"/>
                    </a:lnTo>
                    <a:lnTo>
                      <a:pt x="1038" y="279"/>
                    </a:lnTo>
                    <a:lnTo>
                      <a:pt x="1040" y="286"/>
                    </a:lnTo>
                    <a:lnTo>
                      <a:pt x="1041" y="292"/>
                    </a:lnTo>
                    <a:lnTo>
                      <a:pt x="1041" y="300"/>
                    </a:lnTo>
                    <a:lnTo>
                      <a:pt x="1040" y="307"/>
                    </a:lnTo>
                    <a:lnTo>
                      <a:pt x="1039" y="315"/>
                    </a:lnTo>
                    <a:lnTo>
                      <a:pt x="1036" y="323"/>
                    </a:lnTo>
                    <a:lnTo>
                      <a:pt x="1033" y="330"/>
                    </a:lnTo>
                    <a:lnTo>
                      <a:pt x="1025" y="347"/>
                    </a:lnTo>
                    <a:lnTo>
                      <a:pt x="1015" y="362"/>
                    </a:lnTo>
                    <a:lnTo>
                      <a:pt x="1003" y="378"/>
                    </a:lnTo>
                    <a:lnTo>
                      <a:pt x="991" y="392"/>
                    </a:lnTo>
                    <a:lnTo>
                      <a:pt x="980" y="406"/>
                    </a:lnTo>
                    <a:lnTo>
                      <a:pt x="968" y="418"/>
                    </a:lnTo>
                    <a:lnTo>
                      <a:pt x="951" y="435"/>
                    </a:lnTo>
                    <a:lnTo>
                      <a:pt x="944" y="442"/>
                    </a:lnTo>
                    <a:lnTo>
                      <a:pt x="949" y="447"/>
                    </a:lnTo>
                    <a:lnTo>
                      <a:pt x="966" y="462"/>
                    </a:lnTo>
                    <a:lnTo>
                      <a:pt x="977" y="473"/>
                    </a:lnTo>
                    <a:lnTo>
                      <a:pt x="988" y="486"/>
                    </a:lnTo>
                    <a:lnTo>
                      <a:pt x="1000" y="501"/>
                    </a:lnTo>
                    <a:lnTo>
                      <a:pt x="1012" y="517"/>
                    </a:lnTo>
                    <a:lnTo>
                      <a:pt x="1024" y="534"/>
                    </a:lnTo>
                    <a:lnTo>
                      <a:pt x="1033" y="553"/>
                    </a:lnTo>
                    <a:lnTo>
                      <a:pt x="1043" y="572"/>
                    </a:lnTo>
                    <a:lnTo>
                      <a:pt x="1050" y="592"/>
                    </a:lnTo>
                    <a:lnTo>
                      <a:pt x="1053" y="602"/>
                    </a:lnTo>
                    <a:lnTo>
                      <a:pt x="1054" y="612"/>
                    </a:lnTo>
                    <a:lnTo>
                      <a:pt x="1056" y="621"/>
                    </a:lnTo>
                    <a:lnTo>
                      <a:pt x="1056" y="632"/>
                    </a:lnTo>
                    <a:lnTo>
                      <a:pt x="1056" y="642"/>
                    </a:lnTo>
                    <a:lnTo>
                      <a:pt x="1054" y="652"/>
                    </a:lnTo>
                    <a:lnTo>
                      <a:pt x="1052" y="662"/>
                    </a:lnTo>
                    <a:lnTo>
                      <a:pt x="1049" y="671"/>
                    </a:lnTo>
                    <a:lnTo>
                      <a:pt x="1049" y="683"/>
                    </a:lnTo>
                    <a:lnTo>
                      <a:pt x="1046" y="714"/>
                    </a:lnTo>
                    <a:lnTo>
                      <a:pt x="1043" y="734"/>
                    </a:lnTo>
                    <a:lnTo>
                      <a:pt x="1040" y="755"/>
                    </a:lnTo>
                    <a:lnTo>
                      <a:pt x="1034" y="777"/>
                    </a:lnTo>
                    <a:lnTo>
                      <a:pt x="1028" y="800"/>
                    </a:lnTo>
                    <a:lnTo>
                      <a:pt x="1024" y="812"/>
                    </a:lnTo>
                    <a:lnTo>
                      <a:pt x="1019" y="823"/>
                    </a:lnTo>
                    <a:lnTo>
                      <a:pt x="1014" y="833"/>
                    </a:lnTo>
                    <a:lnTo>
                      <a:pt x="1007" y="843"/>
                    </a:lnTo>
                    <a:lnTo>
                      <a:pt x="1001" y="852"/>
                    </a:lnTo>
                    <a:lnTo>
                      <a:pt x="994" y="861"/>
                    </a:lnTo>
                    <a:lnTo>
                      <a:pt x="987" y="869"/>
                    </a:lnTo>
                    <a:lnTo>
                      <a:pt x="978" y="875"/>
                    </a:lnTo>
                    <a:lnTo>
                      <a:pt x="969" y="882"/>
                    </a:lnTo>
                    <a:lnTo>
                      <a:pt x="958" y="886"/>
                    </a:lnTo>
                    <a:lnTo>
                      <a:pt x="947" y="889"/>
                    </a:lnTo>
                    <a:lnTo>
                      <a:pt x="936" y="891"/>
                    </a:lnTo>
                    <a:lnTo>
                      <a:pt x="923" y="892"/>
                    </a:lnTo>
                    <a:lnTo>
                      <a:pt x="910" y="889"/>
                    </a:lnTo>
                    <a:lnTo>
                      <a:pt x="896" y="886"/>
                    </a:lnTo>
                    <a:lnTo>
                      <a:pt x="881" y="882"/>
                    </a:lnTo>
                    <a:lnTo>
                      <a:pt x="870" y="891"/>
                    </a:lnTo>
                    <a:lnTo>
                      <a:pt x="859" y="897"/>
                    </a:lnTo>
                    <a:lnTo>
                      <a:pt x="849" y="901"/>
                    </a:lnTo>
                    <a:lnTo>
                      <a:pt x="839" y="904"/>
                    </a:lnTo>
                    <a:lnTo>
                      <a:pt x="832" y="905"/>
                    </a:lnTo>
                    <a:lnTo>
                      <a:pt x="823" y="905"/>
                    </a:lnTo>
                    <a:lnTo>
                      <a:pt x="817" y="903"/>
                    </a:lnTo>
                    <a:lnTo>
                      <a:pt x="809" y="899"/>
                    </a:lnTo>
                    <a:lnTo>
                      <a:pt x="802" y="895"/>
                    </a:lnTo>
                    <a:lnTo>
                      <a:pt x="796" y="891"/>
                    </a:lnTo>
                    <a:lnTo>
                      <a:pt x="790" y="884"/>
                    </a:lnTo>
                    <a:lnTo>
                      <a:pt x="785" y="879"/>
                    </a:lnTo>
                    <a:lnTo>
                      <a:pt x="774" y="864"/>
                    </a:lnTo>
                    <a:lnTo>
                      <a:pt x="763" y="850"/>
                    </a:lnTo>
                    <a:lnTo>
                      <a:pt x="752" y="837"/>
                    </a:lnTo>
                    <a:lnTo>
                      <a:pt x="740" y="826"/>
                    </a:lnTo>
                    <a:lnTo>
                      <a:pt x="734" y="822"/>
                    </a:lnTo>
                    <a:lnTo>
                      <a:pt x="727" y="820"/>
                    </a:lnTo>
                    <a:lnTo>
                      <a:pt x="721" y="818"/>
                    </a:lnTo>
                    <a:lnTo>
                      <a:pt x="713" y="816"/>
                    </a:lnTo>
                    <a:lnTo>
                      <a:pt x="704" y="818"/>
                    </a:lnTo>
                    <a:lnTo>
                      <a:pt x="696" y="821"/>
                    </a:lnTo>
                    <a:lnTo>
                      <a:pt x="687" y="825"/>
                    </a:lnTo>
                    <a:lnTo>
                      <a:pt x="677" y="832"/>
                    </a:lnTo>
                    <a:lnTo>
                      <a:pt x="666" y="840"/>
                    </a:lnTo>
                    <a:lnTo>
                      <a:pt x="655" y="851"/>
                    </a:lnTo>
                    <a:lnTo>
                      <a:pt x="642" y="866"/>
                    </a:lnTo>
                    <a:lnTo>
                      <a:pt x="629" y="882"/>
                    </a:lnTo>
                    <a:lnTo>
                      <a:pt x="623" y="882"/>
                    </a:lnTo>
                    <a:lnTo>
                      <a:pt x="605" y="886"/>
                    </a:lnTo>
                    <a:lnTo>
                      <a:pt x="594" y="889"/>
                    </a:lnTo>
                    <a:lnTo>
                      <a:pt x="583" y="895"/>
                    </a:lnTo>
                    <a:lnTo>
                      <a:pt x="578" y="898"/>
                    </a:lnTo>
                    <a:lnTo>
                      <a:pt x="573" y="903"/>
                    </a:lnTo>
                    <a:lnTo>
                      <a:pt x="568" y="908"/>
                    </a:lnTo>
                    <a:lnTo>
                      <a:pt x="564" y="913"/>
                    </a:lnTo>
                    <a:lnTo>
                      <a:pt x="559" y="920"/>
                    </a:lnTo>
                    <a:lnTo>
                      <a:pt x="556" y="927"/>
                    </a:lnTo>
                    <a:lnTo>
                      <a:pt x="553" y="934"/>
                    </a:lnTo>
                    <a:lnTo>
                      <a:pt x="551" y="943"/>
                    </a:lnTo>
                    <a:lnTo>
                      <a:pt x="548" y="953"/>
                    </a:lnTo>
                    <a:lnTo>
                      <a:pt x="547" y="964"/>
                    </a:lnTo>
                    <a:lnTo>
                      <a:pt x="548" y="976"/>
                    </a:lnTo>
                    <a:lnTo>
                      <a:pt x="549" y="988"/>
                    </a:lnTo>
                    <a:lnTo>
                      <a:pt x="552" y="1002"/>
                    </a:lnTo>
                    <a:lnTo>
                      <a:pt x="555" y="1017"/>
                    </a:lnTo>
                    <a:lnTo>
                      <a:pt x="560" y="1033"/>
                    </a:lnTo>
                    <a:lnTo>
                      <a:pt x="567" y="1051"/>
                    </a:lnTo>
                    <a:lnTo>
                      <a:pt x="575" y="1069"/>
                    </a:lnTo>
                    <a:lnTo>
                      <a:pt x="584" y="1089"/>
                    </a:lnTo>
                    <a:lnTo>
                      <a:pt x="595" y="1111"/>
                    </a:lnTo>
                    <a:lnTo>
                      <a:pt x="608" y="1134"/>
                    </a:lnTo>
                    <a:lnTo>
                      <a:pt x="604" y="1130"/>
                    </a:lnTo>
                    <a:lnTo>
                      <a:pt x="593" y="1124"/>
                    </a:lnTo>
                    <a:lnTo>
                      <a:pt x="585" y="1119"/>
                    </a:lnTo>
                    <a:lnTo>
                      <a:pt x="576" y="1117"/>
                    </a:lnTo>
                    <a:lnTo>
                      <a:pt x="565" y="1115"/>
                    </a:lnTo>
                    <a:lnTo>
                      <a:pt x="553" y="1115"/>
                    </a:lnTo>
                    <a:lnTo>
                      <a:pt x="546" y="1116"/>
                    </a:lnTo>
                    <a:lnTo>
                      <a:pt x="540" y="1117"/>
                    </a:lnTo>
                    <a:lnTo>
                      <a:pt x="532" y="1119"/>
                    </a:lnTo>
                    <a:lnTo>
                      <a:pt x="526" y="1123"/>
                    </a:lnTo>
                    <a:lnTo>
                      <a:pt x="518" y="1126"/>
                    </a:lnTo>
                    <a:lnTo>
                      <a:pt x="509" y="1130"/>
                    </a:lnTo>
                    <a:lnTo>
                      <a:pt x="502" y="1136"/>
                    </a:lnTo>
                    <a:lnTo>
                      <a:pt x="493" y="1142"/>
                    </a:lnTo>
                    <a:lnTo>
                      <a:pt x="484" y="1150"/>
                    </a:lnTo>
                    <a:lnTo>
                      <a:pt x="475" y="1159"/>
                    </a:lnTo>
                    <a:lnTo>
                      <a:pt x="467" y="1169"/>
                    </a:lnTo>
                    <a:lnTo>
                      <a:pt x="458" y="1179"/>
                    </a:lnTo>
                    <a:lnTo>
                      <a:pt x="448" y="1193"/>
                    </a:lnTo>
                    <a:lnTo>
                      <a:pt x="438" y="1207"/>
                    </a:lnTo>
                    <a:lnTo>
                      <a:pt x="429" y="1222"/>
                    </a:lnTo>
                    <a:lnTo>
                      <a:pt x="420" y="1238"/>
                    </a:lnTo>
                    <a:lnTo>
                      <a:pt x="400" y="1220"/>
                    </a:lnTo>
                    <a:lnTo>
                      <a:pt x="377" y="1197"/>
                    </a:lnTo>
                    <a:lnTo>
                      <a:pt x="354" y="1174"/>
                    </a:lnTo>
                    <a:lnTo>
                      <a:pt x="336" y="1154"/>
                    </a:lnTo>
                    <a:lnTo>
                      <a:pt x="329" y="1134"/>
                    </a:lnTo>
                    <a:lnTo>
                      <a:pt x="322" y="1113"/>
                    </a:lnTo>
                    <a:lnTo>
                      <a:pt x="313" y="1094"/>
                    </a:lnTo>
                    <a:lnTo>
                      <a:pt x="303" y="1076"/>
                    </a:lnTo>
                    <a:lnTo>
                      <a:pt x="292" y="1058"/>
                    </a:lnTo>
                    <a:lnTo>
                      <a:pt x="281" y="1042"/>
                    </a:lnTo>
                    <a:lnTo>
                      <a:pt x="269" y="1026"/>
                    </a:lnTo>
                    <a:lnTo>
                      <a:pt x="256" y="1010"/>
                    </a:lnTo>
                    <a:lnTo>
                      <a:pt x="229" y="981"/>
                    </a:lnTo>
                    <a:lnTo>
                      <a:pt x="202" y="953"/>
                    </a:lnTo>
                    <a:lnTo>
                      <a:pt x="172" y="925"/>
                    </a:lnTo>
                    <a:lnTo>
                      <a:pt x="144" y="897"/>
                    </a:lnTo>
                    <a:lnTo>
                      <a:pt x="116" y="870"/>
                    </a:lnTo>
                    <a:lnTo>
                      <a:pt x="90" y="840"/>
                    </a:lnTo>
                    <a:lnTo>
                      <a:pt x="77" y="825"/>
                    </a:lnTo>
                    <a:lnTo>
                      <a:pt x="65" y="810"/>
                    </a:lnTo>
                    <a:lnTo>
                      <a:pt x="54" y="794"/>
                    </a:lnTo>
                    <a:lnTo>
                      <a:pt x="44" y="777"/>
                    </a:lnTo>
                    <a:lnTo>
                      <a:pt x="34" y="760"/>
                    </a:lnTo>
                    <a:lnTo>
                      <a:pt x="25" y="741"/>
                    </a:lnTo>
                    <a:lnTo>
                      <a:pt x="18" y="722"/>
                    </a:lnTo>
                    <a:lnTo>
                      <a:pt x="11" y="701"/>
                    </a:lnTo>
                    <a:lnTo>
                      <a:pt x="7" y="680"/>
                    </a:lnTo>
                    <a:lnTo>
                      <a:pt x="2" y="657"/>
                    </a:lnTo>
                    <a:lnTo>
                      <a:pt x="0" y="634"/>
                    </a:lnTo>
                    <a:lnTo>
                      <a:pt x="0" y="609"/>
                    </a:lnTo>
                    <a:lnTo>
                      <a:pt x="0" y="594"/>
                    </a:lnTo>
                    <a:lnTo>
                      <a:pt x="2" y="580"/>
                    </a:lnTo>
                    <a:lnTo>
                      <a:pt x="5" y="566"/>
                    </a:lnTo>
                    <a:lnTo>
                      <a:pt x="9" y="554"/>
                    </a:lnTo>
                    <a:lnTo>
                      <a:pt x="13" y="542"/>
                    </a:lnTo>
                    <a:lnTo>
                      <a:pt x="19" y="530"/>
                    </a:lnTo>
                    <a:lnTo>
                      <a:pt x="24" y="519"/>
                    </a:lnTo>
                    <a:lnTo>
                      <a:pt x="32" y="509"/>
                    </a:lnTo>
                    <a:lnTo>
                      <a:pt x="46" y="489"/>
                    </a:lnTo>
                    <a:lnTo>
                      <a:pt x="62" y="472"/>
                    </a:lnTo>
                    <a:lnTo>
                      <a:pt x="80" y="456"/>
                    </a:lnTo>
                    <a:lnTo>
                      <a:pt x="97" y="438"/>
                    </a:lnTo>
                    <a:lnTo>
                      <a:pt x="112" y="422"/>
                    </a:lnTo>
                    <a:lnTo>
                      <a:pt x="128" y="404"/>
                    </a:lnTo>
                    <a:lnTo>
                      <a:pt x="134" y="395"/>
                    </a:lnTo>
                    <a:lnTo>
                      <a:pt x="141" y="385"/>
                    </a:lnTo>
                    <a:lnTo>
                      <a:pt x="145" y="375"/>
                    </a:lnTo>
                    <a:lnTo>
                      <a:pt x="151" y="364"/>
                    </a:lnTo>
                    <a:lnTo>
                      <a:pt x="154" y="353"/>
                    </a:lnTo>
                    <a:lnTo>
                      <a:pt x="156" y="341"/>
                    </a:lnTo>
                    <a:lnTo>
                      <a:pt x="158" y="328"/>
                    </a:lnTo>
                    <a:lnTo>
                      <a:pt x="158" y="315"/>
                    </a:lnTo>
                    <a:lnTo>
                      <a:pt x="157" y="301"/>
                    </a:lnTo>
                    <a:lnTo>
                      <a:pt x="155" y="286"/>
                    </a:lnTo>
                    <a:lnTo>
                      <a:pt x="152" y="269"/>
                    </a:lnTo>
                    <a:lnTo>
                      <a:pt x="146" y="252"/>
                    </a:lnTo>
                    <a:lnTo>
                      <a:pt x="193" y="256"/>
                    </a:lnTo>
                    <a:lnTo>
                      <a:pt x="237" y="258"/>
                    </a:lnTo>
                    <a:lnTo>
                      <a:pt x="276" y="261"/>
                    </a:lnTo>
                    <a:lnTo>
                      <a:pt x="312" y="262"/>
                    </a:lnTo>
                    <a:lnTo>
                      <a:pt x="344" y="262"/>
                    </a:lnTo>
                    <a:lnTo>
                      <a:pt x="372" y="261"/>
                    </a:lnTo>
                    <a:lnTo>
                      <a:pt x="398" y="259"/>
                    </a:lnTo>
                    <a:lnTo>
                      <a:pt x="420" y="257"/>
                    </a:lnTo>
                    <a:lnTo>
                      <a:pt x="439" y="254"/>
                    </a:lnTo>
                    <a:lnTo>
                      <a:pt x="457" y="251"/>
                    </a:lnTo>
                    <a:lnTo>
                      <a:pt x="471" y="246"/>
                    </a:lnTo>
                    <a:lnTo>
                      <a:pt x="483" y="241"/>
                    </a:lnTo>
                    <a:lnTo>
                      <a:pt x="493" y="235"/>
                    </a:lnTo>
                    <a:lnTo>
                      <a:pt x="500" y="228"/>
                    </a:lnTo>
                    <a:lnTo>
                      <a:pt x="507" y="221"/>
                    </a:lnTo>
                    <a:lnTo>
                      <a:pt x="511" y="213"/>
                    </a:lnTo>
                    <a:lnTo>
                      <a:pt x="514" y="204"/>
                    </a:lnTo>
                    <a:lnTo>
                      <a:pt x="515" y="195"/>
                    </a:lnTo>
                    <a:lnTo>
                      <a:pt x="516" y="185"/>
                    </a:lnTo>
                    <a:lnTo>
                      <a:pt x="515" y="174"/>
                    </a:lnTo>
                    <a:lnTo>
                      <a:pt x="510" y="152"/>
                    </a:lnTo>
                    <a:lnTo>
                      <a:pt x="504" y="125"/>
                    </a:lnTo>
                    <a:lnTo>
                      <a:pt x="496" y="97"/>
                    </a:lnTo>
                    <a:lnTo>
                      <a:pt x="490" y="68"/>
                    </a:lnTo>
                    <a:lnTo>
                      <a:pt x="486" y="51"/>
                    </a:lnTo>
                    <a:lnTo>
                      <a:pt x="484" y="35"/>
                    </a:lnTo>
                    <a:lnTo>
                      <a:pt x="483" y="17"/>
                    </a:lnTo>
                    <a:lnTo>
                      <a:pt x="482" y="0"/>
                    </a:lnTo>
                    <a:lnTo>
                      <a:pt x="797" y="22"/>
                    </a:lnTo>
                    <a:close/>
                  </a:path>
                </a:pathLst>
              </a:custGeom>
              <a:solidFill>
                <a:srgbClr val="DEDEDD"/>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6" name="Freeform 254"/>
              <p:cNvSpPr>
                <a:spLocks/>
              </p:cNvSpPr>
              <p:nvPr/>
            </p:nvSpPr>
            <p:spPr bwMode="auto">
              <a:xfrm>
                <a:off x="2645" y="2460"/>
                <a:ext cx="212" cy="248"/>
              </a:xfrm>
              <a:custGeom>
                <a:avLst/>
                <a:gdLst/>
                <a:ahLst/>
                <a:cxnLst>
                  <a:cxn ang="0">
                    <a:pos x="773" y="75"/>
                  </a:cxn>
                  <a:cxn ang="0">
                    <a:pos x="765" y="133"/>
                  </a:cxn>
                  <a:cxn ang="0">
                    <a:pos x="779" y="172"/>
                  </a:cxn>
                  <a:cxn ang="0">
                    <a:pos x="820" y="201"/>
                  </a:cxn>
                  <a:cxn ang="0">
                    <a:pos x="886" y="200"/>
                  </a:cxn>
                  <a:cxn ang="0">
                    <a:pos x="956" y="183"/>
                  </a:cxn>
                  <a:cxn ang="0">
                    <a:pos x="993" y="193"/>
                  </a:cxn>
                  <a:cxn ang="0">
                    <a:pos x="1008" y="222"/>
                  </a:cxn>
                  <a:cxn ang="0">
                    <a:pos x="1024" y="262"/>
                  </a:cxn>
                  <a:cxn ang="0">
                    <a:pos x="1041" y="292"/>
                  </a:cxn>
                  <a:cxn ang="0">
                    <a:pos x="1033" y="330"/>
                  </a:cxn>
                  <a:cxn ang="0">
                    <a:pos x="980" y="406"/>
                  </a:cxn>
                  <a:cxn ang="0">
                    <a:pos x="966" y="462"/>
                  </a:cxn>
                  <a:cxn ang="0">
                    <a:pos x="1024" y="534"/>
                  </a:cxn>
                  <a:cxn ang="0">
                    <a:pos x="1054" y="612"/>
                  </a:cxn>
                  <a:cxn ang="0">
                    <a:pos x="1052" y="662"/>
                  </a:cxn>
                  <a:cxn ang="0">
                    <a:pos x="1040" y="755"/>
                  </a:cxn>
                  <a:cxn ang="0">
                    <a:pos x="1014" y="833"/>
                  </a:cxn>
                  <a:cxn ang="0">
                    <a:pos x="978" y="875"/>
                  </a:cxn>
                  <a:cxn ang="0">
                    <a:pos x="923" y="892"/>
                  </a:cxn>
                  <a:cxn ang="0">
                    <a:pos x="859" y="897"/>
                  </a:cxn>
                  <a:cxn ang="0">
                    <a:pos x="817" y="903"/>
                  </a:cxn>
                  <a:cxn ang="0">
                    <a:pos x="785" y="879"/>
                  </a:cxn>
                  <a:cxn ang="0">
                    <a:pos x="734" y="822"/>
                  </a:cxn>
                  <a:cxn ang="0">
                    <a:pos x="696" y="821"/>
                  </a:cxn>
                  <a:cxn ang="0">
                    <a:pos x="642" y="866"/>
                  </a:cxn>
                  <a:cxn ang="0">
                    <a:pos x="583" y="895"/>
                  </a:cxn>
                  <a:cxn ang="0">
                    <a:pos x="559" y="920"/>
                  </a:cxn>
                  <a:cxn ang="0">
                    <a:pos x="547" y="964"/>
                  </a:cxn>
                  <a:cxn ang="0">
                    <a:pos x="560" y="1033"/>
                  </a:cxn>
                  <a:cxn ang="0">
                    <a:pos x="608" y="1134"/>
                  </a:cxn>
                  <a:cxn ang="0">
                    <a:pos x="565" y="1115"/>
                  </a:cxn>
                  <a:cxn ang="0">
                    <a:pos x="526" y="1123"/>
                  </a:cxn>
                  <a:cxn ang="0">
                    <a:pos x="484" y="1150"/>
                  </a:cxn>
                  <a:cxn ang="0">
                    <a:pos x="438" y="1207"/>
                  </a:cxn>
                  <a:cxn ang="0">
                    <a:pos x="354" y="1174"/>
                  </a:cxn>
                  <a:cxn ang="0">
                    <a:pos x="303" y="1076"/>
                  </a:cxn>
                  <a:cxn ang="0">
                    <a:pos x="229" y="981"/>
                  </a:cxn>
                  <a:cxn ang="0">
                    <a:pos x="90" y="840"/>
                  </a:cxn>
                  <a:cxn ang="0">
                    <a:pos x="34" y="760"/>
                  </a:cxn>
                  <a:cxn ang="0">
                    <a:pos x="2" y="657"/>
                  </a:cxn>
                  <a:cxn ang="0">
                    <a:pos x="5" y="566"/>
                  </a:cxn>
                  <a:cxn ang="0">
                    <a:pos x="32" y="509"/>
                  </a:cxn>
                  <a:cxn ang="0">
                    <a:pos x="112" y="422"/>
                  </a:cxn>
                  <a:cxn ang="0">
                    <a:pos x="151" y="364"/>
                  </a:cxn>
                  <a:cxn ang="0">
                    <a:pos x="157" y="301"/>
                  </a:cxn>
                  <a:cxn ang="0">
                    <a:pos x="237" y="258"/>
                  </a:cxn>
                  <a:cxn ang="0">
                    <a:pos x="398" y="259"/>
                  </a:cxn>
                  <a:cxn ang="0">
                    <a:pos x="483" y="241"/>
                  </a:cxn>
                  <a:cxn ang="0">
                    <a:pos x="514" y="204"/>
                  </a:cxn>
                  <a:cxn ang="0">
                    <a:pos x="504" y="125"/>
                  </a:cxn>
                  <a:cxn ang="0">
                    <a:pos x="483" y="17"/>
                  </a:cxn>
                </a:cxnLst>
                <a:rect l="0" t="0" r="r" b="b"/>
                <a:pathLst>
                  <a:path w="1056" h="1238">
                    <a:moveTo>
                      <a:pt x="797" y="22"/>
                    </a:moveTo>
                    <a:lnTo>
                      <a:pt x="793" y="28"/>
                    </a:lnTo>
                    <a:lnTo>
                      <a:pt x="783" y="48"/>
                    </a:lnTo>
                    <a:lnTo>
                      <a:pt x="777" y="61"/>
                    </a:lnTo>
                    <a:lnTo>
                      <a:pt x="773" y="75"/>
                    </a:lnTo>
                    <a:lnTo>
                      <a:pt x="769" y="92"/>
                    </a:lnTo>
                    <a:lnTo>
                      <a:pt x="765" y="108"/>
                    </a:lnTo>
                    <a:lnTo>
                      <a:pt x="764" y="117"/>
                    </a:lnTo>
                    <a:lnTo>
                      <a:pt x="764" y="124"/>
                    </a:lnTo>
                    <a:lnTo>
                      <a:pt x="765" y="133"/>
                    </a:lnTo>
                    <a:lnTo>
                      <a:pt x="766" y="142"/>
                    </a:lnTo>
                    <a:lnTo>
                      <a:pt x="769" y="149"/>
                    </a:lnTo>
                    <a:lnTo>
                      <a:pt x="771" y="157"/>
                    </a:lnTo>
                    <a:lnTo>
                      <a:pt x="774" y="165"/>
                    </a:lnTo>
                    <a:lnTo>
                      <a:pt x="779" y="172"/>
                    </a:lnTo>
                    <a:lnTo>
                      <a:pt x="785" y="179"/>
                    </a:lnTo>
                    <a:lnTo>
                      <a:pt x="791" y="185"/>
                    </a:lnTo>
                    <a:lnTo>
                      <a:pt x="800" y="191"/>
                    </a:lnTo>
                    <a:lnTo>
                      <a:pt x="809" y="196"/>
                    </a:lnTo>
                    <a:lnTo>
                      <a:pt x="820" y="201"/>
                    </a:lnTo>
                    <a:lnTo>
                      <a:pt x="832" y="205"/>
                    </a:lnTo>
                    <a:lnTo>
                      <a:pt x="845" y="208"/>
                    </a:lnTo>
                    <a:lnTo>
                      <a:pt x="860" y="210"/>
                    </a:lnTo>
                    <a:lnTo>
                      <a:pt x="867" y="207"/>
                    </a:lnTo>
                    <a:lnTo>
                      <a:pt x="886" y="200"/>
                    </a:lnTo>
                    <a:lnTo>
                      <a:pt x="898" y="195"/>
                    </a:lnTo>
                    <a:lnTo>
                      <a:pt x="911" y="191"/>
                    </a:lnTo>
                    <a:lnTo>
                      <a:pt x="927" y="186"/>
                    </a:lnTo>
                    <a:lnTo>
                      <a:pt x="941" y="184"/>
                    </a:lnTo>
                    <a:lnTo>
                      <a:pt x="956" y="183"/>
                    </a:lnTo>
                    <a:lnTo>
                      <a:pt x="969" y="184"/>
                    </a:lnTo>
                    <a:lnTo>
                      <a:pt x="976" y="185"/>
                    </a:lnTo>
                    <a:lnTo>
                      <a:pt x="982" y="186"/>
                    </a:lnTo>
                    <a:lnTo>
                      <a:pt x="988" y="190"/>
                    </a:lnTo>
                    <a:lnTo>
                      <a:pt x="993" y="193"/>
                    </a:lnTo>
                    <a:lnTo>
                      <a:pt x="997" y="196"/>
                    </a:lnTo>
                    <a:lnTo>
                      <a:pt x="1001" y="202"/>
                    </a:lnTo>
                    <a:lnTo>
                      <a:pt x="1004" y="207"/>
                    </a:lnTo>
                    <a:lnTo>
                      <a:pt x="1006" y="215"/>
                    </a:lnTo>
                    <a:lnTo>
                      <a:pt x="1008" y="222"/>
                    </a:lnTo>
                    <a:lnTo>
                      <a:pt x="1008" y="231"/>
                    </a:lnTo>
                    <a:lnTo>
                      <a:pt x="1008" y="241"/>
                    </a:lnTo>
                    <a:lnTo>
                      <a:pt x="1007" y="252"/>
                    </a:lnTo>
                    <a:lnTo>
                      <a:pt x="1016" y="256"/>
                    </a:lnTo>
                    <a:lnTo>
                      <a:pt x="1024" y="262"/>
                    </a:lnTo>
                    <a:lnTo>
                      <a:pt x="1029" y="267"/>
                    </a:lnTo>
                    <a:lnTo>
                      <a:pt x="1034" y="273"/>
                    </a:lnTo>
                    <a:lnTo>
                      <a:pt x="1038" y="279"/>
                    </a:lnTo>
                    <a:lnTo>
                      <a:pt x="1040" y="286"/>
                    </a:lnTo>
                    <a:lnTo>
                      <a:pt x="1041" y="292"/>
                    </a:lnTo>
                    <a:lnTo>
                      <a:pt x="1041" y="300"/>
                    </a:lnTo>
                    <a:lnTo>
                      <a:pt x="1040" y="307"/>
                    </a:lnTo>
                    <a:lnTo>
                      <a:pt x="1039" y="315"/>
                    </a:lnTo>
                    <a:lnTo>
                      <a:pt x="1036" y="323"/>
                    </a:lnTo>
                    <a:lnTo>
                      <a:pt x="1033" y="330"/>
                    </a:lnTo>
                    <a:lnTo>
                      <a:pt x="1025" y="347"/>
                    </a:lnTo>
                    <a:lnTo>
                      <a:pt x="1015" y="362"/>
                    </a:lnTo>
                    <a:lnTo>
                      <a:pt x="1003" y="378"/>
                    </a:lnTo>
                    <a:lnTo>
                      <a:pt x="991" y="392"/>
                    </a:lnTo>
                    <a:lnTo>
                      <a:pt x="980" y="406"/>
                    </a:lnTo>
                    <a:lnTo>
                      <a:pt x="968" y="418"/>
                    </a:lnTo>
                    <a:lnTo>
                      <a:pt x="951" y="435"/>
                    </a:lnTo>
                    <a:lnTo>
                      <a:pt x="944" y="442"/>
                    </a:lnTo>
                    <a:lnTo>
                      <a:pt x="949" y="447"/>
                    </a:lnTo>
                    <a:lnTo>
                      <a:pt x="966" y="462"/>
                    </a:lnTo>
                    <a:lnTo>
                      <a:pt x="977" y="473"/>
                    </a:lnTo>
                    <a:lnTo>
                      <a:pt x="988" y="486"/>
                    </a:lnTo>
                    <a:lnTo>
                      <a:pt x="1000" y="501"/>
                    </a:lnTo>
                    <a:lnTo>
                      <a:pt x="1012" y="517"/>
                    </a:lnTo>
                    <a:lnTo>
                      <a:pt x="1024" y="534"/>
                    </a:lnTo>
                    <a:lnTo>
                      <a:pt x="1033" y="553"/>
                    </a:lnTo>
                    <a:lnTo>
                      <a:pt x="1043" y="572"/>
                    </a:lnTo>
                    <a:lnTo>
                      <a:pt x="1050" y="592"/>
                    </a:lnTo>
                    <a:lnTo>
                      <a:pt x="1053" y="602"/>
                    </a:lnTo>
                    <a:lnTo>
                      <a:pt x="1054" y="612"/>
                    </a:lnTo>
                    <a:lnTo>
                      <a:pt x="1056" y="621"/>
                    </a:lnTo>
                    <a:lnTo>
                      <a:pt x="1056" y="632"/>
                    </a:lnTo>
                    <a:lnTo>
                      <a:pt x="1056" y="642"/>
                    </a:lnTo>
                    <a:lnTo>
                      <a:pt x="1054" y="652"/>
                    </a:lnTo>
                    <a:lnTo>
                      <a:pt x="1052" y="662"/>
                    </a:lnTo>
                    <a:lnTo>
                      <a:pt x="1049" y="671"/>
                    </a:lnTo>
                    <a:lnTo>
                      <a:pt x="1049" y="683"/>
                    </a:lnTo>
                    <a:lnTo>
                      <a:pt x="1046" y="714"/>
                    </a:lnTo>
                    <a:lnTo>
                      <a:pt x="1043" y="734"/>
                    </a:lnTo>
                    <a:lnTo>
                      <a:pt x="1040" y="755"/>
                    </a:lnTo>
                    <a:lnTo>
                      <a:pt x="1034" y="777"/>
                    </a:lnTo>
                    <a:lnTo>
                      <a:pt x="1028" y="800"/>
                    </a:lnTo>
                    <a:lnTo>
                      <a:pt x="1024" y="812"/>
                    </a:lnTo>
                    <a:lnTo>
                      <a:pt x="1019" y="823"/>
                    </a:lnTo>
                    <a:lnTo>
                      <a:pt x="1014" y="833"/>
                    </a:lnTo>
                    <a:lnTo>
                      <a:pt x="1007" y="843"/>
                    </a:lnTo>
                    <a:lnTo>
                      <a:pt x="1001" y="852"/>
                    </a:lnTo>
                    <a:lnTo>
                      <a:pt x="994" y="861"/>
                    </a:lnTo>
                    <a:lnTo>
                      <a:pt x="987" y="869"/>
                    </a:lnTo>
                    <a:lnTo>
                      <a:pt x="978" y="875"/>
                    </a:lnTo>
                    <a:lnTo>
                      <a:pt x="969" y="882"/>
                    </a:lnTo>
                    <a:lnTo>
                      <a:pt x="958" y="886"/>
                    </a:lnTo>
                    <a:lnTo>
                      <a:pt x="947" y="889"/>
                    </a:lnTo>
                    <a:lnTo>
                      <a:pt x="936" y="891"/>
                    </a:lnTo>
                    <a:lnTo>
                      <a:pt x="923" y="892"/>
                    </a:lnTo>
                    <a:lnTo>
                      <a:pt x="910" y="889"/>
                    </a:lnTo>
                    <a:lnTo>
                      <a:pt x="896" y="886"/>
                    </a:lnTo>
                    <a:lnTo>
                      <a:pt x="881" y="882"/>
                    </a:lnTo>
                    <a:lnTo>
                      <a:pt x="870" y="891"/>
                    </a:lnTo>
                    <a:lnTo>
                      <a:pt x="859" y="897"/>
                    </a:lnTo>
                    <a:lnTo>
                      <a:pt x="849" y="901"/>
                    </a:lnTo>
                    <a:lnTo>
                      <a:pt x="839" y="904"/>
                    </a:lnTo>
                    <a:lnTo>
                      <a:pt x="832" y="905"/>
                    </a:lnTo>
                    <a:lnTo>
                      <a:pt x="823" y="905"/>
                    </a:lnTo>
                    <a:lnTo>
                      <a:pt x="817" y="903"/>
                    </a:lnTo>
                    <a:lnTo>
                      <a:pt x="809" y="899"/>
                    </a:lnTo>
                    <a:lnTo>
                      <a:pt x="802" y="895"/>
                    </a:lnTo>
                    <a:lnTo>
                      <a:pt x="796" y="891"/>
                    </a:lnTo>
                    <a:lnTo>
                      <a:pt x="790" y="884"/>
                    </a:lnTo>
                    <a:lnTo>
                      <a:pt x="785" y="879"/>
                    </a:lnTo>
                    <a:lnTo>
                      <a:pt x="774" y="864"/>
                    </a:lnTo>
                    <a:lnTo>
                      <a:pt x="763" y="850"/>
                    </a:lnTo>
                    <a:lnTo>
                      <a:pt x="752" y="837"/>
                    </a:lnTo>
                    <a:lnTo>
                      <a:pt x="740" y="826"/>
                    </a:lnTo>
                    <a:lnTo>
                      <a:pt x="734" y="822"/>
                    </a:lnTo>
                    <a:lnTo>
                      <a:pt x="727" y="820"/>
                    </a:lnTo>
                    <a:lnTo>
                      <a:pt x="721" y="818"/>
                    </a:lnTo>
                    <a:lnTo>
                      <a:pt x="713" y="816"/>
                    </a:lnTo>
                    <a:lnTo>
                      <a:pt x="704" y="818"/>
                    </a:lnTo>
                    <a:lnTo>
                      <a:pt x="696" y="821"/>
                    </a:lnTo>
                    <a:lnTo>
                      <a:pt x="687" y="825"/>
                    </a:lnTo>
                    <a:lnTo>
                      <a:pt x="677" y="832"/>
                    </a:lnTo>
                    <a:lnTo>
                      <a:pt x="666" y="840"/>
                    </a:lnTo>
                    <a:lnTo>
                      <a:pt x="655" y="851"/>
                    </a:lnTo>
                    <a:lnTo>
                      <a:pt x="642" y="866"/>
                    </a:lnTo>
                    <a:lnTo>
                      <a:pt x="629" y="882"/>
                    </a:lnTo>
                    <a:lnTo>
                      <a:pt x="623" y="882"/>
                    </a:lnTo>
                    <a:lnTo>
                      <a:pt x="605" y="886"/>
                    </a:lnTo>
                    <a:lnTo>
                      <a:pt x="594" y="889"/>
                    </a:lnTo>
                    <a:lnTo>
                      <a:pt x="583" y="895"/>
                    </a:lnTo>
                    <a:lnTo>
                      <a:pt x="578" y="898"/>
                    </a:lnTo>
                    <a:lnTo>
                      <a:pt x="573" y="903"/>
                    </a:lnTo>
                    <a:lnTo>
                      <a:pt x="568" y="908"/>
                    </a:lnTo>
                    <a:lnTo>
                      <a:pt x="564" y="913"/>
                    </a:lnTo>
                    <a:lnTo>
                      <a:pt x="559" y="920"/>
                    </a:lnTo>
                    <a:lnTo>
                      <a:pt x="556" y="927"/>
                    </a:lnTo>
                    <a:lnTo>
                      <a:pt x="553" y="934"/>
                    </a:lnTo>
                    <a:lnTo>
                      <a:pt x="551" y="943"/>
                    </a:lnTo>
                    <a:lnTo>
                      <a:pt x="548" y="953"/>
                    </a:lnTo>
                    <a:lnTo>
                      <a:pt x="547" y="964"/>
                    </a:lnTo>
                    <a:lnTo>
                      <a:pt x="548" y="976"/>
                    </a:lnTo>
                    <a:lnTo>
                      <a:pt x="549" y="988"/>
                    </a:lnTo>
                    <a:lnTo>
                      <a:pt x="552" y="1002"/>
                    </a:lnTo>
                    <a:lnTo>
                      <a:pt x="555" y="1017"/>
                    </a:lnTo>
                    <a:lnTo>
                      <a:pt x="560" y="1033"/>
                    </a:lnTo>
                    <a:lnTo>
                      <a:pt x="567" y="1051"/>
                    </a:lnTo>
                    <a:lnTo>
                      <a:pt x="575" y="1069"/>
                    </a:lnTo>
                    <a:lnTo>
                      <a:pt x="584" y="1089"/>
                    </a:lnTo>
                    <a:lnTo>
                      <a:pt x="595" y="1111"/>
                    </a:lnTo>
                    <a:lnTo>
                      <a:pt x="608" y="1134"/>
                    </a:lnTo>
                    <a:lnTo>
                      <a:pt x="604" y="1130"/>
                    </a:lnTo>
                    <a:lnTo>
                      <a:pt x="593" y="1124"/>
                    </a:lnTo>
                    <a:lnTo>
                      <a:pt x="585" y="1119"/>
                    </a:lnTo>
                    <a:lnTo>
                      <a:pt x="576" y="1117"/>
                    </a:lnTo>
                    <a:lnTo>
                      <a:pt x="565" y="1115"/>
                    </a:lnTo>
                    <a:lnTo>
                      <a:pt x="553" y="1115"/>
                    </a:lnTo>
                    <a:lnTo>
                      <a:pt x="546" y="1116"/>
                    </a:lnTo>
                    <a:lnTo>
                      <a:pt x="540" y="1117"/>
                    </a:lnTo>
                    <a:lnTo>
                      <a:pt x="532" y="1119"/>
                    </a:lnTo>
                    <a:lnTo>
                      <a:pt x="526" y="1123"/>
                    </a:lnTo>
                    <a:lnTo>
                      <a:pt x="518" y="1126"/>
                    </a:lnTo>
                    <a:lnTo>
                      <a:pt x="509" y="1130"/>
                    </a:lnTo>
                    <a:lnTo>
                      <a:pt x="502" y="1136"/>
                    </a:lnTo>
                    <a:lnTo>
                      <a:pt x="493" y="1142"/>
                    </a:lnTo>
                    <a:lnTo>
                      <a:pt x="484" y="1150"/>
                    </a:lnTo>
                    <a:lnTo>
                      <a:pt x="475" y="1159"/>
                    </a:lnTo>
                    <a:lnTo>
                      <a:pt x="467" y="1169"/>
                    </a:lnTo>
                    <a:lnTo>
                      <a:pt x="458" y="1179"/>
                    </a:lnTo>
                    <a:lnTo>
                      <a:pt x="448" y="1193"/>
                    </a:lnTo>
                    <a:lnTo>
                      <a:pt x="438" y="1207"/>
                    </a:lnTo>
                    <a:lnTo>
                      <a:pt x="429" y="1222"/>
                    </a:lnTo>
                    <a:lnTo>
                      <a:pt x="420" y="1238"/>
                    </a:lnTo>
                    <a:lnTo>
                      <a:pt x="400" y="1220"/>
                    </a:lnTo>
                    <a:lnTo>
                      <a:pt x="377" y="1197"/>
                    </a:lnTo>
                    <a:lnTo>
                      <a:pt x="354" y="1174"/>
                    </a:lnTo>
                    <a:lnTo>
                      <a:pt x="336" y="1154"/>
                    </a:lnTo>
                    <a:lnTo>
                      <a:pt x="329" y="1134"/>
                    </a:lnTo>
                    <a:lnTo>
                      <a:pt x="322" y="1113"/>
                    </a:lnTo>
                    <a:lnTo>
                      <a:pt x="313" y="1094"/>
                    </a:lnTo>
                    <a:lnTo>
                      <a:pt x="303" y="1076"/>
                    </a:lnTo>
                    <a:lnTo>
                      <a:pt x="292" y="1058"/>
                    </a:lnTo>
                    <a:lnTo>
                      <a:pt x="281" y="1042"/>
                    </a:lnTo>
                    <a:lnTo>
                      <a:pt x="269" y="1026"/>
                    </a:lnTo>
                    <a:lnTo>
                      <a:pt x="256" y="1010"/>
                    </a:lnTo>
                    <a:lnTo>
                      <a:pt x="229" y="981"/>
                    </a:lnTo>
                    <a:lnTo>
                      <a:pt x="202" y="953"/>
                    </a:lnTo>
                    <a:lnTo>
                      <a:pt x="172" y="925"/>
                    </a:lnTo>
                    <a:lnTo>
                      <a:pt x="144" y="897"/>
                    </a:lnTo>
                    <a:lnTo>
                      <a:pt x="116" y="870"/>
                    </a:lnTo>
                    <a:lnTo>
                      <a:pt x="90" y="840"/>
                    </a:lnTo>
                    <a:lnTo>
                      <a:pt x="77" y="825"/>
                    </a:lnTo>
                    <a:lnTo>
                      <a:pt x="65" y="810"/>
                    </a:lnTo>
                    <a:lnTo>
                      <a:pt x="54" y="794"/>
                    </a:lnTo>
                    <a:lnTo>
                      <a:pt x="44" y="777"/>
                    </a:lnTo>
                    <a:lnTo>
                      <a:pt x="34" y="760"/>
                    </a:lnTo>
                    <a:lnTo>
                      <a:pt x="25" y="741"/>
                    </a:lnTo>
                    <a:lnTo>
                      <a:pt x="18" y="722"/>
                    </a:lnTo>
                    <a:lnTo>
                      <a:pt x="11" y="701"/>
                    </a:lnTo>
                    <a:lnTo>
                      <a:pt x="7" y="680"/>
                    </a:lnTo>
                    <a:lnTo>
                      <a:pt x="2" y="657"/>
                    </a:lnTo>
                    <a:lnTo>
                      <a:pt x="0" y="634"/>
                    </a:lnTo>
                    <a:lnTo>
                      <a:pt x="0" y="609"/>
                    </a:lnTo>
                    <a:lnTo>
                      <a:pt x="0" y="594"/>
                    </a:lnTo>
                    <a:lnTo>
                      <a:pt x="2" y="580"/>
                    </a:lnTo>
                    <a:lnTo>
                      <a:pt x="5" y="566"/>
                    </a:lnTo>
                    <a:lnTo>
                      <a:pt x="9" y="554"/>
                    </a:lnTo>
                    <a:lnTo>
                      <a:pt x="13" y="542"/>
                    </a:lnTo>
                    <a:lnTo>
                      <a:pt x="19" y="530"/>
                    </a:lnTo>
                    <a:lnTo>
                      <a:pt x="24" y="519"/>
                    </a:lnTo>
                    <a:lnTo>
                      <a:pt x="32" y="509"/>
                    </a:lnTo>
                    <a:lnTo>
                      <a:pt x="46" y="489"/>
                    </a:lnTo>
                    <a:lnTo>
                      <a:pt x="62" y="472"/>
                    </a:lnTo>
                    <a:lnTo>
                      <a:pt x="80" y="456"/>
                    </a:lnTo>
                    <a:lnTo>
                      <a:pt x="97" y="438"/>
                    </a:lnTo>
                    <a:lnTo>
                      <a:pt x="112" y="422"/>
                    </a:lnTo>
                    <a:lnTo>
                      <a:pt x="128" y="404"/>
                    </a:lnTo>
                    <a:lnTo>
                      <a:pt x="134" y="395"/>
                    </a:lnTo>
                    <a:lnTo>
                      <a:pt x="141" y="385"/>
                    </a:lnTo>
                    <a:lnTo>
                      <a:pt x="145" y="375"/>
                    </a:lnTo>
                    <a:lnTo>
                      <a:pt x="151" y="364"/>
                    </a:lnTo>
                    <a:lnTo>
                      <a:pt x="154" y="353"/>
                    </a:lnTo>
                    <a:lnTo>
                      <a:pt x="156" y="341"/>
                    </a:lnTo>
                    <a:lnTo>
                      <a:pt x="158" y="328"/>
                    </a:lnTo>
                    <a:lnTo>
                      <a:pt x="158" y="315"/>
                    </a:lnTo>
                    <a:lnTo>
                      <a:pt x="157" y="301"/>
                    </a:lnTo>
                    <a:lnTo>
                      <a:pt x="155" y="286"/>
                    </a:lnTo>
                    <a:lnTo>
                      <a:pt x="152" y="269"/>
                    </a:lnTo>
                    <a:lnTo>
                      <a:pt x="146" y="252"/>
                    </a:lnTo>
                    <a:lnTo>
                      <a:pt x="193" y="256"/>
                    </a:lnTo>
                    <a:lnTo>
                      <a:pt x="237" y="258"/>
                    </a:lnTo>
                    <a:lnTo>
                      <a:pt x="276" y="261"/>
                    </a:lnTo>
                    <a:lnTo>
                      <a:pt x="312" y="262"/>
                    </a:lnTo>
                    <a:lnTo>
                      <a:pt x="344" y="262"/>
                    </a:lnTo>
                    <a:lnTo>
                      <a:pt x="372" y="261"/>
                    </a:lnTo>
                    <a:lnTo>
                      <a:pt x="398" y="259"/>
                    </a:lnTo>
                    <a:lnTo>
                      <a:pt x="420" y="257"/>
                    </a:lnTo>
                    <a:lnTo>
                      <a:pt x="439" y="254"/>
                    </a:lnTo>
                    <a:lnTo>
                      <a:pt x="457" y="251"/>
                    </a:lnTo>
                    <a:lnTo>
                      <a:pt x="471" y="246"/>
                    </a:lnTo>
                    <a:lnTo>
                      <a:pt x="483" y="241"/>
                    </a:lnTo>
                    <a:lnTo>
                      <a:pt x="493" y="235"/>
                    </a:lnTo>
                    <a:lnTo>
                      <a:pt x="500" y="228"/>
                    </a:lnTo>
                    <a:lnTo>
                      <a:pt x="507" y="221"/>
                    </a:lnTo>
                    <a:lnTo>
                      <a:pt x="511" y="213"/>
                    </a:lnTo>
                    <a:lnTo>
                      <a:pt x="514" y="204"/>
                    </a:lnTo>
                    <a:lnTo>
                      <a:pt x="515" y="195"/>
                    </a:lnTo>
                    <a:lnTo>
                      <a:pt x="516" y="185"/>
                    </a:lnTo>
                    <a:lnTo>
                      <a:pt x="515" y="174"/>
                    </a:lnTo>
                    <a:lnTo>
                      <a:pt x="510" y="152"/>
                    </a:lnTo>
                    <a:lnTo>
                      <a:pt x="504" y="125"/>
                    </a:lnTo>
                    <a:lnTo>
                      <a:pt x="496" y="97"/>
                    </a:lnTo>
                    <a:lnTo>
                      <a:pt x="490" y="68"/>
                    </a:lnTo>
                    <a:lnTo>
                      <a:pt x="486" y="51"/>
                    </a:lnTo>
                    <a:lnTo>
                      <a:pt x="484" y="35"/>
                    </a:lnTo>
                    <a:lnTo>
                      <a:pt x="483" y="17"/>
                    </a:lnTo>
                    <a:lnTo>
                      <a:pt x="482" y="0"/>
                    </a:lnTo>
                    <a:lnTo>
                      <a:pt x="797" y="22"/>
                    </a:lnTo>
                  </a:path>
                </a:pathLst>
              </a:custGeom>
              <a:noFill/>
              <a:ln w="0">
                <a:solidFill>
                  <a:srgbClr val="949393"/>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7" name="Freeform 255"/>
              <p:cNvSpPr>
                <a:spLocks/>
              </p:cNvSpPr>
              <p:nvPr/>
            </p:nvSpPr>
            <p:spPr bwMode="auto">
              <a:xfrm>
                <a:off x="2817" y="1634"/>
                <a:ext cx="353" cy="621"/>
              </a:xfrm>
              <a:custGeom>
                <a:avLst/>
                <a:gdLst/>
                <a:ahLst/>
                <a:cxnLst>
                  <a:cxn ang="0">
                    <a:pos x="276" y="412"/>
                  </a:cxn>
                  <a:cxn ang="0">
                    <a:pos x="324" y="511"/>
                  </a:cxn>
                  <a:cxn ang="0">
                    <a:pos x="342" y="584"/>
                  </a:cxn>
                  <a:cxn ang="0">
                    <a:pos x="338" y="659"/>
                  </a:cxn>
                  <a:cxn ang="0">
                    <a:pos x="316" y="754"/>
                  </a:cxn>
                  <a:cxn ang="0">
                    <a:pos x="317" y="1116"/>
                  </a:cxn>
                  <a:cxn ang="0">
                    <a:pos x="306" y="1214"/>
                  </a:cxn>
                  <a:cxn ang="0">
                    <a:pos x="279" y="1302"/>
                  </a:cxn>
                  <a:cxn ang="0">
                    <a:pos x="228" y="1391"/>
                  </a:cxn>
                  <a:cxn ang="0">
                    <a:pos x="147" y="1490"/>
                  </a:cxn>
                  <a:cxn ang="0">
                    <a:pos x="97" y="1557"/>
                  </a:cxn>
                  <a:cxn ang="0">
                    <a:pos x="56" y="1672"/>
                  </a:cxn>
                  <a:cxn ang="0">
                    <a:pos x="19" y="1873"/>
                  </a:cxn>
                  <a:cxn ang="0">
                    <a:pos x="0" y="1909"/>
                  </a:cxn>
                  <a:cxn ang="0">
                    <a:pos x="69" y="1993"/>
                  </a:cxn>
                  <a:cxn ang="0">
                    <a:pos x="84" y="2035"/>
                  </a:cxn>
                  <a:cxn ang="0">
                    <a:pos x="161" y="2064"/>
                  </a:cxn>
                  <a:cxn ang="0">
                    <a:pos x="252" y="2077"/>
                  </a:cxn>
                  <a:cxn ang="0">
                    <a:pos x="242" y="2110"/>
                  </a:cxn>
                  <a:cxn ang="0">
                    <a:pos x="252" y="2203"/>
                  </a:cxn>
                  <a:cxn ang="0">
                    <a:pos x="263" y="2362"/>
                  </a:cxn>
                  <a:cxn ang="0">
                    <a:pos x="295" y="2501"/>
                  </a:cxn>
                  <a:cxn ang="0">
                    <a:pos x="339" y="2586"/>
                  </a:cxn>
                  <a:cxn ang="0">
                    <a:pos x="303" y="2596"/>
                  </a:cxn>
                  <a:cxn ang="0">
                    <a:pos x="171" y="2597"/>
                  </a:cxn>
                  <a:cxn ang="0">
                    <a:pos x="134" y="2618"/>
                  </a:cxn>
                  <a:cxn ang="0">
                    <a:pos x="127" y="2663"/>
                  </a:cxn>
                  <a:cxn ang="0">
                    <a:pos x="145" y="2742"/>
                  </a:cxn>
                  <a:cxn ang="0">
                    <a:pos x="183" y="2804"/>
                  </a:cxn>
                  <a:cxn ang="0">
                    <a:pos x="269" y="2904"/>
                  </a:cxn>
                  <a:cxn ang="0">
                    <a:pos x="310" y="2971"/>
                  </a:cxn>
                  <a:cxn ang="0">
                    <a:pos x="334" y="3060"/>
                  </a:cxn>
                  <a:cxn ang="0">
                    <a:pos x="514" y="3091"/>
                  </a:cxn>
                  <a:cxn ang="0">
                    <a:pos x="689" y="3052"/>
                  </a:cxn>
                  <a:cxn ang="0">
                    <a:pos x="813" y="3022"/>
                  </a:cxn>
                  <a:cxn ang="0">
                    <a:pos x="870" y="2987"/>
                  </a:cxn>
                  <a:cxn ang="0">
                    <a:pos x="899" y="2928"/>
                  </a:cxn>
                  <a:cxn ang="0">
                    <a:pos x="902" y="2848"/>
                  </a:cxn>
                  <a:cxn ang="0">
                    <a:pos x="1050" y="2840"/>
                  </a:cxn>
                  <a:cxn ang="0">
                    <a:pos x="1175" y="2797"/>
                  </a:cxn>
                  <a:cxn ang="0">
                    <a:pos x="1258" y="2714"/>
                  </a:cxn>
                  <a:cxn ang="0">
                    <a:pos x="1348" y="2578"/>
                  </a:cxn>
                  <a:cxn ang="0">
                    <a:pos x="1427" y="2497"/>
                  </a:cxn>
                  <a:cxn ang="0">
                    <a:pos x="1543" y="2457"/>
                  </a:cxn>
                  <a:cxn ang="0">
                    <a:pos x="1536" y="2352"/>
                  </a:cxn>
                  <a:cxn ang="0">
                    <a:pos x="1482" y="2174"/>
                  </a:cxn>
                  <a:cxn ang="0">
                    <a:pos x="1446" y="2100"/>
                  </a:cxn>
                  <a:cxn ang="0">
                    <a:pos x="1406" y="2057"/>
                  </a:cxn>
                  <a:cxn ang="0">
                    <a:pos x="1458" y="1976"/>
                  </a:cxn>
                  <a:cxn ang="0">
                    <a:pos x="1479" y="1850"/>
                  </a:cxn>
                  <a:cxn ang="0">
                    <a:pos x="1504" y="1723"/>
                  </a:cxn>
                  <a:cxn ang="0">
                    <a:pos x="1538" y="1664"/>
                  </a:cxn>
                  <a:cxn ang="0">
                    <a:pos x="1629" y="1570"/>
                  </a:cxn>
                  <a:cxn ang="0">
                    <a:pos x="1762" y="1490"/>
                  </a:cxn>
                  <a:cxn ang="0">
                    <a:pos x="363" y="6"/>
                  </a:cxn>
                  <a:cxn ang="0">
                    <a:pos x="293" y="20"/>
                  </a:cxn>
                  <a:cxn ang="0">
                    <a:pos x="247" y="78"/>
                  </a:cxn>
                </a:cxnLst>
                <a:rect l="0" t="0" r="r" b="b"/>
                <a:pathLst>
                  <a:path w="1762" h="3105">
                    <a:moveTo>
                      <a:pt x="252" y="84"/>
                    </a:moveTo>
                    <a:lnTo>
                      <a:pt x="231" y="335"/>
                    </a:lnTo>
                    <a:lnTo>
                      <a:pt x="247" y="363"/>
                    </a:lnTo>
                    <a:lnTo>
                      <a:pt x="263" y="388"/>
                    </a:lnTo>
                    <a:lnTo>
                      <a:pt x="276" y="412"/>
                    </a:lnTo>
                    <a:lnTo>
                      <a:pt x="289" y="434"/>
                    </a:lnTo>
                    <a:lnTo>
                      <a:pt x="299" y="454"/>
                    </a:lnTo>
                    <a:lnTo>
                      <a:pt x="309" y="475"/>
                    </a:lnTo>
                    <a:lnTo>
                      <a:pt x="316" y="494"/>
                    </a:lnTo>
                    <a:lnTo>
                      <a:pt x="324" y="511"/>
                    </a:lnTo>
                    <a:lnTo>
                      <a:pt x="329" y="527"/>
                    </a:lnTo>
                    <a:lnTo>
                      <a:pt x="334" y="543"/>
                    </a:lnTo>
                    <a:lnTo>
                      <a:pt x="337" y="557"/>
                    </a:lnTo>
                    <a:lnTo>
                      <a:pt x="340" y="571"/>
                    </a:lnTo>
                    <a:lnTo>
                      <a:pt x="342" y="584"/>
                    </a:lnTo>
                    <a:lnTo>
                      <a:pt x="343" y="596"/>
                    </a:lnTo>
                    <a:lnTo>
                      <a:pt x="343" y="608"/>
                    </a:lnTo>
                    <a:lnTo>
                      <a:pt x="343" y="619"/>
                    </a:lnTo>
                    <a:lnTo>
                      <a:pt x="341" y="640"/>
                    </a:lnTo>
                    <a:lnTo>
                      <a:pt x="338" y="659"/>
                    </a:lnTo>
                    <a:lnTo>
                      <a:pt x="334" y="678"/>
                    </a:lnTo>
                    <a:lnTo>
                      <a:pt x="328" y="695"/>
                    </a:lnTo>
                    <a:lnTo>
                      <a:pt x="323" y="714"/>
                    </a:lnTo>
                    <a:lnTo>
                      <a:pt x="318" y="733"/>
                    </a:lnTo>
                    <a:lnTo>
                      <a:pt x="316" y="754"/>
                    </a:lnTo>
                    <a:lnTo>
                      <a:pt x="315" y="776"/>
                    </a:lnTo>
                    <a:lnTo>
                      <a:pt x="316" y="912"/>
                    </a:lnTo>
                    <a:lnTo>
                      <a:pt x="318" y="1023"/>
                    </a:lnTo>
                    <a:lnTo>
                      <a:pt x="318" y="1072"/>
                    </a:lnTo>
                    <a:lnTo>
                      <a:pt x="317" y="1116"/>
                    </a:lnTo>
                    <a:lnTo>
                      <a:pt x="316" y="1137"/>
                    </a:lnTo>
                    <a:lnTo>
                      <a:pt x="314" y="1157"/>
                    </a:lnTo>
                    <a:lnTo>
                      <a:pt x="312" y="1177"/>
                    </a:lnTo>
                    <a:lnTo>
                      <a:pt x="310" y="1196"/>
                    </a:lnTo>
                    <a:lnTo>
                      <a:pt x="306" y="1214"/>
                    </a:lnTo>
                    <a:lnTo>
                      <a:pt x="302" y="1233"/>
                    </a:lnTo>
                    <a:lnTo>
                      <a:pt x="298" y="1250"/>
                    </a:lnTo>
                    <a:lnTo>
                      <a:pt x="292" y="1267"/>
                    </a:lnTo>
                    <a:lnTo>
                      <a:pt x="286" y="1285"/>
                    </a:lnTo>
                    <a:lnTo>
                      <a:pt x="279" y="1302"/>
                    </a:lnTo>
                    <a:lnTo>
                      <a:pt x="270" y="1320"/>
                    </a:lnTo>
                    <a:lnTo>
                      <a:pt x="262" y="1337"/>
                    </a:lnTo>
                    <a:lnTo>
                      <a:pt x="251" y="1355"/>
                    </a:lnTo>
                    <a:lnTo>
                      <a:pt x="240" y="1372"/>
                    </a:lnTo>
                    <a:lnTo>
                      <a:pt x="228" y="1391"/>
                    </a:lnTo>
                    <a:lnTo>
                      <a:pt x="214" y="1409"/>
                    </a:lnTo>
                    <a:lnTo>
                      <a:pt x="200" y="1428"/>
                    </a:lnTo>
                    <a:lnTo>
                      <a:pt x="183" y="1448"/>
                    </a:lnTo>
                    <a:lnTo>
                      <a:pt x="166" y="1468"/>
                    </a:lnTo>
                    <a:lnTo>
                      <a:pt x="147" y="1490"/>
                    </a:lnTo>
                    <a:lnTo>
                      <a:pt x="135" y="1502"/>
                    </a:lnTo>
                    <a:lnTo>
                      <a:pt x="124" y="1515"/>
                    </a:lnTo>
                    <a:lnTo>
                      <a:pt x="115" y="1529"/>
                    </a:lnTo>
                    <a:lnTo>
                      <a:pt x="106" y="1543"/>
                    </a:lnTo>
                    <a:lnTo>
                      <a:pt x="97" y="1557"/>
                    </a:lnTo>
                    <a:lnTo>
                      <a:pt x="89" y="1574"/>
                    </a:lnTo>
                    <a:lnTo>
                      <a:pt x="83" y="1589"/>
                    </a:lnTo>
                    <a:lnTo>
                      <a:pt x="76" y="1605"/>
                    </a:lnTo>
                    <a:lnTo>
                      <a:pt x="65" y="1638"/>
                    </a:lnTo>
                    <a:lnTo>
                      <a:pt x="56" y="1672"/>
                    </a:lnTo>
                    <a:lnTo>
                      <a:pt x="48" y="1706"/>
                    </a:lnTo>
                    <a:lnTo>
                      <a:pt x="42" y="1738"/>
                    </a:lnTo>
                    <a:lnTo>
                      <a:pt x="32" y="1800"/>
                    </a:lnTo>
                    <a:lnTo>
                      <a:pt x="23" y="1853"/>
                    </a:lnTo>
                    <a:lnTo>
                      <a:pt x="19" y="1873"/>
                    </a:lnTo>
                    <a:lnTo>
                      <a:pt x="13" y="1890"/>
                    </a:lnTo>
                    <a:lnTo>
                      <a:pt x="10" y="1897"/>
                    </a:lnTo>
                    <a:lnTo>
                      <a:pt x="7" y="1903"/>
                    </a:lnTo>
                    <a:lnTo>
                      <a:pt x="3" y="1906"/>
                    </a:lnTo>
                    <a:lnTo>
                      <a:pt x="0" y="1909"/>
                    </a:lnTo>
                    <a:lnTo>
                      <a:pt x="15" y="1931"/>
                    </a:lnTo>
                    <a:lnTo>
                      <a:pt x="31" y="1950"/>
                    </a:lnTo>
                    <a:lnTo>
                      <a:pt x="45" y="1966"/>
                    </a:lnTo>
                    <a:lnTo>
                      <a:pt x="58" y="1980"/>
                    </a:lnTo>
                    <a:lnTo>
                      <a:pt x="69" y="1993"/>
                    </a:lnTo>
                    <a:lnTo>
                      <a:pt x="76" y="2006"/>
                    </a:lnTo>
                    <a:lnTo>
                      <a:pt x="80" y="2013"/>
                    </a:lnTo>
                    <a:lnTo>
                      <a:pt x="82" y="2021"/>
                    </a:lnTo>
                    <a:lnTo>
                      <a:pt x="83" y="2027"/>
                    </a:lnTo>
                    <a:lnTo>
                      <a:pt x="84" y="2035"/>
                    </a:lnTo>
                    <a:lnTo>
                      <a:pt x="87" y="2037"/>
                    </a:lnTo>
                    <a:lnTo>
                      <a:pt x="98" y="2041"/>
                    </a:lnTo>
                    <a:lnTo>
                      <a:pt x="115" y="2049"/>
                    </a:lnTo>
                    <a:lnTo>
                      <a:pt x="136" y="2057"/>
                    </a:lnTo>
                    <a:lnTo>
                      <a:pt x="161" y="2064"/>
                    </a:lnTo>
                    <a:lnTo>
                      <a:pt x="190" y="2071"/>
                    </a:lnTo>
                    <a:lnTo>
                      <a:pt x="205" y="2073"/>
                    </a:lnTo>
                    <a:lnTo>
                      <a:pt x="220" y="2075"/>
                    </a:lnTo>
                    <a:lnTo>
                      <a:pt x="235" y="2076"/>
                    </a:lnTo>
                    <a:lnTo>
                      <a:pt x="252" y="2077"/>
                    </a:lnTo>
                    <a:lnTo>
                      <a:pt x="249" y="2082"/>
                    </a:lnTo>
                    <a:lnTo>
                      <a:pt x="245" y="2086"/>
                    </a:lnTo>
                    <a:lnTo>
                      <a:pt x="244" y="2091"/>
                    </a:lnTo>
                    <a:lnTo>
                      <a:pt x="243" y="2097"/>
                    </a:lnTo>
                    <a:lnTo>
                      <a:pt x="242" y="2110"/>
                    </a:lnTo>
                    <a:lnTo>
                      <a:pt x="244" y="2124"/>
                    </a:lnTo>
                    <a:lnTo>
                      <a:pt x="246" y="2141"/>
                    </a:lnTo>
                    <a:lnTo>
                      <a:pt x="249" y="2160"/>
                    </a:lnTo>
                    <a:lnTo>
                      <a:pt x="251" y="2181"/>
                    </a:lnTo>
                    <a:lnTo>
                      <a:pt x="252" y="2203"/>
                    </a:lnTo>
                    <a:lnTo>
                      <a:pt x="252" y="2234"/>
                    </a:lnTo>
                    <a:lnTo>
                      <a:pt x="254" y="2267"/>
                    </a:lnTo>
                    <a:lnTo>
                      <a:pt x="256" y="2299"/>
                    </a:lnTo>
                    <a:lnTo>
                      <a:pt x="259" y="2330"/>
                    </a:lnTo>
                    <a:lnTo>
                      <a:pt x="263" y="2362"/>
                    </a:lnTo>
                    <a:lnTo>
                      <a:pt x="268" y="2392"/>
                    </a:lnTo>
                    <a:lnTo>
                      <a:pt x="274" y="2422"/>
                    </a:lnTo>
                    <a:lnTo>
                      <a:pt x="280" y="2450"/>
                    </a:lnTo>
                    <a:lnTo>
                      <a:pt x="288" y="2476"/>
                    </a:lnTo>
                    <a:lnTo>
                      <a:pt x="295" y="2501"/>
                    </a:lnTo>
                    <a:lnTo>
                      <a:pt x="304" y="2524"/>
                    </a:lnTo>
                    <a:lnTo>
                      <a:pt x="314" y="2545"/>
                    </a:lnTo>
                    <a:lnTo>
                      <a:pt x="324" y="2563"/>
                    </a:lnTo>
                    <a:lnTo>
                      <a:pt x="334" y="2580"/>
                    </a:lnTo>
                    <a:lnTo>
                      <a:pt x="339" y="2586"/>
                    </a:lnTo>
                    <a:lnTo>
                      <a:pt x="344" y="2592"/>
                    </a:lnTo>
                    <a:lnTo>
                      <a:pt x="351" y="2597"/>
                    </a:lnTo>
                    <a:lnTo>
                      <a:pt x="356" y="2602"/>
                    </a:lnTo>
                    <a:lnTo>
                      <a:pt x="335" y="2601"/>
                    </a:lnTo>
                    <a:lnTo>
                      <a:pt x="303" y="2596"/>
                    </a:lnTo>
                    <a:lnTo>
                      <a:pt x="265" y="2593"/>
                    </a:lnTo>
                    <a:lnTo>
                      <a:pt x="226" y="2591"/>
                    </a:lnTo>
                    <a:lnTo>
                      <a:pt x="206" y="2592"/>
                    </a:lnTo>
                    <a:lnTo>
                      <a:pt x="188" y="2594"/>
                    </a:lnTo>
                    <a:lnTo>
                      <a:pt x="171" y="2597"/>
                    </a:lnTo>
                    <a:lnTo>
                      <a:pt x="156" y="2602"/>
                    </a:lnTo>
                    <a:lnTo>
                      <a:pt x="149" y="2605"/>
                    </a:lnTo>
                    <a:lnTo>
                      <a:pt x="143" y="2608"/>
                    </a:lnTo>
                    <a:lnTo>
                      <a:pt x="138" y="2613"/>
                    </a:lnTo>
                    <a:lnTo>
                      <a:pt x="134" y="2618"/>
                    </a:lnTo>
                    <a:lnTo>
                      <a:pt x="131" y="2623"/>
                    </a:lnTo>
                    <a:lnTo>
                      <a:pt x="128" y="2629"/>
                    </a:lnTo>
                    <a:lnTo>
                      <a:pt x="127" y="2636"/>
                    </a:lnTo>
                    <a:lnTo>
                      <a:pt x="125" y="2644"/>
                    </a:lnTo>
                    <a:lnTo>
                      <a:pt x="127" y="2663"/>
                    </a:lnTo>
                    <a:lnTo>
                      <a:pt x="128" y="2681"/>
                    </a:lnTo>
                    <a:lnTo>
                      <a:pt x="131" y="2698"/>
                    </a:lnTo>
                    <a:lnTo>
                      <a:pt x="135" y="2714"/>
                    </a:lnTo>
                    <a:lnTo>
                      <a:pt x="140" y="2728"/>
                    </a:lnTo>
                    <a:lnTo>
                      <a:pt x="145" y="2742"/>
                    </a:lnTo>
                    <a:lnTo>
                      <a:pt x="152" y="2756"/>
                    </a:lnTo>
                    <a:lnTo>
                      <a:pt x="158" y="2769"/>
                    </a:lnTo>
                    <a:lnTo>
                      <a:pt x="166" y="2781"/>
                    </a:lnTo>
                    <a:lnTo>
                      <a:pt x="174" y="2793"/>
                    </a:lnTo>
                    <a:lnTo>
                      <a:pt x="183" y="2804"/>
                    </a:lnTo>
                    <a:lnTo>
                      <a:pt x="192" y="2815"/>
                    </a:lnTo>
                    <a:lnTo>
                      <a:pt x="212" y="2837"/>
                    </a:lnTo>
                    <a:lnTo>
                      <a:pt x="231" y="2859"/>
                    </a:lnTo>
                    <a:lnTo>
                      <a:pt x="250" y="2881"/>
                    </a:lnTo>
                    <a:lnTo>
                      <a:pt x="269" y="2904"/>
                    </a:lnTo>
                    <a:lnTo>
                      <a:pt x="278" y="2917"/>
                    </a:lnTo>
                    <a:lnTo>
                      <a:pt x="287" y="2929"/>
                    </a:lnTo>
                    <a:lnTo>
                      <a:pt x="295" y="2943"/>
                    </a:lnTo>
                    <a:lnTo>
                      <a:pt x="303" y="2957"/>
                    </a:lnTo>
                    <a:lnTo>
                      <a:pt x="310" y="2971"/>
                    </a:lnTo>
                    <a:lnTo>
                      <a:pt x="316" y="2987"/>
                    </a:lnTo>
                    <a:lnTo>
                      <a:pt x="322" y="3004"/>
                    </a:lnTo>
                    <a:lnTo>
                      <a:pt x="327" y="3021"/>
                    </a:lnTo>
                    <a:lnTo>
                      <a:pt x="330" y="3041"/>
                    </a:lnTo>
                    <a:lnTo>
                      <a:pt x="334" y="3060"/>
                    </a:lnTo>
                    <a:lnTo>
                      <a:pt x="335" y="3082"/>
                    </a:lnTo>
                    <a:lnTo>
                      <a:pt x="336" y="3105"/>
                    </a:lnTo>
                    <a:lnTo>
                      <a:pt x="483" y="3105"/>
                    </a:lnTo>
                    <a:lnTo>
                      <a:pt x="498" y="3098"/>
                    </a:lnTo>
                    <a:lnTo>
                      <a:pt x="514" y="3091"/>
                    </a:lnTo>
                    <a:lnTo>
                      <a:pt x="532" y="3086"/>
                    </a:lnTo>
                    <a:lnTo>
                      <a:pt x="548" y="3080"/>
                    </a:lnTo>
                    <a:lnTo>
                      <a:pt x="583" y="3071"/>
                    </a:lnTo>
                    <a:lnTo>
                      <a:pt x="619" y="3064"/>
                    </a:lnTo>
                    <a:lnTo>
                      <a:pt x="689" y="3052"/>
                    </a:lnTo>
                    <a:lnTo>
                      <a:pt x="755" y="3040"/>
                    </a:lnTo>
                    <a:lnTo>
                      <a:pt x="771" y="3037"/>
                    </a:lnTo>
                    <a:lnTo>
                      <a:pt x="786" y="3032"/>
                    </a:lnTo>
                    <a:lnTo>
                      <a:pt x="800" y="3028"/>
                    </a:lnTo>
                    <a:lnTo>
                      <a:pt x="813" y="3022"/>
                    </a:lnTo>
                    <a:lnTo>
                      <a:pt x="826" y="3017"/>
                    </a:lnTo>
                    <a:lnTo>
                      <a:pt x="838" y="3011"/>
                    </a:lnTo>
                    <a:lnTo>
                      <a:pt x="850" y="3004"/>
                    </a:lnTo>
                    <a:lnTo>
                      <a:pt x="860" y="2996"/>
                    </a:lnTo>
                    <a:lnTo>
                      <a:pt x="870" y="2987"/>
                    </a:lnTo>
                    <a:lnTo>
                      <a:pt x="877" y="2978"/>
                    </a:lnTo>
                    <a:lnTo>
                      <a:pt x="885" y="2967"/>
                    </a:lnTo>
                    <a:lnTo>
                      <a:pt x="890" y="2955"/>
                    </a:lnTo>
                    <a:lnTo>
                      <a:pt x="896" y="2943"/>
                    </a:lnTo>
                    <a:lnTo>
                      <a:pt x="899" y="2928"/>
                    </a:lnTo>
                    <a:lnTo>
                      <a:pt x="901" y="2912"/>
                    </a:lnTo>
                    <a:lnTo>
                      <a:pt x="902" y="2896"/>
                    </a:lnTo>
                    <a:lnTo>
                      <a:pt x="902" y="2880"/>
                    </a:lnTo>
                    <a:lnTo>
                      <a:pt x="902" y="2864"/>
                    </a:lnTo>
                    <a:lnTo>
                      <a:pt x="902" y="2848"/>
                    </a:lnTo>
                    <a:lnTo>
                      <a:pt x="902" y="2833"/>
                    </a:lnTo>
                    <a:lnTo>
                      <a:pt x="944" y="2839"/>
                    </a:lnTo>
                    <a:lnTo>
                      <a:pt x="982" y="2842"/>
                    </a:lnTo>
                    <a:lnTo>
                      <a:pt x="1017" y="2842"/>
                    </a:lnTo>
                    <a:lnTo>
                      <a:pt x="1050" y="2840"/>
                    </a:lnTo>
                    <a:lnTo>
                      <a:pt x="1079" y="2836"/>
                    </a:lnTo>
                    <a:lnTo>
                      <a:pt x="1106" y="2828"/>
                    </a:lnTo>
                    <a:lnTo>
                      <a:pt x="1131" y="2820"/>
                    </a:lnTo>
                    <a:lnTo>
                      <a:pt x="1154" y="2809"/>
                    </a:lnTo>
                    <a:lnTo>
                      <a:pt x="1175" y="2797"/>
                    </a:lnTo>
                    <a:lnTo>
                      <a:pt x="1195" y="2783"/>
                    </a:lnTo>
                    <a:lnTo>
                      <a:pt x="1212" y="2766"/>
                    </a:lnTo>
                    <a:lnTo>
                      <a:pt x="1228" y="2750"/>
                    </a:lnTo>
                    <a:lnTo>
                      <a:pt x="1244" y="2732"/>
                    </a:lnTo>
                    <a:lnTo>
                      <a:pt x="1258" y="2714"/>
                    </a:lnTo>
                    <a:lnTo>
                      <a:pt x="1272" y="2694"/>
                    </a:lnTo>
                    <a:lnTo>
                      <a:pt x="1285" y="2675"/>
                    </a:lnTo>
                    <a:lnTo>
                      <a:pt x="1310" y="2635"/>
                    </a:lnTo>
                    <a:lnTo>
                      <a:pt x="1335" y="2596"/>
                    </a:lnTo>
                    <a:lnTo>
                      <a:pt x="1348" y="2578"/>
                    </a:lnTo>
                    <a:lnTo>
                      <a:pt x="1361" y="2559"/>
                    </a:lnTo>
                    <a:lnTo>
                      <a:pt x="1377" y="2542"/>
                    </a:lnTo>
                    <a:lnTo>
                      <a:pt x="1392" y="2525"/>
                    </a:lnTo>
                    <a:lnTo>
                      <a:pt x="1408" y="2510"/>
                    </a:lnTo>
                    <a:lnTo>
                      <a:pt x="1427" y="2497"/>
                    </a:lnTo>
                    <a:lnTo>
                      <a:pt x="1446" y="2485"/>
                    </a:lnTo>
                    <a:lnTo>
                      <a:pt x="1467" y="2474"/>
                    </a:lnTo>
                    <a:lnTo>
                      <a:pt x="1490" y="2466"/>
                    </a:lnTo>
                    <a:lnTo>
                      <a:pt x="1516" y="2460"/>
                    </a:lnTo>
                    <a:lnTo>
                      <a:pt x="1543" y="2457"/>
                    </a:lnTo>
                    <a:lnTo>
                      <a:pt x="1574" y="2454"/>
                    </a:lnTo>
                    <a:lnTo>
                      <a:pt x="1574" y="2434"/>
                    </a:lnTo>
                    <a:lnTo>
                      <a:pt x="1559" y="2406"/>
                    </a:lnTo>
                    <a:lnTo>
                      <a:pt x="1547" y="2379"/>
                    </a:lnTo>
                    <a:lnTo>
                      <a:pt x="1536" y="2352"/>
                    </a:lnTo>
                    <a:lnTo>
                      <a:pt x="1527" y="2325"/>
                    </a:lnTo>
                    <a:lnTo>
                      <a:pt x="1511" y="2272"/>
                    </a:lnTo>
                    <a:lnTo>
                      <a:pt x="1497" y="2221"/>
                    </a:lnTo>
                    <a:lnTo>
                      <a:pt x="1490" y="2197"/>
                    </a:lnTo>
                    <a:lnTo>
                      <a:pt x="1482" y="2174"/>
                    </a:lnTo>
                    <a:lnTo>
                      <a:pt x="1474" y="2151"/>
                    </a:lnTo>
                    <a:lnTo>
                      <a:pt x="1464" y="2130"/>
                    </a:lnTo>
                    <a:lnTo>
                      <a:pt x="1458" y="2120"/>
                    </a:lnTo>
                    <a:lnTo>
                      <a:pt x="1453" y="2110"/>
                    </a:lnTo>
                    <a:lnTo>
                      <a:pt x="1446" y="2100"/>
                    </a:lnTo>
                    <a:lnTo>
                      <a:pt x="1440" y="2090"/>
                    </a:lnTo>
                    <a:lnTo>
                      <a:pt x="1432" y="2082"/>
                    </a:lnTo>
                    <a:lnTo>
                      <a:pt x="1423" y="2073"/>
                    </a:lnTo>
                    <a:lnTo>
                      <a:pt x="1415" y="2064"/>
                    </a:lnTo>
                    <a:lnTo>
                      <a:pt x="1406" y="2057"/>
                    </a:lnTo>
                    <a:lnTo>
                      <a:pt x="1420" y="2040"/>
                    </a:lnTo>
                    <a:lnTo>
                      <a:pt x="1432" y="2025"/>
                    </a:lnTo>
                    <a:lnTo>
                      <a:pt x="1443" y="2009"/>
                    </a:lnTo>
                    <a:lnTo>
                      <a:pt x="1451" y="1992"/>
                    </a:lnTo>
                    <a:lnTo>
                      <a:pt x="1458" y="1976"/>
                    </a:lnTo>
                    <a:lnTo>
                      <a:pt x="1464" y="1960"/>
                    </a:lnTo>
                    <a:lnTo>
                      <a:pt x="1468" y="1942"/>
                    </a:lnTo>
                    <a:lnTo>
                      <a:pt x="1471" y="1925"/>
                    </a:lnTo>
                    <a:lnTo>
                      <a:pt x="1476" y="1889"/>
                    </a:lnTo>
                    <a:lnTo>
                      <a:pt x="1479" y="1850"/>
                    </a:lnTo>
                    <a:lnTo>
                      <a:pt x="1483" y="1808"/>
                    </a:lnTo>
                    <a:lnTo>
                      <a:pt x="1490" y="1762"/>
                    </a:lnTo>
                    <a:lnTo>
                      <a:pt x="1493" y="1749"/>
                    </a:lnTo>
                    <a:lnTo>
                      <a:pt x="1499" y="1735"/>
                    </a:lnTo>
                    <a:lnTo>
                      <a:pt x="1504" y="1723"/>
                    </a:lnTo>
                    <a:lnTo>
                      <a:pt x="1509" y="1710"/>
                    </a:lnTo>
                    <a:lnTo>
                      <a:pt x="1516" y="1698"/>
                    </a:lnTo>
                    <a:lnTo>
                      <a:pt x="1523" y="1686"/>
                    </a:lnTo>
                    <a:lnTo>
                      <a:pt x="1530" y="1675"/>
                    </a:lnTo>
                    <a:lnTo>
                      <a:pt x="1538" y="1664"/>
                    </a:lnTo>
                    <a:lnTo>
                      <a:pt x="1554" y="1642"/>
                    </a:lnTo>
                    <a:lnTo>
                      <a:pt x="1572" y="1623"/>
                    </a:lnTo>
                    <a:lnTo>
                      <a:pt x="1590" y="1604"/>
                    </a:lnTo>
                    <a:lnTo>
                      <a:pt x="1610" y="1587"/>
                    </a:lnTo>
                    <a:lnTo>
                      <a:pt x="1629" y="1570"/>
                    </a:lnTo>
                    <a:lnTo>
                      <a:pt x="1650" y="1555"/>
                    </a:lnTo>
                    <a:lnTo>
                      <a:pt x="1670" y="1542"/>
                    </a:lnTo>
                    <a:lnTo>
                      <a:pt x="1690" y="1529"/>
                    </a:lnTo>
                    <a:lnTo>
                      <a:pt x="1729" y="1507"/>
                    </a:lnTo>
                    <a:lnTo>
                      <a:pt x="1762" y="1490"/>
                    </a:lnTo>
                    <a:lnTo>
                      <a:pt x="1762" y="776"/>
                    </a:lnTo>
                    <a:lnTo>
                      <a:pt x="420" y="0"/>
                    </a:lnTo>
                    <a:lnTo>
                      <a:pt x="398" y="1"/>
                    </a:lnTo>
                    <a:lnTo>
                      <a:pt x="379" y="3"/>
                    </a:lnTo>
                    <a:lnTo>
                      <a:pt x="363" y="6"/>
                    </a:lnTo>
                    <a:lnTo>
                      <a:pt x="349" y="11"/>
                    </a:lnTo>
                    <a:lnTo>
                      <a:pt x="336" y="14"/>
                    </a:lnTo>
                    <a:lnTo>
                      <a:pt x="322" y="17"/>
                    </a:lnTo>
                    <a:lnTo>
                      <a:pt x="309" y="19"/>
                    </a:lnTo>
                    <a:lnTo>
                      <a:pt x="293" y="20"/>
                    </a:lnTo>
                    <a:lnTo>
                      <a:pt x="285" y="30"/>
                    </a:lnTo>
                    <a:lnTo>
                      <a:pt x="265" y="52"/>
                    </a:lnTo>
                    <a:lnTo>
                      <a:pt x="255" y="64"/>
                    </a:lnTo>
                    <a:lnTo>
                      <a:pt x="250" y="74"/>
                    </a:lnTo>
                    <a:lnTo>
                      <a:pt x="247" y="78"/>
                    </a:lnTo>
                    <a:lnTo>
                      <a:pt x="247" y="82"/>
                    </a:lnTo>
                    <a:lnTo>
                      <a:pt x="249" y="83"/>
                    </a:lnTo>
                    <a:lnTo>
                      <a:pt x="252" y="84"/>
                    </a:lnTo>
                    <a:close/>
                  </a:path>
                </a:pathLst>
              </a:custGeom>
              <a:solidFill>
                <a:srgbClr val="DEDEDD"/>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8" name="Freeform 256"/>
              <p:cNvSpPr>
                <a:spLocks/>
              </p:cNvSpPr>
              <p:nvPr/>
            </p:nvSpPr>
            <p:spPr bwMode="auto">
              <a:xfrm>
                <a:off x="2817" y="1634"/>
                <a:ext cx="353" cy="621"/>
              </a:xfrm>
              <a:custGeom>
                <a:avLst/>
                <a:gdLst/>
                <a:ahLst/>
                <a:cxnLst>
                  <a:cxn ang="0">
                    <a:pos x="276" y="412"/>
                  </a:cxn>
                  <a:cxn ang="0">
                    <a:pos x="324" y="511"/>
                  </a:cxn>
                  <a:cxn ang="0">
                    <a:pos x="342" y="584"/>
                  </a:cxn>
                  <a:cxn ang="0">
                    <a:pos x="338" y="659"/>
                  </a:cxn>
                  <a:cxn ang="0">
                    <a:pos x="316" y="754"/>
                  </a:cxn>
                  <a:cxn ang="0">
                    <a:pos x="317" y="1116"/>
                  </a:cxn>
                  <a:cxn ang="0">
                    <a:pos x="306" y="1214"/>
                  </a:cxn>
                  <a:cxn ang="0">
                    <a:pos x="279" y="1302"/>
                  </a:cxn>
                  <a:cxn ang="0">
                    <a:pos x="228" y="1391"/>
                  </a:cxn>
                  <a:cxn ang="0">
                    <a:pos x="147" y="1490"/>
                  </a:cxn>
                  <a:cxn ang="0">
                    <a:pos x="97" y="1557"/>
                  </a:cxn>
                  <a:cxn ang="0">
                    <a:pos x="56" y="1672"/>
                  </a:cxn>
                  <a:cxn ang="0">
                    <a:pos x="19" y="1873"/>
                  </a:cxn>
                  <a:cxn ang="0">
                    <a:pos x="0" y="1909"/>
                  </a:cxn>
                  <a:cxn ang="0">
                    <a:pos x="69" y="1993"/>
                  </a:cxn>
                  <a:cxn ang="0">
                    <a:pos x="84" y="2035"/>
                  </a:cxn>
                  <a:cxn ang="0">
                    <a:pos x="161" y="2064"/>
                  </a:cxn>
                  <a:cxn ang="0">
                    <a:pos x="252" y="2077"/>
                  </a:cxn>
                  <a:cxn ang="0">
                    <a:pos x="242" y="2110"/>
                  </a:cxn>
                  <a:cxn ang="0">
                    <a:pos x="252" y="2203"/>
                  </a:cxn>
                  <a:cxn ang="0">
                    <a:pos x="263" y="2362"/>
                  </a:cxn>
                  <a:cxn ang="0">
                    <a:pos x="295" y="2501"/>
                  </a:cxn>
                  <a:cxn ang="0">
                    <a:pos x="339" y="2586"/>
                  </a:cxn>
                  <a:cxn ang="0">
                    <a:pos x="303" y="2596"/>
                  </a:cxn>
                  <a:cxn ang="0">
                    <a:pos x="171" y="2597"/>
                  </a:cxn>
                  <a:cxn ang="0">
                    <a:pos x="134" y="2618"/>
                  </a:cxn>
                  <a:cxn ang="0">
                    <a:pos x="127" y="2663"/>
                  </a:cxn>
                  <a:cxn ang="0">
                    <a:pos x="145" y="2742"/>
                  </a:cxn>
                  <a:cxn ang="0">
                    <a:pos x="183" y="2804"/>
                  </a:cxn>
                  <a:cxn ang="0">
                    <a:pos x="269" y="2904"/>
                  </a:cxn>
                  <a:cxn ang="0">
                    <a:pos x="310" y="2971"/>
                  </a:cxn>
                  <a:cxn ang="0">
                    <a:pos x="334" y="3060"/>
                  </a:cxn>
                  <a:cxn ang="0">
                    <a:pos x="514" y="3091"/>
                  </a:cxn>
                  <a:cxn ang="0">
                    <a:pos x="689" y="3052"/>
                  </a:cxn>
                  <a:cxn ang="0">
                    <a:pos x="813" y="3022"/>
                  </a:cxn>
                  <a:cxn ang="0">
                    <a:pos x="870" y="2987"/>
                  </a:cxn>
                  <a:cxn ang="0">
                    <a:pos x="899" y="2928"/>
                  </a:cxn>
                  <a:cxn ang="0">
                    <a:pos x="902" y="2848"/>
                  </a:cxn>
                  <a:cxn ang="0">
                    <a:pos x="1050" y="2840"/>
                  </a:cxn>
                  <a:cxn ang="0">
                    <a:pos x="1175" y="2797"/>
                  </a:cxn>
                  <a:cxn ang="0">
                    <a:pos x="1258" y="2714"/>
                  </a:cxn>
                  <a:cxn ang="0">
                    <a:pos x="1348" y="2578"/>
                  </a:cxn>
                  <a:cxn ang="0">
                    <a:pos x="1427" y="2497"/>
                  </a:cxn>
                  <a:cxn ang="0">
                    <a:pos x="1543" y="2457"/>
                  </a:cxn>
                  <a:cxn ang="0">
                    <a:pos x="1536" y="2352"/>
                  </a:cxn>
                  <a:cxn ang="0">
                    <a:pos x="1482" y="2174"/>
                  </a:cxn>
                  <a:cxn ang="0">
                    <a:pos x="1446" y="2100"/>
                  </a:cxn>
                  <a:cxn ang="0">
                    <a:pos x="1406" y="2057"/>
                  </a:cxn>
                  <a:cxn ang="0">
                    <a:pos x="1458" y="1976"/>
                  </a:cxn>
                  <a:cxn ang="0">
                    <a:pos x="1479" y="1850"/>
                  </a:cxn>
                  <a:cxn ang="0">
                    <a:pos x="1504" y="1723"/>
                  </a:cxn>
                  <a:cxn ang="0">
                    <a:pos x="1538" y="1664"/>
                  </a:cxn>
                  <a:cxn ang="0">
                    <a:pos x="1629" y="1570"/>
                  </a:cxn>
                  <a:cxn ang="0">
                    <a:pos x="1762" y="1490"/>
                  </a:cxn>
                  <a:cxn ang="0">
                    <a:pos x="363" y="6"/>
                  </a:cxn>
                  <a:cxn ang="0">
                    <a:pos x="293" y="20"/>
                  </a:cxn>
                  <a:cxn ang="0">
                    <a:pos x="247" y="78"/>
                  </a:cxn>
                </a:cxnLst>
                <a:rect l="0" t="0" r="r" b="b"/>
                <a:pathLst>
                  <a:path w="1762" h="3105">
                    <a:moveTo>
                      <a:pt x="252" y="84"/>
                    </a:moveTo>
                    <a:lnTo>
                      <a:pt x="231" y="335"/>
                    </a:lnTo>
                    <a:lnTo>
                      <a:pt x="247" y="363"/>
                    </a:lnTo>
                    <a:lnTo>
                      <a:pt x="263" y="388"/>
                    </a:lnTo>
                    <a:lnTo>
                      <a:pt x="276" y="412"/>
                    </a:lnTo>
                    <a:lnTo>
                      <a:pt x="289" y="434"/>
                    </a:lnTo>
                    <a:lnTo>
                      <a:pt x="299" y="454"/>
                    </a:lnTo>
                    <a:lnTo>
                      <a:pt x="309" y="475"/>
                    </a:lnTo>
                    <a:lnTo>
                      <a:pt x="316" y="494"/>
                    </a:lnTo>
                    <a:lnTo>
                      <a:pt x="324" y="511"/>
                    </a:lnTo>
                    <a:lnTo>
                      <a:pt x="329" y="527"/>
                    </a:lnTo>
                    <a:lnTo>
                      <a:pt x="334" y="543"/>
                    </a:lnTo>
                    <a:lnTo>
                      <a:pt x="337" y="557"/>
                    </a:lnTo>
                    <a:lnTo>
                      <a:pt x="340" y="571"/>
                    </a:lnTo>
                    <a:lnTo>
                      <a:pt x="342" y="584"/>
                    </a:lnTo>
                    <a:lnTo>
                      <a:pt x="343" y="596"/>
                    </a:lnTo>
                    <a:lnTo>
                      <a:pt x="343" y="608"/>
                    </a:lnTo>
                    <a:lnTo>
                      <a:pt x="343" y="619"/>
                    </a:lnTo>
                    <a:lnTo>
                      <a:pt x="341" y="640"/>
                    </a:lnTo>
                    <a:lnTo>
                      <a:pt x="338" y="659"/>
                    </a:lnTo>
                    <a:lnTo>
                      <a:pt x="334" y="678"/>
                    </a:lnTo>
                    <a:lnTo>
                      <a:pt x="328" y="695"/>
                    </a:lnTo>
                    <a:lnTo>
                      <a:pt x="323" y="714"/>
                    </a:lnTo>
                    <a:lnTo>
                      <a:pt x="318" y="733"/>
                    </a:lnTo>
                    <a:lnTo>
                      <a:pt x="316" y="754"/>
                    </a:lnTo>
                    <a:lnTo>
                      <a:pt x="315" y="776"/>
                    </a:lnTo>
                    <a:lnTo>
                      <a:pt x="316" y="912"/>
                    </a:lnTo>
                    <a:lnTo>
                      <a:pt x="318" y="1023"/>
                    </a:lnTo>
                    <a:lnTo>
                      <a:pt x="318" y="1072"/>
                    </a:lnTo>
                    <a:lnTo>
                      <a:pt x="317" y="1116"/>
                    </a:lnTo>
                    <a:lnTo>
                      <a:pt x="316" y="1137"/>
                    </a:lnTo>
                    <a:lnTo>
                      <a:pt x="314" y="1157"/>
                    </a:lnTo>
                    <a:lnTo>
                      <a:pt x="312" y="1177"/>
                    </a:lnTo>
                    <a:lnTo>
                      <a:pt x="310" y="1196"/>
                    </a:lnTo>
                    <a:lnTo>
                      <a:pt x="306" y="1214"/>
                    </a:lnTo>
                    <a:lnTo>
                      <a:pt x="302" y="1233"/>
                    </a:lnTo>
                    <a:lnTo>
                      <a:pt x="298" y="1250"/>
                    </a:lnTo>
                    <a:lnTo>
                      <a:pt x="292" y="1267"/>
                    </a:lnTo>
                    <a:lnTo>
                      <a:pt x="286" y="1285"/>
                    </a:lnTo>
                    <a:lnTo>
                      <a:pt x="279" y="1302"/>
                    </a:lnTo>
                    <a:lnTo>
                      <a:pt x="270" y="1320"/>
                    </a:lnTo>
                    <a:lnTo>
                      <a:pt x="262" y="1337"/>
                    </a:lnTo>
                    <a:lnTo>
                      <a:pt x="251" y="1355"/>
                    </a:lnTo>
                    <a:lnTo>
                      <a:pt x="240" y="1372"/>
                    </a:lnTo>
                    <a:lnTo>
                      <a:pt x="228" y="1391"/>
                    </a:lnTo>
                    <a:lnTo>
                      <a:pt x="214" y="1409"/>
                    </a:lnTo>
                    <a:lnTo>
                      <a:pt x="200" y="1428"/>
                    </a:lnTo>
                    <a:lnTo>
                      <a:pt x="183" y="1448"/>
                    </a:lnTo>
                    <a:lnTo>
                      <a:pt x="166" y="1468"/>
                    </a:lnTo>
                    <a:lnTo>
                      <a:pt x="147" y="1490"/>
                    </a:lnTo>
                    <a:lnTo>
                      <a:pt x="135" y="1502"/>
                    </a:lnTo>
                    <a:lnTo>
                      <a:pt x="124" y="1515"/>
                    </a:lnTo>
                    <a:lnTo>
                      <a:pt x="115" y="1529"/>
                    </a:lnTo>
                    <a:lnTo>
                      <a:pt x="106" y="1543"/>
                    </a:lnTo>
                    <a:lnTo>
                      <a:pt x="97" y="1557"/>
                    </a:lnTo>
                    <a:lnTo>
                      <a:pt x="89" y="1574"/>
                    </a:lnTo>
                    <a:lnTo>
                      <a:pt x="83" y="1589"/>
                    </a:lnTo>
                    <a:lnTo>
                      <a:pt x="76" y="1605"/>
                    </a:lnTo>
                    <a:lnTo>
                      <a:pt x="65" y="1638"/>
                    </a:lnTo>
                    <a:lnTo>
                      <a:pt x="56" y="1672"/>
                    </a:lnTo>
                    <a:lnTo>
                      <a:pt x="48" y="1706"/>
                    </a:lnTo>
                    <a:lnTo>
                      <a:pt x="42" y="1738"/>
                    </a:lnTo>
                    <a:lnTo>
                      <a:pt x="32" y="1800"/>
                    </a:lnTo>
                    <a:lnTo>
                      <a:pt x="23" y="1853"/>
                    </a:lnTo>
                    <a:lnTo>
                      <a:pt x="19" y="1873"/>
                    </a:lnTo>
                    <a:lnTo>
                      <a:pt x="13" y="1890"/>
                    </a:lnTo>
                    <a:lnTo>
                      <a:pt x="10" y="1897"/>
                    </a:lnTo>
                    <a:lnTo>
                      <a:pt x="7" y="1903"/>
                    </a:lnTo>
                    <a:lnTo>
                      <a:pt x="3" y="1906"/>
                    </a:lnTo>
                    <a:lnTo>
                      <a:pt x="0" y="1909"/>
                    </a:lnTo>
                    <a:lnTo>
                      <a:pt x="15" y="1931"/>
                    </a:lnTo>
                    <a:lnTo>
                      <a:pt x="31" y="1950"/>
                    </a:lnTo>
                    <a:lnTo>
                      <a:pt x="45" y="1966"/>
                    </a:lnTo>
                    <a:lnTo>
                      <a:pt x="58" y="1980"/>
                    </a:lnTo>
                    <a:lnTo>
                      <a:pt x="69" y="1993"/>
                    </a:lnTo>
                    <a:lnTo>
                      <a:pt x="76" y="2006"/>
                    </a:lnTo>
                    <a:lnTo>
                      <a:pt x="80" y="2013"/>
                    </a:lnTo>
                    <a:lnTo>
                      <a:pt x="82" y="2021"/>
                    </a:lnTo>
                    <a:lnTo>
                      <a:pt x="83" y="2027"/>
                    </a:lnTo>
                    <a:lnTo>
                      <a:pt x="84" y="2035"/>
                    </a:lnTo>
                    <a:lnTo>
                      <a:pt x="87" y="2037"/>
                    </a:lnTo>
                    <a:lnTo>
                      <a:pt x="98" y="2041"/>
                    </a:lnTo>
                    <a:lnTo>
                      <a:pt x="115" y="2049"/>
                    </a:lnTo>
                    <a:lnTo>
                      <a:pt x="136" y="2057"/>
                    </a:lnTo>
                    <a:lnTo>
                      <a:pt x="161" y="2064"/>
                    </a:lnTo>
                    <a:lnTo>
                      <a:pt x="190" y="2071"/>
                    </a:lnTo>
                    <a:lnTo>
                      <a:pt x="205" y="2073"/>
                    </a:lnTo>
                    <a:lnTo>
                      <a:pt x="220" y="2075"/>
                    </a:lnTo>
                    <a:lnTo>
                      <a:pt x="235" y="2076"/>
                    </a:lnTo>
                    <a:lnTo>
                      <a:pt x="252" y="2077"/>
                    </a:lnTo>
                    <a:lnTo>
                      <a:pt x="249" y="2082"/>
                    </a:lnTo>
                    <a:lnTo>
                      <a:pt x="245" y="2086"/>
                    </a:lnTo>
                    <a:lnTo>
                      <a:pt x="244" y="2091"/>
                    </a:lnTo>
                    <a:lnTo>
                      <a:pt x="243" y="2097"/>
                    </a:lnTo>
                    <a:lnTo>
                      <a:pt x="242" y="2110"/>
                    </a:lnTo>
                    <a:lnTo>
                      <a:pt x="244" y="2124"/>
                    </a:lnTo>
                    <a:lnTo>
                      <a:pt x="246" y="2141"/>
                    </a:lnTo>
                    <a:lnTo>
                      <a:pt x="249" y="2160"/>
                    </a:lnTo>
                    <a:lnTo>
                      <a:pt x="251" y="2181"/>
                    </a:lnTo>
                    <a:lnTo>
                      <a:pt x="252" y="2203"/>
                    </a:lnTo>
                    <a:lnTo>
                      <a:pt x="252" y="2234"/>
                    </a:lnTo>
                    <a:lnTo>
                      <a:pt x="254" y="2267"/>
                    </a:lnTo>
                    <a:lnTo>
                      <a:pt x="256" y="2299"/>
                    </a:lnTo>
                    <a:lnTo>
                      <a:pt x="259" y="2330"/>
                    </a:lnTo>
                    <a:lnTo>
                      <a:pt x="263" y="2362"/>
                    </a:lnTo>
                    <a:lnTo>
                      <a:pt x="268" y="2392"/>
                    </a:lnTo>
                    <a:lnTo>
                      <a:pt x="274" y="2422"/>
                    </a:lnTo>
                    <a:lnTo>
                      <a:pt x="280" y="2450"/>
                    </a:lnTo>
                    <a:lnTo>
                      <a:pt x="288" y="2476"/>
                    </a:lnTo>
                    <a:lnTo>
                      <a:pt x="295" y="2501"/>
                    </a:lnTo>
                    <a:lnTo>
                      <a:pt x="304" y="2524"/>
                    </a:lnTo>
                    <a:lnTo>
                      <a:pt x="314" y="2545"/>
                    </a:lnTo>
                    <a:lnTo>
                      <a:pt x="324" y="2563"/>
                    </a:lnTo>
                    <a:lnTo>
                      <a:pt x="334" y="2580"/>
                    </a:lnTo>
                    <a:lnTo>
                      <a:pt x="339" y="2586"/>
                    </a:lnTo>
                    <a:lnTo>
                      <a:pt x="344" y="2592"/>
                    </a:lnTo>
                    <a:lnTo>
                      <a:pt x="351" y="2597"/>
                    </a:lnTo>
                    <a:lnTo>
                      <a:pt x="356" y="2602"/>
                    </a:lnTo>
                    <a:lnTo>
                      <a:pt x="335" y="2601"/>
                    </a:lnTo>
                    <a:lnTo>
                      <a:pt x="303" y="2596"/>
                    </a:lnTo>
                    <a:lnTo>
                      <a:pt x="265" y="2593"/>
                    </a:lnTo>
                    <a:lnTo>
                      <a:pt x="226" y="2591"/>
                    </a:lnTo>
                    <a:lnTo>
                      <a:pt x="206" y="2592"/>
                    </a:lnTo>
                    <a:lnTo>
                      <a:pt x="188" y="2594"/>
                    </a:lnTo>
                    <a:lnTo>
                      <a:pt x="171" y="2597"/>
                    </a:lnTo>
                    <a:lnTo>
                      <a:pt x="156" y="2602"/>
                    </a:lnTo>
                    <a:lnTo>
                      <a:pt x="149" y="2605"/>
                    </a:lnTo>
                    <a:lnTo>
                      <a:pt x="143" y="2608"/>
                    </a:lnTo>
                    <a:lnTo>
                      <a:pt x="138" y="2613"/>
                    </a:lnTo>
                    <a:lnTo>
                      <a:pt x="134" y="2618"/>
                    </a:lnTo>
                    <a:lnTo>
                      <a:pt x="131" y="2623"/>
                    </a:lnTo>
                    <a:lnTo>
                      <a:pt x="128" y="2629"/>
                    </a:lnTo>
                    <a:lnTo>
                      <a:pt x="127" y="2636"/>
                    </a:lnTo>
                    <a:lnTo>
                      <a:pt x="125" y="2644"/>
                    </a:lnTo>
                    <a:lnTo>
                      <a:pt x="127" y="2663"/>
                    </a:lnTo>
                    <a:lnTo>
                      <a:pt x="128" y="2681"/>
                    </a:lnTo>
                    <a:lnTo>
                      <a:pt x="131" y="2698"/>
                    </a:lnTo>
                    <a:lnTo>
                      <a:pt x="135" y="2714"/>
                    </a:lnTo>
                    <a:lnTo>
                      <a:pt x="140" y="2728"/>
                    </a:lnTo>
                    <a:lnTo>
                      <a:pt x="145" y="2742"/>
                    </a:lnTo>
                    <a:lnTo>
                      <a:pt x="152" y="2756"/>
                    </a:lnTo>
                    <a:lnTo>
                      <a:pt x="158" y="2769"/>
                    </a:lnTo>
                    <a:lnTo>
                      <a:pt x="166" y="2781"/>
                    </a:lnTo>
                    <a:lnTo>
                      <a:pt x="174" y="2793"/>
                    </a:lnTo>
                    <a:lnTo>
                      <a:pt x="183" y="2804"/>
                    </a:lnTo>
                    <a:lnTo>
                      <a:pt x="192" y="2815"/>
                    </a:lnTo>
                    <a:lnTo>
                      <a:pt x="212" y="2837"/>
                    </a:lnTo>
                    <a:lnTo>
                      <a:pt x="231" y="2859"/>
                    </a:lnTo>
                    <a:lnTo>
                      <a:pt x="250" y="2881"/>
                    </a:lnTo>
                    <a:lnTo>
                      <a:pt x="269" y="2904"/>
                    </a:lnTo>
                    <a:lnTo>
                      <a:pt x="278" y="2917"/>
                    </a:lnTo>
                    <a:lnTo>
                      <a:pt x="287" y="2929"/>
                    </a:lnTo>
                    <a:lnTo>
                      <a:pt x="295" y="2943"/>
                    </a:lnTo>
                    <a:lnTo>
                      <a:pt x="303" y="2957"/>
                    </a:lnTo>
                    <a:lnTo>
                      <a:pt x="310" y="2971"/>
                    </a:lnTo>
                    <a:lnTo>
                      <a:pt x="316" y="2987"/>
                    </a:lnTo>
                    <a:lnTo>
                      <a:pt x="322" y="3004"/>
                    </a:lnTo>
                    <a:lnTo>
                      <a:pt x="327" y="3021"/>
                    </a:lnTo>
                    <a:lnTo>
                      <a:pt x="330" y="3041"/>
                    </a:lnTo>
                    <a:lnTo>
                      <a:pt x="334" y="3060"/>
                    </a:lnTo>
                    <a:lnTo>
                      <a:pt x="335" y="3082"/>
                    </a:lnTo>
                    <a:lnTo>
                      <a:pt x="336" y="3105"/>
                    </a:lnTo>
                    <a:lnTo>
                      <a:pt x="483" y="3105"/>
                    </a:lnTo>
                    <a:lnTo>
                      <a:pt x="498" y="3098"/>
                    </a:lnTo>
                    <a:lnTo>
                      <a:pt x="514" y="3091"/>
                    </a:lnTo>
                    <a:lnTo>
                      <a:pt x="532" y="3086"/>
                    </a:lnTo>
                    <a:lnTo>
                      <a:pt x="548" y="3080"/>
                    </a:lnTo>
                    <a:lnTo>
                      <a:pt x="583" y="3071"/>
                    </a:lnTo>
                    <a:lnTo>
                      <a:pt x="619" y="3064"/>
                    </a:lnTo>
                    <a:lnTo>
                      <a:pt x="689" y="3052"/>
                    </a:lnTo>
                    <a:lnTo>
                      <a:pt x="755" y="3040"/>
                    </a:lnTo>
                    <a:lnTo>
                      <a:pt x="771" y="3037"/>
                    </a:lnTo>
                    <a:lnTo>
                      <a:pt x="786" y="3032"/>
                    </a:lnTo>
                    <a:lnTo>
                      <a:pt x="800" y="3028"/>
                    </a:lnTo>
                    <a:lnTo>
                      <a:pt x="813" y="3022"/>
                    </a:lnTo>
                    <a:lnTo>
                      <a:pt x="826" y="3017"/>
                    </a:lnTo>
                    <a:lnTo>
                      <a:pt x="838" y="3011"/>
                    </a:lnTo>
                    <a:lnTo>
                      <a:pt x="850" y="3004"/>
                    </a:lnTo>
                    <a:lnTo>
                      <a:pt x="860" y="2996"/>
                    </a:lnTo>
                    <a:lnTo>
                      <a:pt x="870" y="2987"/>
                    </a:lnTo>
                    <a:lnTo>
                      <a:pt x="877" y="2978"/>
                    </a:lnTo>
                    <a:lnTo>
                      <a:pt x="885" y="2967"/>
                    </a:lnTo>
                    <a:lnTo>
                      <a:pt x="890" y="2955"/>
                    </a:lnTo>
                    <a:lnTo>
                      <a:pt x="896" y="2943"/>
                    </a:lnTo>
                    <a:lnTo>
                      <a:pt x="899" y="2928"/>
                    </a:lnTo>
                    <a:lnTo>
                      <a:pt x="901" y="2912"/>
                    </a:lnTo>
                    <a:lnTo>
                      <a:pt x="902" y="2896"/>
                    </a:lnTo>
                    <a:lnTo>
                      <a:pt x="902" y="2880"/>
                    </a:lnTo>
                    <a:lnTo>
                      <a:pt x="902" y="2864"/>
                    </a:lnTo>
                    <a:lnTo>
                      <a:pt x="902" y="2848"/>
                    </a:lnTo>
                    <a:lnTo>
                      <a:pt x="902" y="2833"/>
                    </a:lnTo>
                    <a:lnTo>
                      <a:pt x="944" y="2839"/>
                    </a:lnTo>
                    <a:lnTo>
                      <a:pt x="982" y="2842"/>
                    </a:lnTo>
                    <a:lnTo>
                      <a:pt x="1017" y="2842"/>
                    </a:lnTo>
                    <a:lnTo>
                      <a:pt x="1050" y="2840"/>
                    </a:lnTo>
                    <a:lnTo>
                      <a:pt x="1079" y="2836"/>
                    </a:lnTo>
                    <a:lnTo>
                      <a:pt x="1106" y="2828"/>
                    </a:lnTo>
                    <a:lnTo>
                      <a:pt x="1131" y="2820"/>
                    </a:lnTo>
                    <a:lnTo>
                      <a:pt x="1154" y="2809"/>
                    </a:lnTo>
                    <a:lnTo>
                      <a:pt x="1175" y="2797"/>
                    </a:lnTo>
                    <a:lnTo>
                      <a:pt x="1195" y="2783"/>
                    </a:lnTo>
                    <a:lnTo>
                      <a:pt x="1212" y="2766"/>
                    </a:lnTo>
                    <a:lnTo>
                      <a:pt x="1228" y="2750"/>
                    </a:lnTo>
                    <a:lnTo>
                      <a:pt x="1244" y="2732"/>
                    </a:lnTo>
                    <a:lnTo>
                      <a:pt x="1258" y="2714"/>
                    </a:lnTo>
                    <a:lnTo>
                      <a:pt x="1272" y="2694"/>
                    </a:lnTo>
                    <a:lnTo>
                      <a:pt x="1285" y="2675"/>
                    </a:lnTo>
                    <a:lnTo>
                      <a:pt x="1310" y="2635"/>
                    </a:lnTo>
                    <a:lnTo>
                      <a:pt x="1335" y="2596"/>
                    </a:lnTo>
                    <a:lnTo>
                      <a:pt x="1348" y="2578"/>
                    </a:lnTo>
                    <a:lnTo>
                      <a:pt x="1361" y="2559"/>
                    </a:lnTo>
                    <a:lnTo>
                      <a:pt x="1377" y="2542"/>
                    </a:lnTo>
                    <a:lnTo>
                      <a:pt x="1392" y="2525"/>
                    </a:lnTo>
                    <a:lnTo>
                      <a:pt x="1408" y="2510"/>
                    </a:lnTo>
                    <a:lnTo>
                      <a:pt x="1427" y="2497"/>
                    </a:lnTo>
                    <a:lnTo>
                      <a:pt x="1446" y="2485"/>
                    </a:lnTo>
                    <a:lnTo>
                      <a:pt x="1467" y="2474"/>
                    </a:lnTo>
                    <a:lnTo>
                      <a:pt x="1490" y="2466"/>
                    </a:lnTo>
                    <a:lnTo>
                      <a:pt x="1516" y="2460"/>
                    </a:lnTo>
                    <a:lnTo>
                      <a:pt x="1543" y="2457"/>
                    </a:lnTo>
                    <a:lnTo>
                      <a:pt x="1574" y="2454"/>
                    </a:lnTo>
                    <a:lnTo>
                      <a:pt x="1574" y="2434"/>
                    </a:lnTo>
                    <a:lnTo>
                      <a:pt x="1559" y="2406"/>
                    </a:lnTo>
                    <a:lnTo>
                      <a:pt x="1547" y="2379"/>
                    </a:lnTo>
                    <a:lnTo>
                      <a:pt x="1536" y="2352"/>
                    </a:lnTo>
                    <a:lnTo>
                      <a:pt x="1527" y="2325"/>
                    </a:lnTo>
                    <a:lnTo>
                      <a:pt x="1511" y="2272"/>
                    </a:lnTo>
                    <a:lnTo>
                      <a:pt x="1497" y="2221"/>
                    </a:lnTo>
                    <a:lnTo>
                      <a:pt x="1490" y="2197"/>
                    </a:lnTo>
                    <a:lnTo>
                      <a:pt x="1482" y="2174"/>
                    </a:lnTo>
                    <a:lnTo>
                      <a:pt x="1474" y="2151"/>
                    </a:lnTo>
                    <a:lnTo>
                      <a:pt x="1464" y="2130"/>
                    </a:lnTo>
                    <a:lnTo>
                      <a:pt x="1458" y="2120"/>
                    </a:lnTo>
                    <a:lnTo>
                      <a:pt x="1453" y="2110"/>
                    </a:lnTo>
                    <a:lnTo>
                      <a:pt x="1446" y="2100"/>
                    </a:lnTo>
                    <a:lnTo>
                      <a:pt x="1440" y="2090"/>
                    </a:lnTo>
                    <a:lnTo>
                      <a:pt x="1432" y="2082"/>
                    </a:lnTo>
                    <a:lnTo>
                      <a:pt x="1423" y="2073"/>
                    </a:lnTo>
                    <a:lnTo>
                      <a:pt x="1415" y="2064"/>
                    </a:lnTo>
                    <a:lnTo>
                      <a:pt x="1406" y="2057"/>
                    </a:lnTo>
                    <a:lnTo>
                      <a:pt x="1420" y="2040"/>
                    </a:lnTo>
                    <a:lnTo>
                      <a:pt x="1432" y="2025"/>
                    </a:lnTo>
                    <a:lnTo>
                      <a:pt x="1443" y="2009"/>
                    </a:lnTo>
                    <a:lnTo>
                      <a:pt x="1451" y="1992"/>
                    </a:lnTo>
                    <a:lnTo>
                      <a:pt x="1458" y="1976"/>
                    </a:lnTo>
                    <a:lnTo>
                      <a:pt x="1464" y="1960"/>
                    </a:lnTo>
                    <a:lnTo>
                      <a:pt x="1468" y="1942"/>
                    </a:lnTo>
                    <a:lnTo>
                      <a:pt x="1471" y="1925"/>
                    </a:lnTo>
                    <a:lnTo>
                      <a:pt x="1476" y="1889"/>
                    </a:lnTo>
                    <a:lnTo>
                      <a:pt x="1479" y="1850"/>
                    </a:lnTo>
                    <a:lnTo>
                      <a:pt x="1483" y="1808"/>
                    </a:lnTo>
                    <a:lnTo>
                      <a:pt x="1490" y="1762"/>
                    </a:lnTo>
                    <a:lnTo>
                      <a:pt x="1493" y="1749"/>
                    </a:lnTo>
                    <a:lnTo>
                      <a:pt x="1499" y="1735"/>
                    </a:lnTo>
                    <a:lnTo>
                      <a:pt x="1504" y="1723"/>
                    </a:lnTo>
                    <a:lnTo>
                      <a:pt x="1509" y="1710"/>
                    </a:lnTo>
                    <a:lnTo>
                      <a:pt x="1516" y="1698"/>
                    </a:lnTo>
                    <a:lnTo>
                      <a:pt x="1523" y="1686"/>
                    </a:lnTo>
                    <a:lnTo>
                      <a:pt x="1530" y="1675"/>
                    </a:lnTo>
                    <a:lnTo>
                      <a:pt x="1538" y="1664"/>
                    </a:lnTo>
                    <a:lnTo>
                      <a:pt x="1554" y="1642"/>
                    </a:lnTo>
                    <a:lnTo>
                      <a:pt x="1572" y="1623"/>
                    </a:lnTo>
                    <a:lnTo>
                      <a:pt x="1590" y="1604"/>
                    </a:lnTo>
                    <a:lnTo>
                      <a:pt x="1610" y="1587"/>
                    </a:lnTo>
                    <a:lnTo>
                      <a:pt x="1629" y="1570"/>
                    </a:lnTo>
                    <a:lnTo>
                      <a:pt x="1650" y="1555"/>
                    </a:lnTo>
                    <a:lnTo>
                      <a:pt x="1670" y="1542"/>
                    </a:lnTo>
                    <a:lnTo>
                      <a:pt x="1690" y="1529"/>
                    </a:lnTo>
                    <a:lnTo>
                      <a:pt x="1729" y="1507"/>
                    </a:lnTo>
                    <a:lnTo>
                      <a:pt x="1762" y="1490"/>
                    </a:lnTo>
                    <a:lnTo>
                      <a:pt x="1762" y="776"/>
                    </a:lnTo>
                    <a:lnTo>
                      <a:pt x="420" y="0"/>
                    </a:lnTo>
                    <a:lnTo>
                      <a:pt x="398" y="1"/>
                    </a:lnTo>
                    <a:lnTo>
                      <a:pt x="379" y="3"/>
                    </a:lnTo>
                    <a:lnTo>
                      <a:pt x="363" y="6"/>
                    </a:lnTo>
                    <a:lnTo>
                      <a:pt x="349" y="11"/>
                    </a:lnTo>
                    <a:lnTo>
                      <a:pt x="336" y="14"/>
                    </a:lnTo>
                    <a:lnTo>
                      <a:pt x="322" y="17"/>
                    </a:lnTo>
                    <a:lnTo>
                      <a:pt x="309" y="19"/>
                    </a:lnTo>
                    <a:lnTo>
                      <a:pt x="293" y="20"/>
                    </a:lnTo>
                    <a:lnTo>
                      <a:pt x="285" y="30"/>
                    </a:lnTo>
                    <a:lnTo>
                      <a:pt x="265" y="52"/>
                    </a:lnTo>
                    <a:lnTo>
                      <a:pt x="255" y="64"/>
                    </a:lnTo>
                    <a:lnTo>
                      <a:pt x="250" y="74"/>
                    </a:lnTo>
                    <a:lnTo>
                      <a:pt x="247" y="78"/>
                    </a:lnTo>
                    <a:lnTo>
                      <a:pt x="247" y="82"/>
                    </a:lnTo>
                    <a:lnTo>
                      <a:pt x="249" y="83"/>
                    </a:lnTo>
                    <a:lnTo>
                      <a:pt x="252" y="84"/>
                    </a:lnTo>
                  </a:path>
                </a:pathLst>
              </a:custGeom>
              <a:noFill/>
              <a:ln w="0">
                <a:solidFill>
                  <a:srgbClr val="949393"/>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29" name="Freeform 257"/>
              <p:cNvSpPr>
                <a:spLocks/>
              </p:cNvSpPr>
              <p:nvPr/>
            </p:nvSpPr>
            <p:spPr bwMode="auto">
              <a:xfrm>
                <a:off x="1739" y="1894"/>
                <a:ext cx="222" cy="172"/>
              </a:xfrm>
              <a:custGeom>
                <a:avLst/>
                <a:gdLst/>
                <a:ahLst/>
                <a:cxnLst>
                  <a:cxn ang="0">
                    <a:pos x="600" y="799"/>
                  </a:cxn>
                  <a:cxn ang="0">
                    <a:pos x="480" y="789"/>
                  </a:cxn>
                  <a:cxn ang="0">
                    <a:pos x="352" y="798"/>
                  </a:cxn>
                  <a:cxn ang="0">
                    <a:pos x="235" y="828"/>
                  </a:cxn>
                  <a:cxn ang="0">
                    <a:pos x="91" y="859"/>
                  </a:cxn>
                  <a:cxn ang="0">
                    <a:pos x="74" y="852"/>
                  </a:cxn>
                  <a:cxn ang="0">
                    <a:pos x="68" y="840"/>
                  </a:cxn>
                  <a:cxn ang="0">
                    <a:pos x="74" y="813"/>
                  </a:cxn>
                  <a:cxn ang="0">
                    <a:pos x="101" y="751"/>
                  </a:cxn>
                  <a:cxn ang="0">
                    <a:pos x="157" y="733"/>
                  </a:cxn>
                  <a:cxn ang="0">
                    <a:pos x="283" y="713"/>
                  </a:cxn>
                  <a:cxn ang="0">
                    <a:pos x="411" y="693"/>
                  </a:cxn>
                  <a:cxn ang="0">
                    <a:pos x="521" y="696"/>
                  </a:cxn>
                  <a:cxn ang="0">
                    <a:pos x="624" y="701"/>
                  </a:cxn>
                  <a:cxn ang="0">
                    <a:pos x="671" y="692"/>
                  </a:cxn>
                  <a:cxn ang="0">
                    <a:pos x="663" y="653"/>
                  </a:cxn>
                  <a:cxn ang="0">
                    <a:pos x="639" y="629"/>
                  </a:cxn>
                  <a:cxn ang="0">
                    <a:pos x="588" y="613"/>
                  </a:cxn>
                  <a:cxn ang="0">
                    <a:pos x="483" y="608"/>
                  </a:cxn>
                  <a:cxn ang="0">
                    <a:pos x="294" y="605"/>
                  </a:cxn>
                  <a:cxn ang="0">
                    <a:pos x="206" y="617"/>
                  </a:cxn>
                  <a:cxn ang="0">
                    <a:pos x="105" y="650"/>
                  </a:cxn>
                  <a:cxn ang="0">
                    <a:pos x="135" y="562"/>
                  </a:cxn>
                  <a:cxn ang="0">
                    <a:pos x="127" y="530"/>
                  </a:cxn>
                  <a:cxn ang="0">
                    <a:pos x="73" y="507"/>
                  </a:cxn>
                  <a:cxn ang="0">
                    <a:pos x="40" y="483"/>
                  </a:cxn>
                  <a:cxn ang="0">
                    <a:pos x="29" y="460"/>
                  </a:cxn>
                  <a:cxn ang="0">
                    <a:pos x="6" y="442"/>
                  </a:cxn>
                  <a:cxn ang="0">
                    <a:pos x="0" y="420"/>
                  </a:cxn>
                  <a:cxn ang="0">
                    <a:pos x="17" y="362"/>
                  </a:cxn>
                  <a:cxn ang="0">
                    <a:pos x="57" y="291"/>
                  </a:cxn>
                  <a:cxn ang="0">
                    <a:pos x="147" y="146"/>
                  </a:cxn>
                  <a:cxn ang="0">
                    <a:pos x="163" y="122"/>
                  </a:cxn>
                  <a:cxn ang="0">
                    <a:pos x="166" y="130"/>
                  </a:cxn>
                  <a:cxn ang="0">
                    <a:pos x="162" y="153"/>
                  </a:cxn>
                  <a:cxn ang="0">
                    <a:pos x="196" y="101"/>
                  </a:cxn>
                  <a:cxn ang="0">
                    <a:pos x="362" y="53"/>
                  </a:cxn>
                  <a:cxn ang="0">
                    <a:pos x="525" y="0"/>
                  </a:cxn>
                  <a:cxn ang="0">
                    <a:pos x="572" y="39"/>
                  </a:cxn>
                  <a:cxn ang="0">
                    <a:pos x="622" y="66"/>
                  </a:cxn>
                  <a:cxn ang="0">
                    <a:pos x="675" y="80"/>
                  </a:cxn>
                  <a:cxn ang="0">
                    <a:pos x="734" y="84"/>
                  </a:cxn>
                  <a:cxn ang="0">
                    <a:pos x="741" y="148"/>
                  </a:cxn>
                  <a:cxn ang="0">
                    <a:pos x="758" y="204"/>
                  </a:cxn>
                  <a:cxn ang="0">
                    <a:pos x="784" y="250"/>
                  </a:cxn>
                  <a:cxn ang="0">
                    <a:pos x="850" y="321"/>
                  </a:cxn>
                  <a:cxn ang="0">
                    <a:pos x="945" y="398"/>
                  </a:cxn>
                  <a:cxn ang="0">
                    <a:pos x="1086" y="765"/>
                  </a:cxn>
                  <a:cxn ang="0">
                    <a:pos x="1094" y="816"/>
                  </a:cxn>
                  <a:cxn ang="0">
                    <a:pos x="1075" y="850"/>
                  </a:cxn>
                  <a:cxn ang="0">
                    <a:pos x="912" y="822"/>
                  </a:cxn>
                  <a:cxn ang="0">
                    <a:pos x="757" y="813"/>
                  </a:cxn>
                </a:cxnLst>
                <a:rect l="0" t="0" r="r" b="b"/>
                <a:pathLst>
                  <a:path w="1112" h="860">
                    <a:moveTo>
                      <a:pt x="671" y="818"/>
                    </a:moveTo>
                    <a:lnTo>
                      <a:pt x="650" y="811"/>
                    </a:lnTo>
                    <a:lnTo>
                      <a:pt x="626" y="805"/>
                    </a:lnTo>
                    <a:lnTo>
                      <a:pt x="600" y="799"/>
                    </a:lnTo>
                    <a:lnTo>
                      <a:pt x="573" y="795"/>
                    </a:lnTo>
                    <a:lnTo>
                      <a:pt x="544" y="792"/>
                    </a:lnTo>
                    <a:lnTo>
                      <a:pt x="513" y="789"/>
                    </a:lnTo>
                    <a:lnTo>
                      <a:pt x="480" y="789"/>
                    </a:lnTo>
                    <a:lnTo>
                      <a:pt x="449" y="789"/>
                    </a:lnTo>
                    <a:lnTo>
                      <a:pt x="416" y="790"/>
                    </a:lnTo>
                    <a:lnTo>
                      <a:pt x="383" y="794"/>
                    </a:lnTo>
                    <a:lnTo>
                      <a:pt x="352" y="798"/>
                    </a:lnTo>
                    <a:lnTo>
                      <a:pt x="320" y="804"/>
                    </a:lnTo>
                    <a:lnTo>
                      <a:pt x="291" y="810"/>
                    </a:lnTo>
                    <a:lnTo>
                      <a:pt x="261" y="819"/>
                    </a:lnTo>
                    <a:lnTo>
                      <a:pt x="235" y="828"/>
                    </a:lnTo>
                    <a:lnTo>
                      <a:pt x="210" y="840"/>
                    </a:lnTo>
                    <a:lnTo>
                      <a:pt x="105" y="860"/>
                    </a:lnTo>
                    <a:lnTo>
                      <a:pt x="98" y="860"/>
                    </a:lnTo>
                    <a:lnTo>
                      <a:pt x="91" y="859"/>
                    </a:lnTo>
                    <a:lnTo>
                      <a:pt x="86" y="858"/>
                    </a:lnTo>
                    <a:lnTo>
                      <a:pt x="81" y="856"/>
                    </a:lnTo>
                    <a:lnTo>
                      <a:pt x="77" y="855"/>
                    </a:lnTo>
                    <a:lnTo>
                      <a:pt x="74" y="852"/>
                    </a:lnTo>
                    <a:lnTo>
                      <a:pt x="72" y="849"/>
                    </a:lnTo>
                    <a:lnTo>
                      <a:pt x="69" y="846"/>
                    </a:lnTo>
                    <a:lnTo>
                      <a:pt x="68" y="843"/>
                    </a:lnTo>
                    <a:lnTo>
                      <a:pt x="68" y="840"/>
                    </a:lnTo>
                    <a:lnTo>
                      <a:pt x="67" y="835"/>
                    </a:lnTo>
                    <a:lnTo>
                      <a:pt x="68" y="831"/>
                    </a:lnTo>
                    <a:lnTo>
                      <a:pt x="71" y="822"/>
                    </a:lnTo>
                    <a:lnTo>
                      <a:pt x="74" y="813"/>
                    </a:lnTo>
                    <a:lnTo>
                      <a:pt x="83" y="793"/>
                    </a:lnTo>
                    <a:lnTo>
                      <a:pt x="93" y="772"/>
                    </a:lnTo>
                    <a:lnTo>
                      <a:pt x="98" y="761"/>
                    </a:lnTo>
                    <a:lnTo>
                      <a:pt x="101" y="751"/>
                    </a:lnTo>
                    <a:lnTo>
                      <a:pt x="104" y="743"/>
                    </a:lnTo>
                    <a:lnTo>
                      <a:pt x="105" y="734"/>
                    </a:lnTo>
                    <a:lnTo>
                      <a:pt x="132" y="734"/>
                    </a:lnTo>
                    <a:lnTo>
                      <a:pt x="157" y="733"/>
                    </a:lnTo>
                    <a:lnTo>
                      <a:pt x="180" y="731"/>
                    </a:lnTo>
                    <a:lnTo>
                      <a:pt x="202" y="727"/>
                    </a:lnTo>
                    <a:lnTo>
                      <a:pt x="244" y="721"/>
                    </a:lnTo>
                    <a:lnTo>
                      <a:pt x="283" y="713"/>
                    </a:lnTo>
                    <a:lnTo>
                      <a:pt x="323" y="705"/>
                    </a:lnTo>
                    <a:lnTo>
                      <a:pt x="365" y="699"/>
                    </a:lnTo>
                    <a:lnTo>
                      <a:pt x="387" y="696"/>
                    </a:lnTo>
                    <a:lnTo>
                      <a:pt x="411" y="693"/>
                    </a:lnTo>
                    <a:lnTo>
                      <a:pt x="436" y="692"/>
                    </a:lnTo>
                    <a:lnTo>
                      <a:pt x="462" y="692"/>
                    </a:lnTo>
                    <a:lnTo>
                      <a:pt x="492" y="693"/>
                    </a:lnTo>
                    <a:lnTo>
                      <a:pt x="521" y="696"/>
                    </a:lnTo>
                    <a:lnTo>
                      <a:pt x="548" y="698"/>
                    </a:lnTo>
                    <a:lnTo>
                      <a:pt x="574" y="700"/>
                    </a:lnTo>
                    <a:lnTo>
                      <a:pt x="599" y="701"/>
                    </a:lnTo>
                    <a:lnTo>
                      <a:pt x="624" y="701"/>
                    </a:lnTo>
                    <a:lnTo>
                      <a:pt x="636" y="700"/>
                    </a:lnTo>
                    <a:lnTo>
                      <a:pt x="648" y="698"/>
                    </a:lnTo>
                    <a:lnTo>
                      <a:pt x="660" y="696"/>
                    </a:lnTo>
                    <a:lnTo>
                      <a:pt x="671" y="692"/>
                    </a:lnTo>
                    <a:lnTo>
                      <a:pt x="671" y="677"/>
                    </a:lnTo>
                    <a:lnTo>
                      <a:pt x="668" y="664"/>
                    </a:lnTo>
                    <a:lnTo>
                      <a:pt x="666" y="659"/>
                    </a:lnTo>
                    <a:lnTo>
                      <a:pt x="663" y="653"/>
                    </a:lnTo>
                    <a:lnTo>
                      <a:pt x="660" y="649"/>
                    </a:lnTo>
                    <a:lnTo>
                      <a:pt x="657" y="643"/>
                    </a:lnTo>
                    <a:lnTo>
                      <a:pt x="649" y="636"/>
                    </a:lnTo>
                    <a:lnTo>
                      <a:pt x="639" y="629"/>
                    </a:lnTo>
                    <a:lnTo>
                      <a:pt x="629" y="624"/>
                    </a:lnTo>
                    <a:lnTo>
                      <a:pt x="617" y="618"/>
                    </a:lnTo>
                    <a:lnTo>
                      <a:pt x="603" y="615"/>
                    </a:lnTo>
                    <a:lnTo>
                      <a:pt x="588" y="613"/>
                    </a:lnTo>
                    <a:lnTo>
                      <a:pt x="573" y="611"/>
                    </a:lnTo>
                    <a:lnTo>
                      <a:pt x="557" y="610"/>
                    </a:lnTo>
                    <a:lnTo>
                      <a:pt x="521" y="608"/>
                    </a:lnTo>
                    <a:lnTo>
                      <a:pt x="483" y="608"/>
                    </a:lnTo>
                    <a:lnTo>
                      <a:pt x="430" y="607"/>
                    </a:lnTo>
                    <a:lnTo>
                      <a:pt x="382" y="606"/>
                    </a:lnTo>
                    <a:lnTo>
                      <a:pt x="338" y="605"/>
                    </a:lnTo>
                    <a:lnTo>
                      <a:pt x="294" y="605"/>
                    </a:lnTo>
                    <a:lnTo>
                      <a:pt x="272" y="607"/>
                    </a:lnTo>
                    <a:lnTo>
                      <a:pt x="250" y="610"/>
                    </a:lnTo>
                    <a:lnTo>
                      <a:pt x="229" y="613"/>
                    </a:lnTo>
                    <a:lnTo>
                      <a:pt x="206" y="617"/>
                    </a:lnTo>
                    <a:lnTo>
                      <a:pt x="182" y="623"/>
                    </a:lnTo>
                    <a:lnTo>
                      <a:pt x="158" y="630"/>
                    </a:lnTo>
                    <a:lnTo>
                      <a:pt x="132" y="639"/>
                    </a:lnTo>
                    <a:lnTo>
                      <a:pt x="105" y="650"/>
                    </a:lnTo>
                    <a:lnTo>
                      <a:pt x="117" y="611"/>
                    </a:lnTo>
                    <a:lnTo>
                      <a:pt x="126" y="582"/>
                    </a:lnTo>
                    <a:lnTo>
                      <a:pt x="131" y="571"/>
                    </a:lnTo>
                    <a:lnTo>
                      <a:pt x="135" y="562"/>
                    </a:lnTo>
                    <a:lnTo>
                      <a:pt x="140" y="553"/>
                    </a:lnTo>
                    <a:lnTo>
                      <a:pt x="147" y="545"/>
                    </a:lnTo>
                    <a:lnTo>
                      <a:pt x="138" y="538"/>
                    </a:lnTo>
                    <a:lnTo>
                      <a:pt x="127" y="530"/>
                    </a:lnTo>
                    <a:lnTo>
                      <a:pt x="115" y="522"/>
                    </a:lnTo>
                    <a:lnTo>
                      <a:pt x="102" y="517"/>
                    </a:lnTo>
                    <a:lnTo>
                      <a:pt x="88" y="511"/>
                    </a:lnTo>
                    <a:lnTo>
                      <a:pt x="73" y="507"/>
                    </a:lnTo>
                    <a:lnTo>
                      <a:pt x="57" y="504"/>
                    </a:lnTo>
                    <a:lnTo>
                      <a:pt x="42" y="504"/>
                    </a:lnTo>
                    <a:lnTo>
                      <a:pt x="41" y="493"/>
                    </a:lnTo>
                    <a:lnTo>
                      <a:pt x="40" y="483"/>
                    </a:lnTo>
                    <a:lnTo>
                      <a:pt x="38" y="475"/>
                    </a:lnTo>
                    <a:lnTo>
                      <a:pt x="36" y="470"/>
                    </a:lnTo>
                    <a:lnTo>
                      <a:pt x="32" y="465"/>
                    </a:lnTo>
                    <a:lnTo>
                      <a:pt x="29" y="460"/>
                    </a:lnTo>
                    <a:lnTo>
                      <a:pt x="25" y="457"/>
                    </a:lnTo>
                    <a:lnTo>
                      <a:pt x="22" y="454"/>
                    </a:lnTo>
                    <a:lnTo>
                      <a:pt x="14" y="448"/>
                    </a:lnTo>
                    <a:lnTo>
                      <a:pt x="6" y="442"/>
                    </a:lnTo>
                    <a:lnTo>
                      <a:pt x="4" y="437"/>
                    </a:lnTo>
                    <a:lnTo>
                      <a:pt x="2" y="433"/>
                    </a:lnTo>
                    <a:lnTo>
                      <a:pt x="1" y="426"/>
                    </a:lnTo>
                    <a:lnTo>
                      <a:pt x="0" y="420"/>
                    </a:lnTo>
                    <a:lnTo>
                      <a:pt x="1" y="407"/>
                    </a:lnTo>
                    <a:lnTo>
                      <a:pt x="5" y="393"/>
                    </a:lnTo>
                    <a:lnTo>
                      <a:pt x="11" y="378"/>
                    </a:lnTo>
                    <a:lnTo>
                      <a:pt x="17" y="362"/>
                    </a:lnTo>
                    <a:lnTo>
                      <a:pt x="26" y="345"/>
                    </a:lnTo>
                    <a:lnTo>
                      <a:pt x="36" y="327"/>
                    </a:lnTo>
                    <a:lnTo>
                      <a:pt x="47" y="310"/>
                    </a:lnTo>
                    <a:lnTo>
                      <a:pt x="57" y="291"/>
                    </a:lnTo>
                    <a:lnTo>
                      <a:pt x="83" y="253"/>
                    </a:lnTo>
                    <a:lnTo>
                      <a:pt x="107" y="216"/>
                    </a:lnTo>
                    <a:lnTo>
                      <a:pt x="128" y="180"/>
                    </a:lnTo>
                    <a:lnTo>
                      <a:pt x="147" y="146"/>
                    </a:lnTo>
                    <a:lnTo>
                      <a:pt x="154" y="133"/>
                    </a:lnTo>
                    <a:lnTo>
                      <a:pt x="159" y="126"/>
                    </a:lnTo>
                    <a:lnTo>
                      <a:pt x="161" y="123"/>
                    </a:lnTo>
                    <a:lnTo>
                      <a:pt x="163" y="122"/>
                    </a:lnTo>
                    <a:lnTo>
                      <a:pt x="164" y="122"/>
                    </a:lnTo>
                    <a:lnTo>
                      <a:pt x="165" y="122"/>
                    </a:lnTo>
                    <a:lnTo>
                      <a:pt x="166" y="126"/>
                    </a:lnTo>
                    <a:lnTo>
                      <a:pt x="166" y="130"/>
                    </a:lnTo>
                    <a:lnTo>
                      <a:pt x="166" y="135"/>
                    </a:lnTo>
                    <a:lnTo>
                      <a:pt x="165" y="141"/>
                    </a:lnTo>
                    <a:lnTo>
                      <a:pt x="163" y="151"/>
                    </a:lnTo>
                    <a:lnTo>
                      <a:pt x="162" y="153"/>
                    </a:lnTo>
                    <a:lnTo>
                      <a:pt x="163" y="139"/>
                    </a:lnTo>
                    <a:lnTo>
                      <a:pt x="168" y="105"/>
                    </a:lnTo>
                    <a:lnTo>
                      <a:pt x="178" y="104"/>
                    </a:lnTo>
                    <a:lnTo>
                      <a:pt x="196" y="101"/>
                    </a:lnTo>
                    <a:lnTo>
                      <a:pt x="217" y="95"/>
                    </a:lnTo>
                    <a:lnTo>
                      <a:pt x="242" y="89"/>
                    </a:lnTo>
                    <a:lnTo>
                      <a:pt x="299" y="71"/>
                    </a:lnTo>
                    <a:lnTo>
                      <a:pt x="362" y="53"/>
                    </a:lnTo>
                    <a:lnTo>
                      <a:pt x="423" y="33"/>
                    </a:lnTo>
                    <a:lnTo>
                      <a:pt x="475" y="17"/>
                    </a:lnTo>
                    <a:lnTo>
                      <a:pt x="511" y="5"/>
                    </a:lnTo>
                    <a:lnTo>
                      <a:pt x="525" y="0"/>
                    </a:lnTo>
                    <a:lnTo>
                      <a:pt x="536" y="11"/>
                    </a:lnTo>
                    <a:lnTo>
                      <a:pt x="548" y="21"/>
                    </a:lnTo>
                    <a:lnTo>
                      <a:pt x="560" y="31"/>
                    </a:lnTo>
                    <a:lnTo>
                      <a:pt x="572" y="39"/>
                    </a:lnTo>
                    <a:lnTo>
                      <a:pt x="584" y="47"/>
                    </a:lnTo>
                    <a:lnTo>
                      <a:pt x="597" y="54"/>
                    </a:lnTo>
                    <a:lnTo>
                      <a:pt x="609" y="60"/>
                    </a:lnTo>
                    <a:lnTo>
                      <a:pt x="622" y="66"/>
                    </a:lnTo>
                    <a:lnTo>
                      <a:pt x="635" y="70"/>
                    </a:lnTo>
                    <a:lnTo>
                      <a:pt x="648" y="73"/>
                    </a:lnTo>
                    <a:lnTo>
                      <a:pt x="661" y="77"/>
                    </a:lnTo>
                    <a:lnTo>
                      <a:pt x="675" y="80"/>
                    </a:lnTo>
                    <a:lnTo>
                      <a:pt x="690" y="81"/>
                    </a:lnTo>
                    <a:lnTo>
                      <a:pt x="704" y="83"/>
                    </a:lnTo>
                    <a:lnTo>
                      <a:pt x="719" y="83"/>
                    </a:lnTo>
                    <a:lnTo>
                      <a:pt x="734" y="84"/>
                    </a:lnTo>
                    <a:lnTo>
                      <a:pt x="735" y="101"/>
                    </a:lnTo>
                    <a:lnTo>
                      <a:pt x="736" y="118"/>
                    </a:lnTo>
                    <a:lnTo>
                      <a:pt x="739" y="133"/>
                    </a:lnTo>
                    <a:lnTo>
                      <a:pt x="741" y="148"/>
                    </a:lnTo>
                    <a:lnTo>
                      <a:pt x="744" y="164"/>
                    </a:lnTo>
                    <a:lnTo>
                      <a:pt x="748" y="178"/>
                    </a:lnTo>
                    <a:lnTo>
                      <a:pt x="753" y="191"/>
                    </a:lnTo>
                    <a:lnTo>
                      <a:pt x="758" y="204"/>
                    </a:lnTo>
                    <a:lnTo>
                      <a:pt x="764" y="216"/>
                    </a:lnTo>
                    <a:lnTo>
                      <a:pt x="770" y="228"/>
                    </a:lnTo>
                    <a:lnTo>
                      <a:pt x="777" y="239"/>
                    </a:lnTo>
                    <a:lnTo>
                      <a:pt x="784" y="250"/>
                    </a:lnTo>
                    <a:lnTo>
                      <a:pt x="800" y="269"/>
                    </a:lnTo>
                    <a:lnTo>
                      <a:pt x="816" y="288"/>
                    </a:lnTo>
                    <a:lnTo>
                      <a:pt x="832" y="305"/>
                    </a:lnTo>
                    <a:lnTo>
                      <a:pt x="850" y="321"/>
                    </a:lnTo>
                    <a:lnTo>
                      <a:pt x="867" y="336"/>
                    </a:lnTo>
                    <a:lnTo>
                      <a:pt x="885" y="349"/>
                    </a:lnTo>
                    <a:lnTo>
                      <a:pt x="917" y="374"/>
                    </a:lnTo>
                    <a:lnTo>
                      <a:pt x="945" y="398"/>
                    </a:lnTo>
                    <a:lnTo>
                      <a:pt x="945" y="672"/>
                    </a:lnTo>
                    <a:lnTo>
                      <a:pt x="1091" y="756"/>
                    </a:lnTo>
                    <a:lnTo>
                      <a:pt x="1087" y="760"/>
                    </a:lnTo>
                    <a:lnTo>
                      <a:pt x="1086" y="765"/>
                    </a:lnTo>
                    <a:lnTo>
                      <a:pt x="1085" y="773"/>
                    </a:lnTo>
                    <a:lnTo>
                      <a:pt x="1085" y="781"/>
                    </a:lnTo>
                    <a:lnTo>
                      <a:pt x="1088" y="797"/>
                    </a:lnTo>
                    <a:lnTo>
                      <a:pt x="1094" y="816"/>
                    </a:lnTo>
                    <a:lnTo>
                      <a:pt x="1106" y="847"/>
                    </a:lnTo>
                    <a:lnTo>
                      <a:pt x="1112" y="860"/>
                    </a:lnTo>
                    <a:lnTo>
                      <a:pt x="1103" y="857"/>
                    </a:lnTo>
                    <a:lnTo>
                      <a:pt x="1075" y="850"/>
                    </a:lnTo>
                    <a:lnTo>
                      <a:pt x="1034" y="842"/>
                    </a:lnTo>
                    <a:lnTo>
                      <a:pt x="978" y="831"/>
                    </a:lnTo>
                    <a:lnTo>
                      <a:pt x="947" y="826"/>
                    </a:lnTo>
                    <a:lnTo>
                      <a:pt x="912" y="822"/>
                    </a:lnTo>
                    <a:lnTo>
                      <a:pt x="876" y="819"/>
                    </a:lnTo>
                    <a:lnTo>
                      <a:pt x="838" y="816"/>
                    </a:lnTo>
                    <a:lnTo>
                      <a:pt x="797" y="814"/>
                    </a:lnTo>
                    <a:lnTo>
                      <a:pt x="757" y="813"/>
                    </a:lnTo>
                    <a:lnTo>
                      <a:pt x="715" y="816"/>
                    </a:lnTo>
                    <a:lnTo>
                      <a:pt x="671" y="818"/>
                    </a:lnTo>
                    <a:close/>
                  </a:path>
                </a:pathLst>
              </a:custGeom>
              <a:solidFill>
                <a:srgbClr val="DEDEDD"/>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0" name="Freeform 258"/>
              <p:cNvSpPr>
                <a:spLocks/>
              </p:cNvSpPr>
              <p:nvPr/>
            </p:nvSpPr>
            <p:spPr bwMode="auto">
              <a:xfrm>
                <a:off x="1739" y="1894"/>
                <a:ext cx="222" cy="172"/>
              </a:xfrm>
              <a:custGeom>
                <a:avLst/>
                <a:gdLst/>
                <a:ahLst/>
                <a:cxnLst>
                  <a:cxn ang="0">
                    <a:pos x="600" y="799"/>
                  </a:cxn>
                  <a:cxn ang="0">
                    <a:pos x="480" y="789"/>
                  </a:cxn>
                  <a:cxn ang="0">
                    <a:pos x="352" y="798"/>
                  </a:cxn>
                  <a:cxn ang="0">
                    <a:pos x="235" y="828"/>
                  </a:cxn>
                  <a:cxn ang="0">
                    <a:pos x="91" y="859"/>
                  </a:cxn>
                  <a:cxn ang="0">
                    <a:pos x="74" y="852"/>
                  </a:cxn>
                  <a:cxn ang="0">
                    <a:pos x="68" y="840"/>
                  </a:cxn>
                  <a:cxn ang="0">
                    <a:pos x="74" y="813"/>
                  </a:cxn>
                  <a:cxn ang="0">
                    <a:pos x="101" y="751"/>
                  </a:cxn>
                  <a:cxn ang="0">
                    <a:pos x="157" y="733"/>
                  </a:cxn>
                  <a:cxn ang="0">
                    <a:pos x="283" y="713"/>
                  </a:cxn>
                  <a:cxn ang="0">
                    <a:pos x="411" y="693"/>
                  </a:cxn>
                  <a:cxn ang="0">
                    <a:pos x="521" y="696"/>
                  </a:cxn>
                  <a:cxn ang="0">
                    <a:pos x="624" y="701"/>
                  </a:cxn>
                  <a:cxn ang="0">
                    <a:pos x="671" y="692"/>
                  </a:cxn>
                  <a:cxn ang="0">
                    <a:pos x="663" y="653"/>
                  </a:cxn>
                  <a:cxn ang="0">
                    <a:pos x="639" y="629"/>
                  </a:cxn>
                  <a:cxn ang="0">
                    <a:pos x="588" y="613"/>
                  </a:cxn>
                  <a:cxn ang="0">
                    <a:pos x="483" y="608"/>
                  </a:cxn>
                  <a:cxn ang="0">
                    <a:pos x="294" y="605"/>
                  </a:cxn>
                  <a:cxn ang="0">
                    <a:pos x="206" y="617"/>
                  </a:cxn>
                  <a:cxn ang="0">
                    <a:pos x="105" y="650"/>
                  </a:cxn>
                  <a:cxn ang="0">
                    <a:pos x="135" y="562"/>
                  </a:cxn>
                  <a:cxn ang="0">
                    <a:pos x="127" y="530"/>
                  </a:cxn>
                  <a:cxn ang="0">
                    <a:pos x="73" y="507"/>
                  </a:cxn>
                  <a:cxn ang="0">
                    <a:pos x="40" y="483"/>
                  </a:cxn>
                  <a:cxn ang="0">
                    <a:pos x="29" y="460"/>
                  </a:cxn>
                  <a:cxn ang="0">
                    <a:pos x="6" y="442"/>
                  </a:cxn>
                  <a:cxn ang="0">
                    <a:pos x="0" y="420"/>
                  </a:cxn>
                  <a:cxn ang="0">
                    <a:pos x="17" y="362"/>
                  </a:cxn>
                  <a:cxn ang="0">
                    <a:pos x="57" y="291"/>
                  </a:cxn>
                  <a:cxn ang="0">
                    <a:pos x="147" y="146"/>
                  </a:cxn>
                  <a:cxn ang="0">
                    <a:pos x="163" y="122"/>
                  </a:cxn>
                  <a:cxn ang="0">
                    <a:pos x="166" y="130"/>
                  </a:cxn>
                  <a:cxn ang="0">
                    <a:pos x="162" y="153"/>
                  </a:cxn>
                  <a:cxn ang="0">
                    <a:pos x="196" y="101"/>
                  </a:cxn>
                  <a:cxn ang="0">
                    <a:pos x="362" y="53"/>
                  </a:cxn>
                  <a:cxn ang="0">
                    <a:pos x="525" y="0"/>
                  </a:cxn>
                  <a:cxn ang="0">
                    <a:pos x="572" y="39"/>
                  </a:cxn>
                  <a:cxn ang="0">
                    <a:pos x="622" y="66"/>
                  </a:cxn>
                  <a:cxn ang="0">
                    <a:pos x="675" y="80"/>
                  </a:cxn>
                  <a:cxn ang="0">
                    <a:pos x="734" y="84"/>
                  </a:cxn>
                  <a:cxn ang="0">
                    <a:pos x="741" y="148"/>
                  </a:cxn>
                  <a:cxn ang="0">
                    <a:pos x="758" y="204"/>
                  </a:cxn>
                  <a:cxn ang="0">
                    <a:pos x="784" y="250"/>
                  </a:cxn>
                  <a:cxn ang="0">
                    <a:pos x="850" y="321"/>
                  </a:cxn>
                  <a:cxn ang="0">
                    <a:pos x="945" y="398"/>
                  </a:cxn>
                  <a:cxn ang="0">
                    <a:pos x="1086" y="765"/>
                  </a:cxn>
                  <a:cxn ang="0">
                    <a:pos x="1094" y="816"/>
                  </a:cxn>
                  <a:cxn ang="0">
                    <a:pos x="1075" y="850"/>
                  </a:cxn>
                  <a:cxn ang="0">
                    <a:pos x="912" y="822"/>
                  </a:cxn>
                  <a:cxn ang="0">
                    <a:pos x="757" y="813"/>
                  </a:cxn>
                </a:cxnLst>
                <a:rect l="0" t="0" r="r" b="b"/>
                <a:pathLst>
                  <a:path w="1112" h="860">
                    <a:moveTo>
                      <a:pt x="671" y="818"/>
                    </a:moveTo>
                    <a:lnTo>
                      <a:pt x="650" y="811"/>
                    </a:lnTo>
                    <a:lnTo>
                      <a:pt x="626" y="805"/>
                    </a:lnTo>
                    <a:lnTo>
                      <a:pt x="600" y="799"/>
                    </a:lnTo>
                    <a:lnTo>
                      <a:pt x="573" y="795"/>
                    </a:lnTo>
                    <a:lnTo>
                      <a:pt x="544" y="792"/>
                    </a:lnTo>
                    <a:lnTo>
                      <a:pt x="513" y="789"/>
                    </a:lnTo>
                    <a:lnTo>
                      <a:pt x="480" y="789"/>
                    </a:lnTo>
                    <a:lnTo>
                      <a:pt x="449" y="789"/>
                    </a:lnTo>
                    <a:lnTo>
                      <a:pt x="416" y="790"/>
                    </a:lnTo>
                    <a:lnTo>
                      <a:pt x="383" y="794"/>
                    </a:lnTo>
                    <a:lnTo>
                      <a:pt x="352" y="798"/>
                    </a:lnTo>
                    <a:lnTo>
                      <a:pt x="320" y="804"/>
                    </a:lnTo>
                    <a:lnTo>
                      <a:pt x="291" y="810"/>
                    </a:lnTo>
                    <a:lnTo>
                      <a:pt x="261" y="819"/>
                    </a:lnTo>
                    <a:lnTo>
                      <a:pt x="235" y="828"/>
                    </a:lnTo>
                    <a:lnTo>
                      <a:pt x="210" y="840"/>
                    </a:lnTo>
                    <a:lnTo>
                      <a:pt x="105" y="860"/>
                    </a:lnTo>
                    <a:lnTo>
                      <a:pt x="98" y="860"/>
                    </a:lnTo>
                    <a:lnTo>
                      <a:pt x="91" y="859"/>
                    </a:lnTo>
                    <a:lnTo>
                      <a:pt x="86" y="858"/>
                    </a:lnTo>
                    <a:lnTo>
                      <a:pt x="81" y="856"/>
                    </a:lnTo>
                    <a:lnTo>
                      <a:pt x="77" y="855"/>
                    </a:lnTo>
                    <a:lnTo>
                      <a:pt x="74" y="852"/>
                    </a:lnTo>
                    <a:lnTo>
                      <a:pt x="72" y="849"/>
                    </a:lnTo>
                    <a:lnTo>
                      <a:pt x="69" y="846"/>
                    </a:lnTo>
                    <a:lnTo>
                      <a:pt x="68" y="843"/>
                    </a:lnTo>
                    <a:lnTo>
                      <a:pt x="68" y="840"/>
                    </a:lnTo>
                    <a:lnTo>
                      <a:pt x="67" y="835"/>
                    </a:lnTo>
                    <a:lnTo>
                      <a:pt x="68" y="831"/>
                    </a:lnTo>
                    <a:lnTo>
                      <a:pt x="71" y="822"/>
                    </a:lnTo>
                    <a:lnTo>
                      <a:pt x="74" y="813"/>
                    </a:lnTo>
                    <a:lnTo>
                      <a:pt x="83" y="793"/>
                    </a:lnTo>
                    <a:lnTo>
                      <a:pt x="93" y="772"/>
                    </a:lnTo>
                    <a:lnTo>
                      <a:pt x="98" y="761"/>
                    </a:lnTo>
                    <a:lnTo>
                      <a:pt x="101" y="751"/>
                    </a:lnTo>
                    <a:lnTo>
                      <a:pt x="104" y="743"/>
                    </a:lnTo>
                    <a:lnTo>
                      <a:pt x="105" y="734"/>
                    </a:lnTo>
                    <a:lnTo>
                      <a:pt x="132" y="734"/>
                    </a:lnTo>
                    <a:lnTo>
                      <a:pt x="157" y="733"/>
                    </a:lnTo>
                    <a:lnTo>
                      <a:pt x="180" y="731"/>
                    </a:lnTo>
                    <a:lnTo>
                      <a:pt x="202" y="727"/>
                    </a:lnTo>
                    <a:lnTo>
                      <a:pt x="244" y="721"/>
                    </a:lnTo>
                    <a:lnTo>
                      <a:pt x="283" y="713"/>
                    </a:lnTo>
                    <a:lnTo>
                      <a:pt x="323" y="705"/>
                    </a:lnTo>
                    <a:lnTo>
                      <a:pt x="365" y="699"/>
                    </a:lnTo>
                    <a:lnTo>
                      <a:pt x="387" y="696"/>
                    </a:lnTo>
                    <a:lnTo>
                      <a:pt x="411" y="693"/>
                    </a:lnTo>
                    <a:lnTo>
                      <a:pt x="436" y="692"/>
                    </a:lnTo>
                    <a:lnTo>
                      <a:pt x="462" y="692"/>
                    </a:lnTo>
                    <a:lnTo>
                      <a:pt x="492" y="693"/>
                    </a:lnTo>
                    <a:lnTo>
                      <a:pt x="521" y="696"/>
                    </a:lnTo>
                    <a:lnTo>
                      <a:pt x="548" y="698"/>
                    </a:lnTo>
                    <a:lnTo>
                      <a:pt x="574" y="700"/>
                    </a:lnTo>
                    <a:lnTo>
                      <a:pt x="599" y="701"/>
                    </a:lnTo>
                    <a:lnTo>
                      <a:pt x="624" y="701"/>
                    </a:lnTo>
                    <a:lnTo>
                      <a:pt x="636" y="700"/>
                    </a:lnTo>
                    <a:lnTo>
                      <a:pt x="648" y="698"/>
                    </a:lnTo>
                    <a:lnTo>
                      <a:pt x="660" y="696"/>
                    </a:lnTo>
                    <a:lnTo>
                      <a:pt x="671" y="692"/>
                    </a:lnTo>
                    <a:lnTo>
                      <a:pt x="671" y="677"/>
                    </a:lnTo>
                    <a:lnTo>
                      <a:pt x="668" y="664"/>
                    </a:lnTo>
                    <a:lnTo>
                      <a:pt x="666" y="659"/>
                    </a:lnTo>
                    <a:lnTo>
                      <a:pt x="663" y="653"/>
                    </a:lnTo>
                    <a:lnTo>
                      <a:pt x="660" y="649"/>
                    </a:lnTo>
                    <a:lnTo>
                      <a:pt x="657" y="643"/>
                    </a:lnTo>
                    <a:lnTo>
                      <a:pt x="649" y="636"/>
                    </a:lnTo>
                    <a:lnTo>
                      <a:pt x="639" y="629"/>
                    </a:lnTo>
                    <a:lnTo>
                      <a:pt x="629" y="624"/>
                    </a:lnTo>
                    <a:lnTo>
                      <a:pt x="617" y="618"/>
                    </a:lnTo>
                    <a:lnTo>
                      <a:pt x="603" y="615"/>
                    </a:lnTo>
                    <a:lnTo>
                      <a:pt x="588" y="613"/>
                    </a:lnTo>
                    <a:lnTo>
                      <a:pt x="573" y="611"/>
                    </a:lnTo>
                    <a:lnTo>
                      <a:pt x="557" y="610"/>
                    </a:lnTo>
                    <a:lnTo>
                      <a:pt x="521" y="608"/>
                    </a:lnTo>
                    <a:lnTo>
                      <a:pt x="483" y="608"/>
                    </a:lnTo>
                    <a:lnTo>
                      <a:pt x="430" y="607"/>
                    </a:lnTo>
                    <a:lnTo>
                      <a:pt x="382" y="606"/>
                    </a:lnTo>
                    <a:lnTo>
                      <a:pt x="338" y="605"/>
                    </a:lnTo>
                    <a:lnTo>
                      <a:pt x="294" y="605"/>
                    </a:lnTo>
                    <a:lnTo>
                      <a:pt x="272" y="607"/>
                    </a:lnTo>
                    <a:lnTo>
                      <a:pt x="250" y="610"/>
                    </a:lnTo>
                    <a:lnTo>
                      <a:pt x="229" y="613"/>
                    </a:lnTo>
                    <a:lnTo>
                      <a:pt x="206" y="617"/>
                    </a:lnTo>
                    <a:lnTo>
                      <a:pt x="182" y="623"/>
                    </a:lnTo>
                    <a:lnTo>
                      <a:pt x="158" y="630"/>
                    </a:lnTo>
                    <a:lnTo>
                      <a:pt x="132" y="639"/>
                    </a:lnTo>
                    <a:lnTo>
                      <a:pt x="105" y="650"/>
                    </a:lnTo>
                    <a:lnTo>
                      <a:pt x="117" y="611"/>
                    </a:lnTo>
                    <a:lnTo>
                      <a:pt x="126" y="582"/>
                    </a:lnTo>
                    <a:lnTo>
                      <a:pt x="131" y="571"/>
                    </a:lnTo>
                    <a:lnTo>
                      <a:pt x="135" y="562"/>
                    </a:lnTo>
                    <a:lnTo>
                      <a:pt x="140" y="553"/>
                    </a:lnTo>
                    <a:lnTo>
                      <a:pt x="147" y="545"/>
                    </a:lnTo>
                    <a:lnTo>
                      <a:pt x="138" y="538"/>
                    </a:lnTo>
                    <a:lnTo>
                      <a:pt x="127" y="530"/>
                    </a:lnTo>
                    <a:lnTo>
                      <a:pt x="115" y="522"/>
                    </a:lnTo>
                    <a:lnTo>
                      <a:pt x="102" y="517"/>
                    </a:lnTo>
                    <a:lnTo>
                      <a:pt x="88" y="511"/>
                    </a:lnTo>
                    <a:lnTo>
                      <a:pt x="73" y="507"/>
                    </a:lnTo>
                    <a:lnTo>
                      <a:pt x="57" y="504"/>
                    </a:lnTo>
                    <a:lnTo>
                      <a:pt x="42" y="504"/>
                    </a:lnTo>
                    <a:lnTo>
                      <a:pt x="41" y="493"/>
                    </a:lnTo>
                    <a:lnTo>
                      <a:pt x="40" y="483"/>
                    </a:lnTo>
                    <a:lnTo>
                      <a:pt x="38" y="475"/>
                    </a:lnTo>
                    <a:lnTo>
                      <a:pt x="36" y="470"/>
                    </a:lnTo>
                    <a:lnTo>
                      <a:pt x="32" y="465"/>
                    </a:lnTo>
                    <a:lnTo>
                      <a:pt x="29" y="460"/>
                    </a:lnTo>
                    <a:lnTo>
                      <a:pt x="25" y="457"/>
                    </a:lnTo>
                    <a:lnTo>
                      <a:pt x="22" y="454"/>
                    </a:lnTo>
                    <a:lnTo>
                      <a:pt x="14" y="448"/>
                    </a:lnTo>
                    <a:lnTo>
                      <a:pt x="6" y="442"/>
                    </a:lnTo>
                    <a:lnTo>
                      <a:pt x="4" y="437"/>
                    </a:lnTo>
                    <a:lnTo>
                      <a:pt x="2" y="433"/>
                    </a:lnTo>
                    <a:lnTo>
                      <a:pt x="1" y="426"/>
                    </a:lnTo>
                    <a:lnTo>
                      <a:pt x="0" y="420"/>
                    </a:lnTo>
                    <a:lnTo>
                      <a:pt x="1" y="407"/>
                    </a:lnTo>
                    <a:lnTo>
                      <a:pt x="5" y="393"/>
                    </a:lnTo>
                    <a:lnTo>
                      <a:pt x="11" y="378"/>
                    </a:lnTo>
                    <a:lnTo>
                      <a:pt x="17" y="362"/>
                    </a:lnTo>
                    <a:lnTo>
                      <a:pt x="26" y="345"/>
                    </a:lnTo>
                    <a:lnTo>
                      <a:pt x="36" y="327"/>
                    </a:lnTo>
                    <a:lnTo>
                      <a:pt x="47" y="310"/>
                    </a:lnTo>
                    <a:lnTo>
                      <a:pt x="57" y="291"/>
                    </a:lnTo>
                    <a:lnTo>
                      <a:pt x="83" y="253"/>
                    </a:lnTo>
                    <a:lnTo>
                      <a:pt x="107" y="216"/>
                    </a:lnTo>
                    <a:lnTo>
                      <a:pt x="128" y="180"/>
                    </a:lnTo>
                    <a:lnTo>
                      <a:pt x="147" y="146"/>
                    </a:lnTo>
                    <a:lnTo>
                      <a:pt x="154" y="133"/>
                    </a:lnTo>
                    <a:lnTo>
                      <a:pt x="159" y="126"/>
                    </a:lnTo>
                    <a:lnTo>
                      <a:pt x="161" y="123"/>
                    </a:lnTo>
                    <a:lnTo>
                      <a:pt x="163" y="122"/>
                    </a:lnTo>
                    <a:lnTo>
                      <a:pt x="164" y="122"/>
                    </a:lnTo>
                    <a:lnTo>
                      <a:pt x="165" y="122"/>
                    </a:lnTo>
                    <a:lnTo>
                      <a:pt x="166" y="126"/>
                    </a:lnTo>
                    <a:lnTo>
                      <a:pt x="166" y="130"/>
                    </a:lnTo>
                    <a:lnTo>
                      <a:pt x="166" y="135"/>
                    </a:lnTo>
                    <a:lnTo>
                      <a:pt x="165" y="141"/>
                    </a:lnTo>
                    <a:lnTo>
                      <a:pt x="163" y="151"/>
                    </a:lnTo>
                    <a:lnTo>
                      <a:pt x="162" y="153"/>
                    </a:lnTo>
                    <a:lnTo>
                      <a:pt x="163" y="139"/>
                    </a:lnTo>
                    <a:lnTo>
                      <a:pt x="168" y="105"/>
                    </a:lnTo>
                    <a:lnTo>
                      <a:pt x="178" y="104"/>
                    </a:lnTo>
                    <a:lnTo>
                      <a:pt x="196" y="101"/>
                    </a:lnTo>
                    <a:lnTo>
                      <a:pt x="217" y="95"/>
                    </a:lnTo>
                    <a:lnTo>
                      <a:pt x="242" y="89"/>
                    </a:lnTo>
                    <a:lnTo>
                      <a:pt x="299" y="71"/>
                    </a:lnTo>
                    <a:lnTo>
                      <a:pt x="362" y="53"/>
                    </a:lnTo>
                    <a:lnTo>
                      <a:pt x="423" y="33"/>
                    </a:lnTo>
                    <a:lnTo>
                      <a:pt x="475" y="17"/>
                    </a:lnTo>
                    <a:lnTo>
                      <a:pt x="511" y="5"/>
                    </a:lnTo>
                    <a:lnTo>
                      <a:pt x="525" y="0"/>
                    </a:lnTo>
                    <a:lnTo>
                      <a:pt x="536" y="11"/>
                    </a:lnTo>
                    <a:lnTo>
                      <a:pt x="548" y="21"/>
                    </a:lnTo>
                    <a:lnTo>
                      <a:pt x="560" y="31"/>
                    </a:lnTo>
                    <a:lnTo>
                      <a:pt x="572" y="39"/>
                    </a:lnTo>
                    <a:lnTo>
                      <a:pt x="584" y="47"/>
                    </a:lnTo>
                    <a:lnTo>
                      <a:pt x="597" y="54"/>
                    </a:lnTo>
                    <a:lnTo>
                      <a:pt x="609" y="60"/>
                    </a:lnTo>
                    <a:lnTo>
                      <a:pt x="622" y="66"/>
                    </a:lnTo>
                    <a:lnTo>
                      <a:pt x="635" y="70"/>
                    </a:lnTo>
                    <a:lnTo>
                      <a:pt x="648" y="73"/>
                    </a:lnTo>
                    <a:lnTo>
                      <a:pt x="661" y="77"/>
                    </a:lnTo>
                    <a:lnTo>
                      <a:pt x="675" y="80"/>
                    </a:lnTo>
                    <a:lnTo>
                      <a:pt x="690" y="81"/>
                    </a:lnTo>
                    <a:lnTo>
                      <a:pt x="704" y="83"/>
                    </a:lnTo>
                    <a:lnTo>
                      <a:pt x="719" y="83"/>
                    </a:lnTo>
                    <a:lnTo>
                      <a:pt x="734" y="84"/>
                    </a:lnTo>
                    <a:lnTo>
                      <a:pt x="735" y="101"/>
                    </a:lnTo>
                    <a:lnTo>
                      <a:pt x="736" y="118"/>
                    </a:lnTo>
                    <a:lnTo>
                      <a:pt x="739" y="133"/>
                    </a:lnTo>
                    <a:lnTo>
                      <a:pt x="741" y="148"/>
                    </a:lnTo>
                    <a:lnTo>
                      <a:pt x="744" y="164"/>
                    </a:lnTo>
                    <a:lnTo>
                      <a:pt x="748" y="178"/>
                    </a:lnTo>
                    <a:lnTo>
                      <a:pt x="753" y="191"/>
                    </a:lnTo>
                    <a:lnTo>
                      <a:pt x="758" y="204"/>
                    </a:lnTo>
                    <a:lnTo>
                      <a:pt x="764" y="216"/>
                    </a:lnTo>
                    <a:lnTo>
                      <a:pt x="770" y="228"/>
                    </a:lnTo>
                    <a:lnTo>
                      <a:pt x="777" y="239"/>
                    </a:lnTo>
                    <a:lnTo>
                      <a:pt x="784" y="250"/>
                    </a:lnTo>
                    <a:lnTo>
                      <a:pt x="800" y="269"/>
                    </a:lnTo>
                    <a:lnTo>
                      <a:pt x="816" y="288"/>
                    </a:lnTo>
                    <a:lnTo>
                      <a:pt x="832" y="305"/>
                    </a:lnTo>
                    <a:lnTo>
                      <a:pt x="850" y="321"/>
                    </a:lnTo>
                    <a:lnTo>
                      <a:pt x="867" y="336"/>
                    </a:lnTo>
                    <a:lnTo>
                      <a:pt x="885" y="349"/>
                    </a:lnTo>
                    <a:lnTo>
                      <a:pt x="917" y="374"/>
                    </a:lnTo>
                    <a:lnTo>
                      <a:pt x="945" y="398"/>
                    </a:lnTo>
                    <a:lnTo>
                      <a:pt x="945" y="672"/>
                    </a:lnTo>
                    <a:lnTo>
                      <a:pt x="1091" y="756"/>
                    </a:lnTo>
                    <a:lnTo>
                      <a:pt x="1087" y="760"/>
                    </a:lnTo>
                    <a:lnTo>
                      <a:pt x="1086" y="765"/>
                    </a:lnTo>
                    <a:lnTo>
                      <a:pt x="1085" y="773"/>
                    </a:lnTo>
                    <a:lnTo>
                      <a:pt x="1085" y="781"/>
                    </a:lnTo>
                    <a:lnTo>
                      <a:pt x="1088" y="797"/>
                    </a:lnTo>
                    <a:lnTo>
                      <a:pt x="1094" y="816"/>
                    </a:lnTo>
                    <a:lnTo>
                      <a:pt x="1106" y="847"/>
                    </a:lnTo>
                    <a:lnTo>
                      <a:pt x="1112" y="860"/>
                    </a:lnTo>
                    <a:lnTo>
                      <a:pt x="1103" y="857"/>
                    </a:lnTo>
                    <a:lnTo>
                      <a:pt x="1075" y="850"/>
                    </a:lnTo>
                    <a:lnTo>
                      <a:pt x="1034" y="842"/>
                    </a:lnTo>
                    <a:lnTo>
                      <a:pt x="978" y="831"/>
                    </a:lnTo>
                    <a:lnTo>
                      <a:pt x="947" y="826"/>
                    </a:lnTo>
                    <a:lnTo>
                      <a:pt x="912" y="822"/>
                    </a:lnTo>
                    <a:lnTo>
                      <a:pt x="876" y="819"/>
                    </a:lnTo>
                    <a:lnTo>
                      <a:pt x="838" y="816"/>
                    </a:lnTo>
                    <a:lnTo>
                      <a:pt x="797" y="814"/>
                    </a:lnTo>
                    <a:lnTo>
                      <a:pt x="757" y="813"/>
                    </a:lnTo>
                    <a:lnTo>
                      <a:pt x="715" y="816"/>
                    </a:lnTo>
                    <a:lnTo>
                      <a:pt x="671" y="818"/>
                    </a:lnTo>
                  </a:path>
                </a:pathLst>
              </a:custGeom>
              <a:noFill/>
              <a:ln w="0">
                <a:solidFill>
                  <a:srgbClr val="949393"/>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1" name="Freeform 259"/>
              <p:cNvSpPr>
                <a:spLocks/>
              </p:cNvSpPr>
              <p:nvPr/>
            </p:nvSpPr>
            <p:spPr bwMode="auto">
              <a:xfrm>
                <a:off x="1768" y="2056"/>
                <a:ext cx="110" cy="73"/>
              </a:xfrm>
              <a:custGeom>
                <a:avLst/>
                <a:gdLst/>
                <a:ahLst/>
                <a:cxnLst>
                  <a:cxn ang="0">
                    <a:pos x="546" y="30"/>
                  </a:cxn>
                  <a:cxn ang="0">
                    <a:pos x="533" y="52"/>
                  </a:cxn>
                  <a:cxn ang="0">
                    <a:pos x="520" y="76"/>
                  </a:cxn>
                  <a:cxn ang="0">
                    <a:pos x="506" y="99"/>
                  </a:cxn>
                  <a:cxn ang="0">
                    <a:pos x="490" y="123"/>
                  </a:cxn>
                  <a:cxn ang="0">
                    <a:pos x="475" y="146"/>
                  </a:cxn>
                  <a:cxn ang="0">
                    <a:pos x="458" y="169"/>
                  </a:cxn>
                  <a:cxn ang="0">
                    <a:pos x="440" y="191"/>
                  </a:cxn>
                  <a:cxn ang="0">
                    <a:pos x="423" y="213"/>
                  </a:cxn>
                  <a:cxn ang="0">
                    <a:pos x="403" y="234"/>
                  </a:cxn>
                  <a:cxn ang="0">
                    <a:pos x="383" y="255"/>
                  </a:cxn>
                  <a:cxn ang="0">
                    <a:pos x="363" y="275"/>
                  </a:cxn>
                  <a:cxn ang="0">
                    <a:pos x="342" y="294"/>
                  </a:cxn>
                  <a:cxn ang="0">
                    <a:pos x="320" y="313"/>
                  </a:cxn>
                  <a:cxn ang="0">
                    <a:pos x="298" y="331"/>
                  </a:cxn>
                  <a:cxn ang="0">
                    <a:pos x="276" y="349"/>
                  </a:cxn>
                  <a:cxn ang="0">
                    <a:pos x="252" y="365"/>
                  </a:cxn>
                  <a:cxn ang="0">
                    <a:pos x="244" y="353"/>
                  </a:cxn>
                  <a:cxn ang="0">
                    <a:pos x="237" y="341"/>
                  </a:cxn>
                  <a:cxn ang="0">
                    <a:pos x="232" y="329"/>
                  </a:cxn>
                  <a:cxn ang="0">
                    <a:pos x="227" y="318"/>
                  </a:cxn>
                  <a:cxn ang="0">
                    <a:pos x="218" y="295"/>
                  </a:cxn>
                  <a:cxn ang="0">
                    <a:pos x="210" y="273"/>
                  </a:cxn>
                  <a:cxn ang="0">
                    <a:pos x="201" y="252"/>
                  </a:cxn>
                  <a:cxn ang="0">
                    <a:pos x="193" y="232"/>
                  </a:cxn>
                  <a:cxn ang="0">
                    <a:pos x="187" y="222"/>
                  </a:cxn>
                  <a:cxn ang="0">
                    <a:pos x="182" y="214"/>
                  </a:cxn>
                  <a:cxn ang="0">
                    <a:pos x="175" y="205"/>
                  </a:cxn>
                  <a:cxn ang="0">
                    <a:pos x="168" y="197"/>
                  </a:cxn>
                  <a:cxn ang="0">
                    <a:pos x="122" y="152"/>
                  </a:cxn>
                  <a:cxn ang="0">
                    <a:pos x="91" y="121"/>
                  </a:cxn>
                  <a:cxn ang="0">
                    <a:pos x="72" y="104"/>
                  </a:cxn>
                  <a:cxn ang="0">
                    <a:pos x="60" y="95"/>
                  </a:cxn>
                  <a:cxn ang="0">
                    <a:pos x="51" y="91"/>
                  </a:cxn>
                  <a:cxn ang="0">
                    <a:pos x="41" y="87"/>
                  </a:cxn>
                  <a:cxn ang="0">
                    <a:pos x="25" y="83"/>
                  </a:cxn>
                  <a:cxn ang="0">
                    <a:pos x="0" y="71"/>
                  </a:cxn>
                  <a:cxn ang="0">
                    <a:pos x="63" y="50"/>
                  </a:cxn>
                  <a:cxn ang="0">
                    <a:pos x="84" y="39"/>
                  </a:cxn>
                  <a:cxn ang="0">
                    <a:pos x="106" y="30"/>
                  </a:cxn>
                  <a:cxn ang="0">
                    <a:pos x="128" y="21"/>
                  </a:cxn>
                  <a:cxn ang="0">
                    <a:pos x="154" y="14"/>
                  </a:cxn>
                  <a:cxn ang="0">
                    <a:pos x="179" y="9"/>
                  </a:cxn>
                  <a:cxn ang="0">
                    <a:pos x="207" y="4"/>
                  </a:cxn>
                  <a:cxn ang="0">
                    <a:pos x="235" y="2"/>
                  </a:cxn>
                  <a:cxn ang="0">
                    <a:pos x="265" y="0"/>
                  </a:cxn>
                  <a:cxn ang="0">
                    <a:pos x="296" y="0"/>
                  </a:cxn>
                  <a:cxn ang="0">
                    <a:pos x="328" y="1"/>
                  </a:cxn>
                  <a:cxn ang="0">
                    <a:pos x="362" y="2"/>
                  </a:cxn>
                  <a:cxn ang="0">
                    <a:pos x="397" y="6"/>
                  </a:cxn>
                  <a:cxn ang="0">
                    <a:pos x="433" y="10"/>
                  </a:cxn>
                  <a:cxn ang="0">
                    <a:pos x="468" y="15"/>
                  </a:cxn>
                  <a:cxn ang="0">
                    <a:pos x="507" y="22"/>
                  </a:cxn>
                  <a:cxn ang="0">
                    <a:pos x="546" y="30"/>
                  </a:cxn>
                </a:cxnLst>
                <a:rect l="0" t="0" r="r" b="b"/>
                <a:pathLst>
                  <a:path w="546" h="365">
                    <a:moveTo>
                      <a:pt x="546" y="30"/>
                    </a:moveTo>
                    <a:lnTo>
                      <a:pt x="533" y="52"/>
                    </a:lnTo>
                    <a:lnTo>
                      <a:pt x="520" y="76"/>
                    </a:lnTo>
                    <a:lnTo>
                      <a:pt x="506" y="99"/>
                    </a:lnTo>
                    <a:lnTo>
                      <a:pt x="490" y="123"/>
                    </a:lnTo>
                    <a:lnTo>
                      <a:pt x="475" y="146"/>
                    </a:lnTo>
                    <a:lnTo>
                      <a:pt x="458" y="169"/>
                    </a:lnTo>
                    <a:lnTo>
                      <a:pt x="440" y="191"/>
                    </a:lnTo>
                    <a:lnTo>
                      <a:pt x="423" y="213"/>
                    </a:lnTo>
                    <a:lnTo>
                      <a:pt x="403" y="234"/>
                    </a:lnTo>
                    <a:lnTo>
                      <a:pt x="383" y="255"/>
                    </a:lnTo>
                    <a:lnTo>
                      <a:pt x="363" y="275"/>
                    </a:lnTo>
                    <a:lnTo>
                      <a:pt x="342" y="294"/>
                    </a:lnTo>
                    <a:lnTo>
                      <a:pt x="320" y="313"/>
                    </a:lnTo>
                    <a:lnTo>
                      <a:pt x="298" y="331"/>
                    </a:lnTo>
                    <a:lnTo>
                      <a:pt x="276" y="349"/>
                    </a:lnTo>
                    <a:lnTo>
                      <a:pt x="252" y="365"/>
                    </a:lnTo>
                    <a:lnTo>
                      <a:pt x="244" y="353"/>
                    </a:lnTo>
                    <a:lnTo>
                      <a:pt x="237" y="341"/>
                    </a:lnTo>
                    <a:lnTo>
                      <a:pt x="232" y="329"/>
                    </a:lnTo>
                    <a:lnTo>
                      <a:pt x="227" y="318"/>
                    </a:lnTo>
                    <a:lnTo>
                      <a:pt x="218" y="295"/>
                    </a:lnTo>
                    <a:lnTo>
                      <a:pt x="210" y="273"/>
                    </a:lnTo>
                    <a:lnTo>
                      <a:pt x="201" y="252"/>
                    </a:lnTo>
                    <a:lnTo>
                      <a:pt x="193" y="232"/>
                    </a:lnTo>
                    <a:lnTo>
                      <a:pt x="187" y="222"/>
                    </a:lnTo>
                    <a:lnTo>
                      <a:pt x="182" y="214"/>
                    </a:lnTo>
                    <a:lnTo>
                      <a:pt x="175" y="205"/>
                    </a:lnTo>
                    <a:lnTo>
                      <a:pt x="168" y="197"/>
                    </a:lnTo>
                    <a:lnTo>
                      <a:pt x="122" y="152"/>
                    </a:lnTo>
                    <a:lnTo>
                      <a:pt x="91" y="121"/>
                    </a:lnTo>
                    <a:lnTo>
                      <a:pt x="72" y="104"/>
                    </a:lnTo>
                    <a:lnTo>
                      <a:pt x="60" y="95"/>
                    </a:lnTo>
                    <a:lnTo>
                      <a:pt x="51" y="91"/>
                    </a:lnTo>
                    <a:lnTo>
                      <a:pt x="41" y="87"/>
                    </a:lnTo>
                    <a:lnTo>
                      <a:pt x="25" y="83"/>
                    </a:lnTo>
                    <a:lnTo>
                      <a:pt x="0" y="71"/>
                    </a:lnTo>
                    <a:lnTo>
                      <a:pt x="63" y="50"/>
                    </a:lnTo>
                    <a:lnTo>
                      <a:pt x="84" y="39"/>
                    </a:lnTo>
                    <a:lnTo>
                      <a:pt x="106" y="30"/>
                    </a:lnTo>
                    <a:lnTo>
                      <a:pt x="128" y="21"/>
                    </a:lnTo>
                    <a:lnTo>
                      <a:pt x="154" y="14"/>
                    </a:lnTo>
                    <a:lnTo>
                      <a:pt x="179" y="9"/>
                    </a:lnTo>
                    <a:lnTo>
                      <a:pt x="207" y="4"/>
                    </a:lnTo>
                    <a:lnTo>
                      <a:pt x="235" y="2"/>
                    </a:lnTo>
                    <a:lnTo>
                      <a:pt x="265" y="0"/>
                    </a:lnTo>
                    <a:lnTo>
                      <a:pt x="296" y="0"/>
                    </a:lnTo>
                    <a:lnTo>
                      <a:pt x="328" y="1"/>
                    </a:lnTo>
                    <a:lnTo>
                      <a:pt x="362" y="2"/>
                    </a:lnTo>
                    <a:lnTo>
                      <a:pt x="397" y="6"/>
                    </a:lnTo>
                    <a:lnTo>
                      <a:pt x="433" y="10"/>
                    </a:lnTo>
                    <a:lnTo>
                      <a:pt x="468" y="15"/>
                    </a:lnTo>
                    <a:lnTo>
                      <a:pt x="507" y="22"/>
                    </a:lnTo>
                    <a:lnTo>
                      <a:pt x="546" y="30"/>
                    </a:lnTo>
                    <a:close/>
                  </a:path>
                </a:pathLst>
              </a:custGeom>
              <a:solidFill>
                <a:srgbClr val="DEDEDD"/>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2" name="Freeform 260"/>
              <p:cNvSpPr>
                <a:spLocks/>
              </p:cNvSpPr>
              <p:nvPr/>
            </p:nvSpPr>
            <p:spPr bwMode="auto">
              <a:xfrm>
                <a:off x="1768" y="2056"/>
                <a:ext cx="110" cy="73"/>
              </a:xfrm>
              <a:custGeom>
                <a:avLst/>
                <a:gdLst/>
                <a:ahLst/>
                <a:cxnLst>
                  <a:cxn ang="0">
                    <a:pos x="546" y="30"/>
                  </a:cxn>
                  <a:cxn ang="0">
                    <a:pos x="533" y="52"/>
                  </a:cxn>
                  <a:cxn ang="0">
                    <a:pos x="520" y="76"/>
                  </a:cxn>
                  <a:cxn ang="0">
                    <a:pos x="506" y="99"/>
                  </a:cxn>
                  <a:cxn ang="0">
                    <a:pos x="490" y="123"/>
                  </a:cxn>
                  <a:cxn ang="0">
                    <a:pos x="475" y="146"/>
                  </a:cxn>
                  <a:cxn ang="0">
                    <a:pos x="458" y="169"/>
                  </a:cxn>
                  <a:cxn ang="0">
                    <a:pos x="440" y="191"/>
                  </a:cxn>
                  <a:cxn ang="0">
                    <a:pos x="423" y="213"/>
                  </a:cxn>
                  <a:cxn ang="0">
                    <a:pos x="403" y="234"/>
                  </a:cxn>
                  <a:cxn ang="0">
                    <a:pos x="383" y="255"/>
                  </a:cxn>
                  <a:cxn ang="0">
                    <a:pos x="363" y="275"/>
                  </a:cxn>
                  <a:cxn ang="0">
                    <a:pos x="342" y="294"/>
                  </a:cxn>
                  <a:cxn ang="0">
                    <a:pos x="320" y="313"/>
                  </a:cxn>
                  <a:cxn ang="0">
                    <a:pos x="298" y="331"/>
                  </a:cxn>
                  <a:cxn ang="0">
                    <a:pos x="276" y="349"/>
                  </a:cxn>
                  <a:cxn ang="0">
                    <a:pos x="252" y="365"/>
                  </a:cxn>
                  <a:cxn ang="0">
                    <a:pos x="244" y="353"/>
                  </a:cxn>
                  <a:cxn ang="0">
                    <a:pos x="237" y="341"/>
                  </a:cxn>
                  <a:cxn ang="0">
                    <a:pos x="232" y="329"/>
                  </a:cxn>
                  <a:cxn ang="0">
                    <a:pos x="227" y="318"/>
                  </a:cxn>
                  <a:cxn ang="0">
                    <a:pos x="218" y="295"/>
                  </a:cxn>
                  <a:cxn ang="0">
                    <a:pos x="210" y="273"/>
                  </a:cxn>
                  <a:cxn ang="0">
                    <a:pos x="201" y="252"/>
                  </a:cxn>
                  <a:cxn ang="0">
                    <a:pos x="193" y="232"/>
                  </a:cxn>
                  <a:cxn ang="0">
                    <a:pos x="187" y="222"/>
                  </a:cxn>
                  <a:cxn ang="0">
                    <a:pos x="182" y="214"/>
                  </a:cxn>
                  <a:cxn ang="0">
                    <a:pos x="175" y="205"/>
                  </a:cxn>
                  <a:cxn ang="0">
                    <a:pos x="168" y="197"/>
                  </a:cxn>
                  <a:cxn ang="0">
                    <a:pos x="122" y="152"/>
                  </a:cxn>
                  <a:cxn ang="0">
                    <a:pos x="91" y="121"/>
                  </a:cxn>
                  <a:cxn ang="0">
                    <a:pos x="72" y="104"/>
                  </a:cxn>
                  <a:cxn ang="0">
                    <a:pos x="60" y="95"/>
                  </a:cxn>
                  <a:cxn ang="0">
                    <a:pos x="51" y="91"/>
                  </a:cxn>
                  <a:cxn ang="0">
                    <a:pos x="41" y="87"/>
                  </a:cxn>
                  <a:cxn ang="0">
                    <a:pos x="25" y="83"/>
                  </a:cxn>
                  <a:cxn ang="0">
                    <a:pos x="0" y="71"/>
                  </a:cxn>
                  <a:cxn ang="0">
                    <a:pos x="63" y="50"/>
                  </a:cxn>
                  <a:cxn ang="0">
                    <a:pos x="84" y="39"/>
                  </a:cxn>
                  <a:cxn ang="0">
                    <a:pos x="106" y="30"/>
                  </a:cxn>
                  <a:cxn ang="0">
                    <a:pos x="128" y="21"/>
                  </a:cxn>
                  <a:cxn ang="0">
                    <a:pos x="154" y="14"/>
                  </a:cxn>
                  <a:cxn ang="0">
                    <a:pos x="179" y="9"/>
                  </a:cxn>
                  <a:cxn ang="0">
                    <a:pos x="207" y="4"/>
                  </a:cxn>
                  <a:cxn ang="0">
                    <a:pos x="235" y="2"/>
                  </a:cxn>
                  <a:cxn ang="0">
                    <a:pos x="265" y="0"/>
                  </a:cxn>
                  <a:cxn ang="0">
                    <a:pos x="296" y="0"/>
                  </a:cxn>
                  <a:cxn ang="0">
                    <a:pos x="328" y="1"/>
                  </a:cxn>
                  <a:cxn ang="0">
                    <a:pos x="362" y="2"/>
                  </a:cxn>
                  <a:cxn ang="0">
                    <a:pos x="397" y="6"/>
                  </a:cxn>
                  <a:cxn ang="0">
                    <a:pos x="433" y="10"/>
                  </a:cxn>
                  <a:cxn ang="0">
                    <a:pos x="468" y="15"/>
                  </a:cxn>
                  <a:cxn ang="0">
                    <a:pos x="507" y="22"/>
                  </a:cxn>
                  <a:cxn ang="0">
                    <a:pos x="546" y="30"/>
                  </a:cxn>
                </a:cxnLst>
                <a:rect l="0" t="0" r="r" b="b"/>
                <a:pathLst>
                  <a:path w="546" h="365">
                    <a:moveTo>
                      <a:pt x="546" y="30"/>
                    </a:moveTo>
                    <a:lnTo>
                      <a:pt x="533" y="52"/>
                    </a:lnTo>
                    <a:lnTo>
                      <a:pt x="520" y="76"/>
                    </a:lnTo>
                    <a:lnTo>
                      <a:pt x="506" y="99"/>
                    </a:lnTo>
                    <a:lnTo>
                      <a:pt x="490" y="123"/>
                    </a:lnTo>
                    <a:lnTo>
                      <a:pt x="475" y="146"/>
                    </a:lnTo>
                    <a:lnTo>
                      <a:pt x="458" y="169"/>
                    </a:lnTo>
                    <a:lnTo>
                      <a:pt x="440" y="191"/>
                    </a:lnTo>
                    <a:lnTo>
                      <a:pt x="423" y="213"/>
                    </a:lnTo>
                    <a:lnTo>
                      <a:pt x="403" y="234"/>
                    </a:lnTo>
                    <a:lnTo>
                      <a:pt x="383" y="255"/>
                    </a:lnTo>
                    <a:lnTo>
                      <a:pt x="363" y="275"/>
                    </a:lnTo>
                    <a:lnTo>
                      <a:pt x="342" y="294"/>
                    </a:lnTo>
                    <a:lnTo>
                      <a:pt x="320" y="313"/>
                    </a:lnTo>
                    <a:lnTo>
                      <a:pt x="298" y="331"/>
                    </a:lnTo>
                    <a:lnTo>
                      <a:pt x="276" y="349"/>
                    </a:lnTo>
                    <a:lnTo>
                      <a:pt x="252" y="365"/>
                    </a:lnTo>
                    <a:lnTo>
                      <a:pt x="244" y="353"/>
                    </a:lnTo>
                    <a:lnTo>
                      <a:pt x="237" y="341"/>
                    </a:lnTo>
                    <a:lnTo>
                      <a:pt x="232" y="329"/>
                    </a:lnTo>
                    <a:lnTo>
                      <a:pt x="227" y="318"/>
                    </a:lnTo>
                    <a:lnTo>
                      <a:pt x="218" y="295"/>
                    </a:lnTo>
                    <a:lnTo>
                      <a:pt x="210" y="273"/>
                    </a:lnTo>
                    <a:lnTo>
                      <a:pt x="201" y="252"/>
                    </a:lnTo>
                    <a:lnTo>
                      <a:pt x="193" y="232"/>
                    </a:lnTo>
                    <a:lnTo>
                      <a:pt x="187" y="222"/>
                    </a:lnTo>
                    <a:lnTo>
                      <a:pt x="182" y="214"/>
                    </a:lnTo>
                    <a:lnTo>
                      <a:pt x="175" y="205"/>
                    </a:lnTo>
                    <a:lnTo>
                      <a:pt x="168" y="197"/>
                    </a:lnTo>
                    <a:lnTo>
                      <a:pt x="122" y="152"/>
                    </a:lnTo>
                    <a:lnTo>
                      <a:pt x="91" y="121"/>
                    </a:lnTo>
                    <a:lnTo>
                      <a:pt x="72" y="104"/>
                    </a:lnTo>
                    <a:lnTo>
                      <a:pt x="60" y="95"/>
                    </a:lnTo>
                    <a:lnTo>
                      <a:pt x="51" y="91"/>
                    </a:lnTo>
                    <a:lnTo>
                      <a:pt x="41" y="87"/>
                    </a:lnTo>
                    <a:lnTo>
                      <a:pt x="25" y="83"/>
                    </a:lnTo>
                    <a:lnTo>
                      <a:pt x="0" y="71"/>
                    </a:lnTo>
                    <a:lnTo>
                      <a:pt x="63" y="50"/>
                    </a:lnTo>
                    <a:lnTo>
                      <a:pt x="84" y="39"/>
                    </a:lnTo>
                    <a:lnTo>
                      <a:pt x="106" y="30"/>
                    </a:lnTo>
                    <a:lnTo>
                      <a:pt x="128" y="21"/>
                    </a:lnTo>
                    <a:lnTo>
                      <a:pt x="154" y="14"/>
                    </a:lnTo>
                    <a:lnTo>
                      <a:pt x="179" y="9"/>
                    </a:lnTo>
                    <a:lnTo>
                      <a:pt x="207" y="4"/>
                    </a:lnTo>
                    <a:lnTo>
                      <a:pt x="235" y="2"/>
                    </a:lnTo>
                    <a:lnTo>
                      <a:pt x="265" y="0"/>
                    </a:lnTo>
                    <a:lnTo>
                      <a:pt x="296" y="0"/>
                    </a:lnTo>
                    <a:lnTo>
                      <a:pt x="328" y="1"/>
                    </a:lnTo>
                    <a:lnTo>
                      <a:pt x="362" y="2"/>
                    </a:lnTo>
                    <a:lnTo>
                      <a:pt x="397" y="6"/>
                    </a:lnTo>
                    <a:lnTo>
                      <a:pt x="433" y="10"/>
                    </a:lnTo>
                    <a:lnTo>
                      <a:pt x="468" y="15"/>
                    </a:lnTo>
                    <a:lnTo>
                      <a:pt x="507" y="22"/>
                    </a:lnTo>
                    <a:lnTo>
                      <a:pt x="546" y="30"/>
                    </a:lnTo>
                  </a:path>
                </a:pathLst>
              </a:custGeom>
              <a:noFill/>
              <a:ln w="0">
                <a:solidFill>
                  <a:srgbClr val="949393"/>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3" name="Freeform 261"/>
              <p:cNvSpPr>
                <a:spLocks/>
              </p:cNvSpPr>
              <p:nvPr/>
            </p:nvSpPr>
            <p:spPr bwMode="auto">
              <a:xfrm>
                <a:off x="1819" y="2058"/>
                <a:ext cx="256" cy="193"/>
              </a:xfrm>
              <a:custGeom>
                <a:avLst/>
                <a:gdLst/>
                <a:ahLst/>
                <a:cxnLst>
                  <a:cxn ang="0">
                    <a:pos x="602" y="35"/>
                  </a:cxn>
                  <a:cxn ang="0">
                    <a:pos x="662" y="55"/>
                  </a:cxn>
                  <a:cxn ang="0">
                    <a:pos x="687" y="74"/>
                  </a:cxn>
                  <a:cxn ang="0">
                    <a:pos x="729" y="92"/>
                  </a:cxn>
                  <a:cxn ang="0">
                    <a:pos x="826" y="119"/>
                  </a:cxn>
                  <a:cxn ang="0">
                    <a:pos x="877" y="125"/>
                  </a:cxn>
                  <a:cxn ang="0">
                    <a:pos x="952" y="107"/>
                  </a:cxn>
                  <a:cxn ang="0">
                    <a:pos x="989" y="85"/>
                  </a:cxn>
                  <a:cxn ang="0">
                    <a:pos x="1090" y="63"/>
                  </a:cxn>
                  <a:cxn ang="0">
                    <a:pos x="1114" y="144"/>
                  </a:cxn>
                  <a:cxn ang="0">
                    <a:pos x="1154" y="218"/>
                  </a:cxn>
                  <a:cxn ang="0">
                    <a:pos x="1208" y="272"/>
                  </a:cxn>
                  <a:cxn ang="0">
                    <a:pos x="1242" y="289"/>
                  </a:cxn>
                  <a:cxn ang="0">
                    <a:pos x="1279" y="294"/>
                  </a:cxn>
                  <a:cxn ang="0">
                    <a:pos x="1279" y="441"/>
                  </a:cxn>
                  <a:cxn ang="0">
                    <a:pos x="1251" y="496"/>
                  </a:cxn>
                  <a:cxn ang="0">
                    <a:pos x="1239" y="538"/>
                  </a:cxn>
                  <a:cxn ang="0">
                    <a:pos x="1239" y="572"/>
                  </a:cxn>
                  <a:cxn ang="0">
                    <a:pos x="1262" y="636"/>
                  </a:cxn>
                  <a:cxn ang="0">
                    <a:pos x="1278" y="701"/>
                  </a:cxn>
                  <a:cxn ang="0">
                    <a:pos x="1282" y="761"/>
                  </a:cxn>
                  <a:cxn ang="0">
                    <a:pos x="1282" y="844"/>
                  </a:cxn>
                  <a:cxn ang="0">
                    <a:pos x="1278" y="910"/>
                  </a:cxn>
                  <a:cxn ang="0">
                    <a:pos x="1257" y="949"/>
                  </a:cxn>
                  <a:cxn ang="0">
                    <a:pos x="1165" y="967"/>
                  </a:cxn>
                  <a:cxn ang="0">
                    <a:pos x="1128" y="967"/>
                  </a:cxn>
                  <a:cxn ang="0">
                    <a:pos x="1084" y="953"/>
                  </a:cxn>
                  <a:cxn ang="0">
                    <a:pos x="1025" y="911"/>
                  </a:cxn>
                  <a:cxn ang="0">
                    <a:pos x="983" y="858"/>
                  </a:cxn>
                  <a:cxn ang="0">
                    <a:pos x="944" y="818"/>
                  </a:cxn>
                  <a:cxn ang="0">
                    <a:pos x="890" y="813"/>
                  </a:cxn>
                  <a:cxn ang="0">
                    <a:pos x="839" y="774"/>
                  </a:cxn>
                  <a:cxn ang="0">
                    <a:pos x="825" y="679"/>
                  </a:cxn>
                  <a:cxn ang="0">
                    <a:pos x="791" y="605"/>
                  </a:cxn>
                  <a:cxn ang="0">
                    <a:pos x="761" y="570"/>
                  </a:cxn>
                  <a:cxn ang="0">
                    <a:pos x="722" y="544"/>
                  </a:cxn>
                  <a:cxn ang="0">
                    <a:pos x="673" y="528"/>
                  </a:cxn>
                  <a:cxn ang="0">
                    <a:pos x="615" y="525"/>
                  </a:cxn>
                  <a:cxn ang="0">
                    <a:pos x="566" y="532"/>
                  </a:cxn>
                  <a:cxn ang="0">
                    <a:pos x="512" y="552"/>
                  </a:cxn>
                  <a:cxn ang="0">
                    <a:pos x="439" y="606"/>
                  </a:cxn>
                  <a:cxn ang="0">
                    <a:pos x="352" y="695"/>
                  </a:cxn>
                  <a:cxn ang="0">
                    <a:pos x="310" y="684"/>
                  </a:cxn>
                  <a:cxn ang="0">
                    <a:pos x="289" y="626"/>
                  </a:cxn>
                  <a:cxn ang="0">
                    <a:pos x="258" y="576"/>
                  </a:cxn>
                  <a:cxn ang="0">
                    <a:pos x="181" y="502"/>
                  </a:cxn>
                  <a:cxn ang="0">
                    <a:pos x="76" y="423"/>
                  </a:cxn>
                  <a:cxn ang="0">
                    <a:pos x="24" y="341"/>
                  </a:cxn>
                  <a:cxn ang="0">
                    <a:pos x="116" y="262"/>
                  </a:cxn>
                  <a:cxn ang="0">
                    <a:pos x="201" y="171"/>
                  </a:cxn>
                  <a:cxn ang="0">
                    <a:pos x="273" y="73"/>
                  </a:cxn>
                  <a:cxn ang="0">
                    <a:pos x="524" y="22"/>
                  </a:cxn>
                </a:cxnLst>
                <a:rect l="0" t="0" r="r" b="b"/>
                <a:pathLst>
                  <a:path w="1282" h="968">
                    <a:moveTo>
                      <a:pt x="524" y="22"/>
                    </a:moveTo>
                    <a:lnTo>
                      <a:pt x="554" y="25"/>
                    </a:lnTo>
                    <a:lnTo>
                      <a:pt x="579" y="30"/>
                    </a:lnTo>
                    <a:lnTo>
                      <a:pt x="602" y="35"/>
                    </a:lnTo>
                    <a:lnTo>
                      <a:pt x="621" y="40"/>
                    </a:lnTo>
                    <a:lnTo>
                      <a:pt x="637" y="46"/>
                    </a:lnTo>
                    <a:lnTo>
                      <a:pt x="651" y="50"/>
                    </a:lnTo>
                    <a:lnTo>
                      <a:pt x="662" y="55"/>
                    </a:lnTo>
                    <a:lnTo>
                      <a:pt x="671" y="61"/>
                    </a:lnTo>
                    <a:lnTo>
                      <a:pt x="679" y="65"/>
                    </a:lnTo>
                    <a:lnTo>
                      <a:pt x="683" y="69"/>
                    </a:lnTo>
                    <a:lnTo>
                      <a:pt x="687" y="74"/>
                    </a:lnTo>
                    <a:lnTo>
                      <a:pt x="689" y="77"/>
                    </a:lnTo>
                    <a:lnTo>
                      <a:pt x="692" y="83"/>
                    </a:lnTo>
                    <a:lnTo>
                      <a:pt x="692" y="84"/>
                    </a:lnTo>
                    <a:lnTo>
                      <a:pt x="729" y="92"/>
                    </a:lnTo>
                    <a:lnTo>
                      <a:pt x="759" y="99"/>
                    </a:lnTo>
                    <a:lnTo>
                      <a:pt x="785" y="107"/>
                    </a:lnTo>
                    <a:lnTo>
                      <a:pt x="807" y="113"/>
                    </a:lnTo>
                    <a:lnTo>
                      <a:pt x="826" y="119"/>
                    </a:lnTo>
                    <a:lnTo>
                      <a:pt x="840" y="123"/>
                    </a:lnTo>
                    <a:lnTo>
                      <a:pt x="851" y="125"/>
                    </a:lnTo>
                    <a:lnTo>
                      <a:pt x="859" y="126"/>
                    </a:lnTo>
                    <a:lnTo>
                      <a:pt x="877" y="125"/>
                    </a:lnTo>
                    <a:lnTo>
                      <a:pt x="898" y="122"/>
                    </a:lnTo>
                    <a:lnTo>
                      <a:pt x="919" y="117"/>
                    </a:lnTo>
                    <a:lnTo>
                      <a:pt x="941" y="110"/>
                    </a:lnTo>
                    <a:lnTo>
                      <a:pt x="952" y="107"/>
                    </a:lnTo>
                    <a:lnTo>
                      <a:pt x="962" y="101"/>
                    </a:lnTo>
                    <a:lnTo>
                      <a:pt x="972" y="97"/>
                    </a:lnTo>
                    <a:lnTo>
                      <a:pt x="980" y="90"/>
                    </a:lnTo>
                    <a:lnTo>
                      <a:pt x="989" y="85"/>
                    </a:lnTo>
                    <a:lnTo>
                      <a:pt x="996" y="78"/>
                    </a:lnTo>
                    <a:lnTo>
                      <a:pt x="1002" y="71"/>
                    </a:lnTo>
                    <a:lnTo>
                      <a:pt x="1007" y="63"/>
                    </a:lnTo>
                    <a:lnTo>
                      <a:pt x="1090" y="63"/>
                    </a:lnTo>
                    <a:lnTo>
                      <a:pt x="1095" y="83"/>
                    </a:lnTo>
                    <a:lnTo>
                      <a:pt x="1100" y="103"/>
                    </a:lnTo>
                    <a:lnTo>
                      <a:pt x="1107" y="123"/>
                    </a:lnTo>
                    <a:lnTo>
                      <a:pt x="1114" y="144"/>
                    </a:lnTo>
                    <a:lnTo>
                      <a:pt x="1122" y="163"/>
                    </a:lnTo>
                    <a:lnTo>
                      <a:pt x="1132" y="182"/>
                    </a:lnTo>
                    <a:lnTo>
                      <a:pt x="1143" y="200"/>
                    </a:lnTo>
                    <a:lnTo>
                      <a:pt x="1154" y="218"/>
                    </a:lnTo>
                    <a:lnTo>
                      <a:pt x="1166" y="234"/>
                    </a:lnTo>
                    <a:lnTo>
                      <a:pt x="1179" y="248"/>
                    </a:lnTo>
                    <a:lnTo>
                      <a:pt x="1193" y="261"/>
                    </a:lnTo>
                    <a:lnTo>
                      <a:pt x="1208" y="272"/>
                    </a:lnTo>
                    <a:lnTo>
                      <a:pt x="1217" y="278"/>
                    </a:lnTo>
                    <a:lnTo>
                      <a:pt x="1225" y="282"/>
                    </a:lnTo>
                    <a:lnTo>
                      <a:pt x="1233" y="285"/>
                    </a:lnTo>
                    <a:lnTo>
                      <a:pt x="1242" y="289"/>
                    </a:lnTo>
                    <a:lnTo>
                      <a:pt x="1251" y="291"/>
                    </a:lnTo>
                    <a:lnTo>
                      <a:pt x="1261" y="293"/>
                    </a:lnTo>
                    <a:lnTo>
                      <a:pt x="1270" y="294"/>
                    </a:lnTo>
                    <a:lnTo>
                      <a:pt x="1279" y="294"/>
                    </a:lnTo>
                    <a:lnTo>
                      <a:pt x="1279" y="338"/>
                    </a:lnTo>
                    <a:lnTo>
                      <a:pt x="1279" y="375"/>
                    </a:lnTo>
                    <a:lnTo>
                      <a:pt x="1279" y="408"/>
                    </a:lnTo>
                    <a:lnTo>
                      <a:pt x="1279" y="441"/>
                    </a:lnTo>
                    <a:lnTo>
                      <a:pt x="1270" y="456"/>
                    </a:lnTo>
                    <a:lnTo>
                      <a:pt x="1263" y="471"/>
                    </a:lnTo>
                    <a:lnTo>
                      <a:pt x="1256" y="484"/>
                    </a:lnTo>
                    <a:lnTo>
                      <a:pt x="1251" y="496"/>
                    </a:lnTo>
                    <a:lnTo>
                      <a:pt x="1246" y="508"/>
                    </a:lnTo>
                    <a:lnTo>
                      <a:pt x="1242" y="519"/>
                    </a:lnTo>
                    <a:lnTo>
                      <a:pt x="1240" y="528"/>
                    </a:lnTo>
                    <a:lnTo>
                      <a:pt x="1239" y="538"/>
                    </a:lnTo>
                    <a:lnTo>
                      <a:pt x="1238" y="547"/>
                    </a:lnTo>
                    <a:lnTo>
                      <a:pt x="1238" y="556"/>
                    </a:lnTo>
                    <a:lnTo>
                      <a:pt x="1238" y="564"/>
                    </a:lnTo>
                    <a:lnTo>
                      <a:pt x="1239" y="572"/>
                    </a:lnTo>
                    <a:lnTo>
                      <a:pt x="1243" y="588"/>
                    </a:lnTo>
                    <a:lnTo>
                      <a:pt x="1249" y="604"/>
                    </a:lnTo>
                    <a:lnTo>
                      <a:pt x="1254" y="620"/>
                    </a:lnTo>
                    <a:lnTo>
                      <a:pt x="1262" y="636"/>
                    </a:lnTo>
                    <a:lnTo>
                      <a:pt x="1268" y="656"/>
                    </a:lnTo>
                    <a:lnTo>
                      <a:pt x="1274" y="677"/>
                    </a:lnTo>
                    <a:lnTo>
                      <a:pt x="1276" y="689"/>
                    </a:lnTo>
                    <a:lnTo>
                      <a:pt x="1278" y="701"/>
                    </a:lnTo>
                    <a:lnTo>
                      <a:pt x="1280" y="715"/>
                    </a:lnTo>
                    <a:lnTo>
                      <a:pt x="1281" y="729"/>
                    </a:lnTo>
                    <a:lnTo>
                      <a:pt x="1282" y="744"/>
                    </a:lnTo>
                    <a:lnTo>
                      <a:pt x="1282" y="761"/>
                    </a:lnTo>
                    <a:lnTo>
                      <a:pt x="1281" y="778"/>
                    </a:lnTo>
                    <a:lnTo>
                      <a:pt x="1279" y="798"/>
                    </a:lnTo>
                    <a:lnTo>
                      <a:pt x="1280" y="821"/>
                    </a:lnTo>
                    <a:lnTo>
                      <a:pt x="1282" y="844"/>
                    </a:lnTo>
                    <a:lnTo>
                      <a:pt x="1282" y="867"/>
                    </a:lnTo>
                    <a:lnTo>
                      <a:pt x="1282" y="889"/>
                    </a:lnTo>
                    <a:lnTo>
                      <a:pt x="1281" y="900"/>
                    </a:lnTo>
                    <a:lnTo>
                      <a:pt x="1278" y="910"/>
                    </a:lnTo>
                    <a:lnTo>
                      <a:pt x="1275" y="921"/>
                    </a:lnTo>
                    <a:lnTo>
                      <a:pt x="1270" y="931"/>
                    </a:lnTo>
                    <a:lnTo>
                      <a:pt x="1265" y="939"/>
                    </a:lnTo>
                    <a:lnTo>
                      <a:pt x="1257" y="949"/>
                    </a:lnTo>
                    <a:lnTo>
                      <a:pt x="1249" y="957"/>
                    </a:lnTo>
                    <a:lnTo>
                      <a:pt x="1238" y="965"/>
                    </a:lnTo>
                    <a:lnTo>
                      <a:pt x="1174" y="965"/>
                    </a:lnTo>
                    <a:lnTo>
                      <a:pt x="1165" y="967"/>
                    </a:lnTo>
                    <a:lnTo>
                      <a:pt x="1155" y="968"/>
                    </a:lnTo>
                    <a:lnTo>
                      <a:pt x="1146" y="968"/>
                    </a:lnTo>
                    <a:lnTo>
                      <a:pt x="1136" y="968"/>
                    </a:lnTo>
                    <a:lnTo>
                      <a:pt x="1128" y="967"/>
                    </a:lnTo>
                    <a:lnTo>
                      <a:pt x="1118" y="965"/>
                    </a:lnTo>
                    <a:lnTo>
                      <a:pt x="1109" y="963"/>
                    </a:lnTo>
                    <a:lnTo>
                      <a:pt x="1100" y="960"/>
                    </a:lnTo>
                    <a:lnTo>
                      <a:pt x="1084" y="953"/>
                    </a:lnTo>
                    <a:lnTo>
                      <a:pt x="1068" y="945"/>
                    </a:lnTo>
                    <a:lnTo>
                      <a:pt x="1052" y="935"/>
                    </a:lnTo>
                    <a:lnTo>
                      <a:pt x="1038" y="923"/>
                    </a:lnTo>
                    <a:lnTo>
                      <a:pt x="1025" y="911"/>
                    </a:lnTo>
                    <a:lnTo>
                      <a:pt x="1013" y="898"/>
                    </a:lnTo>
                    <a:lnTo>
                      <a:pt x="1001" y="885"/>
                    </a:lnTo>
                    <a:lnTo>
                      <a:pt x="991" y="871"/>
                    </a:lnTo>
                    <a:lnTo>
                      <a:pt x="983" y="858"/>
                    </a:lnTo>
                    <a:lnTo>
                      <a:pt x="976" y="843"/>
                    </a:lnTo>
                    <a:lnTo>
                      <a:pt x="970" y="830"/>
                    </a:lnTo>
                    <a:lnTo>
                      <a:pt x="965" y="818"/>
                    </a:lnTo>
                    <a:lnTo>
                      <a:pt x="944" y="818"/>
                    </a:lnTo>
                    <a:lnTo>
                      <a:pt x="927" y="818"/>
                    </a:lnTo>
                    <a:lnTo>
                      <a:pt x="914" y="817"/>
                    </a:lnTo>
                    <a:lnTo>
                      <a:pt x="902" y="816"/>
                    </a:lnTo>
                    <a:lnTo>
                      <a:pt x="890" y="813"/>
                    </a:lnTo>
                    <a:lnTo>
                      <a:pt x="876" y="810"/>
                    </a:lnTo>
                    <a:lnTo>
                      <a:pt x="859" y="804"/>
                    </a:lnTo>
                    <a:lnTo>
                      <a:pt x="839" y="798"/>
                    </a:lnTo>
                    <a:lnTo>
                      <a:pt x="839" y="774"/>
                    </a:lnTo>
                    <a:lnTo>
                      <a:pt x="837" y="750"/>
                    </a:lnTo>
                    <a:lnTo>
                      <a:pt x="834" y="726"/>
                    </a:lnTo>
                    <a:lnTo>
                      <a:pt x="830" y="702"/>
                    </a:lnTo>
                    <a:lnTo>
                      <a:pt x="825" y="679"/>
                    </a:lnTo>
                    <a:lnTo>
                      <a:pt x="817" y="656"/>
                    </a:lnTo>
                    <a:lnTo>
                      <a:pt x="808" y="634"/>
                    </a:lnTo>
                    <a:lnTo>
                      <a:pt x="797" y="613"/>
                    </a:lnTo>
                    <a:lnTo>
                      <a:pt x="791" y="605"/>
                    </a:lnTo>
                    <a:lnTo>
                      <a:pt x="784" y="595"/>
                    </a:lnTo>
                    <a:lnTo>
                      <a:pt x="777" y="586"/>
                    </a:lnTo>
                    <a:lnTo>
                      <a:pt x="769" y="577"/>
                    </a:lnTo>
                    <a:lnTo>
                      <a:pt x="761" y="570"/>
                    </a:lnTo>
                    <a:lnTo>
                      <a:pt x="753" y="562"/>
                    </a:lnTo>
                    <a:lnTo>
                      <a:pt x="743" y="556"/>
                    </a:lnTo>
                    <a:lnTo>
                      <a:pt x="733" y="549"/>
                    </a:lnTo>
                    <a:lnTo>
                      <a:pt x="722" y="544"/>
                    </a:lnTo>
                    <a:lnTo>
                      <a:pt x="711" y="539"/>
                    </a:lnTo>
                    <a:lnTo>
                      <a:pt x="699" y="535"/>
                    </a:lnTo>
                    <a:lnTo>
                      <a:pt x="686" y="532"/>
                    </a:lnTo>
                    <a:lnTo>
                      <a:pt x="673" y="528"/>
                    </a:lnTo>
                    <a:lnTo>
                      <a:pt x="659" y="526"/>
                    </a:lnTo>
                    <a:lnTo>
                      <a:pt x="645" y="525"/>
                    </a:lnTo>
                    <a:lnTo>
                      <a:pt x="630" y="525"/>
                    </a:lnTo>
                    <a:lnTo>
                      <a:pt x="615" y="525"/>
                    </a:lnTo>
                    <a:lnTo>
                      <a:pt x="602" y="526"/>
                    </a:lnTo>
                    <a:lnTo>
                      <a:pt x="590" y="527"/>
                    </a:lnTo>
                    <a:lnTo>
                      <a:pt x="578" y="529"/>
                    </a:lnTo>
                    <a:lnTo>
                      <a:pt x="566" y="532"/>
                    </a:lnTo>
                    <a:lnTo>
                      <a:pt x="554" y="535"/>
                    </a:lnTo>
                    <a:lnTo>
                      <a:pt x="543" y="538"/>
                    </a:lnTo>
                    <a:lnTo>
                      <a:pt x="533" y="543"/>
                    </a:lnTo>
                    <a:lnTo>
                      <a:pt x="512" y="552"/>
                    </a:lnTo>
                    <a:lnTo>
                      <a:pt x="492" y="563"/>
                    </a:lnTo>
                    <a:lnTo>
                      <a:pt x="474" y="576"/>
                    </a:lnTo>
                    <a:lnTo>
                      <a:pt x="456" y="591"/>
                    </a:lnTo>
                    <a:lnTo>
                      <a:pt x="439" y="606"/>
                    </a:lnTo>
                    <a:lnTo>
                      <a:pt x="421" y="622"/>
                    </a:lnTo>
                    <a:lnTo>
                      <a:pt x="404" y="640"/>
                    </a:lnTo>
                    <a:lnTo>
                      <a:pt x="388" y="657"/>
                    </a:lnTo>
                    <a:lnTo>
                      <a:pt x="352" y="695"/>
                    </a:lnTo>
                    <a:lnTo>
                      <a:pt x="315" y="734"/>
                    </a:lnTo>
                    <a:lnTo>
                      <a:pt x="313" y="717"/>
                    </a:lnTo>
                    <a:lnTo>
                      <a:pt x="312" y="701"/>
                    </a:lnTo>
                    <a:lnTo>
                      <a:pt x="310" y="684"/>
                    </a:lnTo>
                    <a:lnTo>
                      <a:pt x="306" y="669"/>
                    </a:lnTo>
                    <a:lnTo>
                      <a:pt x="301" y="655"/>
                    </a:lnTo>
                    <a:lnTo>
                      <a:pt x="296" y="641"/>
                    </a:lnTo>
                    <a:lnTo>
                      <a:pt x="289" y="626"/>
                    </a:lnTo>
                    <a:lnTo>
                      <a:pt x="283" y="613"/>
                    </a:lnTo>
                    <a:lnTo>
                      <a:pt x="275" y="601"/>
                    </a:lnTo>
                    <a:lnTo>
                      <a:pt x="267" y="588"/>
                    </a:lnTo>
                    <a:lnTo>
                      <a:pt x="258" y="576"/>
                    </a:lnTo>
                    <a:lnTo>
                      <a:pt x="248" y="565"/>
                    </a:lnTo>
                    <a:lnTo>
                      <a:pt x="227" y="544"/>
                    </a:lnTo>
                    <a:lnTo>
                      <a:pt x="204" y="522"/>
                    </a:lnTo>
                    <a:lnTo>
                      <a:pt x="181" y="502"/>
                    </a:lnTo>
                    <a:lnTo>
                      <a:pt x="154" y="482"/>
                    </a:lnTo>
                    <a:lnTo>
                      <a:pt x="128" y="462"/>
                    </a:lnTo>
                    <a:lnTo>
                      <a:pt x="102" y="442"/>
                    </a:lnTo>
                    <a:lnTo>
                      <a:pt x="76" y="423"/>
                    </a:lnTo>
                    <a:lnTo>
                      <a:pt x="50" y="402"/>
                    </a:lnTo>
                    <a:lnTo>
                      <a:pt x="24" y="380"/>
                    </a:lnTo>
                    <a:lnTo>
                      <a:pt x="0" y="357"/>
                    </a:lnTo>
                    <a:lnTo>
                      <a:pt x="24" y="341"/>
                    </a:lnTo>
                    <a:lnTo>
                      <a:pt x="46" y="322"/>
                    </a:lnTo>
                    <a:lnTo>
                      <a:pt x="70" y="304"/>
                    </a:lnTo>
                    <a:lnTo>
                      <a:pt x="93" y="283"/>
                    </a:lnTo>
                    <a:lnTo>
                      <a:pt x="116" y="262"/>
                    </a:lnTo>
                    <a:lnTo>
                      <a:pt x="138" y="241"/>
                    </a:lnTo>
                    <a:lnTo>
                      <a:pt x="160" y="218"/>
                    </a:lnTo>
                    <a:lnTo>
                      <a:pt x="181" y="194"/>
                    </a:lnTo>
                    <a:lnTo>
                      <a:pt x="201" y="171"/>
                    </a:lnTo>
                    <a:lnTo>
                      <a:pt x="221" y="146"/>
                    </a:lnTo>
                    <a:lnTo>
                      <a:pt x="239" y="122"/>
                    </a:lnTo>
                    <a:lnTo>
                      <a:pt x="257" y="97"/>
                    </a:lnTo>
                    <a:lnTo>
                      <a:pt x="273" y="73"/>
                    </a:lnTo>
                    <a:lnTo>
                      <a:pt x="288" y="48"/>
                    </a:lnTo>
                    <a:lnTo>
                      <a:pt x="301" y="24"/>
                    </a:lnTo>
                    <a:lnTo>
                      <a:pt x="315" y="0"/>
                    </a:lnTo>
                    <a:lnTo>
                      <a:pt x="524" y="22"/>
                    </a:lnTo>
                    <a:close/>
                  </a:path>
                </a:pathLst>
              </a:custGeom>
              <a:solidFill>
                <a:srgbClr val="DEDEDD"/>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4" name="Freeform 262"/>
              <p:cNvSpPr>
                <a:spLocks/>
              </p:cNvSpPr>
              <p:nvPr/>
            </p:nvSpPr>
            <p:spPr bwMode="auto">
              <a:xfrm>
                <a:off x="1819" y="2058"/>
                <a:ext cx="256" cy="193"/>
              </a:xfrm>
              <a:custGeom>
                <a:avLst/>
                <a:gdLst/>
                <a:ahLst/>
                <a:cxnLst>
                  <a:cxn ang="0">
                    <a:pos x="602" y="35"/>
                  </a:cxn>
                  <a:cxn ang="0">
                    <a:pos x="662" y="55"/>
                  </a:cxn>
                  <a:cxn ang="0">
                    <a:pos x="687" y="74"/>
                  </a:cxn>
                  <a:cxn ang="0">
                    <a:pos x="729" y="92"/>
                  </a:cxn>
                  <a:cxn ang="0">
                    <a:pos x="826" y="119"/>
                  </a:cxn>
                  <a:cxn ang="0">
                    <a:pos x="877" y="125"/>
                  </a:cxn>
                  <a:cxn ang="0">
                    <a:pos x="952" y="107"/>
                  </a:cxn>
                  <a:cxn ang="0">
                    <a:pos x="989" y="85"/>
                  </a:cxn>
                  <a:cxn ang="0">
                    <a:pos x="1090" y="63"/>
                  </a:cxn>
                  <a:cxn ang="0">
                    <a:pos x="1114" y="144"/>
                  </a:cxn>
                  <a:cxn ang="0">
                    <a:pos x="1154" y="218"/>
                  </a:cxn>
                  <a:cxn ang="0">
                    <a:pos x="1208" y="272"/>
                  </a:cxn>
                  <a:cxn ang="0">
                    <a:pos x="1242" y="289"/>
                  </a:cxn>
                  <a:cxn ang="0">
                    <a:pos x="1279" y="294"/>
                  </a:cxn>
                  <a:cxn ang="0">
                    <a:pos x="1279" y="441"/>
                  </a:cxn>
                  <a:cxn ang="0">
                    <a:pos x="1251" y="496"/>
                  </a:cxn>
                  <a:cxn ang="0">
                    <a:pos x="1239" y="538"/>
                  </a:cxn>
                  <a:cxn ang="0">
                    <a:pos x="1239" y="572"/>
                  </a:cxn>
                  <a:cxn ang="0">
                    <a:pos x="1262" y="636"/>
                  </a:cxn>
                  <a:cxn ang="0">
                    <a:pos x="1278" y="701"/>
                  </a:cxn>
                  <a:cxn ang="0">
                    <a:pos x="1282" y="761"/>
                  </a:cxn>
                  <a:cxn ang="0">
                    <a:pos x="1282" y="844"/>
                  </a:cxn>
                  <a:cxn ang="0">
                    <a:pos x="1278" y="910"/>
                  </a:cxn>
                  <a:cxn ang="0">
                    <a:pos x="1257" y="949"/>
                  </a:cxn>
                  <a:cxn ang="0">
                    <a:pos x="1165" y="967"/>
                  </a:cxn>
                  <a:cxn ang="0">
                    <a:pos x="1128" y="967"/>
                  </a:cxn>
                  <a:cxn ang="0">
                    <a:pos x="1084" y="953"/>
                  </a:cxn>
                  <a:cxn ang="0">
                    <a:pos x="1025" y="911"/>
                  </a:cxn>
                  <a:cxn ang="0">
                    <a:pos x="983" y="858"/>
                  </a:cxn>
                  <a:cxn ang="0">
                    <a:pos x="944" y="818"/>
                  </a:cxn>
                  <a:cxn ang="0">
                    <a:pos x="890" y="813"/>
                  </a:cxn>
                  <a:cxn ang="0">
                    <a:pos x="839" y="774"/>
                  </a:cxn>
                  <a:cxn ang="0">
                    <a:pos x="825" y="679"/>
                  </a:cxn>
                  <a:cxn ang="0">
                    <a:pos x="791" y="605"/>
                  </a:cxn>
                  <a:cxn ang="0">
                    <a:pos x="761" y="570"/>
                  </a:cxn>
                  <a:cxn ang="0">
                    <a:pos x="722" y="544"/>
                  </a:cxn>
                  <a:cxn ang="0">
                    <a:pos x="673" y="528"/>
                  </a:cxn>
                  <a:cxn ang="0">
                    <a:pos x="615" y="525"/>
                  </a:cxn>
                  <a:cxn ang="0">
                    <a:pos x="566" y="532"/>
                  </a:cxn>
                  <a:cxn ang="0">
                    <a:pos x="512" y="552"/>
                  </a:cxn>
                  <a:cxn ang="0">
                    <a:pos x="439" y="606"/>
                  </a:cxn>
                  <a:cxn ang="0">
                    <a:pos x="352" y="695"/>
                  </a:cxn>
                  <a:cxn ang="0">
                    <a:pos x="310" y="684"/>
                  </a:cxn>
                  <a:cxn ang="0">
                    <a:pos x="289" y="626"/>
                  </a:cxn>
                  <a:cxn ang="0">
                    <a:pos x="258" y="576"/>
                  </a:cxn>
                  <a:cxn ang="0">
                    <a:pos x="181" y="502"/>
                  </a:cxn>
                  <a:cxn ang="0">
                    <a:pos x="76" y="423"/>
                  </a:cxn>
                  <a:cxn ang="0">
                    <a:pos x="24" y="341"/>
                  </a:cxn>
                  <a:cxn ang="0">
                    <a:pos x="116" y="262"/>
                  </a:cxn>
                  <a:cxn ang="0">
                    <a:pos x="201" y="171"/>
                  </a:cxn>
                  <a:cxn ang="0">
                    <a:pos x="273" y="73"/>
                  </a:cxn>
                  <a:cxn ang="0">
                    <a:pos x="524" y="22"/>
                  </a:cxn>
                </a:cxnLst>
                <a:rect l="0" t="0" r="r" b="b"/>
                <a:pathLst>
                  <a:path w="1282" h="968">
                    <a:moveTo>
                      <a:pt x="524" y="22"/>
                    </a:moveTo>
                    <a:lnTo>
                      <a:pt x="554" y="25"/>
                    </a:lnTo>
                    <a:lnTo>
                      <a:pt x="579" y="30"/>
                    </a:lnTo>
                    <a:lnTo>
                      <a:pt x="602" y="35"/>
                    </a:lnTo>
                    <a:lnTo>
                      <a:pt x="621" y="40"/>
                    </a:lnTo>
                    <a:lnTo>
                      <a:pt x="637" y="46"/>
                    </a:lnTo>
                    <a:lnTo>
                      <a:pt x="651" y="50"/>
                    </a:lnTo>
                    <a:lnTo>
                      <a:pt x="662" y="55"/>
                    </a:lnTo>
                    <a:lnTo>
                      <a:pt x="671" y="61"/>
                    </a:lnTo>
                    <a:lnTo>
                      <a:pt x="679" y="65"/>
                    </a:lnTo>
                    <a:lnTo>
                      <a:pt x="683" y="69"/>
                    </a:lnTo>
                    <a:lnTo>
                      <a:pt x="687" y="74"/>
                    </a:lnTo>
                    <a:lnTo>
                      <a:pt x="689" y="77"/>
                    </a:lnTo>
                    <a:lnTo>
                      <a:pt x="692" y="83"/>
                    </a:lnTo>
                    <a:lnTo>
                      <a:pt x="692" y="84"/>
                    </a:lnTo>
                    <a:lnTo>
                      <a:pt x="729" y="92"/>
                    </a:lnTo>
                    <a:lnTo>
                      <a:pt x="759" y="99"/>
                    </a:lnTo>
                    <a:lnTo>
                      <a:pt x="785" y="107"/>
                    </a:lnTo>
                    <a:lnTo>
                      <a:pt x="807" y="113"/>
                    </a:lnTo>
                    <a:lnTo>
                      <a:pt x="826" y="119"/>
                    </a:lnTo>
                    <a:lnTo>
                      <a:pt x="840" y="123"/>
                    </a:lnTo>
                    <a:lnTo>
                      <a:pt x="851" y="125"/>
                    </a:lnTo>
                    <a:lnTo>
                      <a:pt x="859" y="126"/>
                    </a:lnTo>
                    <a:lnTo>
                      <a:pt x="877" y="125"/>
                    </a:lnTo>
                    <a:lnTo>
                      <a:pt x="898" y="122"/>
                    </a:lnTo>
                    <a:lnTo>
                      <a:pt x="919" y="117"/>
                    </a:lnTo>
                    <a:lnTo>
                      <a:pt x="941" y="110"/>
                    </a:lnTo>
                    <a:lnTo>
                      <a:pt x="952" y="107"/>
                    </a:lnTo>
                    <a:lnTo>
                      <a:pt x="962" y="101"/>
                    </a:lnTo>
                    <a:lnTo>
                      <a:pt x="972" y="97"/>
                    </a:lnTo>
                    <a:lnTo>
                      <a:pt x="980" y="90"/>
                    </a:lnTo>
                    <a:lnTo>
                      <a:pt x="989" y="85"/>
                    </a:lnTo>
                    <a:lnTo>
                      <a:pt x="996" y="78"/>
                    </a:lnTo>
                    <a:lnTo>
                      <a:pt x="1002" y="71"/>
                    </a:lnTo>
                    <a:lnTo>
                      <a:pt x="1007" y="63"/>
                    </a:lnTo>
                    <a:lnTo>
                      <a:pt x="1090" y="63"/>
                    </a:lnTo>
                    <a:lnTo>
                      <a:pt x="1095" y="83"/>
                    </a:lnTo>
                    <a:lnTo>
                      <a:pt x="1100" y="103"/>
                    </a:lnTo>
                    <a:lnTo>
                      <a:pt x="1107" y="123"/>
                    </a:lnTo>
                    <a:lnTo>
                      <a:pt x="1114" y="144"/>
                    </a:lnTo>
                    <a:lnTo>
                      <a:pt x="1122" y="163"/>
                    </a:lnTo>
                    <a:lnTo>
                      <a:pt x="1132" y="182"/>
                    </a:lnTo>
                    <a:lnTo>
                      <a:pt x="1143" y="200"/>
                    </a:lnTo>
                    <a:lnTo>
                      <a:pt x="1154" y="218"/>
                    </a:lnTo>
                    <a:lnTo>
                      <a:pt x="1166" y="234"/>
                    </a:lnTo>
                    <a:lnTo>
                      <a:pt x="1179" y="248"/>
                    </a:lnTo>
                    <a:lnTo>
                      <a:pt x="1193" y="261"/>
                    </a:lnTo>
                    <a:lnTo>
                      <a:pt x="1208" y="272"/>
                    </a:lnTo>
                    <a:lnTo>
                      <a:pt x="1217" y="278"/>
                    </a:lnTo>
                    <a:lnTo>
                      <a:pt x="1225" y="282"/>
                    </a:lnTo>
                    <a:lnTo>
                      <a:pt x="1233" y="285"/>
                    </a:lnTo>
                    <a:lnTo>
                      <a:pt x="1242" y="289"/>
                    </a:lnTo>
                    <a:lnTo>
                      <a:pt x="1251" y="291"/>
                    </a:lnTo>
                    <a:lnTo>
                      <a:pt x="1261" y="293"/>
                    </a:lnTo>
                    <a:lnTo>
                      <a:pt x="1270" y="294"/>
                    </a:lnTo>
                    <a:lnTo>
                      <a:pt x="1279" y="294"/>
                    </a:lnTo>
                    <a:lnTo>
                      <a:pt x="1279" y="338"/>
                    </a:lnTo>
                    <a:lnTo>
                      <a:pt x="1279" y="375"/>
                    </a:lnTo>
                    <a:lnTo>
                      <a:pt x="1279" y="408"/>
                    </a:lnTo>
                    <a:lnTo>
                      <a:pt x="1279" y="441"/>
                    </a:lnTo>
                    <a:lnTo>
                      <a:pt x="1270" y="456"/>
                    </a:lnTo>
                    <a:lnTo>
                      <a:pt x="1263" y="471"/>
                    </a:lnTo>
                    <a:lnTo>
                      <a:pt x="1256" y="484"/>
                    </a:lnTo>
                    <a:lnTo>
                      <a:pt x="1251" y="496"/>
                    </a:lnTo>
                    <a:lnTo>
                      <a:pt x="1246" y="508"/>
                    </a:lnTo>
                    <a:lnTo>
                      <a:pt x="1242" y="519"/>
                    </a:lnTo>
                    <a:lnTo>
                      <a:pt x="1240" y="528"/>
                    </a:lnTo>
                    <a:lnTo>
                      <a:pt x="1239" y="538"/>
                    </a:lnTo>
                    <a:lnTo>
                      <a:pt x="1238" y="547"/>
                    </a:lnTo>
                    <a:lnTo>
                      <a:pt x="1238" y="556"/>
                    </a:lnTo>
                    <a:lnTo>
                      <a:pt x="1238" y="564"/>
                    </a:lnTo>
                    <a:lnTo>
                      <a:pt x="1239" y="572"/>
                    </a:lnTo>
                    <a:lnTo>
                      <a:pt x="1243" y="588"/>
                    </a:lnTo>
                    <a:lnTo>
                      <a:pt x="1249" y="604"/>
                    </a:lnTo>
                    <a:lnTo>
                      <a:pt x="1254" y="620"/>
                    </a:lnTo>
                    <a:lnTo>
                      <a:pt x="1262" y="636"/>
                    </a:lnTo>
                    <a:lnTo>
                      <a:pt x="1268" y="656"/>
                    </a:lnTo>
                    <a:lnTo>
                      <a:pt x="1274" y="677"/>
                    </a:lnTo>
                    <a:lnTo>
                      <a:pt x="1276" y="689"/>
                    </a:lnTo>
                    <a:lnTo>
                      <a:pt x="1278" y="701"/>
                    </a:lnTo>
                    <a:lnTo>
                      <a:pt x="1280" y="715"/>
                    </a:lnTo>
                    <a:lnTo>
                      <a:pt x="1281" y="729"/>
                    </a:lnTo>
                    <a:lnTo>
                      <a:pt x="1282" y="744"/>
                    </a:lnTo>
                    <a:lnTo>
                      <a:pt x="1282" y="761"/>
                    </a:lnTo>
                    <a:lnTo>
                      <a:pt x="1281" y="778"/>
                    </a:lnTo>
                    <a:lnTo>
                      <a:pt x="1279" y="798"/>
                    </a:lnTo>
                    <a:lnTo>
                      <a:pt x="1280" y="821"/>
                    </a:lnTo>
                    <a:lnTo>
                      <a:pt x="1282" y="844"/>
                    </a:lnTo>
                    <a:lnTo>
                      <a:pt x="1282" y="867"/>
                    </a:lnTo>
                    <a:lnTo>
                      <a:pt x="1282" y="889"/>
                    </a:lnTo>
                    <a:lnTo>
                      <a:pt x="1281" y="900"/>
                    </a:lnTo>
                    <a:lnTo>
                      <a:pt x="1278" y="910"/>
                    </a:lnTo>
                    <a:lnTo>
                      <a:pt x="1275" y="921"/>
                    </a:lnTo>
                    <a:lnTo>
                      <a:pt x="1270" y="931"/>
                    </a:lnTo>
                    <a:lnTo>
                      <a:pt x="1265" y="939"/>
                    </a:lnTo>
                    <a:lnTo>
                      <a:pt x="1257" y="949"/>
                    </a:lnTo>
                    <a:lnTo>
                      <a:pt x="1249" y="957"/>
                    </a:lnTo>
                    <a:lnTo>
                      <a:pt x="1238" y="965"/>
                    </a:lnTo>
                    <a:lnTo>
                      <a:pt x="1174" y="965"/>
                    </a:lnTo>
                    <a:lnTo>
                      <a:pt x="1165" y="967"/>
                    </a:lnTo>
                    <a:lnTo>
                      <a:pt x="1155" y="968"/>
                    </a:lnTo>
                    <a:lnTo>
                      <a:pt x="1146" y="968"/>
                    </a:lnTo>
                    <a:lnTo>
                      <a:pt x="1136" y="968"/>
                    </a:lnTo>
                    <a:lnTo>
                      <a:pt x="1128" y="967"/>
                    </a:lnTo>
                    <a:lnTo>
                      <a:pt x="1118" y="965"/>
                    </a:lnTo>
                    <a:lnTo>
                      <a:pt x="1109" y="963"/>
                    </a:lnTo>
                    <a:lnTo>
                      <a:pt x="1100" y="960"/>
                    </a:lnTo>
                    <a:lnTo>
                      <a:pt x="1084" y="953"/>
                    </a:lnTo>
                    <a:lnTo>
                      <a:pt x="1068" y="945"/>
                    </a:lnTo>
                    <a:lnTo>
                      <a:pt x="1052" y="935"/>
                    </a:lnTo>
                    <a:lnTo>
                      <a:pt x="1038" y="923"/>
                    </a:lnTo>
                    <a:lnTo>
                      <a:pt x="1025" y="911"/>
                    </a:lnTo>
                    <a:lnTo>
                      <a:pt x="1013" y="898"/>
                    </a:lnTo>
                    <a:lnTo>
                      <a:pt x="1001" y="885"/>
                    </a:lnTo>
                    <a:lnTo>
                      <a:pt x="991" y="871"/>
                    </a:lnTo>
                    <a:lnTo>
                      <a:pt x="983" y="858"/>
                    </a:lnTo>
                    <a:lnTo>
                      <a:pt x="976" y="843"/>
                    </a:lnTo>
                    <a:lnTo>
                      <a:pt x="970" y="830"/>
                    </a:lnTo>
                    <a:lnTo>
                      <a:pt x="965" y="818"/>
                    </a:lnTo>
                    <a:lnTo>
                      <a:pt x="944" y="818"/>
                    </a:lnTo>
                    <a:lnTo>
                      <a:pt x="927" y="818"/>
                    </a:lnTo>
                    <a:lnTo>
                      <a:pt x="914" y="817"/>
                    </a:lnTo>
                    <a:lnTo>
                      <a:pt x="902" y="816"/>
                    </a:lnTo>
                    <a:lnTo>
                      <a:pt x="890" y="813"/>
                    </a:lnTo>
                    <a:lnTo>
                      <a:pt x="876" y="810"/>
                    </a:lnTo>
                    <a:lnTo>
                      <a:pt x="859" y="804"/>
                    </a:lnTo>
                    <a:lnTo>
                      <a:pt x="839" y="798"/>
                    </a:lnTo>
                    <a:lnTo>
                      <a:pt x="839" y="774"/>
                    </a:lnTo>
                    <a:lnTo>
                      <a:pt x="837" y="750"/>
                    </a:lnTo>
                    <a:lnTo>
                      <a:pt x="834" y="726"/>
                    </a:lnTo>
                    <a:lnTo>
                      <a:pt x="830" y="702"/>
                    </a:lnTo>
                    <a:lnTo>
                      <a:pt x="825" y="679"/>
                    </a:lnTo>
                    <a:lnTo>
                      <a:pt x="817" y="656"/>
                    </a:lnTo>
                    <a:lnTo>
                      <a:pt x="808" y="634"/>
                    </a:lnTo>
                    <a:lnTo>
                      <a:pt x="797" y="613"/>
                    </a:lnTo>
                    <a:lnTo>
                      <a:pt x="791" y="605"/>
                    </a:lnTo>
                    <a:lnTo>
                      <a:pt x="784" y="595"/>
                    </a:lnTo>
                    <a:lnTo>
                      <a:pt x="777" y="586"/>
                    </a:lnTo>
                    <a:lnTo>
                      <a:pt x="769" y="577"/>
                    </a:lnTo>
                    <a:lnTo>
                      <a:pt x="761" y="570"/>
                    </a:lnTo>
                    <a:lnTo>
                      <a:pt x="753" y="562"/>
                    </a:lnTo>
                    <a:lnTo>
                      <a:pt x="743" y="556"/>
                    </a:lnTo>
                    <a:lnTo>
                      <a:pt x="733" y="549"/>
                    </a:lnTo>
                    <a:lnTo>
                      <a:pt x="722" y="544"/>
                    </a:lnTo>
                    <a:lnTo>
                      <a:pt x="711" y="539"/>
                    </a:lnTo>
                    <a:lnTo>
                      <a:pt x="699" y="535"/>
                    </a:lnTo>
                    <a:lnTo>
                      <a:pt x="686" y="532"/>
                    </a:lnTo>
                    <a:lnTo>
                      <a:pt x="673" y="528"/>
                    </a:lnTo>
                    <a:lnTo>
                      <a:pt x="659" y="526"/>
                    </a:lnTo>
                    <a:lnTo>
                      <a:pt x="645" y="525"/>
                    </a:lnTo>
                    <a:lnTo>
                      <a:pt x="630" y="525"/>
                    </a:lnTo>
                    <a:lnTo>
                      <a:pt x="615" y="525"/>
                    </a:lnTo>
                    <a:lnTo>
                      <a:pt x="602" y="526"/>
                    </a:lnTo>
                    <a:lnTo>
                      <a:pt x="590" y="527"/>
                    </a:lnTo>
                    <a:lnTo>
                      <a:pt x="578" y="529"/>
                    </a:lnTo>
                    <a:lnTo>
                      <a:pt x="566" y="532"/>
                    </a:lnTo>
                    <a:lnTo>
                      <a:pt x="554" y="535"/>
                    </a:lnTo>
                    <a:lnTo>
                      <a:pt x="543" y="538"/>
                    </a:lnTo>
                    <a:lnTo>
                      <a:pt x="533" y="543"/>
                    </a:lnTo>
                    <a:lnTo>
                      <a:pt x="512" y="552"/>
                    </a:lnTo>
                    <a:lnTo>
                      <a:pt x="492" y="563"/>
                    </a:lnTo>
                    <a:lnTo>
                      <a:pt x="474" y="576"/>
                    </a:lnTo>
                    <a:lnTo>
                      <a:pt x="456" y="591"/>
                    </a:lnTo>
                    <a:lnTo>
                      <a:pt x="439" y="606"/>
                    </a:lnTo>
                    <a:lnTo>
                      <a:pt x="421" y="622"/>
                    </a:lnTo>
                    <a:lnTo>
                      <a:pt x="404" y="640"/>
                    </a:lnTo>
                    <a:lnTo>
                      <a:pt x="388" y="657"/>
                    </a:lnTo>
                    <a:lnTo>
                      <a:pt x="352" y="695"/>
                    </a:lnTo>
                    <a:lnTo>
                      <a:pt x="315" y="734"/>
                    </a:lnTo>
                    <a:lnTo>
                      <a:pt x="313" y="717"/>
                    </a:lnTo>
                    <a:lnTo>
                      <a:pt x="312" y="701"/>
                    </a:lnTo>
                    <a:lnTo>
                      <a:pt x="310" y="684"/>
                    </a:lnTo>
                    <a:lnTo>
                      <a:pt x="306" y="669"/>
                    </a:lnTo>
                    <a:lnTo>
                      <a:pt x="301" y="655"/>
                    </a:lnTo>
                    <a:lnTo>
                      <a:pt x="296" y="641"/>
                    </a:lnTo>
                    <a:lnTo>
                      <a:pt x="289" y="626"/>
                    </a:lnTo>
                    <a:lnTo>
                      <a:pt x="283" y="613"/>
                    </a:lnTo>
                    <a:lnTo>
                      <a:pt x="275" y="601"/>
                    </a:lnTo>
                    <a:lnTo>
                      <a:pt x="267" y="588"/>
                    </a:lnTo>
                    <a:lnTo>
                      <a:pt x="258" y="576"/>
                    </a:lnTo>
                    <a:lnTo>
                      <a:pt x="248" y="565"/>
                    </a:lnTo>
                    <a:lnTo>
                      <a:pt x="227" y="544"/>
                    </a:lnTo>
                    <a:lnTo>
                      <a:pt x="204" y="522"/>
                    </a:lnTo>
                    <a:lnTo>
                      <a:pt x="181" y="502"/>
                    </a:lnTo>
                    <a:lnTo>
                      <a:pt x="154" y="482"/>
                    </a:lnTo>
                    <a:lnTo>
                      <a:pt x="128" y="462"/>
                    </a:lnTo>
                    <a:lnTo>
                      <a:pt x="102" y="442"/>
                    </a:lnTo>
                    <a:lnTo>
                      <a:pt x="76" y="423"/>
                    </a:lnTo>
                    <a:lnTo>
                      <a:pt x="50" y="402"/>
                    </a:lnTo>
                    <a:lnTo>
                      <a:pt x="24" y="380"/>
                    </a:lnTo>
                    <a:lnTo>
                      <a:pt x="0" y="357"/>
                    </a:lnTo>
                    <a:lnTo>
                      <a:pt x="24" y="341"/>
                    </a:lnTo>
                    <a:lnTo>
                      <a:pt x="46" y="322"/>
                    </a:lnTo>
                    <a:lnTo>
                      <a:pt x="70" y="304"/>
                    </a:lnTo>
                    <a:lnTo>
                      <a:pt x="93" y="283"/>
                    </a:lnTo>
                    <a:lnTo>
                      <a:pt x="116" y="262"/>
                    </a:lnTo>
                    <a:lnTo>
                      <a:pt x="138" y="241"/>
                    </a:lnTo>
                    <a:lnTo>
                      <a:pt x="160" y="218"/>
                    </a:lnTo>
                    <a:lnTo>
                      <a:pt x="181" y="194"/>
                    </a:lnTo>
                    <a:lnTo>
                      <a:pt x="201" y="171"/>
                    </a:lnTo>
                    <a:lnTo>
                      <a:pt x="221" y="146"/>
                    </a:lnTo>
                    <a:lnTo>
                      <a:pt x="239" y="122"/>
                    </a:lnTo>
                    <a:lnTo>
                      <a:pt x="257" y="97"/>
                    </a:lnTo>
                    <a:lnTo>
                      <a:pt x="273" y="73"/>
                    </a:lnTo>
                    <a:lnTo>
                      <a:pt x="288" y="48"/>
                    </a:lnTo>
                    <a:lnTo>
                      <a:pt x="301" y="24"/>
                    </a:lnTo>
                    <a:lnTo>
                      <a:pt x="315" y="0"/>
                    </a:lnTo>
                    <a:lnTo>
                      <a:pt x="524" y="22"/>
                    </a:lnTo>
                  </a:path>
                </a:pathLst>
              </a:custGeom>
              <a:noFill/>
              <a:ln w="0">
                <a:solidFill>
                  <a:srgbClr val="949393"/>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5" name="Freeform 263"/>
              <p:cNvSpPr>
                <a:spLocks/>
              </p:cNvSpPr>
              <p:nvPr/>
            </p:nvSpPr>
            <p:spPr bwMode="auto">
              <a:xfrm>
                <a:off x="1882" y="2163"/>
                <a:ext cx="105" cy="125"/>
              </a:xfrm>
              <a:custGeom>
                <a:avLst/>
                <a:gdLst/>
                <a:ahLst/>
                <a:cxnLst>
                  <a:cxn ang="0">
                    <a:pos x="37" y="170"/>
                  </a:cxn>
                  <a:cxn ang="0">
                    <a:pos x="89" y="115"/>
                  </a:cxn>
                  <a:cxn ang="0">
                    <a:pos x="124" y="81"/>
                  </a:cxn>
                  <a:cxn ang="0">
                    <a:pos x="159" y="51"/>
                  </a:cxn>
                  <a:cxn ang="0">
                    <a:pos x="197" y="27"/>
                  </a:cxn>
                  <a:cxn ang="0">
                    <a:pos x="228" y="13"/>
                  </a:cxn>
                  <a:cxn ang="0">
                    <a:pos x="251" y="7"/>
                  </a:cxn>
                  <a:cxn ang="0">
                    <a:pos x="275" y="2"/>
                  </a:cxn>
                  <a:cxn ang="0">
                    <a:pos x="300" y="0"/>
                  </a:cxn>
                  <a:cxn ang="0">
                    <a:pos x="330" y="0"/>
                  </a:cxn>
                  <a:cxn ang="0">
                    <a:pos x="358" y="3"/>
                  </a:cxn>
                  <a:cxn ang="0">
                    <a:pos x="384" y="10"/>
                  </a:cxn>
                  <a:cxn ang="0">
                    <a:pos x="407" y="19"/>
                  </a:cxn>
                  <a:cxn ang="0">
                    <a:pos x="428" y="31"/>
                  </a:cxn>
                  <a:cxn ang="0">
                    <a:pos x="446" y="45"/>
                  </a:cxn>
                  <a:cxn ang="0">
                    <a:pos x="462" y="61"/>
                  </a:cxn>
                  <a:cxn ang="0">
                    <a:pos x="476" y="80"/>
                  </a:cxn>
                  <a:cxn ang="0">
                    <a:pos x="493" y="109"/>
                  </a:cxn>
                  <a:cxn ang="0">
                    <a:pos x="510" y="154"/>
                  </a:cxn>
                  <a:cxn ang="0">
                    <a:pos x="519" y="201"/>
                  </a:cxn>
                  <a:cxn ang="0">
                    <a:pos x="524" y="249"/>
                  </a:cxn>
                  <a:cxn ang="0">
                    <a:pos x="503" y="317"/>
                  </a:cxn>
                  <a:cxn ang="0">
                    <a:pos x="467" y="397"/>
                  </a:cxn>
                  <a:cxn ang="0">
                    <a:pos x="437" y="455"/>
                  </a:cxn>
                  <a:cxn ang="0">
                    <a:pos x="408" y="497"/>
                  </a:cxn>
                  <a:cxn ang="0">
                    <a:pos x="371" y="545"/>
                  </a:cxn>
                  <a:cxn ang="0">
                    <a:pos x="323" y="599"/>
                  </a:cxn>
                  <a:cxn ang="0">
                    <a:pos x="252" y="603"/>
                  </a:cxn>
                  <a:cxn ang="0">
                    <a:pos x="187" y="554"/>
                  </a:cxn>
                  <a:cxn ang="0">
                    <a:pos x="150" y="520"/>
                  </a:cxn>
                  <a:cxn ang="0">
                    <a:pos x="130" y="498"/>
                  </a:cxn>
                  <a:cxn ang="0">
                    <a:pos x="105" y="466"/>
                  </a:cxn>
                  <a:cxn ang="0">
                    <a:pos x="79" y="420"/>
                  </a:cxn>
                  <a:cxn ang="0">
                    <a:pos x="58" y="371"/>
                  </a:cxn>
                  <a:cxn ang="0">
                    <a:pos x="27" y="281"/>
                  </a:cxn>
                </a:cxnLst>
                <a:rect l="0" t="0" r="r" b="b"/>
                <a:pathLst>
                  <a:path w="524" h="629">
                    <a:moveTo>
                      <a:pt x="0" y="209"/>
                    </a:moveTo>
                    <a:lnTo>
                      <a:pt x="37" y="170"/>
                    </a:lnTo>
                    <a:lnTo>
                      <a:pt x="73" y="132"/>
                    </a:lnTo>
                    <a:lnTo>
                      <a:pt x="89" y="115"/>
                    </a:lnTo>
                    <a:lnTo>
                      <a:pt x="106" y="97"/>
                    </a:lnTo>
                    <a:lnTo>
                      <a:pt x="124" y="81"/>
                    </a:lnTo>
                    <a:lnTo>
                      <a:pt x="141" y="66"/>
                    </a:lnTo>
                    <a:lnTo>
                      <a:pt x="159" y="51"/>
                    </a:lnTo>
                    <a:lnTo>
                      <a:pt x="177" y="38"/>
                    </a:lnTo>
                    <a:lnTo>
                      <a:pt x="197" y="27"/>
                    </a:lnTo>
                    <a:lnTo>
                      <a:pt x="218" y="18"/>
                    </a:lnTo>
                    <a:lnTo>
                      <a:pt x="228" y="13"/>
                    </a:lnTo>
                    <a:lnTo>
                      <a:pt x="239" y="10"/>
                    </a:lnTo>
                    <a:lnTo>
                      <a:pt x="251" y="7"/>
                    </a:lnTo>
                    <a:lnTo>
                      <a:pt x="263" y="4"/>
                    </a:lnTo>
                    <a:lnTo>
                      <a:pt x="275" y="2"/>
                    </a:lnTo>
                    <a:lnTo>
                      <a:pt x="287" y="1"/>
                    </a:lnTo>
                    <a:lnTo>
                      <a:pt x="300" y="0"/>
                    </a:lnTo>
                    <a:lnTo>
                      <a:pt x="315" y="0"/>
                    </a:lnTo>
                    <a:lnTo>
                      <a:pt x="330" y="0"/>
                    </a:lnTo>
                    <a:lnTo>
                      <a:pt x="344" y="1"/>
                    </a:lnTo>
                    <a:lnTo>
                      <a:pt x="358" y="3"/>
                    </a:lnTo>
                    <a:lnTo>
                      <a:pt x="371" y="7"/>
                    </a:lnTo>
                    <a:lnTo>
                      <a:pt x="384" y="10"/>
                    </a:lnTo>
                    <a:lnTo>
                      <a:pt x="396" y="14"/>
                    </a:lnTo>
                    <a:lnTo>
                      <a:pt x="407" y="19"/>
                    </a:lnTo>
                    <a:lnTo>
                      <a:pt x="418" y="24"/>
                    </a:lnTo>
                    <a:lnTo>
                      <a:pt x="428" y="31"/>
                    </a:lnTo>
                    <a:lnTo>
                      <a:pt x="438" y="37"/>
                    </a:lnTo>
                    <a:lnTo>
                      <a:pt x="446" y="45"/>
                    </a:lnTo>
                    <a:lnTo>
                      <a:pt x="454" y="52"/>
                    </a:lnTo>
                    <a:lnTo>
                      <a:pt x="462" y="61"/>
                    </a:lnTo>
                    <a:lnTo>
                      <a:pt x="469" y="70"/>
                    </a:lnTo>
                    <a:lnTo>
                      <a:pt x="476" y="80"/>
                    </a:lnTo>
                    <a:lnTo>
                      <a:pt x="482" y="88"/>
                    </a:lnTo>
                    <a:lnTo>
                      <a:pt x="493" y="109"/>
                    </a:lnTo>
                    <a:lnTo>
                      <a:pt x="502" y="131"/>
                    </a:lnTo>
                    <a:lnTo>
                      <a:pt x="510" y="154"/>
                    </a:lnTo>
                    <a:lnTo>
                      <a:pt x="515" y="177"/>
                    </a:lnTo>
                    <a:lnTo>
                      <a:pt x="519" y="201"/>
                    </a:lnTo>
                    <a:lnTo>
                      <a:pt x="522" y="225"/>
                    </a:lnTo>
                    <a:lnTo>
                      <a:pt x="524" y="249"/>
                    </a:lnTo>
                    <a:lnTo>
                      <a:pt x="524" y="273"/>
                    </a:lnTo>
                    <a:lnTo>
                      <a:pt x="503" y="317"/>
                    </a:lnTo>
                    <a:lnTo>
                      <a:pt x="485" y="358"/>
                    </a:lnTo>
                    <a:lnTo>
                      <a:pt x="467" y="397"/>
                    </a:lnTo>
                    <a:lnTo>
                      <a:pt x="447" y="435"/>
                    </a:lnTo>
                    <a:lnTo>
                      <a:pt x="437" y="455"/>
                    </a:lnTo>
                    <a:lnTo>
                      <a:pt x="423" y="475"/>
                    </a:lnTo>
                    <a:lnTo>
                      <a:pt x="408" y="497"/>
                    </a:lnTo>
                    <a:lnTo>
                      <a:pt x="391" y="520"/>
                    </a:lnTo>
                    <a:lnTo>
                      <a:pt x="371" y="545"/>
                    </a:lnTo>
                    <a:lnTo>
                      <a:pt x="348" y="571"/>
                    </a:lnTo>
                    <a:lnTo>
                      <a:pt x="323" y="599"/>
                    </a:lnTo>
                    <a:lnTo>
                      <a:pt x="293" y="629"/>
                    </a:lnTo>
                    <a:lnTo>
                      <a:pt x="252" y="603"/>
                    </a:lnTo>
                    <a:lnTo>
                      <a:pt x="218" y="578"/>
                    </a:lnTo>
                    <a:lnTo>
                      <a:pt x="187" y="554"/>
                    </a:lnTo>
                    <a:lnTo>
                      <a:pt x="162" y="531"/>
                    </a:lnTo>
                    <a:lnTo>
                      <a:pt x="150" y="520"/>
                    </a:lnTo>
                    <a:lnTo>
                      <a:pt x="140" y="509"/>
                    </a:lnTo>
                    <a:lnTo>
                      <a:pt x="130" y="498"/>
                    </a:lnTo>
                    <a:lnTo>
                      <a:pt x="121" y="487"/>
                    </a:lnTo>
                    <a:lnTo>
                      <a:pt x="105" y="466"/>
                    </a:lnTo>
                    <a:lnTo>
                      <a:pt x="91" y="443"/>
                    </a:lnTo>
                    <a:lnTo>
                      <a:pt x="79" y="420"/>
                    </a:lnTo>
                    <a:lnTo>
                      <a:pt x="68" y="396"/>
                    </a:lnTo>
                    <a:lnTo>
                      <a:pt x="58" y="371"/>
                    </a:lnTo>
                    <a:lnTo>
                      <a:pt x="49" y="343"/>
                    </a:lnTo>
                    <a:lnTo>
                      <a:pt x="27" y="281"/>
                    </a:lnTo>
                    <a:lnTo>
                      <a:pt x="0" y="209"/>
                    </a:lnTo>
                    <a:close/>
                  </a:path>
                </a:pathLst>
              </a:custGeom>
              <a:solidFill>
                <a:srgbClr val="DEDEDD"/>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6" name="Freeform 264"/>
              <p:cNvSpPr>
                <a:spLocks/>
              </p:cNvSpPr>
              <p:nvPr/>
            </p:nvSpPr>
            <p:spPr bwMode="auto">
              <a:xfrm>
                <a:off x="1882" y="2163"/>
                <a:ext cx="105" cy="125"/>
              </a:xfrm>
              <a:custGeom>
                <a:avLst/>
                <a:gdLst/>
                <a:ahLst/>
                <a:cxnLst>
                  <a:cxn ang="0">
                    <a:pos x="37" y="170"/>
                  </a:cxn>
                  <a:cxn ang="0">
                    <a:pos x="89" y="115"/>
                  </a:cxn>
                  <a:cxn ang="0">
                    <a:pos x="124" y="81"/>
                  </a:cxn>
                  <a:cxn ang="0">
                    <a:pos x="159" y="51"/>
                  </a:cxn>
                  <a:cxn ang="0">
                    <a:pos x="197" y="27"/>
                  </a:cxn>
                  <a:cxn ang="0">
                    <a:pos x="228" y="13"/>
                  </a:cxn>
                  <a:cxn ang="0">
                    <a:pos x="251" y="7"/>
                  </a:cxn>
                  <a:cxn ang="0">
                    <a:pos x="275" y="2"/>
                  </a:cxn>
                  <a:cxn ang="0">
                    <a:pos x="300" y="0"/>
                  </a:cxn>
                  <a:cxn ang="0">
                    <a:pos x="330" y="0"/>
                  </a:cxn>
                  <a:cxn ang="0">
                    <a:pos x="358" y="3"/>
                  </a:cxn>
                  <a:cxn ang="0">
                    <a:pos x="384" y="10"/>
                  </a:cxn>
                  <a:cxn ang="0">
                    <a:pos x="407" y="19"/>
                  </a:cxn>
                  <a:cxn ang="0">
                    <a:pos x="428" y="31"/>
                  </a:cxn>
                  <a:cxn ang="0">
                    <a:pos x="446" y="45"/>
                  </a:cxn>
                  <a:cxn ang="0">
                    <a:pos x="462" y="61"/>
                  </a:cxn>
                  <a:cxn ang="0">
                    <a:pos x="476" y="80"/>
                  </a:cxn>
                  <a:cxn ang="0">
                    <a:pos x="493" y="109"/>
                  </a:cxn>
                  <a:cxn ang="0">
                    <a:pos x="510" y="154"/>
                  </a:cxn>
                  <a:cxn ang="0">
                    <a:pos x="519" y="201"/>
                  </a:cxn>
                  <a:cxn ang="0">
                    <a:pos x="524" y="249"/>
                  </a:cxn>
                  <a:cxn ang="0">
                    <a:pos x="503" y="317"/>
                  </a:cxn>
                  <a:cxn ang="0">
                    <a:pos x="467" y="397"/>
                  </a:cxn>
                  <a:cxn ang="0">
                    <a:pos x="437" y="455"/>
                  </a:cxn>
                  <a:cxn ang="0">
                    <a:pos x="408" y="497"/>
                  </a:cxn>
                  <a:cxn ang="0">
                    <a:pos x="371" y="545"/>
                  </a:cxn>
                  <a:cxn ang="0">
                    <a:pos x="323" y="599"/>
                  </a:cxn>
                  <a:cxn ang="0">
                    <a:pos x="252" y="603"/>
                  </a:cxn>
                  <a:cxn ang="0">
                    <a:pos x="187" y="554"/>
                  </a:cxn>
                  <a:cxn ang="0">
                    <a:pos x="150" y="520"/>
                  </a:cxn>
                  <a:cxn ang="0">
                    <a:pos x="130" y="498"/>
                  </a:cxn>
                  <a:cxn ang="0">
                    <a:pos x="105" y="466"/>
                  </a:cxn>
                  <a:cxn ang="0">
                    <a:pos x="79" y="420"/>
                  </a:cxn>
                  <a:cxn ang="0">
                    <a:pos x="58" y="371"/>
                  </a:cxn>
                  <a:cxn ang="0">
                    <a:pos x="27" y="281"/>
                  </a:cxn>
                </a:cxnLst>
                <a:rect l="0" t="0" r="r" b="b"/>
                <a:pathLst>
                  <a:path w="524" h="629">
                    <a:moveTo>
                      <a:pt x="0" y="209"/>
                    </a:moveTo>
                    <a:lnTo>
                      <a:pt x="37" y="170"/>
                    </a:lnTo>
                    <a:lnTo>
                      <a:pt x="73" y="132"/>
                    </a:lnTo>
                    <a:lnTo>
                      <a:pt x="89" y="115"/>
                    </a:lnTo>
                    <a:lnTo>
                      <a:pt x="106" y="97"/>
                    </a:lnTo>
                    <a:lnTo>
                      <a:pt x="124" y="81"/>
                    </a:lnTo>
                    <a:lnTo>
                      <a:pt x="141" y="66"/>
                    </a:lnTo>
                    <a:lnTo>
                      <a:pt x="159" y="51"/>
                    </a:lnTo>
                    <a:lnTo>
                      <a:pt x="177" y="38"/>
                    </a:lnTo>
                    <a:lnTo>
                      <a:pt x="197" y="27"/>
                    </a:lnTo>
                    <a:lnTo>
                      <a:pt x="218" y="18"/>
                    </a:lnTo>
                    <a:lnTo>
                      <a:pt x="228" y="13"/>
                    </a:lnTo>
                    <a:lnTo>
                      <a:pt x="239" y="10"/>
                    </a:lnTo>
                    <a:lnTo>
                      <a:pt x="251" y="7"/>
                    </a:lnTo>
                    <a:lnTo>
                      <a:pt x="263" y="4"/>
                    </a:lnTo>
                    <a:lnTo>
                      <a:pt x="275" y="2"/>
                    </a:lnTo>
                    <a:lnTo>
                      <a:pt x="287" y="1"/>
                    </a:lnTo>
                    <a:lnTo>
                      <a:pt x="300" y="0"/>
                    </a:lnTo>
                    <a:lnTo>
                      <a:pt x="315" y="0"/>
                    </a:lnTo>
                    <a:lnTo>
                      <a:pt x="330" y="0"/>
                    </a:lnTo>
                    <a:lnTo>
                      <a:pt x="344" y="1"/>
                    </a:lnTo>
                    <a:lnTo>
                      <a:pt x="358" y="3"/>
                    </a:lnTo>
                    <a:lnTo>
                      <a:pt x="371" y="7"/>
                    </a:lnTo>
                    <a:lnTo>
                      <a:pt x="384" y="10"/>
                    </a:lnTo>
                    <a:lnTo>
                      <a:pt x="396" y="14"/>
                    </a:lnTo>
                    <a:lnTo>
                      <a:pt x="407" y="19"/>
                    </a:lnTo>
                    <a:lnTo>
                      <a:pt x="418" y="24"/>
                    </a:lnTo>
                    <a:lnTo>
                      <a:pt x="428" y="31"/>
                    </a:lnTo>
                    <a:lnTo>
                      <a:pt x="438" y="37"/>
                    </a:lnTo>
                    <a:lnTo>
                      <a:pt x="446" y="45"/>
                    </a:lnTo>
                    <a:lnTo>
                      <a:pt x="454" y="52"/>
                    </a:lnTo>
                    <a:lnTo>
                      <a:pt x="462" y="61"/>
                    </a:lnTo>
                    <a:lnTo>
                      <a:pt x="469" y="70"/>
                    </a:lnTo>
                    <a:lnTo>
                      <a:pt x="476" y="80"/>
                    </a:lnTo>
                    <a:lnTo>
                      <a:pt x="482" y="88"/>
                    </a:lnTo>
                    <a:lnTo>
                      <a:pt x="493" y="109"/>
                    </a:lnTo>
                    <a:lnTo>
                      <a:pt x="502" y="131"/>
                    </a:lnTo>
                    <a:lnTo>
                      <a:pt x="510" y="154"/>
                    </a:lnTo>
                    <a:lnTo>
                      <a:pt x="515" y="177"/>
                    </a:lnTo>
                    <a:lnTo>
                      <a:pt x="519" y="201"/>
                    </a:lnTo>
                    <a:lnTo>
                      <a:pt x="522" y="225"/>
                    </a:lnTo>
                    <a:lnTo>
                      <a:pt x="524" y="249"/>
                    </a:lnTo>
                    <a:lnTo>
                      <a:pt x="524" y="273"/>
                    </a:lnTo>
                    <a:lnTo>
                      <a:pt x="503" y="317"/>
                    </a:lnTo>
                    <a:lnTo>
                      <a:pt x="485" y="358"/>
                    </a:lnTo>
                    <a:lnTo>
                      <a:pt x="467" y="397"/>
                    </a:lnTo>
                    <a:lnTo>
                      <a:pt x="447" y="435"/>
                    </a:lnTo>
                    <a:lnTo>
                      <a:pt x="437" y="455"/>
                    </a:lnTo>
                    <a:lnTo>
                      <a:pt x="423" y="475"/>
                    </a:lnTo>
                    <a:lnTo>
                      <a:pt x="408" y="497"/>
                    </a:lnTo>
                    <a:lnTo>
                      <a:pt x="391" y="520"/>
                    </a:lnTo>
                    <a:lnTo>
                      <a:pt x="371" y="545"/>
                    </a:lnTo>
                    <a:lnTo>
                      <a:pt x="348" y="571"/>
                    </a:lnTo>
                    <a:lnTo>
                      <a:pt x="323" y="599"/>
                    </a:lnTo>
                    <a:lnTo>
                      <a:pt x="293" y="629"/>
                    </a:lnTo>
                    <a:lnTo>
                      <a:pt x="252" y="603"/>
                    </a:lnTo>
                    <a:lnTo>
                      <a:pt x="218" y="578"/>
                    </a:lnTo>
                    <a:lnTo>
                      <a:pt x="187" y="554"/>
                    </a:lnTo>
                    <a:lnTo>
                      <a:pt x="162" y="531"/>
                    </a:lnTo>
                    <a:lnTo>
                      <a:pt x="150" y="520"/>
                    </a:lnTo>
                    <a:lnTo>
                      <a:pt x="140" y="509"/>
                    </a:lnTo>
                    <a:lnTo>
                      <a:pt x="130" y="498"/>
                    </a:lnTo>
                    <a:lnTo>
                      <a:pt x="121" y="487"/>
                    </a:lnTo>
                    <a:lnTo>
                      <a:pt x="105" y="466"/>
                    </a:lnTo>
                    <a:lnTo>
                      <a:pt x="91" y="443"/>
                    </a:lnTo>
                    <a:lnTo>
                      <a:pt x="79" y="420"/>
                    </a:lnTo>
                    <a:lnTo>
                      <a:pt x="68" y="396"/>
                    </a:lnTo>
                    <a:lnTo>
                      <a:pt x="58" y="371"/>
                    </a:lnTo>
                    <a:lnTo>
                      <a:pt x="49" y="343"/>
                    </a:lnTo>
                    <a:lnTo>
                      <a:pt x="27" y="281"/>
                    </a:lnTo>
                    <a:lnTo>
                      <a:pt x="0" y="209"/>
                    </a:lnTo>
                  </a:path>
                </a:pathLst>
              </a:custGeom>
              <a:noFill/>
              <a:ln w="0">
                <a:solidFill>
                  <a:srgbClr val="949393"/>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7" name="Freeform 265"/>
              <p:cNvSpPr>
                <a:spLocks/>
              </p:cNvSpPr>
              <p:nvPr/>
            </p:nvSpPr>
            <p:spPr bwMode="auto">
              <a:xfrm>
                <a:off x="1760" y="2016"/>
                <a:ext cx="113" cy="25"/>
              </a:xfrm>
              <a:custGeom>
                <a:avLst/>
                <a:gdLst/>
                <a:ahLst/>
                <a:cxnLst>
                  <a:cxn ang="0">
                    <a:pos x="0" y="64"/>
                  </a:cxn>
                  <a:cxn ang="0">
                    <a:pos x="53" y="48"/>
                  </a:cxn>
                  <a:cxn ang="0">
                    <a:pos x="101" y="35"/>
                  </a:cxn>
                  <a:cxn ang="0">
                    <a:pos x="145" y="24"/>
                  </a:cxn>
                  <a:cxn ang="0">
                    <a:pos x="189" y="16"/>
                  </a:cxn>
                  <a:cxn ang="0">
                    <a:pos x="233" y="9"/>
                  </a:cxn>
                  <a:cxn ang="0">
                    <a:pos x="277" y="4"/>
                  </a:cxn>
                  <a:cxn ang="0">
                    <a:pos x="325" y="2"/>
                  </a:cxn>
                  <a:cxn ang="0">
                    <a:pos x="378" y="0"/>
                  </a:cxn>
                  <a:cxn ang="0">
                    <a:pos x="416" y="0"/>
                  </a:cxn>
                  <a:cxn ang="0">
                    <a:pos x="452" y="2"/>
                  </a:cxn>
                  <a:cxn ang="0">
                    <a:pos x="468" y="3"/>
                  </a:cxn>
                  <a:cxn ang="0">
                    <a:pos x="483" y="5"/>
                  </a:cxn>
                  <a:cxn ang="0">
                    <a:pos x="498" y="7"/>
                  </a:cxn>
                  <a:cxn ang="0">
                    <a:pos x="512" y="10"/>
                  </a:cxn>
                  <a:cxn ang="0">
                    <a:pos x="524" y="16"/>
                  </a:cxn>
                  <a:cxn ang="0">
                    <a:pos x="534" y="21"/>
                  </a:cxn>
                  <a:cxn ang="0">
                    <a:pos x="544" y="28"/>
                  </a:cxn>
                  <a:cxn ang="0">
                    <a:pos x="552" y="35"/>
                  </a:cxn>
                  <a:cxn ang="0">
                    <a:pos x="555" y="41"/>
                  </a:cxn>
                  <a:cxn ang="0">
                    <a:pos x="558" y="45"/>
                  </a:cxn>
                  <a:cxn ang="0">
                    <a:pos x="561" y="51"/>
                  </a:cxn>
                  <a:cxn ang="0">
                    <a:pos x="563" y="56"/>
                  </a:cxn>
                  <a:cxn ang="0">
                    <a:pos x="566" y="69"/>
                  </a:cxn>
                  <a:cxn ang="0">
                    <a:pos x="566" y="84"/>
                  </a:cxn>
                  <a:cxn ang="0">
                    <a:pos x="555" y="88"/>
                  </a:cxn>
                  <a:cxn ang="0">
                    <a:pos x="543" y="90"/>
                  </a:cxn>
                  <a:cxn ang="0">
                    <a:pos x="531" y="92"/>
                  </a:cxn>
                  <a:cxn ang="0">
                    <a:pos x="519" y="93"/>
                  </a:cxn>
                  <a:cxn ang="0">
                    <a:pos x="494" y="93"/>
                  </a:cxn>
                  <a:cxn ang="0">
                    <a:pos x="469" y="92"/>
                  </a:cxn>
                  <a:cxn ang="0">
                    <a:pos x="443" y="90"/>
                  </a:cxn>
                  <a:cxn ang="0">
                    <a:pos x="416" y="88"/>
                  </a:cxn>
                  <a:cxn ang="0">
                    <a:pos x="387" y="85"/>
                  </a:cxn>
                  <a:cxn ang="0">
                    <a:pos x="357" y="84"/>
                  </a:cxn>
                  <a:cxn ang="0">
                    <a:pos x="331" y="84"/>
                  </a:cxn>
                  <a:cxn ang="0">
                    <a:pos x="306" y="85"/>
                  </a:cxn>
                  <a:cxn ang="0">
                    <a:pos x="282" y="88"/>
                  </a:cxn>
                  <a:cxn ang="0">
                    <a:pos x="260" y="91"/>
                  </a:cxn>
                  <a:cxn ang="0">
                    <a:pos x="218" y="97"/>
                  </a:cxn>
                  <a:cxn ang="0">
                    <a:pos x="178" y="105"/>
                  </a:cxn>
                  <a:cxn ang="0">
                    <a:pos x="139" y="113"/>
                  </a:cxn>
                  <a:cxn ang="0">
                    <a:pos x="97" y="119"/>
                  </a:cxn>
                  <a:cxn ang="0">
                    <a:pos x="75" y="123"/>
                  </a:cxn>
                  <a:cxn ang="0">
                    <a:pos x="52" y="125"/>
                  </a:cxn>
                  <a:cxn ang="0">
                    <a:pos x="27" y="126"/>
                  </a:cxn>
                  <a:cxn ang="0">
                    <a:pos x="0" y="126"/>
                  </a:cxn>
                  <a:cxn ang="0">
                    <a:pos x="0" y="111"/>
                  </a:cxn>
                  <a:cxn ang="0">
                    <a:pos x="0" y="94"/>
                  </a:cxn>
                  <a:cxn ang="0">
                    <a:pos x="0" y="79"/>
                  </a:cxn>
                  <a:cxn ang="0">
                    <a:pos x="0" y="64"/>
                  </a:cxn>
                </a:cxnLst>
                <a:rect l="0" t="0" r="r" b="b"/>
                <a:pathLst>
                  <a:path w="566" h="126">
                    <a:moveTo>
                      <a:pt x="0" y="64"/>
                    </a:moveTo>
                    <a:lnTo>
                      <a:pt x="53" y="48"/>
                    </a:lnTo>
                    <a:lnTo>
                      <a:pt x="101" y="35"/>
                    </a:lnTo>
                    <a:lnTo>
                      <a:pt x="145" y="24"/>
                    </a:lnTo>
                    <a:lnTo>
                      <a:pt x="189" y="16"/>
                    </a:lnTo>
                    <a:lnTo>
                      <a:pt x="233" y="9"/>
                    </a:lnTo>
                    <a:lnTo>
                      <a:pt x="277" y="4"/>
                    </a:lnTo>
                    <a:lnTo>
                      <a:pt x="325" y="2"/>
                    </a:lnTo>
                    <a:lnTo>
                      <a:pt x="378" y="0"/>
                    </a:lnTo>
                    <a:lnTo>
                      <a:pt x="416" y="0"/>
                    </a:lnTo>
                    <a:lnTo>
                      <a:pt x="452" y="2"/>
                    </a:lnTo>
                    <a:lnTo>
                      <a:pt x="468" y="3"/>
                    </a:lnTo>
                    <a:lnTo>
                      <a:pt x="483" y="5"/>
                    </a:lnTo>
                    <a:lnTo>
                      <a:pt x="498" y="7"/>
                    </a:lnTo>
                    <a:lnTo>
                      <a:pt x="512" y="10"/>
                    </a:lnTo>
                    <a:lnTo>
                      <a:pt x="524" y="16"/>
                    </a:lnTo>
                    <a:lnTo>
                      <a:pt x="534" y="21"/>
                    </a:lnTo>
                    <a:lnTo>
                      <a:pt x="544" y="28"/>
                    </a:lnTo>
                    <a:lnTo>
                      <a:pt x="552" y="35"/>
                    </a:lnTo>
                    <a:lnTo>
                      <a:pt x="555" y="41"/>
                    </a:lnTo>
                    <a:lnTo>
                      <a:pt x="558" y="45"/>
                    </a:lnTo>
                    <a:lnTo>
                      <a:pt x="561" y="51"/>
                    </a:lnTo>
                    <a:lnTo>
                      <a:pt x="563" y="56"/>
                    </a:lnTo>
                    <a:lnTo>
                      <a:pt x="566" y="69"/>
                    </a:lnTo>
                    <a:lnTo>
                      <a:pt x="566" y="84"/>
                    </a:lnTo>
                    <a:lnTo>
                      <a:pt x="555" y="88"/>
                    </a:lnTo>
                    <a:lnTo>
                      <a:pt x="543" y="90"/>
                    </a:lnTo>
                    <a:lnTo>
                      <a:pt x="531" y="92"/>
                    </a:lnTo>
                    <a:lnTo>
                      <a:pt x="519" y="93"/>
                    </a:lnTo>
                    <a:lnTo>
                      <a:pt x="494" y="93"/>
                    </a:lnTo>
                    <a:lnTo>
                      <a:pt x="469" y="92"/>
                    </a:lnTo>
                    <a:lnTo>
                      <a:pt x="443" y="90"/>
                    </a:lnTo>
                    <a:lnTo>
                      <a:pt x="416" y="88"/>
                    </a:lnTo>
                    <a:lnTo>
                      <a:pt x="387" y="85"/>
                    </a:lnTo>
                    <a:lnTo>
                      <a:pt x="357" y="84"/>
                    </a:lnTo>
                    <a:lnTo>
                      <a:pt x="331" y="84"/>
                    </a:lnTo>
                    <a:lnTo>
                      <a:pt x="306" y="85"/>
                    </a:lnTo>
                    <a:lnTo>
                      <a:pt x="282" y="88"/>
                    </a:lnTo>
                    <a:lnTo>
                      <a:pt x="260" y="91"/>
                    </a:lnTo>
                    <a:lnTo>
                      <a:pt x="218" y="97"/>
                    </a:lnTo>
                    <a:lnTo>
                      <a:pt x="178" y="105"/>
                    </a:lnTo>
                    <a:lnTo>
                      <a:pt x="139" y="113"/>
                    </a:lnTo>
                    <a:lnTo>
                      <a:pt x="97" y="119"/>
                    </a:lnTo>
                    <a:lnTo>
                      <a:pt x="75" y="123"/>
                    </a:lnTo>
                    <a:lnTo>
                      <a:pt x="52" y="125"/>
                    </a:lnTo>
                    <a:lnTo>
                      <a:pt x="27" y="126"/>
                    </a:lnTo>
                    <a:lnTo>
                      <a:pt x="0" y="126"/>
                    </a:lnTo>
                    <a:lnTo>
                      <a:pt x="0" y="111"/>
                    </a:lnTo>
                    <a:lnTo>
                      <a:pt x="0" y="94"/>
                    </a:lnTo>
                    <a:lnTo>
                      <a:pt x="0" y="79"/>
                    </a:lnTo>
                    <a:lnTo>
                      <a:pt x="0" y="64"/>
                    </a:lnTo>
                    <a:close/>
                  </a:path>
                </a:pathLst>
              </a:custGeom>
              <a:solidFill>
                <a:srgbClr val="DEDEDD"/>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8" name="Freeform 266"/>
              <p:cNvSpPr>
                <a:spLocks/>
              </p:cNvSpPr>
              <p:nvPr/>
            </p:nvSpPr>
            <p:spPr bwMode="auto">
              <a:xfrm>
                <a:off x="1760" y="2016"/>
                <a:ext cx="113" cy="25"/>
              </a:xfrm>
              <a:custGeom>
                <a:avLst/>
                <a:gdLst/>
                <a:ahLst/>
                <a:cxnLst>
                  <a:cxn ang="0">
                    <a:pos x="0" y="64"/>
                  </a:cxn>
                  <a:cxn ang="0">
                    <a:pos x="53" y="48"/>
                  </a:cxn>
                  <a:cxn ang="0">
                    <a:pos x="101" y="35"/>
                  </a:cxn>
                  <a:cxn ang="0">
                    <a:pos x="145" y="24"/>
                  </a:cxn>
                  <a:cxn ang="0">
                    <a:pos x="189" y="16"/>
                  </a:cxn>
                  <a:cxn ang="0">
                    <a:pos x="233" y="9"/>
                  </a:cxn>
                  <a:cxn ang="0">
                    <a:pos x="277" y="4"/>
                  </a:cxn>
                  <a:cxn ang="0">
                    <a:pos x="325" y="2"/>
                  </a:cxn>
                  <a:cxn ang="0">
                    <a:pos x="378" y="0"/>
                  </a:cxn>
                  <a:cxn ang="0">
                    <a:pos x="416" y="0"/>
                  </a:cxn>
                  <a:cxn ang="0">
                    <a:pos x="452" y="2"/>
                  </a:cxn>
                  <a:cxn ang="0">
                    <a:pos x="468" y="3"/>
                  </a:cxn>
                  <a:cxn ang="0">
                    <a:pos x="483" y="5"/>
                  </a:cxn>
                  <a:cxn ang="0">
                    <a:pos x="498" y="7"/>
                  </a:cxn>
                  <a:cxn ang="0">
                    <a:pos x="512" y="10"/>
                  </a:cxn>
                  <a:cxn ang="0">
                    <a:pos x="524" y="16"/>
                  </a:cxn>
                  <a:cxn ang="0">
                    <a:pos x="534" y="21"/>
                  </a:cxn>
                  <a:cxn ang="0">
                    <a:pos x="544" y="28"/>
                  </a:cxn>
                  <a:cxn ang="0">
                    <a:pos x="552" y="35"/>
                  </a:cxn>
                  <a:cxn ang="0">
                    <a:pos x="555" y="41"/>
                  </a:cxn>
                  <a:cxn ang="0">
                    <a:pos x="558" y="45"/>
                  </a:cxn>
                  <a:cxn ang="0">
                    <a:pos x="561" y="51"/>
                  </a:cxn>
                  <a:cxn ang="0">
                    <a:pos x="563" y="56"/>
                  </a:cxn>
                  <a:cxn ang="0">
                    <a:pos x="566" y="69"/>
                  </a:cxn>
                  <a:cxn ang="0">
                    <a:pos x="566" y="84"/>
                  </a:cxn>
                  <a:cxn ang="0">
                    <a:pos x="555" y="88"/>
                  </a:cxn>
                  <a:cxn ang="0">
                    <a:pos x="543" y="90"/>
                  </a:cxn>
                  <a:cxn ang="0">
                    <a:pos x="531" y="92"/>
                  </a:cxn>
                  <a:cxn ang="0">
                    <a:pos x="519" y="93"/>
                  </a:cxn>
                  <a:cxn ang="0">
                    <a:pos x="494" y="93"/>
                  </a:cxn>
                  <a:cxn ang="0">
                    <a:pos x="469" y="92"/>
                  </a:cxn>
                  <a:cxn ang="0">
                    <a:pos x="443" y="90"/>
                  </a:cxn>
                  <a:cxn ang="0">
                    <a:pos x="416" y="88"/>
                  </a:cxn>
                  <a:cxn ang="0">
                    <a:pos x="387" y="85"/>
                  </a:cxn>
                  <a:cxn ang="0">
                    <a:pos x="357" y="84"/>
                  </a:cxn>
                  <a:cxn ang="0">
                    <a:pos x="331" y="84"/>
                  </a:cxn>
                  <a:cxn ang="0">
                    <a:pos x="306" y="85"/>
                  </a:cxn>
                  <a:cxn ang="0">
                    <a:pos x="282" y="88"/>
                  </a:cxn>
                  <a:cxn ang="0">
                    <a:pos x="260" y="91"/>
                  </a:cxn>
                  <a:cxn ang="0">
                    <a:pos x="218" y="97"/>
                  </a:cxn>
                  <a:cxn ang="0">
                    <a:pos x="178" y="105"/>
                  </a:cxn>
                  <a:cxn ang="0">
                    <a:pos x="139" y="113"/>
                  </a:cxn>
                  <a:cxn ang="0">
                    <a:pos x="97" y="119"/>
                  </a:cxn>
                  <a:cxn ang="0">
                    <a:pos x="75" y="123"/>
                  </a:cxn>
                  <a:cxn ang="0">
                    <a:pos x="52" y="125"/>
                  </a:cxn>
                  <a:cxn ang="0">
                    <a:pos x="27" y="126"/>
                  </a:cxn>
                  <a:cxn ang="0">
                    <a:pos x="0" y="126"/>
                  </a:cxn>
                  <a:cxn ang="0">
                    <a:pos x="0" y="111"/>
                  </a:cxn>
                  <a:cxn ang="0">
                    <a:pos x="0" y="94"/>
                  </a:cxn>
                  <a:cxn ang="0">
                    <a:pos x="0" y="79"/>
                  </a:cxn>
                  <a:cxn ang="0">
                    <a:pos x="0" y="64"/>
                  </a:cxn>
                </a:cxnLst>
                <a:rect l="0" t="0" r="r" b="b"/>
                <a:pathLst>
                  <a:path w="566" h="126">
                    <a:moveTo>
                      <a:pt x="0" y="64"/>
                    </a:moveTo>
                    <a:lnTo>
                      <a:pt x="53" y="48"/>
                    </a:lnTo>
                    <a:lnTo>
                      <a:pt x="101" y="35"/>
                    </a:lnTo>
                    <a:lnTo>
                      <a:pt x="145" y="24"/>
                    </a:lnTo>
                    <a:lnTo>
                      <a:pt x="189" y="16"/>
                    </a:lnTo>
                    <a:lnTo>
                      <a:pt x="233" y="9"/>
                    </a:lnTo>
                    <a:lnTo>
                      <a:pt x="277" y="4"/>
                    </a:lnTo>
                    <a:lnTo>
                      <a:pt x="325" y="2"/>
                    </a:lnTo>
                    <a:lnTo>
                      <a:pt x="378" y="0"/>
                    </a:lnTo>
                    <a:lnTo>
                      <a:pt x="416" y="0"/>
                    </a:lnTo>
                    <a:lnTo>
                      <a:pt x="452" y="2"/>
                    </a:lnTo>
                    <a:lnTo>
                      <a:pt x="468" y="3"/>
                    </a:lnTo>
                    <a:lnTo>
                      <a:pt x="483" y="5"/>
                    </a:lnTo>
                    <a:lnTo>
                      <a:pt x="498" y="7"/>
                    </a:lnTo>
                    <a:lnTo>
                      <a:pt x="512" y="10"/>
                    </a:lnTo>
                    <a:lnTo>
                      <a:pt x="524" y="16"/>
                    </a:lnTo>
                    <a:lnTo>
                      <a:pt x="534" y="21"/>
                    </a:lnTo>
                    <a:lnTo>
                      <a:pt x="544" y="28"/>
                    </a:lnTo>
                    <a:lnTo>
                      <a:pt x="552" y="35"/>
                    </a:lnTo>
                    <a:lnTo>
                      <a:pt x="555" y="41"/>
                    </a:lnTo>
                    <a:lnTo>
                      <a:pt x="558" y="45"/>
                    </a:lnTo>
                    <a:lnTo>
                      <a:pt x="561" y="51"/>
                    </a:lnTo>
                    <a:lnTo>
                      <a:pt x="563" y="56"/>
                    </a:lnTo>
                    <a:lnTo>
                      <a:pt x="566" y="69"/>
                    </a:lnTo>
                    <a:lnTo>
                      <a:pt x="566" y="84"/>
                    </a:lnTo>
                    <a:lnTo>
                      <a:pt x="555" y="88"/>
                    </a:lnTo>
                    <a:lnTo>
                      <a:pt x="543" y="90"/>
                    </a:lnTo>
                    <a:lnTo>
                      <a:pt x="531" y="92"/>
                    </a:lnTo>
                    <a:lnTo>
                      <a:pt x="519" y="93"/>
                    </a:lnTo>
                    <a:lnTo>
                      <a:pt x="494" y="93"/>
                    </a:lnTo>
                    <a:lnTo>
                      <a:pt x="469" y="92"/>
                    </a:lnTo>
                    <a:lnTo>
                      <a:pt x="443" y="90"/>
                    </a:lnTo>
                    <a:lnTo>
                      <a:pt x="416" y="88"/>
                    </a:lnTo>
                    <a:lnTo>
                      <a:pt x="387" y="85"/>
                    </a:lnTo>
                    <a:lnTo>
                      <a:pt x="357" y="84"/>
                    </a:lnTo>
                    <a:lnTo>
                      <a:pt x="331" y="84"/>
                    </a:lnTo>
                    <a:lnTo>
                      <a:pt x="306" y="85"/>
                    </a:lnTo>
                    <a:lnTo>
                      <a:pt x="282" y="88"/>
                    </a:lnTo>
                    <a:lnTo>
                      <a:pt x="260" y="91"/>
                    </a:lnTo>
                    <a:lnTo>
                      <a:pt x="218" y="97"/>
                    </a:lnTo>
                    <a:lnTo>
                      <a:pt x="178" y="105"/>
                    </a:lnTo>
                    <a:lnTo>
                      <a:pt x="139" y="113"/>
                    </a:lnTo>
                    <a:lnTo>
                      <a:pt x="97" y="119"/>
                    </a:lnTo>
                    <a:lnTo>
                      <a:pt x="75" y="123"/>
                    </a:lnTo>
                    <a:lnTo>
                      <a:pt x="52" y="125"/>
                    </a:lnTo>
                    <a:lnTo>
                      <a:pt x="27" y="126"/>
                    </a:lnTo>
                    <a:lnTo>
                      <a:pt x="0" y="126"/>
                    </a:lnTo>
                    <a:lnTo>
                      <a:pt x="0" y="111"/>
                    </a:lnTo>
                    <a:lnTo>
                      <a:pt x="0" y="94"/>
                    </a:lnTo>
                    <a:lnTo>
                      <a:pt x="0" y="79"/>
                    </a:lnTo>
                    <a:lnTo>
                      <a:pt x="0" y="64"/>
                    </a:lnTo>
                  </a:path>
                </a:pathLst>
              </a:custGeom>
              <a:noFill/>
              <a:ln w="0">
                <a:solidFill>
                  <a:srgbClr val="949393"/>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39" name="Line 267"/>
              <p:cNvSpPr>
                <a:spLocks noChangeShapeType="1"/>
              </p:cNvSpPr>
              <p:nvPr/>
            </p:nvSpPr>
            <p:spPr bwMode="auto">
              <a:xfrm flipH="1" flipV="1">
                <a:off x="2935" y="3841"/>
                <a:ext cx="8" cy="30"/>
              </a:xfrm>
              <a:prstGeom prst="line">
                <a:avLst/>
              </a:prstGeom>
              <a:noFill/>
              <a:ln w="0">
                <a:solidFill>
                  <a:srgbClr val="949393"/>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0" name="Line 268"/>
              <p:cNvSpPr>
                <a:spLocks noChangeShapeType="1"/>
              </p:cNvSpPr>
              <p:nvPr/>
            </p:nvSpPr>
            <p:spPr bwMode="auto">
              <a:xfrm flipV="1">
                <a:off x="2763" y="3094"/>
                <a:ext cx="1" cy="67"/>
              </a:xfrm>
              <a:prstGeom prst="line">
                <a:avLst/>
              </a:prstGeom>
              <a:noFill/>
              <a:ln w="0">
                <a:solidFill>
                  <a:srgbClr val="949393"/>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1" name="Rectangle 269"/>
              <p:cNvSpPr>
                <a:spLocks noChangeArrowheads="1"/>
              </p:cNvSpPr>
              <p:nvPr/>
            </p:nvSpPr>
            <p:spPr bwMode="auto">
              <a:xfrm>
                <a:off x="2891" y="1074"/>
                <a:ext cx="14" cy="2613"/>
              </a:xfrm>
              <a:prstGeom prst="rect">
                <a:avLst/>
              </a:prstGeom>
              <a:solidFill>
                <a:srgbClr val="72706F"/>
              </a:solidFill>
              <a:ln w="9525">
                <a:noFill/>
                <a:miter lim="800000"/>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2" name="Line 270"/>
              <p:cNvSpPr>
                <a:spLocks noChangeShapeType="1"/>
              </p:cNvSpPr>
              <p:nvPr/>
            </p:nvSpPr>
            <p:spPr bwMode="auto">
              <a:xfrm>
                <a:off x="3939" y="1074"/>
                <a:ext cx="1" cy="2613"/>
              </a:xfrm>
              <a:prstGeom prst="line">
                <a:avLst/>
              </a:prstGeom>
              <a:noFill/>
              <a:ln w="3175">
                <a:solidFill>
                  <a:srgbClr val="1F1A17"/>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3" name="Rectangle 271"/>
              <p:cNvSpPr>
                <a:spLocks noChangeArrowheads="1"/>
              </p:cNvSpPr>
              <p:nvPr/>
            </p:nvSpPr>
            <p:spPr bwMode="auto">
              <a:xfrm>
                <a:off x="1812" y="1074"/>
                <a:ext cx="14" cy="2613"/>
              </a:xfrm>
              <a:prstGeom prst="rect">
                <a:avLst/>
              </a:prstGeom>
              <a:solidFill>
                <a:srgbClr val="72706F"/>
              </a:solidFill>
              <a:ln w="9525">
                <a:noFill/>
                <a:miter lim="800000"/>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4" name="Freeform 272"/>
              <p:cNvSpPr>
                <a:spLocks/>
              </p:cNvSpPr>
              <p:nvPr/>
            </p:nvSpPr>
            <p:spPr bwMode="auto">
              <a:xfrm>
                <a:off x="3586" y="2429"/>
                <a:ext cx="759" cy="759"/>
              </a:xfrm>
              <a:custGeom>
                <a:avLst/>
                <a:gdLst/>
                <a:ahLst/>
                <a:cxnLst>
                  <a:cxn ang="0">
                    <a:pos x="2091" y="3786"/>
                  </a:cxn>
                  <a:cxn ang="0">
                    <a:pos x="2371" y="3735"/>
                  </a:cxn>
                  <a:cxn ang="0">
                    <a:pos x="2635" y="3646"/>
                  </a:cxn>
                  <a:cxn ang="0">
                    <a:pos x="2880" y="3521"/>
                  </a:cxn>
                  <a:cxn ang="0">
                    <a:pos x="3104" y="3362"/>
                  </a:cxn>
                  <a:cxn ang="0">
                    <a:pos x="3301" y="3173"/>
                  </a:cxn>
                  <a:cxn ang="0">
                    <a:pos x="3470" y="2958"/>
                  </a:cxn>
                  <a:cxn ang="0">
                    <a:pos x="3607" y="2720"/>
                  </a:cxn>
                  <a:cxn ang="0">
                    <a:pos x="3710" y="2461"/>
                  </a:cxn>
                  <a:cxn ang="0">
                    <a:pos x="3773" y="2187"/>
                  </a:cxn>
                  <a:cxn ang="0">
                    <a:pos x="3795" y="1898"/>
                  </a:cxn>
                  <a:cxn ang="0">
                    <a:pos x="3773" y="1610"/>
                  </a:cxn>
                  <a:cxn ang="0">
                    <a:pos x="3710" y="1335"/>
                  </a:cxn>
                  <a:cxn ang="0">
                    <a:pos x="3607" y="1077"/>
                  </a:cxn>
                  <a:cxn ang="0">
                    <a:pos x="3470" y="838"/>
                  </a:cxn>
                  <a:cxn ang="0">
                    <a:pos x="3301" y="623"/>
                  </a:cxn>
                  <a:cxn ang="0">
                    <a:pos x="3104" y="435"/>
                  </a:cxn>
                  <a:cxn ang="0">
                    <a:pos x="2880" y="276"/>
                  </a:cxn>
                  <a:cxn ang="0">
                    <a:pos x="2635" y="150"/>
                  </a:cxn>
                  <a:cxn ang="0">
                    <a:pos x="2371" y="60"/>
                  </a:cxn>
                  <a:cxn ang="0">
                    <a:pos x="2091" y="10"/>
                  </a:cxn>
                  <a:cxn ang="0">
                    <a:pos x="1800" y="3"/>
                  </a:cxn>
                  <a:cxn ang="0">
                    <a:pos x="1516" y="39"/>
                  </a:cxn>
                  <a:cxn ang="0">
                    <a:pos x="1247" y="116"/>
                  </a:cxn>
                  <a:cxn ang="0">
                    <a:pos x="995" y="230"/>
                  </a:cxn>
                  <a:cxn ang="0">
                    <a:pos x="764" y="378"/>
                  </a:cxn>
                  <a:cxn ang="0">
                    <a:pos x="557" y="557"/>
                  </a:cxn>
                  <a:cxn ang="0">
                    <a:pos x="378" y="764"/>
                  </a:cxn>
                  <a:cxn ang="0">
                    <a:pos x="230" y="995"/>
                  </a:cxn>
                  <a:cxn ang="0">
                    <a:pos x="115" y="1247"/>
                  </a:cxn>
                  <a:cxn ang="0">
                    <a:pos x="39" y="1516"/>
                  </a:cxn>
                  <a:cxn ang="0">
                    <a:pos x="3" y="1801"/>
                  </a:cxn>
                  <a:cxn ang="0">
                    <a:pos x="10" y="2092"/>
                  </a:cxn>
                  <a:cxn ang="0">
                    <a:pos x="60" y="2372"/>
                  </a:cxn>
                  <a:cxn ang="0">
                    <a:pos x="150" y="2636"/>
                  </a:cxn>
                  <a:cxn ang="0">
                    <a:pos x="276" y="2881"/>
                  </a:cxn>
                  <a:cxn ang="0">
                    <a:pos x="435" y="3104"/>
                  </a:cxn>
                  <a:cxn ang="0">
                    <a:pos x="623" y="3302"/>
                  </a:cxn>
                  <a:cxn ang="0">
                    <a:pos x="838" y="3471"/>
                  </a:cxn>
                  <a:cxn ang="0">
                    <a:pos x="1077" y="3608"/>
                  </a:cxn>
                  <a:cxn ang="0">
                    <a:pos x="1335" y="3710"/>
                  </a:cxn>
                  <a:cxn ang="0">
                    <a:pos x="1610" y="3774"/>
                  </a:cxn>
                  <a:cxn ang="0">
                    <a:pos x="1897" y="3795"/>
                  </a:cxn>
                </a:cxnLst>
                <a:rect l="0" t="0" r="r" b="b"/>
                <a:pathLst>
                  <a:path w="3795" h="3795">
                    <a:moveTo>
                      <a:pt x="1897" y="3795"/>
                    </a:moveTo>
                    <a:lnTo>
                      <a:pt x="1995" y="3793"/>
                    </a:lnTo>
                    <a:lnTo>
                      <a:pt x="2091" y="3786"/>
                    </a:lnTo>
                    <a:lnTo>
                      <a:pt x="2186" y="3774"/>
                    </a:lnTo>
                    <a:lnTo>
                      <a:pt x="2279" y="3757"/>
                    </a:lnTo>
                    <a:lnTo>
                      <a:pt x="2371" y="3735"/>
                    </a:lnTo>
                    <a:lnTo>
                      <a:pt x="2461" y="3710"/>
                    </a:lnTo>
                    <a:lnTo>
                      <a:pt x="2549" y="3680"/>
                    </a:lnTo>
                    <a:lnTo>
                      <a:pt x="2635" y="3646"/>
                    </a:lnTo>
                    <a:lnTo>
                      <a:pt x="2719" y="3608"/>
                    </a:lnTo>
                    <a:lnTo>
                      <a:pt x="2801" y="3566"/>
                    </a:lnTo>
                    <a:lnTo>
                      <a:pt x="2880" y="3521"/>
                    </a:lnTo>
                    <a:lnTo>
                      <a:pt x="2958" y="3471"/>
                    </a:lnTo>
                    <a:lnTo>
                      <a:pt x="3032" y="3418"/>
                    </a:lnTo>
                    <a:lnTo>
                      <a:pt x="3104" y="3362"/>
                    </a:lnTo>
                    <a:lnTo>
                      <a:pt x="3172" y="3302"/>
                    </a:lnTo>
                    <a:lnTo>
                      <a:pt x="3238" y="3238"/>
                    </a:lnTo>
                    <a:lnTo>
                      <a:pt x="3301" y="3173"/>
                    </a:lnTo>
                    <a:lnTo>
                      <a:pt x="3361" y="3104"/>
                    </a:lnTo>
                    <a:lnTo>
                      <a:pt x="3418" y="3032"/>
                    </a:lnTo>
                    <a:lnTo>
                      <a:pt x="3470" y="2958"/>
                    </a:lnTo>
                    <a:lnTo>
                      <a:pt x="3520" y="2881"/>
                    </a:lnTo>
                    <a:lnTo>
                      <a:pt x="3566" y="2801"/>
                    </a:lnTo>
                    <a:lnTo>
                      <a:pt x="3607" y="2720"/>
                    </a:lnTo>
                    <a:lnTo>
                      <a:pt x="3645" y="2636"/>
                    </a:lnTo>
                    <a:lnTo>
                      <a:pt x="3679" y="2550"/>
                    </a:lnTo>
                    <a:lnTo>
                      <a:pt x="3710" y="2461"/>
                    </a:lnTo>
                    <a:lnTo>
                      <a:pt x="3735" y="2372"/>
                    </a:lnTo>
                    <a:lnTo>
                      <a:pt x="3756" y="2279"/>
                    </a:lnTo>
                    <a:lnTo>
                      <a:pt x="3773" y="2187"/>
                    </a:lnTo>
                    <a:lnTo>
                      <a:pt x="3785" y="2092"/>
                    </a:lnTo>
                    <a:lnTo>
                      <a:pt x="3792" y="1996"/>
                    </a:lnTo>
                    <a:lnTo>
                      <a:pt x="3795" y="1898"/>
                    </a:lnTo>
                    <a:lnTo>
                      <a:pt x="3792" y="1801"/>
                    </a:lnTo>
                    <a:lnTo>
                      <a:pt x="3785" y="1705"/>
                    </a:lnTo>
                    <a:lnTo>
                      <a:pt x="3773" y="1610"/>
                    </a:lnTo>
                    <a:lnTo>
                      <a:pt x="3756" y="1516"/>
                    </a:lnTo>
                    <a:lnTo>
                      <a:pt x="3735" y="1425"/>
                    </a:lnTo>
                    <a:lnTo>
                      <a:pt x="3710" y="1335"/>
                    </a:lnTo>
                    <a:lnTo>
                      <a:pt x="3679" y="1247"/>
                    </a:lnTo>
                    <a:lnTo>
                      <a:pt x="3645" y="1161"/>
                    </a:lnTo>
                    <a:lnTo>
                      <a:pt x="3607" y="1077"/>
                    </a:lnTo>
                    <a:lnTo>
                      <a:pt x="3566" y="995"/>
                    </a:lnTo>
                    <a:lnTo>
                      <a:pt x="3520" y="916"/>
                    </a:lnTo>
                    <a:lnTo>
                      <a:pt x="3470" y="838"/>
                    </a:lnTo>
                    <a:lnTo>
                      <a:pt x="3418" y="764"/>
                    </a:lnTo>
                    <a:lnTo>
                      <a:pt x="3361" y="692"/>
                    </a:lnTo>
                    <a:lnTo>
                      <a:pt x="3301" y="623"/>
                    </a:lnTo>
                    <a:lnTo>
                      <a:pt x="3238" y="557"/>
                    </a:lnTo>
                    <a:lnTo>
                      <a:pt x="3172" y="495"/>
                    </a:lnTo>
                    <a:lnTo>
                      <a:pt x="3104" y="435"/>
                    </a:lnTo>
                    <a:lnTo>
                      <a:pt x="3032" y="378"/>
                    </a:lnTo>
                    <a:lnTo>
                      <a:pt x="2958" y="325"/>
                    </a:lnTo>
                    <a:lnTo>
                      <a:pt x="2880" y="276"/>
                    </a:lnTo>
                    <a:lnTo>
                      <a:pt x="2801" y="230"/>
                    </a:lnTo>
                    <a:lnTo>
                      <a:pt x="2719" y="187"/>
                    </a:lnTo>
                    <a:lnTo>
                      <a:pt x="2635" y="150"/>
                    </a:lnTo>
                    <a:lnTo>
                      <a:pt x="2549" y="116"/>
                    </a:lnTo>
                    <a:lnTo>
                      <a:pt x="2461" y="86"/>
                    </a:lnTo>
                    <a:lnTo>
                      <a:pt x="2371" y="60"/>
                    </a:lnTo>
                    <a:lnTo>
                      <a:pt x="2279" y="39"/>
                    </a:lnTo>
                    <a:lnTo>
                      <a:pt x="2186" y="22"/>
                    </a:lnTo>
                    <a:lnTo>
                      <a:pt x="2091" y="10"/>
                    </a:lnTo>
                    <a:lnTo>
                      <a:pt x="1995" y="3"/>
                    </a:lnTo>
                    <a:lnTo>
                      <a:pt x="1897" y="0"/>
                    </a:lnTo>
                    <a:lnTo>
                      <a:pt x="1800" y="3"/>
                    </a:lnTo>
                    <a:lnTo>
                      <a:pt x="1704" y="10"/>
                    </a:lnTo>
                    <a:lnTo>
                      <a:pt x="1610" y="22"/>
                    </a:lnTo>
                    <a:lnTo>
                      <a:pt x="1516" y="39"/>
                    </a:lnTo>
                    <a:lnTo>
                      <a:pt x="1424" y="60"/>
                    </a:lnTo>
                    <a:lnTo>
                      <a:pt x="1335" y="86"/>
                    </a:lnTo>
                    <a:lnTo>
                      <a:pt x="1247" y="116"/>
                    </a:lnTo>
                    <a:lnTo>
                      <a:pt x="1161" y="150"/>
                    </a:lnTo>
                    <a:lnTo>
                      <a:pt x="1077" y="187"/>
                    </a:lnTo>
                    <a:lnTo>
                      <a:pt x="995" y="230"/>
                    </a:lnTo>
                    <a:lnTo>
                      <a:pt x="915" y="276"/>
                    </a:lnTo>
                    <a:lnTo>
                      <a:pt x="838" y="325"/>
                    </a:lnTo>
                    <a:lnTo>
                      <a:pt x="764" y="378"/>
                    </a:lnTo>
                    <a:lnTo>
                      <a:pt x="692" y="435"/>
                    </a:lnTo>
                    <a:lnTo>
                      <a:pt x="623" y="495"/>
                    </a:lnTo>
                    <a:lnTo>
                      <a:pt x="557" y="557"/>
                    </a:lnTo>
                    <a:lnTo>
                      <a:pt x="495" y="623"/>
                    </a:lnTo>
                    <a:lnTo>
                      <a:pt x="435" y="692"/>
                    </a:lnTo>
                    <a:lnTo>
                      <a:pt x="378" y="764"/>
                    </a:lnTo>
                    <a:lnTo>
                      <a:pt x="325" y="838"/>
                    </a:lnTo>
                    <a:lnTo>
                      <a:pt x="276" y="916"/>
                    </a:lnTo>
                    <a:lnTo>
                      <a:pt x="230" y="995"/>
                    </a:lnTo>
                    <a:lnTo>
                      <a:pt x="187" y="1077"/>
                    </a:lnTo>
                    <a:lnTo>
                      <a:pt x="150" y="1161"/>
                    </a:lnTo>
                    <a:lnTo>
                      <a:pt x="115" y="1247"/>
                    </a:lnTo>
                    <a:lnTo>
                      <a:pt x="86" y="1335"/>
                    </a:lnTo>
                    <a:lnTo>
                      <a:pt x="60" y="1425"/>
                    </a:lnTo>
                    <a:lnTo>
                      <a:pt x="39" y="1516"/>
                    </a:lnTo>
                    <a:lnTo>
                      <a:pt x="23" y="1610"/>
                    </a:lnTo>
                    <a:lnTo>
                      <a:pt x="10" y="1705"/>
                    </a:lnTo>
                    <a:lnTo>
                      <a:pt x="3" y="1801"/>
                    </a:lnTo>
                    <a:lnTo>
                      <a:pt x="0" y="1898"/>
                    </a:lnTo>
                    <a:lnTo>
                      <a:pt x="3" y="1996"/>
                    </a:lnTo>
                    <a:lnTo>
                      <a:pt x="10" y="2092"/>
                    </a:lnTo>
                    <a:lnTo>
                      <a:pt x="23" y="2187"/>
                    </a:lnTo>
                    <a:lnTo>
                      <a:pt x="39" y="2279"/>
                    </a:lnTo>
                    <a:lnTo>
                      <a:pt x="60" y="2372"/>
                    </a:lnTo>
                    <a:lnTo>
                      <a:pt x="86" y="2461"/>
                    </a:lnTo>
                    <a:lnTo>
                      <a:pt x="115" y="2550"/>
                    </a:lnTo>
                    <a:lnTo>
                      <a:pt x="150" y="2636"/>
                    </a:lnTo>
                    <a:lnTo>
                      <a:pt x="187" y="2720"/>
                    </a:lnTo>
                    <a:lnTo>
                      <a:pt x="230" y="2801"/>
                    </a:lnTo>
                    <a:lnTo>
                      <a:pt x="276" y="2881"/>
                    </a:lnTo>
                    <a:lnTo>
                      <a:pt x="325" y="2958"/>
                    </a:lnTo>
                    <a:lnTo>
                      <a:pt x="378" y="3032"/>
                    </a:lnTo>
                    <a:lnTo>
                      <a:pt x="435" y="3104"/>
                    </a:lnTo>
                    <a:lnTo>
                      <a:pt x="495" y="3173"/>
                    </a:lnTo>
                    <a:lnTo>
                      <a:pt x="557" y="3238"/>
                    </a:lnTo>
                    <a:lnTo>
                      <a:pt x="623" y="3302"/>
                    </a:lnTo>
                    <a:lnTo>
                      <a:pt x="692" y="3362"/>
                    </a:lnTo>
                    <a:lnTo>
                      <a:pt x="764" y="3418"/>
                    </a:lnTo>
                    <a:lnTo>
                      <a:pt x="838" y="3471"/>
                    </a:lnTo>
                    <a:lnTo>
                      <a:pt x="915" y="3521"/>
                    </a:lnTo>
                    <a:lnTo>
                      <a:pt x="995" y="3566"/>
                    </a:lnTo>
                    <a:lnTo>
                      <a:pt x="1077" y="3608"/>
                    </a:lnTo>
                    <a:lnTo>
                      <a:pt x="1161" y="3646"/>
                    </a:lnTo>
                    <a:lnTo>
                      <a:pt x="1247" y="3680"/>
                    </a:lnTo>
                    <a:lnTo>
                      <a:pt x="1335" y="3710"/>
                    </a:lnTo>
                    <a:lnTo>
                      <a:pt x="1424" y="3735"/>
                    </a:lnTo>
                    <a:lnTo>
                      <a:pt x="1516" y="3757"/>
                    </a:lnTo>
                    <a:lnTo>
                      <a:pt x="1610" y="3774"/>
                    </a:lnTo>
                    <a:lnTo>
                      <a:pt x="1704" y="3786"/>
                    </a:lnTo>
                    <a:lnTo>
                      <a:pt x="1800" y="3793"/>
                    </a:lnTo>
                    <a:lnTo>
                      <a:pt x="1897" y="3795"/>
                    </a:lnTo>
                  </a:path>
                </a:pathLst>
              </a:custGeom>
              <a:noFill/>
              <a:ln w="3175">
                <a:solidFill>
                  <a:srgbClr val="1F1A17"/>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5" name="Freeform 273"/>
              <p:cNvSpPr>
                <a:spLocks/>
              </p:cNvSpPr>
              <p:nvPr/>
            </p:nvSpPr>
            <p:spPr bwMode="auto">
              <a:xfrm>
                <a:off x="2497" y="2429"/>
                <a:ext cx="759" cy="759"/>
              </a:xfrm>
              <a:custGeom>
                <a:avLst/>
                <a:gdLst/>
                <a:ahLst/>
                <a:cxnLst>
                  <a:cxn ang="0">
                    <a:pos x="2090" y="3786"/>
                  </a:cxn>
                  <a:cxn ang="0">
                    <a:pos x="2370" y="3735"/>
                  </a:cxn>
                  <a:cxn ang="0">
                    <a:pos x="2634" y="3646"/>
                  </a:cxn>
                  <a:cxn ang="0">
                    <a:pos x="2879" y="3521"/>
                  </a:cxn>
                  <a:cxn ang="0">
                    <a:pos x="3103" y="3362"/>
                  </a:cxn>
                  <a:cxn ang="0">
                    <a:pos x="3300" y="3173"/>
                  </a:cxn>
                  <a:cxn ang="0">
                    <a:pos x="3470" y="2958"/>
                  </a:cxn>
                  <a:cxn ang="0">
                    <a:pos x="3606" y="2720"/>
                  </a:cxn>
                  <a:cxn ang="0">
                    <a:pos x="3709" y="2461"/>
                  </a:cxn>
                  <a:cxn ang="0">
                    <a:pos x="3772" y="2187"/>
                  </a:cxn>
                  <a:cxn ang="0">
                    <a:pos x="3795" y="1898"/>
                  </a:cxn>
                  <a:cxn ang="0">
                    <a:pos x="3772" y="1610"/>
                  </a:cxn>
                  <a:cxn ang="0">
                    <a:pos x="3709" y="1335"/>
                  </a:cxn>
                  <a:cxn ang="0">
                    <a:pos x="3606" y="1077"/>
                  </a:cxn>
                  <a:cxn ang="0">
                    <a:pos x="3470" y="838"/>
                  </a:cxn>
                  <a:cxn ang="0">
                    <a:pos x="3300" y="623"/>
                  </a:cxn>
                  <a:cxn ang="0">
                    <a:pos x="3103" y="435"/>
                  </a:cxn>
                  <a:cxn ang="0">
                    <a:pos x="2879" y="276"/>
                  </a:cxn>
                  <a:cxn ang="0">
                    <a:pos x="2634" y="150"/>
                  </a:cxn>
                  <a:cxn ang="0">
                    <a:pos x="2370" y="60"/>
                  </a:cxn>
                  <a:cxn ang="0">
                    <a:pos x="2090" y="10"/>
                  </a:cxn>
                  <a:cxn ang="0">
                    <a:pos x="1799" y="3"/>
                  </a:cxn>
                  <a:cxn ang="0">
                    <a:pos x="1516" y="39"/>
                  </a:cxn>
                  <a:cxn ang="0">
                    <a:pos x="1246" y="116"/>
                  </a:cxn>
                  <a:cxn ang="0">
                    <a:pos x="994" y="230"/>
                  </a:cxn>
                  <a:cxn ang="0">
                    <a:pos x="763" y="378"/>
                  </a:cxn>
                  <a:cxn ang="0">
                    <a:pos x="557" y="557"/>
                  </a:cxn>
                  <a:cxn ang="0">
                    <a:pos x="377" y="764"/>
                  </a:cxn>
                  <a:cxn ang="0">
                    <a:pos x="229" y="995"/>
                  </a:cxn>
                  <a:cxn ang="0">
                    <a:pos x="116" y="1247"/>
                  </a:cxn>
                  <a:cxn ang="0">
                    <a:pos x="38" y="1516"/>
                  </a:cxn>
                  <a:cxn ang="0">
                    <a:pos x="2" y="1801"/>
                  </a:cxn>
                  <a:cxn ang="0">
                    <a:pos x="10" y="2092"/>
                  </a:cxn>
                  <a:cxn ang="0">
                    <a:pos x="60" y="2372"/>
                  </a:cxn>
                  <a:cxn ang="0">
                    <a:pos x="149" y="2636"/>
                  </a:cxn>
                  <a:cxn ang="0">
                    <a:pos x="275" y="2881"/>
                  </a:cxn>
                  <a:cxn ang="0">
                    <a:pos x="434" y="3104"/>
                  </a:cxn>
                  <a:cxn ang="0">
                    <a:pos x="622" y="3302"/>
                  </a:cxn>
                  <a:cxn ang="0">
                    <a:pos x="837" y="3471"/>
                  </a:cxn>
                  <a:cxn ang="0">
                    <a:pos x="1076" y="3608"/>
                  </a:cxn>
                  <a:cxn ang="0">
                    <a:pos x="1334" y="3710"/>
                  </a:cxn>
                  <a:cxn ang="0">
                    <a:pos x="1609" y="3774"/>
                  </a:cxn>
                  <a:cxn ang="0">
                    <a:pos x="1897" y="3795"/>
                  </a:cxn>
                </a:cxnLst>
                <a:rect l="0" t="0" r="r" b="b"/>
                <a:pathLst>
                  <a:path w="3795" h="3795">
                    <a:moveTo>
                      <a:pt x="1897" y="3795"/>
                    </a:moveTo>
                    <a:lnTo>
                      <a:pt x="1994" y="3793"/>
                    </a:lnTo>
                    <a:lnTo>
                      <a:pt x="2090" y="3786"/>
                    </a:lnTo>
                    <a:lnTo>
                      <a:pt x="2185" y="3774"/>
                    </a:lnTo>
                    <a:lnTo>
                      <a:pt x="2279" y="3757"/>
                    </a:lnTo>
                    <a:lnTo>
                      <a:pt x="2370" y="3735"/>
                    </a:lnTo>
                    <a:lnTo>
                      <a:pt x="2460" y="3710"/>
                    </a:lnTo>
                    <a:lnTo>
                      <a:pt x="2548" y="3680"/>
                    </a:lnTo>
                    <a:lnTo>
                      <a:pt x="2634" y="3646"/>
                    </a:lnTo>
                    <a:lnTo>
                      <a:pt x="2718" y="3608"/>
                    </a:lnTo>
                    <a:lnTo>
                      <a:pt x="2800" y="3566"/>
                    </a:lnTo>
                    <a:lnTo>
                      <a:pt x="2879" y="3521"/>
                    </a:lnTo>
                    <a:lnTo>
                      <a:pt x="2957" y="3471"/>
                    </a:lnTo>
                    <a:lnTo>
                      <a:pt x="3031" y="3418"/>
                    </a:lnTo>
                    <a:lnTo>
                      <a:pt x="3103" y="3362"/>
                    </a:lnTo>
                    <a:lnTo>
                      <a:pt x="3171" y="3302"/>
                    </a:lnTo>
                    <a:lnTo>
                      <a:pt x="3238" y="3238"/>
                    </a:lnTo>
                    <a:lnTo>
                      <a:pt x="3300" y="3173"/>
                    </a:lnTo>
                    <a:lnTo>
                      <a:pt x="3360" y="3104"/>
                    </a:lnTo>
                    <a:lnTo>
                      <a:pt x="3417" y="3032"/>
                    </a:lnTo>
                    <a:lnTo>
                      <a:pt x="3470" y="2958"/>
                    </a:lnTo>
                    <a:lnTo>
                      <a:pt x="3519" y="2881"/>
                    </a:lnTo>
                    <a:lnTo>
                      <a:pt x="3565" y="2801"/>
                    </a:lnTo>
                    <a:lnTo>
                      <a:pt x="3606" y="2720"/>
                    </a:lnTo>
                    <a:lnTo>
                      <a:pt x="3644" y="2636"/>
                    </a:lnTo>
                    <a:lnTo>
                      <a:pt x="3679" y="2550"/>
                    </a:lnTo>
                    <a:lnTo>
                      <a:pt x="3709" y="2461"/>
                    </a:lnTo>
                    <a:lnTo>
                      <a:pt x="3735" y="2372"/>
                    </a:lnTo>
                    <a:lnTo>
                      <a:pt x="3756" y="2279"/>
                    </a:lnTo>
                    <a:lnTo>
                      <a:pt x="3772" y="2187"/>
                    </a:lnTo>
                    <a:lnTo>
                      <a:pt x="3785" y="2092"/>
                    </a:lnTo>
                    <a:lnTo>
                      <a:pt x="3792" y="1996"/>
                    </a:lnTo>
                    <a:lnTo>
                      <a:pt x="3795" y="1898"/>
                    </a:lnTo>
                    <a:lnTo>
                      <a:pt x="3792" y="1801"/>
                    </a:lnTo>
                    <a:lnTo>
                      <a:pt x="3785" y="1705"/>
                    </a:lnTo>
                    <a:lnTo>
                      <a:pt x="3772" y="1610"/>
                    </a:lnTo>
                    <a:lnTo>
                      <a:pt x="3756" y="1516"/>
                    </a:lnTo>
                    <a:lnTo>
                      <a:pt x="3735" y="1425"/>
                    </a:lnTo>
                    <a:lnTo>
                      <a:pt x="3709" y="1335"/>
                    </a:lnTo>
                    <a:lnTo>
                      <a:pt x="3679" y="1247"/>
                    </a:lnTo>
                    <a:lnTo>
                      <a:pt x="3644" y="1161"/>
                    </a:lnTo>
                    <a:lnTo>
                      <a:pt x="3606" y="1077"/>
                    </a:lnTo>
                    <a:lnTo>
                      <a:pt x="3565" y="995"/>
                    </a:lnTo>
                    <a:lnTo>
                      <a:pt x="3519" y="916"/>
                    </a:lnTo>
                    <a:lnTo>
                      <a:pt x="3470" y="838"/>
                    </a:lnTo>
                    <a:lnTo>
                      <a:pt x="3417" y="764"/>
                    </a:lnTo>
                    <a:lnTo>
                      <a:pt x="3360" y="692"/>
                    </a:lnTo>
                    <a:lnTo>
                      <a:pt x="3300" y="623"/>
                    </a:lnTo>
                    <a:lnTo>
                      <a:pt x="3238" y="557"/>
                    </a:lnTo>
                    <a:lnTo>
                      <a:pt x="3171" y="495"/>
                    </a:lnTo>
                    <a:lnTo>
                      <a:pt x="3103" y="435"/>
                    </a:lnTo>
                    <a:lnTo>
                      <a:pt x="3031" y="378"/>
                    </a:lnTo>
                    <a:lnTo>
                      <a:pt x="2957" y="325"/>
                    </a:lnTo>
                    <a:lnTo>
                      <a:pt x="2879" y="276"/>
                    </a:lnTo>
                    <a:lnTo>
                      <a:pt x="2800" y="230"/>
                    </a:lnTo>
                    <a:lnTo>
                      <a:pt x="2718" y="187"/>
                    </a:lnTo>
                    <a:lnTo>
                      <a:pt x="2634" y="150"/>
                    </a:lnTo>
                    <a:lnTo>
                      <a:pt x="2548" y="116"/>
                    </a:lnTo>
                    <a:lnTo>
                      <a:pt x="2460" y="86"/>
                    </a:lnTo>
                    <a:lnTo>
                      <a:pt x="2370" y="60"/>
                    </a:lnTo>
                    <a:lnTo>
                      <a:pt x="2279" y="39"/>
                    </a:lnTo>
                    <a:lnTo>
                      <a:pt x="2185" y="22"/>
                    </a:lnTo>
                    <a:lnTo>
                      <a:pt x="2090" y="10"/>
                    </a:lnTo>
                    <a:lnTo>
                      <a:pt x="1994" y="3"/>
                    </a:lnTo>
                    <a:lnTo>
                      <a:pt x="1897" y="0"/>
                    </a:lnTo>
                    <a:lnTo>
                      <a:pt x="1799" y="3"/>
                    </a:lnTo>
                    <a:lnTo>
                      <a:pt x="1703" y="10"/>
                    </a:lnTo>
                    <a:lnTo>
                      <a:pt x="1609" y="22"/>
                    </a:lnTo>
                    <a:lnTo>
                      <a:pt x="1516" y="39"/>
                    </a:lnTo>
                    <a:lnTo>
                      <a:pt x="1423" y="60"/>
                    </a:lnTo>
                    <a:lnTo>
                      <a:pt x="1334" y="86"/>
                    </a:lnTo>
                    <a:lnTo>
                      <a:pt x="1246" y="116"/>
                    </a:lnTo>
                    <a:lnTo>
                      <a:pt x="1160" y="150"/>
                    </a:lnTo>
                    <a:lnTo>
                      <a:pt x="1076" y="187"/>
                    </a:lnTo>
                    <a:lnTo>
                      <a:pt x="994" y="230"/>
                    </a:lnTo>
                    <a:lnTo>
                      <a:pt x="914" y="276"/>
                    </a:lnTo>
                    <a:lnTo>
                      <a:pt x="837" y="325"/>
                    </a:lnTo>
                    <a:lnTo>
                      <a:pt x="763" y="378"/>
                    </a:lnTo>
                    <a:lnTo>
                      <a:pt x="691" y="435"/>
                    </a:lnTo>
                    <a:lnTo>
                      <a:pt x="622" y="495"/>
                    </a:lnTo>
                    <a:lnTo>
                      <a:pt x="557" y="557"/>
                    </a:lnTo>
                    <a:lnTo>
                      <a:pt x="494" y="623"/>
                    </a:lnTo>
                    <a:lnTo>
                      <a:pt x="434" y="692"/>
                    </a:lnTo>
                    <a:lnTo>
                      <a:pt x="377" y="764"/>
                    </a:lnTo>
                    <a:lnTo>
                      <a:pt x="325" y="838"/>
                    </a:lnTo>
                    <a:lnTo>
                      <a:pt x="275" y="916"/>
                    </a:lnTo>
                    <a:lnTo>
                      <a:pt x="229" y="995"/>
                    </a:lnTo>
                    <a:lnTo>
                      <a:pt x="188" y="1077"/>
                    </a:lnTo>
                    <a:lnTo>
                      <a:pt x="149" y="1161"/>
                    </a:lnTo>
                    <a:lnTo>
                      <a:pt x="116" y="1247"/>
                    </a:lnTo>
                    <a:lnTo>
                      <a:pt x="85" y="1335"/>
                    </a:lnTo>
                    <a:lnTo>
                      <a:pt x="60" y="1425"/>
                    </a:lnTo>
                    <a:lnTo>
                      <a:pt x="38" y="1516"/>
                    </a:lnTo>
                    <a:lnTo>
                      <a:pt x="22" y="1610"/>
                    </a:lnTo>
                    <a:lnTo>
                      <a:pt x="10" y="1705"/>
                    </a:lnTo>
                    <a:lnTo>
                      <a:pt x="2" y="1801"/>
                    </a:lnTo>
                    <a:lnTo>
                      <a:pt x="0" y="1898"/>
                    </a:lnTo>
                    <a:lnTo>
                      <a:pt x="2" y="1996"/>
                    </a:lnTo>
                    <a:lnTo>
                      <a:pt x="10" y="2092"/>
                    </a:lnTo>
                    <a:lnTo>
                      <a:pt x="22" y="2187"/>
                    </a:lnTo>
                    <a:lnTo>
                      <a:pt x="38" y="2279"/>
                    </a:lnTo>
                    <a:lnTo>
                      <a:pt x="60" y="2372"/>
                    </a:lnTo>
                    <a:lnTo>
                      <a:pt x="85" y="2461"/>
                    </a:lnTo>
                    <a:lnTo>
                      <a:pt x="116" y="2550"/>
                    </a:lnTo>
                    <a:lnTo>
                      <a:pt x="149" y="2636"/>
                    </a:lnTo>
                    <a:lnTo>
                      <a:pt x="188" y="2720"/>
                    </a:lnTo>
                    <a:lnTo>
                      <a:pt x="229" y="2801"/>
                    </a:lnTo>
                    <a:lnTo>
                      <a:pt x="275" y="2881"/>
                    </a:lnTo>
                    <a:lnTo>
                      <a:pt x="325" y="2958"/>
                    </a:lnTo>
                    <a:lnTo>
                      <a:pt x="377" y="3032"/>
                    </a:lnTo>
                    <a:lnTo>
                      <a:pt x="434" y="3104"/>
                    </a:lnTo>
                    <a:lnTo>
                      <a:pt x="494" y="3173"/>
                    </a:lnTo>
                    <a:lnTo>
                      <a:pt x="557" y="3238"/>
                    </a:lnTo>
                    <a:lnTo>
                      <a:pt x="622" y="3302"/>
                    </a:lnTo>
                    <a:lnTo>
                      <a:pt x="691" y="3362"/>
                    </a:lnTo>
                    <a:lnTo>
                      <a:pt x="763" y="3418"/>
                    </a:lnTo>
                    <a:lnTo>
                      <a:pt x="837" y="3471"/>
                    </a:lnTo>
                    <a:lnTo>
                      <a:pt x="914" y="3521"/>
                    </a:lnTo>
                    <a:lnTo>
                      <a:pt x="994" y="3566"/>
                    </a:lnTo>
                    <a:lnTo>
                      <a:pt x="1076" y="3608"/>
                    </a:lnTo>
                    <a:lnTo>
                      <a:pt x="1160" y="3646"/>
                    </a:lnTo>
                    <a:lnTo>
                      <a:pt x="1246" y="3680"/>
                    </a:lnTo>
                    <a:lnTo>
                      <a:pt x="1334" y="3710"/>
                    </a:lnTo>
                    <a:lnTo>
                      <a:pt x="1423" y="3735"/>
                    </a:lnTo>
                    <a:lnTo>
                      <a:pt x="1516" y="3757"/>
                    </a:lnTo>
                    <a:lnTo>
                      <a:pt x="1609" y="3774"/>
                    </a:lnTo>
                    <a:lnTo>
                      <a:pt x="1703" y="3786"/>
                    </a:lnTo>
                    <a:lnTo>
                      <a:pt x="1799" y="3793"/>
                    </a:lnTo>
                    <a:lnTo>
                      <a:pt x="1897" y="3795"/>
                    </a:lnTo>
                    <a:close/>
                  </a:path>
                </a:pathLst>
              </a:custGeom>
              <a:solidFill>
                <a:schemeClr val="accent5">
                  <a:lumMod val="75000"/>
                </a:schemeClr>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6" name="Freeform 274"/>
              <p:cNvSpPr>
                <a:spLocks/>
              </p:cNvSpPr>
              <p:nvPr/>
            </p:nvSpPr>
            <p:spPr bwMode="auto">
              <a:xfrm>
                <a:off x="2511" y="1603"/>
                <a:ext cx="759" cy="759"/>
              </a:xfrm>
              <a:custGeom>
                <a:avLst/>
                <a:gdLst/>
                <a:ahLst/>
                <a:cxnLst>
                  <a:cxn ang="0">
                    <a:pos x="2090" y="3785"/>
                  </a:cxn>
                  <a:cxn ang="0">
                    <a:pos x="2370" y="3735"/>
                  </a:cxn>
                  <a:cxn ang="0">
                    <a:pos x="2634" y="3646"/>
                  </a:cxn>
                  <a:cxn ang="0">
                    <a:pos x="2879" y="3520"/>
                  </a:cxn>
                  <a:cxn ang="0">
                    <a:pos x="3103" y="3361"/>
                  </a:cxn>
                  <a:cxn ang="0">
                    <a:pos x="3300" y="3173"/>
                  </a:cxn>
                  <a:cxn ang="0">
                    <a:pos x="3470" y="2957"/>
                  </a:cxn>
                  <a:cxn ang="0">
                    <a:pos x="3606" y="2719"/>
                  </a:cxn>
                  <a:cxn ang="0">
                    <a:pos x="3708" y="2461"/>
                  </a:cxn>
                  <a:cxn ang="0">
                    <a:pos x="3772" y="2185"/>
                  </a:cxn>
                  <a:cxn ang="0">
                    <a:pos x="3795" y="1898"/>
                  </a:cxn>
                  <a:cxn ang="0">
                    <a:pos x="3772" y="1609"/>
                  </a:cxn>
                  <a:cxn ang="0">
                    <a:pos x="3708" y="1334"/>
                  </a:cxn>
                  <a:cxn ang="0">
                    <a:pos x="3606" y="1076"/>
                  </a:cxn>
                  <a:cxn ang="0">
                    <a:pos x="3470" y="838"/>
                  </a:cxn>
                  <a:cxn ang="0">
                    <a:pos x="3300" y="622"/>
                  </a:cxn>
                  <a:cxn ang="0">
                    <a:pos x="3103" y="434"/>
                  </a:cxn>
                  <a:cxn ang="0">
                    <a:pos x="2879" y="276"/>
                  </a:cxn>
                  <a:cxn ang="0">
                    <a:pos x="2634" y="149"/>
                  </a:cxn>
                  <a:cxn ang="0">
                    <a:pos x="2370" y="60"/>
                  </a:cxn>
                  <a:cxn ang="0">
                    <a:pos x="2090" y="10"/>
                  </a:cxn>
                  <a:cxn ang="0">
                    <a:pos x="1799" y="2"/>
                  </a:cxn>
                  <a:cxn ang="0">
                    <a:pos x="1516" y="38"/>
                  </a:cxn>
                  <a:cxn ang="0">
                    <a:pos x="1245" y="115"/>
                  </a:cxn>
                  <a:cxn ang="0">
                    <a:pos x="994" y="230"/>
                  </a:cxn>
                  <a:cxn ang="0">
                    <a:pos x="763" y="378"/>
                  </a:cxn>
                  <a:cxn ang="0">
                    <a:pos x="557" y="557"/>
                  </a:cxn>
                  <a:cxn ang="0">
                    <a:pos x="377" y="763"/>
                  </a:cxn>
                  <a:cxn ang="0">
                    <a:pos x="229" y="994"/>
                  </a:cxn>
                  <a:cxn ang="0">
                    <a:pos x="115" y="1246"/>
                  </a:cxn>
                  <a:cxn ang="0">
                    <a:pos x="38" y="1516"/>
                  </a:cxn>
                  <a:cxn ang="0">
                    <a:pos x="2" y="1801"/>
                  </a:cxn>
                  <a:cxn ang="0">
                    <a:pos x="10" y="2092"/>
                  </a:cxn>
                  <a:cxn ang="0">
                    <a:pos x="60" y="2371"/>
                  </a:cxn>
                  <a:cxn ang="0">
                    <a:pos x="149" y="2636"/>
                  </a:cxn>
                  <a:cxn ang="0">
                    <a:pos x="274" y="2881"/>
                  </a:cxn>
                  <a:cxn ang="0">
                    <a:pos x="434" y="3103"/>
                  </a:cxn>
                  <a:cxn ang="0">
                    <a:pos x="622" y="3302"/>
                  </a:cxn>
                  <a:cxn ang="0">
                    <a:pos x="837" y="3470"/>
                  </a:cxn>
                  <a:cxn ang="0">
                    <a:pos x="1075" y="3608"/>
                  </a:cxn>
                  <a:cxn ang="0">
                    <a:pos x="1334" y="3709"/>
                  </a:cxn>
                  <a:cxn ang="0">
                    <a:pos x="1608" y="3773"/>
                  </a:cxn>
                  <a:cxn ang="0">
                    <a:pos x="1897" y="3795"/>
                  </a:cxn>
                </a:cxnLst>
                <a:rect l="0" t="0" r="r" b="b"/>
                <a:pathLst>
                  <a:path w="3795" h="3795">
                    <a:moveTo>
                      <a:pt x="1897" y="3795"/>
                    </a:moveTo>
                    <a:lnTo>
                      <a:pt x="1994" y="3793"/>
                    </a:lnTo>
                    <a:lnTo>
                      <a:pt x="2090" y="3785"/>
                    </a:lnTo>
                    <a:lnTo>
                      <a:pt x="2185" y="3773"/>
                    </a:lnTo>
                    <a:lnTo>
                      <a:pt x="2279" y="3756"/>
                    </a:lnTo>
                    <a:lnTo>
                      <a:pt x="2370" y="3735"/>
                    </a:lnTo>
                    <a:lnTo>
                      <a:pt x="2460" y="3709"/>
                    </a:lnTo>
                    <a:lnTo>
                      <a:pt x="2548" y="3680"/>
                    </a:lnTo>
                    <a:lnTo>
                      <a:pt x="2634" y="3646"/>
                    </a:lnTo>
                    <a:lnTo>
                      <a:pt x="2718" y="3608"/>
                    </a:lnTo>
                    <a:lnTo>
                      <a:pt x="2800" y="3565"/>
                    </a:lnTo>
                    <a:lnTo>
                      <a:pt x="2879" y="3520"/>
                    </a:lnTo>
                    <a:lnTo>
                      <a:pt x="2956" y="3470"/>
                    </a:lnTo>
                    <a:lnTo>
                      <a:pt x="3031" y="3417"/>
                    </a:lnTo>
                    <a:lnTo>
                      <a:pt x="3103" y="3361"/>
                    </a:lnTo>
                    <a:lnTo>
                      <a:pt x="3171" y="3302"/>
                    </a:lnTo>
                    <a:lnTo>
                      <a:pt x="3238" y="3238"/>
                    </a:lnTo>
                    <a:lnTo>
                      <a:pt x="3300" y="3173"/>
                    </a:lnTo>
                    <a:lnTo>
                      <a:pt x="3360" y="3103"/>
                    </a:lnTo>
                    <a:lnTo>
                      <a:pt x="3416" y="3031"/>
                    </a:lnTo>
                    <a:lnTo>
                      <a:pt x="3470" y="2957"/>
                    </a:lnTo>
                    <a:lnTo>
                      <a:pt x="3519" y="2881"/>
                    </a:lnTo>
                    <a:lnTo>
                      <a:pt x="3565" y="2801"/>
                    </a:lnTo>
                    <a:lnTo>
                      <a:pt x="3606" y="2719"/>
                    </a:lnTo>
                    <a:lnTo>
                      <a:pt x="3644" y="2636"/>
                    </a:lnTo>
                    <a:lnTo>
                      <a:pt x="3679" y="2549"/>
                    </a:lnTo>
                    <a:lnTo>
                      <a:pt x="3708" y="2461"/>
                    </a:lnTo>
                    <a:lnTo>
                      <a:pt x="3735" y="2371"/>
                    </a:lnTo>
                    <a:lnTo>
                      <a:pt x="3755" y="2279"/>
                    </a:lnTo>
                    <a:lnTo>
                      <a:pt x="3772" y="2185"/>
                    </a:lnTo>
                    <a:lnTo>
                      <a:pt x="3785" y="2092"/>
                    </a:lnTo>
                    <a:lnTo>
                      <a:pt x="3791" y="1995"/>
                    </a:lnTo>
                    <a:lnTo>
                      <a:pt x="3795" y="1898"/>
                    </a:lnTo>
                    <a:lnTo>
                      <a:pt x="3791" y="1801"/>
                    </a:lnTo>
                    <a:lnTo>
                      <a:pt x="3785" y="1704"/>
                    </a:lnTo>
                    <a:lnTo>
                      <a:pt x="3772" y="1609"/>
                    </a:lnTo>
                    <a:lnTo>
                      <a:pt x="3755" y="1516"/>
                    </a:lnTo>
                    <a:lnTo>
                      <a:pt x="3735" y="1425"/>
                    </a:lnTo>
                    <a:lnTo>
                      <a:pt x="3708" y="1334"/>
                    </a:lnTo>
                    <a:lnTo>
                      <a:pt x="3679" y="1246"/>
                    </a:lnTo>
                    <a:lnTo>
                      <a:pt x="3644" y="1160"/>
                    </a:lnTo>
                    <a:lnTo>
                      <a:pt x="3606" y="1076"/>
                    </a:lnTo>
                    <a:lnTo>
                      <a:pt x="3565" y="994"/>
                    </a:lnTo>
                    <a:lnTo>
                      <a:pt x="3519" y="914"/>
                    </a:lnTo>
                    <a:lnTo>
                      <a:pt x="3470" y="838"/>
                    </a:lnTo>
                    <a:lnTo>
                      <a:pt x="3416" y="763"/>
                    </a:lnTo>
                    <a:lnTo>
                      <a:pt x="3360" y="692"/>
                    </a:lnTo>
                    <a:lnTo>
                      <a:pt x="3300" y="622"/>
                    </a:lnTo>
                    <a:lnTo>
                      <a:pt x="3238" y="557"/>
                    </a:lnTo>
                    <a:lnTo>
                      <a:pt x="3171" y="494"/>
                    </a:lnTo>
                    <a:lnTo>
                      <a:pt x="3103" y="434"/>
                    </a:lnTo>
                    <a:lnTo>
                      <a:pt x="3031" y="378"/>
                    </a:lnTo>
                    <a:lnTo>
                      <a:pt x="2956" y="325"/>
                    </a:lnTo>
                    <a:lnTo>
                      <a:pt x="2879" y="276"/>
                    </a:lnTo>
                    <a:lnTo>
                      <a:pt x="2800" y="230"/>
                    </a:lnTo>
                    <a:lnTo>
                      <a:pt x="2718" y="187"/>
                    </a:lnTo>
                    <a:lnTo>
                      <a:pt x="2634" y="149"/>
                    </a:lnTo>
                    <a:lnTo>
                      <a:pt x="2548" y="115"/>
                    </a:lnTo>
                    <a:lnTo>
                      <a:pt x="2460" y="85"/>
                    </a:lnTo>
                    <a:lnTo>
                      <a:pt x="2370" y="60"/>
                    </a:lnTo>
                    <a:lnTo>
                      <a:pt x="2279" y="38"/>
                    </a:lnTo>
                    <a:lnTo>
                      <a:pt x="2185" y="22"/>
                    </a:lnTo>
                    <a:lnTo>
                      <a:pt x="2090" y="10"/>
                    </a:lnTo>
                    <a:lnTo>
                      <a:pt x="1994" y="2"/>
                    </a:lnTo>
                    <a:lnTo>
                      <a:pt x="1897" y="0"/>
                    </a:lnTo>
                    <a:lnTo>
                      <a:pt x="1799" y="2"/>
                    </a:lnTo>
                    <a:lnTo>
                      <a:pt x="1703" y="10"/>
                    </a:lnTo>
                    <a:lnTo>
                      <a:pt x="1608" y="22"/>
                    </a:lnTo>
                    <a:lnTo>
                      <a:pt x="1516" y="38"/>
                    </a:lnTo>
                    <a:lnTo>
                      <a:pt x="1423" y="60"/>
                    </a:lnTo>
                    <a:lnTo>
                      <a:pt x="1334" y="85"/>
                    </a:lnTo>
                    <a:lnTo>
                      <a:pt x="1245" y="115"/>
                    </a:lnTo>
                    <a:lnTo>
                      <a:pt x="1159" y="149"/>
                    </a:lnTo>
                    <a:lnTo>
                      <a:pt x="1075" y="187"/>
                    </a:lnTo>
                    <a:lnTo>
                      <a:pt x="994" y="230"/>
                    </a:lnTo>
                    <a:lnTo>
                      <a:pt x="914" y="276"/>
                    </a:lnTo>
                    <a:lnTo>
                      <a:pt x="837" y="325"/>
                    </a:lnTo>
                    <a:lnTo>
                      <a:pt x="763" y="378"/>
                    </a:lnTo>
                    <a:lnTo>
                      <a:pt x="691" y="434"/>
                    </a:lnTo>
                    <a:lnTo>
                      <a:pt x="622" y="494"/>
                    </a:lnTo>
                    <a:lnTo>
                      <a:pt x="557" y="557"/>
                    </a:lnTo>
                    <a:lnTo>
                      <a:pt x="494" y="622"/>
                    </a:lnTo>
                    <a:lnTo>
                      <a:pt x="434" y="692"/>
                    </a:lnTo>
                    <a:lnTo>
                      <a:pt x="377" y="763"/>
                    </a:lnTo>
                    <a:lnTo>
                      <a:pt x="325" y="838"/>
                    </a:lnTo>
                    <a:lnTo>
                      <a:pt x="274" y="914"/>
                    </a:lnTo>
                    <a:lnTo>
                      <a:pt x="229" y="994"/>
                    </a:lnTo>
                    <a:lnTo>
                      <a:pt x="187" y="1076"/>
                    </a:lnTo>
                    <a:lnTo>
                      <a:pt x="149" y="1160"/>
                    </a:lnTo>
                    <a:lnTo>
                      <a:pt x="115" y="1246"/>
                    </a:lnTo>
                    <a:lnTo>
                      <a:pt x="85" y="1334"/>
                    </a:lnTo>
                    <a:lnTo>
                      <a:pt x="60" y="1425"/>
                    </a:lnTo>
                    <a:lnTo>
                      <a:pt x="38" y="1516"/>
                    </a:lnTo>
                    <a:lnTo>
                      <a:pt x="22" y="1609"/>
                    </a:lnTo>
                    <a:lnTo>
                      <a:pt x="10" y="1704"/>
                    </a:lnTo>
                    <a:lnTo>
                      <a:pt x="2" y="1801"/>
                    </a:lnTo>
                    <a:lnTo>
                      <a:pt x="0" y="1898"/>
                    </a:lnTo>
                    <a:lnTo>
                      <a:pt x="2" y="1995"/>
                    </a:lnTo>
                    <a:lnTo>
                      <a:pt x="10" y="2092"/>
                    </a:lnTo>
                    <a:lnTo>
                      <a:pt x="22" y="2185"/>
                    </a:lnTo>
                    <a:lnTo>
                      <a:pt x="38" y="2279"/>
                    </a:lnTo>
                    <a:lnTo>
                      <a:pt x="60" y="2371"/>
                    </a:lnTo>
                    <a:lnTo>
                      <a:pt x="85" y="2461"/>
                    </a:lnTo>
                    <a:lnTo>
                      <a:pt x="115" y="2549"/>
                    </a:lnTo>
                    <a:lnTo>
                      <a:pt x="149" y="2636"/>
                    </a:lnTo>
                    <a:lnTo>
                      <a:pt x="187" y="2719"/>
                    </a:lnTo>
                    <a:lnTo>
                      <a:pt x="229" y="2801"/>
                    </a:lnTo>
                    <a:lnTo>
                      <a:pt x="274" y="2881"/>
                    </a:lnTo>
                    <a:lnTo>
                      <a:pt x="325" y="2957"/>
                    </a:lnTo>
                    <a:lnTo>
                      <a:pt x="377" y="3031"/>
                    </a:lnTo>
                    <a:lnTo>
                      <a:pt x="434" y="3103"/>
                    </a:lnTo>
                    <a:lnTo>
                      <a:pt x="494" y="3173"/>
                    </a:lnTo>
                    <a:lnTo>
                      <a:pt x="557" y="3238"/>
                    </a:lnTo>
                    <a:lnTo>
                      <a:pt x="622" y="3302"/>
                    </a:lnTo>
                    <a:lnTo>
                      <a:pt x="691" y="3361"/>
                    </a:lnTo>
                    <a:lnTo>
                      <a:pt x="763" y="3417"/>
                    </a:lnTo>
                    <a:lnTo>
                      <a:pt x="837" y="3470"/>
                    </a:lnTo>
                    <a:lnTo>
                      <a:pt x="914" y="3520"/>
                    </a:lnTo>
                    <a:lnTo>
                      <a:pt x="994" y="3565"/>
                    </a:lnTo>
                    <a:lnTo>
                      <a:pt x="1075" y="3608"/>
                    </a:lnTo>
                    <a:lnTo>
                      <a:pt x="1159" y="3646"/>
                    </a:lnTo>
                    <a:lnTo>
                      <a:pt x="1245" y="3680"/>
                    </a:lnTo>
                    <a:lnTo>
                      <a:pt x="1334" y="3709"/>
                    </a:lnTo>
                    <a:lnTo>
                      <a:pt x="1423" y="3735"/>
                    </a:lnTo>
                    <a:lnTo>
                      <a:pt x="1516" y="3756"/>
                    </a:lnTo>
                    <a:lnTo>
                      <a:pt x="1608" y="3773"/>
                    </a:lnTo>
                    <a:lnTo>
                      <a:pt x="1703" y="3785"/>
                    </a:lnTo>
                    <a:lnTo>
                      <a:pt x="1799" y="3793"/>
                    </a:lnTo>
                    <a:lnTo>
                      <a:pt x="1897" y="3795"/>
                    </a:lnTo>
                    <a:close/>
                  </a:path>
                </a:pathLst>
              </a:custGeom>
              <a:solidFill>
                <a:schemeClr val="accent5">
                  <a:lumMod val="75000"/>
                </a:schemeClr>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7" name="Freeform 275"/>
              <p:cNvSpPr>
                <a:spLocks/>
              </p:cNvSpPr>
              <p:nvPr/>
            </p:nvSpPr>
            <p:spPr bwMode="auto">
              <a:xfrm>
                <a:off x="1435" y="1574"/>
                <a:ext cx="759" cy="759"/>
              </a:xfrm>
              <a:custGeom>
                <a:avLst/>
                <a:gdLst/>
                <a:ahLst/>
                <a:cxnLst>
                  <a:cxn ang="0">
                    <a:pos x="2091" y="3786"/>
                  </a:cxn>
                  <a:cxn ang="0">
                    <a:pos x="2371" y="3736"/>
                  </a:cxn>
                  <a:cxn ang="0">
                    <a:pos x="2634" y="3645"/>
                  </a:cxn>
                  <a:cxn ang="0">
                    <a:pos x="2880" y="3520"/>
                  </a:cxn>
                  <a:cxn ang="0">
                    <a:pos x="3103" y="3361"/>
                  </a:cxn>
                  <a:cxn ang="0">
                    <a:pos x="3300" y="3172"/>
                  </a:cxn>
                  <a:cxn ang="0">
                    <a:pos x="3470" y="2957"/>
                  </a:cxn>
                  <a:cxn ang="0">
                    <a:pos x="3608" y="2719"/>
                  </a:cxn>
                  <a:cxn ang="0">
                    <a:pos x="3709" y="2460"/>
                  </a:cxn>
                  <a:cxn ang="0">
                    <a:pos x="3773" y="2186"/>
                  </a:cxn>
                  <a:cxn ang="0">
                    <a:pos x="3795" y="1898"/>
                  </a:cxn>
                  <a:cxn ang="0">
                    <a:pos x="3773" y="1609"/>
                  </a:cxn>
                  <a:cxn ang="0">
                    <a:pos x="3709" y="1334"/>
                  </a:cxn>
                  <a:cxn ang="0">
                    <a:pos x="3608" y="1076"/>
                  </a:cxn>
                  <a:cxn ang="0">
                    <a:pos x="3470" y="837"/>
                  </a:cxn>
                  <a:cxn ang="0">
                    <a:pos x="3300" y="623"/>
                  </a:cxn>
                  <a:cxn ang="0">
                    <a:pos x="3103" y="434"/>
                  </a:cxn>
                  <a:cxn ang="0">
                    <a:pos x="2880" y="275"/>
                  </a:cxn>
                  <a:cxn ang="0">
                    <a:pos x="2634" y="149"/>
                  </a:cxn>
                  <a:cxn ang="0">
                    <a:pos x="2371" y="60"/>
                  </a:cxn>
                  <a:cxn ang="0">
                    <a:pos x="2091" y="10"/>
                  </a:cxn>
                  <a:cxn ang="0">
                    <a:pos x="1800" y="2"/>
                  </a:cxn>
                  <a:cxn ang="0">
                    <a:pos x="1516" y="38"/>
                  </a:cxn>
                  <a:cxn ang="0">
                    <a:pos x="1246" y="116"/>
                  </a:cxn>
                  <a:cxn ang="0">
                    <a:pos x="994" y="229"/>
                  </a:cxn>
                  <a:cxn ang="0">
                    <a:pos x="763" y="377"/>
                  </a:cxn>
                  <a:cxn ang="0">
                    <a:pos x="557" y="557"/>
                  </a:cxn>
                  <a:cxn ang="0">
                    <a:pos x="377" y="763"/>
                  </a:cxn>
                  <a:cxn ang="0">
                    <a:pos x="229" y="994"/>
                  </a:cxn>
                  <a:cxn ang="0">
                    <a:pos x="116" y="1246"/>
                  </a:cxn>
                  <a:cxn ang="0">
                    <a:pos x="39" y="1516"/>
                  </a:cxn>
                  <a:cxn ang="0">
                    <a:pos x="3" y="1800"/>
                  </a:cxn>
                  <a:cxn ang="0">
                    <a:pos x="10" y="2091"/>
                  </a:cxn>
                  <a:cxn ang="0">
                    <a:pos x="60" y="2371"/>
                  </a:cxn>
                  <a:cxn ang="0">
                    <a:pos x="150" y="2635"/>
                  </a:cxn>
                  <a:cxn ang="0">
                    <a:pos x="275" y="2880"/>
                  </a:cxn>
                  <a:cxn ang="0">
                    <a:pos x="434" y="3103"/>
                  </a:cxn>
                  <a:cxn ang="0">
                    <a:pos x="623" y="3301"/>
                  </a:cxn>
                  <a:cxn ang="0">
                    <a:pos x="838" y="3471"/>
                  </a:cxn>
                  <a:cxn ang="0">
                    <a:pos x="1076" y="3608"/>
                  </a:cxn>
                  <a:cxn ang="0">
                    <a:pos x="1334" y="3709"/>
                  </a:cxn>
                  <a:cxn ang="0">
                    <a:pos x="1609" y="3774"/>
                  </a:cxn>
                  <a:cxn ang="0">
                    <a:pos x="1898" y="3795"/>
                  </a:cxn>
                </a:cxnLst>
                <a:rect l="0" t="0" r="r" b="b"/>
                <a:pathLst>
                  <a:path w="3795" h="3795">
                    <a:moveTo>
                      <a:pt x="1898" y="3795"/>
                    </a:moveTo>
                    <a:lnTo>
                      <a:pt x="1995" y="3792"/>
                    </a:lnTo>
                    <a:lnTo>
                      <a:pt x="2091" y="3786"/>
                    </a:lnTo>
                    <a:lnTo>
                      <a:pt x="2185" y="3774"/>
                    </a:lnTo>
                    <a:lnTo>
                      <a:pt x="2279" y="3756"/>
                    </a:lnTo>
                    <a:lnTo>
                      <a:pt x="2371" y="3736"/>
                    </a:lnTo>
                    <a:lnTo>
                      <a:pt x="2460" y="3709"/>
                    </a:lnTo>
                    <a:lnTo>
                      <a:pt x="2548" y="3680"/>
                    </a:lnTo>
                    <a:lnTo>
                      <a:pt x="2634" y="3645"/>
                    </a:lnTo>
                    <a:lnTo>
                      <a:pt x="2718" y="3608"/>
                    </a:lnTo>
                    <a:lnTo>
                      <a:pt x="2800" y="3566"/>
                    </a:lnTo>
                    <a:lnTo>
                      <a:pt x="2880" y="3520"/>
                    </a:lnTo>
                    <a:lnTo>
                      <a:pt x="2957" y="3471"/>
                    </a:lnTo>
                    <a:lnTo>
                      <a:pt x="3031" y="3417"/>
                    </a:lnTo>
                    <a:lnTo>
                      <a:pt x="3103" y="3361"/>
                    </a:lnTo>
                    <a:lnTo>
                      <a:pt x="3172" y="3301"/>
                    </a:lnTo>
                    <a:lnTo>
                      <a:pt x="3238" y="3239"/>
                    </a:lnTo>
                    <a:lnTo>
                      <a:pt x="3300" y="3172"/>
                    </a:lnTo>
                    <a:lnTo>
                      <a:pt x="3360" y="3103"/>
                    </a:lnTo>
                    <a:lnTo>
                      <a:pt x="3417" y="3031"/>
                    </a:lnTo>
                    <a:lnTo>
                      <a:pt x="3470" y="2957"/>
                    </a:lnTo>
                    <a:lnTo>
                      <a:pt x="3519" y="2880"/>
                    </a:lnTo>
                    <a:lnTo>
                      <a:pt x="3565" y="2800"/>
                    </a:lnTo>
                    <a:lnTo>
                      <a:pt x="3608" y="2719"/>
                    </a:lnTo>
                    <a:lnTo>
                      <a:pt x="3646" y="2635"/>
                    </a:lnTo>
                    <a:lnTo>
                      <a:pt x="3680" y="2549"/>
                    </a:lnTo>
                    <a:lnTo>
                      <a:pt x="3709" y="2460"/>
                    </a:lnTo>
                    <a:lnTo>
                      <a:pt x="3735" y="2371"/>
                    </a:lnTo>
                    <a:lnTo>
                      <a:pt x="3756" y="2279"/>
                    </a:lnTo>
                    <a:lnTo>
                      <a:pt x="3773" y="2186"/>
                    </a:lnTo>
                    <a:lnTo>
                      <a:pt x="3785" y="2091"/>
                    </a:lnTo>
                    <a:lnTo>
                      <a:pt x="3792" y="1995"/>
                    </a:lnTo>
                    <a:lnTo>
                      <a:pt x="3795" y="1898"/>
                    </a:lnTo>
                    <a:lnTo>
                      <a:pt x="3792" y="1800"/>
                    </a:lnTo>
                    <a:lnTo>
                      <a:pt x="3785" y="1704"/>
                    </a:lnTo>
                    <a:lnTo>
                      <a:pt x="3773" y="1609"/>
                    </a:lnTo>
                    <a:lnTo>
                      <a:pt x="3756" y="1516"/>
                    </a:lnTo>
                    <a:lnTo>
                      <a:pt x="3735" y="1424"/>
                    </a:lnTo>
                    <a:lnTo>
                      <a:pt x="3709" y="1334"/>
                    </a:lnTo>
                    <a:lnTo>
                      <a:pt x="3680" y="1246"/>
                    </a:lnTo>
                    <a:lnTo>
                      <a:pt x="3646" y="1160"/>
                    </a:lnTo>
                    <a:lnTo>
                      <a:pt x="3608" y="1076"/>
                    </a:lnTo>
                    <a:lnTo>
                      <a:pt x="3565" y="994"/>
                    </a:lnTo>
                    <a:lnTo>
                      <a:pt x="3519" y="915"/>
                    </a:lnTo>
                    <a:lnTo>
                      <a:pt x="3470" y="837"/>
                    </a:lnTo>
                    <a:lnTo>
                      <a:pt x="3417" y="763"/>
                    </a:lnTo>
                    <a:lnTo>
                      <a:pt x="3360" y="691"/>
                    </a:lnTo>
                    <a:lnTo>
                      <a:pt x="3300" y="623"/>
                    </a:lnTo>
                    <a:lnTo>
                      <a:pt x="3238" y="557"/>
                    </a:lnTo>
                    <a:lnTo>
                      <a:pt x="3172" y="494"/>
                    </a:lnTo>
                    <a:lnTo>
                      <a:pt x="3103" y="434"/>
                    </a:lnTo>
                    <a:lnTo>
                      <a:pt x="3031" y="377"/>
                    </a:lnTo>
                    <a:lnTo>
                      <a:pt x="2957" y="325"/>
                    </a:lnTo>
                    <a:lnTo>
                      <a:pt x="2880" y="275"/>
                    </a:lnTo>
                    <a:lnTo>
                      <a:pt x="2800" y="229"/>
                    </a:lnTo>
                    <a:lnTo>
                      <a:pt x="2718" y="188"/>
                    </a:lnTo>
                    <a:lnTo>
                      <a:pt x="2634" y="149"/>
                    </a:lnTo>
                    <a:lnTo>
                      <a:pt x="2548" y="116"/>
                    </a:lnTo>
                    <a:lnTo>
                      <a:pt x="2460" y="85"/>
                    </a:lnTo>
                    <a:lnTo>
                      <a:pt x="2371" y="60"/>
                    </a:lnTo>
                    <a:lnTo>
                      <a:pt x="2279" y="38"/>
                    </a:lnTo>
                    <a:lnTo>
                      <a:pt x="2185" y="22"/>
                    </a:lnTo>
                    <a:lnTo>
                      <a:pt x="2091" y="10"/>
                    </a:lnTo>
                    <a:lnTo>
                      <a:pt x="1995" y="2"/>
                    </a:lnTo>
                    <a:lnTo>
                      <a:pt x="1898" y="0"/>
                    </a:lnTo>
                    <a:lnTo>
                      <a:pt x="1800" y="2"/>
                    </a:lnTo>
                    <a:lnTo>
                      <a:pt x="1704" y="10"/>
                    </a:lnTo>
                    <a:lnTo>
                      <a:pt x="1609" y="22"/>
                    </a:lnTo>
                    <a:lnTo>
                      <a:pt x="1516" y="38"/>
                    </a:lnTo>
                    <a:lnTo>
                      <a:pt x="1425" y="60"/>
                    </a:lnTo>
                    <a:lnTo>
                      <a:pt x="1334" y="85"/>
                    </a:lnTo>
                    <a:lnTo>
                      <a:pt x="1246" y="116"/>
                    </a:lnTo>
                    <a:lnTo>
                      <a:pt x="1160" y="149"/>
                    </a:lnTo>
                    <a:lnTo>
                      <a:pt x="1076" y="188"/>
                    </a:lnTo>
                    <a:lnTo>
                      <a:pt x="994" y="229"/>
                    </a:lnTo>
                    <a:lnTo>
                      <a:pt x="915" y="275"/>
                    </a:lnTo>
                    <a:lnTo>
                      <a:pt x="838" y="325"/>
                    </a:lnTo>
                    <a:lnTo>
                      <a:pt x="763" y="377"/>
                    </a:lnTo>
                    <a:lnTo>
                      <a:pt x="691" y="434"/>
                    </a:lnTo>
                    <a:lnTo>
                      <a:pt x="623" y="494"/>
                    </a:lnTo>
                    <a:lnTo>
                      <a:pt x="557" y="557"/>
                    </a:lnTo>
                    <a:lnTo>
                      <a:pt x="494" y="623"/>
                    </a:lnTo>
                    <a:lnTo>
                      <a:pt x="434" y="691"/>
                    </a:lnTo>
                    <a:lnTo>
                      <a:pt x="377" y="763"/>
                    </a:lnTo>
                    <a:lnTo>
                      <a:pt x="325" y="837"/>
                    </a:lnTo>
                    <a:lnTo>
                      <a:pt x="275" y="915"/>
                    </a:lnTo>
                    <a:lnTo>
                      <a:pt x="229" y="994"/>
                    </a:lnTo>
                    <a:lnTo>
                      <a:pt x="188" y="1076"/>
                    </a:lnTo>
                    <a:lnTo>
                      <a:pt x="150" y="1160"/>
                    </a:lnTo>
                    <a:lnTo>
                      <a:pt x="116" y="1246"/>
                    </a:lnTo>
                    <a:lnTo>
                      <a:pt x="85" y="1334"/>
                    </a:lnTo>
                    <a:lnTo>
                      <a:pt x="60" y="1424"/>
                    </a:lnTo>
                    <a:lnTo>
                      <a:pt x="39" y="1516"/>
                    </a:lnTo>
                    <a:lnTo>
                      <a:pt x="22" y="1609"/>
                    </a:lnTo>
                    <a:lnTo>
                      <a:pt x="10" y="1704"/>
                    </a:lnTo>
                    <a:lnTo>
                      <a:pt x="3" y="1800"/>
                    </a:lnTo>
                    <a:lnTo>
                      <a:pt x="0" y="1898"/>
                    </a:lnTo>
                    <a:lnTo>
                      <a:pt x="3" y="1995"/>
                    </a:lnTo>
                    <a:lnTo>
                      <a:pt x="10" y="2091"/>
                    </a:lnTo>
                    <a:lnTo>
                      <a:pt x="22" y="2186"/>
                    </a:lnTo>
                    <a:lnTo>
                      <a:pt x="39" y="2279"/>
                    </a:lnTo>
                    <a:lnTo>
                      <a:pt x="60" y="2371"/>
                    </a:lnTo>
                    <a:lnTo>
                      <a:pt x="85" y="2460"/>
                    </a:lnTo>
                    <a:lnTo>
                      <a:pt x="116" y="2549"/>
                    </a:lnTo>
                    <a:lnTo>
                      <a:pt x="150" y="2635"/>
                    </a:lnTo>
                    <a:lnTo>
                      <a:pt x="188" y="2719"/>
                    </a:lnTo>
                    <a:lnTo>
                      <a:pt x="229" y="2800"/>
                    </a:lnTo>
                    <a:lnTo>
                      <a:pt x="275" y="2880"/>
                    </a:lnTo>
                    <a:lnTo>
                      <a:pt x="325" y="2957"/>
                    </a:lnTo>
                    <a:lnTo>
                      <a:pt x="377" y="3031"/>
                    </a:lnTo>
                    <a:lnTo>
                      <a:pt x="434" y="3103"/>
                    </a:lnTo>
                    <a:lnTo>
                      <a:pt x="494" y="3172"/>
                    </a:lnTo>
                    <a:lnTo>
                      <a:pt x="557" y="3239"/>
                    </a:lnTo>
                    <a:lnTo>
                      <a:pt x="623" y="3301"/>
                    </a:lnTo>
                    <a:lnTo>
                      <a:pt x="691" y="3361"/>
                    </a:lnTo>
                    <a:lnTo>
                      <a:pt x="763" y="3417"/>
                    </a:lnTo>
                    <a:lnTo>
                      <a:pt x="838" y="3471"/>
                    </a:lnTo>
                    <a:lnTo>
                      <a:pt x="915" y="3520"/>
                    </a:lnTo>
                    <a:lnTo>
                      <a:pt x="994" y="3566"/>
                    </a:lnTo>
                    <a:lnTo>
                      <a:pt x="1076" y="3608"/>
                    </a:lnTo>
                    <a:lnTo>
                      <a:pt x="1160" y="3645"/>
                    </a:lnTo>
                    <a:lnTo>
                      <a:pt x="1246" y="3680"/>
                    </a:lnTo>
                    <a:lnTo>
                      <a:pt x="1334" y="3709"/>
                    </a:lnTo>
                    <a:lnTo>
                      <a:pt x="1425" y="3736"/>
                    </a:lnTo>
                    <a:lnTo>
                      <a:pt x="1516" y="3756"/>
                    </a:lnTo>
                    <a:lnTo>
                      <a:pt x="1609" y="3774"/>
                    </a:lnTo>
                    <a:lnTo>
                      <a:pt x="1704" y="3786"/>
                    </a:lnTo>
                    <a:lnTo>
                      <a:pt x="1800" y="3792"/>
                    </a:lnTo>
                    <a:lnTo>
                      <a:pt x="1898" y="3795"/>
                    </a:lnTo>
                  </a:path>
                </a:pathLst>
              </a:custGeom>
              <a:noFill/>
              <a:ln w="3175">
                <a:solidFill>
                  <a:srgbClr val="1F1A17"/>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8" name="Freeform 276"/>
              <p:cNvSpPr>
                <a:spLocks/>
              </p:cNvSpPr>
              <p:nvPr/>
            </p:nvSpPr>
            <p:spPr bwMode="auto">
              <a:xfrm>
                <a:off x="1454" y="2429"/>
                <a:ext cx="759" cy="759"/>
              </a:xfrm>
              <a:custGeom>
                <a:avLst/>
                <a:gdLst/>
                <a:ahLst/>
                <a:cxnLst>
                  <a:cxn ang="0">
                    <a:pos x="2091" y="3786"/>
                  </a:cxn>
                  <a:cxn ang="0">
                    <a:pos x="2371" y="3735"/>
                  </a:cxn>
                  <a:cxn ang="0">
                    <a:pos x="2634" y="3646"/>
                  </a:cxn>
                  <a:cxn ang="0">
                    <a:pos x="2880" y="3521"/>
                  </a:cxn>
                  <a:cxn ang="0">
                    <a:pos x="3103" y="3362"/>
                  </a:cxn>
                  <a:cxn ang="0">
                    <a:pos x="3301" y="3173"/>
                  </a:cxn>
                  <a:cxn ang="0">
                    <a:pos x="3470" y="2958"/>
                  </a:cxn>
                  <a:cxn ang="0">
                    <a:pos x="3608" y="2720"/>
                  </a:cxn>
                  <a:cxn ang="0">
                    <a:pos x="3709" y="2461"/>
                  </a:cxn>
                  <a:cxn ang="0">
                    <a:pos x="3773" y="2187"/>
                  </a:cxn>
                  <a:cxn ang="0">
                    <a:pos x="3795" y="1898"/>
                  </a:cxn>
                  <a:cxn ang="0">
                    <a:pos x="3773" y="1610"/>
                  </a:cxn>
                  <a:cxn ang="0">
                    <a:pos x="3709" y="1335"/>
                  </a:cxn>
                  <a:cxn ang="0">
                    <a:pos x="3608" y="1077"/>
                  </a:cxn>
                  <a:cxn ang="0">
                    <a:pos x="3470" y="838"/>
                  </a:cxn>
                  <a:cxn ang="0">
                    <a:pos x="3301" y="623"/>
                  </a:cxn>
                  <a:cxn ang="0">
                    <a:pos x="3103" y="435"/>
                  </a:cxn>
                  <a:cxn ang="0">
                    <a:pos x="2880" y="276"/>
                  </a:cxn>
                  <a:cxn ang="0">
                    <a:pos x="2634" y="150"/>
                  </a:cxn>
                  <a:cxn ang="0">
                    <a:pos x="2371" y="60"/>
                  </a:cxn>
                  <a:cxn ang="0">
                    <a:pos x="2091" y="10"/>
                  </a:cxn>
                  <a:cxn ang="0">
                    <a:pos x="1801" y="3"/>
                  </a:cxn>
                  <a:cxn ang="0">
                    <a:pos x="1516" y="39"/>
                  </a:cxn>
                  <a:cxn ang="0">
                    <a:pos x="1246" y="116"/>
                  </a:cxn>
                  <a:cxn ang="0">
                    <a:pos x="994" y="230"/>
                  </a:cxn>
                  <a:cxn ang="0">
                    <a:pos x="763" y="378"/>
                  </a:cxn>
                  <a:cxn ang="0">
                    <a:pos x="557" y="557"/>
                  </a:cxn>
                  <a:cxn ang="0">
                    <a:pos x="378" y="764"/>
                  </a:cxn>
                  <a:cxn ang="0">
                    <a:pos x="230" y="995"/>
                  </a:cxn>
                  <a:cxn ang="0">
                    <a:pos x="116" y="1247"/>
                  </a:cxn>
                  <a:cxn ang="0">
                    <a:pos x="38" y="1516"/>
                  </a:cxn>
                  <a:cxn ang="0">
                    <a:pos x="2" y="1801"/>
                  </a:cxn>
                  <a:cxn ang="0">
                    <a:pos x="10" y="2092"/>
                  </a:cxn>
                  <a:cxn ang="0">
                    <a:pos x="60" y="2372"/>
                  </a:cxn>
                  <a:cxn ang="0">
                    <a:pos x="150" y="2636"/>
                  </a:cxn>
                  <a:cxn ang="0">
                    <a:pos x="276" y="2881"/>
                  </a:cxn>
                  <a:cxn ang="0">
                    <a:pos x="434" y="3104"/>
                  </a:cxn>
                  <a:cxn ang="0">
                    <a:pos x="623" y="3302"/>
                  </a:cxn>
                  <a:cxn ang="0">
                    <a:pos x="838" y="3471"/>
                  </a:cxn>
                  <a:cxn ang="0">
                    <a:pos x="1076" y="3608"/>
                  </a:cxn>
                  <a:cxn ang="0">
                    <a:pos x="1334" y="3710"/>
                  </a:cxn>
                  <a:cxn ang="0">
                    <a:pos x="1609" y="3774"/>
                  </a:cxn>
                  <a:cxn ang="0">
                    <a:pos x="1898" y="3795"/>
                  </a:cxn>
                </a:cxnLst>
                <a:rect l="0" t="0" r="r" b="b"/>
                <a:pathLst>
                  <a:path w="3795" h="3795">
                    <a:moveTo>
                      <a:pt x="1898" y="3795"/>
                    </a:moveTo>
                    <a:lnTo>
                      <a:pt x="1995" y="3793"/>
                    </a:lnTo>
                    <a:lnTo>
                      <a:pt x="2091" y="3786"/>
                    </a:lnTo>
                    <a:lnTo>
                      <a:pt x="2185" y="3774"/>
                    </a:lnTo>
                    <a:lnTo>
                      <a:pt x="2279" y="3757"/>
                    </a:lnTo>
                    <a:lnTo>
                      <a:pt x="2371" y="3735"/>
                    </a:lnTo>
                    <a:lnTo>
                      <a:pt x="2461" y="3710"/>
                    </a:lnTo>
                    <a:lnTo>
                      <a:pt x="2548" y="3680"/>
                    </a:lnTo>
                    <a:lnTo>
                      <a:pt x="2634" y="3646"/>
                    </a:lnTo>
                    <a:lnTo>
                      <a:pt x="2719" y="3608"/>
                    </a:lnTo>
                    <a:lnTo>
                      <a:pt x="2801" y="3566"/>
                    </a:lnTo>
                    <a:lnTo>
                      <a:pt x="2880" y="3521"/>
                    </a:lnTo>
                    <a:lnTo>
                      <a:pt x="2957" y="3471"/>
                    </a:lnTo>
                    <a:lnTo>
                      <a:pt x="3031" y="3418"/>
                    </a:lnTo>
                    <a:lnTo>
                      <a:pt x="3103" y="3362"/>
                    </a:lnTo>
                    <a:lnTo>
                      <a:pt x="3172" y="3302"/>
                    </a:lnTo>
                    <a:lnTo>
                      <a:pt x="3238" y="3238"/>
                    </a:lnTo>
                    <a:lnTo>
                      <a:pt x="3301" y="3173"/>
                    </a:lnTo>
                    <a:lnTo>
                      <a:pt x="3360" y="3104"/>
                    </a:lnTo>
                    <a:lnTo>
                      <a:pt x="3417" y="3032"/>
                    </a:lnTo>
                    <a:lnTo>
                      <a:pt x="3470" y="2958"/>
                    </a:lnTo>
                    <a:lnTo>
                      <a:pt x="3519" y="2881"/>
                    </a:lnTo>
                    <a:lnTo>
                      <a:pt x="3565" y="2801"/>
                    </a:lnTo>
                    <a:lnTo>
                      <a:pt x="3608" y="2720"/>
                    </a:lnTo>
                    <a:lnTo>
                      <a:pt x="3646" y="2636"/>
                    </a:lnTo>
                    <a:lnTo>
                      <a:pt x="3679" y="2550"/>
                    </a:lnTo>
                    <a:lnTo>
                      <a:pt x="3709" y="2461"/>
                    </a:lnTo>
                    <a:lnTo>
                      <a:pt x="3735" y="2372"/>
                    </a:lnTo>
                    <a:lnTo>
                      <a:pt x="3756" y="2279"/>
                    </a:lnTo>
                    <a:lnTo>
                      <a:pt x="3773" y="2187"/>
                    </a:lnTo>
                    <a:lnTo>
                      <a:pt x="3785" y="2092"/>
                    </a:lnTo>
                    <a:lnTo>
                      <a:pt x="3793" y="1996"/>
                    </a:lnTo>
                    <a:lnTo>
                      <a:pt x="3795" y="1898"/>
                    </a:lnTo>
                    <a:lnTo>
                      <a:pt x="3793" y="1801"/>
                    </a:lnTo>
                    <a:lnTo>
                      <a:pt x="3785" y="1705"/>
                    </a:lnTo>
                    <a:lnTo>
                      <a:pt x="3773" y="1610"/>
                    </a:lnTo>
                    <a:lnTo>
                      <a:pt x="3756" y="1516"/>
                    </a:lnTo>
                    <a:lnTo>
                      <a:pt x="3735" y="1425"/>
                    </a:lnTo>
                    <a:lnTo>
                      <a:pt x="3709" y="1335"/>
                    </a:lnTo>
                    <a:lnTo>
                      <a:pt x="3679" y="1247"/>
                    </a:lnTo>
                    <a:lnTo>
                      <a:pt x="3646" y="1161"/>
                    </a:lnTo>
                    <a:lnTo>
                      <a:pt x="3608" y="1077"/>
                    </a:lnTo>
                    <a:lnTo>
                      <a:pt x="3565" y="995"/>
                    </a:lnTo>
                    <a:lnTo>
                      <a:pt x="3519" y="916"/>
                    </a:lnTo>
                    <a:lnTo>
                      <a:pt x="3470" y="838"/>
                    </a:lnTo>
                    <a:lnTo>
                      <a:pt x="3417" y="764"/>
                    </a:lnTo>
                    <a:lnTo>
                      <a:pt x="3360" y="692"/>
                    </a:lnTo>
                    <a:lnTo>
                      <a:pt x="3301" y="623"/>
                    </a:lnTo>
                    <a:lnTo>
                      <a:pt x="3238" y="557"/>
                    </a:lnTo>
                    <a:lnTo>
                      <a:pt x="3172" y="495"/>
                    </a:lnTo>
                    <a:lnTo>
                      <a:pt x="3103" y="435"/>
                    </a:lnTo>
                    <a:lnTo>
                      <a:pt x="3031" y="378"/>
                    </a:lnTo>
                    <a:lnTo>
                      <a:pt x="2957" y="325"/>
                    </a:lnTo>
                    <a:lnTo>
                      <a:pt x="2880" y="276"/>
                    </a:lnTo>
                    <a:lnTo>
                      <a:pt x="2801" y="230"/>
                    </a:lnTo>
                    <a:lnTo>
                      <a:pt x="2719" y="187"/>
                    </a:lnTo>
                    <a:lnTo>
                      <a:pt x="2634" y="150"/>
                    </a:lnTo>
                    <a:lnTo>
                      <a:pt x="2548" y="116"/>
                    </a:lnTo>
                    <a:lnTo>
                      <a:pt x="2461" y="86"/>
                    </a:lnTo>
                    <a:lnTo>
                      <a:pt x="2371" y="60"/>
                    </a:lnTo>
                    <a:lnTo>
                      <a:pt x="2279" y="39"/>
                    </a:lnTo>
                    <a:lnTo>
                      <a:pt x="2185" y="22"/>
                    </a:lnTo>
                    <a:lnTo>
                      <a:pt x="2091" y="10"/>
                    </a:lnTo>
                    <a:lnTo>
                      <a:pt x="1995" y="3"/>
                    </a:lnTo>
                    <a:lnTo>
                      <a:pt x="1898" y="0"/>
                    </a:lnTo>
                    <a:lnTo>
                      <a:pt x="1801" y="3"/>
                    </a:lnTo>
                    <a:lnTo>
                      <a:pt x="1704" y="10"/>
                    </a:lnTo>
                    <a:lnTo>
                      <a:pt x="1609" y="22"/>
                    </a:lnTo>
                    <a:lnTo>
                      <a:pt x="1516" y="39"/>
                    </a:lnTo>
                    <a:lnTo>
                      <a:pt x="1425" y="60"/>
                    </a:lnTo>
                    <a:lnTo>
                      <a:pt x="1334" y="86"/>
                    </a:lnTo>
                    <a:lnTo>
                      <a:pt x="1246" y="116"/>
                    </a:lnTo>
                    <a:lnTo>
                      <a:pt x="1160" y="150"/>
                    </a:lnTo>
                    <a:lnTo>
                      <a:pt x="1076" y="187"/>
                    </a:lnTo>
                    <a:lnTo>
                      <a:pt x="994" y="230"/>
                    </a:lnTo>
                    <a:lnTo>
                      <a:pt x="915" y="276"/>
                    </a:lnTo>
                    <a:lnTo>
                      <a:pt x="838" y="325"/>
                    </a:lnTo>
                    <a:lnTo>
                      <a:pt x="763" y="378"/>
                    </a:lnTo>
                    <a:lnTo>
                      <a:pt x="692" y="435"/>
                    </a:lnTo>
                    <a:lnTo>
                      <a:pt x="623" y="495"/>
                    </a:lnTo>
                    <a:lnTo>
                      <a:pt x="557" y="557"/>
                    </a:lnTo>
                    <a:lnTo>
                      <a:pt x="494" y="623"/>
                    </a:lnTo>
                    <a:lnTo>
                      <a:pt x="434" y="692"/>
                    </a:lnTo>
                    <a:lnTo>
                      <a:pt x="378" y="764"/>
                    </a:lnTo>
                    <a:lnTo>
                      <a:pt x="325" y="838"/>
                    </a:lnTo>
                    <a:lnTo>
                      <a:pt x="276" y="916"/>
                    </a:lnTo>
                    <a:lnTo>
                      <a:pt x="230" y="995"/>
                    </a:lnTo>
                    <a:lnTo>
                      <a:pt x="188" y="1077"/>
                    </a:lnTo>
                    <a:lnTo>
                      <a:pt x="150" y="1161"/>
                    </a:lnTo>
                    <a:lnTo>
                      <a:pt x="116" y="1247"/>
                    </a:lnTo>
                    <a:lnTo>
                      <a:pt x="85" y="1335"/>
                    </a:lnTo>
                    <a:lnTo>
                      <a:pt x="60" y="1425"/>
                    </a:lnTo>
                    <a:lnTo>
                      <a:pt x="38" y="1516"/>
                    </a:lnTo>
                    <a:lnTo>
                      <a:pt x="22" y="1610"/>
                    </a:lnTo>
                    <a:lnTo>
                      <a:pt x="10" y="1705"/>
                    </a:lnTo>
                    <a:lnTo>
                      <a:pt x="2" y="1801"/>
                    </a:lnTo>
                    <a:lnTo>
                      <a:pt x="0" y="1898"/>
                    </a:lnTo>
                    <a:lnTo>
                      <a:pt x="2" y="1996"/>
                    </a:lnTo>
                    <a:lnTo>
                      <a:pt x="10" y="2092"/>
                    </a:lnTo>
                    <a:lnTo>
                      <a:pt x="22" y="2187"/>
                    </a:lnTo>
                    <a:lnTo>
                      <a:pt x="38" y="2279"/>
                    </a:lnTo>
                    <a:lnTo>
                      <a:pt x="60" y="2372"/>
                    </a:lnTo>
                    <a:lnTo>
                      <a:pt x="85" y="2461"/>
                    </a:lnTo>
                    <a:lnTo>
                      <a:pt x="116" y="2550"/>
                    </a:lnTo>
                    <a:lnTo>
                      <a:pt x="150" y="2636"/>
                    </a:lnTo>
                    <a:lnTo>
                      <a:pt x="188" y="2720"/>
                    </a:lnTo>
                    <a:lnTo>
                      <a:pt x="230" y="2801"/>
                    </a:lnTo>
                    <a:lnTo>
                      <a:pt x="276" y="2881"/>
                    </a:lnTo>
                    <a:lnTo>
                      <a:pt x="325" y="2958"/>
                    </a:lnTo>
                    <a:lnTo>
                      <a:pt x="378" y="3032"/>
                    </a:lnTo>
                    <a:lnTo>
                      <a:pt x="434" y="3104"/>
                    </a:lnTo>
                    <a:lnTo>
                      <a:pt x="494" y="3173"/>
                    </a:lnTo>
                    <a:lnTo>
                      <a:pt x="557" y="3238"/>
                    </a:lnTo>
                    <a:lnTo>
                      <a:pt x="623" y="3302"/>
                    </a:lnTo>
                    <a:lnTo>
                      <a:pt x="692" y="3362"/>
                    </a:lnTo>
                    <a:lnTo>
                      <a:pt x="763" y="3418"/>
                    </a:lnTo>
                    <a:lnTo>
                      <a:pt x="838" y="3471"/>
                    </a:lnTo>
                    <a:lnTo>
                      <a:pt x="915" y="3521"/>
                    </a:lnTo>
                    <a:lnTo>
                      <a:pt x="994" y="3566"/>
                    </a:lnTo>
                    <a:lnTo>
                      <a:pt x="1076" y="3608"/>
                    </a:lnTo>
                    <a:lnTo>
                      <a:pt x="1160" y="3646"/>
                    </a:lnTo>
                    <a:lnTo>
                      <a:pt x="1246" y="3680"/>
                    </a:lnTo>
                    <a:lnTo>
                      <a:pt x="1334" y="3710"/>
                    </a:lnTo>
                    <a:lnTo>
                      <a:pt x="1425" y="3735"/>
                    </a:lnTo>
                    <a:lnTo>
                      <a:pt x="1516" y="3757"/>
                    </a:lnTo>
                    <a:lnTo>
                      <a:pt x="1609" y="3774"/>
                    </a:lnTo>
                    <a:lnTo>
                      <a:pt x="1704" y="3786"/>
                    </a:lnTo>
                    <a:lnTo>
                      <a:pt x="1801" y="3793"/>
                    </a:lnTo>
                    <a:lnTo>
                      <a:pt x="1898" y="3795"/>
                    </a:lnTo>
                    <a:close/>
                  </a:path>
                </a:pathLst>
              </a:custGeom>
              <a:noFill/>
              <a:ln w="3175">
                <a:solidFill>
                  <a:srgbClr val="1F1A17"/>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49" name="Freeform 277"/>
              <p:cNvSpPr>
                <a:spLocks/>
              </p:cNvSpPr>
              <p:nvPr/>
            </p:nvSpPr>
            <p:spPr bwMode="auto">
              <a:xfrm>
                <a:off x="2511" y="3245"/>
                <a:ext cx="759" cy="759"/>
              </a:xfrm>
              <a:custGeom>
                <a:avLst/>
                <a:gdLst/>
                <a:ahLst/>
                <a:cxnLst>
                  <a:cxn ang="0">
                    <a:pos x="2090" y="3786"/>
                  </a:cxn>
                  <a:cxn ang="0">
                    <a:pos x="2370" y="3735"/>
                  </a:cxn>
                  <a:cxn ang="0">
                    <a:pos x="2634" y="3646"/>
                  </a:cxn>
                  <a:cxn ang="0">
                    <a:pos x="2879" y="3520"/>
                  </a:cxn>
                  <a:cxn ang="0">
                    <a:pos x="3103" y="3362"/>
                  </a:cxn>
                  <a:cxn ang="0">
                    <a:pos x="3300" y="3173"/>
                  </a:cxn>
                  <a:cxn ang="0">
                    <a:pos x="3470" y="2957"/>
                  </a:cxn>
                  <a:cxn ang="0">
                    <a:pos x="3606" y="2720"/>
                  </a:cxn>
                  <a:cxn ang="0">
                    <a:pos x="3708" y="2461"/>
                  </a:cxn>
                  <a:cxn ang="0">
                    <a:pos x="3772" y="2187"/>
                  </a:cxn>
                  <a:cxn ang="0">
                    <a:pos x="3795" y="1898"/>
                  </a:cxn>
                  <a:cxn ang="0">
                    <a:pos x="3772" y="1610"/>
                  </a:cxn>
                  <a:cxn ang="0">
                    <a:pos x="3708" y="1334"/>
                  </a:cxn>
                  <a:cxn ang="0">
                    <a:pos x="3606" y="1076"/>
                  </a:cxn>
                  <a:cxn ang="0">
                    <a:pos x="3470" y="838"/>
                  </a:cxn>
                  <a:cxn ang="0">
                    <a:pos x="3300" y="624"/>
                  </a:cxn>
                  <a:cxn ang="0">
                    <a:pos x="3103" y="435"/>
                  </a:cxn>
                  <a:cxn ang="0">
                    <a:pos x="2879" y="276"/>
                  </a:cxn>
                  <a:cxn ang="0">
                    <a:pos x="2634" y="149"/>
                  </a:cxn>
                  <a:cxn ang="0">
                    <a:pos x="2370" y="60"/>
                  </a:cxn>
                  <a:cxn ang="0">
                    <a:pos x="2090" y="10"/>
                  </a:cxn>
                  <a:cxn ang="0">
                    <a:pos x="1799" y="2"/>
                  </a:cxn>
                  <a:cxn ang="0">
                    <a:pos x="1516" y="39"/>
                  </a:cxn>
                  <a:cxn ang="0">
                    <a:pos x="1245" y="116"/>
                  </a:cxn>
                  <a:cxn ang="0">
                    <a:pos x="994" y="230"/>
                  </a:cxn>
                  <a:cxn ang="0">
                    <a:pos x="763" y="378"/>
                  </a:cxn>
                  <a:cxn ang="0">
                    <a:pos x="557" y="557"/>
                  </a:cxn>
                  <a:cxn ang="0">
                    <a:pos x="377" y="764"/>
                  </a:cxn>
                  <a:cxn ang="0">
                    <a:pos x="229" y="994"/>
                  </a:cxn>
                  <a:cxn ang="0">
                    <a:pos x="115" y="1247"/>
                  </a:cxn>
                  <a:cxn ang="0">
                    <a:pos x="38" y="1516"/>
                  </a:cxn>
                  <a:cxn ang="0">
                    <a:pos x="2" y="1801"/>
                  </a:cxn>
                  <a:cxn ang="0">
                    <a:pos x="10" y="2092"/>
                  </a:cxn>
                  <a:cxn ang="0">
                    <a:pos x="60" y="2371"/>
                  </a:cxn>
                  <a:cxn ang="0">
                    <a:pos x="149" y="2636"/>
                  </a:cxn>
                  <a:cxn ang="0">
                    <a:pos x="274" y="2881"/>
                  </a:cxn>
                  <a:cxn ang="0">
                    <a:pos x="434" y="3103"/>
                  </a:cxn>
                  <a:cxn ang="0">
                    <a:pos x="622" y="3302"/>
                  </a:cxn>
                  <a:cxn ang="0">
                    <a:pos x="837" y="3471"/>
                  </a:cxn>
                  <a:cxn ang="0">
                    <a:pos x="1075" y="3608"/>
                  </a:cxn>
                  <a:cxn ang="0">
                    <a:pos x="1334" y="3710"/>
                  </a:cxn>
                  <a:cxn ang="0">
                    <a:pos x="1608" y="3774"/>
                  </a:cxn>
                  <a:cxn ang="0">
                    <a:pos x="1897" y="3795"/>
                  </a:cxn>
                </a:cxnLst>
                <a:rect l="0" t="0" r="r" b="b"/>
                <a:pathLst>
                  <a:path w="3795" h="3795">
                    <a:moveTo>
                      <a:pt x="1897" y="3795"/>
                    </a:moveTo>
                    <a:lnTo>
                      <a:pt x="1994" y="3793"/>
                    </a:lnTo>
                    <a:lnTo>
                      <a:pt x="2090" y="3786"/>
                    </a:lnTo>
                    <a:lnTo>
                      <a:pt x="2185" y="3774"/>
                    </a:lnTo>
                    <a:lnTo>
                      <a:pt x="2279" y="3757"/>
                    </a:lnTo>
                    <a:lnTo>
                      <a:pt x="2370" y="3735"/>
                    </a:lnTo>
                    <a:lnTo>
                      <a:pt x="2460" y="3710"/>
                    </a:lnTo>
                    <a:lnTo>
                      <a:pt x="2548" y="3680"/>
                    </a:lnTo>
                    <a:lnTo>
                      <a:pt x="2634" y="3646"/>
                    </a:lnTo>
                    <a:lnTo>
                      <a:pt x="2718" y="3608"/>
                    </a:lnTo>
                    <a:lnTo>
                      <a:pt x="2800" y="3565"/>
                    </a:lnTo>
                    <a:lnTo>
                      <a:pt x="2879" y="3520"/>
                    </a:lnTo>
                    <a:lnTo>
                      <a:pt x="2956" y="3471"/>
                    </a:lnTo>
                    <a:lnTo>
                      <a:pt x="3031" y="3417"/>
                    </a:lnTo>
                    <a:lnTo>
                      <a:pt x="3103" y="3362"/>
                    </a:lnTo>
                    <a:lnTo>
                      <a:pt x="3171" y="3302"/>
                    </a:lnTo>
                    <a:lnTo>
                      <a:pt x="3238" y="3238"/>
                    </a:lnTo>
                    <a:lnTo>
                      <a:pt x="3300" y="3173"/>
                    </a:lnTo>
                    <a:lnTo>
                      <a:pt x="3360" y="3103"/>
                    </a:lnTo>
                    <a:lnTo>
                      <a:pt x="3416" y="3032"/>
                    </a:lnTo>
                    <a:lnTo>
                      <a:pt x="3470" y="2957"/>
                    </a:lnTo>
                    <a:lnTo>
                      <a:pt x="3519" y="2881"/>
                    </a:lnTo>
                    <a:lnTo>
                      <a:pt x="3565" y="2801"/>
                    </a:lnTo>
                    <a:lnTo>
                      <a:pt x="3606" y="2720"/>
                    </a:lnTo>
                    <a:lnTo>
                      <a:pt x="3644" y="2636"/>
                    </a:lnTo>
                    <a:lnTo>
                      <a:pt x="3679" y="2550"/>
                    </a:lnTo>
                    <a:lnTo>
                      <a:pt x="3708" y="2461"/>
                    </a:lnTo>
                    <a:lnTo>
                      <a:pt x="3735" y="2371"/>
                    </a:lnTo>
                    <a:lnTo>
                      <a:pt x="3755" y="2279"/>
                    </a:lnTo>
                    <a:lnTo>
                      <a:pt x="3772" y="2187"/>
                    </a:lnTo>
                    <a:lnTo>
                      <a:pt x="3785" y="2092"/>
                    </a:lnTo>
                    <a:lnTo>
                      <a:pt x="3791" y="1995"/>
                    </a:lnTo>
                    <a:lnTo>
                      <a:pt x="3795" y="1898"/>
                    </a:lnTo>
                    <a:lnTo>
                      <a:pt x="3791" y="1801"/>
                    </a:lnTo>
                    <a:lnTo>
                      <a:pt x="3785" y="1705"/>
                    </a:lnTo>
                    <a:lnTo>
                      <a:pt x="3772" y="1610"/>
                    </a:lnTo>
                    <a:lnTo>
                      <a:pt x="3755" y="1516"/>
                    </a:lnTo>
                    <a:lnTo>
                      <a:pt x="3735" y="1425"/>
                    </a:lnTo>
                    <a:lnTo>
                      <a:pt x="3708" y="1334"/>
                    </a:lnTo>
                    <a:lnTo>
                      <a:pt x="3679" y="1247"/>
                    </a:lnTo>
                    <a:lnTo>
                      <a:pt x="3644" y="1161"/>
                    </a:lnTo>
                    <a:lnTo>
                      <a:pt x="3606" y="1076"/>
                    </a:lnTo>
                    <a:lnTo>
                      <a:pt x="3565" y="994"/>
                    </a:lnTo>
                    <a:lnTo>
                      <a:pt x="3519" y="916"/>
                    </a:lnTo>
                    <a:lnTo>
                      <a:pt x="3470" y="838"/>
                    </a:lnTo>
                    <a:lnTo>
                      <a:pt x="3416" y="764"/>
                    </a:lnTo>
                    <a:lnTo>
                      <a:pt x="3360" y="692"/>
                    </a:lnTo>
                    <a:lnTo>
                      <a:pt x="3300" y="624"/>
                    </a:lnTo>
                    <a:lnTo>
                      <a:pt x="3238" y="557"/>
                    </a:lnTo>
                    <a:lnTo>
                      <a:pt x="3171" y="494"/>
                    </a:lnTo>
                    <a:lnTo>
                      <a:pt x="3103" y="435"/>
                    </a:lnTo>
                    <a:lnTo>
                      <a:pt x="3031" y="378"/>
                    </a:lnTo>
                    <a:lnTo>
                      <a:pt x="2956" y="325"/>
                    </a:lnTo>
                    <a:lnTo>
                      <a:pt x="2879" y="276"/>
                    </a:lnTo>
                    <a:lnTo>
                      <a:pt x="2800" y="230"/>
                    </a:lnTo>
                    <a:lnTo>
                      <a:pt x="2718" y="188"/>
                    </a:lnTo>
                    <a:lnTo>
                      <a:pt x="2634" y="149"/>
                    </a:lnTo>
                    <a:lnTo>
                      <a:pt x="2548" y="116"/>
                    </a:lnTo>
                    <a:lnTo>
                      <a:pt x="2460" y="86"/>
                    </a:lnTo>
                    <a:lnTo>
                      <a:pt x="2370" y="60"/>
                    </a:lnTo>
                    <a:lnTo>
                      <a:pt x="2279" y="39"/>
                    </a:lnTo>
                    <a:lnTo>
                      <a:pt x="2185" y="22"/>
                    </a:lnTo>
                    <a:lnTo>
                      <a:pt x="2090" y="10"/>
                    </a:lnTo>
                    <a:lnTo>
                      <a:pt x="1994" y="2"/>
                    </a:lnTo>
                    <a:lnTo>
                      <a:pt x="1897" y="0"/>
                    </a:lnTo>
                    <a:lnTo>
                      <a:pt x="1799" y="2"/>
                    </a:lnTo>
                    <a:lnTo>
                      <a:pt x="1703" y="10"/>
                    </a:lnTo>
                    <a:lnTo>
                      <a:pt x="1608" y="22"/>
                    </a:lnTo>
                    <a:lnTo>
                      <a:pt x="1516" y="39"/>
                    </a:lnTo>
                    <a:lnTo>
                      <a:pt x="1423" y="60"/>
                    </a:lnTo>
                    <a:lnTo>
                      <a:pt x="1334" y="86"/>
                    </a:lnTo>
                    <a:lnTo>
                      <a:pt x="1245" y="116"/>
                    </a:lnTo>
                    <a:lnTo>
                      <a:pt x="1159" y="149"/>
                    </a:lnTo>
                    <a:lnTo>
                      <a:pt x="1075" y="188"/>
                    </a:lnTo>
                    <a:lnTo>
                      <a:pt x="994" y="230"/>
                    </a:lnTo>
                    <a:lnTo>
                      <a:pt x="914" y="276"/>
                    </a:lnTo>
                    <a:lnTo>
                      <a:pt x="837" y="325"/>
                    </a:lnTo>
                    <a:lnTo>
                      <a:pt x="763" y="378"/>
                    </a:lnTo>
                    <a:lnTo>
                      <a:pt x="691" y="435"/>
                    </a:lnTo>
                    <a:lnTo>
                      <a:pt x="622" y="494"/>
                    </a:lnTo>
                    <a:lnTo>
                      <a:pt x="557" y="557"/>
                    </a:lnTo>
                    <a:lnTo>
                      <a:pt x="494" y="624"/>
                    </a:lnTo>
                    <a:lnTo>
                      <a:pt x="434" y="692"/>
                    </a:lnTo>
                    <a:lnTo>
                      <a:pt x="377" y="764"/>
                    </a:lnTo>
                    <a:lnTo>
                      <a:pt x="325" y="838"/>
                    </a:lnTo>
                    <a:lnTo>
                      <a:pt x="274" y="916"/>
                    </a:lnTo>
                    <a:lnTo>
                      <a:pt x="229" y="994"/>
                    </a:lnTo>
                    <a:lnTo>
                      <a:pt x="187" y="1076"/>
                    </a:lnTo>
                    <a:lnTo>
                      <a:pt x="149" y="1161"/>
                    </a:lnTo>
                    <a:lnTo>
                      <a:pt x="115" y="1247"/>
                    </a:lnTo>
                    <a:lnTo>
                      <a:pt x="85" y="1334"/>
                    </a:lnTo>
                    <a:lnTo>
                      <a:pt x="60" y="1425"/>
                    </a:lnTo>
                    <a:lnTo>
                      <a:pt x="38" y="1516"/>
                    </a:lnTo>
                    <a:lnTo>
                      <a:pt x="22" y="1610"/>
                    </a:lnTo>
                    <a:lnTo>
                      <a:pt x="10" y="1705"/>
                    </a:lnTo>
                    <a:lnTo>
                      <a:pt x="2" y="1801"/>
                    </a:lnTo>
                    <a:lnTo>
                      <a:pt x="0" y="1898"/>
                    </a:lnTo>
                    <a:lnTo>
                      <a:pt x="2" y="1995"/>
                    </a:lnTo>
                    <a:lnTo>
                      <a:pt x="10" y="2092"/>
                    </a:lnTo>
                    <a:lnTo>
                      <a:pt x="22" y="2187"/>
                    </a:lnTo>
                    <a:lnTo>
                      <a:pt x="38" y="2279"/>
                    </a:lnTo>
                    <a:lnTo>
                      <a:pt x="60" y="2371"/>
                    </a:lnTo>
                    <a:lnTo>
                      <a:pt x="85" y="2461"/>
                    </a:lnTo>
                    <a:lnTo>
                      <a:pt x="115" y="2550"/>
                    </a:lnTo>
                    <a:lnTo>
                      <a:pt x="149" y="2636"/>
                    </a:lnTo>
                    <a:lnTo>
                      <a:pt x="187" y="2720"/>
                    </a:lnTo>
                    <a:lnTo>
                      <a:pt x="229" y="2801"/>
                    </a:lnTo>
                    <a:lnTo>
                      <a:pt x="274" y="2881"/>
                    </a:lnTo>
                    <a:lnTo>
                      <a:pt x="325" y="2957"/>
                    </a:lnTo>
                    <a:lnTo>
                      <a:pt x="377" y="3032"/>
                    </a:lnTo>
                    <a:lnTo>
                      <a:pt x="434" y="3103"/>
                    </a:lnTo>
                    <a:lnTo>
                      <a:pt x="494" y="3173"/>
                    </a:lnTo>
                    <a:lnTo>
                      <a:pt x="557" y="3238"/>
                    </a:lnTo>
                    <a:lnTo>
                      <a:pt x="622" y="3302"/>
                    </a:lnTo>
                    <a:lnTo>
                      <a:pt x="691" y="3362"/>
                    </a:lnTo>
                    <a:lnTo>
                      <a:pt x="763" y="3417"/>
                    </a:lnTo>
                    <a:lnTo>
                      <a:pt x="837" y="3471"/>
                    </a:lnTo>
                    <a:lnTo>
                      <a:pt x="914" y="3520"/>
                    </a:lnTo>
                    <a:lnTo>
                      <a:pt x="994" y="3565"/>
                    </a:lnTo>
                    <a:lnTo>
                      <a:pt x="1075" y="3608"/>
                    </a:lnTo>
                    <a:lnTo>
                      <a:pt x="1159" y="3646"/>
                    </a:lnTo>
                    <a:lnTo>
                      <a:pt x="1245" y="3680"/>
                    </a:lnTo>
                    <a:lnTo>
                      <a:pt x="1334" y="3710"/>
                    </a:lnTo>
                    <a:lnTo>
                      <a:pt x="1423" y="3735"/>
                    </a:lnTo>
                    <a:lnTo>
                      <a:pt x="1516" y="3757"/>
                    </a:lnTo>
                    <a:lnTo>
                      <a:pt x="1608" y="3774"/>
                    </a:lnTo>
                    <a:lnTo>
                      <a:pt x="1703" y="3786"/>
                    </a:lnTo>
                    <a:lnTo>
                      <a:pt x="1799" y="3793"/>
                    </a:lnTo>
                    <a:lnTo>
                      <a:pt x="1897" y="3795"/>
                    </a:lnTo>
                    <a:close/>
                  </a:path>
                </a:pathLst>
              </a:custGeom>
              <a:solidFill>
                <a:schemeClr val="accent5">
                  <a:lumMod val="75000"/>
                </a:schemeClr>
              </a:solidFill>
              <a:ln w="9525">
                <a:no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0" name="Freeform 278"/>
              <p:cNvSpPr>
                <a:spLocks/>
              </p:cNvSpPr>
              <p:nvPr/>
            </p:nvSpPr>
            <p:spPr bwMode="auto">
              <a:xfrm>
                <a:off x="1454" y="3245"/>
                <a:ext cx="759" cy="759"/>
              </a:xfrm>
              <a:custGeom>
                <a:avLst/>
                <a:gdLst/>
                <a:ahLst/>
                <a:cxnLst>
                  <a:cxn ang="0">
                    <a:pos x="2091" y="3786"/>
                  </a:cxn>
                  <a:cxn ang="0">
                    <a:pos x="2371" y="3735"/>
                  </a:cxn>
                  <a:cxn ang="0">
                    <a:pos x="2634" y="3646"/>
                  </a:cxn>
                  <a:cxn ang="0">
                    <a:pos x="2880" y="3520"/>
                  </a:cxn>
                  <a:cxn ang="0">
                    <a:pos x="3103" y="3362"/>
                  </a:cxn>
                  <a:cxn ang="0">
                    <a:pos x="3301" y="3173"/>
                  </a:cxn>
                  <a:cxn ang="0">
                    <a:pos x="3470" y="2957"/>
                  </a:cxn>
                  <a:cxn ang="0">
                    <a:pos x="3608" y="2720"/>
                  </a:cxn>
                  <a:cxn ang="0">
                    <a:pos x="3709" y="2461"/>
                  </a:cxn>
                  <a:cxn ang="0">
                    <a:pos x="3773" y="2187"/>
                  </a:cxn>
                  <a:cxn ang="0">
                    <a:pos x="3795" y="1898"/>
                  </a:cxn>
                  <a:cxn ang="0">
                    <a:pos x="3773" y="1610"/>
                  </a:cxn>
                  <a:cxn ang="0">
                    <a:pos x="3709" y="1334"/>
                  </a:cxn>
                  <a:cxn ang="0">
                    <a:pos x="3608" y="1076"/>
                  </a:cxn>
                  <a:cxn ang="0">
                    <a:pos x="3470" y="838"/>
                  </a:cxn>
                  <a:cxn ang="0">
                    <a:pos x="3301" y="624"/>
                  </a:cxn>
                  <a:cxn ang="0">
                    <a:pos x="3103" y="435"/>
                  </a:cxn>
                  <a:cxn ang="0">
                    <a:pos x="2880" y="276"/>
                  </a:cxn>
                  <a:cxn ang="0">
                    <a:pos x="2634" y="149"/>
                  </a:cxn>
                  <a:cxn ang="0">
                    <a:pos x="2371" y="60"/>
                  </a:cxn>
                  <a:cxn ang="0">
                    <a:pos x="2091" y="10"/>
                  </a:cxn>
                  <a:cxn ang="0">
                    <a:pos x="1801" y="2"/>
                  </a:cxn>
                  <a:cxn ang="0">
                    <a:pos x="1516" y="39"/>
                  </a:cxn>
                  <a:cxn ang="0">
                    <a:pos x="1246" y="116"/>
                  </a:cxn>
                  <a:cxn ang="0">
                    <a:pos x="994" y="230"/>
                  </a:cxn>
                  <a:cxn ang="0">
                    <a:pos x="763" y="378"/>
                  </a:cxn>
                  <a:cxn ang="0">
                    <a:pos x="557" y="557"/>
                  </a:cxn>
                  <a:cxn ang="0">
                    <a:pos x="378" y="764"/>
                  </a:cxn>
                  <a:cxn ang="0">
                    <a:pos x="230" y="994"/>
                  </a:cxn>
                  <a:cxn ang="0">
                    <a:pos x="116" y="1247"/>
                  </a:cxn>
                  <a:cxn ang="0">
                    <a:pos x="38" y="1516"/>
                  </a:cxn>
                  <a:cxn ang="0">
                    <a:pos x="2" y="1801"/>
                  </a:cxn>
                  <a:cxn ang="0">
                    <a:pos x="10" y="2092"/>
                  </a:cxn>
                  <a:cxn ang="0">
                    <a:pos x="60" y="2371"/>
                  </a:cxn>
                  <a:cxn ang="0">
                    <a:pos x="150" y="2636"/>
                  </a:cxn>
                  <a:cxn ang="0">
                    <a:pos x="276" y="2881"/>
                  </a:cxn>
                  <a:cxn ang="0">
                    <a:pos x="434" y="3103"/>
                  </a:cxn>
                  <a:cxn ang="0">
                    <a:pos x="623" y="3302"/>
                  </a:cxn>
                  <a:cxn ang="0">
                    <a:pos x="838" y="3471"/>
                  </a:cxn>
                  <a:cxn ang="0">
                    <a:pos x="1076" y="3608"/>
                  </a:cxn>
                  <a:cxn ang="0">
                    <a:pos x="1334" y="3710"/>
                  </a:cxn>
                  <a:cxn ang="0">
                    <a:pos x="1609" y="3774"/>
                  </a:cxn>
                  <a:cxn ang="0">
                    <a:pos x="1898" y="3795"/>
                  </a:cxn>
                </a:cxnLst>
                <a:rect l="0" t="0" r="r" b="b"/>
                <a:pathLst>
                  <a:path w="3795" h="3795">
                    <a:moveTo>
                      <a:pt x="1898" y="3795"/>
                    </a:moveTo>
                    <a:lnTo>
                      <a:pt x="1995" y="3793"/>
                    </a:lnTo>
                    <a:lnTo>
                      <a:pt x="2091" y="3786"/>
                    </a:lnTo>
                    <a:lnTo>
                      <a:pt x="2185" y="3774"/>
                    </a:lnTo>
                    <a:lnTo>
                      <a:pt x="2279" y="3757"/>
                    </a:lnTo>
                    <a:lnTo>
                      <a:pt x="2371" y="3735"/>
                    </a:lnTo>
                    <a:lnTo>
                      <a:pt x="2461" y="3710"/>
                    </a:lnTo>
                    <a:lnTo>
                      <a:pt x="2548" y="3680"/>
                    </a:lnTo>
                    <a:lnTo>
                      <a:pt x="2634" y="3646"/>
                    </a:lnTo>
                    <a:lnTo>
                      <a:pt x="2719" y="3608"/>
                    </a:lnTo>
                    <a:lnTo>
                      <a:pt x="2801" y="3565"/>
                    </a:lnTo>
                    <a:lnTo>
                      <a:pt x="2880" y="3520"/>
                    </a:lnTo>
                    <a:lnTo>
                      <a:pt x="2957" y="3471"/>
                    </a:lnTo>
                    <a:lnTo>
                      <a:pt x="3031" y="3417"/>
                    </a:lnTo>
                    <a:lnTo>
                      <a:pt x="3103" y="3362"/>
                    </a:lnTo>
                    <a:lnTo>
                      <a:pt x="3172" y="3302"/>
                    </a:lnTo>
                    <a:lnTo>
                      <a:pt x="3238" y="3238"/>
                    </a:lnTo>
                    <a:lnTo>
                      <a:pt x="3301" y="3173"/>
                    </a:lnTo>
                    <a:lnTo>
                      <a:pt x="3360" y="3103"/>
                    </a:lnTo>
                    <a:lnTo>
                      <a:pt x="3417" y="3032"/>
                    </a:lnTo>
                    <a:lnTo>
                      <a:pt x="3470" y="2957"/>
                    </a:lnTo>
                    <a:lnTo>
                      <a:pt x="3519" y="2881"/>
                    </a:lnTo>
                    <a:lnTo>
                      <a:pt x="3565" y="2801"/>
                    </a:lnTo>
                    <a:lnTo>
                      <a:pt x="3608" y="2720"/>
                    </a:lnTo>
                    <a:lnTo>
                      <a:pt x="3646" y="2636"/>
                    </a:lnTo>
                    <a:lnTo>
                      <a:pt x="3679" y="2550"/>
                    </a:lnTo>
                    <a:lnTo>
                      <a:pt x="3709" y="2461"/>
                    </a:lnTo>
                    <a:lnTo>
                      <a:pt x="3735" y="2371"/>
                    </a:lnTo>
                    <a:lnTo>
                      <a:pt x="3756" y="2279"/>
                    </a:lnTo>
                    <a:lnTo>
                      <a:pt x="3773" y="2187"/>
                    </a:lnTo>
                    <a:lnTo>
                      <a:pt x="3785" y="2092"/>
                    </a:lnTo>
                    <a:lnTo>
                      <a:pt x="3793" y="1995"/>
                    </a:lnTo>
                    <a:lnTo>
                      <a:pt x="3795" y="1898"/>
                    </a:lnTo>
                    <a:lnTo>
                      <a:pt x="3793" y="1801"/>
                    </a:lnTo>
                    <a:lnTo>
                      <a:pt x="3785" y="1705"/>
                    </a:lnTo>
                    <a:lnTo>
                      <a:pt x="3773" y="1610"/>
                    </a:lnTo>
                    <a:lnTo>
                      <a:pt x="3756" y="1516"/>
                    </a:lnTo>
                    <a:lnTo>
                      <a:pt x="3735" y="1425"/>
                    </a:lnTo>
                    <a:lnTo>
                      <a:pt x="3709" y="1334"/>
                    </a:lnTo>
                    <a:lnTo>
                      <a:pt x="3679" y="1247"/>
                    </a:lnTo>
                    <a:lnTo>
                      <a:pt x="3646" y="1161"/>
                    </a:lnTo>
                    <a:lnTo>
                      <a:pt x="3608" y="1076"/>
                    </a:lnTo>
                    <a:lnTo>
                      <a:pt x="3565" y="994"/>
                    </a:lnTo>
                    <a:lnTo>
                      <a:pt x="3519" y="916"/>
                    </a:lnTo>
                    <a:lnTo>
                      <a:pt x="3470" y="838"/>
                    </a:lnTo>
                    <a:lnTo>
                      <a:pt x="3417" y="764"/>
                    </a:lnTo>
                    <a:lnTo>
                      <a:pt x="3360" y="692"/>
                    </a:lnTo>
                    <a:lnTo>
                      <a:pt x="3301" y="624"/>
                    </a:lnTo>
                    <a:lnTo>
                      <a:pt x="3238" y="557"/>
                    </a:lnTo>
                    <a:lnTo>
                      <a:pt x="3172" y="494"/>
                    </a:lnTo>
                    <a:lnTo>
                      <a:pt x="3103" y="435"/>
                    </a:lnTo>
                    <a:lnTo>
                      <a:pt x="3031" y="378"/>
                    </a:lnTo>
                    <a:lnTo>
                      <a:pt x="2957" y="325"/>
                    </a:lnTo>
                    <a:lnTo>
                      <a:pt x="2880" y="276"/>
                    </a:lnTo>
                    <a:lnTo>
                      <a:pt x="2801" y="230"/>
                    </a:lnTo>
                    <a:lnTo>
                      <a:pt x="2719" y="188"/>
                    </a:lnTo>
                    <a:lnTo>
                      <a:pt x="2634" y="149"/>
                    </a:lnTo>
                    <a:lnTo>
                      <a:pt x="2548" y="116"/>
                    </a:lnTo>
                    <a:lnTo>
                      <a:pt x="2461" y="86"/>
                    </a:lnTo>
                    <a:lnTo>
                      <a:pt x="2371" y="60"/>
                    </a:lnTo>
                    <a:lnTo>
                      <a:pt x="2279" y="39"/>
                    </a:lnTo>
                    <a:lnTo>
                      <a:pt x="2185" y="22"/>
                    </a:lnTo>
                    <a:lnTo>
                      <a:pt x="2091" y="10"/>
                    </a:lnTo>
                    <a:lnTo>
                      <a:pt x="1995" y="2"/>
                    </a:lnTo>
                    <a:lnTo>
                      <a:pt x="1898" y="0"/>
                    </a:lnTo>
                    <a:lnTo>
                      <a:pt x="1801" y="2"/>
                    </a:lnTo>
                    <a:lnTo>
                      <a:pt x="1704" y="10"/>
                    </a:lnTo>
                    <a:lnTo>
                      <a:pt x="1609" y="22"/>
                    </a:lnTo>
                    <a:lnTo>
                      <a:pt x="1516" y="39"/>
                    </a:lnTo>
                    <a:lnTo>
                      <a:pt x="1425" y="60"/>
                    </a:lnTo>
                    <a:lnTo>
                      <a:pt x="1334" y="86"/>
                    </a:lnTo>
                    <a:lnTo>
                      <a:pt x="1246" y="116"/>
                    </a:lnTo>
                    <a:lnTo>
                      <a:pt x="1160" y="149"/>
                    </a:lnTo>
                    <a:lnTo>
                      <a:pt x="1076" y="188"/>
                    </a:lnTo>
                    <a:lnTo>
                      <a:pt x="994" y="230"/>
                    </a:lnTo>
                    <a:lnTo>
                      <a:pt x="915" y="276"/>
                    </a:lnTo>
                    <a:lnTo>
                      <a:pt x="838" y="325"/>
                    </a:lnTo>
                    <a:lnTo>
                      <a:pt x="763" y="378"/>
                    </a:lnTo>
                    <a:lnTo>
                      <a:pt x="692" y="435"/>
                    </a:lnTo>
                    <a:lnTo>
                      <a:pt x="623" y="494"/>
                    </a:lnTo>
                    <a:lnTo>
                      <a:pt x="557" y="557"/>
                    </a:lnTo>
                    <a:lnTo>
                      <a:pt x="494" y="624"/>
                    </a:lnTo>
                    <a:lnTo>
                      <a:pt x="434" y="692"/>
                    </a:lnTo>
                    <a:lnTo>
                      <a:pt x="378" y="764"/>
                    </a:lnTo>
                    <a:lnTo>
                      <a:pt x="325" y="838"/>
                    </a:lnTo>
                    <a:lnTo>
                      <a:pt x="276" y="916"/>
                    </a:lnTo>
                    <a:lnTo>
                      <a:pt x="230" y="994"/>
                    </a:lnTo>
                    <a:lnTo>
                      <a:pt x="188" y="1076"/>
                    </a:lnTo>
                    <a:lnTo>
                      <a:pt x="150" y="1161"/>
                    </a:lnTo>
                    <a:lnTo>
                      <a:pt x="116" y="1247"/>
                    </a:lnTo>
                    <a:lnTo>
                      <a:pt x="85" y="1334"/>
                    </a:lnTo>
                    <a:lnTo>
                      <a:pt x="60" y="1425"/>
                    </a:lnTo>
                    <a:lnTo>
                      <a:pt x="38" y="1516"/>
                    </a:lnTo>
                    <a:lnTo>
                      <a:pt x="22" y="1610"/>
                    </a:lnTo>
                    <a:lnTo>
                      <a:pt x="10" y="1705"/>
                    </a:lnTo>
                    <a:lnTo>
                      <a:pt x="2" y="1801"/>
                    </a:lnTo>
                    <a:lnTo>
                      <a:pt x="0" y="1898"/>
                    </a:lnTo>
                    <a:lnTo>
                      <a:pt x="2" y="1995"/>
                    </a:lnTo>
                    <a:lnTo>
                      <a:pt x="10" y="2092"/>
                    </a:lnTo>
                    <a:lnTo>
                      <a:pt x="22" y="2187"/>
                    </a:lnTo>
                    <a:lnTo>
                      <a:pt x="38" y="2279"/>
                    </a:lnTo>
                    <a:lnTo>
                      <a:pt x="60" y="2371"/>
                    </a:lnTo>
                    <a:lnTo>
                      <a:pt x="85" y="2461"/>
                    </a:lnTo>
                    <a:lnTo>
                      <a:pt x="116" y="2550"/>
                    </a:lnTo>
                    <a:lnTo>
                      <a:pt x="150" y="2636"/>
                    </a:lnTo>
                    <a:lnTo>
                      <a:pt x="188" y="2720"/>
                    </a:lnTo>
                    <a:lnTo>
                      <a:pt x="230" y="2801"/>
                    </a:lnTo>
                    <a:lnTo>
                      <a:pt x="276" y="2881"/>
                    </a:lnTo>
                    <a:lnTo>
                      <a:pt x="325" y="2957"/>
                    </a:lnTo>
                    <a:lnTo>
                      <a:pt x="378" y="3032"/>
                    </a:lnTo>
                    <a:lnTo>
                      <a:pt x="434" y="3103"/>
                    </a:lnTo>
                    <a:lnTo>
                      <a:pt x="494" y="3173"/>
                    </a:lnTo>
                    <a:lnTo>
                      <a:pt x="557" y="3238"/>
                    </a:lnTo>
                    <a:lnTo>
                      <a:pt x="623" y="3302"/>
                    </a:lnTo>
                    <a:lnTo>
                      <a:pt x="692" y="3362"/>
                    </a:lnTo>
                    <a:lnTo>
                      <a:pt x="763" y="3417"/>
                    </a:lnTo>
                    <a:lnTo>
                      <a:pt x="838" y="3471"/>
                    </a:lnTo>
                    <a:lnTo>
                      <a:pt x="915" y="3520"/>
                    </a:lnTo>
                    <a:lnTo>
                      <a:pt x="994" y="3565"/>
                    </a:lnTo>
                    <a:lnTo>
                      <a:pt x="1076" y="3608"/>
                    </a:lnTo>
                    <a:lnTo>
                      <a:pt x="1160" y="3646"/>
                    </a:lnTo>
                    <a:lnTo>
                      <a:pt x="1246" y="3680"/>
                    </a:lnTo>
                    <a:lnTo>
                      <a:pt x="1334" y="3710"/>
                    </a:lnTo>
                    <a:lnTo>
                      <a:pt x="1425" y="3735"/>
                    </a:lnTo>
                    <a:lnTo>
                      <a:pt x="1516" y="3757"/>
                    </a:lnTo>
                    <a:lnTo>
                      <a:pt x="1609" y="3774"/>
                    </a:lnTo>
                    <a:lnTo>
                      <a:pt x="1704" y="3786"/>
                    </a:lnTo>
                    <a:lnTo>
                      <a:pt x="1801" y="3793"/>
                    </a:lnTo>
                    <a:lnTo>
                      <a:pt x="1898" y="3795"/>
                    </a:lnTo>
                  </a:path>
                </a:pathLst>
              </a:custGeom>
              <a:noFill/>
              <a:ln w="3175">
                <a:solidFill>
                  <a:srgbClr val="1F1A17"/>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1" name="Freeform 279"/>
              <p:cNvSpPr>
                <a:spLocks/>
              </p:cNvSpPr>
              <p:nvPr/>
            </p:nvSpPr>
            <p:spPr bwMode="auto">
              <a:xfrm>
                <a:off x="3586" y="3245"/>
                <a:ext cx="759" cy="759"/>
              </a:xfrm>
              <a:custGeom>
                <a:avLst/>
                <a:gdLst/>
                <a:ahLst/>
                <a:cxnLst>
                  <a:cxn ang="0">
                    <a:pos x="2091" y="3786"/>
                  </a:cxn>
                  <a:cxn ang="0">
                    <a:pos x="2371" y="3735"/>
                  </a:cxn>
                  <a:cxn ang="0">
                    <a:pos x="2635" y="3646"/>
                  </a:cxn>
                  <a:cxn ang="0">
                    <a:pos x="2880" y="3520"/>
                  </a:cxn>
                  <a:cxn ang="0">
                    <a:pos x="3104" y="3362"/>
                  </a:cxn>
                  <a:cxn ang="0">
                    <a:pos x="3301" y="3173"/>
                  </a:cxn>
                  <a:cxn ang="0">
                    <a:pos x="3470" y="2957"/>
                  </a:cxn>
                  <a:cxn ang="0">
                    <a:pos x="3607" y="2720"/>
                  </a:cxn>
                  <a:cxn ang="0">
                    <a:pos x="3710" y="2461"/>
                  </a:cxn>
                  <a:cxn ang="0">
                    <a:pos x="3773" y="2187"/>
                  </a:cxn>
                  <a:cxn ang="0">
                    <a:pos x="3795" y="1898"/>
                  </a:cxn>
                  <a:cxn ang="0">
                    <a:pos x="3773" y="1610"/>
                  </a:cxn>
                  <a:cxn ang="0">
                    <a:pos x="3710" y="1334"/>
                  </a:cxn>
                  <a:cxn ang="0">
                    <a:pos x="3607" y="1076"/>
                  </a:cxn>
                  <a:cxn ang="0">
                    <a:pos x="3470" y="838"/>
                  </a:cxn>
                  <a:cxn ang="0">
                    <a:pos x="3301" y="624"/>
                  </a:cxn>
                  <a:cxn ang="0">
                    <a:pos x="3104" y="435"/>
                  </a:cxn>
                  <a:cxn ang="0">
                    <a:pos x="2880" y="276"/>
                  </a:cxn>
                  <a:cxn ang="0">
                    <a:pos x="2635" y="149"/>
                  </a:cxn>
                  <a:cxn ang="0">
                    <a:pos x="2371" y="60"/>
                  </a:cxn>
                  <a:cxn ang="0">
                    <a:pos x="2091" y="10"/>
                  </a:cxn>
                  <a:cxn ang="0">
                    <a:pos x="1800" y="2"/>
                  </a:cxn>
                  <a:cxn ang="0">
                    <a:pos x="1516" y="39"/>
                  </a:cxn>
                  <a:cxn ang="0">
                    <a:pos x="1247" y="116"/>
                  </a:cxn>
                  <a:cxn ang="0">
                    <a:pos x="995" y="230"/>
                  </a:cxn>
                  <a:cxn ang="0">
                    <a:pos x="764" y="378"/>
                  </a:cxn>
                  <a:cxn ang="0">
                    <a:pos x="557" y="557"/>
                  </a:cxn>
                  <a:cxn ang="0">
                    <a:pos x="378" y="764"/>
                  </a:cxn>
                  <a:cxn ang="0">
                    <a:pos x="230" y="994"/>
                  </a:cxn>
                  <a:cxn ang="0">
                    <a:pos x="115" y="1247"/>
                  </a:cxn>
                  <a:cxn ang="0">
                    <a:pos x="39" y="1516"/>
                  </a:cxn>
                  <a:cxn ang="0">
                    <a:pos x="3" y="1801"/>
                  </a:cxn>
                  <a:cxn ang="0">
                    <a:pos x="10" y="2092"/>
                  </a:cxn>
                  <a:cxn ang="0">
                    <a:pos x="60" y="2371"/>
                  </a:cxn>
                  <a:cxn ang="0">
                    <a:pos x="150" y="2636"/>
                  </a:cxn>
                  <a:cxn ang="0">
                    <a:pos x="276" y="2881"/>
                  </a:cxn>
                  <a:cxn ang="0">
                    <a:pos x="435" y="3103"/>
                  </a:cxn>
                  <a:cxn ang="0">
                    <a:pos x="623" y="3302"/>
                  </a:cxn>
                  <a:cxn ang="0">
                    <a:pos x="838" y="3471"/>
                  </a:cxn>
                  <a:cxn ang="0">
                    <a:pos x="1077" y="3608"/>
                  </a:cxn>
                  <a:cxn ang="0">
                    <a:pos x="1335" y="3710"/>
                  </a:cxn>
                  <a:cxn ang="0">
                    <a:pos x="1610" y="3774"/>
                  </a:cxn>
                  <a:cxn ang="0">
                    <a:pos x="1897" y="3795"/>
                  </a:cxn>
                </a:cxnLst>
                <a:rect l="0" t="0" r="r" b="b"/>
                <a:pathLst>
                  <a:path w="3795" h="3795">
                    <a:moveTo>
                      <a:pt x="1897" y="3795"/>
                    </a:moveTo>
                    <a:lnTo>
                      <a:pt x="1995" y="3793"/>
                    </a:lnTo>
                    <a:lnTo>
                      <a:pt x="2091" y="3786"/>
                    </a:lnTo>
                    <a:lnTo>
                      <a:pt x="2186" y="3774"/>
                    </a:lnTo>
                    <a:lnTo>
                      <a:pt x="2279" y="3757"/>
                    </a:lnTo>
                    <a:lnTo>
                      <a:pt x="2371" y="3735"/>
                    </a:lnTo>
                    <a:lnTo>
                      <a:pt x="2461" y="3710"/>
                    </a:lnTo>
                    <a:lnTo>
                      <a:pt x="2549" y="3680"/>
                    </a:lnTo>
                    <a:lnTo>
                      <a:pt x="2635" y="3646"/>
                    </a:lnTo>
                    <a:lnTo>
                      <a:pt x="2719" y="3608"/>
                    </a:lnTo>
                    <a:lnTo>
                      <a:pt x="2801" y="3565"/>
                    </a:lnTo>
                    <a:lnTo>
                      <a:pt x="2880" y="3520"/>
                    </a:lnTo>
                    <a:lnTo>
                      <a:pt x="2958" y="3471"/>
                    </a:lnTo>
                    <a:lnTo>
                      <a:pt x="3032" y="3417"/>
                    </a:lnTo>
                    <a:lnTo>
                      <a:pt x="3104" y="3362"/>
                    </a:lnTo>
                    <a:lnTo>
                      <a:pt x="3172" y="3302"/>
                    </a:lnTo>
                    <a:lnTo>
                      <a:pt x="3238" y="3238"/>
                    </a:lnTo>
                    <a:lnTo>
                      <a:pt x="3301" y="3173"/>
                    </a:lnTo>
                    <a:lnTo>
                      <a:pt x="3361" y="3103"/>
                    </a:lnTo>
                    <a:lnTo>
                      <a:pt x="3418" y="3032"/>
                    </a:lnTo>
                    <a:lnTo>
                      <a:pt x="3470" y="2957"/>
                    </a:lnTo>
                    <a:lnTo>
                      <a:pt x="3520" y="2881"/>
                    </a:lnTo>
                    <a:lnTo>
                      <a:pt x="3566" y="2801"/>
                    </a:lnTo>
                    <a:lnTo>
                      <a:pt x="3607" y="2720"/>
                    </a:lnTo>
                    <a:lnTo>
                      <a:pt x="3645" y="2636"/>
                    </a:lnTo>
                    <a:lnTo>
                      <a:pt x="3679" y="2550"/>
                    </a:lnTo>
                    <a:lnTo>
                      <a:pt x="3710" y="2461"/>
                    </a:lnTo>
                    <a:lnTo>
                      <a:pt x="3735" y="2371"/>
                    </a:lnTo>
                    <a:lnTo>
                      <a:pt x="3756" y="2279"/>
                    </a:lnTo>
                    <a:lnTo>
                      <a:pt x="3773" y="2187"/>
                    </a:lnTo>
                    <a:lnTo>
                      <a:pt x="3785" y="2092"/>
                    </a:lnTo>
                    <a:lnTo>
                      <a:pt x="3792" y="1995"/>
                    </a:lnTo>
                    <a:lnTo>
                      <a:pt x="3795" y="1898"/>
                    </a:lnTo>
                    <a:lnTo>
                      <a:pt x="3792" y="1801"/>
                    </a:lnTo>
                    <a:lnTo>
                      <a:pt x="3785" y="1705"/>
                    </a:lnTo>
                    <a:lnTo>
                      <a:pt x="3773" y="1610"/>
                    </a:lnTo>
                    <a:lnTo>
                      <a:pt x="3756" y="1516"/>
                    </a:lnTo>
                    <a:lnTo>
                      <a:pt x="3735" y="1425"/>
                    </a:lnTo>
                    <a:lnTo>
                      <a:pt x="3710" y="1334"/>
                    </a:lnTo>
                    <a:lnTo>
                      <a:pt x="3679" y="1247"/>
                    </a:lnTo>
                    <a:lnTo>
                      <a:pt x="3645" y="1161"/>
                    </a:lnTo>
                    <a:lnTo>
                      <a:pt x="3607" y="1076"/>
                    </a:lnTo>
                    <a:lnTo>
                      <a:pt x="3566" y="994"/>
                    </a:lnTo>
                    <a:lnTo>
                      <a:pt x="3520" y="916"/>
                    </a:lnTo>
                    <a:lnTo>
                      <a:pt x="3470" y="838"/>
                    </a:lnTo>
                    <a:lnTo>
                      <a:pt x="3418" y="764"/>
                    </a:lnTo>
                    <a:lnTo>
                      <a:pt x="3361" y="692"/>
                    </a:lnTo>
                    <a:lnTo>
                      <a:pt x="3301" y="624"/>
                    </a:lnTo>
                    <a:lnTo>
                      <a:pt x="3238" y="557"/>
                    </a:lnTo>
                    <a:lnTo>
                      <a:pt x="3172" y="494"/>
                    </a:lnTo>
                    <a:lnTo>
                      <a:pt x="3104" y="435"/>
                    </a:lnTo>
                    <a:lnTo>
                      <a:pt x="3032" y="378"/>
                    </a:lnTo>
                    <a:lnTo>
                      <a:pt x="2958" y="325"/>
                    </a:lnTo>
                    <a:lnTo>
                      <a:pt x="2880" y="276"/>
                    </a:lnTo>
                    <a:lnTo>
                      <a:pt x="2801" y="230"/>
                    </a:lnTo>
                    <a:lnTo>
                      <a:pt x="2719" y="188"/>
                    </a:lnTo>
                    <a:lnTo>
                      <a:pt x="2635" y="149"/>
                    </a:lnTo>
                    <a:lnTo>
                      <a:pt x="2549" y="116"/>
                    </a:lnTo>
                    <a:lnTo>
                      <a:pt x="2461" y="86"/>
                    </a:lnTo>
                    <a:lnTo>
                      <a:pt x="2371" y="60"/>
                    </a:lnTo>
                    <a:lnTo>
                      <a:pt x="2279" y="39"/>
                    </a:lnTo>
                    <a:lnTo>
                      <a:pt x="2186" y="22"/>
                    </a:lnTo>
                    <a:lnTo>
                      <a:pt x="2091" y="10"/>
                    </a:lnTo>
                    <a:lnTo>
                      <a:pt x="1995" y="2"/>
                    </a:lnTo>
                    <a:lnTo>
                      <a:pt x="1897" y="0"/>
                    </a:lnTo>
                    <a:lnTo>
                      <a:pt x="1800" y="2"/>
                    </a:lnTo>
                    <a:lnTo>
                      <a:pt x="1704" y="10"/>
                    </a:lnTo>
                    <a:lnTo>
                      <a:pt x="1610" y="22"/>
                    </a:lnTo>
                    <a:lnTo>
                      <a:pt x="1516" y="39"/>
                    </a:lnTo>
                    <a:lnTo>
                      <a:pt x="1424" y="60"/>
                    </a:lnTo>
                    <a:lnTo>
                      <a:pt x="1335" y="86"/>
                    </a:lnTo>
                    <a:lnTo>
                      <a:pt x="1247" y="116"/>
                    </a:lnTo>
                    <a:lnTo>
                      <a:pt x="1161" y="149"/>
                    </a:lnTo>
                    <a:lnTo>
                      <a:pt x="1077" y="188"/>
                    </a:lnTo>
                    <a:lnTo>
                      <a:pt x="995" y="230"/>
                    </a:lnTo>
                    <a:lnTo>
                      <a:pt x="915" y="276"/>
                    </a:lnTo>
                    <a:lnTo>
                      <a:pt x="838" y="325"/>
                    </a:lnTo>
                    <a:lnTo>
                      <a:pt x="764" y="378"/>
                    </a:lnTo>
                    <a:lnTo>
                      <a:pt x="692" y="435"/>
                    </a:lnTo>
                    <a:lnTo>
                      <a:pt x="623" y="494"/>
                    </a:lnTo>
                    <a:lnTo>
                      <a:pt x="557" y="557"/>
                    </a:lnTo>
                    <a:lnTo>
                      <a:pt x="495" y="624"/>
                    </a:lnTo>
                    <a:lnTo>
                      <a:pt x="435" y="692"/>
                    </a:lnTo>
                    <a:lnTo>
                      <a:pt x="378" y="764"/>
                    </a:lnTo>
                    <a:lnTo>
                      <a:pt x="325" y="838"/>
                    </a:lnTo>
                    <a:lnTo>
                      <a:pt x="276" y="916"/>
                    </a:lnTo>
                    <a:lnTo>
                      <a:pt x="230" y="994"/>
                    </a:lnTo>
                    <a:lnTo>
                      <a:pt x="187" y="1076"/>
                    </a:lnTo>
                    <a:lnTo>
                      <a:pt x="150" y="1161"/>
                    </a:lnTo>
                    <a:lnTo>
                      <a:pt x="115" y="1247"/>
                    </a:lnTo>
                    <a:lnTo>
                      <a:pt x="86" y="1334"/>
                    </a:lnTo>
                    <a:lnTo>
                      <a:pt x="60" y="1425"/>
                    </a:lnTo>
                    <a:lnTo>
                      <a:pt x="39" y="1516"/>
                    </a:lnTo>
                    <a:lnTo>
                      <a:pt x="23" y="1610"/>
                    </a:lnTo>
                    <a:lnTo>
                      <a:pt x="10" y="1705"/>
                    </a:lnTo>
                    <a:lnTo>
                      <a:pt x="3" y="1801"/>
                    </a:lnTo>
                    <a:lnTo>
                      <a:pt x="0" y="1898"/>
                    </a:lnTo>
                    <a:lnTo>
                      <a:pt x="3" y="1995"/>
                    </a:lnTo>
                    <a:lnTo>
                      <a:pt x="10" y="2092"/>
                    </a:lnTo>
                    <a:lnTo>
                      <a:pt x="23" y="2187"/>
                    </a:lnTo>
                    <a:lnTo>
                      <a:pt x="39" y="2279"/>
                    </a:lnTo>
                    <a:lnTo>
                      <a:pt x="60" y="2371"/>
                    </a:lnTo>
                    <a:lnTo>
                      <a:pt x="86" y="2461"/>
                    </a:lnTo>
                    <a:lnTo>
                      <a:pt x="115" y="2550"/>
                    </a:lnTo>
                    <a:lnTo>
                      <a:pt x="150" y="2636"/>
                    </a:lnTo>
                    <a:lnTo>
                      <a:pt x="187" y="2720"/>
                    </a:lnTo>
                    <a:lnTo>
                      <a:pt x="230" y="2801"/>
                    </a:lnTo>
                    <a:lnTo>
                      <a:pt x="276" y="2881"/>
                    </a:lnTo>
                    <a:lnTo>
                      <a:pt x="325" y="2957"/>
                    </a:lnTo>
                    <a:lnTo>
                      <a:pt x="378" y="3032"/>
                    </a:lnTo>
                    <a:lnTo>
                      <a:pt x="435" y="3103"/>
                    </a:lnTo>
                    <a:lnTo>
                      <a:pt x="495" y="3173"/>
                    </a:lnTo>
                    <a:lnTo>
                      <a:pt x="557" y="3238"/>
                    </a:lnTo>
                    <a:lnTo>
                      <a:pt x="623" y="3302"/>
                    </a:lnTo>
                    <a:lnTo>
                      <a:pt x="692" y="3362"/>
                    </a:lnTo>
                    <a:lnTo>
                      <a:pt x="764" y="3417"/>
                    </a:lnTo>
                    <a:lnTo>
                      <a:pt x="838" y="3471"/>
                    </a:lnTo>
                    <a:lnTo>
                      <a:pt x="915" y="3520"/>
                    </a:lnTo>
                    <a:lnTo>
                      <a:pt x="995" y="3565"/>
                    </a:lnTo>
                    <a:lnTo>
                      <a:pt x="1077" y="3608"/>
                    </a:lnTo>
                    <a:lnTo>
                      <a:pt x="1161" y="3646"/>
                    </a:lnTo>
                    <a:lnTo>
                      <a:pt x="1247" y="3680"/>
                    </a:lnTo>
                    <a:lnTo>
                      <a:pt x="1335" y="3710"/>
                    </a:lnTo>
                    <a:lnTo>
                      <a:pt x="1424" y="3735"/>
                    </a:lnTo>
                    <a:lnTo>
                      <a:pt x="1516" y="3757"/>
                    </a:lnTo>
                    <a:lnTo>
                      <a:pt x="1610" y="3774"/>
                    </a:lnTo>
                    <a:lnTo>
                      <a:pt x="1704" y="3786"/>
                    </a:lnTo>
                    <a:lnTo>
                      <a:pt x="1800" y="3793"/>
                    </a:lnTo>
                    <a:lnTo>
                      <a:pt x="1897" y="3795"/>
                    </a:lnTo>
                  </a:path>
                </a:pathLst>
              </a:custGeom>
              <a:noFill/>
              <a:ln w="3175">
                <a:solidFill>
                  <a:srgbClr val="1F1A17"/>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2" name="Freeform 280"/>
              <p:cNvSpPr>
                <a:spLocks/>
              </p:cNvSpPr>
              <p:nvPr/>
            </p:nvSpPr>
            <p:spPr bwMode="auto">
              <a:xfrm>
                <a:off x="3586" y="1574"/>
                <a:ext cx="759" cy="759"/>
              </a:xfrm>
              <a:custGeom>
                <a:avLst/>
                <a:gdLst/>
                <a:ahLst/>
                <a:cxnLst>
                  <a:cxn ang="0">
                    <a:pos x="2091" y="3786"/>
                  </a:cxn>
                  <a:cxn ang="0">
                    <a:pos x="2371" y="3736"/>
                  </a:cxn>
                  <a:cxn ang="0">
                    <a:pos x="2635" y="3645"/>
                  </a:cxn>
                  <a:cxn ang="0">
                    <a:pos x="2880" y="3520"/>
                  </a:cxn>
                  <a:cxn ang="0">
                    <a:pos x="3104" y="3361"/>
                  </a:cxn>
                  <a:cxn ang="0">
                    <a:pos x="3301" y="3172"/>
                  </a:cxn>
                  <a:cxn ang="0">
                    <a:pos x="3470" y="2957"/>
                  </a:cxn>
                  <a:cxn ang="0">
                    <a:pos x="3607" y="2719"/>
                  </a:cxn>
                  <a:cxn ang="0">
                    <a:pos x="3710" y="2460"/>
                  </a:cxn>
                  <a:cxn ang="0">
                    <a:pos x="3773" y="2186"/>
                  </a:cxn>
                  <a:cxn ang="0">
                    <a:pos x="3795" y="1898"/>
                  </a:cxn>
                  <a:cxn ang="0">
                    <a:pos x="3773" y="1609"/>
                  </a:cxn>
                  <a:cxn ang="0">
                    <a:pos x="3710" y="1334"/>
                  </a:cxn>
                  <a:cxn ang="0">
                    <a:pos x="3607" y="1076"/>
                  </a:cxn>
                  <a:cxn ang="0">
                    <a:pos x="3470" y="837"/>
                  </a:cxn>
                  <a:cxn ang="0">
                    <a:pos x="3301" y="623"/>
                  </a:cxn>
                  <a:cxn ang="0">
                    <a:pos x="3104" y="434"/>
                  </a:cxn>
                  <a:cxn ang="0">
                    <a:pos x="2880" y="275"/>
                  </a:cxn>
                  <a:cxn ang="0">
                    <a:pos x="2635" y="149"/>
                  </a:cxn>
                  <a:cxn ang="0">
                    <a:pos x="2371" y="60"/>
                  </a:cxn>
                  <a:cxn ang="0">
                    <a:pos x="2091" y="10"/>
                  </a:cxn>
                  <a:cxn ang="0">
                    <a:pos x="1800" y="2"/>
                  </a:cxn>
                  <a:cxn ang="0">
                    <a:pos x="1516" y="38"/>
                  </a:cxn>
                  <a:cxn ang="0">
                    <a:pos x="1247" y="116"/>
                  </a:cxn>
                  <a:cxn ang="0">
                    <a:pos x="995" y="229"/>
                  </a:cxn>
                  <a:cxn ang="0">
                    <a:pos x="764" y="377"/>
                  </a:cxn>
                  <a:cxn ang="0">
                    <a:pos x="557" y="557"/>
                  </a:cxn>
                  <a:cxn ang="0">
                    <a:pos x="378" y="763"/>
                  </a:cxn>
                  <a:cxn ang="0">
                    <a:pos x="230" y="994"/>
                  </a:cxn>
                  <a:cxn ang="0">
                    <a:pos x="115" y="1246"/>
                  </a:cxn>
                  <a:cxn ang="0">
                    <a:pos x="39" y="1516"/>
                  </a:cxn>
                  <a:cxn ang="0">
                    <a:pos x="3" y="1800"/>
                  </a:cxn>
                  <a:cxn ang="0">
                    <a:pos x="10" y="2091"/>
                  </a:cxn>
                  <a:cxn ang="0">
                    <a:pos x="60" y="2371"/>
                  </a:cxn>
                  <a:cxn ang="0">
                    <a:pos x="150" y="2635"/>
                  </a:cxn>
                  <a:cxn ang="0">
                    <a:pos x="276" y="2880"/>
                  </a:cxn>
                  <a:cxn ang="0">
                    <a:pos x="435" y="3103"/>
                  </a:cxn>
                  <a:cxn ang="0">
                    <a:pos x="623" y="3301"/>
                  </a:cxn>
                  <a:cxn ang="0">
                    <a:pos x="838" y="3471"/>
                  </a:cxn>
                  <a:cxn ang="0">
                    <a:pos x="1077" y="3608"/>
                  </a:cxn>
                  <a:cxn ang="0">
                    <a:pos x="1335" y="3709"/>
                  </a:cxn>
                  <a:cxn ang="0">
                    <a:pos x="1610" y="3774"/>
                  </a:cxn>
                  <a:cxn ang="0">
                    <a:pos x="1897" y="3795"/>
                  </a:cxn>
                </a:cxnLst>
                <a:rect l="0" t="0" r="r" b="b"/>
                <a:pathLst>
                  <a:path w="3795" h="3795">
                    <a:moveTo>
                      <a:pt x="1897" y="3795"/>
                    </a:moveTo>
                    <a:lnTo>
                      <a:pt x="1995" y="3792"/>
                    </a:lnTo>
                    <a:lnTo>
                      <a:pt x="2091" y="3786"/>
                    </a:lnTo>
                    <a:lnTo>
                      <a:pt x="2186" y="3774"/>
                    </a:lnTo>
                    <a:lnTo>
                      <a:pt x="2279" y="3756"/>
                    </a:lnTo>
                    <a:lnTo>
                      <a:pt x="2371" y="3736"/>
                    </a:lnTo>
                    <a:lnTo>
                      <a:pt x="2461" y="3709"/>
                    </a:lnTo>
                    <a:lnTo>
                      <a:pt x="2549" y="3680"/>
                    </a:lnTo>
                    <a:lnTo>
                      <a:pt x="2635" y="3645"/>
                    </a:lnTo>
                    <a:lnTo>
                      <a:pt x="2719" y="3608"/>
                    </a:lnTo>
                    <a:lnTo>
                      <a:pt x="2801" y="3566"/>
                    </a:lnTo>
                    <a:lnTo>
                      <a:pt x="2880" y="3520"/>
                    </a:lnTo>
                    <a:lnTo>
                      <a:pt x="2958" y="3471"/>
                    </a:lnTo>
                    <a:lnTo>
                      <a:pt x="3032" y="3417"/>
                    </a:lnTo>
                    <a:lnTo>
                      <a:pt x="3104" y="3361"/>
                    </a:lnTo>
                    <a:lnTo>
                      <a:pt x="3172" y="3301"/>
                    </a:lnTo>
                    <a:lnTo>
                      <a:pt x="3238" y="3239"/>
                    </a:lnTo>
                    <a:lnTo>
                      <a:pt x="3301" y="3172"/>
                    </a:lnTo>
                    <a:lnTo>
                      <a:pt x="3361" y="3103"/>
                    </a:lnTo>
                    <a:lnTo>
                      <a:pt x="3418" y="3031"/>
                    </a:lnTo>
                    <a:lnTo>
                      <a:pt x="3470" y="2957"/>
                    </a:lnTo>
                    <a:lnTo>
                      <a:pt x="3520" y="2880"/>
                    </a:lnTo>
                    <a:lnTo>
                      <a:pt x="3566" y="2800"/>
                    </a:lnTo>
                    <a:lnTo>
                      <a:pt x="3607" y="2719"/>
                    </a:lnTo>
                    <a:lnTo>
                      <a:pt x="3645" y="2635"/>
                    </a:lnTo>
                    <a:lnTo>
                      <a:pt x="3679" y="2549"/>
                    </a:lnTo>
                    <a:lnTo>
                      <a:pt x="3710" y="2460"/>
                    </a:lnTo>
                    <a:lnTo>
                      <a:pt x="3735" y="2371"/>
                    </a:lnTo>
                    <a:lnTo>
                      <a:pt x="3756" y="2279"/>
                    </a:lnTo>
                    <a:lnTo>
                      <a:pt x="3773" y="2186"/>
                    </a:lnTo>
                    <a:lnTo>
                      <a:pt x="3785" y="2091"/>
                    </a:lnTo>
                    <a:lnTo>
                      <a:pt x="3792" y="1995"/>
                    </a:lnTo>
                    <a:lnTo>
                      <a:pt x="3795" y="1898"/>
                    </a:lnTo>
                    <a:lnTo>
                      <a:pt x="3792" y="1800"/>
                    </a:lnTo>
                    <a:lnTo>
                      <a:pt x="3785" y="1704"/>
                    </a:lnTo>
                    <a:lnTo>
                      <a:pt x="3773" y="1609"/>
                    </a:lnTo>
                    <a:lnTo>
                      <a:pt x="3756" y="1516"/>
                    </a:lnTo>
                    <a:lnTo>
                      <a:pt x="3735" y="1424"/>
                    </a:lnTo>
                    <a:lnTo>
                      <a:pt x="3710" y="1334"/>
                    </a:lnTo>
                    <a:lnTo>
                      <a:pt x="3679" y="1246"/>
                    </a:lnTo>
                    <a:lnTo>
                      <a:pt x="3645" y="1160"/>
                    </a:lnTo>
                    <a:lnTo>
                      <a:pt x="3607" y="1076"/>
                    </a:lnTo>
                    <a:lnTo>
                      <a:pt x="3566" y="994"/>
                    </a:lnTo>
                    <a:lnTo>
                      <a:pt x="3520" y="915"/>
                    </a:lnTo>
                    <a:lnTo>
                      <a:pt x="3470" y="837"/>
                    </a:lnTo>
                    <a:lnTo>
                      <a:pt x="3418" y="763"/>
                    </a:lnTo>
                    <a:lnTo>
                      <a:pt x="3361" y="691"/>
                    </a:lnTo>
                    <a:lnTo>
                      <a:pt x="3301" y="623"/>
                    </a:lnTo>
                    <a:lnTo>
                      <a:pt x="3238" y="557"/>
                    </a:lnTo>
                    <a:lnTo>
                      <a:pt x="3172" y="494"/>
                    </a:lnTo>
                    <a:lnTo>
                      <a:pt x="3104" y="434"/>
                    </a:lnTo>
                    <a:lnTo>
                      <a:pt x="3032" y="377"/>
                    </a:lnTo>
                    <a:lnTo>
                      <a:pt x="2958" y="325"/>
                    </a:lnTo>
                    <a:lnTo>
                      <a:pt x="2880" y="275"/>
                    </a:lnTo>
                    <a:lnTo>
                      <a:pt x="2801" y="229"/>
                    </a:lnTo>
                    <a:lnTo>
                      <a:pt x="2719" y="188"/>
                    </a:lnTo>
                    <a:lnTo>
                      <a:pt x="2635" y="149"/>
                    </a:lnTo>
                    <a:lnTo>
                      <a:pt x="2549" y="116"/>
                    </a:lnTo>
                    <a:lnTo>
                      <a:pt x="2461" y="85"/>
                    </a:lnTo>
                    <a:lnTo>
                      <a:pt x="2371" y="60"/>
                    </a:lnTo>
                    <a:lnTo>
                      <a:pt x="2279" y="38"/>
                    </a:lnTo>
                    <a:lnTo>
                      <a:pt x="2186" y="22"/>
                    </a:lnTo>
                    <a:lnTo>
                      <a:pt x="2091" y="10"/>
                    </a:lnTo>
                    <a:lnTo>
                      <a:pt x="1995" y="2"/>
                    </a:lnTo>
                    <a:lnTo>
                      <a:pt x="1897" y="0"/>
                    </a:lnTo>
                    <a:lnTo>
                      <a:pt x="1800" y="2"/>
                    </a:lnTo>
                    <a:lnTo>
                      <a:pt x="1704" y="10"/>
                    </a:lnTo>
                    <a:lnTo>
                      <a:pt x="1610" y="22"/>
                    </a:lnTo>
                    <a:lnTo>
                      <a:pt x="1516" y="38"/>
                    </a:lnTo>
                    <a:lnTo>
                      <a:pt x="1424" y="60"/>
                    </a:lnTo>
                    <a:lnTo>
                      <a:pt x="1335" y="85"/>
                    </a:lnTo>
                    <a:lnTo>
                      <a:pt x="1247" y="116"/>
                    </a:lnTo>
                    <a:lnTo>
                      <a:pt x="1161" y="149"/>
                    </a:lnTo>
                    <a:lnTo>
                      <a:pt x="1077" y="188"/>
                    </a:lnTo>
                    <a:lnTo>
                      <a:pt x="995" y="229"/>
                    </a:lnTo>
                    <a:lnTo>
                      <a:pt x="915" y="275"/>
                    </a:lnTo>
                    <a:lnTo>
                      <a:pt x="838" y="325"/>
                    </a:lnTo>
                    <a:lnTo>
                      <a:pt x="764" y="377"/>
                    </a:lnTo>
                    <a:lnTo>
                      <a:pt x="692" y="434"/>
                    </a:lnTo>
                    <a:lnTo>
                      <a:pt x="623" y="494"/>
                    </a:lnTo>
                    <a:lnTo>
                      <a:pt x="557" y="557"/>
                    </a:lnTo>
                    <a:lnTo>
                      <a:pt x="495" y="623"/>
                    </a:lnTo>
                    <a:lnTo>
                      <a:pt x="435" y="691"/>
                    </a:lnTo>
                    <a:lnTo>
                      <a:pt x="378" y="763"/>
                    </a:lnTo>
                    <a:lnTo>
                      <a:pt x="325" y="837"/>
                    </a:lnTo>
                    <a:lnTo>
                      <a:pt x="276" y="915"/>
                    </a:lnTo>
                    <a:lnTo>
                      <a:pt x="230" y="994"/>
                    </a:lnTo>
                    <a:lnTo>
                      <a:pt x="187" y="1076"/>
                    </a:lnTo>
                    <a:lnTo>
                      <a:pt x="150" y="1160"/>
                    </a:lnTo>
                    <a:lnTo>
                      <a:pt x="115" y="1246"/>
                    </a:lnTo>
                    <a:lnTo>
                      <a:pt x="86" y="1334"/>
                    </a:lnTo>
                    <a:lnTo>
                      <a:pt x="60" y="1424"/>
                    </a:lnTo>
                    <a:lnTo>
                      <a:pt x="39" y="1516"/>
                    </a:lnTo>
                    <a:lnTo>
                      <a:pt x="23" y="1609"/>
                    </a:lnTo>
                    <a:lnTo>
                      <a:pt x="10" y="1704"/>
                    </a:lnTo>
                    <a:lnTo>
                      <a:pt x="3" y="1800"/>
                    </a:lnTo>
                    <a:lnTo>
                      <a:pt x="0" y="1898"/>
                    </a:lnTo>
                    <a:lnTo>
                      <a:pt x="3" y="1995"/>
                    </a:lnTo>
                    <a:lnTo>
                      <a:pt x="10" y="2091"/>
                    </a:lnTo>
                    <a:lnTo>
                      <a:pt x="23" y="2186"/>
                    </a:lnTo>
                    <a:lnTo>
                      <a:pt x="39" y="2279"/>
                    </a:lnTo>
                    <a:lnTo>
                      <a:pt x="60" y="2371"/>
                    </a:lnTo>
                    <a:lnTo>
                      <a:pt x="86" y="2460"/>
                    </a:lnTo>
                    <a:lnTo>
                      <a:pt x="115" y="2549"/>
                    </a:lnTo>
                    <a:lnTo>
                      <a:pt x="150" y="2635"/>
                    </a:lnTo>
                    <a:lnTo>
                      <a:pt x="187" y="2719"/>
                    </a:lnTo>
                    <a:lnTo>
                      <a:pt x="230" y="2800"/>
                    </a:lnTo>
                    <a:lnTo>
                      <a:pt x="276" y="2880"/>
                    </a:lnTo>
                    <a:lnTo>
                      <a:pt x="325" y="2957"/>
                    </a:lnTo>
                    <a:lnTo>
                      <a:pt x="378" y="3031"/>
                    </a:lnTo>
                    <a:lnTo>
                      <a:pt x="435" y="3103"/>
                    </a:lnTo>
                    <a:lnTo>
                      <a:pt x="495" y="3172"/>
                    </a:lnTo>
                    <a:lnTo>
                      <a:pt x="557" y="3239"/>
                    </a:lnTo>
                    <a:lnTo>
                      <a:pt x="623" y="3301"/>
                    </a:lnTo>
                    <a:lnTo>
                      <a:pt x="692" y="3361"/>
                    </a:lnTo>
                    <a:lnTo>
                      <a:pt x="764" y="3417"/>
                    </a:lnTo>
                    <a:lnTo>
                      <a:pt x="838" y="3471"/>
                    </a:lnTo>
                    <a:lnTo>
                      <a:pt x="915" y="3520"/>
                    </a:lnTo>
                    <a:lnTo>
                      <a:pt x="995" y="3566"/>
                    </a:lnTo>
                    <a:lnTo>
                      <a:pt x="1077" y="3608"/>
                    </a:lnTo>
                    <a:lnTo>
                      <a:pt x="1161" y="3645"/>
                    </a:lnTo>
                    <a:lnTo>
                      <a:pt x="1247" y="3680"/>
                    </a:lnTo>
                    <a:lnTo>
                      <a:pt x="1335" y="3709"/>
                    </a:lnTo>
                    <a:lnTo>
                      <a:pt x="1424" y="3736"/>
                    </a:lnTo>
                    <a:lnTo>
                      <a:pt x="1516" y="3756"/>
                    </a:lnTo>
                    <a:lnTo>
                      <a:pt x="1610" y="3774"/>
                    </a:lnTo>
                    <a:lnTo>
                      <a:pt x="1704" y="3786"/>
                    </a:lnTo>
                    <a:lnTo>
                      <a:pt x="1800" y="3792"/>
                    </a:lnTo>
                    <a:lnTo>
                      <a:pt x="1897" y="3795"/>
                    </a:lnTo>
                    <a:close/>
                  </a:path>
                </a:pathLst>
              </a:custGeom>
              <a:noFill/>
              <a:ln w="3175">
                <a:solidFill>
                  <a:srgbClr val="000000"/>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3" name="Freeform 281"/>
              <p:cNvSpPr>
                <a:spLocks/>
              </p:cNvSpPr>
              <p:nvPr/>
            </p:nvSpPr>
            <p:spPr bwMode="auto">
              <a:xfrm>
                <a:off x="2603" y="1080"/>
                <a:ext cx="127" cy="293"/>
              </a:xfrm>
              <a:custGeom>
                <a:avLst/>
                <a:gdLst/>
                <a:ahLst/>
                <a:cxnLst>
                  <a:cxn ang="0">
                    <a:pos x="327" y="1447"/>
                  </a:cxn>
                  <a:cxn ang="0">
                    <a:pos x="355" y="1408"/>
                  </a:cxn>
                  <a:cxn ang="0">
                    <a:pos x="430" y="1327"/>
                  </a:cxn>
                  <a:cxn ang="0">
                    <a:pos x="449" y="1298"/>
                  </a:cxn>
                  <a:cxn ang="0">
                    <a:pos x="465" y="1264"/>
                  </a:cxn>
                  <a:cxn ang="0">
                    <a:pos x="477" y="1224"/>
                  </a:cxn>
                  <a:cxn ang="0">
                    <a:pos x="484" y="1174"/>
                  </a:cxn>
                  <a:cxn ang="0">
                    <a:pos x="484" y="1114"/>
                  </a:cxn>
                  <a:cxn ang="0">
                    <a:pos x="485" y="1078"/>
                  </a:cxn>
                  <a:cxn ang="0">
                    <a:pos x="495" y="1066"/>
                  </a:cxn>
                  <a:cxn ang="0">
                    <a:pos x="511" y="1061"/>
                  </a:cxn>
                  <a:cxn ang="0">
                    <a:pos x="580" y="1052"/>
                  </a:cxn>
                  <a:cxn ang="0">
                    <a:pos x="601" y="1040"/>
                  </a:cxn>
                  <a:cxn ang="0">
                    <a:pos x="619" y="1018"/>
                  </a:cxn>
                  <a:cxn ang="0">
                    <a:pos x="631" y="983"/>
                  </a:cxn>
                  <a:cxn ang="0">
                    <a:pos x="635" y="932"/>
                  </a:cxn>
                  <a:cxn ang="0">
                    <a:pos x="630" y="860"/>
                  </a:cxn>
                  <a:cxn ang="0">
                    <a:pos x="598" y="848"/>
                  </a:cxn>
                  <a:cxn ang="0">
                    <a:pos x="524" y="795"/>
                  </a:cxn>
                  <a:cxn ang="0">
                    <a:pos x="451" y="735"/>
                  </a:cxn>
                  <a:cxn ang="0">
                    <a:pos x="419" y="713"/>
                  </a:cxn>
                  <a:cxn ang="0">
                    <a:pos x="394" y="710"/>
                  </a:cxn>
                  <a:cxn ang="0">
                    <a:pos x="351" y="690"/>
                  </a:cxn>
                  <a:cxn ang="0">
                    <a:pos x="320" y="664"/>
                  </a:cxn>
                  <a:cxn ang="0">
                    <a:pos x="315" y="651"/>
                  </a:cxn>
                  <a:cxn ang="0">
                    <a:pos x="325" y="624"/>
                  </a:cxn>
                  <a:cxn ang="0">
                    <a:pos x="373" y="535"/>
                  </a:cxn>
                  <a:cxn ang="0">
                    <a:pos x="433" y="447"/>
                  </a:cxn>
                  <a:cxn ang="0">
                    <a:pos x="462" y="420"/>
                  </a:cxn>
                  <a:cxn ang="0">
                    <a:pos x="386" y="346"/>
                  </a:cxn>
                  <a:cxn ang="0">
                    <a:pos x="367" y="316"/>
                  </a:cxn>
                  <a:cxn ang="0">
                    <a:pos x="357" y="285"/>
                  </a:cxn>
                  <a:cxn ang="0">
                    <a:pos x="361" y="254"/>
                  </a:cxn>
                  <a:cxn ang="0">
                    <a:pos x="376" y="225"/>
                  </a:cxn>
                  <a:cxn ang="0">
                    <a:pos x="391" y="212"/>
                  </a:cxn>
                  <a:cxn ang="0">
                    <a:pos x="399" y="105"/>
                  </a:cxn>
                  <a:cxn ang="0">
                    <a:pos x="364" y="97"/>
                  </a:cxn>
                  <a:cxn ang="0">
                    <a:pos x="278" y="60"/>
                  </a:cxn>
                  <a:cxn ang="0">
                    <a:pos x="205" y="18"/>
                  </a:cxn>
                  <a:cxn ang="0">
                    <a:pos x="188" y="0"/>
                  </a:cxn>
                  <a:cxn ang="0">
                    <a:pos x="156" y="55"/>
                  </a:cxn>
                  <a:cxn ang="0">
                    <a:pos x="121" y="139"/>
                  </a:cxn>
                  <a:cxn ang="0">
                    <a:pos x="94" y="238"/>
                  </a:cxn>
                  <a:cxn ang="0">
                    <a:pos x="83" y="310"/>
                  </a:cxn>
                  <a:cxn ang="0">
                    <a:pos x="76" y="390"/>
                  </a:cxn>
                  <a:cxn ang="0">
                    <a:pos x="78" y="481"/>
                  </a:cxn>
                  <a:cxn ang="0">
                    <a:pos x="76" y="558"/>
                  </a:cxn>
                  <a:cxn ang="0">
                    <a:pos x="59" y="598"/>
                  </a:cxn>
                  <a:cxn ang="0">
                    <a:pos x="34" y="687"/>
                  </a:cxn>
                  <a:cxn ang="0">
                    <a:pos x="14" y="737"/>
                  </a:cxn>
                  <a:cxn ang="0">
                    <a:pos x="38" y="794"/>
                  </a:cxn>
                  <a:cxn ang="0">
                    <a:pos x="132" y="905"/>
                  </a:cxn>
                  <a:cxn ang="0">
                    <a:pos x="169" y="960"/>
                  </a:cxn>
                  <a:cxn ang="0">
                    <a:pos x="202" y="1017"/>
                  </a:cxn>
                  <a:cxn ang="0">
                    <a:pos x="229" y="1077"/>
                  </a:cxn>
                  <a:cxn ang="0">
                    <a:pos x="252" y="1141"/>
                  </a:cxn>
                  <a:cxn ang="0">
                    <a:pos x="288" y="1288"/>
                  </a:cxn>
                  <a:cxn ang="0">
                    <a:pos x="315" y="1468"/>
                  </a:cxn>
                </a:cxnLst>
                <a:rect l="0" t="0" r="r" b="b"/>
                <a:pathLst>
                  <a:path w="635" h="1468">
                    <a:moveTo>
                      <a:pt x="315" y="1468"/>
                    </a:moveTo>
                    <a:lnTo>
                      <a:pt x="320" y="1457"/>
                    </a:lnTo>
                    <a:lnTo>
                      <a:pt x="327" y="1447"/>
                    </a:lnTo>
                    <a:lnTo>
                      <a:pt x="333" y="1437"/>
                    </a:lnTo>
                    <a:lnTo>
                      <a:pt x="341" y="1427"/>
                    </a:lnTo>
                    <a:lnTo>
                      <a:pt x="355" y="1408"/>
                    </a:lnTo>
                    <a:lnTo>
                      <a:pt x="370" y="1392"/>
                    </a:lnTo>
                    <a:lnTo>
                      <a:pt x="401" y="1360"/>
                    </a:lnTo>
                    <a:lnTo>
                      <a:pt x="430" y="1327"/>
                    </a:lnTo>
                    <a:lnTo>
                      <a:pt x="437" y="1318"/>
                    </a:lnTo>
                    <a:lnTo>
                      <a:pt x="443" y="1308"/>
                    </a:lnTo>
                    <a:lnTo>
                      <a:pt x="449" y="1298"/>
                    </a:lnTo>
                    <a:lnTo>
                      <a:pt x="455" y="1288"/>
                    </a:lnTo>
                    <a:lnTo>
                      <a:pt x="461" y="1276"/>
                    </a:lnTo>
                    <a:lnTo>
                      <a:pt x="465" y="1264"/>
                    </a:lnTo>
                    <a:lnTo>
                      <a:pt x="470" y="1252"/>
                    </a:lnTo>
                    <a:lnTo>
                      <a:pt x="474" y="1238"/>
                    </a:lnTo>
                    <a:lnTo>
                      <a:pt x="477" y="1224"/>
                    </a:lnTo>
                    <a:lnTo>
                      <a:pt x="481" y="1209"/>
                    </a:lnTo>
                    <a:lnTo>
                      <a:pt x="483" y="1193"/>
                    </a:lnTo>
                    <a:lnTo>
                      <a:pt x="484" y="1174"/>
                    </a:lnTo>
                    <a:lnTo>
                      <a:pt x="485" y="1155"/>
                    </a:lnTo>
                    <a:lnTo>
                      <a:pt x="485" y="1136"/>
                    </a:lnTo>
                    <a:lnTo>
                      <a:pt x="484" y="1114"/>
                    </a:lnTo>
                    <a:lnTo>
                      <a:pt x="483" y="1091"/>
                    </a:lnTo>
                    <a:lnTo>
                      <a:pt x="483" y="1084"/>
                    </a:lnTo>
                    <a:lnTo>
                      <a:pt x="485" y="1078"/>
                    </a:lnTo>
                    <a:lnTo>
                      <a:pt x="487" y="1073"/>
                    </a:lnTo>
                    <a:lnTo>
                      <a:pt x="490" y="1069"/>
                    </a:lnTo>
                    <a:lnTo>
                      <a:pt x="495" y="1066"/>
                    </a:lnTo>
                    <a:lnTo>
                      <a:pt x="499" y="1064"/>
                    </a:lnTo>
                    <a:lnTo>
                      <a:pt x="506" y="1062"/>
                    </a:lnTo>
                    <a:lnTo>
                      <a:pt x="511" y="1061"/>
                    </a:lnTo>
                    <a:lnTo>
                      <a:pt x="540" y="1058"/>
                    </a:lnTo>
                    <a:lnTo>
                      <a:pt x="572" y="1054"/>
                    </a:lnTo>
                    <a:lnTo>
                      <a:pt x="580" y="1052"/>
                    </a:lnTo>
                    <a:lnTo>
                      <a:pt x="587" y="1049"/>
                    </a:lnTo>
                    <a:lnTo>
                      <a:pt x="594" y="1045"/>
                    </a:lnTo>
                    <a:lnTo>
                      <a:pt x="601" y="1040"/>
                    </a:lnTo>
                    <a:lnTo>
                      <a:pt x="608" y="1034"/>
                    </a:lnTo>
                    <a:lnTo>
                      <a:pt x="613" y="1027"/>
                    </a:lnTo>
                    <a:lnTo>
                      <a:pt x="619" y="1018"/>
                    </a:lnTo>
                    <a:lnTo>
                      <a:pt x="624" y="1008"/>
                    </a:lnTo>
                    <a:lnTo>
                      <a:pt x="628" y="996"/>
                    </a:lnTo>
                    <a:lnTo>
                      <a:pt x="631" y="983"/>
                    </a:lnTo>
                    <a:lnTo>
                      <a:pt x="633" y="968"/>
                    </a:lnTo>
                    <a:lnTo>
                      <a:pt x="635" y="951"/>
                    </a:lnTo>
                    <a:lnTo>
                      <a:pt x="635" y="932"/>
                    </a:lnTo>
                    <a:lnTo>
                      <a:pt x="634" y="910"/>
                    </a:lnTo>
                    <a:lnTo>
                      <a:pt x="632" y="886"/>
                    </a:lnTo>
                    <a:lnTo>
                      <a:pt x="630" y="860"/>
                    </a:lnTo>
                    <a:lnTo>
                      <a:pt x="620" y="859"/>
                    </a:lnTo>
                    <a:lnTo>
                      <a:pt x="610" y="855"/>
                    </a:lnTo>
                    <a:lnTo>
                      <a:pt x="598" y="848"/>
                    </a:lnTo>
                    <a:lnTo>
                      <a:pt x="585" y="840"/>
                    </a:lnTo>
                    <a:lnTo>
                      <a:pt x="556" y="820"/>
                    </a:lnTo>
                    <a:lnTo>
                      <a:pt x="524" y="795"/>
                    </a:lnTo>
                    <a:lnTo>
                      <a:pt x="494" y="770"/>
                    </a:lnTo>
                    <a:lnTo>
                      <a:pt x="464" y="746"/>
                    </a:lnTo>
                    <a:lnTo>
                      <a:pt x="451" y="735"/>
                    </a:lnTo>
                    <a:lnTo>
                      <a:pt x="439" y="726"/>
                    </a:lnTo>
                    <a:lnTo>
                      <a:pt x="428" y="718"/>
                    </a:lnTo>
                    <a:lnTo>
                      <a:pt x="419" y="713"/>
                    </a:lnTo>
                    <a:lnTo>
                      <a:pt x="412" y="713"/>
                    </a:lnTo>
                    <a:lnTo>
                      <a:pt x="403" y="712"/>
                    </a:lnTo>
                    <a:lnTo>
                      <a:pt x="394" y="710"/>
                    </a:lnTo>
                    <a:lnTo>
                      <a:pt x="386" y="706"/>
                    </a:lnTo>
                    <a:lnTo>
                      <a:pt x="368" y="699"/>
                    </a:lnTo>
                    <a:lnTo>
                      <a:pt x="351" y="690"/>
                    </a:lnTo>
                    <a:lnTo>
                      <a:pt x="337" y="679"/>
                    </a:lnTo>
                    <a:lnTo>
                      <a:pt x="325" y="669"/>
                    </a:lnTo>
                    <a:lnTo>
                      <a:pt x="320" y="664"/>
                    </a:lnTo>
                    <a:lnTo>
                      <a:pt x="317" y="660"/>
                    </a:lnTo>
                    <a:lnTo>
                      <a:pt x="315" y="654"/>
                    </a:lnTo>
                    <a:lnTo>
                      <a:pt x="315" y="651"/>
                    </a:lnTo>
                    <a:lnTo>
                      <a:pt x="316" y="644"/>
                    </a:lnTo>
                    <a:lnTo>
                      <a:pt x="319" y="636"/>
                    </a:lnTo>
                    <a:lnTo>
                      <a:pt x="325" y="624"/>
                    </a:lnTo>
                    <a:lnTo>
                      <a:pt x="331" y="608"/>
                    </a:lnTo>
                    <a:lnTo>
                      <a:pt x="350" y="573"/>
                    </a:lnTo>
                    <a:lnTo>
                      <a:pt x="373" y="535"/>
                    </a:lnTo>
                    <a:lnTo>
                      <a:pt x="397" y="496"/>
                    </a:lnTo>
                    <a:lnTo>
                      <a:pt x="421" y="461"/>
                    </a:lnTo>
                    <a:lnTo>
                      <a:pt x="433" y="447"/>
                    </a:lnTo>
                    <a:lnTo>
                      <a:pt x="443" y="435"/>
                    </a:lnTo>
                    <a:lnTo>
                      <a:pt x="453" y="425"/>
                    </a:lnTo>
                    <a:lnTo>
                      <a:pt x="462" y="420"/>
                    </a:lnTo>
                    <a:lnTo>
                      <a:pt x="427" y="388"/>
                    </a:lnTo>
                    <a:lnTo>
                      <a:pt x="393" y="354"/>
                    </a:lnTo>
                    <a:lnTo>
                      <a:pt x="386" y="346"/>
                    </a:lnTo>
                    <a:lnTo>
                      <a:pt x="379" y="336"/>
                    </a:lnTo>
                    <a:lnTo>
                      <a:pt x="373" y="326"/>
                    </a:lnTo>
                    <a:lnTo>
                      <a:pt x="367" y="316"/>
                    </a:lnTo>
                    <a:lnTo>
                      <a:pt x="363" y="306"/>
                    </a:lnTo>
                    <a:lnTo>
                      <a:pt x="360" y="295"/>
                    </a:lnTo>
                    <a:lnTo>
                      <a:pt x="357" y="285"/>
                    </a:lnTo>
                    <a:lnTo>
                      <a:pt x="356" y="273"/>
                    </a:lnTo>
                    <a:lnTo>
                      <a:pt x="357" y="264"/>
                    </a:lnTo>
                    <a:lnTo>
                      <a:pt x="361" y="254"/>
                    </a:lnTo>
                    <a:lnTo>
                      <a:pt x="364" y="243"/>
                    </a:lnTo>
                    <a:lnTo>
                      <a:pt x="369" y="233"/>
                    </a:lnTo>
                    <a:lnTo>
                      <a:pt x="376" y="225"/>
                    </a:lnTo>
                    <a:lnTo>
                      <a:pt x="384" y="217"/>
                    </a:lnTo>
                    <a:lnTo>
                      <a:pt x="387" y="214"/>
                    </a:lnTo>
                    <a:lnTo>
                      <a:pt x="391" y="212"/>
                    </a:lnTo>
                    <a:lnTo>
                      <a:pt x="394" y="210"/>
                    </a:lnTo>
                    <a:lnTo>
                      <a:pt x="399" y="209"/>
                    </a:lnTo>
                    <a:lnTo>
                      <a:pt x="399" y="105"/>
                    </a:lnTo>
                    <a:lnTo>
                      <a:pt x="389" y="104"/>
                    </a:lnTo>
                    <a:lnTo>
                      <a:pt x="377" y="101"/>
                    </a:lnTo>
                    <a:lnTo>
                      <a:pt x="364" y="97"/>
                    </a:lnTo>
                    <a:lnTo>
                      <a:pt x="348" y="92"/>
                    </a:lnTo>
                    <a:lnTo>
                      <a:pt x="314" y="77"/>
                    </a:lnTo>
                    <a:lnTo>
                      <a:pt x="278" y="60"/>
                    </a:lnTo>
                    <a:lnTo>
                      <a:pt x="244" y="43"/>
                    </a:lnTo>
                    <a:lnTo>
                      <a:pt x="216" y="25"/>
                    </a:lnTo>
                    <a:lnTo>
                      <a:pt x="205" y="18"/>
                    </a:lnTo>
                    <a:lnTo>
                      <a:pt x="196" y="11"/>
                    </a:lnTo>
                    <a:lnTo>
                      <a:pt x="191" y="4"/>
                    </a:lnTo>
                    <a:lnTo>
                      <a:pt x="188" y="0"/>
                    </a:lnTo>
                    <a:lnTo>
                      <a:pt x="183" y="9"/>
                    </a:lnTo>
                    <a:lnTo>
                      <a:pt x="167" y="35"/>
                    </a:lnTo>
                    <a:lnTo>
                      <a:pt x="156" y="55"/>
                    </a:lnTo>
                    <a:lnTo>
                      <a:pt x="145" y="79"/>
                    </a:lnTo>
                    <a:lnTo>
                      <a:pt x="133" y="107"/>
                    </a:lnTo>
                    <a:lnTo>
                      <a:pt x="121" y="139"/>
                    </a:lnTo>
                    <a:lnTo>
                      <a:pt x="109" y="176"/>
                    </a:lnTo>
                    <a:lnTo>
                      <a:pt x="99" y="216"/>
                    </a:lnTo>
                    <a:lnTo>
                      <a:pt x="94" y="238"/>
                    </a:lnTo>
                    <a:lnTo>
                      <a:pt x="89" y="261"/>
                    </a:lnTo>
                    <a:lnTo>
                      <a:pt x="86" y="285"/>
                    </a:lnTo>
                    <a:lnTo>
                      <a:pt x="83" y="310"/>
                    </a:lnTo>
                    <a:lnTo>
                      <a:pt x="79" y="336"/>
                    </a:lnTo>
                    <a:lnTo>
                      <a:pt x="78" y="363"/>
                    </a:lnTo>
                    <a:lnTo>
                      <a:pt x="76" y="390"/>
                    </a:lnTo>
                    <a:lnTo>
                      <a:pt x="76" y="420"/>
                    </a:lnTo>
                    <a:lnTo>
                      <a:pt x="76" y="449"/>
                    </a:lnTo>
                    <a:lnTo>
                      <a:pt x="78" y="481"/>
                    </a:lnTo>
                    <a:lnTo>
                      <a:pt x="81" y="512"/>
                    </a:lnTo>
                    <a:lnTo>
                      <a:pt x="84" y="545"/>
                    </a:lnTo>
                    <a:lnTo>
                      <a:pt x="76" y="558"/>
                    </a:lnTo>
                    <a:lnTo>
                      <a:pt x="70" y="571"/>
                    </a:lnTo>
                    <a:lnTo>
                      <a:pt x="64" y="584"/>
                    </a:lnTo>
                    <a:lnTo>
                      <a:pt x="59" y="598"/>
                    </a:lnTo>
                    <a:lnTo>
                      <a:pt x="50" y="629"/>
                    </a:lnTo>
                    <a:lnTo>
                      <a:pt x="41" y="658"/>
                    </a:lnTo>
                    <a:lnTo>
                      <a:pt x="34" y="687"/>
                    </a:lnTo>
                    <a:lnTo>
                      <a:pt x="25" y="714"/>
                    </a:lnTo>
                    <a:lnTo>
                      <a:pt x="20" y="726"/>
                    </a:lnTo>
                    <a:lnTo>
                      <a:pt x="14" y="737"/>
                    </a:lnTo>
                    <a:lnTo>
                      <a:pt x="8" y="747"/>
                    </a:lnTo>
                    <a:lnTo>
                      <a:pt x="0" y="755"/>
                    </a:lnTo>
                    <a:lnTo>
                      <a:pt x="38" y="794"/>
                    </a:lnTo>
                    <a:lnTo>
                      <a:pt x="72" y="832"/>
                    </a:lnTo>
                    <a:lnTo>
                      <a:pt x="103" y="869"/>
                    </a:lnTo>
                    <a:lnTo>
                      <a:pt x="132" y="905"/>
                    </a:lnTo>
                    <a:lnTo>
                      <a:pt x="145" y="923"/>
                    </a:lnTo>
                    <a:lnTo>
                      <a:pt x="158" y="942"/>
                    </a:lnTo>
                    <a:lnTo>
                      <a:pt x="169" y="960"/>
                    </a:lnTo>
                    <a:lnTo>
                      <a:pt x="181" y="979"/>
                    </a:lnTo>
                    <a:lnTo>
                      <a:pt x="192" y="999"/>
                    </a:lnTo>
                    <a:lnTo>
                      <a:pt x="202" y="1017"/>
                    </a:lnTo>
                    <a:lnTo>
                      <a:pt x="211" y="1037"/>
                    </a:lnTo>
                    <a:lnTo>
                      <a:pt x="220" y="1057"/>
                    </a:lnTo>
                    <a:lnTo>
                      <a:pt x="229" y="1077"/>
                    </a:lnTo>
                    <a:lnTo>
                      <a:pt x="236" y="1098"/>
                    </a:lnTo>
                    <a:lnTo>
                      <a:pt x="245" y="1120"/>
                    </a:lnTo>
                    <a:lnTo>
                      <a:pt x="252" y="1141"/>
                    </a:lnTo>
                    <a:lnTo>
                      <a:pt x="265" y="1187"/>
                    </a:lnTo>
                    <a:lnTo>
                      <a:pt x="277" y="1236"/>
                    </a:lnTo>
                    <a:lnTo>
                      <a:pt x="288" y="1288"/>
                    </a:lnTo>
                    <a:lnTo>
                      <a:pt x="297" y="1344"/>
                    </a:lnTo>
                    <a:lnTo>
                      <a:pt x="306" y="1404"/>
                    </a:lnTo>
                    <a:lnTo>
                      <a:pt x="315" y="1468"/>
                    </a:lnTo>
                    <a:close/>
                  </a:path>
                </a:pathLst>
              </a:custGeom>
              <a:solidFill>
                <a:srgbClr val="DEDEDD"/>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4" name="Freeform 282"/>
              <p:cNvSpPr>
                <a:spLocks/>
              </p:cNvSpPr>
              <p:nvPr/>
            </p:nvSpPr>
            <p:spPr bwMode="auto">
              <a:xfrm>
                <a:off x="2603" y="1080"/>
                <a:ext cx="127" cy="293"/>
              </a:xfrm>
              <a:custGeom>
                <a:avLst/>
                <a:gdLst/>
                <a:ahLst/>
                <a:cxnLst>
                  <a:cxn ang="0">
                    <a:pos x="327" y="1447"/>
                  </a:cxn>
                  <a:cxn ang="0">
                    <a:pos x="355" y="1408"/>
                  </a:cxn>
                  <a:cxn ang="0">
                    <a:pos x="430" y="1327"/>
                  </a:cxn>
                  <a:cxn ang="0">
                    <a:pos x="449" y="1298"/>
                  </a:cxn>
                  <a:cxn ang="0">
                    <a:pos x="465" y="1264"/>
                  </a:cxn>
                  <a:cxn ang="0">
                    <a:pos x="477" y="1224"/>
                  </a:cxn>
                  <a:cxn ang="0">
                    <a:pos x="484" y="1174"/>
                  </a:cxn>
                  <a:cxn ang="0">
                    <a:pos x="484" y="1114"/>
                  </a:cxn>
                  <a:cxn ang="0">
                    <a:pos x="485" y="1078"/>
                  </a:cxn>
                  <a:cxn ang="0">
                    <a:pos x="495" y="1066"/>
                  </a:cxn>
                  <a:cxn ang="0">
                    <a:pos x="511" y="1061"/>
                  </a:cxn>
                  <a:cxn ang="0">
                    <a:pos x="580" y="1052"/>
                  </a:cxn>
                  <a:cxn ang="0">
                    <a:pos x="601" y="1040"/>
                  </a:cxn>
                  <a:cxn ang="0">
                    <a:pos x="619" y="1018"/>
                  </a:cxn>
                  <a:cxn ang="0">
                    <a:pos x="631" y="983"/>
                  </a:cxn>
                  <a:cxn ang="0">
                    <a:pos x="635" y="932"/>
                  </a:cxn>
                  <a:cxn ang="0">
                    <a:pos x="630" y="860"/>
                  </a:cxn>
                  <a:cxn ang="0">
                    <a:pos x="598" y="848"/>
                  </a:cxn>
                  <a:cxn ang="0">
                    <a:pos x="524" y="795"/>
                  </a:cxn>
                  <a:cxn ang="0">
                    <a:pos x="451" y="735"/>
                  </a:cxn>
                  <a:cxn ang="0">
                    <a:pos x="419" y="713"/>
                  </a:cxn>
                  <a:cxn ang="0">
                    <a:pos x="394" y="710"/>
                  </a:cxn>
                  <a:cxn ang="0">
                    <a:pos x="351" y="690"/>
                  </a:cxn>
                  <a:cxn ang="0">
                    <a:pos x="320" y="664"/>
                  </a:cxn>
                  <a:cxn ang="0">
                    <a:pos x="315" y="651"/>
                  </a:cxn>
                  <a:cxn ang="0">
                    <a:pos x="325" y="624"/>
                  </a:cxn>
                  <a:cxn ang="0">
                    <a:pos x="373" y="535"/>
                  </a:cxn>
                  <a:cxn ang="0">
                    <a:pos x="433" y="447"/>
                  </a:cxn>
                  <a:cxn ang="0">
                    <a:pos x="462" y="420"/>
                  </a:cxn>
                  <a:cxn ang="0">
                    <a:pos x="386" y="346"/>
                  </a:cxn>
                  <a:cxn ang="0">
                    <a:pos x="367" y="316"/>
                  </a:cxn>
                  <a:cxn ang="0">
                    <a:pos x="357" y="285"/>
                  </a:cxn>
                  <a:cxn ang="0">
                    <a:pos x="361" y="254"/>
                  </a:cxn>
                  <a:cxn ang="0">
                    <a:pos x="376" y="225"/>
                  </a:cxn>
                  <a:cxn ang="0">
                    <a:pos x="391" y="212"/>
                  </a:cxn>
                  <a:cxn ang="0">
                    <a:pos x="399" y="105"/>
                  </a:cxn>
                  <a:cxn ang="0">
                    <a:pos x="364" y="97"/>
                  </a:cxn>
                  <a:cxn ang="0">
                    <a:pos x="278" y="60"/>
                  </a:cxn>
                  <a:cxn ang="0">
                    <a:pos x="205" y="18"/>
                  </a:cxn>
                  <a:cxn ang="0">
                    <a:pos x="188" y="0"/>
                  </a:cxn>
                  <a:cxn ang="0">
                    <a:pos x="156" y="55"/>
                  </a:cxn>
                  <a:cxn ang="0">
                    <a:pos x="121" y="139"/>
                  </a:cxn>
                  <a:cxn ang="0">
                    <a:pos x="94" y="238"/>
                  </a:cxn>
                  <a:cxn ang="0">
                    <a:pos x="83" y="310"/>
                  </a:cxn>
                  <a:cxn ang="0">
                    <a:pos x="76" y="390"/>
                  </a:cxn>
                  <a:cxn ang="0">
                    <a:pos x="78" y="481"/>
                  </a:cxn>
                  <a:cxn ang="0">
                    <a:pos x="76" y="558"/>
                  </a:cxn>
                  <a:cxn ang="0">
                    <a:pos x="59" y="598"/>
                  </a:cxn>
                  <a:cxn ang="0">
                    <a:pos x="34" y="687"/>
                  </a:cxn>
                  <a:cxn ang="0">
                    <a:pos x="14" y="737"/>
                  </a:cxn>
                  <a:cxn ang="0">
                    <a:pos x="38" y="794"/>
                  </a:cxn>
                  <a:cxn ang="0">
                    <a:pos x="132" y="905"/>
                  </a:cxn>
                  <a:cxn ang="0">
                    <a:pos x="169" y="960"/>
                  </a:cxn>
                  <a:cxn ang="0">
                    <a:pos x="202" y="1017"/>
                  </a:cxn>
                  <a:cxn ang="0">
                    <a:pos x="229" y="1077"/>
                  </a:cxn>
                  <a:cxn ang="0">
                    <a:pos x="252" y="1141"/>
                  </a:cxn>
                  <a:cxn ang="0">
                    <a:pos x="288" y="1288"/>
                  </a:cxn>
                  <a:cxn ang="0">
                    <a:pos x="315" y="1468"/>
                  </a:cxn>
                </a:cxnLst>
                <a:rect l="0" t="0" r="r" b="b"/>
                <a:pathLst>
                  <a:path w="635" h="1468">
                    <a:moveTo>
                      <a:pt x="315" y="1468"/>
                    </a:moveTo>
                    <a:lnTo>
                      <a:pt x="320" y="1457"/>
                    </a:lnTo>
                    <a:lnTo>
                      <a:pt x="327" y="1447"/>
                    </a:lnTo>
                    <a:lnTo>
                      <a:pt x="333" y="1437"/>
                    </a:lnTo>
                    <a:lnTo>
                      <a:pt x="341" y="1427"/>
                    </a:lnTo>
                    <a:lnTo>
                      <a:pt x="355" y="1408"/>
                    </a:lnTo>
                    <a:lnTo>
                      <a:pt x="370" y="1392"/>
                    </a:lnTo>
                    <a:lnTo>
                      <a:pt x="401" y="1360"/>
                    </a:lnTo>
                    <a:lnTo>
                      <a:pt x="430" y="1327"/>
                    </a:lnTo>
                    <a:lnTo>
                      <a:pt x="437" y="1318"/>
                    </a:lnTo>
                    <a:lnTo>
                      <a:pt x="443" y="1308"/>
                    </a:lnTo>
                    <a:lnTo>
                      <a:pt x="449" y="1298"/>
                    </a:lnTo>
                    <a:lnTo>
                      <a:pt x="455" y="1288"/>
                    </a:lnTo>
                    <a:lnTo>
                      <a:pt x="461" y="1276"/>
                    </a:lnTo>
                    <a:lnTo>
                      <a:pt x="465" y="1264"/>
                    </a:lnTo>
                    <a:lnTo>
                      <a:pt x="470" y="1252"/>
                    </a:lnTo>
                    <a:lnTo>
                      <a:pt x="474" y="1238"/>
                    </a:lnTo>
                    <a:lnTo>
                      <a:pt x="477" y="1224"/>
                    </a:lnTo>
                    <a:lnTo>
                      <a:pt x="481" y="1209"/>
                    </a:lnTo>
                    <a:lnTo>
                      <a:pt x="483" y="1193"/>
                    </a:lnTo>
                    <a:lnTo>
                      <a:pt x="484" y="1174"/>
                    </a:lnTo>
                    <a:lnTo>
                      <a:pt x="485" y="1155"/>
                    </a:lnTo>
                    <a:lnTo>
                      <a:pt x="485" y="1136"/>
                    </a:lnTo>
                    <a:lnTo>
                      <a:pt x="484" y="1114"/>
                    </a:lnTo>
                    <a:lnTo>
                      <a:pt x="483" y="1091"/>
                    </a:lnTo>
                    <a:lnTo>
                      <a:pt x="483" y="1084"/>
                    </a:lnTo>
                    <a:lnTo>
                      <a:pt x="485" y="1078"/>
                    </a:lnTo>
                    <a:lnTo>
                      <a:pt x="487" y="1073"/>
                    </a:lnTo>
                    <a:lnTo>
                      <a:pt x="490" y="1069"/>
                    </a:lnTo>
                    <a:lnTo>
                      <a:pt x="495" y="1066"/>
                    </a:lnTo>
                    <a:lnTo>
                      <a:pt x="499" y="1064"/>
                    </a:lnTo>
                    <a:lnTo>
                      <a:pt x="506" y="1062"/>
                    </a:lnTo>
                    <a:lnTo>
                      <a:pt x="511" y="1061"/>
                    </a:lnTo>
                    <a:lnTo>
                      <a:pt x="540" y="1058"/>
                    </a:lnTo>
                    <a:lnTo>
                      <a:pt x="572" y="1054"/>
                    </a:lnTo>
                    <a:lnTo>
                      <a:pt x="580" y="1052"/>
                    </a:lnTo>
                    <a:lnTo>
                      <a:pt x="587" y="1049"/>
                    </a:lnTo>
                    <a:lnTo>
                      <a:pt x="594" y="1045"/>
                    </a:lnTo>
                    <a:lnTo>
                      <a:pt x="601" y="1040"/>
                    </a:lnTo>
                    <a:lnTo>
                      <a:pt x="608" y="1034"/>
                    </a:lnTo>
                    <a:lnTo>
                      <a:pt x="613" y="1027"/>
                    </a:lnTo>
                    <a:lnTo>
                      <a:pt x="619" y="1018"/>
                    </a:lnTo>
                    <a:lnTo>
                      <a:pt x="624" y="1008"/>
                    </a:lnTo>
                    <a:lnTo>
                      <a:pt x="628" y="996"/>
                    </a:lnTo>
                    <a:lnTo>
                      <a:pt x="631" y="983"/>
                    </a:lnTo>
                    <a:lnTo>
                      <a:pt x="633" y="968"/>
                    </a:lnTo>
                    <a:lnTo>
                      <a:pt x="635" y="951"/>
                    </a:lnTo>
                    <a:lnTo>
                      <a:pt x="635" y="932"/>
                    </a:lnTo>
                    <a:lnTo>
                      <a:pt x="634" y="910"/>
                    </a:lnTo>
                    <a:lnTo>
                      <a:pt x="632" y="886"/>
                    </a:lnTo>
                    <a:lnTo>
                      <a:pt x="630" y="860"/>
                    </a:lnTo>
                    <a:lnTo>
                      <a:pt x="620" y="859"/>
                    </a:lnTo>
                    <a:lnTo>
                      <a:pt x="610" y="855"/>
                    </a:lnTo>
                    <a:lnTo>
                      <a:pt x="598" y="848"/>
                    </a:lnTo>
                    <a:lnTo>
                      <a:pt x="585" y="840"/>
                    </a:lnTo>
                    <a:lnTo>
                      <a:pt x="556" y="820"/>
                    </a:lnTo>
                    <a:lnTo>
                      <a:pt x="524" y="795"/>
                    </a:lnTo>
                    <a:lnTo>
                      <a:pt x="494" y="770"/>
                    </a:lnTo>
                    <a:lnTo>
                      <a:pt x="464" y="746"/>
                    </a:lnTo>
                    <a:lnTo>
                      <a:pt x="451" y="735"/>
                    </a:lnTo>
                    <a:lnTo>
                      <a:pt x="439" y="726"/>
                    </a:lnTo>
                    <a:lnTo>
                      <a:pt x="428" y="718"/>
                    </a:lnTo>
                    <a:lnTo>
                      <a:pt x="419" y="713"/>
                    </a:lnTo>
                    <a:lnTo>
                      <a:pt x="412" y="713"/>
                    </a:lnTo>
                    <a:lnTo>
                      <a:pt x="403" y="712"/>
                    </a:lnTo>
                    <a:lnTo>
                      <a:pt x="394" y="710"/>
                    </a:lnTo>
                    <a:lnTo>
                      <a:pt x="386" y="706"/>
                    </a:lnTo>
                    <a:lnTo>
                      <a:pt x="368" y="699"/>
                    </a:lnTo>
                    <a:lnTo>
                      <a:pt x="351" y="690"/>
                    </a:lnTo>
                    <a:lnTo>
                      <a:pt x="337" y="679"/>
                    </a:lnTo>
                    <a:lnTo>
                      <a:pt x="325" y="669"/>
                    </a:lnTo>
                    <a:lnTo>
                      <a:pt x="320" y="664"/>
                    </a:lnTo>
                    <a:lnTo>
                      <a:pt x="317" y="660"/>
                    </a:lnTo>
                    <a:lnTo>
                      <a:pt x="315" y="654"/>
                    </a:lnTo>
                    <a:lnTo>
                      <a:pt x="315" y="651"/>
                    </a:lnTo>
                    <a:lnTo>
                      <a:pt x="316" y="644"/>
                    </a:lnTo>
                    <a:lnTo>
                      <a:pt x="319" y="636"/>
                    </a:lnTo>
                    <a:lnTo>
                      <a:pt x="325" y="624"/>
                    </a:lnTo>
                    <a:lnTo>
                      <a:pt x="331" y="608"/>
                    </a:lnTo>
                    <a:lnTo>
                      <a:pt x="350" y="573"/>
                    </a:lnTo>
                    <a:lnTo>
                      <a:pt x="373" y="535"/>
                    </a:lnTo>
                    <a:lnTo>
                      <a:pt x="397" y="496"/>
                    </a:lnTo>
                    <a:lnTo>
                      <a:pt x="421" y="461"/>
                    </a:lnTo>
                    <a:lnTo>
                      <a:pt x="433" y="447"/>
                    </a:lnTo>
                    <a:lnTo>
                      <a:pt x="443" y="435"/>
                    </a:lnTo>
                    <a:lnTo>
                      <a:pt x="453" y="425"/>
                    </a:lnTo>
                    <a:lnTo>
                      <a:pt x="462" y="420"/>
                    </a:lnTo>
                    <a:lnTo>
                      <a:pt x="427" y="388"/>
                    </a:lnTo>
                    <a:lnTo>
                      <a:pt x="393" y="354"/>
                    </a:lnTo>
                    <a:lnTo>
                      <a:pt x="386" y="346"/>
                    </a:lnTo>
                    <a:lnTo>
                      <a:pt x="379" y="336"/>
                    </a:lnTo>
                    <a:lnTo>
                      <a:pt x="373" y="326"/>
                    </a:lnTo>
                    <a:lnTo>
                      <a:pt x="367" y="316"/>
                    </a:lnTo>
                    <a:lnTo>
                      <a:pt x="363" y="306"/>
                    </a:lnTo>
                    <a:lnTo>
                      <a:pt x="360" y="295"/>
                    </a:lnTo>
                    <a:lnTo>
                      <a:pt x="357" y="285"/>
                    </a:lnTo>
                    <a:lnTo>
                      <a:pt x="356" y="273"/>
                    </a:lnTo>
                    <a:lnTo>
                      <a:pt x="357" y="264"/>
                    </a:lnTo>
                    <a:lnTo>
                      <a:pt x="361" y="254"/>
                    </a:lnTo>
                    <a:lnTo>
                      <a:pt x="364" y="243"/>
                    </a:lnTo>
                    <a:lnTo>
                      <a:pt x="369" y="233"/>
                    </a:lnTo>
                    <a:lnTo>
                      <a:pt x="376" y="225"/>
                    </a:lnTo>
                    <a:lnTo>
                      <a:pt x="384" y="217"/>
                    </a:lnTo>
                    <a:lnTo>
                      <a:pt x="387" y="214"/>
                    </a:lnTo>
                    <a:lnTo>
                      <a:pt x="391" y="212"/>
                    </a:lnTo>
                    <a:lnTo>
                      <a:pt x="394" y="210"/>
                    </a:lnTo>
                    <a:lnTo>
                      <a:pt x="399" y="209"/>
                    </a:lnTo>
                    <a:lnTo>
                      <a:pt x="399" y="105"/>
                    </a:lnTo>
                    <a:lnTo>
                      <a:pt x="389" y="104"/>
                    </a:lnTo>
                    <a:lnTo>
                      <a:pt x="377" y="101"/>
                    </a:lnTo>
                    <a:lnTo>
                      <a:pt x="364" y="97"/>
                    </a:lnTo>
                    <a:lnTo>
                      <a:pt x="348" y="92"/>
                    </a:lnTo>
                    <a:lnTo>
                      <a:pt x="314" y="77"/>
                    </a:lnTo>
                    <a:lnTo>
                      <a:pt x="278" y="60"/>
                    </a:lnTo>
                    <a:lnTo>
                      <a:pt x="244" y="43"/>
                    </a:lnTo>
                    <a:lnTo>
                      <a:pt x="216" y="25"/>
                    </a:lnTo>
                    <a:lnTo>
                      <a:pt x="205" y="18"/>
                    </a:lnTo>
                    <a:lnTo>
                      <a:pt x="196" y="11"/>
                    </a:lnTo>
                    <a:lnTo>
                      <a:pt x="191" y="4"/>
                    </a:lnTo>
                    <a:lnTo>
                      <a:pt x="188" y="0"/>
                    </a:lnTo>
                    <a:lnTo>
                      <a:pt x="183" y="9"/>
                    </a:lnTo>
                    <a:lnTo>
                      <a:pt x="167" y="35"/>
                    </a:lnTo>
                    <a:lnTo>
                      <a:pt x="156" y="55"/>
                    </a:lnTo>
                    <a:lnTo>
                      <a:pt x="145" y="79"/>
                    </a:lnTo>
                    <a:lnTo>
                      <a:pt x="133" y="107"/>
                    </a:lnTo>
                    <a:lnTo>
                      <a:pt x="121" y="139"/>
                    </a:lnTo>
                    <a:lnTo>
                      <a:pt x="109" y="176"/>
                    </a:lnTo>
                    <a:lnTo>
                      <a:pt x="99" y="216"/>
                    </a:lnTo>
                    <a:lnTo>
                      <a:pt x="94" y="238"/>
                    </a:lnTo>
                    <a:lnTo>
                      <a:pt x="89" y="261"/>
                    </a:lnTo>
                    <a:lnTo>
                      <a:pt x="86" y="285"/>
                    </a:lnTo>
                    <a:lnTo>
                      <a:pt x="83" y="310"/>
                    </a:lnTo>
                    <a:lnTo>
                      <a:pt x="79" y="336"/>
                    </a:lnTo>
                    <a:lnTo>
                      <a:pt x="78" y="363"/>
                    </a:lnTo>
                    <a:lnTo>
                      <a:pt x="76" y="390"/>
                    </a:lnTo>
                    <a:lnTo>
                      <a:pt x="76" y="420"/>
                    </a:lnTo>
                    <a:lnTo>
                      <a:pt x="76" y="449"/>
                    </a:lnTo>
                    <a:lnTo>
                      <a:pt x="78" y="481"/>
                    </a:lnTo>
                    <a:lnTo>
                      <a:pt x="81" y="512"/>
                    </a:lnTo>
                    <a:lnTo>
                      <a:pt x="84" y="545"/>
                    </a:lnTo>
                    <a:lnTo>
                      <a:pt x="76" y="558"/>
                    </a:lnTo>
                    <a:lnTo>
                      <a:pt x="70" y="571"/>
                    </a:lnTo>
                    <a:lnTo>
                      <a:pt x="64" y="584"/>
                    </a:lnTo>
                    <a:lnTo>
                      <a:pt x="59" y="598"/>
                    </a:lnTo>
                    <a:lnTo>
                      <a:pt x="50" y="629"/>
                    </a:lnTo>
                    <a:lnTo>
                      <a:pt x="41" y="658"/>
                    </a:lnTo>
                    <a:lnTo>
                      <a:pt x="34" y="687"/>
                    </a:lnTo>
                    <a:lnTo>
                      <a:pt x="25" y="714"/>
                    </a:lnTo>
                    <a:lnTo>
                      <a:pt x="20" y="726"/>
                    </a:lnTo>
                    <a:lnTo>
                      <a:pt x="14" y="737"/>
                    </a:lnTo>
                    <a:lnTo>
                      <a:pt x="8" y="747"/>
                    </a:lnTo>
                    <a:lnTo>
                      <a:pt x="0" y="755"/>
                    </a:lnTo>
                    <a:lnTo>
                      <a:pt x="38" y="794"/>
                    </a:lnTo>
                    <a:lnTo>
                      <a:pt x="72" y="832"/>
                    </a:lnTo>
                    <a:lnTo>
                      <a:pt x="103" y="869"/>
                    </a:lnTo>
                    <a:lnTo>
                      <a:pt x="132" y="905"/>
                    </a:lnTo>
                    <a:lnTo>
                      <a:pt x="145" y="923"/>
                    </a:lnTo>
                    <a:lnTo>
                      <a:pt x="158" y="942"/>
                    </a:lnTo>
                    <a:lnTo>
                      <a:pt x="169" y="960"/>
                    </a:lnTo>
                    <a:lnTo>
                      <a:pt x="181" y="979"/>
                    </a:lnTo>
                    <a:lnTo>
                      <a:pt x="192" y="999"/>
                    </a:lnTo>
                    <a:lnTo>
                      <a:pt x="202" y="1017"/>
                    </a:lnTo>
                    <a:lnTo>
                      <a:pt x="211" y="1037"/>
                    </a:lnTo>
                    <a:lnTo>
                      <a:pt x="220" y="1057"/>
                    </a:lnTo>
                    <a:lnTo>
                      <a:pt x="229" y="1077"/>
                    </a:lnTo>
                    <a:lnTo>
                      <a:pt x="236" y="1098"/>
                    </a:lnTo>
                    <a:lnTo>
                      <a:pt x="245" y="1120"/>
                    </a:lnTo>
                    <a:lnTo>
                      <a:pt x="252" y="1141"/>
                    </a:lnTo>
                    <a:lnTo>
                      <a:pt x="265" y="1187"/>
                    </a:lnTo>
                    <a:lnTo>
                      <a:pt x="277" y="1236"/>
                    </a:lnTo>
                    <a:lnTo>
                      <a:pt x="288" y="1288"/>
                    </a:lnTo>
                    <a:lnTo>
                      <a:pt x="297" y="1344"/>
                    </a:lnTo>
                    <a:lnTo>
                      <a:pt x="306" y="1404"/>
                    </a:lnTo>
                    <a:lnTo>
                      <a:pt x="315" y="1468"/>
                    </a:lnTo>
                  </a:path>
                </a:pathLst>
              </a:custGeom>
              <a:noFill/>
              <a:ln w="0">
                <a:solidFill>
                  <a:srgbClr val="000000"/>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5" name="Freeform 283"/>
              <p:cNvSpPr>
                <a:spLocks/>
              </p:cNvSpPr>
              <p:nvPr/>
            </p:nvSpPr>
            <p:spPr bwMode="auto">
              <a:xfrm>
                <a:off x="2511" y="709"/>
                <a:ext cx="759" cy="759"/>
              </a:xfrm>
              <a:custGeom>
                <a:avLst/>
                <a:gdLst/>
                <a:ahLst/>
                <a:cxnLst>
                  <a:cxn ang="0">
                    <a:pos x="2090" y="3786"/>
                  </a:cxn>
                  <a:cxn ang="0">
                    <a:pos x="2370" y="3735"/>
                  </a:cxn>
                  <a:cxn ang="0">
                    <a:pos x="2634" y="3646"/>
                  </a:cxn>
                  <a:cxn ang="0">
                    <a:pos x="2879" y="3520"/>
                  </a:cxn>
                  <a:cxn ang="0">
                    <a:pos x="3103" y="3360"/>
                  </a:cxn>
                  <a:cxn ang="0">
                    <a:pos x="3300" y="3172"/>
                  </a:cxn>
                  <a:cxn ang="0">
                    <a:pos x="3470" y="2957"/>
                  </a:cxn>
                  <a:cxn ang="0">
                    <a:pos x="3606" y="2720"/>
                  </a:cxn>
                  <a:cxn ang="0">
                    <a:pos x="3708" y="2461"/>
                  </a:cxn>
                  <a:cxn ang="0">
                    <a:pos x="3772" y="2185"/>
                  </a:cxn>
                  <a:cxn ang="0">
                    <a:pos x="3795" y="1898"/>
                  </a:cxn>
                  <a:cxn ang="0">
                    <a:pos x="3772" y="1609"/>
                  </a:cxn>
                  <a:cxn ang="0">
                    <a:pos x="3708" y="1334"/>
                  </a:cxn>
                  <a:cxn ang="0">
                    <a:pos x="3606" y="1076"/>
                  </a:cxn>
                  <a:cxn ang="0">
                    <a:pos x="3470" y="838"/>
                  </a:cxn>
                  <a:cxn ang="0">
                    <a:pos x="3300" y="622"/>
                  </a:cxn>
                  <a:cxn ang="0">
                    <a:pos x="3103" y="434"/>
                  </a:cxn>
                  <a:cxn ang="0">
                    <a:pos x="2879" y="276"/>
                  </a:cxn>
                  <a:cxn ang="0">
                    <a:pos x="2634" y="149"/>
                  </a:cxn>
                  <a:cxn ang="0">
                    <a:pos x="2370" y="60"/>
                  </a:cxn>
                  <a:cxn ang="0">
                    <a:pos x="2090" y="10"/>
                  </a:cxn>
                  <a:cxn ang="0">
                    <a:pos x="1799" y="2"/>
                  </a:cxn>
                  <a:cxn ang="0">
                    <a:pos x="1516" y="38"/>
                  </a:cxn>
                  <a:cxn ang="0">
                    <a:pos x="1245" y="116"/>
                  </a:cxn>
                  <a:cxn ang="0">
                    <a:pos x="994" y="230"/>
                  </a:cxn>
                  <a:cxn ang="0">
                    <a:pos x="763" y="378"/>
                  </a:cxn>
                  <a:cxn ang="0">
                    <a:pos x="557" y="557"/>
                  </a:cxn>
                  <a:cxn ang="0">
                    <a:pos x="377" y="763"/>
                  </a:cxn>
                  <a:cxn ang="0">
                    <a:pos x="229" y="994"/>
                  </a:cxn>
                  <a:cxn ang="0">
                    <a:pos x="115" y="1246"/>
                  </a:cxn>
                  <a:cxn ang="0">
                    <a:pos x="38" y="1516"/>
                  </a:cxn>
                  <a:cxn ang="0">
                    <a:pos x="2" y="1801"/>
                  </a:cxn>
                  <a:cxn ang="0">
                    <a:pos x="10" y="2091"/>
                  </a:cxn>
                  <a:cxn ang="0">
                    <a:pos x="60" y="2371"/>
                  </a:cxn>
                  <a:cxn ang="0">
                    <a:pos x="149" y="2635"/>
                  </a:cxn>
                  <a:cxn ang="0">
                    <a:pos x="274" y="2880"/>
                  </a:cxn>
                  <a:cxn ang="0">
                    <a:pos x="434" y="3103"/>
                  </a:cxn>
                  <a:cxn ang="0">
                    <a:pos x="622" y="3302"/>
                  </a:cxn>
                  <a:cxn ang="0">
                    <a:pos x="837" y="3471"/>
                  </a:cxn>
                  <a:cxn ang="0">
                    <a:pos x="1075" y="3608"/>
                  </a:cxn>
                  <a:cxn ang="0">
                    <a:pos x="1334" y="3709"/>
                  </a:cxn>
                  <a:cxn ang="0">
                    <a:pos x="1608" y="3774"/>
                  </a:cxn>
                  <a:cxn ang="0">
                    <a:pos x="1897" y="3795"/>
                  </a:cxn>
                </a:cxnLst>
                <a:rect l="0" t="0" r="r" b="b"/>
                <a:pathLst>
                  <a:path w="3795" h="3795">
                    <a:moveTo>
                      <a:pt x="1897" y="3795"/>
                    </a:moveTo>
                    <a:lnTo>
                      <a:pt x="1994" y="3793"/>
                    </a:lnTo>
                    <a:lnTo>
                      <a:pt x="2090" y="3786"/>
                    </a:lnTo>
                    <a:lnTo>
                      <a:pt x="2185" y="3774"/>
                    </a:lnTo>
                    <a:lnTo>
                      <a:pt x="2279" y="3756"/>
                    </a:lnTo>
                    <a:lnTo>
                      <a:pt x="2370" y="3735"/>
                    </a:lnTo>
                    <a:lnTo>
                      <a:pt x="2460" y="3709"/>
                    </a:lnTo>
                    <a:lnTo>
                      <a:pt x="2548" y="3680"/>
                    </a:lnTo>
                    <a:lnTo>
                      <a:pt x="2634" y="3646"/>
                    </a:lnTo>
                    <a:lnTo>
                      <a:pt x="2718" y="3608"/>
                    </a:lnTo>
                    <a:lnTo>
                      <a:pt x="2800" y="3565"/>
                    </a:lnTo>
                    <a:lnTo>
                      <a:pt x="2879" y="3520"/>
                    </a:lnTo>
                    <a:lnTo>
                      <a:pt x="2956" y="3471"/>
                    </a:lnTo>
                    <a:lnTo>
                      <a:pt x="3031" y="3417"/>
                    </a:lnTo>
                    <a:lnTo>
                      <a:pt x="3103" y="3360"/>
                    </a:lnTo>
                    <a:lnTo>
                      <a:pt x="3171" y="3302"/>
                    </a:lnTo>
                    <a:lnTo>
                      <a:pt x="3238" y="3238"/>
                    </a:lnTo>
                    <a:lnTo>
                      <a:pt x="3300" y="3172"/>
                    </a:lnTo>
                    <a:lnTo>
                      <a:pt x="3360" y="3103"/>
                    </a:lnTo>
                    <a:lnTo>
                      <a:pt x="3416" y="3031"/>
                    </a:lnTo>
                    <a:lnTo>
                      <a:pt x="3470" y="2957"/>
                    </a:lnTo>
                    <a:lnTo>
                      <a:pt x="3519" y="2880"/>
                    </a:lnTo>
                    <a:lnTo>
                      <a:pt x="3565" y="2801"/>
                    </a:lnTo>
                    <a:lnTo>
                      <a:pt x="3606" y="2720"/>
                    </a:lnTo>
                    <a:lnTo>
                      <a:pt x="3644" y="2635"/>
                    </a:lnTo>
                    <a:lnTo>
                      <a:pt x="3679" y="2548"/>
                    </a:lnTo>
                    <a:lnTo>
                      <a:pt x="3708" y="2461"/>
                    </a:lnTo>
                    <a:lnTo>
                      <a:pt x="3735" y="2371"/>
                    </a:lnTo>
                    <a:lnTo>
                      <a:pt x="3755" y="2279"/>
                    </a:lnTo>
                    <a:lnTo>
                      <a:pt x="3772" y="2185"/>
                    </a:lnTo>
                    <a:lnTo>
                      <a:pt x="3785" y="2091"/>
                    </a:lnTo>
                    <a:lnTo>
                      <a:pt x="3791" y="1995"/>
                    </a:lnTo>
                    <a:lnTo>
                      <a:pt x="3795" y="1898"/>
                    </a:lnTo>
                    <a:lnTo>
                      <a:pt x="3791" y="1801"/>
                    </a:lnTo>
                    <a:lnTo>
                      <a:pt x="3785" y="1704"/>
                    </a:lnTo>
                    <a:lnTo>
                      <a:pt x="3772" y="1609"/>
                    </a:lnTo>
                    <a:lnTo>
                      <a:pt x="3755" y="1516"/>
                    </a:lnTo>
                    <a:lnTo>
                      <a:pt x="3735" y="1425"/>
                    </a:lnTo>
                    <a:lnTo>
                      <a:pt x="3708" y="1334"/>
                    </a:lnTo>
                    <a:lnTo>
                      <a:pt x="3679" y="1246"/>
                    </a:lnTo>
                    <a:lnTo>
                      <a:pt x="3644" y="1160"/>
                    </a:lnTo>
                    <a:lnTo>
                      <a:pt x="3606" y="1076"/>
                    </a:lnTo>
                    <a:lnTo>
                      <a:pt x="3565" y="994"/>
                    </a:lnTo>
                    <a:lnTo>
                      <a:pt x="3519" y="915"/>
                    </a:lnTo>
                    <a:lnTo>
                      <a:pt x="3470" y="838"/>
                    </a:lnTo>
                    <a:lnTo>
                      <a:pt x="3416" y="763"/>
                    </a:lnTo>
                    <a:lnTo>
                      <a:pt x="3360" y="692"/>
                    </a:lnTo>
                    <a:lnTo>
                      <a:pt x="3300" y="622"/>
                    </a:lnTo>
                    <a:lnTo>
                      <a:pt x="3238" y="557"/>
                    </a:lnTo>
                    <a:lnTo>
                      <a:pt x="3171" y="494"/>
                    </a:lnTo>
                    <a:lnTo>
                      <a:pt x="3103" y="434"/>
                    </a:lnTo>
                    <a:lnTo>
                      <a:pt x="3031" y="378"/>
                    </a:lnTo>
                    <a:lnTo>
                      <a:pt x="2956" y="325"/>
                    </a:lnTo>
                    <a:lnTo>
                      <a:pt x="2879" y="276"/>
                    </a:lnTo>
                    <a:lnTo>
                      <a:pt x="2800" y="230"/>
                    </a:lnTo>
                    <a:lnTo>
                      <a:pt x="2718" y="187"/>
                    </a:lnTo>
                    <a:lnTo>
                      <a:pt x="2634" y="149"/>
                    </a:lnTo>
                    <a:lnTo>
                      <a:pt x="2548" y="116"/>
                    </a:lnTo>
                    <a:lnTo>
                      <a:pt x="2460" y="85"/>
                    </a:lnTo>
                    <a:lnTo>
                      <a:pt x="2370" y="60"/>
                    </a:lnTo>
                    <a:lnTo>
                      <a:pt x="2279" y="38"/>
                    </a:lnTo>
                    <a:lnTo>
                      <a:pt x="2185" y="22"/>
                    </a:lnTo>
                    <a:lnTo>
                      <a:pt x="2090" y="10"/>
                    </a:lnTo>
                    <a:lnTo>
                      <a:pt x="1994" y="2"/>
                    </a:lnTo>
                    <a:lnTo>
                      <a:pt x="1897" y="0"/>
                    </a:lnTo>
                    <a:lnTo>
                      <a:pt x="1799" y="2"/>
                    </a:lnTo>
                    <a:lnTo>
                      <a:pt x="1703" y="10"/>
                    </a:lnTo>
                    <a:lnTo>
                      <a:pt x="1608" y="22"/>
                    </a:lnTo>
                    <a:lnTo>
                      <a:pt x="1516" y="38"/>
                    </a:lnTo>
                    <a:lnTo>
                      <a:pt x="1423" y="60"/>
                    </a:lnTo>
                    <a:lnTo>
                      <a:pt x="1334" y="85"/>
                    </a:lnTo>
                    <a:lnTo>
                      <a:pt x="1245" y="116"/>
                    </a:lnTo>
                    <a:lnTo>
                      <a:pt x="1159" y="149"/>
                    </a:lnTo>
                    <a:lnTo>
                      <a:pt x="1075" y="187"/>
                    </a:lnTo>
                    <a:lnTo>
                      <a:pt x="994" y="230"/>
                    </a:lnTo>
                    <a:lnTo>
                      <a:pt x="914" y="276"/>
                    </a:lnTo>
                    <a:lnTo>
                      <a:pt x="837" y="325"/>
                    </a:lnTo>
                    <a:lnTo>
                      <a:pt x="763" y="378"/>
                    </a:lnTo>
                    <a:lnTo>
                      <a:pt x="691" y="434"/>
                    </a:lnTo>
                    <a:lnTo>
                      <a:pt x="622" y="494"/>
                    </a:lnTo>
                    <a:lnTo>
                      <a:pt x="557" y="557"/>
                    </a:lnTo>
                    <a:lnTo>
                      <a:pt x="494" y="622"/>
                    </a:lnTo>
                    <a:lnTo>
                      <a:pt x="434" y="692"/>
                    </a:lnTo>
                    <a:lnTo>
                      <a:pt x="377" y="763"/>
                    </a:lnTo>
                    <a:lnTo>
                      <a:pt x="325" y="838"/>
                    </a:lnTo>
                    <a:lnTo>
                      <a:pt x="274" y="915"/>
                    </a:lnTo>
                    <a:lnTo>
                      <a:pt x="229" y="994"/>
                    </a:lnTo>
                    <a:lnTo>
                      <a:pt x="187" y="1076"/>
                    </a:lnTo>
                    <a:lnTo>
                      <a:pt x="149" y="1160"/>
                    </a:lnTo>
                    <a:lnTo>
                      <a:pt x="115" y="1246"/>
                    </a:lnTo>
                    <a:lnTo>
                      <a:pt x="85" y="1334"/>
                    </a:lnTo>
                    <a:lnTo>
                      <a:pt x="60" y="1425"/>
                    </a:lnTo>
                    <a:lnTo>
                      <a:pt x="38" y="1516"/>
                    </a:lnTo>
                    <a:lnTo>
                      <a:pt x="22" y="1609"/>
                    </a:lnTo>
                    <a:lnTo>
                      <a:pt x="10" y="1704"/>
                    </a:lnTo>
                    <a:lnTo>
                      <a:pt x="2" y="1801"/>
                    </a:lnTo>
                    <a:lnTo>
                      <a:pt x="0" y="1898"/>
                    </a:lnTo>
                    <a:lnTo>
                      <a:pt x="2" y="1995"/>
                    </a:lnTo>
                    <a:lnTo>
                      <a:pt x="10" y="2091"/>
                    </a:lnTo>
                    <a:lnTo>
                      <a:pt x="22" y="2185"/>
                    </a:lnTo>
                    <a:lnTo>
                      <a:pt x="38" y="2279"/>
                    </a:lnTo>
                    <a:lnTo>
                      <a:pt x="60" y="2371"/>
                    </a:lnTo>
                    <a:lnTo>
                      <a:pt x="85" y="2461"/>
                    </a:lnTo>
                    <a:lnTo>
                      <a:pt x="115" y="2548"/>
                    </a:lnTo>
                    <a:lnTo>
                      <a:pt x="149" y="2635"/>
                    </a:lnTo>
                    <a:lnTo>
                      <a:pt x="187" y="2720"/>
                    </a:lnTo>
                    <a:lnTo>
                      <a:pt x="229" y="2801"/>
                    </a:lnTo>
                    <a:lnTo>
                      <a:pt x="274" y="2880"/>
                    </a:lnTo>
                    <a:lnTo>
                      <a:pt x="325" y="2957"/>
                    </a:lnTo>
                    <a:lnTo>
                      <a:pt x="377" y="3031"/>
                    </a:lnTo>
                    <a:lnTo>
                      <a:pt x="434" y="3103"/>
                    </a:lnTo>
                    <a:lnTo>
                      <a:pt x="494" y="3172"/>
                    </a:lnTo>
                    <a:lnTo>
                      <a:pt x="557" y="3238"/>
                    </a:lnTo>
                    <a:lnTo>
                      <a:pt x="622" y="3302"/>
                    </a:lnTo>
                    <a:lnTo>
                      <a:pt x="691" y="3360"/>
                    </a:lnTo>
                    <a:lnTo>
                      <a:pt x="763" y="3417"/>
                    </a:lnTo>
                    <a:lnTo>
                      <a:pt x="837" y="3471"/>
                    </a:lnTo>
                    <a:lnTo>
                      <a:pt x="914" y="3520"/>
                    </a:lnTo>
                    <a:lnTo>
                      <a:pt x="994" y="3565"/>
                    </a:lnTo>
                    <a:lnTo>
                      <a:pt x="1075" y="3608"/>
                    </a:lnTo>
                    <a:lnTo>
                      <a:pt x="1159" y="3646"/>
                    </a:lnTo>
                    <a:lnTo>
                      <a:pt x="1245" y="3680"/>
                    </a:lnTo>
                    <a:lnTo>
                      <a:pt x="1334" y="3709"/>
                    </a:lnTo>
                    <a:lnTo>
                      <a:pt x="1423" y="3735"/>
                    </a:lnTo>
                    <a:lnTo>
                      <a:pt x="1516" y="3756"/>
                    </a:lnTo>
                    <a:lnTo>
                      <a:pt x="1608" y="3774"/>
                    </a:lnTo>
                    <a:lnTo>
                      <a:pt x="1703" y="3786"/>
                    </a:lnTo>
                    <a:lnTo>
                      <a:pt x="1799" y="3793"/>
                    </a:lnTo>
                    <a:lnTo>
                      <a:pt x="1897" y="3795"/>
                    </a:lnTo>
                  </a:path>
                </a:pathLst>
              </a:custGeom>
              <a:noFill/>
              <a:ln w="3175">
                <a:solidFill>
                  <a:srgbClr val="000000"/>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grpSp>
            <p:nvGrpSpPr>
              <p:cNvPr id="4" name="Group 284"/>
              <p:cNvGrpSpPr>
                <a:grpSpLocks/>
              </p:cNvGrpSpPr>
              <p:nvPr/>
            </p:nvGrpSpPr>
            <p:grpSpPr bwMode="auto">
              <a:xfrm>
                <a:off x="2490" y="1603"/>
                <a:ext cx="822" cy="759"/>
                <a:chOff x="2490" y="1603"/>
                <a:chExt cx="822" cy="759"/>
              </a:xfrm>
            </p:grpSpPr>
            <p:sp>
              <p:nvSpPr>
                <p:cNvPr id="1078557" name="Freeform 285"/>
                <p:cNvSpPr>
                  <a:spLocks/>
                </p:cNvSpPr>
                <p:nvPr/>
              </p:nvSpPr>
              <p:spPr bwMode="auto">
                <a:xfrm>
                  <a:off x="2511" y="1603"/>
                  <a:ext cx="759" cy="759"/>
                </a:xfrm>
                <a:custGeom>
                  <a:avLst/>
                  <a:gdLst/>
                  <a:ahLst/>
                  <a:cxnLst>
                    <a:cxn ang="0">
                      <a:pos x="2090" y="3785"/>
                    </a:cxn>
                    <a:cxn ang="0">
                      <a:pos x="2370" y="3735"/>
                    </a:cxn>
                    <a:cxn ang="0">
                      <a:pos x="2634" y="3646"/>
                    </a:cxn>
                    <a:cxn ang="0">
                      <a:pos x="2879" y="3520"/>
                    </a:cxn>
                    <a:cxn ang="0">
                      <a:pos x="3103" y="3361"/>
                    </a:cxn>
                    <a:cxn ang="0">
                      <a:pos x="3300" y="3173"/>
                    </a:cxn>
                    <a:cxn ang="0">
                      <a:pos x="3470" y="2957"/>
                    </a:cxn>
                    <a:cxn ang="0">
                      <a:pos x="3606" y="2719"/>
                    </a:cxn>
                    <a:cxn ang="0">
                      <a:pos x="3708" y="2461"/>
                    </a:cxn>
                    <a:cxn ang="0">
                      <a:pos x="3772" y="2185"/>
                    </a:cxn>
                    <a:cxn ang="0">
                      <a:pos x="3795" y="1898"/>
                    </a:cxn>
                    <a:cxn ang="0">
                      <a:pos x="3772" y="1609"/>
                    </a:cxn>
                    <a:cxn ang="0">
                      <a:pos x="3708" y="1334"/>
                    </a:cxn>
                    <a:cxn ang="0">
                      <a:pos x="3606" y="1076"/>
                    </a:cxn>
                    <a:cxn ang="0">
                      <a:pos x="3470" y="838"/>
                    </a:cxn>
                    <a:cxn ang="0">
                      <a:pos x="3300" y="622"/>
                    </a:cxn>
                    <a:cxn ang="0">
                      <a:pos x="3103" y="434"/>
                    </a:cxn>
                    <a:cxn ang="0">
                      <a:pos x="2879" y="276"/>
                    </a:cxn>
                    <a:cxn ang="0">
                      <a:pos x="2634" y="149"/>
                    </a:cxn>
                    <a:cxn ang="0">
                      <a:pos x="2370" y="60"/>
                    </a:cxn>
                    <a:cxn ang="0">
                      <a:pos x="2090" y="10"/>
                    </a:cxn>
                    <a:cxn ang="0">
                      <a:pos x="1799" y="2"/>
                    </a:cxn>
                    <a:cxn ang="0">
                      <a:pos x="1516" y="38"/>
                    </a:cxn>
                    <a:cxn ang="0">
                      <a:pos x="1245" y="115"/>
                    </a:cxn>
                    <a:cxn ang="0">
                      <a:pos x="994" y="230"/>
                    </a:cxn>
                    <a:cxn ang="0">
                      <a:pos x="763" y="378"/>
                    </a:cxn>
                    <a:cxn ang="0">
                      <a:pos x="557" y="557"/>
                    </a:cxn>
                    <a:cxn ang="0">
                      <a:pos x="377" y="763"/>
                    </a:cxn>
                    <a:cxn ang="0">
                      <a:pos x="229" y="994"/>
                    </a:cxn>
                    <a:cxn ang="0">
                      <a:pos x="115" y="1246"/>
                    </a:cxn>
                    <a:cxn ang="0">
                      <a:pos x="38" y="1516"/>
                    </a:cxn>
                    <a:cxn ang="0">
                      <a:pos x="2" y="1801"/>
                    </a:cxn>
                    <a:cxn ang="0">
                      <a:pos x="10" y="2092"/>
                    </a:cxn>
                    <a:cxn ang="0">
                      <a:pos x="60" y="2371"/>
                    </a:cxn>
                    <a:cxn ang="0">
                      <a:pos x="149" y="2636"/>
                    </a:cxn>
                    <a:cxn ang="0">
                      <a:pos x="274" y="2881"/>
                    </a:cxn>
                    <a:cxn ang="0">
                      <a:pos x="434" y="3103"/>
                    </a:cxn>
                    <a:cxn ang="0">
                      <a:pos x="622" y="3302"/>
                    </a:cxn>
                    <a:cxn ang="0">
                      <a:pos x="837" y="3470"/>
                    </a:cxn>
                    <a:cxn ang="0">
                      <a:pos x="1075" y="3608"/>
                    </a:cxn>
                    <a:cxn ang="0">
                      <a:pos x="1334" y="3709"/>
                    </a:cxn>
                    <a:cxn ang="0">
                      <a:pos x="1608" y="3773"/>
                    </a:cxn>
                    <a:cxn ang="0">
                      <a:pos x="1897" y="3795"/>
                    </a:cxn>
                  </a:cxnLst>
                  <a:rect l="0" t="0" r="r" b="b"/>
                  <a:pathLst>
                    <a:path w="3795" h="3795">
                      <a:moveTo>
                        <a:pt x="1897" y="3795"/>
                      </a:moveTo>
                      <a:lnTo>
                        <a:pt x="1994" y="3793"/>
                      </a:lnTo>
                      <a:lnTo>
                        <a:pt x="2090" y="3785"/>
                      </a:lnTo>
                      <a:lnTo>
                        <a:pt x="2185" y="3773"/>
                      </a:lnTo>
                      <a:lnTo>
                        <a:pt x="2279" y="3756"/>
                      </a:lnTo>
                      <a:lnTo>
                        <a:pt x="2370" y="3735"/>
                      </a:lnTo>
                      <a:lnTo>
                        <a:pt x="2460" y="3709"/>
                      </a:lnTo>
                      <a:lnTo>
                        <a:pt x="2548" y="3680"/>
                      </a:lnTo>
                      <a:lnTo>
                        <a:pt x="2634" y="3646"/>
                      </a:lnTo>
                      <a:lnTo>
                        <a:pt x="2718" y="3608"/>
                      </a:lnTo>
                      <a:lnTo>
                        <a:pt x="2800" y="3565"/>
                      </a:lnTo>
                      <a:lnTo>
                        <a:pt x="2879" y="3520"/>
                      </a:lnTo>
                      <a:lnTo>
                        <a:pt x="2956" y="3470"/>
                      </a:lnTo>
                      <a:lnTo>
                        <a:pt x="3031" y="3417"/>
                      </a:lnTo>
                      <a:lnTo>
                        <a:pt x="3103" y="3361"/>
                      </a:lnTo>
                      <a:lnTo>
                        <a:pt x="3171" y="3302"/>
                      </a:lnTo>
                      <a:lnTo>
                        <a:pt x="3238" y="3238"/>
                      </a:lnTo>
                      <a:lnTo>
                        <a:pt x="3300" y="3173"/>
                      </a:lnTo>
                      <a:lnTo>
                        <a:pt x="3360" y="3103"/>
                      </a:lnTo>
                      <a:lnTo>
                        <a:pt x="3416" y="3031"/>
                      </a:lnTo>
                      <a:lnTo>
                        <a:pt x="3470" y="2957"/>
                      </a:lnTo>
                      <a:lnTo>
                        <a:pt x="3519" y="2881"/>
                      </a:lnTo>
                      <a:lnTo>
                        <a:pt x="3565" y="2801"/>
                      </a:lnTo>
                      <a:lnTo>
                        <a:pt x="3606" y="2719"/>
                      </a:lnTo>
                      <a:lnTo>
                        <a:pt x="3644" y="2636"/>
                      </a:lnTo>
                      <a:lnTo>
                        <a:pt x="3679" y="2549"/>
                      </a:lnTo>
                      <a:lnTo>
                        <a:pt x="3708" y="2461"/>
                      </a:lnTo>
                      <a:lnTo>
                        <a:pt x="3735" y="2371"/>
                      </a:lnTo>
                      <a:lnTo>
                        <a:pt x="3755" y="2279"/>
                      </a:lnTo>
                      <a:lnTo>
                        <a:pt x="3772" y="2185"/>
                      </a:lnTo>
                      <a:lnTo>
                        <a:pt x="3785" y="2092"/>
                      </a:lnTo>
                      <a:lnTo>
                        <a:pt x="3791" y="1995"/>
                      </a:lnTo>
                      <a:lnTo>
                        <a:pt x="3795" y="1898"/>
                      </a:lnTo>
                      <a:lnTo>
                        <a:pt x="3791" y="1801"/>
                      </a:lnTo>
                      <a:lnTo>
                        <a:pt x="3785" y="1704"/>
                      </a:lnTo>
                      <a:lnTo>
                        <a:pt x="3772" y="1609"/>
                      </a:lnTo>
                      <a:lnTo>
                        <a:pt x="3755" y="1516"/>
                      </a:lnTo>
                      <a:lnTo>
                        <a:pt x="3735" y="1425"/>
                      </a:lnTo>
                      <a:lnTo>
                        <a:pt x="3708" y="1334"/>
                      </a:lnTo>
                      <a:lnTo>
                        <a:pt x="3679" y="1246"/>
                      </a:lnTo>
                      <a:lnTo>
                        <a:pt x="3644" y="1160"/>
                      </a:lnTo>
                      <a:lnTo>
                        <a:pt x="3606" y="1076"/>
                      </a:lnTo>
                      <a:lnTo>
                        <a:pt x="3565" y="994"/>
                      </a:lnTo>
                      <a:lnTo>
                        <a:pt x="3519" y="914"/>
                      </a:lnTo>
                      <a:lnTo>
                        <a:pt x="3470" y="838"/>
                      </a:lnTo>
                      <a:lnTo>
                        <a:pt x="3416" y="763"/>
                      </a:lnTo>
                      <a:lnTo>
                        <a:pt x="3360" y="692"/>
                      </a:lnTo>
                      <a:lnTo>
                        <a:pt x="3300" y="622"/>
                      </a:lnTo>
                      <a:lnTo>
                        <a:pt x="3238" y="557"/>
                      </a:lnTo>
                      <a:lnTo>
                        <a:pt x="3171" y="494"/>
                      </a:lnTo>
                      <a:lnTo>
                        <a:pt x="3103" y="434"/>
                      </a:lnTo>
                      <a:lnTo>
                        <a:pt x="3031" y="378"/>
                      </a:lnTo>
                      <a:lnTo>
                        <a:pt x="2956" y="325"/>
                      </a:lnTo>
                      <a:lnTo>
                        <a:pt x="2879" y="276"/>
                      </a:lnTo>
                      <a:lnTo>
                        <a:pt x="2800" y="230"/>
                      </a:lnTo>
                      <a:lnTo>
                        <a:pt x="2718" y="187"/>
                      </a:lnTo>
                      <a:lnTo>
                        <a:pt x="2634" y="149"/>
                      </a:lnTo>
                      <a:lnTo>
                        <a:pt x="2548" y="115"/>
                      </a:lnTo>
                      <a:lnTo>
                        <a:pt x="2460" y="85"/>
                      </a:lnTo>
                      <a:lnTo>
                        <a:pt x="2370" y="60"/>
                      </a:lnTo>
                      <a:lnTo>
                        <a:pt x="2279" y="38"/>
                      </a:lnTo>
                      <a:lnTo>
                        <a:pt x="2185" y="22"/>
                      </a:lnTo>
                      <a:lnTo>
                        <a:pt x="2090" y="10"/>
                      </a:lnTo>
                      <a:lnTo>
                        <a:pt x="1994" y="2"/>
                      </a:lnTo>
                      <a:lnTo>
                        <a:pt x="1897" y="0"/>
                      </a:lnTo>
                      <a:lnTo>
                        <a:pt x="1799" y="2"/>
                      </a:lnTo>
                      <a:lnTo>
                        <a:pt x="1703" y="10"/>
                      </a:lnTo>
                      <a:lnTo>
                        <a:pt x="1608" y="22"/>
                      </a:lnTo>
                      <a:lnTo>
                        <a:pt x="1516" y="38"/>
                      </a:lnTo>
                      <a:lnTo>
                        <a:pt x="1423" y="60"/>
                      </a:lnTo>
                      <a:lnTo>
                        <a:pt x="1334" y="85"/>
                      </a:lnTo>
                      <a:lnTo>
                        <a:pt x="1245" y="115"/>
                      </a:lnTo>
                      <a:lnTo>
                        <a:pt x="1159" y="149"/>
                      </a:lnTo>
                      <a:lnTo>
                        <a:pt x="1075" y="187"/>
                      </a:lnTo>
                      <a:lnTo>
                        <a:pt x="994" y="230"/>
                      </a:lnTo>
                      <a:lnTo>
                        <a:pt x="914" y="276"/>
                      </a:lnTo>
                      <a:lnTo>
                        <a:pt x="837" y="325"/>
                      </a:lnTo>
                      <a:lnTo>
                        <a:pt x="763" y="378"/>
                      </a:lnTo>
                      <a:lnTo>
                        <a:pt x="691" y="434"/>
                      </a:lnTo>
                      <a:lnTo>
                        <a:pt x="622" y="494"/>
                      </a:lnTo>
                      <a:lnTo>
                        <a:pt x="557" y="557"/>
                      </a:lnTo>
                      <a:lnTo>
                        <a:pt x="494" y="622"/>
                      </a:lnTo>
                      <a:lnTo>
                        <a:pt x="434" y="692"/>
                      </a:lnTo>
                      <a:lnTo>
                        <a:pt x="377" y="763"/>
                      </a:lnTo>
                      <a:lnTo>
                        <a:pt x="325" y="838"/>
                      </a:lnTo>
                      <a:lnTo>
                        <a:pt x="274" y="914"/>
                      </a:lnTo>
                      <a:lnTo>
                        <a:pt x="229" y="994"/>
                      </a:lnTo>
                      <a:lnTo>
                        <a:pt x="187" y="1076"/>
                      </a:lnTo>
                      <a:lnTo>
                        <a:pt x="149" y="1160"/>
                      </a:lnTo>
                      <a:lnTo>
                        <a:pt x="115" y="1246"/>
                      </a:lnTo>
                      <a:lnTo>
                        <a:pt x="85" y="1334"/>
                      </a:lnTo>
                      <a:lnTo>
                        <a:pt x="60" y="1425"/>
                      </a:lnTo>
                      <a:lnTo>
                        <a:pt x="38" y="1516"/>
                      </a:lnTo>
                      <a:lnTo>
                        <a:pt x="22" y="1609"/>
                      </a:lnTo>
                      <a:lnTo>
                        <a:pt x="10" y="1704"/>
                      </a:lnTo>
                      <a:lnTo>
                        <a:pt x="2" y="1801"/>
                      </a:lnTo>
                      <a:lnTo>
                        <a:pt x="0" y="1898"/>
                      </a:lnTo>
                      <a:lnTo>
                        <a:pt x="2" y="1995"/>
                      </a:lnTo>
                      <a:lnTo>
                        <a:pt x="10" y="2092"/>
                      </a:lnTo>
                      <a:lnTo>
                        <a:pt x="22" y="2185"/>
                      </a:lnTo>
                      <a:lnTo>
                        <a:pt x="38" y="2279"/>
                      </a:lnTo>
                      <a:lnTo>
                        <a:pt x="60" y="2371"/>
                      </a:lnTo>
                      <a:lnTo>
                        <a:pt x="85" y="2461"/>
                      </a:lnTo>
                      <a:lnTo>
                        <a:pt x="115" y="2549"/>
                      </a:lnTo>
                      <a:lnTo>
                        <a:pt x="149" y="2636"/>
                      </a:lnTo>
                      <a:lnTo>
                        <a:pt x="187" y="2719"/>
                      </a:lnTo>
                      <a:lnTo>
                        <a:pt x="229" y="2801"/>
                      </a:lnTo>
                      <a:lnTo>
                        <a:pt x="274" y="2881"/>
                      </a:lnTo>
                      <a:lnTo>
                        <a:pt x="325" y="2957"/>
                      </a:lnTo>
                      <a:lnTo>
                        <a:pt x="377" y="3031"/>
                      </a:lnTo>
                      <a:lnTo>
                        <a:pt x="434" y="3103"/>
                      </a:lnTo>
                      <a:lnTo>
                        <a:pt x="494" y="3173"/>
                      </a:lnTo>
                      <a:lnTo>
                        <a:pt x="557" y="3238"/>
                      </a:lnTo>
                      <a:lnTo>
                        <a:pt x="622" y="3302"/>
                      </a:lnTo>
                      <a:lnTo>
                        <a:pt x="691" y="3361"/>
                      </a:lnTo>
                      <a:lnTo>
                        <a:pt x="763" y="3417"/>
                      </a:lnTo>
                      <a:lnTo>
                        <a:pt x="837" y="3470"/>
                      </a:lnTo>
                      <a:lnTo>
                        <a:pt x="914" y="3520"/>
                      </a:lnTo>
                      <a:lnTo>
                        <a:pt x="994" y="3565"/>
                      </a:lnTo>
                      <a:lnTo>
                        <a:pt x="1075" y="3608"/>
                      </a:lnTo>
                      <a:lnTo>
                        <a:pt x="1159" y="3646"/>
                      </a:lnTo>
                      <a:lnTo>
                        <a:pt x="1245" y="3680"/>
                      </a:lnTo>
                      <a:lnTo>
                        <a:pt x="1334" y="3709"/>
                      </a:lnTo>
                      <a:lnTo>
                        <a:pt x="1423" y="3735"/>
                      </a:lnTo>
                      <a:lnTo>
                        <a:pt x="1516" y="3756"/>
                      </a:lnTo>
                      <a:lnTo>
                        <a:pt x="1608" y="3773"/>
                      </a:lnTo>
                      <a:lnTo>
                        <a:pt x="1703" y="3785"/>
                      </a:lnTo>
                      <a:lnTo>
                        <a:pt x="1799" y="3793"/>
                      </a:lnTo>
                      <a:lnTo>
                        <a:pt x="1897" y="3795"/>
                      </a:lnTo>
                    </a:path>
                  </a:pathLst>
                </a:custGeom>
                <a:noFill/>
                <a:ln w="3175">
                  <a:solidFill>
                    <a:srgbClr val="000000"/>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58" name="Text Box 286"/>
                <p:cNvSpPr txBox="1">
                  <a:spLocks noChangeArrowheads="1"/>
                </p:cNvSpPr>
                <p:nvPr/>
              </p:nvSpPr>
              <p:spPr bwMode="auto">
                <a:xfrm>
                  <a:off x="2490" y="1748"/>
                  <a:ext cx="822" cy="522"/>
                </a:xfrm>
                <a:prstGeom prst="rect">
                  <a:avLst/>
                </a:prstGeom>
                <a:noFill/>
                <a:ln w="9525">
                  <a:noFill/>
                  <a:miter lim="800000"/>
                  <a:headEnd/>
                  <a:tailEnd/>
                </a:ln>
                <a:effectLst/>
              </p:spPr>
              <p:txBody>
                <a:bodyPr wrap="square">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Process Control  QC &amp; Specimen Management</a:t>
                  </a:r>
                </a:p>
              </p:txBody>
            </p:sp>
          </p:grpSp>
          <p:sp>
            <p:nvSpPr>
              <p:cNvPr id="1078559" name="Rectangle 287"/>
              <p:cNvSpPr>
                <a:spLocks noChangeArrowheads="1"/>
              </p:cNvSpPr>
              <p:nvPr/>
            </p:nvSpPr>
            <p:spPr bwMode="auto">
              <a:xfrm>
                <a:off x="1819" y="1057"/>
                <a:ext cx="2123" cy="14"/>
              </a:xfrm>
              <a:prstGeom prst="rect">
                <a:avLst/>
              </a:prstGeom>
              <a:solidFill>
                <a:srgbClr val="72706F"/>
              </a:solidFill>
              <a:ln w="9525">
                <a:noFill/>
                <a:miter lim="800000"/>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grpSp>
            <p:nvGrpSpPr>
              <p:cNvPr id="5" name="Group 288"/>
              <p:cNvGrpSpPr>
                <a:grpSpLocks/>
              </p:cNvGrpSpPr>
              <p:nvPr/>
            </p:nvGrpSpPr>
            <p:grpSpPr bwMode="auto">
              <a:xfrm>
                <a:off x="1357" y="1574"/>
                <a:ext cx="947" cy="759"/>
                <a:chOff x="1357" y="1574"/>
                <a:chExt cx="947" cy="759"/>
              </a:xfrm>
            </p:grpSpPr>
            <p:sp>
              <p:nvSpPr>
                <p:cNvPr id="1078561" name="Freeform 289"/>
                <p:cNvSpPr>
                  <a:spLocks/>
                </p:cNvSpPr>
                <p:nvPr/>
              </p:nvSpPr>
              <p:spPr bwMode="auto">
                <a:xfrm>
                  <a:off x="1435" y="1574"/>
                  <a:ext cx="759" cy="759"/>
                </a:xfrm>
                <a:custGeom>
                  <a:avLst/>
                  <a:gdLst/>
                  <a:ahLst/>
                  <a:cxnLst>
                    <a:cxn ang="0">
                      <a:pos x="2091" y="3786"/>
                    </a:cxn>
                    <a:cxn ang="0">
                      <a:pos x="2371" y="3736"/>
                    </a:cxn>
                    <a:cxn ang="0">
                      <a:pos x="2634" y="3645"/>
                    </a:cxn>
                    <a:cxn ang="0">
                      <a:pos x="2880" y="3520"/>
                    </a:cxn>
                    <a:cxn ang="0">
                      <a:pos x="3103" y="3361"/>
                    </a:cxn>
                    <a:cxn ang="0">
                      <a:pos x="3300" y="3172"/>
                    </a:cxn>
                    <a:cxn ang="0">
                      <a:pos x="3470" y="2957"/>
                    </a:cxn>
                    <a:cxn ang="0">
                      <a:pos x="3608" y="2719"/>
                    </a:cxn>
                    <a:cxn ang="0">
                      <a:pos x="3709" y="2460"/>
                    </a:cxn>
                    <a:cxn ang="0">
                      <a:pos x="3773" y="2186"/>
                    </a:cxn>
                    <a:cxn ang="0">
                      <a:pos x="3795" y="1898"/>
                    </a:cxn>
                    <a:cxn ang="0">
                      <a:pos x="3773" y="1609"/>
                    </a:cxn>
                    <a:cxn ang="0">
                      <a:pos x="3709" y="1334"/>
                    </a:cxn>
                    <a:cxn ang="0">
                      <a:pos x="3608" y="1076"/>
                    </a:cxn>
                    <a:cxn ang="0">
                      <a:pos x="3470" y="837"/>
                    </a:cxn>
                    <a:cxn ang="0">
                      <a:pos x="3300" y="623"/>
                    </a:cxn>
                    <a:cxn ang="0">
                      <a:pos x="3103" y="434"/>
                    </a:cxn>
                    <a:cxn ang="0">
                      <a:pos x="2880" y="275"/>
                    </a:cxn>
                    <a:cxn ang="0">
                      <a:pos x="2634" y="149"/>
                    </a:cxn>
                    <a:cxn ang="0">
                      <a:pos x="2371" y="60"/>
                    </a:cxn>
                    <a:cxn ang="0">
                      <a:pos x="2091" y="10"/>
                    </a:cxn>
                    <a:cxn ang="0">
                      <a:pos x="1800" y="2"/>
                    </a:cxn>
                    <a:cxn ang="0">
                      <a:pos x="1516" y="38"/>
                    </a:cxn>
                    <a:cxn ang="0">
                      <a:pos x="1246" y="116"/>
                    </a:cxn>
                    <a:cxn ang="0">
                      <a:pos x="994" y="229"/>
                    </a:cxn>
                    <a:cxn ang="0">
                      <a:pos x="763" y="377"/>
                    </a:cxn>
                    <a:cxn ang="0">
                      <a:pos x="557" y="557"/>
                    </a:cxn>
                    <a:cxn ang="0">
                      <a:pos x="377" y="763"/>
                    </a:cxn>
                    <a:cxn ang="0">
                      <a:pos x="229" y="994"/>
                    </a:cxn>
                    <a:cxn ang="0">
                      <a:pos x="116" y="1246"/>
                    </a:cxn>
                    <a:cxn ang="0">
                      <a:pos x="39" y="1516"/>
                    </a:cxn>
                    <a:cxn ang="0">
                      <a:pos x="3" y="1800"/>
                    </a:cxn>
                    <a:cxn ang="0">
                      <a:pos x="10" y="2091"/>
                    </a:cxn>
                    <a:cxn ang="0">
                      <a:pos x="60" y="2371"/>
                    </a:cxn>
                    <a:cxn ang="0">
                      <a:pos x="150" y="2635"/>
                    </a:cxn>
                    <a:cxn ang="0">
                      <a:pos x="275" y="2880"/>
                    </a:cxn>
                    <a:cxn ang="0">
                      <a:pos x="434" y="3103"/>
                    </a:cxn>
                    <a:cxn ang="0">
                      <a:pos x="623" y="3301"/>
                    </a:cxn>
                    <a:cxn ang="0">
                      <a:pos x="838" y="3471"/>
                    </a:cxn>
                    <a:cxn ang="0">
                      <a:pos x="1076" y="3608"/>
                    </a:cxn>
                    <a:cxn ang="0">
                      <a:pos x="1334" y="3709"/>
                    </a:cxn>
                    <a:cxn ang="0">
                      <a:pos x="1609" y="3774"/>
                    </a:cxn>
                    <a:cxn ang="0">
                      <a:pos x="1898" y="3795"/>
                    </a:cxn>
                  </a:cxnLst>
                  <a:rect l="0" t="0" r="r" b="b"/>
                  <a:pathLst>
                    <a:path w="3795" h="3795">
                      <a:moveTo>
                        <a:pt x="1898" y="3795"/>
                      </a:moveTo>
                      <a:lnTo>
                        <a:pt x="1995" y="3792"/>
                      </a:lnTo>
                      <a:lnTo>
                        <a:pt x="2091" y="3786"/>
                      </a:lnTo>
                      <a:lnTo>
                        <a:pt x="2185" y="3774"/>
                      </a:lnTo>
                      <a:lnTo>
                        <a:pt x="2279" y="3756"/>
                      </a:lnTo>
                      <a:lnTo>
                        <a:pt x="2371" y="3736"/>
                      </a:lnTo>
                      <a:lnTo>
                        <a:pt x="2460" y="3709"/>
                      </a:lnTo>
                      <a:lnTo>
                        <a:pt x="2548" y="3680"/>
                      </a:lnTo>
                      <a:lnTo>
                        <a:pt x="2634" y="3645"/>
                      </a:lnTo>
                      <a:lnTo>
                        <a:pt x="2718" y="3608"/>
                      </a:lnTo>
                      <a:lnTo>
                        <a:pt x="2800" y="3566"/>
                      </a:lnTo>
                      <a:lnTo>
                        <a:pt x="2880" y="3520"/>
                      </a:lnTo>
                      <a:lnTo>
                        <a:pt x="2957" y="3471"/>
                      </a:lnTo>
                      <a:lnTo>
                        <a:pt x="3031" y="3417"/>
                      </a:lnTo>
                      <a:lnTo>
                        <a:pt x="3103" y="3361"/>
                      </a:lnTo>
                      <a:lnTo>
                        <a:pt x="3172" y="3301"/>
                      </a:lnTo>
                      <a:lnTo>
                        <a:pt x="3238" y="3239"/>
                      </a:lnTo>
                      <a:lnTo>
                        <a:pt x="3300" y="3172"/>
                      </a:lnTo>
                      <a:lnTo>
                        <a:pt x="3360" y="3103"/>
                      </a:lnTo>
                      <a:lnTo>
                        <a:pt x="3417" y="3031"/>
                      </a:lnTo>
                      <a:lnTo>
                        <a:pt x="3470" y="2957"/>
                      </a:lnTo>
                      <a:lnTo>
                        <a:pt x="3519" y="2880"/>
                      </a:lnTo>
                      <a:lnTo>
                        <a:pt x="3565" y="2800"/>
                      </a:lnTo>
                      <a:lnTo>
                        <a:pt x="3608" y="2719"/>
                      </a:lnTo>
                      <a:lnTo>
                        <a:pt x="3646" y="2635"/>
                      </a:lnTo>
                      <a:lnTo>
                        <a:pt x="3680" y="2549"/>
                      </a:lnTo>
                      <a:lnTo>
                        <a:pt x="3709" y="2460"/>
                      </a:lnTo>
                      <a:lnTo>
                        <a:pt x="3735" y="2371"/>
                      </a:lnTo>
                      <a:lnTo>
                        <a:pt x="3756" y="2279"/>
                      </a:lnTo>
                      <a:lnTo>
                        <a:pt x="3773" y="2186"/>
                      </a:lnTo>
                      <a:lnTo>
                        <a:pt x="3785" y="2091"/>
                      </a:lnTo>
                      <a:lnTo>
                        <a:pt x="3792" y="1995"/>
                      </a:lnTo>
                      <a:lnTo>
                        <a:pt x="3795" y="1898"/>
                      </a:lnTo>
                      <a:lnTo>
                        <a:pt x="3792" y="1800"/>
                      </a:lnTo>
                      <a:lnTo>
                        <a:pt x="3785" y="1704"/>
                      </a:lnTo>
                      <a:lnTo>
                        <a:pt x="3773" y="1609"/>
                      </a:lnTo>
                      <a:lnTo>
                        <a:pt x="3756" y="1516"/>
                      </a:lnTo>
                      <a:lnTo>
                        <a:pt x="3735" y="1424"/>
                      </a:lnTo>
                      <a:lnTo>
                        <a:pt x="3709" y="1334"/>
                      </a:lnTo>
                      <a:lnTo>
                        <a:pt x="3680" y="1246"/>
                      </a:lnTo>
                      <a:lnTo>
                        <a:pt x="3646" y="1160"/>
                      </a:lnTo>
                      <a:lnTo>
                        <a:pt x="3608" y="1076"/>
                      </a:lnTo>
                      <a:lnTo>
                        <a:pt x="3565" y="994"/>
                      </a:lnTo>
                      <a:lnTo>
                        <a:pt x="3519" y="915"/>
                      </a:lnTo>
                      <a:lnTo>
                        <a:pt x="3470" y="837"/>
                      </a:lnTo>
                      <a:lnTo>
                        <a:pt x="3417" y="763"/>
                      </a:lnTo>
                      <a:lnTo>
                        <a:pt x="3360" y="691"/>
                      </a:lnTo>
                      <a:lnTo>
                        <a:pt x="3300" y="623"/>
                      </a:lnTo>
                      <a:lnTo>
                        <a:pt x="3238" y="557"/>
                      </a:lnTo>
                      <a:lnTo>
                        <a:pt x="3172" y="494"/>
                      </a:lnTo>
                      <a:lnTo>
                        <a:pt x="3103" y="434"/>
                      </a:lnTo>
                      <a:lnTo>
                        <a:pt x="3031" y="377"/>
                      </a:lnTo>
                      <a:lnTo>
                        <a:pt x="2957" y="325"/>
                      </a:lnTo>
                      <a:lnTo>
                        <a:pt x="2880" y="275"/>
                      </a:lnTo>
                      <a:lnTo>
                        <a:pt x="2800" y="229"/>
                      </a:lnTo>
                      <a:lnTo>
                        <a:pt x="2718" y="188"/>
                      </a:lnTo>
                      <a:lnTo>
                        <a:pt x="2634" y="149"/>
                      </a:lnTo>
                      <a:lnTo>
                        <a:pt x="2548" y="116"/>
                      </a:lnTo>
                      <a:lnTo>
                        <a:pt x="2460" y="85"/>
                      </a:lnTo>
                      <a:lnTo>
                        <a:pt x="2371" y="60"/>
                      </a:lnTo>
                      <a:lnTo>
                        <a:pt x="2279" y="38"/>
                      </a:lnTo>
                      <a:lnTo>
                        <a:pt x="2185" y="22"/>
                      </a:lnTo>
                      <a:lnTo>
                        <a:pt x="2091" y="10"/>
                      </a:lnTo>
                      <a:lnTo>
                        <a:pt x="1995" y="2"/>
                      </a:lnTo>
                      <a:lnTo>
                        <a:pt x="1898" y="0"/>
                      </a:lnTo>
                      <a:lnTo>
                        <a:pt x="1800" y="2"/>
                      </a:lnTo>
                      <a:lnTo>
                        <a:pt x="1704" y="10"/>
                      </a:lnTo>
                      <a:lnTo>
                        <a:pt x="1609" y="22"/>
                      </a:lnTo>
                      <a:lnTo>
                        <a:pt x="1516" y="38"/>
                      </a:lnTo>
                      <a:lnTo>
                        <a:pt x="1425" y="60"/>
                      </a:lnTo>
                      <a:lnTo>
                        <a:pt x="1334" y="85"/>
                      </a:lnTo>
                      <a:lnTo>
                        <a:pt x="1246" y="116"/>
                      </a:lnTo>
                      <a:lnTo>
                        <a:pt x="1160" y="149"/>
                      </a:lnTo>
                      <a:lnTo>
                        <a:pt x="1076" y="188"/>
                      </a:lnTo>
                      <a:lnTo>
                        <a:pt x="994" y="229"/>
                      </a:lnTo>
                      <a:lnTo>
                        <a:pt x="915" y="275"/>
                      </a:lnTo>
                      <a:lnTo>
                        <a:pt x="838" y="325"/>
                      </a:lnTo>
                      <a:lnTo>
                        <a:pt x="763" y="377"/>
                      </a:lnTo>
                      <a:lnTo>
                        <a:pt x="691" y="434"/>
                      </a:lnTo>
                      <a:lnTo>
                        <a:pt x="623" y="494"/>
                      </a:lnTo>
                      <a:lnTo>
                        <a:pt x="557" y="557"/>
                      </a:lnTo>
                      <a:lnTo>
                        <a:pt x="494" y="623"/>
                      </a:lnTo>
                      <a:lnTo>
                        <a:pt x="434" y="691"/>
                      </a:lnTo>
                      <a:lnTo>
                        <a:pt x="377" y="763"/>
                      </a:lnTo>
                      <a:lnTo>
                        <a:pt x="325" y="837"/>
                      </a:lnTo>
                      <a:lnTo>
                        <a:pt x="275" y="915"/>
                      </a:lnTo>
                      <a:lnTo>
                        <a:pt x="229" y="994"/>
                      </a:lnTo>
                      <a:lnTo>
                        <a:pt x="188" y="1076"/>
                      </a:lnTo>
                      <a:lnTo>
                        <a:pt x="150" y="1160"/>
                      </a:lnTo>
                      <a:lnTo>
                        <a:pt x="116" y="1246"/>
                      </a:lnTo>
                      <a:lnTo>
                        <a:pt x="85" y="1334"/>
                      </a:lnTo>
                      <a:lnTo>
                        <a:pt x="60" y="1424"/>
                      </a:lnTo>
                      <a:lnTo>
                        <a:pt x="39" y="1516"/>
                      </a:lnTo>
                      <a:lnTo>
                        <a:pt x="22" y="1609"/>
                      </a:lnTo>
                      <a:lnTo>
                        <a:pt x="10" y="1704"/>
                      </a:lnTo>
                      <a:lnTo>
                        <a:pt x="3" y="1800"/>
                      </a:lnTo>
                      <a:lnTo>
                        <a:pt x="0" y="1898"/>
                      </a:lnTo>
                      <a:lnTo>
                        <a:pt x="3" y="1995"/>
                      </a:lnTo>
                      <a:lnTo>
                        <a:pt x="10" y="2091"/>
                      </a:lnTo>
                      <a:lnTo>
                        <a:pt x="22" y="2186"/>
                      </a:lnTo>
                      <a:lnTo>
                        <a:pt x="39" y="2279"/>
                      </a:lnTo>
                      <a:lnTo>
                        <a:pt x="60" y="2371"/>
                      </a:lnTo>
                      <a:lnTo>
                        <a:pt x="85" y="2460"/>
                      </a:lnTo>
                      <a:lnTo>
                        <a:pt x="116" y="2549"/>
                      </a:lnTo>
                      <a:lnTo>
                        <a:pt x="150" y="2635"/>
                      </a:lnTo>
                      <a:lnTo>
                        <a:pt x="188" y="2719"/>
                      </a:lnTo>
                      <a:lnTo>
                        <a:pt x="229" y="2800"/>
                      </a:lnTo>
                      <a:lnTo>
                        <a:pt x="275" y="2880"/>
                      </a:lnTo>
                      <a:lnTo>
                        <a:pt x="325" y="2957"/>
                      </a:lnTo>
                      <a:lnTo>
                        <a:pt x="377" y="3031"/>
                      </a:lnTo>
                      <a:lnTo>
                        <a:pt x="434" y="3103"/>
                      </a:lnTo>
                      <a:lnTo>
                        <a:pt x="494" y="3172"/>
                      </a:lnTo>
                      <a:lnTo>
                        <a:pt x="557" y="3239"/>
                      </a:lnTo>
                      <a:lnTo>
                        <a:pt x="623" y="3301"/>
                      </a:lnTo>
                      <a:lnTo>
                        <a:pt x="691" y="3361"/>
                      </a:lnTo>
                      <a:lnTo>
                        <a:pt x="763" y="3417"/>
                      </a:lnTo>
                      <a:lnTo>
                        <a:pt x="838" y="3471"/>
                      </a:lnTo>
                      <a:lnTo>
                        <a:pt x="915" y="3520"/>
                      </a:lnTo>
                      <a:lnTo>
                        <a:pt x="994" y="3566"/>
                      </a:lnTo>
                      <a:lnTo>
                        <a:pt x="1076" y="3608"/>
                      </a:lnTo>
                      <a:lnTo>
                        <a:pt x="1160" y="3645"/>
                      </a:lnTo>
                      <a:lnTo>
                        <a:pt x="1246" y="3680"/>
                      </a:lnTo>
                      <a:lnTo>
                        <a:pt x="1334" y="3709"/>
                      </a:lnTo>
                      <a:lnTo>
                        <a:pt x="1425" y="3736"/>
                      </a:lnTo>
                      <a:lnTo>
                        <a:pt x="1516" y="3756"/>
                      </a:lnTo>
                      <a:lnTo>
                        <a:pt x="1609" y="3774"/>
                      </a:lnTo>
                      <a:lnTo>
                        <a:pt x="1704" y="3786"/>
                      </a:lnTo>
                      <a:lnTo>
                        <a:pt x="1800" y="3792"/>
                      </a:lnTo>
                      <a:lnTo>
                        <a:pt x="1898"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62" name="Text Box 290"/>
                <p:cNvSpPr txBox="1">
                  <a:spLocks noChangeArrowheads="1"/>
                </p:cNvSpPr>
                <p:nvPr/>
              </p:nvSpPr>
              <p:spPr bwMode="auto">
                <a:xfrm>
                  <a:off x="1357" y="1798"/>
                  <a:ext cx="947" cy="367"/>
                </a:xfrm>
                <a:prstGeom prst="rect">
                  <a:avLst/>
                </a:prstGeom>
                <a:noFill/>
                <a:ln w="9525">
                  <a:noFill/>
                  <a:miter lim="800000"/>
                  <a:headEnd/>
                  <a:tailEnd/>
                </a:ln>
                <a:effectLst/>
              </p:spPr>
              <p:txBody>
                <a:bodyPr wrap="square">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Purchasing &amp; Inventory</a:t>
                  </a:r>
                </a:p>
              </p:txBody>
            </p:sp>
          </p:grpSp>
          <p:sp>
            <p:nvSpPr>
              <p:cNvPr id="1078563" name="Freeform 291"/>
              <p:cNvSpPr>
                <a:spLocks/>
              </p:cNvSpPr>
              <p:nvPr/>
            </p:nvSpPr>
            <p:spPr bwMode="auto">
              <a:xfrm>
                <a:off x="3586" y="1574"/>
                <a:ext cx="759" cy="759"/>
              </a:xfrm>
              <a:custGeom>
                <a:avLst/>
                <a:gdLst/>
                <a:ahLst/>
                <a:cxnLst>
                  <a:cxn ang="0">
                    <a:pos x="2091" y="3786"/>
                  </a:cxn>
                  <a:cxn ang="0">
                    <a:pos x="2371" y="3736"/>
                  </a:cxn>
                  <a:cxn ang="0">
                    <a:pos x="2635" y="3645"/>
                  </a:cxn>
                  <a:cxn ang="0">
                    <a:pos x="2880" y="3520"/>
                  </a:cxn>
                  <a:cxn ang="0">
                    <a:pos x="3104" y="3361"/>
                  </a:cxn>
                  <a:cxn ang="0">
                    <a:pos x="3301" y="3172"/>
                  </a:cxn>
                  <a:cxn ang="0">
                    <a:pos x="3470" y="2957"/>
                  </a:cxn>
                  <a:cxn ang="0">
                    <a:pos x="3607" y="2719"/>
                  </a:cxn>
                  <a:cxn ang="0">
                    <a:pos x="3710" y="2460"/>
                  </a:cxn>
                  <a:cxn ang="0">
                    <a:pos x="3773" y="2186"/>
                  </a:cxn>
                  <a:cxn ang="0">
                    <a:pos x="3795" y="1898"/>
                  </a:cxn>
                  <a:cxn ang="0">
                    <a:pos x="3773" y="1609"/>
                  </a:cxn>
                  <a:cxn ang="0">
                    <a:pos x="3710" y="1334"/>
                  </a:cxn>
                  <a:cxn ang="0">
                    <a:pos x="3607" y="1076"/>
                  </a:cxn>
                  <a:cxn ang="0">
                    <a:pos x="3470" y="837"/>
                  </a:cxn>
                  <a:cxn ang="0">
                    <a:pos x="3301" y="623"/>
                  </a:cxn>
                  <a:cxn ang="0">
                    <a:pos x="3104" y="434"/>
                  </a:cxn>
                  <a:cxn ang="0">
                    <a:pos x="2880" y="275"/>
                  </a:cxn>
                  <a:cxn ang="0">
                    <a:pos x="2635" y="149"/>
                  </a:cxn>
                  <a:cxn ang="0">
                    <a:pos x="2371" y="60"/>
                  </a:cxn>
                  <a:cxn ang="0">
                    <a:pos x="2091" y="10"/>
                  </a:cxn>
                  <a:cxn ang="0">
                    <a:pos x="1800" y="2"/>
                  </a:cxn>
                  <a:cxn ang="0">
                    <a:pos x="1516" y="38"/>
                  </a:cxn>
                  <a:cxn ang="0">
                    <a:pos x="1247" y="116"/>
                  </a:cxn>
                  <a:cxn ang="0">
                    <a:pos x="995" y="229"/>
                  </a:cxn>
                  <a:cxn ang="0">
                    <a:pos x="764" y="377"/>
                  </a:cxn>
                  <a:cxn ang="0">
                    <a:pos x="557" y="557"/>
                  </a:cxn>
                  <a:cxn ang="0">
                    <a:pos x="378" y="763"/>
                  </a:cxn>
                  <a:cxn ang="0">
                    <a:pos x="230" y="994"/>
                  </a:cxn>
                  <a:cxn ang="0">
                    <a:pos x="115" y="1246"/>
                  </a:cxn>
                  <a:cxn ang="0">
                    <a:pos x="39" y="1516"/>
                  </a:cxn>
                  <a:cxn ang="0">
                    <a:pos x="3" y="1800"/>
                  </a:cxn>
                  <a:cxn ang="0">
                    <a:pos x="10" y="2091"/>
                  </a:cxn>
                  <a:cxn ang="0">
                    <a:pos x="60" y="2371"/>
                  </a:cxn>
                  <a:cxn ang="0">
                    <a:pos x="150" y="2635"/>
                  </a:cxn>
                  <a:cxn ang="0">
                    <a:pos x="276" y="2880"/>
                  </a:cxn>
                  <a:cxn ang="0">
                    <a:pos x="435" y="3103"/>
                  </a:cxn>
                  <a:cxn ang="0">
                    <a:pos x="623" y="3301"/>
                  </a:cxn>
                  <a:cxn ang="0">
                    <a:pos x="838" y="3471"/>
                  </a:cxn>
                  <a:cxn ang="0">
                    <a:pos x="1077" y="3608"/>
                  </a:cxn>
                  <a:cxn ang="0">
                    <a:pos x="1335" y="3709"/>
                  </a:cxn>
                  <a:cxn ang="0">
                    <a:pos x="1610" y="3774"/>
                  </a:cxn>
                  <a:cxn ang="0">
                    <a:pos x="1897" y="3795"/>
                  </a:cxn>
                </a:cxnLst>
                <a:rect l="0" t="0" r="r" b="b"/>
                <a:pathLst>
                  <a:path w="3795" h="3795">
                    <a:moveTo>
                      <a:pt x="1897" y="3795"/>
                    </a:moveTo>
                    <a:lnTo>
                      <a:pt x="1995" y="3792"/>
                    </a:lnTo>
                    <a:lnTo>
                      <a:pt x="2091" y="3786"/>
                    </a:lnTo>
                    <a:lnTo>
                      <a:pt x="2186" y="3774"/>
                    </a:lnTo>
                    <a:lnTo>
                      <a:pt x="2279" y="3756"/>
                    </a:lnTo>
                    <a:lnTo>
                      <a:pt x="2371" y="3736"/>
                    </a:lnTo>
                    <a:lnTo>
                      <a:pt x="2461" y="3709"/>
                    </a:lnTo>
                    <a:lnTo>
                      <a:pt x="2549" y="3680"/>
                    </a:lnTo>
                    <a:lnTo>
                      <a:pt x="2635" y="3645"/>
                    </a:lnTo>
                    <a:lnTo>
                      <a:pt x="2719" y="3608"/>
                    </a:lnTo>
                    <a:lnTo>
                      <a:pt x="2801" y="3566"/>
                    </a:lnTo>
                    <a:lnTo>
                      <a:pt x="2880" y="3520"/>
                    </a:lnTo>
                    <a:lnTo>
                      <a:pt x="2958" y="3471"/>
                    </a:lnTo>
                    <a:lnTo>
                      <a:pt x="3032" y="3417"/>
                    </a:lnTo>
                    <a:lnTo>
                      <a:pt x="3104" y="3361"/>
                    </a:lnTo>
                    <a:lnTo>
                      <a:pt x="3172" y="3301"/>
                    </a:lnTo>
                    <a:lnTo>
                      <a:pt x="3238" y="3239"/>
                    </a:lnTo>
                    <a:lnTo>
                      <a:pt x="3301" y="3172"/>
                    </a:lnTo>
                    <a:lnTo>
                      <a:pt x="3361" y="3103"/>
                    </a:lnTo>
                    <a:lnTo>
                      <a:pt x="3418" y="3031"/>
                    </a:lnTo>
                    <a:lnTo>
                      <a:pt x="3470" y="2957"/>
                    </a:lnTo>
                    <a:lnTo>
                      <a:pt x="3520" y="2880"/>
                    </a:lnTo>
                    <a:lnTo>
                      <a:pt x="3566" y="2800"/>
                    </a:lnTo>
                    <a:lnTo>
                      <a:pt x="3607" y="2719"/>
                    </a:lnTo>
                    <a:lnTo>
                      <a:pt x="3645" y="2635"/>
                    </a:lnTo>
                    <a:lnTo>
                      <a:pt x="3679" y="2549"/>
                    </a:lnTo>
                    <a:lnTo>
                      <a:pt x="3710" y="2460"/>
                    </a:lnTo>
                    <a:lnTo>
                      <a:pt x="3735" y="2371"/>
                    </a:lnTo>
                    <a:lnTo>
                      <a:pt x="3756" y="2279"/>
                    </a:lnTo>
                    <a:lnTo>
                      <a:pt x="3773" y="2186"/>
                    </a:lnTo>
                    <a:lnTo>
                      <a:pt x="3785" y="2091"/>
                    </a:lnTo>
                    <a:lnTo>
                      <a:pt x="3792" y="1995"/>
                    </a:lnTo>
                    <a:lnTo>
                      <a:pt x="3795" y="1898"/>
                    </a:lnTo>
                    <a:lnTo>
                      <a:pt x="3792" y="1800"/>
                    </a:lnTo>
                    <a:lnTo>
                      <a:pt x="3785" y="1704"/>
                    </a:lnTo>
                    <a:lnTo>
                      <a:pt x="3773" y="1609"/>
                    </a:lnTo>
                    <a:lnTo>
                      <a:pt x="3756" y="1516"/>
                    </a:lnTo>
                    <a:lnTo>
                      <a:pt x="3735" y="1424"/>
                    </a:lnTo>
                    <a:lnTo>
                      <a:pt x="3710" y="1334"/>
                    </a:lnTo>
                    <a:lnTo>
                      <a:pt x="3679" y="1246"/>
                    </a:lnTo>
                    <a:lnTo>
                      <a:pt x="3645" y="1160"/>
                    </a:lnTo>
                    <a:lnTo>
                      <a:pt x="3607" y="1076"/>
                    </a:lnTo>
                    <a:lnTo>
                      <a:pt x="3566" y="994"/>
                    </a:lnTo>
                    <a:lnTo>
                      <a:pt x="3520" y="915"/>
                    </a:lnTo>
                    <a:lnTo>
                      <a:pt x="3470" y="837"/>
                    </a:lnTo>
                    <a:lnTo>
                      <a:pt x="3418" y="763"/>
                    </a:lnTo>
                    <a:lnTo>
                      <a:pt x="3361" y="691"/>
                    </a:lnTo>
                    <a:lnTo>
                      <a:pt x="3301" y="623"/>
                    </a:lnTo>
                    <a:lnTo>
                      <a:pt x="3238" y="557"/>
                    </a:lnTo>
                    <a:lnTo>
                      <a:pt x="3172" y="494"/>
                    </a:lnTo>
                    <a:lnTo>
                      <a:pt x="3104" y="434"/>
                    </a:lnTo>
                    <a:lnTo>
                      <a:pt x="3032" y="377"/>
                    </a:lnTo>
                    <a:lnTo>
                      <a:pt x="2958" y="325"/>
                    </a:lnTo>
                    <a:lnTo>
                      <a:pt x="2880" y="275"/>
                    </a:lnTo>
                    <a:lnTo>
                      <a:pt x="2801" y="229"/>
                    </a:lnTo>
                    <a:lnTo>
                      <a:pt x="2719" y="188"/>
                    </a:lnTo>
                    <a:lnTo>
                      <a:pt x="2635" y="149"/>
                    </a:lnTo>
                    <a:lnTo>
                      <a:pt x="2549" y="116"/>
                    </a:lnTo>
                    <a:lnTo>
                      <a:pt x="2461" y="85"/>
                    </a:lnTo>
                    <a:lnTo>
                      <a:pt x="2371" y="60"/>
                    </a:lnTo>
                    <a:lnTo>
                      <a:pt x="2279" y="38"/>
                    </a:lnTo>
                    <a:lnTo>
                      <a:pt x="2186" y="22"/>
                    </a:lnTo>
                    <a:lnTo>
                      <a:pt x="2091" y="10"/>
                    </a:lnTo>
                    <a:lnTo>
                      <a:pt x="1995" y="2"/>
                    </a:lnTo>
                    <a:lnTo>
                      <a:pt x="1897" y="0"/>
                    </a:lnTo>
                    <a:lnTo>
                      <a:pt x="1800" y="2"/>
                    </a:lnTo>
                    <a:lnTo>
                      <a:pt x="1704" y="10"/>
                    </a:lnTo>
                    <a:lnTo>
                      <a:pt x="1610" y="22"/>
                    </a:lnTo>
                    <a:lnTo>
                      <a:pt x="1516" y="38"/>
                    </a:lnTo>
                    <a:lnTo>
                      <a:pt x="1424" y="60"/>
                    </a:lnTo>
                    <a:lnTo>
                      <a:pt x="1335" y="85"/>
                    </a:lnTo>
                    <a:lnTo>
                      <a:pt x="1247" y="116"/>
                    </a:lnTo>
                    <a:lnTo>
                      <a:pt x="1161" y="149"/>
                    </a:lnTo>
                    <a:lnTo>
                      <a:pt x="1077" y="188"/>
                    </a:lnTo>
                    <a:lnTo>
                      <a:pt x="995" y="229"/>
                    </a:lnTo>
                    <a:lnTo>
                      <a:pt x="915" y="275"/>
                    </a:lnTo>
                    <a:lnTo>
                      <a:pt x="838" y="325"/>
                    </a:lnTo>
                    <a:lnTo>
                      <a:pt x="764" y="377"/>
                    </a:lnTo>
                    <a:lnTo>
                      <a:pt x="692" y="434"/>
                    </a:lnTo>
                    <a:lnTo>
                      <a:pt x="623" y="494"/>
                    </a:lnTo>
                    <a:lnTo>
                      <a:pt x="557" y="557"/>
                    </a:lnTo>
                    <a:lnTo>
                      <a:pt x="495" y="623"/>
                    </a:lnTo>
                    <a:lnTo>
                      <a:pt x="435" y="691"/>
                    </a:lnTo>
                    <a:lnTo>
                      <a:pt x="378" y="763"/>
                    </a:lnTo>
                    <a:lnTo>
                      <a:pt x="325" y="837"/>
                    </a:lnTo>
                    <a:lnTo>
                      <a:pt x="276" y="915"/>
                    </a:lnTo>
                    <a:lnTo>
                      <a:pt x="230" y="994"/>
                    </a:lnTo>
                    <a:lnTo>
                      <a:pt x="187" y="1076"/>
                    </a:lnTo>
                    <a:lnTo>
                      <a:pt x="150" y="1160"/>
                    </a:lnTo>
                    <a:lnTo>
                      <a:pt x="115" y="1246"/>
                    </a:lnTo>
                    <a:lnTo>
                      <a:pt x="86" y="1334"/>
                    </a:lnTo>
                    <a:lnTo>
                      <a:pt x="60" y="1424"/>
                    </a:lnTo>
                    <a:lnTo>
                      <a:pt x="39" y="1516"/>
                    </a:lnTo>
                    <a:lnTo>
                      <a:pt x="23" y="1609"/>
                    </a:lnTo>
                    <a:lnTo>
                      <a:pt x="10" y="1704"/>
                    </a:lnTo>
                    <a:lnTo>
                      <a:pt x="3" y="1800"/>
                    </a:lnTo>
                    <a:lnTo>
                      <a:pt x="0" y="1898"/>
                    </a:lnTo>
                    <a:lnTo>
                      <a:pt x="3" y="1995"/>
                    </a:lnTo>
                    <a:lnTo>
                      <a:pt x="10" y="2091"/>
                    </a:lnTo>
                    <a:lnTo>
                      <a:pt x="23" y="2186"/>
                    </a:lnTo>
                    <a:lnTo>
                      <a:pt x="39" y="2279"/>
                    </a:lnTo>
                    <a:lnTo>
                      <a:pt x="60" y="2371"/>
                    </a:lnTo>
                    <a:lnTo>
                      <a:pt x="86" y="2460"/>
                    </a:lnTo>
                    <a:lnTo>
                      <a:pt x="115" y="2549"/>
                    </a:lnTo>
                    <a:lnTo>
                      <a:pt x="150" y="2635"/>
                    </a:lnTo>
                    <a:lnTo>
                      <a:pt x="187" y="2719"/>
                    </a:lnTo>
                    <a:lnTo>
                      <a:pt x="230" y="2800"/>
                    </a:lnTo>
                    <a:lnTo>
                      <a:pt x="276" y="2880"/>
                    </a:lnTo>
                    <a:lnTo>
                      <a:pt x="325" y="2957"/>
                    </a:lnTo>
                    <a:lnTo>
                      <a:pt x="378" y="3031"/>
                    </a:lnTo>
                    <a:lnTo>
                      <a:pt x="435" y="3103"/>
                    </a:lnTo>
                    <a:lnTo>
                      <a:pt x="495" y="3172"/>
                    </a:lnTo>
                    <a:lnTo>
                      <a:pt x="557" y="3239"/>
                    </a:lnTo>
                    <a:lnTo>
                      <a:pt x="623" y="3301"/>
                    </a:lnTo>
                    <a:lnTo>
                      <a:pt x="692" y="3361"/>
                    </a:lnTo>
                    <a:lnTo>
                      <a:pt x="764" y="3417"/>
                    </a:lnTo>
                    <a:lnTo>
                      <a:pt x="838" y="3471"/>
                    </a:lnTo>
                    <a:lnTo>
                      <a:pt x="915" y="3520"/>
                    </a:lnTo>
                    <a:lnTo>
                      <a:pt x="995" y="3566"/>
                    </a:lnTo>
                    <a:lnTo>
                      <a:pt x="1077" y="3608"/>
                    </a:lnTo>
                    <a:lnTo>
                      <a:pt x="1161" y="3645"/>
                    </a:lnTo>
                    <a:lnTo>
                      <a:pt x="1247" y="3680"/>
                    </a:lnTo>
                    <a:lnTo>
                      <a:pt x="1335" y="3709"/>
                    </a:lnTo>
                    <a:lnTo>
                      <a:pt x="1424" y="3736"/>
                    </a:lnTo>
                    <a:lnTo>
                      <a:pt x="1516" y="3756"/>
                    </a:lnTo>
                    <a:lnTo>
                      <a:pt x="1610" y="3774"/>
                    </a:lnTo>
                    <a:lnTo>
                      <a:pt x="1704" y="3786"/>
                    </a:lnTo>
                    <a:lnTo>
                      <a:pt x="1800" y="3792"/>
                    </a:lnTo>
                    <a:lnTo>
                      <a:pt x="1897"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grpSp>
            <p:nvGrpSpPr>
              <p:cNvPr id="6" name="Group 292"/>
              <p:cNvGrpSpPr>
                <a:grpSpLocks/>
              </p:cNvGrpSpPr>
              <p:nvPr/>
            </p:nvGrpSpPr>
            <p:grpSpPr bwMode="auto">
              <a:xfrm>
                <a:off x="3549" y="2429"/>
                <a:ext cx="901" cy="759"/>
                <a:chOff x="3549" y="2294"/>
                <a:chExt cx="901" cy="759"/>
              </a:xfrm>
            </p:grpSpPr>
            <p:sp>
              <p:nvSpPr>
                <p:cNvPr id="1078565" name="Freeform 293"/>
                <p:cNvSpPr>
                  <a:spLocks/>
                </p:cNvSpPr>
                <p:nvPr/>
              </p:nvSpPr>
              <p:spPr bwMode="auto">
                <a:xfrm>
                  <a:off x="3586" y="2294"/>
                  <a:ext cx="759" cy="759"/>
                </a:xfrm>
                <a:custGeom>
                  <a:avLst/>
                  <a:gdLst/>
                  <a:ahLst/>
                  <a:cxnLst>
                    <a:cxn ang="0">
                      <a:pos x="2091" y="3786"/>
                    </a:cxn>
                    <a:cxn ang="0">
                      <a:pos x="2371" y="3735"/>
                    </a:cxn>
                    <a:cxn ang="0">
                      <a:pos x="2635" y="3646"/>
                    </a:cxn>
                    <a:cxn ang="0">
                      <a:pos x="2880" y="3521"/>
                    </a:cxn>
                    <a:cxn ang="0">
                      <a:pos x="3104" y="3362"/>
                    </a:cxn>
                    <a:cxn ang="0">
                      <a:pos x="3301" y="3173"/>
                    </a:cxn>
                    <a:cxn ang="0">
                      <a:pos x="3470" y="2958"/>
                    </a:cxn>
                    <a:cxn ang="0">
                      <a:pos x="3607" y="2720"/>
                    </a:cxn>
                    <a:cxn ang="0">
                      <a:pos x="3710" y="2461"/>
                    </a:cxn>
                    <a:cxn ang="0">
                      <a:pos x="3773" y="2187"/>
                    </a:cxn>
                    <a:cxn ang="0">
                      <a:pos x="3795" y="1898"/>
                    </a:cxn>
                    <a:cxn ang="0">
                      <a:pos x="3773" y="1610"/>
                    </a:cxn>
                    <a:cxn ang="0">
                      <a:pos x="3710" y="1335"/>
                    </a:cxn>
                    <a:cxn ang="0">
                      <a:pos x="3607" y="1077"/>
                    </a:cxn>
                    <a:cxn ang="0">
                      <a:pos x="3470" y="838"/>
                    </a:cxn>
                    <a:cxn ang="0">
                      <a:pos x="3301" y="623"/>
                    </a:cxn>
                    <a:cxn ang="0">
                      <a:pos x="3104" y="435"/>
                    </a:cxn>
                    <a:cxn ang="0">
                      <a:pos x="2880" y="276"/>
                    </a:cxn>
                    <a:cxn ang="0">
                      <a:pos x="2635" y="150"/>
                    </a:cxn>
                    <a:cxn ang="0">
                      <a:pos x="2371" y="60"/>
                    </a:cxn>
                    <a:cxn ang="0">
                      <a:pos x="2091" y="10"/>
                    </a:cxn>
                    <a:cxn ang="0">
                      <a:pos x="1800" y="3"/>
                    </a:cxn>
                    <a:cxn ang="0">
                      <a:pos x="1516" y="39"/>
                    </a:cxn>
                    <a:cxn ang="0">
                      <a:pos x="1247" y="116"/>
                    </a:cxn>
                    <a:cxn ang="0">
                      <a:pos x="995" y="230"/>
                    </a:cxn>
                    <a:cxn ang="0">
                      <a:pos x="764" y="378"/>
                    </a:cxn>
                    <a:cxn ang="0">
                      <a:pos x="557" y="557"/>
                    </a:cxn>
                    <a:cxn ang="0">
                      <a:pos x="378" y="764"/>
                    </a:cxn>
                    <a:cxn ang="0">
                      <a:pos x="230" y="995"/>
                    </a:cxn>
                    <a:cxn ang="0">
                      <a:pos x="115" y="1247"/>
                    </a:cxn>
                    <a:cxn ang="0">
                      <a:pos x="39" y="1516"/>
                    </a:cxn>
                    <a:cxn ang="0">
                      <a:pos x="3" y="1801"/>
                    </a:cxn>
                    <a:cxn ang="0">
                      <a:pos x="10" y="2092"/>
                    </a:cxn>
                    <a:cxn ang="0">
                      <a:pos x="60" y="2372"/>
                    </a:cxn>
                    <a:cxn ang="0">
                      <a:pos x="150" y="2636"/>
                    </a:cxn>
                    <a:cxn ang="0">
                      <a:pos x="276" y="2881"/>
                    </a:cxn>
                    <a:cxn ang="0">
                      <a:pos x="435" y="3104"/>
                    </a:cxn>
                    <a:cxn ang="0">
                      <a:pos x="623" y="3302"/>
                    </a:cxn>
                    <a:cxn ang="0">
                      <a:pos x="838" y="3471"/>
                    </a:cxn>
                    <a:cxn ang="0">
                      <a:pos x="1077" y="3608"/>
                    </a:cxn>
                    <a:cxn ang="0">
                      <a:pos x="1335" y="3710"/>
                    </a:cxn>
                    <a:cxn ang="0">
                      <a:pos x="1610" y="3774"/>
                    </a:cxn>
                    <a:cxn ang="0">
                      <a:pos x="1897" y="3795"/>
                    </a:cxn>
                  </a:cxnLst>
                  <a:rect l="0" t="0" r="r" b="b"/>
                  <a:pathLst>
                    <a:path w="3795" h="3795">
                      <a:moveTo>
                        <a:pt x="1897" y="3795"/>
                      </a:moveTo>
                      <a:lnTo>
                        <a:pt x="1995" y="3793"/>
                      </a:lnTo>
                      <a:lnTo>
                        <a:pt x="2091" y="3786"/>
                      </a:lnTo>
                      <a:lnTo>
                        <a:pt x="2186" y="3774"/>
                      </a:lnTo>
                      <a:lnTo>
                        <a:pt x="2279" y="3757"/>
                      </a:lnTo>
                      <a:lnTo>
                        <a:pt x="2371" y="3735"/>
                      </a:lnTo>
                      <a:lnTo>
                        <a:pt x="2461" y="3710"/>
                      </a:lnTo>
                      <a:lnTo>
                        <a:pt x="2549" y="3680"/>
                      </a:lnTo>
                      <a:lnTo>
                        <a:pt x="2635" y="3646"/>
                      </a:lnTo>
                      <a:lnTo>
                        <a:pt x="2719" y="3608"/>
                      </a:lnTo>
                      <a:lnTo>
                        <a:pt x="2801" y="3566"/>
                      </a:lnTo>
                      <a:lnTo>
                        <a:pt x="2880" y="3521"/>
                      </a:lnTo>
                      <a:lnTo>
                        <a:pt x="2958" y="3471"/>
                      </a:lnTo>
                      <a:lnTo>
                        <a:pt x="3032" y="3418"/>
                      </a:lnTo>
                      <a:lnTo>
                        <a:pt x="3104" y="3362"/>
                      </a:lnTo>
                      <a:lnTo>
                        <a:pt x="3172" y="3302"/>
                      </a:lnTo>
                      <a:lnTo>
                        <a:pt x="3238" y="3238"/>
                      </a:lnTo>
                      <a:lnTo>
                        <a:pt x="3301" y="3173"/>
                      </a:lnTo>
                      <a:lnTo>
                        <a:pt x="3361" y="3104"/>
                      </a:lnTo>
                      <a:lnTo>
                        <a:pt x="3418" y="3032"/>
                      </a:lnTo>
                      <a:lnTo>
                        <a:pt x="3470" y="2958"/>
                      </a:lnTo>
                      <a:lnTo>
                        <a:pt x="3520" y="2881"/>
                      </a:lnTo>
                      <a:lnTo>
                        <a:pt x="3566" y="2801"/>
                      </a:lnTo>
                      <a:lnTo>
                        <a:pt x="3607" y="2720"/>
                      </a:lnTo>
                      <a:lnTo>
                        <a:pt x="3645" y="2636"/>
                      </a:lnTo>
                      <a:lnTo>
                        <a:pt x="3679" y="2550"/>
                      </a:lnTo>
                      <a:lnTo>
                        <a:pt x="3710" y="2461"/>
                      </a:lnTo>
                      <a:lnTo>
                        <a:pt x="3735" y="2372"/>
                      </a:lnTo>
                      <a:lnTo>
                        <a:pt x="3756" y="2279"/>
                      </a:lnTo>
                      <a:lnTo>
                        <a:pt x="3773" y="2187"/>
                      </a:lnTo>
                      <a:lnTo>
                        <a:pt x="3785" y="2092"/>
                      </a:lnTo>
                      <a:lnTo>
                        <a:pt x="3792" y="1996"/>
                      </a:lnTo>
                      <a:lnTo>
                        <a:pt x="3795" y="1898"/>
                      </a:lnTo>
                      <a:lnTo>
                        <a:pt x="3792" y="1801"/>
                      </a:lnTo>
                      <a:lnTo>
                        <a:pt x="3785" y="1705"/>
                      </a:lnTo>
                      <a:lnTo>
                        <a:pt x="3773" y="1610"/>
                      </a:lnTo>
                      <a:lnTo>
                        <a:pt x="3756" y="1516"/>
                      </a:lnTo>
                      <a:lnTo>
                        <a:pt x="3735" y="1425"/>
                      </a:lnTo>
                      <a:lnTo>
                        <a:pt x="3710" y="1335"/>
                      </a:lnTo>
                      <a:lnTo>
                        <a:pt x="3679" y="1247"/>
                      </a:lnTo>
                      <a:lnTo>
                        <a:pt x="3645" y="1161"/>
                      </a:lnTo>
                      <a:lnTo>
                        <a:pt x="3607" y="1077"/>
                      </a:lnTo>
                      <a:lnTo>
                        <a:pt x="3566" y="995"/>
                      </a:lnTo>
                      <a:lnTo>
                        <a:pt x="3520" y="916"/>
                      </a:lnTo>
                      <a:lnTo>
                        <a:pt x="3470" y="838"/>
                      </a:lnTo>
                      <a:lnTo>
                        <a:pt x="3418" y="764"/>
                      </a:lnTo>
                      <a:lnTo>
                        <a:pt x="3361" y="692"/>
                      </a:lnTo>
                      <a:lnTo>
                        <a:pt x="3301" y="623"/>
                      </a:lnTo>
                      <a:lnTo>
                        <a:pt x="3238" y="557"/>
                      </a:lnTo>
                      <a:lnTo>
                        <a:pt x="3172" y="495"/>
                      </a:lnTo>
                      <a:lnTo>
                        <a:pt x="3104" y="435"/>
                      </a:lnTo>
                      <a:lnTo>
                        <a:pt x="3032" y="378"/>
                      </a:lnTo>
                      <a:lnTo>
                        <a:pt x="2958" y="325"/>
                      </a:lnTo>
                      <a:lnTo>
                        <a:pt x="2880" y="276"/>
                      </a:lnTo>
                      <a:lnTo>
                        <a:pt x="2801" y="230"/>
                      </a:lnTo>
                      <a:lnTo>
                        <a:pt x="2719" y="187"/>
                      </a:lnTo>
                      <a:lnTo>
                        <a:pt x="2635" y="150"/>
                      </a:lnTo>
                      <a:lnTo>
                        <a:pt x="2549" y="116"/>
                      </a:lnTo>
                      <a:lnTo>
                        <a:pt x="2461" y="86"/>
                      </a:lnTo>
                      <a:lnTo>
                        <a:pt x="2371" y="60"/>
                      </a:lnTo>
                      <a:lnTo>
                        <a:pt x="2279" y="39"/>
                      </a:lnTo>
                      <a:lnTo>
                        <a:pt x="2186" y="22"/>
                      </a:lnTo>
                      <a:lnTo>
                        <a:pt x="2091" y="10"/>
                      </a:lnTo>
                      <a:lnTo>
                        <a:pt x="1995" y="3"/>
                      </a:lnTo>
                      <a:lnTo>
                        <a:pt x="1897" y="0"/>
                      </a:lnTo>
                      <a:lnTo>
                        <a:pt x="1800" y="3"/>
                      </a:lnTo>
                      <a:lnTo>
                        <a:pt x="1704" y="10"/>
                      </a:lnTo>
                      <a:lnTo>
                        <a:pt x="1610" y="22"/>
                      </a:lnTo>
                      <a:lnTo>
                        <a:pt x="1516" y="39"/>
                      </a:lnTo>
                      <a:lnTo>
                        <a:pt x="1424" y="60"/>
                      </a:lnTo>
                      <a:lnTo>
                        <a:pt x="1335" y="86"/>
                      </a:lnTo>
                      <a:lnTo>
                        <a:pt x="1247" y="116"/>
                      </a:lnTo>
                      <a:lnTo>
                        <a:pt x="1161" y="150"/>
                      </a:lnTo>
                      <a:lnTo>
                        <a:pt x="1077" y="187"/>
                      </a:lnTo>
                      <a:lnTo>
                        <a:pt x="995" y="230"/>
                      </a:lnTo>
                      <a:lnTo>
                        <a:pt x="915" y="276"/>
                      </a:lnTo>
                      <a:lnTo>
                        <a:pt x="838" y="325"/>
                      </a:lnTo>
                      <a:lnTo>
                        <a:pt x="764" y="378"/>
                      </a:lnTo>
                      <a:lnTo>
                        <a:pt x="692" y="435"/>
                      </a:lnTo>
                      <a:lnTo>
                        <a:pt x="623" y="495"/>
                      </a:lnTo>
                      <a:lnTo>
                        <a:pt x="557" y="557"/>
                      </a:lnTo>
                      <a:lnTo>
                        <a:pt x="495" y="623"/>
                      </a:lnTo>
                      <a:lnTo>
                        <a:pt x="435" y="692"/>
                      </a:lnTo>
                      <a:lnTo>
                        <a:pt x="378" y="764"/>
                      </a:lnTo>
                      <a:lnTo>
                        <a:pt x="325" y="838"/>
                      </a:lnTo>
                      <a:lnTo>
                        <a:pt x="276" y="916"/>
                      </a:lnTo>
                      <a:lnTo>
                        <a:pt x="230" y="995"/>
                      </a:lnTo>
                      <a:lnTo>
                        <a:pt x="187" y="1077"/>
                      </a:lnTo>
                      <a:lnTo>
                        <a:pt x="150" y="1161"/>
                      </a:lnTo>
                      <a:lnTo>
                        <a:pt x="115" y="1247"/>
                      </a:lnTo>
                      <a:lnTo>
                        <a:pt x="86" y="1335"/>
                      </a:lnTo>
                      <a:lnTo>
                        <a:pt x="60" y="1425"/>
                      </a:lnTo>
                      <a:lnTo>
                        <a:pt x="39" y="1516"/>
                      </a:lnTo>
                      <a:lnTo>
                        <a:pt x="23" y="1610"/>
                      </a:lnTo>
                      <a:lnTo>
                        <a:pt x="10" y="1705"/>
                      </a:lnTo>
                      <a:lnTo>
                        <a:pt x="3" y="1801"/>
                      </a:lnTo>
                      <a:lnTo>
                        <a:pt x="0" y="1898"/>
                      </a:lnTo>
                      <a:lnTo>
                        <a:pt x="3" y="1996"/>
                      </a:lnTo>
                      <a:lnTo>
                        <a:pt x="10" y="2092"/>
                      </a:lnTo>
                      <a:lnTo>
                        <a:pt x="23" y="2187"/>
                      </a:lnTo>
                      <a:lnTo>
                        <a:pt x="39" y="2279"/>
                      </a:lnTo>
                      <a:lnTo>
                        <a:pt x="60" y="2372"/>
                      </a:lnTo>
                      <a:lnTo>
                        <a:pt x="86" y="2461"/>
                      </a:lnTo>
                      <a:lnTo>
                        <a:pt x="115" y="2550"/>
                      </a:lnTo>
                      <a:lnTo>
                        <a:pt x="150" y="2636"/>
                      </a:lnTo>
                      <a:lnTo>
                        <a:pt x="187" y="2720"/>
                      </a:lnTo>
                      <a:lnTo>
                        <a:pt x="230" y="2801"/>
                      </a:lnTo>
                      <a:lnTo>
                        <a:pt x="276" y="2881"/>
                      </a:lnTo>
                      <a:lnTo>
                        <a:pt x="325" y="2958"/>
                      </a:lnTo>
                      <a:lnTo>
                        <a:pt x="378" y="3032"/>
                      </a:lnTo>
                      <a:lnTo>
                        <a:pt x="435" y="3104"/>
                      </a:lnTo>
                      <a:lnTo>
                        <a:pt x="495" y="3173"/>
                      </a:lnTo>
                      <a:lnTo>
                        <a:pt x="557" y="3238"/>
                      </a:lnTo>
                      <a:lnTo>
                        <a:pt x="623" y="3302"/>
                      </a:lnTo>
                      <a:lnTo>
                        <a:pt x="692" y="3362"/>
                      </a:lnTo>
                      <a:lnTo>
                        <a:pt x="764" y="3418"/>
                      </a:lnTo>
                      <a:lnTo>
                        <a:pt x="838" y="3471"/>
                      </a:lnTo>
                      <a:lnTo>
                        <a:pt x="915" y="3521"/>
                      </a:lnTo>
                      <a:lnTo>
                        <a:pt x="995" y="3566"/>
                      </a:lnTo>
                      <a:lnTo>
                        <a:pt x="1077" y="3608"/>
                      </a:lnTo>
                      <a:lnTo>
                        <a:pt x="1161" y="3646"/>
                      </a:lnTo>
                      <a:lnTo>
                        <a:pt x="1247" y="3680"/>
                      </a:lnTo>
                      <a:lnTo>
                        <a:pt x="1335" y="3710"/>
                      </a:lnTo>
                      <a:lnTo>
                        <a:pt x="1424" y="3735"/>
                      </a:lnTo>
                      <a:lnTo>
                        <a:pt x="1516" y="3757"/>
                      </a:lnTo>
                      <a:lnTo>
                        <a:pt x="1610" y="3774"/>
                      </a:lnTo>
                      <a:lnTo>
                        <a:pt x="1704" y="3786"/>
                      </a:lnTo>
                      <a:lnTo>
                        <a:pt x="1800" y="3793"/>
                      </a:lnTo>
                      <a:lnTo>
                        <a:pt x="1897"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66" name="Text Box 294"/>
                <p:cNvSpPr txBox="1">
                  <a:spLocks noChangeArrowheads="1"/>
                </p:cNvSpPr>
                <p:nvPr/>
              </p:nvSpPr>
              <p:spPr bwMode="auto">
                <a:xfrm>
                  <a:off x="3549" y="2535"/>
                  <a:ext cx="901" cy="221"/>
                </a:xfrm>
                <a:prstGeom prst="rect">
                  <a:avLst/>
                </a:prstGeom>
                <a:noFill/>
                <a:ln w="9525">
                  <a:noFill/>
                  <a:miter lim="800000"/>
                  <a:headEnd/>
                  <a:tailEnd/>
                </a:ln>
                <a:effectLst/>
              </p:spPr>
              <p:txBody>
                <a:bodyPr wrap="square">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Assessmen</a:t>
                  </a:r>
                  <a:r>
                    <a:rPr lang="en-US" sz="1600" dirty="0">
                      <a:solidFill>
                        <a:srgbClr val="FFD911"/>
                      </a:solidFill>
                      <a:latin typeface="Arial" pitchFamily="34" charset="0"/>
                      <a:ea typeface="ＭＳ Ｐゴシック" pitchFamily="34" charset="-128"/>
                    </a:rPr>
                    <a:t>t</a:t>
                  </a:r>
                </a:p>
              </p:txBody>
            </p:sp>
          </p:grpSp>
          <p:grpSp>
            <p:nvGrpSpPr>
              <p:cNvPr id="7" name="Group 295"/>
              <p:cNvGrpSpPr>
                <a:grpSpLocks/>
              </p:cNvGrpSpPr>
              <p:nvPr/>
            </p:nvGrpSpPr>
            <p:grpSpPr bwMode="auto">
              <a:xfrm>
                <a:off x="2391" y="2429"/>
                <a:ext cx="1006" cy="759"/>
                <a:chOff x="2391" y="2294"/>
                <a:chExt cx="1006" cy="759"/>
              </a:xfrm>
            </p:grpSpPr>
            <p:sp>
              <p:nvSpPr>
                <p:cNvPr id="1078568" name="Freeform 296"/>
                <p:cNvSpPr>
                  <a:spLocks/>
                </p:cNvSpPr>
                <p:nvPr/>
              </p:nvSpPr>
              <p:spPr bwMode="auto">
                <a:xfrm>
                  <a:off x="2497" y="2294"/>
                  <a:ext cx="759" cy="759"/>
                </a:xfrm>
                <a:custGeom>
                  <a:avLst/>
                  <a:gdLst/>
                  <a:ahLst/>
                  <a:cxnLst>
                    <a:cxn ang="0">
                      <a:pos x="2090" y="3786"/>
                    </a:cxn>
                    <a:cxn ang="0">
                      <a:pos x="2370" y="3735"/>
                    </a:cxn>
                    <a:cxn ang="0">
                      <a:pos x="2634" y="3646"/>
                    </a:cxn>
                    <a:cxn ang="0">
                      <a:pos x="2879" y="3521"/>
                    </a:cxn>
                    <a:cxn ang="0">
                      <a:pos x="3103" y="3362"/>
                    </a:cxn>
                    <a:cxn ang="0">
                      <a:pos x="3300" y="3173"/>
                    </a:cxn>
                    <a:cxn ang="0">
                      <a:pos x="3470" y="2958"/>
                    </a:cxn>
                    <a:cxn ang="0">
                      <a:pos x="3606" y="2720"/>
                    </a:cxn>
                    <a:cxn ang="0">
                      <a:pos x="3709" y="2461"/>
                    </a:cxn>
                    <a:cxn ang="0">
                      <a:pos x="3772" y="2187"/>
                    </a:cxn>
                    <a:cxn ang="0">
                      <a:pos x="3795" y="1898"/>
                    </a:cxn>
                    <a:cxn ang="0">
                      <a:pos x="3772" y="1610"/>
                    </a:cxn>
                    <a:cxn ang="0">
                      <a:pos x="3709" y="1335"/>
                    </a:cxn>
                    <a:cxn ang="0">
                      <a:pos x="3606" y="1077"/>
                    </a:cxn>
                    <a:cxn ang="0">
                      <a:pos x="3470" y="838"/>
                    </a:cxn>
                    <a:cxn ang="0">
                      <a:pos x="3300" y="623"/>
                    </a:cxn>
                    <a:cxn ang="0">
                      <a:pos x="3103" y="435"/>
                    </a:cxn>
                    <a:cxn ang="0">
                      <a:pos x="2879" y="276"/>
                    </a:cxn>
                    <a:cxn ang="0">
                      <a:pos x="2634" y="150"/>
                    </a:cxn>
                    <a:cxn ang="0">
                      <a:pos x="2370" y="60"/>
                    </a:cxn>
                    <a:cxn ang="0">
                      <a:pos x="2090" y="10"/>
                    </a:cxn>
                    <a:cxn ang="0">
                      <a:pos x="1799" y="3"/>
                    </a:cxn>
                    <a:cxn ang="0">
                      <a:pos x="1516" y="39"/>
                    </a:cxn>
                    <a:cxn ang="0">
                      <a:pos x="1246" y="116"/>
                    </a:cxn>
                    <a:cxn ang="0">
                      <a:pos x="994" y="230"/>
                    </a:cxn>
                    <a:cxn ang="0">
                      <a:pos x="763" y="378"/>
                    </a:cxn>
                    <a:cxn ang="0">
                      <a:pos x="557" y="557"/>
                    </a:cxn>
                    <a:cxn ang="0">
                      <a:pos x="377" y="764"/>
                    </a:cxn>
                    <a:cxn ang="0">
                      <a:pos x="229" y="995"/>
                    </a:cxn>
                    <a:cxn ang="0">
                      <a:pos x="116" y="1247"/>
                    </a:cxn>
                    <a:cxn ang="0">
                      <a:pos x="38" y="1516"/>
                    </a:cxn>
                    <a:cxn ang="0">
                      <a:pos x="2" y="1801"/>
                    </a:cxn>
                    <a:cxn ang="0">
                      <a:pos x="10" y="2092"/>
                    </a:cxn>
                    <a:cxn ang="0">
                      <a:pos x="60" y="2372"/>
                    </a:cxn>
                    <a:cxn ang="0">
                      <a:pos x="149" y="2636"/>
                    </a:cxn>
                    <a:cxn ang="0">
                      <a:pos x="275" y="2881"/>
                    </a:cxn>
                    <a:cxn ang="0">
                      <a:pos x="434" y="3104"/>
                    </a:cxn>
                    <a:cxn ang="0">
                      <a:pos x="622" y="3302"/>
                    </a:cxn>
                    <a:cxn ang="0">
                      <a:pos x="837" y="3471"/>
                    </a:cxn>
                    <a:cxn ang="0">
                      <a:pos x="1076" y="3608"/>
                    </a:cxn>
                    <a:cxn ang="0">
                      <a:pos x="1334" y="3710"/>
                    </a:cxn>
                    <a:cxn ang="0">
                      <a:pos x="1609" y="3774"/>
                    </a:cxn>
                    <a:cxn ang="0">
                      <a:pos x="1897" y="3795"/>
                    </a:cxn>
                  </a:cxnLst>
                  <a:rect l="0" t="0" r="r" b="b"/>
                  <a:pathLst>
                    <a:path w="3795" h="3795">
                      <a:moveTo>
                        <a:pt x="1897" y="3795"/>
                      </a:moveTo>
                      <a:lnTo>
                        <a:pt x="1994" y="3793"/>
                      </a:lnTo>
                      <a:lnTo>
                        <a:pt x="2090" y="3786"/>
                      </a:lnTo>
                      <a:lnTo>
                        <a:pt x="2185" y="3774"/>
                      </a:lnTo>
                      <a:lnTo>
                        <a:pt x="2279" y="3757"/>
                      </a:lnTo>
                      <a:lnTo>
                        <a:pt x="2370" y="3735"/>
                      </a:lnTo>
                      <a:lnTo>
                        <a:pt x="2460" y="3710"/>
                      </a:lnTo>
                      <a:lnTo>
                        <a:pt x="2548" y="3680"/>
                      </a:lnTo>
                      <a:lnTo>
                        <a:pt x="2634" y="3646"/>
                      </a:lnTo>
                      <a:lnTo>
                        <a:pt x="2718" y="3608"/>
                      </a:lnTo>
                      <a:lnTo>
                        <a:pt x="2800" y="3566"/>
                      </a:lnTo>
                      <a:lnTo>
                        <a:pt x="2879" y="3521"/>
                      </a:lnTo>
                      <a:lnTo>
                        <a:pt x="2957" y="3471"/>
                      </a:lnTo>
                      <a:lnTo>
                        <a:pt x="3031" y="3418"/>
                      </a:lnTo>
                      <a:lnTo>
                        <a:pt x="3103" y="3362"/>
                      </a:lnTo>
                      <a:lnTo>
                        <a:pt x="3171" y="3302"/>
                      </a:lnTo>
                      <a:lnTo>
                        <a:pt x="3238" y="3238"/>
                      </a:lnTo>
                      <a:lnTo>
                        <a:pt x="3300" y="3173"/>
                      </a:lnTo>
                      <a:lnTo>
                        <a:pt x="3360" y="3104"/>
                      </a:lnTo>
                      <a:lnTo>
                        <a:pt x="3417" y="3032"/>
                      </a:lnTo>
                      <a:lnTo>
                        <a:pt x="3470" y="2958"/>
                      </a:lnTo>
                      <a:lnTo>
                        <a:pt x="3519" y="2881"/>
                      </a:lnTo>
                      <a:lnTo>
                        <a:pt x="3565" y="2801"/>
                      </a:lnTo>
                      <a:lnTo>
                        <a:pt x="3606" y="2720"/>
                      </a:lnTo>
                      <a:lnTo>
                        <a:pt x="3644" y="2636"/>
                      </a:lnTo>
                      <a:lnTo>
                        <a:pt x="3679" y="2550"/>
                      </a:lnTo>
                      <a:lnTo>
                        <a:pt x="3709" y="2461"/>
                      </a:lnTo>
                      <a:lnTo>
                        <a:pt x="3735" y="2372"/>
                      </a:lnTo>
                      <a:lnTo>
                        <a:pt x="3756" y="2279"/>
                      </a:lnTo>
                      <a:lnTo>
                        <a:pt x="3772" y="2187"/>
                      </a:lnTo>
                      <a:lnTo>
                        <a:pt x="3785" y="2092"/>
                      </a:lnTo>
                      <a:lnTo>
                        <a:pt x="3792" y="1996"/>
                      </a:lnTo>
                      <a:lnTo>
                        <a:pt x="3795" y="1898"/>
                      </a:lnTo>
                      <a:lnTo>
                        <a:pt x="3792" y="1801"/>
                      </a:lnTo>
                      <a:lnTo>
                        <a:pt x="3785" y="1705"/>
                      </a:lnTo>
                      <a:lnTo>
                        <a:pt x="3772" y="1610"/>
                      </a:lnTo>
                      <a:lnTo>
                        <a:pt x="3756" y="1516"/>
                      </a:lnTo>
                      <a:lnTo>
                        <a:pt x="3735" y="1425"/>
                      </a:lnTo>
                      <a:lnTo>
                        <a:pt x="3709" y="1335"/>
                      </a:lnTo>
                      <a:lnTo>
                        <a:pt x="3679" y="1247"/>
                      </a:lnTo>
                      <a:lnTo>
                        <a:pt x="3644" y="1161"/>
                      </a:lnTo>
                      <a:lnTo>
                        <a:pt x="3606" y="1077"/>
                      </a:lnTo>
                      <a:lnTo>
                        <a:pt x="3565" y="995"/>
                      </a:lnTo>
                      <a:lnTo>
                        <a:pt x="3519" y="916"/>
                      </a:lnTo>
                      <a:lnTo>
                        <a:pt x="3470" y="838"/>
                      </a:lnTo>
                      <a:lnTo>
                        <a:pt x="3417" y="764"/>
                      </a:lnTo>
                      <a:lnTo>
                        <a:pt x="3360" y="692"/>
                      </a:lnTo>
                      <a:lnTo>
                        <a:pt x="3300" y="623"/>
                      </a:lnTo>
                      <a:lnTo>
                        <a:pt x="3238" y="557"/>
                      </a:lnTo>
                      <a:lnTo>
                        <a:pt x="3171" y="495"/>
                      </a:lnTo>
                      <a:lnTo>
                        <a:pt x="3103" y="435"/>
                      </a:lnTo>
                      <a:lnTo>
                        <a:pt x="3031" y="378"/>
                      </a:lnTo>
                      <a:lnTo>
                        <a:pt x="2957" y="325"/>
                      </a:lnTo>
                      <a:lnTo>
                        <a:pt x="2879" y="276"/>
                      </a:lnTo>
                      <a:lnTo>
                        <a:pt x="2800" y="230"/>
                      </a:lnTo>
                      <a:lnTo>
                        <a:pt x="2718" y="187"/>
                      </a:lnTo>
                      <a:lnTo>
                        <a:pt x="2634" y="150"/>
                      </a:lnTo>
                      <a:lnTo>
                        <a:pt x="2548" y="116"/>
                      </a:lnTo>
                      <a:lnTo>
                        <a:pt x="2460" y="86"/>
                      </a:lnTo>
                      <a:lnTo>
                        <a:pt x="2370" y="60"/>
                      </a:lnTo>
                      <a:lnTo>
                        <a:pt x="2279" y="39"/>
                      </a:lnTo>
                      <a:lnTo>
                        <a:pt x="2185" y="22"/>
                      </a:lnTo>
                      <a:lnTo>
                        <a:pt x="2090" y="10"/>
                      </a:lnTo>
                      <a:lnTo>
                        <a:pt x="1994" y="3"/>
                      </a:lnTo>
                      <a:lnTo>
                        <a:pt x="1897" y="0"/>
                      </a:lnTo>
                      <a:lnTo>
                        <a:pt x="1799" y="3"/>
                      </a:lnTo>
                      <a:lnTo>
                        <a:pt x="1703" y="10"/>
                      </a:lnTo>
                      <a:lnTo>
                        <a:pt x="1609" y="22"/>
                      </a:lnTo>
                      <a:lnTo>
                        <a:pt x="1516" y="39"/>
                      </a:lnTo>
                      <a:lnTo>
                        <a:pt x="1423" y="60"/>
                      </a:lnTo>
                      <a:lnTo>
                        <a:pt x="1334" y="86"/>
                      </a:lnTo>
                      <a:lnTo>
                        <a:pt x="1246" y="116"/>
                      </a:lnTo>
                      <a:lnTo>
                        <a:pt x="1160" y="150"/>
                      </a:lnTo>
                      <a:lnTo>
                        <a:pt x="1076" y="187"/>
                      </a:lnTo>
                      <a:lnTo>
                        <a:pt x="994" y="230"/>
                      </a:lnTo>
                      <a:lnTo>
                        <a:pt x="914" y="276"/>
                      </a:lnTo>
                      <a:lnTo>
                        <a:pt x="837" y="325"/>
                      </a:lnTo>
                      <a:lnTo>
                        <a:pt x="763" y="378"/>
                      </a:lnTo>
                      <a:lnTo>
                        <a:pt x="691" y="435"/>
                      </a:lnTo>
                      <a:lnTo>
                        <a:pt x="622" y="495"/>
                      </a:lnTo>
                      <a:lnTo>
                        <a:pt x="557" y="557"/>
                      </a:lnTo>
                      <a:lnTo>
                        <a:pt x="494" y="623"/>
                      </a:lnTo>
                      <a:lnTo>
                        <a:pt x="434" y="692"/>
                      </a:lnTo>
                      <a:lnTo>
                        <a:pt x="377" y="764"/>
                      </a:lnTo>
                      <a:lnTo>
                        <a:pt x="325" y="838"/>
                      </a:lnTo>
                      <a:lnTo>
                        <a:pt x="275" y="916"/>
                      </a:lnTo>
                      <a:lnTo>
                        <a:pt x="229" y="995"/>
                      </a:lnTo>
                      <a:lnTo>
                        <a:pt x="188" y="1077"/>
                      </a:lnTo>
                      <a:lnTo>
                        <a:pt x="149" y="1161"/>
                      </a:lnTo>
                      <a:lnTo>
                        <a:pt x="116" y="1247"/>
                      </a:lnTo>
                      <a:lnTo>
                        <a:pt x="85" y="1335"/>
                      </a:lnTo>
                      <a:lnTo>
                        <a:pt x="60" y="1425"/>
                      </a:lnTo>
                      <a:lnTo>
                        <a:pt x="38" y="1516"/>
                      </a:lnTo>
                      <a:lnTo>
                        <a:pt x="22" y="1610"/>
                      </a:lnTo>
                      <a:lnTo>
                        <a:pt x="10" y="1705"/>
                      </a:lnTo>
                      <a:lnTo>
                        <a:pt x="2" y="1801"/>
                      </a:lnTo>
                      <a:lnTo>
                        <a:pt x="0" y="1898"/>
                      </a:lnTo>
                      <a:lnTo>
                        <a:pt x="2" y="1996"/>
                      </a:lnTo>
                      <a:lnTo>
                        <a:pt x="10" y="2092"/>
                      </a:lnTo>
                      <a:lnTo>
                        <a:pt x="22" y="2187"/>
                      </a:lnTo>
                      <a:lnTo>
                        <a:pt x="38" y="2279"/>
                      </a:lnTo>
                      <a:lnTo>
                        <a:pt x="60" y="2372"/>
                      </a:lnTo>
                      <a:lnTo>
                        <a:pt x="85" y="2461"/>
                      </a:lnTo>
                      <a:lnTo>
                        <a:pt x="116" y="2550"/>
                      </a:lnTo>
                      <a:lnTo>
                        <a:pt x="149" y="2636"/>
                      </a:lnTo>
                      <a:lnTo>
                        <a:pt x="188" y="2720"/>
                      </a:lnTo>
                      <a:lnTo>
                        <a:pt x="229" y="2801"/>
                      </a:lnTo>
                      <a:lnTo>
                        <a:pt x="275" y="2881"/>
                      </a:lnTo>
                      <a:lnTo>
                        <a:pt x="325" y="2958"/>
                      </a:lnTo>
                      <a:lnTo>
                        <a:pt x="377" y="3032"/>
                      </a:lnTo>
                      <a:lnTo>
                        <a:pt x="434" y="3104"/>
                      </a:lnTo>
                      <a:lnTo>
                        <a:pt x="494" y="3173"/>
                      </a:lnTo>
                      <a:lnTo>
                        <a:pt x="557" y="3238"/>
                      </a:lnTo>
                      <a:lnTo>
                        <a:pt x="622" y="3302"/>
                      </a:lnTo>
                      <a:lnTo>
                        <a:pt x="691" y="3362"/>
                      </a:lnTo>
                      <a:lnTo>
                        <a:pt x="763" y="3418"/>
                      </a:lnTo>
                      <a:lnTo>
                        <a:pt x="837" y="3471"/>
                      </a:lnTo>
                      <a:lnTo>
                        <a:pt x="914" y="3521"/>
                      </a:lnTo>
                      <a:lnTo>
                        <a:pt x="994" y="3566"/>
                      </a:lnTo>
                      <a:lnTo>
                        <a:pt x="1076" y="3608"/>
                      </a:lnTo>
                      <a:lnTo>
                        <a:pt x="1160" y="3646"/>
                      </a:lnTo>
                      <a:lnTo>
                        <a:pt x="1246" y="3680"/>
                      </a:lnTo>
                      <a:lnTo>
                        <a:pt x="1334" y="3710"/>
                      </a:lnTo>
                      <a:lnTo>
                        <a:pt x="1423" y="3735"/>
                      </a:lnTo>
                      <a:lnTo>
                        <a:pt x="1516" y="3757"/>
                      </a:lnTo>
                      <a:lnTo>
                        <a:pt x="1609" y="3774"/>
                      </a:lnTo>
                      <a:lnTo>
                        <a:pt x="1703" y="3786"/>
                      </a:lnTo>
                      <a:lnTo>
                        <a:pt x="1799" y="3793"/>
                      </a:lnTo>
                      <a:lnTo>
                        <a:pt x="1897" y="3795"/>
                      </a:lnTo>
                    </a:path>
                  </a:pathLst>
                </a:custGeom>
                <a:noFill/>
                <a:ln w="3175">
                  <a:solidFill>
                    <a:srgbClr val="000000"/>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69" name="Text Box 297"/>
                <p:cNvSpPr txBox="1">
                  <a:spLocks noChangeArrowheads="1"/>
                </p:cNvSpPr>
                <p:nvPr/>
              </p:nvSpPr>
              <p:spPr bwMode="auto">
                <a:xfrm>
                  <a:off x="2391" y="2490"/>
                  <a:ext cx="1006" cy="367"/>
                </a:xfrm>
                <a:prstGeom prst="rect">
                  <a:avLst/>
                </a:prstGeom>
                <a:noFill/>
                <a:ln w="9525">
                  <a:noFill/>
                  <a:miter lim="800000"/>
                  <a:headEnd/>
                  <a:tailEnd/>
                </a:ln>
                <a:effectLst/>
              </p:spPr>
              <p:txBody>
                <a:bodyPr wrap="square">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Occurrence Management</a:t>
                  </a:r>
                </a:p>
              </p:txBody>
            </p:sp>
          </p:grpSp>
          <p:sp>
            <p:nvSpPr>
              <p:cNvPr id="1078570" name="Text Box 298"/>
              <p:cNvSpPr txBox="1">
                <a:spLocks noChangeArrowheads="1"/>
              </p:cNvSpPr>
              <p:nvPr/>
            </p:nvSpPr>
            <p:spPr bwMode="auto">
              <a:xfrm>
                <a:off x="3482" y="1791"/>
                <a:ext cx="1020" cy="367"/>
              </a:xfrm>
              <a:prstGeom prst="rect">
                <a:avLst/>
              </a:prstGeom>
              <a:noFill/>
              <a:ln w="9525">
                <a:noFill/>
                <a:miter lim="800000"/>
                <a:headEnd/>
                <a:tailEnd/>
              </a:ln>
              <a:effectLst/>
            </p:spPr>
            <p:txBody>
              <a:bodyPr wrap="square">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Information</a:t>
                </a:r>
                <a:br>
                  <a:rPr lang="en-US" sz="1600" dirty="0">
                    <a:solidFill>
                      <a:srgbClr val="FFD911"/>
                    </a:solidFill>
                    <a:ea typeface="ＭＳ Ｐゴシック" pitchFamily="34" charset="-128"/>
                  </a:rPr>
                </a:br>
                <a:r>
                  <a:rPr lang="en-US" sz="1600" dirty="0">
                    <a:solidFill>
                      <a:srgbClr val="FFD911"/>
                    </a:solidFill>
                    <a:ea typeface="ＭＳ Ｐゴシック" pitchFamily="34" charset="-128"/>
                  </a:rPr>
                  <a:t>Management</a:t>
                </a:r>
              </a:p>
            </p:txBody>
          </p:sp>
          <p:grpSp>
            <p:nvGrpSpPr>
              <p:cNvPr id="8" name="Group 299"/>
              <p:cNvGrpSpPr>
                <a:grpSpLocks/>
              </p:cNvGrpSpPr>
              <p:nvPr/>
            </p:nvGrpSpPr>
            <p:grpSpPr bwMode="auto">
              <a:xfrm>
                <a:off x="1319" y="3245"/>
                <a:ext cx="1035" cy="759"/>
                <a:chOff x="1319" y="3110"/>
                <a:chExt cx="1035" cy="759"/>
              </a:xfrm>
            </p:grpSpPr>
            <p:sp>
              <p:nvSpPr>
                <p:cNvPr id="1078572" name="Freeform 300"/>
                <p:cNvSpPr>
                  <a:spLocks/>
                </p:cNvSpPr>
                <p:nvPr/>
              </p:nvSpPr>
              <p:spPr bwMode="auto">
                <a:xfrm>
                  <a:off x="1454" y="3110"/>
                  <a:ext cx="759" cy="759"/>
                </a:xfrm>
                <a:custGeom>
                  <a:avLst/>
                  <a:gdLst/>
                  <a:ahLst/>
                  <a:cxnLst>
                    <a:cxn ang="0">
                      <a:pos x="2091" y="3786"/>
                    </a:cxn>
                    <a:cxn ang="0">
                      <a:pos x="2371" y="3735"/>
                    </a:cxn>
                    <a:cxn ang="0">
                      <a:pos x="2634" y="3646"/>
                    </a:cxn>
                    <a:cxn ang="0">
                      <a:pos x="2880" y="3520"/>
                    </a:cxn>
                    <a:cxn ang="0">
                      <a:pos x="3103" y="3362"/>
                    </a:cxn>
                    <a:cxn ang="0">
                      <a:pos x="3301" y="3173"/>
                    </a:cxn>
                    <a:cxn ang="0">
                      <a:pos x="3470" y="2957"/>
                    </a:cxn>
                    <a:cxn ang="0">
                      <a:pos x="3608" y="2720"/>
                    </a:cxn>
                    <a:cxn ang="0">
                      <a:pos x="3709" y="2461"/>
                    </a:cxn>
                    <a:cxn ang="0">
                      <a:pos x="3773" y="2187"/>
                    </a:cxn>
                    <a:cxn ang="0">
                      <a:pos x="3795" y="1898"/>
                    </a:cxn>
                    <a:cxn ang="0">
                      <a:pos x="3773" y="1610"/>
                    </a:cxn>
                    <a:cxn ang="0">
                      <a:pos x="3709" y="1334"/>
                    </a:cxn>
                    <a:cxn ang="0">
                      <a:pos x="3608" y="1076"/>
                    </a:cxn>
                    <a:cxn ang="0">
                      <a:pos x="3470" y="838"/>
                    </a:cxn>
                    <a:cxn ang="0">
                      <a:pos x="3301" y="624"/>
                    </a:cxn>
                    <a:cxn ang="0">
                      <a:pos x="3103" y="435"/>
                    </a:cxn>
                    <a:cxn ang="0">
                      <a:pos x="2880" y="276"/>
                    </a:cxn>
                    <a:cxn ang="0">
                      <a:pos x="2634" y="149"/>
                    </a:cxn>
                    <a:cxn ang="0">
                      <a:pos x="2371" y="60"/>
                    </a:cxn>
                    <a:cxn ang="0">
                      <a:pos x="2091" y="10"/>
                    </a:cxn>
                    <a:cxn ang="0">
                      <a:pos x="1801" y="2"/>
                    </a:cxn>
                    <a:cxn ang="0">
                      <a:pos x="1516" y="39"/>
                    </a:cxn>
                    <a:cxn ang="0">
                      <a:pos x="1246" y="116"/>
                    </a:cxn>
                    <a:cxn ang="0">
                      <a:pos x="994" y="230"/>
                    </a:cxn>
                    <a:cxn ang="0">
                      <a:pos x="763" y="378"/>
                    </a:cxn>
                    <a:cxn ang="0">
                      <a:pos x="557" y="557"/>
                    </a:cxn>
                    <a:cxn ang="0">
                      <a:pos x="378" y="764"/>
                    </a:cxn>
                    <a:cxn ang="0">
                      <a:pos x="230" y="994"/>
                    </a:cxn>
                    <a:cxn ang="0">
                      <a:pos x="116" y="1247"/>
                    </a:cxn>
                    <a:cxn ang="0">
                      <a:pos x="38" y="1516"/>
                    </a:cxn>
                    <a:cxn ang="0">
                      <a:pos x="2" y="1801"/>
                    </a:cxn>
                    <a:cxn ang="0">
                      <a:pos x="10" y="2092"/>
                    </a:cxn>
                    <a:cxn ang="0">
                      <a:pos x="60" y="2371"/>
                    </a:cxn>
                    <a:cxn ang="0">
                      <a:pos x="150" y="2636"/>
                    </a:cxn>
                    <a:cxn ang="0">
                      <a:pos x="276" y="2881"/>
                    </a:cxn>
                    <a:cxn ang="0">
                      <a:pos x="434" y="3103"/>
                    </a:cxn>
                    <a:cxn ang="0">
                      <a:pos x="623" y="3302"/>
                    </a:cxn>
                    <a:cxn ang="0">
                      <a:pos x="838" y="3471"/>
                    </a:cxn>
                    <a:cxn ang="0">
                      <a:pos x="1076" y="3608"/>
                    </a:cxn>
                    <a:cxn ang="0">
                      <a:pos x="1334" y="3710"/>
                    </a:cxn>
                    <a:cxn ang="0">
                      <a:pos x="1609" y="3774"/>
                    </a:cxn>
                    <a:cxn ang="0">
                      <a:pos x="1898" y="3795"/>
                    </a:cxn>
                  </a:cxnLst>
                  <a:rect l="0" t="0" r="r" b="b"/>
                  <a:pathLst>
                    <a:path w="3795" h="3795">
                      <a:moveTo>
                        <a:pt x="1898" y="3795"/>
                      </a:moveTo>
                      <a:lnTo>
                        <a:pt x="1995" y="3793"/>
                      </a:lnTo>
                      <a:lnTo>
                        <a:pt x="2091" y="3786"/>
                      </a:lnTo>
                      <a:lnTo>
                        <a:pt x="2185" y="3774"/>
                      </a:lnTo>
                      <a:lnTo>
                        <a:pt x="2279" y="3757"/>
                      </a:lnTo>
                      <a:lnTo>
                        <a:pt x="2371" y="3735"/>
                      </a:lnTo>
                      <a:lnTo>
                        <a:pt x="2461" y="3710"/>
                      </a:lnTo>
                      <a:lnTo>
                        <a:pt x="2548" y="3680"/>
                      </a:lnTo>
                      <a:lnTo>
                        <a:pt x="2634" y="3646"/>
                      </a:lnTo>
                      <a:lnTo>
                        <a:pt x="2719" y="3608"/>
                      </a:lnTo>
                      <a:lnTo>
                        <a:pt x="2801" y="3565"/>
                      </a:lnTo>
                      <a:lnTo>
                        <a:pt x="2880" y="3520"/>
                      </a:lnTo>
                      <a:lnTo>
                        <a:pt x="2957" y="3471"/>
                      </a:lnTo>
                      <a:lnTo>
                        <a:pt x="3031" y="3417"/>
                      </a:lnTo>
                      <a:lnTo>
                        <a:pt x="3103" y="3362"/>
                      </a:lnTo>
                      <a:lnTo>
                        <a:pt x="3172" y="3302"/>
                      </a:lnTo>
                      <a:lnTo>
                        <a:pt x="3238" y="3238"/>
                      </a:lnTo>
                      <a:lnTo>
                        <a:pt x="3301" y="3173"/>
                      </a:lnTo>
                      <a:lnTo>
                        <a:pt x="3360" y="3103"/>
                      </a:lnTo>
                      <a:lnTo>
                        <a:pt x="3417" y="3032"/>
                      </a:lnTo>
                      <a:lnTo>
                        <a:pt x="3470" y="2957"/>
                      </a:lnTo>
                      <a:lnTo>
                        <a:pt x="3519" y="2881"/>
                      </a:lnTo>
                      <a:lnTo>
                        <a:pt x="3565" y="2801"/>
                      </a:lnTo>
                      <a:lnTo>
                        <a:pt x="3608" y="2720"/>
                      </a:lnTo>
                      <a:lnTo>
                        <a:pt x="3646" y="2636"/>
                      </a:lnTo>
                      <a:lnTo>
                        <a:pt x="3679" y="2550"/>
                      </a:lnTo>
                      <a:lnTo>
                        <a:pt x="3709" y="2461"/>
                      </a:lnTo>
                      <a:lnTo>
                        <a:pt x="3735" y="2371"/>
                      </a:lnTo>
                      <a:lnTo>
                        <a:pt x="3756" y="2279"/>
                      </a:lnTo>
                      <a:lnTo>
                        <a:pt x="3773" y="2187"/>
                      </a:lnTo>
                      <a:lnTo>
                        <a:pt x="3785" y="2092"/>
                      </a:lnTo>
                      <a:lnTo>
                        <a:pt x="3793" y="1995"/>
                      </a:lnTo>
                      <a:lnTo>
                        <a:pt x="3795" y="1898"/>
                      </a:lnTo>
                      <a:lnTo>
                        <a:pt x="3793" y="1801"/>
                      </a:lnTo>
                      <a:lnTo>
                        <a:pt x="3785" y="1705"/>
                      </a:lnTo>
                      <a:lnTo>
                        <a:pt x="3773" y="1610"/>
                      </a:lnTo>
                      <a:lnTo>
                        <a:pt x="3756" y="1516"/>
                      </a:lnTo>
                      <a:lnTo>
                        <a:pt x="3735" y="1425"/>
                      </a:lnTo>
                      <a:lnTo>
                        <a:pt x="3709" y="1334"/>
                      </a:lnTo>
                      <a:lnTo>
                        <a:pt x="3679" y="1247"/>
                      </a:lnTo>
                      <a:lnTo>
                        <a:pt x="3646" y="1161"/>
                      </a:lnTo>
                      <a:lnTo>
                        <a:pt x="3608" y="1076"/>
                      </a:lnTo>
                      <a:lnTo>
                        <a:pt x="3565" y="994"/>
                      </a:lnTo>
                      <a:lnTo>
                        <a:pt x="3519" y="916"/>
                      </a:lnTo>
                      <a:lnTo>
                        <a:pt x="3470" y="838"/>
                      </a:lnTo>
                      <a:lnTo>
                        <a:pt x="3417" y="764"/>
                      </a:lnTo>
                      <a:lnTo>
                        <a:pt x="3360" y="692"/>
                      </a:lnTo>
                      <a:lnTo>
                        <a:pt x="3301" y="624"/>
                      </a:lnTo>
                      <a:lnTo>
                        <a:pt x="3238" y="557"/>
                      </a:lnTo>
                      <a:lnTo>
                        <a:pt x="3172" y="494"/>
                      </a:lnTo>
                      <a:lnTo>
                        <a:pt x="3103" y="435"/>
                      </a:lnTo>
                      <a:lnTo>
                        <a:pt x="3031" y="378"/>
                      </a:lnTo>
                      <a:lnTo>
                        <a:pt x="2957" y="325"/>
                      </a:lnTo>
                      <a:lnTo>
                        <a:pt x="2880" y="276"/>
                      </a:lnTo>
                      <a:lnTo>
                        <a:pt x="2801" y="230"/>
                      </a:lnTo>
                      <a:lnTo>
                        <a:pt x="2719" y="188"/>
                      </a:lnTo>
                      <a:lnTo>
                        <a:pt x="2634" y="149"/>
                      </a:lnTo>
                      <a:lnTo>
                        <a:pt x="2548" y="116"/>
                      </a:lnTo>
                      <a:lnTo>
                        <a:pt x="2461" y="86"/>
                      </a:lnTo>
                      <a:lnTo>
                        <a:pt x="2371" y="60"/>
                      </a:lnTo>
                      <a:lnTo>
                        <a:pt x="2279" y="39"/>
                      </a:lnTo>
                      <a:lnTo>
                        <a:pt x="2185" y="22"/>
                      </a:lnTo>
                      <a:lnTo>
                        <a:pt x="2091" y="10"/>
                      </a:lnTo>
                      <a:lnTo>
                        <a:pt x="1995" y="2"/>
                      </a:lnTo>
                      <a:lnTo>
                        <a:pt x="1898" y="0"/>
                      </a:lnTo>
                      <a:lnTo>
                        <a:pt x="1801" y="2"/>
                      </a:lnTo>
                      <a:lnTo>
                        <a:pt x="1704" y="10"/>
                      </a:lnTo>
                      <a:lnTo>
                        <a:pt x="1609" y="22"/>
                      </a:lnTo>
                      <a:lnTo>
                        <a:pt x="1516" y="39"/>
                      </a:lnTo>
                      <a:lnTo>
                        <a:pt x="1425" y="60"/>
                      </a:lnTo>
                      <a:lnTo>
                        <a:pt x="1334" y="86"/>
                      </a:lnTo>
                      <a:lnTo>
                        <a:pt x="1246" y="116"/>
                      </a:lnTo>
                      <a:lnTo>
                        <a:pt x="1160" y="149"/>
                      </a:lnTo>
                      <a:lnTo>
                        <a:pt x="1076" y="188"/>
                      </a:lnTo>
                      <a:lnTo>
                        <a:pt x="994" y="230"/>
                      </a:lnTo>
                      <a:lnTo>
                        <a:pt x="915" y="276"/>
                      </a:lnTo>
                      <a:lnTo>
                        <a:pt x="838" y="325"/>
                      </a:lnTo>
                      <a:lnTo>
                        <a:pt x="763" y="378"/>
                      </a:lnTo>
                      <a:lnTo>
                        <a:pt x="692" y="435"/>
                      </a:lnTo>
                      <a:lnTo>
                        <a:pt x="623" y="494"/>
                      </a:lnTo>
                      <a:lnTo>
                        <a:pt x="557" y="557"/>
                      </a:lnTo>
                      <a:lnTo>
                        <a:pt x="494" y="624"/>
                      </a:lnTo>
                      <a:lnTo>
                        <a:pt x="434" y="692"/>
                      </a:lnTo>
                      <a:lnTo>
                        <a:pt x="378" y="764"/>
                      </a:lnTo>
                      <a:lnTo>
                        <a:pt x="325" y="838"/>
                      </a:lnTo>
                      <a:lnTo>
                        <a:pt x="276" y="916"/>
                      </a:lnTo>
                      <a:lnTo>
                        <a:pt x="230" y="994"/>
                      </a:lnTo>
                      <a:lnTo>
                        <a:pt x="188" y="1076"/>
                      </a:lnTo>
                      <a:lnTo>
                        <a:pt x="150" y="1161"/>
                      </a:lnTo>
                      <a:lnTo>
                        <a:pt x="116" y="1247"/>
                      </a:lnTo>
                      <a:lnTo>
                        <a:pt x="85" y="1334"/>
                      </a:lnTo>
                      <a:lnTo>
                        <a:pt x="60" y="1425"/>
                      </a:lnTo>
                      <a:lnTo>
                        <a:pt x="38" y="1516"/>
                      </a:lnTo>
                      <a:lnTo>
                        <a:pt x="22" y="1610"/>
                      </a:lnTo>
                      <a:lnTo>
                        <a:pt x="10" y="1705"/>
                      </a:lnTo>
                      <a:lnTo>
                        <a:pt x="2" y="1801"/>
                      </a:lnTo>
                      <a:lnTo>
                        <a:pt x="0" y="1898"/>
                      </a:lnTo>
                      <a:lnTo>
                        <a:pt x="2" y="1995"/>
                      </a:lnTo>
                      <a:lnTo>
                        <a:pt x="10" y="2092"/>
                      </a:lnTo>
                      <a:lnTo>
                        <a:pt x="22" y="2187"/>
                      </a:lnTo>
                      <a:lnTo>
                        <a:pt x="38" y="2279"/>
                      </a:lnTo>
                      <a:lnTo>
                        <a:pt x="60" y="2371"/>
                      </a:lnTo>
                      <a:lnTo>
                        <a:pt x="85" y="2461"/>
                      </a:lnTo>
                      <a:lnTo>
                        <a:pt x="116" y="2550"/>
                      </a:lnTo>
                      <a:lnTo>
                        <a:pt x="150" y="2636"/>
                      </a:lnTo>
                      <a:lnTo>
                        <a:pt x="188" y="2720"/>
                      </a:lnTo>
                      <a:lnTo>
                        <a:pt x="230" y="2801"/>
                      </a:lnTo>
                      <a:lnTo>
                        <a:pt x="276" y="2881"/>
                      </a:lnTo>
                      <a:lnTo>
                        <a:pt x="325" y="2957"/>
                      </a:lnTo>
                      <a:lnTo>
                        <a:pt x="378" y="3032"/>
                      </a:lnTo>
                      <a:lnTo>
                        <a:pt x="434" y="3103"/>
                      </a:lnTo>
                      <a:lnTo>
                        <a:pt x="494" y="3173"/>
                      </a:lnTo>
                      <a:lnTo>
                        <a:pt x="557" y="3238"/>
                      </a:lnTo>
                      <a:lnTo>
                        <a:pt x="623" y="3302"/>
                      </a:lnTo>
                      <a:lnTo>
                        <a:pt x="692" y="3362"/>
                      </a:lnTo>
                      <a:lnTo>
                        <a:pt x="763" y="3417"/>
                      </a:lnTo>
                      <a:lnTo>
                        <a:pt x="838" y="3471"/>
                      </a:lnTo>
                      <a:lnTo>
                        <a:pt x="915" y="3520"/>
                      </a:lnTo>
                      <a:lnTo>
                        <a:pt x="994" y="3565"/>
                      </a:lnTo>
                      <a:lnTo>
                        <a:pt x="1076" y="3608"/>
                      </a:lnTo>
                      <a:lnTo>
                        <a:pt x="1160" y="3646"/>
                      </a:lnTo>
                      <a:lnTo>
                        <a:pt x="1246" y="3680"/>
                      </a:lnTo>
                      <a:lnTo>
                        <a:pt x="1334" y="3710"/>
                      </a:lnTo>
                      <a:lnTo>
                        <a:pt x="1425" y="3735"/>
                      </a:lnTo>
                      <a:lnTo>
                        <a:pt x="1516" y="3757"/>
                      </a:lnTo>
                      <a:lnTo>
                        <a:pt x="1609" y="3774"/>
                      </a:lnTo>
                      <a:lnTo>
                        <a:pt x="1704" y="3786"/>
                      </a:lnTo>
                      <a:lnTo>
                        <a:pt x="1801" y="3793"/>
                      </a:lnTo>
                      <a:lnTo>
                        <a:pt x="1898"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73" name="Text Box 301"/>
                <p:cNvSpPr txBox="1">
                  <a:spLocks noChangeArrowheads="1"/>
                </p:cNvSpPr>
                <p:nvPr/>
              </p:nvSpPr>
              <p:spPr bwMode="auto">
                <a:xfrm>
                  <a:off x="1319" y="3290"/>
                  <a:ext cx="1035" cy="367"/>
                </a:xfrm>
                <a:prstGeom prst="rect">
                  <a:avLst/>
                </a:prstGeom>
                <a:noFill/>
                <a:ln w="9525">
                  <a:noFill/>
                  <a:miter lim="800000"/>
                  <a:headEnd/>
                  <a:tailEnd/>
                </a:ln>
                <a:effectLst/>
              </p:spPr>
              <p:txBody>
                <a:bodyPr wrap="square">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Process </a:t>
                  </a:r>
                  <a:br>
                    <a:rPr lang="en-US" sz="1600" dirty="0">
                      <a:solidFill>
                        <a:srgbClr val="FFD911"/>
                      </a:solidFill>
                      <a:ea typeface="ＭＳ Ｐゴシック" pitchFamily="34" charset="-128"/>
                    </a:rPr>
                  </a:br>
                  <a:r>
                    <a:rPr lang="en-US" sz="1600" dirty="0">
                      <a:solidFill>
                        <a:srgbClr val="FFD911"/>
                      </a:solidFill>
                      <a:ea typeface="ＭＳ Ｐゴシック" pitchFamily="34" charset="-128"/>
                    </a:rPr>
                    <a:t>Improvement</a:t>
                  </a:r>
                </a:p>
              </p:txBody>
            </p:sp>
          </p:grpSp>
          <p:grpSp>
            <p:nvGrpSpPr>
              <p:cNvPr id="9" name="Group 302"/>
              <p:cNvGrpSpPr>
                <a:grpSpLocks/>
              </p:cNvGrpSpPr>
              <p:nvPr/>
            </p:nvGrpSpPr>
            <p:grpSpPr bwMode="auto">
              <a:xfrm>
                <a:off x="2487" y="3245"/>
                <a:ext cx="816" cy="759"/>
                <a:chOff x="2487" y="3110"/>
                <a:chExt cx="816" cy="759"/>
              </a:xfrm>
            </p:grpSpPr>
            <p:sp>
              <p:nvSpPr>
                <p:cNvPr id="1078575" name="Freeform 303"/>
                <p:cNvSpPr>
                  <a:spLocks/>
                </p:cNvSpPr>
                <p:nvPr/>
              </p:nvSpPr>
              <p:spPr bwMode="auto">
                <a:xfrm>
                  <a:off x="2511" y="3110"/>
                  <a:ext cx="759" cy="759"/>
                </a:xfrm>
                <a:custGeom>
                  <a:avLst/>
                  <a:gdLst/>
                  <a:ahLst/>
                  <a:cxnLst>
                    <a:cxn ang="0">
                      <a:pos x="2090" y="3786"/>
                    </a:cxn>
                    <a:cxn ang="0">
                      <a:pos x="2370" y="3735"/>
                    </a:cxn>
                    <a:cxn ang="0">
                      <a:pos x="2634" y="3646"/>
                    </a:cxn>
                    <a:cxn ang="0">
                      <a:pos x="2879" y="3520"/>
                    </a:cxn>
                    <a:cxn ang="0">
                      <a:pos x="3103" y="3362"/>
                    </a:cxn>
                    <a:cxn ang="0">
                      <a:pos x="3300" y="3173"/>
                    </a:cxn>
                    <a:cxn ang="0">
                      <a:pos x="3470" y="2957"/>
                    </a:cxn>
                    <a:cxn ang="0">
                      <a:pos x="3606" y="2720"/>
                    </a:cxn>
                    <a:cxn ang="0">
                      <a:pos x="3708" y="2461"/>
                    </a:cxn>
                    <a:cxn ang="0">
                      <a:pos x="3772" y="2187"/>
                    </a:cxn>
                    <a:cxn ang="0">
                      <a:pos x="3795" y="1898"/>
                    </a:cxn>
                    <a:cxn ang="0">
                      <a:pos x="3772" y="1610"/>
                    </a:cxn>
                    <a:cxn ang="0">
                      <a:pos x="3708" y="1334"/>
                    </a:cxn>
                    <a:cxn ang="0">
                      <a:pos x="3606" y="1076"/>
                    </a:cxn>
                    <a:cxn ang="0">
                      <a:pos x="3470" y="838"/>
                    </a:cxn>
                    <a:cxn ang="0">
                      <a:pos x="3300" y="624"/>
                    </a:cxn>
                    <a:cxn ang="0">
                      <a:pos x="3103" y="435"/>
                    </a:cxn>
                    <a:cxn ang="0">
                      <a:pos x="2879" y="276"/>
                    </a:cxn>
                    <a:cxn ang="0">
                      <a:pos x="2634" y="149"/>
                    </a:cxn>
                    <a:cxn ang="0">
                      <a:pos x="2370" y="60"/>
                    </a:cxn>
                    <a:cxn ang="0">
                      <a:pos x="2090" y="10"/>
                    </a:cxn>
                    <a:cxn ang="0">
                      <a:pos x="1799" y="2"/>
                    </a:cxn>
                    <a:cxn ang="0">
                      <a:pos x="1516" y="39"/>
                    </a:cxn>
                    <a:cxn ang="0">
                      <a:pos x="1245" y="116"/>
                    </a:cxn>
                    <a:cxn ang="0">
                      <a:pos x="994" y="230"/>
                    </a:cxn>
                    <a:cxn ang="0">
                      <a:pos x="763" y="378"/>
                    </a:cxn>
                    <a:cxn ang="0">
                      <a:pos x="557" y="557"/>
                    </a:cxn>
                    <a:cxn ang="0">
                      <a:pos x="377" y="764"/>
                    </a:cxn>
                    <a:cxn ang="0">
                      <a:pos x="229" y="994"/>
                    </a:cxn>
                    <a:cxn ang="0">
                      <a:pos x="115" y="1247"/>
                    </a:cxn>
                    <a:cxn ang="0">
                      <a:pos x="38" y="1516"/>
                    </a:cxn>
                    <a:cxn ang="0">
                      <a:pos x="2" y="1801"/>
                    </a:cxn>
                    <a:cxn ang="0">
                      <a:pos x="10" y="2092"/>
                    </a:cxn>
                    <a:cxn ang="0">
                      <a:pos x="60" y="2371"/>
                    </a:cxn>
                    <a:cxn ang="0">
                      <a:pos x="149" y="2636"/>
                    </a:cxn>
                    <a:cxn ang="0">
                      <a:pos x="274" y="2881"/>
                    </a:cxn>
                    <a:cxn ang="0">
                      <a:pos x="434" y="3103"/>
                    </a:cxn>
                    <a:cxn ang="0">
                      <a:pos x="622" y="3302"/>
                    </a:cxn>
                    <a:cxn ang="0">
                      <a:pos x="837" y="3471"/>
                    </a:cxn>
                    <a:cxn ang="0">
                      <a:pos x="1075" y="3608"/>
                    </a:cxn>
                    <a:cxn ang="0">
                      <a:pos x="1334" y="3710"/>
                    </a:cxn>
                    <a:cxn ang="0">
                      <a:pos x="1608" y="3774"/>
                    </a:cxn>
                    <a:cxn ang="0">
                      <a:pos x="1897" y="3795"/>
                    </a:cxn>
                  </a:cxnLst>
                  <a:rect l="0" t="0" r="r" b="b"/>
                  <a:pathLst>
                    <a:path w="3795" h="3795">
                      <a:moveTo>
                        <a:pt x="1897" y="3795"/>
                      </a:moveTo>
                      <a:lnTo>
                        <a:pt x="1994" y="3793"/>
                      </a:lnTo>
                      <a:lnTo>
                        <a:pt x="2090" y="3786"/>
                      </a:lnTo>
                      <a:lnTo>
                        <a:pt x="2185" y="3774"/>
                      </a:lnTo>
                      <a:lnTo>
                        <a:pt x="2279" y="3757"/>
                      </a:lnTo>
                      <a:lnTo>
                        <a:pt x="2370" y="3735"/>
                      </a:lnTo>
                      <a:lnTo>
                        <a:pt x="2460" y="3710"/>
                      </a:lnTo>
                      <a:lnTo>
                        <a:pt x="2548" y="3680"/>
                      </a:lnTo>
                      <a:lnTo>
                        <a:pt x="2634" y="3646"/>
                      </a:lnTo>
                      <a:lnTo>
                        <a:pt x="2718" y="3608"/>
                      </a:lnTo>
                      <a:lnTo>
                        <a:pt x="2800" y="3565"/>
                      </a:lnTo>
                      <a:lnTo>
                        <a:pt x="2879" y="3520"/>
                      </a:lnTo>
                      <a:lnTo>
                        <a:pt x="2956" y="3471"/>
                      </a:lnTo>
                      <a:lnTo>
                        <a:pt x="3031" y="3417"/>
                      </a:lnTo>
                      <a:lnTo>
                        <a:pt x="3103" y="3362"/>
                      </a:lnTo>
                      <a:lnTo>
                        <a:pt x="3171" y="3302"/>
                      </a:lnTo>
                      <a:lnTo>
                        <a:pt x="3238" y="3238"/>
                      </a:lnTo>
                      <a:lnTo>
                        <a:pt x="3300" y="3173"/>
                      </a:lnTo>
                      <a:lnTo>
                        <a:pt x="3360" y="3103"/>
                      </a:lnTo>
                      <a:lnTo>
                        <a:pt x="3416" y="3032"/>
                      </a:lnTo>
                      <a:lnTo>
                        <a:pt x="3470" y="2957"/>
                      </a:lnTo>
                      <a:lnTo>
                        <a:pt x="3519" y="2881"/>
                      </a:lnTo>
                      <a:lnTo>
                        <a:pt x="3565" y="2801"/>
                      </a:lnTo>
                      <a:lnTo>
                        <a:pt x="3606" y="2720"/>
                      </a:lnTo>
                      <a:lnTo>
                        <a:pt x="3644" y="2636"/>
                      </a:lnTo>
                      <a:lnTo>
                        <a:pt x="3679" y="2550"/>
                      </a:lnTo>
                      <a:lnTo>
                        <a:pt x="3708" y="2461"/>
                      </a:lnTo>
                      <a:lnTo>
                        <a:pt x="3735" y="2371"/>
                      </a:lnTo>
                      <a:lnTo>
                        <a:pt x="3755" y="2279"/>
                      </a:lnTo>
                      <a:lnTo>
                        <a:pt x="3772" y="2187"/>
                      </a:lnTo>
                      <a:lnTo>
                        <a:pt x="3785" y="2092"/>
                      </a:lnTo>
                      <a:lnTo>
                        <a:pt x="3791" y="1995"/>
                      </a:lnTo>
                      <a:lnTo>
                        <a:pt x="3795" y="1898"/>
                      </a:lnTo>
                      <a:lnTo>
                        <a:pt x="3791" y="1801"/>
                      </a:lnTo>
                      <a:lnTo>
                        <a:pt x="3785" y="1705"/>
                      </a:lnTo>
                      <a:lnTo>
                        <a:pt x="3772" y="1610"/>
                      </a:lnTo>
                      <a:lnTo>
                        <a:pt x="3755" y="1516"/>
                      </a:lnTo>
                      <a:lnTo>
                        <a:pt x="3735" y="1425"/>
                      </a:lnTo>
                      <a:lnTo>
                        <a:pt x="3708" y="1334"/>
                      </a:lnTo>
                      <a:lnTo>
                        <a:pt x="3679" y="1247"/>
                      </a:lnTo>
                      <a:lnTo>
                        <a:pt x="3644" y="1161"/>
                      </a:lnTo>
                      <a:lnTo>
                        <a:pt x="3606" y="1076"/>
                      </a:lnTo>
                      <a:lnTo>
                        <a:pt x="3565" y="994"/>
                      </a:lnTo>
                      <a:lnTo>
                        <a:pt x="3519" y="916"/>
                      </a:lnTo>
                      <a:lnTo>
                        <a:pt x="3470" y="838"/>
                      </a:lnTo>
                      <a:lnTo>
                        <a:pt x="3416" y="764"/>
                      </a:lnTo>
                      <a:lnTo>
                        <a:pt x="3360" y="692"/>
                      </a:lnTo>
                      <a:lnTo>
                        <a:pt x="3300" y="624"/>
                      </a:lnTo>
                      <a:lnTo>
                        <a:pt x="3238" y="557"/>
                      </a:lnTo>
                      <a:lnTo>
                        <a:pt x="3171" y="494"/>
                      </a:lnTo>
                      <a:lnTo>
                        <a:pt x="3103" y="435"/>
                      </a:lnTo>
                      <a:lnTo>
                        <a:pt x="3031" y="378"/>
                      </a:lnTo>
                      <a:lnTo>
                        <a:pt x="2956" y="325"/>
                      </a:lnTo>
                      <a:lnTo>
                        <a:pt x="2879" y="276"/>
                      </a:lnTo>
                      <a:lnTo>
                        <a:pt x="2800" y="230"/>
                      </a:lnTo>
                      <a:lnTo>
                        <a:pt x="2718" y="188"/>
                      </a:lnTo>
                      <a:lnTo>
                        <a:pt x="2634" y="149"/>
                      </a:lnTo>
                      <a:lnTo>
                        <a:pt x="2548" y="116"/>
                      </a:lnTo>
                      <a:lnTo>
                        <a:pt x="2460" y="86"/>
                      </a:lnTo>
                      <a:lnTo>
                        <a:pt x="2370" y="60"/>
                      </a:lnTo>
                      <a:lnTo>
                        <a:pt x="2279" y="39"/>
                      </a:lnTo>
                      <a:lnTo>
                        <a:pt x="2185" y="22"/>
                      </a:lnTo>
                      <a:lnTo>
                        <a:pt x="2090" y="10"/>
                      </a:lnTo>
                      <a:lnTo>
                        <a:pt x="1994" y="2"/>
                      </a:lnTo>
                      <a:lnTo>
                        <a:pt x="1897" y="0"/>
                      </a:lnTo>
                      <a:lnTo>
                        <a:pt x="1799" y="2"/>
                      </a:lnTo>
                      <a:lnTo>
                        <a:pt x="1703" y="10"/>
                      </a:lnTo>
                      <a:lnTo>
                        <a:pt x="1608" y="22"/>
                      </a:lnTo>
                      <a:lnTo>
                        <a:pt x="1516" y="39"/>
                      </a:lnTo>
                      <a:lnTo>
                        <a:pt x="1423" y="60"/>
                      </a:lnTo>
                      <a:lnTo>
                        <a:pt x="1334" y="86"/>
                      </a:lnTo>
                      <a:lnTo>
                        <a:pt x="1245" y="116"/>
                      </a:lnTo>
                      <a:lnTo>
                        <a:pt x="1159" y="149"/>
                      </a:lnTo>
                      <a:lnTo>
                        <a:pt x="1075" y="188"/>
                      </a:lnTo>
                      <a:lnTo>
                        <a:pt x="994" y="230"/>
                      </a:lnTo>
                      <a:lnTo>
                        <a:pt x="914" y="276"/>
                      </a:lnTo>
                      <a:lnTo>
                        <a:pt x="837" y="325"/>
                      </a:lnTo>
                      <a:lnTo>
                        <a:pt x="763" y="378"/>
                      </a:lnTo>
                      <a:lnTo>
                        <a:pt x="691" y="435"/>
                      </a:lnTo>
                      <a:lnTo>
                        <a:pt x="622" y="494"/>
                      </a:lnTo>
                      <a:lnTo>
                        <a:pt x="557" y="557"/>
                      </a:lnTo>
                      <a:lnTo>
                        <a:pt x="494" y="624"/>
                      </a:lnTo>
                      <a:lnTo>
                        <a:pt x="434" y="692"/>
                      </a:lnTo>
                      <a:lnTo>
                        <a:pt x="377" y="764"/>
                      </a:lnTo>
                      <a:lnTo>
                        <a:pt x="325" y="838"/>
                      </a:lnTo>
                      <a:lnTo>
                        <a:pt x="274" y="916"/>
                      </a:lnTo>
                      <a:lnTo>
                        <a:pt x="229" y="994"/>
                      </a:lnTo>
                      <a:lnTo>
                        <a:pt x="187" y="1076"/>
                      </a:lnTo>
                      <a:lnTo>
                        <a:pt x="149" y="1161"/>
                      </a:lnTo>
                      <a:lnTo>
                        <a:pt x="115" y="1247"/>
                      </a:lnTo>
                      <a:lnTo>
                        <a:pt x="85" y="1334"/>
                      </a:lnTo>
                      <a:lnTo>
                        <a:pt x="60" y="1425"/>
                      </a:lnTo>
                      <a:lnTo>
                        <a:pt x="38" y="1516"/>
                      </a:lnTo>
                      <a:lnTo>
                        <a:pt x="22" y="1610"/>
                      </a:lnTo>
                      <a:lnTo>
                        <a:pt x="10" y="1705"/>
                      </a:lnTo>
                      <a:lnTo>
                        <a:pt x="2" y="1801"/>
                      </a:lnTo>
                      <a:lnTo>
                        <a:pt x="0" y="1898"/>
                      </a:lnTo>
                      <a:lnTo>
                        <a:pt x="2" y="1995"/>
                      </a:lnTo>
                      <a:lnTo>
                        <a:pt x="10" y="2092"/>
                      </a:lnTo>
                      <a:lnTo>
                        <a:pt x="22" y="2187"/>
                      </a:lnTo>
                      <a:lnTo>
                        <a:pt x="38" y="2279"/>
                      </a:lnTo>
                      <a:lnTo>
                        <a:pt x="60" y="2371"/>
                      </a:lnTo>
                      <a:lnTo>
                        <a:pt x="85" y="2461"/>
                      </a:lnTo>
                      <a:lnTo>
                        <a:pt x="115" y="2550"/>
                      </a:lnTo>
                      <a:lnTo>
                        <a:pt x="149" y="2636"/>
                      </a:lnTo>
                      <a:lnTo>
                        <a:pt x="187" y="2720"/>
                      </a:lnTo>
                      <a:lnTo>
                        <a:pt x="229" y="2801"/>
                      </a:lnTo>
                      <a:lnTo>
                        <a:pt x="274" y="2881"/>
                      </a:lnTo>
                      <a:lnTo>
                        <a:pt x="325" y="2957"/>
                      </a:lnTo>
                      <a:lnTo>
                        <a:pt x="377" y="3032"/>
                      </a:lnTo>
                      <a:lnTo>
                        <a:pt x="434" y="3103"/>
                      </a:lnTo>
                      <a:lnTo>
                        <a:pt x="494" y="3173"/>
                      </a:lnTo>
                      <a:lnTo>
                        <a:pt x="557" y="3238"/>
                      </a:lnTo>
                      <a:lnTo>
                        <a:pt x="622" y="3302"/>
                      </a:lnTo>
                      <a:lnTo>
                        <a:pt x="691" y="3362"/>
                      </a:lnTo>
                      <a:lnTo>
                        <a:pt x="763" y="3417"/>
                      </a:lnTo>
                      <a:lnTo>
                        <a:pt x="837" y="3471"/>
                      </a:lnTo>
                      <a:lnTo>
                        <a:pt x="914" y="3520"/>
                      </a:lnTo>
                      <a:lnTo>
                        <a:pt x="994" y="3565"/>
                      </a:lnTo>
                      <a:lnTo>
                        <a:pt x="1075" y="3608"/>
                      </a:lnTo>
                      <a:lnTo>
                        <a:pt x="1159" y="3646"/>
                      </a:lnTo>
                      <a:lnTo>
                        <a:pt x="1245" y="3680"/>
                      </a:lnTo>
                      <a:lnTo>
                        <a:pt x="1334" y="3710"/>
                      </a:lnTo>
                      <a:lnTo>
                        <a:pt x="1423" y="3735"/>
                      </a:lnTo>
                      <a:lnTo>
                        <a:pt x="1516" y="3757"/>
                      </a:lnTo>
                      <a:lnTo>
                        <a:pt x="1608" y="3774"/>
                      </a:lnTo>
                      <a:lnTo>
                        <a:pt x="1703" y="3786"/>
                      </a:lnTo>
                      <a:lnTo>
                        <a:pt x="1799" y="3793"/>
                      </a:lnTo>
                      <a:lnTo>
                        <a:pt x="1897" y="3795"/>
                      </a:lnTo>
                    </a:path>
                  </a:pathLst>
                </a:custGeom>
                <a:noFill/>
                <a:ln w="3175">
                  <a:solidFill>
                    <a:srgbClr val="000000"/>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76" name="Text Box 304"/>
                <p:cNvSpPr txBox="1">
                  <a:spLocks noChangeArrowheads="1"/>
                </p:cNvSpPr>
                <p:nvPr/>
              </p:nvSpPr>
              <p:spPr bwMode="auto">
                <a:xfrm>
                  <a:off x="2487" y="3323"/>
                  <a:ext cx="816" cy="367"/>
                </a:xfrm>
                <a:prstGeom prst="rect">
                  <a:avLst/>
                </a:prstGeom>
                <a:noFill/>
                <a:ln w="9525">
                  <a:noFill/>
                  <a:miter lim="800000"/>
                  <a:headEnd/>
                  <a:tailEnd/>
                </a:ln>
                <a:effectLst/>
              </p:spPr>
              <p:txBody>
                <a:bodyPr>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Customer </a:t>
                  </a:r>
                  <a:br>
                    <a:rPr lang="en-US" sz="1600" dirty="0">
                      <a:solidFill>
                        <a:srgbClr val="FFD911"/>
                      </a:solidFill>
                      <a:ea typeface="ＭＳ Ｐゴシック" pitchFamily="34" charset="-128"/>
                    </a:rPr>
                  </a:br>
                  <a:r>
                    <a:rPr lang="en-US" sz="1600" dirty="0">
                      <a:solidFill>
                        <a:srgbClr val="FFD911"/>
                      </a:solidFill>
                      <a:ea typeface="ＭＳ Ｐゴシック" pitchFamily="34" charset="-128"/>
                    </a:rPr>
                    <a:t>Service</a:t>
                  </a:r>
                </a:p>
              </p:txBody>
            </p:sp>
          </p:grpSp>
          <p:grpSp>
            <p:nvGrpSpPr>
              <p:cNvPr id="10" name="Group 305"/>
              <p:cNvGrpSpPr>
                <a:grpSpLocks/>
              </p:cNvGrpSpPr>
              <p:nvPr/>
            </p:nvGrpSpPr>
            <p:grpSpPr bwMode="auto">
              <a:xfrm>
                <a:off x="3553" y="3245"/>
                <a:ext cx="816" cy="759"/>
                <a:chOff x="3553" y="3110"/>
                <a:chExt cx="816" cy="759"/>
              </a:xfrm>
            </p:grpSpPr>
            <p:sp>
              <p:nvSpPr>
                <p:cNvPr id="1078578" name="Freeform 306"/>
                <p:cNvSpPr>
                  <a:spLocks/>
                </p:cNvSpPr>
                <p:nvPr/>
              </p:nvSpPr>
              <p:spPr bwMode="auto">
                <a:xfrm>
                  <a:off x="3586" y="3110"/>
                  <a:ext cx="759" cy="759"/>
                </a:xfrm>
                <a:custGeom>
                  <a:avLst/>
                  <a:gdLst/>
                  <a:ahLst/>
                  <a:cxnLst>
                    <a:cxn ang="0">
                      <a:pos x="2091" y="3786"/>
                    </a:cxn>
                    <a:cxn ang="0">
                      <a:pos x="2371" y="3735"/>
                    </a:cxn>
                    <a:cxn ang="0">
                      <a:pos x="2635" y="3646"/>
                    </a:cxn>
                    <a:cxn ang="0">
                      <a:pos x="2880" y="3520"/>
                    </a:cxn>
                    <a:cxn ang="0">
                      <a:pos x="3104" y="3362"/>
                    </a:cxn>
                    <a:cxn ang="0">
                      <a:pos x="3301" y="3173"/>
                    </a:cxn>
                    <a:cxn ang="0">
                      <a:pos x="3470" y="2957"/>
                    </a:cxn>
                    <a:cxn ang="0">
                      <a:pos x="3607" y="2720"/>
                    </a:cxn>
                    <a:cxn ang="0">
                      <a:pos x="3710" y="2461"/>
                    </a:cxn>
                    <a:cxn ang="0">
                      <a:pos x="3773" y="2187"/>
                    </a:cxn>
                    <a:cxn ang="0">
                      <a:pos x="3795" y="1898"/>
                    </a:cxn>
                    <a:cxn ang="0">
                      <a:pos x="3773" y="1610"/>
                    </a:cxn>
                    <a:cxn ang="0">
                      <a:pos x="3710" y="1334"/>
                    </a:cxn>
                    <a:cxn ang="0">
                      <a:pos x="3607" y="1076"/>
                    </a:cxn>
                    <a:cxn ang="0">
                      <a:pos x="3470" y="838"/>
                    </a:cxn>
                    <a:cxn ang="0">
                      <a:pos x="3301" y="624"/>
                    </a:cxn>
                    <a:cxn ang="0">
                      <a:pos x="3104" y="435"/>
                    </a:cxn>
                    <a:cxn ang="0">
                      <a:pos x="2880" y="276"/>
                    </a:cxn>
                    <a:cxn ang="0">
                      <a:pos x="2635" y="149"/>
                    </a:cxn>
                    <a:cxn ang="0">
                      <a:pos x="2371" y="60"/>
                    </a:cxn>
                    <a:cxn ang="0">
                      <a:pos x="2091" y="10"/>
                    </a:cxn>
                    <a:cxn ang="0">
                      <a:pos x="1800" y="2"/>
                    </a:cxn>
                    <a:cxn ang="0">
                      <a:pos x="1516" y="39"/>
                    </a:cxn>
                    <a:cxn ang="0">
                      <a:pos x="1247" y="116"/>
                    </a:cxn>
                    <a:cxn ang="0">
                      <a:pos x="995" y="230"/>
                    </a:cxn>
                    <a:cxn ang="0">
                      <a:pos x="764" y="378"/>
                    </a:cxn>
                    <a:cxn ang="0">
                      <a:pos x="557" y="557"/>
                    </a:cxn>
                    <a:cxn ang="0">
                      <a:pos x="378" y="764"/>
                    </a:cxn>
                    <a:cxn ang="0">
                      <a:pos x="230" y="994"/>
                    </a:cxn>
                    <a:cxn ang="0">
                      <a:pos x="115" y="1247"/>
                    </a:cxn>
                    <a:cxn ang="0">
                      <a:pos x="39" y="1516"/>
                    </a:cxn>
                    <a:cxn ang="0">
                      <a:pos x="3" y="1801"/>
                    </a:cxn>
                    <a:cxn ang="0">
                      <a:pos x="10" y="2092"/>
                    </a:cxn>
                    <a:cxn ang="0">
                      <a:pos x="60" y="2371"/>
                    </a:cxn>
                    <a:cxn ang="0">
                      <a:pos x="150" y="2636"/>
                    </a:cxn>
                    <a:cxn ang="0">
                      <a:pos x="276" y="2881"/>
                    </a:cxn>
                    <a:cxn ang="0">
                      <a:pos x="435" y="3103"/>
                    </a:cxn>
                    <a:cxn ang="0">
                      <a:pos x="623" y="3302"/>
                    </a:cxn>
                    <a:cxn ang="0">
                      <a:pos x="838" y="3471"/>
                    </a:cxn>
                    <a:cxn ang="0">
                      <a:pos x="1077" y="3608"/>
                    </a:cxn>
                    <a:cxn ang="0">
                      <a:pos x="1335" y="3710"/>
                    </a:cxn>
                    <a:cxn ang="0">
                      <a:pos x="1610" y="3774"/>
                    </a:cxn>
                    <a:cxn ang="0">
                      <a:pos x="1897" y="3795"/>
                    </a:cxn>
                  </a:cxnLst>
                  <a:rect l="0" t="0" r="r" b="b"/>
                  <a:pathLst>
                    <a:path w="3795" h="3795">
                      <a:moveTo>
                        <a:pt x="1897" y="3795"/>
                      </a:moveTo>
                      <a:lnTo>
                        <a:pt x="1995" y="3793"/>
                      </a:lnTo>
                      <a:lnTo>
                        <a:pt x="2091" y="3786"/>
                      </a:lnTo>
                      <a:lnTo>
                        <a:pt x="2186" y="3774"/>
                      </a:lnTo>
                      <a:lnTo>
                        <a:pt x="2279" y="3757"/>
                      </a:lnTo>
                      <a:lnTo>
                        <a:pt x="2371" y="3735"/>
                      </a:lnTo>
                      <a:lnTo>
                        <a:pt x="2461" y="3710"/>
                      </a:lnTo>
                      <a:lnTo>
                        <a:pt x="2549" y="3680"/>
                      </a:lnTo>
                      <a:lnTo>
                        <a:pt x="2635" y="3646"/>
                      </a:lnTo>
                      <a:lnTo>
                        <a:pt x="2719" y="3608"/>
                      </a:lnTo>
                      <a:lnTo>
                        <a:pt x="2801" y="3565"/>
                      </a:lnTo>
                      <a:lnTo>
                        <a:pt x="2880" y="3520"/>
                      </a:lnTo>
                      <a:lnTo>
                        <a:pt x="2958" y="3471"/>
                      </a:lnTo>
                      <a:lnTo>
                        <a:pt x="3032" y="3417"/>
                      </a:lnTo>
                      <a:lnTo>
                        <a:pt x="3104" y="3362"/>
                      </a:lnTo>
                      <a:lnTo>
                        <a:pt x="3172" y="3302"/>
                      </a:lnTo>
                      <a:lnTo>
                        <a:pt x="3238" y="3238"/>
                      </a:lnTo>
                      <a:lnTo>
                        <a:pt x="3301" y="3173"/>
                      </a:lnTo>
                      <a:lnTo>
                        <a:pt x="3361" y="3103"/>
                      </a:lnTo>
                      <a:lnTo>
                        <a:pt x="3418" y="3032"/>
                      </a:lnTo>
                      <a:lnTo>
                        <a:pt x="3470" y="2957"/>
                      </a:lnTo>
                      <a:lnTo>
                        <a:pt x="3520" y="2881"/>
                      </a:lnTo>
                      <a:lnTo>
                        <a:pt x="3566" y="2801"/>
                      </a:lnTo>
                      <a:lnTo>
                        <a:pt x="3607" y="2720"/>
                      </a:lnTo>
                      <a:lnTo>
                        <a:pt x="3645" y="2636"/>
                      </a:lnTo>
                      <a:lnTo>
                        <a:pt x="3679" y="2550"/>
                      </a:lnTo>
                      <a:lnTo>
                        <a:pt x="3710" y="2461"/>
                      </a:lnTo>
                      <a:lnTo>
                        <a:pt x="3735" y="2371"/>
                      </a:lnTo>
                      <a:lnTo>
                        <a:pt x="3756" y="2279"/>
                      </a:lnTo>
                      <a:lnTo>
                        <a:pt x="3773" y="2187"/>
                      </a:lnTo>
                      <a:lnTo>
                        <a:pt x="3785" y="2092"/>
                      </a:lnTo>
                      <a:lnTo>
                        <a:pt x="3792" y="1995"/>
                      </a:lnTo>
                      <a:lnTo>
                        <a:pt x="3795" y="1898"/>
                      </a:lnTo>
                      <a:lnTo>
                        <a:pt x="3792" y="1801"/>
                      </a:lnTo>
                      <a:lnTo>
                        <a:pt x="3785" y="1705"/>
                      </a:lnTo>
                      <a:lnTo>
                        <a:pt x="3773" y="1610"/>
                      </a:lnTo>
                      <a:lnTo>
                        <a:pt x="3756" y="1516"/>
                      </a:lnTo>
                      <a:lnTo>
                        <a:pt x="3735" y="1425"/>
                      </a:lnTo>
                      <a:lnTo>
                        <a:pt x="3710" y="1334"/>
                      </a:lnTo>
                      <a:lnTo>
                        <a:pt x="3679" y="1247"/>
                      </a:lnTo>
                      <a:lnTo>
                        <a:pt x="3645" y="1161"/>
                      </a:lnTo>
                      <a:lnTo>
                        <a:pt x="3607" y="1076"/>
                      </a:lnTo>
                      <a:lnTo>
                        <a:pt x="3566" y="994"/>
                      </a:lnTo>
                      <a:lnTo>
                        <a:pt x="3520" y="916"/>
                      </a:lnTo>
                      <a:lnTo>
                        <a:pt x="3470" y="838"/>
                      </a:lnTo>
                      <a:lnTo>
                        <a:pt x="3418" y="764"/>
                      </a:lnTo>
                      <a:lnTo>
                        <a:pt x="3361" y="692"/>
                      </a:lnTo>
                      <a:lnTo>
                        <a:pt x="3301" y="624"/>
                      </a:lnTo>
                      <a:lnTo>
                        <a:pt x="3238" y="557"/>
                      </a:lnTo>
                      <a:lnTo>
                        <a:pt x="3172" y="494"/>
                      </a:lnTo>
                      <a:lnTo>
                        <a:pt x="3104" y="435"/>
                      </a:lnTo>
                      <a:lnTo>
                        <a:pt x="3032" y="378"/>
                      </a:lnTo>
                      <a:lnTo>
                        <a:pt x="2958" y="325"/>
                      </a:lnTo>
                      <a:lnTo>
                        <a:pt x="2880" y="276"/>
                      </a:lnTo>
                      <a:lnTo>
                        <a:pt x="2801" y="230"/>
                      </a:lnTo>
                      <a:lnTo>
                        <a:pt x="2719" y="188"/>
                      </a:lnTo>
                      <a:lnTo>
                        <a:pt x="2635" y="149"/>
                      </a:lnTo>
                      <a:lnTo>
                        <a:pt x="2549" y="116"/>
                      </a:lnTo>
                      <a:lnTo>
                        <a:pt x="2461" y="86"/>
                      </a:lnTo>
                      <a:lnTo>
                        <a:pt x="2371" y="60"/>
                      </a:lnTo>
                      <a:lnTo>
                        <a:pt x="2279" y="39"/>
                      </a:lnTo>
                      <a:lnTo>
                        <a:pt x="2186" y="22"/>
                      </a:lnTo>
                      <a:lnTo>
                        <a:pt x="2091" y="10"/>
                      </a:lnTo>
                      <a:lnTo>
                        <a:pt x="1995" y="2"/>
                      </a:lnTo>
                      <a:lnTo>
                        <a:pt x="1897" y="0"/>
                      </a:lnTo>
                      <a:lnTo>
                        <a:pt x="1800" y="2"/>
                      </a:lnTo>
                      <a:lnTo>
                        <a:pt x="1704" y="10"/>
                      </a:lnTo>
                      <a:lnTo>
                        <a:pt x="1610" y="22"/>
                      </a:lnTo>
                      <a:lnTo>
                        <a:pt x="1516" y="39"/>
                      </a:lnTo>
                      <a:lnTo>
                        <a:pt x="1424" y="60"/>
                      </a:lnTo>
                      <a:lnTo>
                        <a:pt x="1335" y="86"/>
                      </a:lnTo>
                      <a:lnTo>
                        <a:pt x="1247" y="116"/>
                      </a:lnTo>
                      <a:lnTo>
                        <a:pt x="1161" y="149"/>
                      </a:lnTo>
                      <a:lnTo>
                        <a:pt x="1077" y="188"/>
                      </a:lnTo>
                      <a:lnTo>
                        <a:pt x="995" y="230"/>
                      </a:lnTo>
                      <a:lnTo>
                        <a:pt x="915" y="276"/>
                      </a:lnTo>
                      <a:lnTo>
                        <a:pt x="838" y="325"/>
                      </a:lnTo>
                      <a:lnTo>
                        <a:pt x="764" y="378"/>
                      </a:lnTo>
                      <a:lnTo>
                        <a:pt x="692" y="435"/>
                      </a:lnTo>
                      <a:lnTo>
                        <a:pt x="623" y="494"/>
                      </a:lnTo>
                      <a:lnTo>
                        <a:pt x="557" y="557"/>
                      </a:lnTo>
                      <a:lnTo>
                        <a:pt x="495" y="624"/>
                      </a:lnTo>
                      <a:lnTo>
                        <a:pt x="435" y="692"/>
                      </a:lnTo>
                      <a:lnTo>
                        <a:pt x="378" y="764"/>
                      </a:lnTo>
                      <a:lnTo>
                        <a:pt x="325" y="838"/>
                      </a:lnTo>
                      <a:lnTo>
                        <a:pt x="276" y="916"/>
                      </a:lnTo>
                      <a:lnTo>
                        <a:pt x="230" y="994"/>
                      </a:lnTo>
                      <a:lnTo>
                        <a:pt x="187" y="1076"/>
                      </a:lnTo>
                      <a:lnTo>
                        <a:pt x="150" y="1161"/>
                      </a:lnTo>
                      <a:lnTo>
                        <a:pt x="115" y="1247"/>
                      </a:lnTo>
                      <a:lnTo>
                        <a:pt x="86" y="1334"/>
                      </a:lnTo>
                      <a:lnTo>
                        <a:pt x="60" y="1425"/>
                      </a:lnTo>
                      <a:lnTo>
                        <a:pt x="39" y="1516"/>
                      </a:lnTo>
                      <a:lnTo>
                        <a:pt x="23" y="1610"/>
                      </a:lnTo>
                      <a:lnTo>
                        <a:pt x="10" y="1705"/>
                      </a:lnTo>
                      <a:lnTo>
                        <a:pt x="3" y="1801"/>
                      </a:lnTo>
                      <a:lnTo>
                        <a:pt x="0" y="1898"/>
                      </a:lnTo>
                      <a:lnTo>
                        <a:pt x="3" y="1995"/>
                      </a:lnTo>
                      <a:lnTo>
                        <a:pt x="10" y="2092"/>
                      </a:lnTo>
                      <a:lnTo>
                        <a:pt x="23" y="2187"/>
                      </a:lnTo>
                      <a:lnTo>
                        <a:pt x="39" y="2279"/>
                      </a:lnTo>
                      <a:lnTo>
                        <a:pt x="60" y="2371"/>
                      </a:lnTo>
                      <a:lnTo>
                        <a:pt x="86" y="2461"/>
                      </a:lnTo>
                      <a:lnTo>
                        <a:pt x="115" y="2550"/>
                      </a:lnTo>
                      <a:lnTo>
                        <a:pt x="150" y="2636"/>
                      </a:lnTo>
                      <a:lnTo>
                        <a:pt x="187" y="2720"/>
                      </a:lnTo>
                      <a:lnTo>
                        <a:pt x="230" y="2801"/>
                      </a:lnTo>
                      <a:lnTo>
                        <a:pt x="276" y="2881"/>
                      </a:lnTo>
                      <a:lnTo>
                        <a:pt x="325" y="2957"/>
                      </a:lnTo>
                      <a:lnTo>
                        <a:pt x="378" y="3032"/>
                      </a:lnTo>
                      <a:lnTo>
                        <a:pt x="435" y="3103"/>
                      </a:lnTo>
                      <a:lnTo>
                        <a:pt x="495" y="3173"/>
                      </a:lnTo>
                      <a:lnTo>
                        <a:pt x="557" y="3238"/>
                      </a:lnTo>
                      <a:lnTo>
                        <a:pt x="623" y="3302"/>
                      </a:lnTo>
                      <a:lnTo>
                        <a:pt x="692" y="3362"/>
                      </a:lnTo>
                      <a:lnTo>
                        <a:pt x="764" y="3417"/>
                      </a:lnTo>
                      <a:lnTo>
                        <a:pt x="838" y="3471"/>
                      </a:lnTo>
                      <a:lnTo>
                        <a:pt x="915" y="3520"/>
                      </a:lnTo>
                      <a:lnTo>
                        <a:pt x="995" y="3565"/>
                      </a:lnTo>
                      <a:lnTo>
                        <a:pt x="1077" y="3608"/>
                      </a:lnTo>
                      <a:lnTo>
                        <a:pt x="1161" y="3646"/>
                      </a:lnTo>
                      <a:lnTo>
                        <a:pt x="1247" y="3680"/>
                      </a:lnTo>
                      <a:lnTo>
                        <a:pt x="1335" y="3710"/>
                      </a:lnTo>
                      <a:lnTo>
                        <a:pt x="1424" y="3735"/>
                      </a:lnTo>
                      <a:lnTo>
                        <a:pt x="1516" y="3757"/>
                      </a:lnTo>
                      <a:lnTo>
                        <a:pt x="1610" y="3774"/>
                      </a:lnTo>
                      <a:lnTo>
                        <a:pt x="1704" y="3786"/>
                      </a:lnTo>
                      <a:lnTo>
                        <a:pt x="1800" y="3793"/>
                      </a:lnTo>
                      <a:lnTo>
                        <a:pt x="1897"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79" name="Text Box 307"/>
                <p:cNvSpPr txBox="1">
                  <a:spLocks noChangeArrowheads="1"/>
                </p:cNvSpPr>
                <p:nvPr/>
              </p:nvSpPr>
              <p:spPr bwMode="auto">
                <a:xfrm>
                  <a:off x="3553" y="3333"/>
                  <a:ext cx="816" cy="367"/>
                </a:xfrm>
                <a:prstGeom prst="rect">
                  <a:avLst/>
                </a:prstGeom>
                <a:noFill/>
                <a:ln w="9525">
                  <a:noFill/>
                  <a:miter lim="800000"/>
                  <a:headEnd/>
                  <a:tailEnd/>
                </a:ln>
                <a:effectLst/>
              </p:spPr>
              <p:txBody>
                <a:bodyPr>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Facilities &amp; </a:t>
                  </a:r>
                  <a:br>
                    <a:rPr lang="en-US" sz="1600" dirty="0">
                      <a:solidFill>
                        <a:srgbClr val="FFD911"/>
                      </a:solidFill>
                      <a:ea typeface="ＭＳ Ｐゴシック" pitchFamily="34" charset="-128"/>
                    </a:rPr>
                  </a:br>
                  <a:r>
                    <a:rPr lang="en-US" sz="1600" dirty="0">
                      <a:solidFill>
                        <a:srgbClr val="FFD911"/>
                      </a:solidFill>
                      <a:ea typeface="ＭＳ Ｐゴシック" pitchFamily="34" charset="-128"/>
                    </a:rPr>
                    <a:t>Safety</a:t>
                  </a:r>
                </a:p>
              </p:txBody>
            </p:sp>
          </p:grpSp>
          <p:grpSp>
            <p:nvGrpSpPr>
              <p:cNvPr id="11" name="Group 308"/>
              <p:cNvGrpSpPr>
                <a:grpSpLocks/>
              </p:cNvGrpSpPr>
              <p:nvPr/>
            </p:nvGrpSpPr>
            <p:grpSpPr bwMode="auto">
              <a:xfrm>
                <a:off x="1410" y="709"/>
                <a:ext cx="831" cy="759"/>
                <a:chOff x="1410" y="709"/>
                <a:chExt cx="831" cy="759"/>
              </a:xfrm>
            </p:grpSpPr>
            <p:grpSp>
              <p:nvGrpSpPr>
                <p:cNvPr id="12" name="Group 309"/>
                <p:cNvGrpSpPr>
                  <a:grpSpLocks/>
                </p:cNvGrpSpPr>
                <p:nvPr/>
              </p:nvGrpSpPr>
              <p:grpSpPr bwMode="auto">
                <a:xfrm>
                  <a:off x="1410" y="709"/>
                  <a:ext cx="816" cy="759"/>
                  <a:chOff x="1410" y="574"/>
                  <a:chExt cx="816" cy="759"/>
                </a:xfrm>
              </p:grpSpPr>
              <p:grpSp>
                <p:nvGrpSpPr>
                  <p:cNvPr id="13" name="Group 310"/>
                  <p:cNvGrpSpPr>
                    <a:grpSpLocks/>
                  </p:cNvGrpSpPr>
                  <p:nvPr/>
                </p:nvGrpSpPr>
                <p:grpSpPr bwMode="auto">
                  <a:xfrm>
                    <a:off x="1444" y="574"/>
                    <a:ext cx="759" cy="759"/>
                    <a:chOff x="1444" y="574"/>
                    <a:chExt cx="759" cy="759"/>
                  </a:xfrm>
                </p:grpSpPr>
                <p:sp>
                  <p:nvSpPr>
                    <p:cNvPr id="1078583" name="Freeform 311"/>
                    <p:cNvSpPr>
                      <a:spLocks/>
                    </p:cNvSpPr>
                    <p:nvPr/>
                  </p:nvSpPr>
                  <p:spPr bwMode="auto">
                    <a:xfrm>
                      <a:off x="1444" y="574"/>
                      <a:ext cx="759" cy="759"/>
                    </a:xfrm>
                    <a:custGeom>
                      <a:avLst/>
                      <a:gdLst/>
                      <a:ahLst/>
                      <a:cxnLst>
                        <a:cxn ang="0">
                          <a:pos x="2091" y="3786"/>
                        </a:cxn>
                        <a:cxn ang="0">
                          <a:pos x="2371" y="3735"/>
                        </a:cxn>
                        <a:cxn ang="0">
                          <a:pos x="2634" y="3646"/>
                        </a:cxn>
                        <a:cxn ang="0">
                          <a:pos x="2880" y="3520"/>
                        </a:cxn>
                        <a:cxn ang="0">
                          <a:pos x="3103" y="3360"/>
                        </a:cxn>
                        <a:cxn ang="0">
                          <a:pos x="3301" y="3172"/>
                        </a:cxn>
                        <a:cxn ang="0">
                          <a:pos x="3470" y="2957"/>
                        </a:cxn>
                        <a:cxn ang="0">
                          <a:pos x="3608" y="2720"/>
                        </a:cxn>
                        <a:cxn ang="0">
                          <a:pos x="3709" y="2461"/>
                        </a:cxn>
                        <a:cxn ang="0">
                          <a:pos x="3773" y="2185"/>
                        </a:cxn>
                        <a:cxn ang="0">
                          <a:pos x="3795" y="1898"/>
                        </a:cxn>
                        <a:cxn ang="0">
                          <a:pos x="3773" y="1609"/>
                        </a:cxn>
                        <a:cxn ang="0">
                          <a:pos x="3709" y="1334"/>
                        </a:cxn>
                        <a:cxn ang="0">
                          <a:pos x="3608" y="1076"/>
                        </a:cxn>
                        <a:cxn ang="0">
                          <a:pos x="3470" y="838"/>
                        </a:cxn>
                        <a:cxn ang="0">
                          <a:pos x="3301" y="622"/>
                        </a:cxn>
                        <a:cxn ang="0">
                          <a:pos x="3103" y="434"/>
                        </a:cxn>
                        <a:cxn ang="0">
                          <a:pos x="2880" y="276"/>
                        </a:cxn>
                        <a:cxn ang="0">
                          <a:pos x="2634" y="149"/>
                        </a:cxn>
                        <a:cxn ang="0">
                          <a:pos x="2371" y="60"/>
                        </a:cxn>
                        <a:cxn ang="0">
                          <a:pos x="2091" y="10"/>
                        </a:cxn>
                        <a:cxn ang="0">
                          <a:pos x="1800" y="2"/>
                        </a:cxn>
                        <a:cxn ang="0">
                          <a:pos x="1516" y="38"/>
                        </a:cxn>
                        <a:cxn ang="0">
                          <a:pos x="1246" y="116"/>
                        </a:cxn>
                        <a:cxn ang="0">
                          <a:pos x="994" y="230"/>
                        </a:cxn>
                        <a:cxn ang="0">
                          <a:pos x="763" y="378"/>
                        </a:cxn>
                        <a:cxn ang="0">
                          <a:pos x="557" y="557"/>
                        </a:cxn>
                        <a:cxn ang="0">
                          <a:pos x="378" y="763"/>
                        </a:cxn>
                        <a:cxn ang="0">
                          <a:pos x="230" y="994"/>
                        </a:cxn>
                        <a:cxn ang="0">
                          <a:pos x="116" y="1246"/>
                        </a:cxn>
                        <a:cxn ang="0">
                          <a:pos x="38" y="1516"/>
                        </a:cxn>
                        <a:cxn ang="0">
                          <a:pos x="2" y="1801"/>
                        </a:cxn>
                        <a:cxn ang="0">
                          <a:pos x="10" y="2091"/>
                        </a:cxn>
                        <a:cxn ang="0">
                          <a:pos x="60" y="2371"/>
                        </a:cxn>
                        <a:cxn ang="0">
                          <a:pos x="150" y="2635"/>
                        </a:cxn>
                        <a:cxn ang="0">
                          <a:pos x="276" y="2880"/>
                        </a:cxn>
                        <a:cxn ang="0">
                          <a:pos x="434" y="3103"/>
                        </a:cxn>
                        <a:cxn ang="0">
                          <a:pos x="623" y="3302"/>
                        </a:cxn>
                        <a:cxn ang="0">
                          <a:pos x="838" y="3471"/>
                        </a:cxn>
                        <a:cxn ang="0">
                          <a:pos x="1076" y="3608"/>
                        </a:cxn>
                        <a:cxn ang="0">
                          <a:pos x="1334" y="3709"/>
                        </a:cxn>
                        <a:cxn ang="0">
                          <a:pos x="1609" y="3774"/>
                        </a:cxn>
                        <a:cxn ang="0">
                          <a:pos x="1898" y="3795"/>
                        </a:cxn>
                      </a:cxnLst>
                      <a:rect l="0" t="0" r="r" b="b"/>
                      <a:pathLst>
                        <a:path w="3795" h="3795">
                          <a:moveTo>
                            <a:pt x="1898" y="3795"/>
                          </a:moveTo>
                          <a:lnTo>
                            <a:pt x="1995" y="3793"/>
                          </a:lnTo>
                          <a:lnTo>
                            <a:pt x="2091" y="3786"/>
                          </a:lnTo>
                          <a:lnTo>
                            <a:pt x="2185" y="3774"/>
                          </a:lnTo>
                          <a:lnTo>
                            <a:pt x="2279" y="3756"/>
                          </a:lnTo>
                          <a:lnTo>
                            <a:pt x="2371" y="3735"/>
                          </a:lnTo>
                          <a:lnTo>
                            <a:pt x="2461" y="3709"/>
                          </a:lnTo>
                          <a:lnTo>
                            <a:pt x="2548" y="3680"/>
                          </a:lnTo>
                          <a:lnTo>
                            <a:pt x="2634" y="3646"/>
                          </a:lnTo>
                          <a:lnTo>
                            <a:pt x="2718" y="3608"/>
                          </a:lnTo>
                          <a:lnTo>
                            <a:pt x="2800" y="3565"/>
                          </a:lnTo>
                          <a:lnTo>
                            <a:pt x="2880" y="3520"/>
                          </a:lnTo>
                          <a:lnTo>
                            <a:pt x="2957" y="3471"/>
                          </a:lnTo>
                          <a:lnTo>
                            <a:pt x="3031" y="3417"/>
                          </a:lnTo>
                          <a:lnTo>
                            <a:pt x="3103" y="3360"/>
                          </a:lnTo>
                          <a:lnTo>
                            <a:pt x="3172" y="3302"/>
                          </a:lnTo>
                          <a:lnTo>
                            <a:pt x="3238" y="3238"/>
                          </a:lnTo>
                          <a:lnTo>
                            <a:pt x="3301" y="3172"/>
                          </a:lnTo>
                          <a:lnTo>
                            <a:pt x="3360" y="3103"/>
                          </a:lnTo>
                          <a:lnTo>
                            <a:pt x="3417" y="3031"/>
                          </a:lnTo>
                          <a:lnTo>
                            <a:pt x="3470" y="2957"/>
                          </a:lnTo>
                          <a:lnTo>
                            <a:pt x="3519" y="2880"/>
                          </a:lnTo>
                          <a:lnTo>
                            <a:pt x="3565" y="2801"/>
                          </a:lnTo>
                          <a:lnTo>
                            <a:pt x="3608" y="2720"/>
                          </a:lnTo>
                          <a:lnTo>
                            <a:pt x="3646" y="2635"/>
                          </a:lnTo>
                          <a:lnTo>
                            <a:pt x="3679" y="2548"/>
                          </a:lnTo>
                          <a:lnTo>
                            <a:pt x="3709" y="2461"/>
                          </a:lnTo>
                          <a:lnTo>
                            <a:pt x="3735" y="2371"/>
                          </a:lnTo>
                          <a:lnTo>
                            <a:pt x="3756" y="2279"/>
                          </a:lnTo>
                          <a:lnTo>
                            <a:pt x="3773" y="2185"/>
                          </a:lnTo>
                          <a:lnTo>
                            <a:pt x="3785" y="2091"/>
                          </a:lnTo>
                          <a:lnTo>
                            <a:pt x="3792" y="1995"/>
                          </a:lnTo>
                          <a:lnTo>
                            <a:pt x="3795" y="1898"/>
                          </a:lnTo>
                          <a:lnTo>
                            <a:pt x="3792" y="1801"/>
                          </a:lnTo>
                          <a:lnTo>
                            <a:pt x="3785" y="1704"/>
                          </a:lnTo>
                          <a:lnTo>
                            <a:pt x="3773" y="1609"/>
                          </a:lnTo>
                          <a:lnTo>
                            <a:pt x="3756" y="1516"/>
                          </a:lnTo>
                          <a:lnTo>
                            <a:pt x="3735" y="1425"/>
                          </a:lnTo>
                          <a:lnTo>
                            <a:pt x="3709" y="1334"/>
                          </a:lnTo>
                          <a:lnTo>
                            <a:pt x="3679" y="1246"/>
                          </a:lnTo>
                          <a:lnTo>
                            <a:pt x="3646" y="1160"/>
                          </a:lnTo>
                          <a:lnTo>
                            <a:pt x="3608" y="1076"/>
                          </a:lnTo>
                          <a:lnTo>
                            <a:pt x="3565" y="994"/>
                          </a:lnTo>
                          <a:lnTo>
                            <a:pt x="3519" y="915"/>
                          </a:lnTo>
                          <a:lnTo>
                            <a:pt x="3470" y="838"/>
                          </a:lnTo>
                          <a:lnTo>
                            <a:pt x="3417" y="763"/>
                          </a:lnTo>
                          <a:lnTo>
                            <a:pt x="3360" y="692"/>
                          </a:lnTo>
                          <a:lnTo>
                            <a:pt x="3301" y="622"/>
                          </a:lnTo>
                          <a:lnTo>
                            <a:pt x="3238" y="557"/>
                          </a:lnTo>
                          <a:lnTo>
                            <a:pt x="3172" y="494"/>
                          </a:lnTo>
                          <a:lnTo>
                            <a:pt x="3103" y="434"/>
                          </a:lnTo>
                          <a:lnTo>
                            <a:pt x="3031" y="378"/>
                          </a:lnTo>
                          <a:lnTo>
                            <a:pt x="2957" y="325"/>
                          </a:lnTo>
                          <a:lnTo>
                            <a:pt x="2880" y="276"/>
                          </a:lnTo>
                          <a:lnTo>
                            <a:pt x="2800" y="230"/>
                          </a:lnTo>
                          <a:lnTo>
                            <a:pt x="2718" y="187"/>
                          </a:lnTo>
                          <a:lnTo>
                            <a:pt x="2634" y="149"/>
                          </a:lnTo>
                          <a:lnTo>
                            <a:pt x="2548" y="116"/>
                          </a:lnTo>
                          <a:lnTo>
                            <a:pt x="2461" y="85"/>
                          </a:lnTo>
                          <a:lnTo>
                            <a:pt x="2371" y="60"/>
                          </a:lnTo>
                          <a:lnTo>
                            <a:pt x="2279" y="38"/>
                          </a:lnTo>
                          <a:lnTo>
                            <a:pt x="2185" y="22"/>
                          </a:lnTo>
                          <a:lnTo>
                            <a:pt x="2091" y="10"/>
                          </a:lnTo>
                          <a:lnTo>
                            <a:pt x="1995" y="2"/>
                          </a:lnTo>
                          <a:lnTo>
                            <a:pt x="1898" y="0"/>
                          </a:lnTo>
                          <a:lnTo>
                            <a:pt x="1800" y="2"/>
                          </a:lnTo>
                          <a:lnTo>
                            <a:pt x="1704" y="10"/>
                          </a:lnTo>
                          <a:lnTo>
                            <a:pt x="1609" y="22"/>
                          </a:lnTo>
                          <a:lnTo>
                            <a:pt x="1516" y="38"/>
                          </a:lnTo>
                          <a:lnTo>
                            <a:pt x="1425" y="60"/>
                          </a:lnTo>
                          <a:lnTo>
                            <a:pt x="1334" y="85"/>
                          </a:lnTo>
                          <a:lnTo>
                            <a:pt x="1246" y="116"/>
                          </a:lnTo>
                          <a:lnTo>
                            <a:pt x="1160" y="149"/>
                          </a:lnTo>
                          <a:lnTo>
                            <a:pt x="1076" y="187"/>
                          </a:lnTo>
                          <a:lnTo>
                            <a:pt x="994" y="230"/>
                          </a:lnTo>
                          <a:lnTo>
                            <a:pt x="915" y="276"/>
                          </a:lnTo>
                          <a:lnTo>
                            <a:pt x="838" y="325"/>
                          </a:lnTo>
                          <a:lnTo>
                            <a:pt x="763" y="378"/>
                          </a:lnTo>
                          <a:lnTo>
                            <a:pt x="692" y="434"/>
                          </a:lnTo>
                          <a:lnTo>
                            <a:pt x="623" y="494"/>
                          </a:lnTo>
                          <a:lnTo>
                            <a:pt x="557" y="557"/>
                          </a:lnTo>
                          <a:lnTo>
                            <a:pt x="494" y="622"/>
                          </a:lnTo>
                          <a:lnTo>
                            <a:pt x="434" y="692"/>
                          </a:lnTo>
                          <a:lnTo>
                            <a:pt x="378" y="763"/>
                          </a:lnTo>
                          <a:lnTo>
                            <a:pt x="325" y="838"/>
                          </a:lnTo>
                          <a:lnTo>
                            <a:pt x="276" y="915"/>
                          </a:lnTo>
                          <a:lnTo>
                            <a:pt x="230" y="994"/>
                          </a:lnTo>
                          <a:lnTo>
                            <a:pt x="188" y="1076"/>
                          </a:lnTo>
                          <a:lnTo>
                            <a:pt x="150" y="1160"/>
                          </a:lnTo>
                          <a:lnTo>
                            <a:pt x="116" y="1246"/>
                          </a:lnTo>
                          <a:lnTo>
                            <a:pt x="85" y="1334"/>
                          </a:lnTo>
                          <a:lnTo>
                            <a:pt x="60" y="1425"/>
                          </a:lnTo>
                          <a:lnTo>
                            <a:pt x="38" y="1516"/>
                          </a:lnTo>
                          <a:lnTo>
                            <a:pt x="22" y="1609"/>
                          </a:lnTo>
                          <a:lnTo>
                            <a:pt x="10" y="1704"/>
                          </a:lnTo>
                          <a:lnTo>
                            <a:pt x="2" y="1801"/>
                          </a:lnTo>
                          <a:lnTo>
                            <a:pt x="0" y="1898"/>
                          </a:lnTo>
                          <a:lnTo>
                            <a:pt x="2" y="1995"/>
                          </a:lnTo>
                          <a:lnTo>
                            <a:pt x="10" y="2091"/>
                          </a:lnTo>
                          <a:lnTo>
                            <a:pt x="22" y="2185"/>
                          </a:lnTo>
                          <a:lnTo>
                            <a:pt x="38" y="2279"/>
                          </a:lnTo>
                          <a:lnTo>
                            <a:pt x="60" y="2371"/>
                          </a:lnTo>
                          <a:lnTo>
                            <a:pt x="85" y="2461"/>
                          </a:lnTo>
                          <a:lnTo>
                            <a:pt x="116" y="2548"/>
                          </a:lnTo>
                          <a:lnTo>
                            <a:pt x="150" y="2635"/>
                          </a:lnTo>
                          <a:lnTo>
                            <a:pt x="188" y="2720"/>
                          </a:lnTo>
                          <a:lnTo>
                            <a:pt x="230" y="2801"/>
                          </a:lnTo>
                          <a:lnTo>
                            <a:pt x="276" y="2880"/>
                          </a:lnTo>
                          <a:lnTo>
                            <a:pt x="325" y="2957"/>
                          </a:lnTo>
                          <a:lnTo>
                            <a:pt x="378" y="3031"/>
                          </a:lnTo>
                          <a:lnTo>
                            <a:pt x="434" y="3103"/>
                          </a:lnTo>
                          <a:lnTo>
                            <a:pt x="494" y="3172"/>
                          </a:lnTo>
                          <a:lnTo>
                            <a:pt x="557" y="3238"/>
                          </a:lnTo>
                          <a:lnTo>
                            <a:pt x="623" y="3302"/>
                          </a:lnTo>
                          <a:lnTo>
                            <a:pt x="692" y="3360"/>
                          </a:lnTo>
                          <a:lnTo>
                            <a:pt x="763" y="3417"/>
                          </a:lnTo>
                          <a:lnTo>
                            <a:pt x="838" y="3471"/>
                          </a:lnTo>
                          <a:lnTo>
                            <a:pt x="915" y="3520"/>
                          </a:lnTo>
                          <a:lnTo>
                            <a:pt x="994" y="3565"/>
                          </a:lnTo>
                          <a:lnTo>
                            <a:pt x="1076" y="3608"/>
                          </a:lnTo>
                          <a:lnTo>
                            <a:pt x="1160" y="3646"/>
                          </a:lnTo>
                          <a:lnTo>
                            <a:pt x="1246" y="3680"/>
                          </a:lnTo>
                          <a:lnTo>
                            <a:pt x="1334" y="3709"/>
                          </a:lnTo>
                          <a:lnTo>
                            <a:pt x="1425" y="3735"/>
                          </a:lnTo>
                          <a:lnTo>
                            <a:pt x="1516" y="3756"/>
                          </a:lnTo>
                          <a:lnTo>
                            <a:pt x="1609" y="3774"/>
                          </a:lnTo>
                          <a:lnTo>
                            <a:pt x="1704" y="3786"/>
                          </a:lnTo>
                          <a:lnTo>
                            <a:pt x="1800" y="3793"/>
                          </a:lnTo>
                          <a:lnTo>
                            <a:pt x="1898"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84" name="Freeform 312"/>
                    <p:cNvSpPr>
                      <a:spLocks/>
                    </p:cNvSpPr>
                    <p:nvPr/>
                  </p:nvSpPr>
                  <p:spPr bwMode="auto">
                    <a:xfrm>
                      <a:off x="1444" y="574"/>
                      <a:ext cx="759" cy="759"/>
                    </a:xfrm>
                    <a:custGeom>
                      <a:avLst/>
                      <a:gdLst/>
                      <a:ahLst/>
                      <a:cxnLst>
                        <a:cxn ang="0">
                          <a:pos x="2091" y="3786"/>
                        </a:cxn>
                        <a:cxn ang="0">
                          <a:pos x="2371" y="3735"/>
                        </a:cxn>
                        <a:cxn ang="0">
                          <a:pos x="2634" y="3646"/>
                        </a:cxn>
                        <a:cxn ang="0">
                          <a:pos x="2880" y="3520"/>
                        </a:cxn>
                        <a:cxn ang="0">
                          <a:pos x="3103" y="3360"/>
                        </a:cxn>
                        <a:cxn ang="0">
                          <a:pos x="3301" y="3172"/>
                        </a:cxn>
                        <a:cxn ang="0">
                          <a:pos x="3470" y="2957"/>
                        </a:cxn>
                        <a:cxn ang="0">
                          <a:pos x="3608" y="2720"/>
                        </a:cxn>
                        <a:cxn ang="0">
                          <a:pos x="3709" y="2461"/>
                        </a:cxn>
                        <a:cxn ang="0">
                          <a:pos x="3773" y="2185"/>
                        </a:cxn>
                        <a:cxn ang="0">
                          <a:pos x="3795" y="1898"/>
                        </a:cxn>
                        <a:cxn ang="0">
                          <a:pos x="3773" y="1609"/>
                        </a:cxn>
                        <a:cxn ang="0">
                          <a:pos x="3709" y="1334"/>
                        </a:cxn>
                        <a:cxn ang="0">
                          <a:pos x="3608" y="1076"/>
                        </a:cxn>
                        <a:cxn ang="0">
                          <a:pos x="3470" y="838"/>
                        </a:cxn>
                        <a:cxn ang="0">
                          <a:pos x="3301" y="622"/>
                        </a:cxn>
                        <a:cxn ang="0">
                          <a:pos x="3103" y="434"/>
                        </a:cxn>
                        <a:cxn ang="0">
                          <a:pos x="2880" y="276"/>
                        </a:cxn>
                        <a:cxn ang="0">
                          <a:pos x="2634" y="149"/>
                        </a:cxn>
                        <a:cxn ang="0">
                          <a:pos x="2371" y="60"/>
                        </a:cxn>
                        <a:cxn ang="0">
                          <a:pos x="2091" y="10"/>
                        </a:cxn>
                        <a:cxn ang="0">
                          <a:pos x="1800" y="2"/>
                        </a:cxn>
                        <a:cxn ang="0">
                          <a:pos x="1516" y="38"/>
                        </a:cxn>
                        <a:cxn ang="0">
                          <a:pos x="1246" y="116"/>
                        </a:cxn>
                        <a:cxn ang="0">
                          <a:pos x="994" y="230"/>
                        </a:cxn>
                        <a:cxn ang="0">
                          <a:pos x="763" y="378"/>
                        </a:cxn>
                        <a:cxn ang="0">
                          <a:pos x="557" y="557"/>
                        </a:cxn>
                        <a:cxn ang="0">
                          <a:pos x="378" y="763"/>
                        </a:cxn>
                        <a:cxn ang="0">
                          <a:pos x="230" y="994"/>
                        </a:cxn>
                        <a:cxn ang="0">
                          <a:pos x="116" y="1246"/>
                        </a:cxn>
                        <a:cxn ang="0">
                          <a:pos x="38" y="1516"/>
                        </a:cxn>
                        <a:cxn ang="0">
                          <a:pos x="2" y="1801"/>
                        </a:cxn>
                        <a:cxn ang="0">
                          <a:pos x="10" y="2091"/>
                        </a:cxn>
                        <a:cxn ang="0">
                          <a:pos x="60" y="2371"/>
                        </a:cxn>
                        <a:cxn ang="0">
                          <a:pos x="150" y="2635"/>
                        </a:cxn>
                        <a:cxn ang="0">
                          <a:pos x="276" y="2880"/>
                        </a:cxn>
                        <a:cxn ang="0">
                          <a:pos x="434" y="3103"/>
                        </a:cxn>
                        <a:cxn ang="0">
                          <a:pos x="623" y="3302"/>
                        </a:cxn>
                        <a:cxn ang="0">
                          <a:pos x="838" y="3471"/>
                        </a:cxn>
                        <a:cxn ang="0">
                          <a:pos x="1076" y="3608"/>
                        </a:cxn>
                        <a:cxn ang="0">
                          <a:pos x="1334" y="3709"/>
                        </a:cxn>
                        <a:cxn ang="0">
                          <a:pos x="1609" y="3774"/>
                        </a:cxn>
                        <a:cxn ang="0">
                          <a:pos x="1898" y="3795"/>
                        </a:cxn>
                      </a:cxnLst>
                      <a:rect l="0" t="0" r="r" b="b"/>
                      <a:pathLst>
                        <a:path w="3795" h="3795">
                          <a:moveTo>
                            <a:pt x="1898" y="3795"/>
                          </a:moveTo>
                          <a:lnTo>
                            <a:pt x="1995" y="3793"/>
                          </a:lnTo>
                          <a:lnTo>
                            <a:pt x="2091" y="3786"/>
                          </a:lnTo>
                          <a:lnTo>
                            <a:pt x="2185" y="3774"/>
                          </a:lnTo>
                          <a:lnTo>
                            <a:pt x="2279" y="3756"/>
                          </a:lnTo>
                          <a:lnTo>
                            <a:pt x="2371" y="3735"/>
                          </a:lnTo>
                          <a:lnTo>
                            <a:pt x="2461" y="3709"/>
                          </a:lnTo>
                          <a:lnTo>
                            <a:pt x="2548" y="3680"/>
                          </a:lnTo>
                          <a:lnTo>
                            <a:pt x="2634" y="3646"/>
                          </a:lnTo>
                          <a:lnTo>
                            <a:pt x="2718" y="3608"/>
                          </a:lnTo>
                          <a:lnTo>
                            <a:pt x="2800" y="3565"/>
                          </a:lnTo>
                          <a:lnTo>
                            <a:pt x="2880" y="3520"/>
                          </a:lnTo>
                          <a:lnTo>
                            <a:pt x="2957" y="3471"/>
                          </a:lnTo>
                          <a:lnTo>
                            <a:pt x="3031" y="3417"/>
                          </a:lnTo>
                          <a:lnTo>
                            <a:pt x="3103" y="3360"/>
                          </a:lnTo>
                          <a:lnTo>
                            <a:pt x="3172" y="3302"/>
                          </a:lnTo>
                          <a:lnTo>
                            <a:pt x="3238" y="3238"/>
                          </a:lnTo>
                          <a:lnTo>
                            <a:pt x="3301" y="3172"/>
                          </a:lnTo>
                          <a:lnTo>
                            <a:pt x="3360" y="3103"/>
                          </a:lnTo>
                          <a:lnTo>
                            <a:pt x="3417" y="3031"/>
                          </a:lnTo>
                          <a:lnTo>
                            <a:pt x="3470" y="2957"/>
                          </a:lnTo>
                          <a:lnTo>
                            <a:pt x="3519" y="2880"/>
                          </a:lnTo>
                          <a:lnTo>
                            <a:pt x="3565" y="2801"/>
                          </a:lnTo>
                          <a:lnTo>
                            <a:pt x="3608" y="2720"/>
                          </a:lnTo>
                          <a:lnTo>
                            <a:pt x="3646" y="2635"/>
                          </a:lnTo>
                          <a:lnTo>
                            <a:pt x="3679" y="2548"/>
                          </a:lnTo>
                          <a:lnTo>
                            <a:pt x="3709" y="2461"/>
                          </a:lnTo>
                          <a:lnTo>
                            <a:pt x="3735" y="2371"/>
                          </a:lnTo>
                          <a:lnTo>
                            <a:pt x="3756" y="2279"/>
                          </a:lnTo>
                          <a:lnTo>
                            <a:pt x="3773" y="2185"/>
                          </a:lnTo>
                          <a:lnTo>
                            <a:pt x="3785" y="2091"/>
                          </a:lnTo>
                          <a:lnTo>
                            <a:pt x="3792" y="1995"/>
                          </a:lnTo>
                          <a:lnTo>
                            <a:pt x="3795" y="1898"/>
                          </a:lnTo>
                          <a:lnTo>
                            <a:pt x="3792" y="1801"/>
                          </a:lnTo>
                          <a:lnTo>
                            <a:pt x="3785" y="1704"/>
                          </a:lnTo>
                          <a:lnTo>
                            <a:pt x="3773" y="1609"/>
                          </a:lnTo>
                          <a:lnTo>
                            <a:pt x="3756" y="1516"/>
                          </a:lnTo>
                          <a:lnTo>
                            <a:pt x="3735" y="1425"/>
                          </a:lnTo>
                          <a:lnTo>
                            <a:pt x="3709" y="1334"/>
                          </a:lnTo>
                          <a:lnTo>
                            <a:pt x="3679" y="1246"/>
                          </a:lnTo>
                          <a:lnTo>
                            <a:pt x="3646" y="1160"/>
                          </a:lnTo>
                          <a:lnTo>
                            <a:pt x="3608" y="1076"/>
                          </a:lnTo>
                          <a:lnTo>
                            <a:pt x="3565" y="994"/>
                          </a:lnTo>
                          <a:lnTo>
                            <a:pt x="3519" y="915"/>
                          </a:lnTo>
                          <a:lnTo>
                            <a:pt x="3470" y="838"/>
                          </a:lnTo>
                          <a:lnTo>
                            <a:pt x="3417" y="763"/>
                          </a:lnTo>
                          <a:lnTo>
                            <a:pt x="3360" y="692"/>
                          </a:lnTo>
                          <a:lnTo>
                            <a:pt x="3301" y="622"/>
                          </a:lnTo>
                          <a:lnTo>
                            <a:pt x="3238" y="557"/>
                          </a:lnTo>
                          <a:lnTo>
                            <a:pt x="3172" y="494"/>
                          </a:lnTo>
                          <a:lnTo>
                            <a:pt x="3103" y="434"/>
                          </a:lnTo>
                          <a:lnTo>
                            <a:pt x="3031" y="378"/>
                          </a:lnTo>
                          <a:lnTo>
                            <a:pt x="2957" y="325"/>
                          </a:lnTo>
                          <a:lnTo>
                            <a:pt x="2880" y="276"/>
                          </a:lnTo>
                          <a:lnTo>
                            <a:pt x="2800" y="230"/>
                          </a:lnTo>
                          <a:lnTo>
                            <a:pt x="2718" y="187"/>
                          </a:lnTo>
                          <a:lnTo>
                            <a:pt x="2634" y="149"/>
                          </a:lnTo>
                          <a:lnTo>
                            <a:pt x="2548" y="116"/>
                          </a:lnTo>
                          <a:lnTo>
                            <a:pt x="2461" y="85"/>
                          </a:lnTo>
                          <a:lnTo>
                            <a:pt x="2371" y="60"/>
                          </a:lnTo>
                          <a:lnTo>
                            <a:pt x="2279" y="38"/>
                          </a:lnTo>
                          <a:lnTo>
                            <a:pt x="2185" y="22"/>
                          </a:lnTo>
                          <a:lnTo>
                            <a:pt x="2091" y="10"/>
                          </a:lnTo>
                          <a:lnTo>
                            <a:pt x="1995" y="2"/>
                          </a:lnTo>
                          <a:lnTo>
                            <a:pt x="1898" y="0"/>
                          </a:lnTo>
                          <a:lnTo>
                            <a:pt x="1800" y="2"/>
                          </a:lnTo>
                          <a:lnTo>
                            <a:pt x="1704" y="10"/>
                          </a:lnTo>
                          <a:lnTo>
                            <a:pt x="1609" y="22"/>
                          </a:lnTo>
                          <a:lnTo>
                            <a:pt x="1516" y="38"/>
                          </a:lnTo>
                          <a:lnTo>
                            <a:pt x="1425" y="60"/>
                          </a:lnTo>
                          <a:lnTo>
                            <a:pt x="1334" y="85"/>
                          </a:lnTo>
                          <a:lnTo>
                            <a:pt x="1246" y="116"/>
                          </a:lnTo>
                          <a:lnTo>
                            <a:pt x="1160" y="149"/>
                          </a:lnTo>
                          <a:lnTo>
                            <a:pt x="1076" y="187"/>
                          </a:lnTo>
                          <a:lnTo>
                            <a:pt x="994" y="230"/>
                          </a:lnTo>
                          <a:lnTo>
                            <a:pt x="915" y="276"/>
                          </a:lnTo>
                          <a:lnTo>
                            <a:pt x="838" y="325"/>
                          </a:lnTo>
                          <a:lnTo>
                            <a:pt x="763" y="378"/>
                          </a:lnTo>
                          <a:lnTo>
                            <a:pt x="692" y="434"/>
                          </a:lnTo>
                          <a:lnTo>
                            <a:pt x="623" y="494"/>
                          </a:lnTo>
                          <a:lnTo>
                            <a:pt x="557" y="557"/>
                          </a:lnTo>
                          <a:lnTo>
                            <a:pt x="494" y="622"/>
                          </a:lnTo>
                          <a:lnTo>
                            <a:pt x="434" y="692"/>
                          </a:lnTo>
                          <a:lnTo>
                            <a:pt x="378" y="763"/>
                          </a:lnTo>
                          <a:lnTo>
                            <a:pt x="325" y="838"/>
                          </a:lnTo>
                          <a:lnTo>
                            <a:pt x="276" y="915"/>
                          </a:lnTo>
                          <a:lnTo>
                            <a:pt x="230" y="994"/>
                          </a:lnTo>
                          <a:lnTo>
                            <a:pt x="188" y="1076"/>
                          </a:lnTo>
                          <a:lnTo>
                            <a:pt x="150" y="1160"/>
                          </a:lnTo>
                          <a:lnTo>
                            <a:pt x="116" y="1246"/>
                          </a:lnTo>
                          <a:lnTo>
                            <a:pt x="85" y="1334"/>
                          </a:lnTo>
                          <a:lnTo>
                            <a:pt x="60" y="1425"/>
                          </a:lnTo>
                          <a:lnTo>
                            <a:pt x="38" y="1516"/>
                          </a:lnTo>
                          <a:lnTo>
                            <a:pt x="22" y="1609"/>
                          </a:lnTo>
                          <a:lnTo>
                            <a:pt x="10" y="1704"/>
                          </a:lnTo>
                          <a:lnTo>
                            <a:pt x="2" y="1801"/>
                          </a:lnTo>
                          <a:lnTo>
                            <a:pt x="0" y="1898"/>
                          </a:lnTo>
                          <a:lnTo>
                            <a:pt x="2" y="1995"/>
                          </a:lnTo>
                          <a:lnTo>
                            <a:pt x="10" y="2091"/>
                          </a:lnTo>
                          <a:lnTo>
                            <a:pt x="22" y="2185"/>
                          </a:lnTo>
                          <a:lnTo>
                            <a:pt x="38" y="2279"/>
                          </a:lnTo>
                          <a:lnTo>
                            <a:pt x="60" y="2371"/>
                          </a:lnTo>
                          <a:lnTo>
                            <a:pt x="85" y="2461"/>
                          </a:lnTo>
                          <a:lnTo>
                            <a:pt x="116" y="2548"/>
                          </a:lnTo>
                          <a:lnTo>
                            <a:pt x="150" y="2635"/>
                          </a:lnTo>
                          <a:lnTo>
                            <a:pt x="188" y="2720"/>
                          </a:lnTo>
                          <a:lnTo>
                            <a:pt x="230" y="2801"/>
                          </a:lnTo>
                          <a:lnTo>
                            <a:pt x="276" y="2880"/>
                          </a:lnTo>
                          <a:lnTo>
                            <a:pt x="325" y="2957"/>
                          </a:lnTo>
                          <a:lnTo>
                            <a:pt x="378" y="3031"/>
                          </a:lnTo>
                          <a:lnTo>
                            <a:pt x="434" y="3103"/>
                          </a:lnTo>
                          <a:lnTo>
                            <a:pt x="494" y="3172"/>
                          </a:lnTo>
                          <a:lnTo>
                            <a:pt x="557" y="3238"/>
                          </a:lnTo>
                          <a:lnTo>
                            <a:pt x="623" y="3302"/>
                          </a:lnTo>
                          <a:lnTo>
                            <a:pt x="692" y="3360"/>
                          </a:lnTo>
                          <a:lnTo>
                            <a:pt x="763" y="3417"/>
                          </a:lnTo>
                          <a:lnTo>
                            <a:pt x="838" y="3471"/>
                          </a:lnTo>
                          <a:lnTo>
                            <a:pt x="915" y="3520"/>
                          </a:lnTo>
                          <a:lnTo>
                            <a:pt x="994" y="3565"/>
                          </a:lnTo>
                          <a:lnTo>
                            <a:pt x="1076" y="3608"/>
                          </a:lnTo>
                          <a:lnTo>
                            <a:pt x="1160" y="3646"/>
                          </a:lnTo>
                          <a:lnTo>
                            <a:pt x="1246" y="3680"/>
                          </a:lnTo>
                          <a:lnTo>
                            <a:pt x="1334" y="3709"/>
                          </a:lnTo>
                          <a:lnTo>
                            <a:pt x="1425" y="3735"/>
                          </a:lnTo>
                          <a:lnTo>
                            <a:pt x="1516" y="3756"/>
                          </a:lnTo>
                          <a:lnTo>
                            <a:pt x="1609" y="3774"/>
                          </a:lnTo>
                          <a:lnTo>
                            <a:pt x="1704" y="3786"/>
                          </a:lnTo>
                          <a:lnTo>
                            <a:pt x="1800" y="3793"/>
                          </a:lnTo>
                          <a:lnTo>
                            <a:pt x="1898" y="3795"/>
                          </a:lnTo>
                        </a:path>
                      </a:pathLst>
                    </a:custGeom>
                    <a:noFill/>
                    <a:ln w="3175">
                      <a:solidFill>
                        <a:srgbClr val="000000"/>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grpSp>
              <p:sp>
                <p:nvSpPr>
                  <p:cNvPr id="1078585" name="Text Box 313"/>
                  <p:cNvSpPr txBox="1">
                    <a:spLocks noChangeArrowheads="1"/>
                  </p:cNvSpPr>
                  <p:nvPr/>
                </p:nvSpPr>
                <p:spPr bwMode="auto">
                  <a:xfrm>
                    <a:off x="1410" y="750"/>
                    <a:ext cx="816" cy="230"/>
                  </a:xfrm>
                  <a:prstGeom prst="rect">
                    <a:avLst/>
                  </a:prstGeom>
                  <a:noFill/>
                  <a:ln w="9525">
                    <a:noFill/>
                    <a:miter lim="800000"/>
                    <a:headEnd/>
                    <a:tailEnd/>
                  </a:ln>
                  <a:effectLst/>
                </p:spPr>
                <p:txBody>
                  <a:bodyPr>
                    <a:spAutoFit/>
                  </a:bodyPr>
                  <a:lstStyle/>
                  <a:p>
                    <a:pPr algn="ctr" defTabSz="457200" eaLnBrk="0" fontAlgn="base" hangingPunct="0">
                      <a:spcBef>
                        <a:spcPct val="50000"/>
                      </a:spcBef>
                      <a:spcAft>
                        <a:spcPct val="0"/>
                      </a:spcAft>
                    </a:pPr>
                    <a:endParaRPr lang="en-US">
                      <a:solidFill>
                        <a:prstClr val="black"/>
                      </a:solidFill>
                      <a:latin typeface="Arial" pitchFamily="34" charset="0"/>
                      <a:ea typeface="ＭＳ Ｐゴシック" pitchFamily="34" charset="-128"/>
                    </a:endParaRPr>
                  </a:p>
                </p:txBody>
              </p:sp>
            </p:grpSp>
            <p:sp>
              <p:nvSpPr>
                <p:cNvPr id="1078586" name="Text Box 314"/>
                <p:cNvSpPr txBox="1">
                  <a:spLocks noChangeArrowheads="1"/>
                </p:cNvSpPr>
                <p:nvPr/>
              </p:nvSpPr>
              <p:spPr bwMode="auto">
                <a:xfrm>
                  <a:off x="1425" y="976"/>
                  <a:ext cx="816" cy="213"/>
                </a:xfrm>
                <a:prstGeom prst="rect">
                  <a:avLst/>
                </a:prstGeom>
                <a:noFill/>
                <a:ln w="9525">
                  <a:noFill/>
                  <a:miter lim="800000"/>
                  <a:headEnd/>
                  <a:tailEnd/>
                </a:ln>
                <a:effectLst/>
              </p:spPr>
              <p:txBody>
                <a:bodyPr>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Organization</a:t>
                  </a:r>
                </a:p>
              </p:txBody>
            </p:sp>
          </p:grpSp>
          <p:grpSp>
            <p:nvGrpSpPr>
              <p:cNvPr id="14" name="Group 315"/>
              <p:cNvGrpSpPr>
                <a:grpSpLocks/>
              </p:cNvGrpSpPr>
              <p:nvPr/>
            </p:nvGrpSpPr>
            <p:grpSpPr bwMode="auto">
              <a:xfrm>
                <a:off x="2484" y="709"/>
                <a:ext cx="816" cy="759"/>
                <a:chOff x="2484" y="709"/>
                <a:chExt cx="816" cy="759"/>
              </a:xfrm>
            </p:grpSpPr>
            <p:sp>
              <p:nvSpPr>
                <p:cNvPr id="1078588" name="Freeform 316"/>
                <p:cNvSpPr>
                  <a:spLocks/>
                </p:cNvSpPr>
                <p:nvPr/>
              </p:nvSpPr>
              <p:spPr bwMode="auto">
                <a:xfrm>
                  <a:off x="2511" y="709"/>
                  <a:ext cx="759" cy="759"/>
                </a:xfrm>
                <a:custGeom>
                  <a:avLst/>
                  <a:gdLst/>
                  <a:ahLst/>
                  <a:cxnLst>
                    <a:cxn ang="0">
                      <a:pos x="2090" y="3786"/>
                    </a:cxn>
                    <a:cxn ang="0">
                      <a:pos x="2370" y="3735"/>
                    </a:cxn>
                    <a:cxn ang="0">
                      <a:pos x="2634" y="3646"/>
                    </a:cxn>
                    <a:cxn ang="0">
                      <a:pos x="2879" y="3520"/>
                    </a:cxn>
                    <a:cxn ang="0">
                      <a:pos x="3103" y="3360"/>
                    </a:cxn>
                    <a:cxn ang="0">
                      <a:pos x="3300" y="3172"/>
                    </a:cxn>
                    <a:cxn ang="0">
                      <a:pos x="3470" y="2957"/>
                    </a:cxn>
                    <a:cxn ang="0">
                      <a:pos x="3606" y="2720"/>
                    </a:cxn>
                    <a:cxn ang="0">
                      <a:pos x="3708" y="2461"/>
                    </a:cxn>
                    <a:cxn ang="0">
                      <a:pos x="3772" y="2185"/>
                    </a:cxn>
                    <a:cxn ang="0">
                      <a:pos x="3795" y="1898"/>
                    </a:cxn>
                    <a:cxn ang="0">
                      <a:pos x="3772" y="1609"/>
                    </a:cxn>
                    <a:cxn ang="0">
                      <a:pos x="3708" y="1334"/>
                    </a:cxn>
                    <a:cxn ang="0">
                      <a:pos x="3606" y="1076"/>
                    </a:cxn>
                    <a:cxn ang="0">
                      <a:pos x="3470" y="838"/>
                    </a:cxn>
                    <a:cxn ang="0">
                      <a:pos x="3300" y="622"/>
                    </a:cxn>
                    <a:cxn ang="0">
                      <a:pos x="3103" y="434"/>
                    </a:cxn>
                    <a:cxn ang="0">
                      <a:pos x="2879" y="276"/>
                    </a:cxn>
                    <a:cxn ang="0">
                      <a:pos x="2634" y="149"/>
                    </a:cxn>
                    <a:cxn ang="0">
                      <a:pos x="2370" y="60"/>
                    </a:cxn>
                    <a:cxn ang="0">
                      <a:pos x="2090" y="10"/>
                    </a:cxn>
                    <a:cxn ang="0">
                      <a:pos x="1799" y="2"/>
                    </a:cxn>
                    <a:cxn ang="0">
                      <a:pos x="1516" y="38"/>
                    </a:cxn>
                    <a:cxn ang="0">
                      <a:pos x="1245" y="116"/>
                    </a:cxn>
                    <a:cxn ang="0">
                      <a:pos x="994" y="230"/>
                    </a:cxn>
                    <a:cxn ang="0">
                      <a:pos x="763" y="378"/>
                    </a:cxn>
                    <a:cxn ang="0">
                      <a:pos x="557" y="557"/>
                    </a:cxn>
                    <a:cxn ang="0">
                      <a:pos x="377" y="763"/>
                    </a:cxn>
                    <a:cxn ang="0">
                      <a:pos x="229" y="994"/>
                    </a:cxn>
                    <a:cxn ang="0">
                      <a:pos x="115" y="1246"/>
                    </a:cxn>
                    <a:cxn ang="0">
                      <a:pos x="38" y="1516"/>
                    </a:cxn>
                    <a:cxn ang="0">
                      <a:pos x="2" y="1801"/>
                    </a:cxn>
                    <a:cxn ang="0">
                      <a:pos x="10" y="2091"/>
                    </a:cxn>
                    <a:cxn ang="0">
                      <a:pos x="60" y="2371"/>
                    </a:cxn>
                    <a:cxn ang="0">
                      <a:pos x="149" y="2635"/>
                    </a:cxn>
                    <a:cxn ang="0">
                      <a:pos x="274" y="2880"/>
                    </a:cxn>
                    <a:cxn ang="0">
                      <a:pos x="434" y="3103"/>
                    </a:cxn>
                    <a:cxn ang="0">
                      <a:pos x="622" y="3302"/>
                    </a:cxn>
                    <a:cxn ang="0">
                      <a:pos x="837" y="3471"/>
                    </a:cxn>
                    <a:cxn ang="0">
                      <a:pos x="1075" y="3608"/>
                    </a:cxn>
                    <a:cxn ang="0">
                      <a:pos x="1334" y="3709"/>
                    </a:cxn>
                    <a:cxn ang="0">
                      <a:pos x="1608" y="3774"/>
                    </a:cxn>
                    <a:cxn ang="0">
                      <a:pos x="1897" y="3795"/>
                    </a:cxn>
                  </a:cxnLst>
                  <a:rect l="0" t="0" r="r" b="b"/>
                  <a:pathLst>
                    <a:path w="3795" h="3795">
                      <a:moveTo>
                        <a:pt x="1897" y="3795"/>
                      </a:moveTo>
                      <a:lnTo>
                        <a:pt x="1994" y="3793"/>
                      </a:lnTo>
                      <a:lnTo>
                        <a:pt x="2090" y="3786"/>
                      </a:lnTo>
                      <a:lnTo>
                        <a:pt x="2185" y="3774"/>
                      </a:lnTo>
                      <a:lnTo>
                        <a:pt x="2279" y="3756"/>
                      </a:lnTo>
                      <a:lnTo>
                        <a:pt x="2370" y="3735"/>
                      </a:lnTo>
                      <a:lnTo>
                        <a:pt x="2460" y="3709"/>
                      </a:lnTo>
                      <a:lnTo>
                        <a:pt x="2548" y="3680"/>
                      </a:lnTo>
                      <a:lnTo>
                        <a:pt x="2634" y="3646"/>
                      </a:lnTo>
                      <a:lnTo>
                        <a:pt x="2718" y="3608"/>
                      </a:lnTo>
                      <a:lnTo>
                        <a:pt x="2800" y="3565"/>
                      </a:lnTo>
                      <a:lnTo>
                        <a:pt x="2879" y="3520"/>
                      </a:lnTo>
                      <a:lnTo>
                        <a:pt x="2956" y="3471"/>
                      </a:lnTo>
                      <a:lnTo>
                        <a:pt x="3031" y="3417"/>
                      </a:lnTo>
                      <a:lnTo>
                        <a:pt x="3103" y="3360"/>
                      </a:lnTo>
                      <a:lnTo>
                        <a:pt x="3171" y="3302"/>
                      </a:lnTo>
                      <a:lnTo>
                        <a:pt x="3238" y="3238"/>
                      </a:lnTo>
                      <a:lnTo>
                        <a:pt x="3300" y="3172"/>
                      </a:lnTo>
                      <a:lnTo>
                        <a:pt x="3360" y="3103"/>
                      </a:lnTo>
                      <a:lnTo>
                        <a:pt x="3416" y="3031"/>
                      </a:lnTo>
                      <a:lnTo>
                        <a:pt x="3470" y="2957"/>
                      </a:lnTo>
                      <a:lnTo>
                        <a:pt x="3519" y="2880"/>
                      </a:lnTo>
                      <a:lnTo>
                        <a:pt x="3565" y="2801"/>
                      </a:lnTo>
                      <a:lnTo>
                        <a:pt x="3606" y="2720"/>
                      </a:lnTo>
                      <a:lnTo>
                        <a:pt x="3644" y="2635"/>
                      </a:lnTo>
                      <a:lnTo>
                        <a:pt x="3679" y="2548"/>
                      </a:lnTo>
                      <a:lnTo>
                        <a:pt x="3708" y="2461"/>
                      </a:lnTo>
                      <a:lnTo>
                        <a:pt x="3735" y="2371"/>
                      </a:lnTo>
                      <a:lnTo>
                        <a:pt x="3755" y="2279"/>
                      </a:lnTo>
                      <a:lnTo>
                        <a:pt x="3772" y="2185"/>
                      </a:lnTo>
                      <a:lnTo>
                        <a:pt x="3785" y="2091"/>
                      </a:lnTo>
                      <a:lnTo>
                        <a:pt x="3791" y="1995"/>
                      </a:lnTo>
                      <a:lnTo>
                        <a:pt x="3795" y="1898"/>
                      </a:lnTo>
                      <a:lnTo>
                        <a:pt x="3791" y="1801"/>
                      </a:lnTo>
                      <a:lnTo>
                        <a:pt x="3785" y="1704"/>
                      </a:lnTo>
                      <a:lnTo>
                        <a:pt x="3772" y="1609"/>
                      </a:lnTo>
                      <a:lnTo>
                        <a:pt x="3755" y="1516"/>
                      </a:lnTo>
                      <a:lnTo>
                        <a:pt x="3735" y="1425"/>
                      </a:lnTo>
                      <a:lnTo>
                        <a:pt x="3708" y="1334"/>
                      </a:lnTo>
                      <a:lnTo>
                        <a:pt x="3679" y="1246"/>
                      </a:lnTo>
                      <a:lnTo>
                        <a:pt x="3644" y="1160"/>
                      </a:lnTo>
                      <a:lnTo>
                        <a:pt x="3606" y="1076"/>
                      </a:lnTo>
                      <a:lnTo>
                        <a:pt x="3565" y="994"/>
                      </a:lnTo>
                      <a:lnTo>
                        <a:pt x="3519" y="915"/>
                      </a:lnTo>
                      <a:lnTo>
                        <a:pt x="3470" y="838"/>
                      </a:lnTo>
                      <a:lnTo>
                        <a:pt x="3416" y="763"/>
                      </a:lnTo>
                      <a:lnTo>
                        <a:pt x="3360" y="692"/>
                      </a:lnTo>
                      <a:lnTo>
                        <a:pt x="3300" y="622"/>
                      </a:lnTo>
                      <a:lnTo>
                        <a:pt x="3238" y="557"/>
                      </a:lnTo>
                      <a:lnTo>
                        <a:pt x="3171" y="494"/>
                      </a:lnTo>
                      <a:lnTo>
                        <a:pt x="3103" y="434"/>
                      </a:lnTo>
                      <a:lnTo>
                        <a:pt x="3031" y="378"/>
                      </a:lnTo>
                      <a:lnTo>
                        <a:pt x="2956" y="325"/>
                      </a:lnTo>
                      <a:lnTo>
                        <a:pt x="2879" y="276"/>
                      </a:lnTo>
                      <a:lnTo>
                        <a:pt x="2800" y="230"/>
                      </a:lnTo>
                      <a:lnTo>
                        <a:pt x="2718" y="187"/>
                      </a:lnTo>
                      <a:lnTo>
                        <a:pt x="2634" y="149"/>
                      </a:lnTo>
                      <a:lnTo>
                        <a:pt x="2548" y="116"/>
                      </a:lnTo>
                      <a:lnTo>
                        <a:pt x="2460" y="85"/>
                      </a:lnTo>
                      <a:lnTo>
                        <a:pt x="2370" y="60"/>
                      </a:lnTo>
                      <a:lnTo>
                        <a:pt x="2279" y="38"/>
                      </a:lnTo>
                      <a:lnTo>
                        <a:pt x="2185" y="22"/>
                      </a:lnTo>
                      <a:lnTo>
                        <a:pt x="2090" y="10"/>
                      </a:lnTo>
                      <a:lnTo>
                        <a:pt x="1994" y="2"/>
                      </a:lnTo>
                      <a:lnTo>
                        <a:pt x="1897" y="0"/>
                      </a:lnTo>
                      <a:lnTo>
                        <a:pt x="1799" y="2"/>
                      </a:lnTo>
                      <a:lnTo>
                        <a:pt x="1703" y="10"/>
                      </a:lnTo>
                      <a:lnTo>
                        <a:pt x="1608" y="22"/>
                      </a:lnTo>
                      <a:lnTo>
                        <a:pt x="1516" y="38"/>
                      </a:lnTo>
                      <a:lnTo>
                        <a:pt x="1423" y="60"/>
                      </a:lnTo>
                      <a:lnTo>
                        <a:pt x="1334" y="85"/>
                      </a:lnTo>
                      <a:lnTo>
                        <a:pt x="1245" y="116"/>
                      </a:lnTo>
                      <a:lnTo>
                        <a:pt x="1159" y="149"/>
                      </a:lnTo>
                      <a:lnTo>
                        <a:pt x="1075" y="187"/>
                      </a:lnTo>
                      <a:lnTo>
                        <a:pt x="994" y="230"/>
                      </a:lnTo>
                      <a:lnTo>
                        <a:pt x="914" y="276"/>
                      </a:lnTo>
                      <a:lnTo>
                        <a:pt x="837" y="325"/>
                      </a:lnTo>
                      <a:lnTo>
                        <a:pt x="763" y="378"/>
                      </a:lnTo>
                      <a:lnTo>
                        <a:pt x="691" y="434"/>
                      </a:lnTo>
                      <a:lnTo>
                        <a:pt x="622" y="494"/>
                      </a:lnTo>
                      <a:lnTo>
                        <a:pt x="557" y="557"/>
                      </a:lnTo>
                      <a:lnTo>
                        <a:pt x="494" y="622"/>
                      </a:lnTo>
                      <a:lnTo>
                        <a:pt x="434" y="692"/>
                      </a:lnTo>
                      <a:lnTo>
                        <a:pt x="377" y="763"/>
                      </a:lnTo>
                      <a:lnTo>
                        <a:pt x="325" y="838"/>
                      </a:lnTo>
                      <a:lnTo>
                        <a:pt x="274" y="915"/>
                      </a:lnTo>
                      <a:lnTo>
                        <a:pt x="229" y="994"/>
                      </a:lnTo>
                      <a:lnTo>
                        <a:pt x="187" y="1076"/>
                      </a:lnTo>
                      <a:lnTo>
                        <a:pt x="149" y="1160"/>
                      </a:lnTo>
                      <a:lnTo>
                        <a:pt x="115" y="1246"/>
                      </a:lnTo>
                      <a:lnTo>
                        <a:pt x="85" y="1334"/>
                      </a:lnTo>
                      <a:lnTo>
                        <a:pt x="60" y="1425"/>
                      </a:lnTo>
                      <a:lnTo>
                        <a:pt x="38" y="1516"/>
                      </a:lnTo>
                      <a:lnTo>
                        <a:pt x="22" y="1609"/>
                      </a:lnTo>
                      <a:lnTo>
                        <a:pt x="10" y="1704"/>
                      </a:lnTo>
                      <a:lnTo>
                        <a:pt x="2" y="1801"/>
                      </a:lnTo>
                      <a:lnTo>
                        <a:pt x="0" y="1898"/>
                      </a:lnTo>
                      <a:lnTo>
                        <a:pt x="2" y="1995"/>
                      </a:lnTo>
                      <a:lnTo>
                        <a:pt x="10" y="2091"/>
                      </a:lnTo>
                      <a:lnTo>
                        <a:pt x="22" y="2185"/>
                      </a:lnTo>
                      <a:lnTo>
                        <a:pt x="38" y="2279"/>
                      </a:lnTo>
                      <a:lnTo>
                        <a:pt x="60" y="2371"/>
                      </a:lnTo>
                      <a:lnTo>
                        <a:pt x="85" y="2461"/>
                      </a:lnTo>
                      <a:lnTo>
                        <a:pt x="115" y="2548"/>
                      </a:lnTo>
                      <a:lnTo>
                        <a:pt x="149" y="2635"/>
                      </a:lnTo>
                      <a:lnTo>
                        <a:pt x="187" y="2720"/>
                      </a:lnTo>
                      <a:lnTo>
                        <a:pt x="229" y="2801"/>
                      </a:lnTo>
                      <a:lnTo>
                        <a:pt x="274" y="2880"/>
                      </a:lnTo>
                      <a:lnTo>
                        <a:pt x="325" y="2957"/>
                      </a:lnTo>
                      <a:lnTo>
                        <a:pt x="377" y="3031"/>
                      </a:lnTo>
                      <a:lnTo>
                        <a:pt x="434" y="3103"/>
                      </a:lnTo>
                      <a:lnTo>
                        <a:pt x="494" y="3172"/>
                      </a:lnTo>
                      <a:lnTo>
                        <a:pt x="557" y="3238"/>
                      </a:lnTo>
                      <a:lnTo>
                        <a:pt x="622" y="3302"/>
                      </a:lnTo>
                      <a:lnTo>
                        <a:pt x="691" y="3360"/>
                      </a:lnTo>
                      <a:lnTo>
                        <a:pt x="763" y="3417"/>
                      </a:lnTo>
                      <a:lnTo>
                        <a:pt x="837" y="3471"/>
                      </a:lnTo>
                      <a:lnTo>
                        <a:pt x="914" y="3520"/>
                      </a:lnTo>
                      <a:lnTo>
                        <a:pt x="994" y="3565"/>
                      </a:lnTo>
                      <a:lnTo>
                        <a:pt x="1075" y="3608"/>
                      </a:lnTo>
                      <a:lnTo>
                        <a:pt x="1159" y="3646"/>
                      </a:lnTo>
                      <a:lnTo>
                        <a:pt x="1245" y="3680"/>
                      </a:lnTo>
                      <a:lnTo>
                        <a:pt x="1334" y="3709"/>
                      </a:lnTo>
                      <a:lnTo>
                        <a:pt x="1423" y="3735"/>
                      </a:lnTo>
                      <a:lnTo>
                        <a:pt x="1516" y="3756"/>
                      </a:lnTo>
                      <a:lnTo>
                        <a:pt x="1608" y="3774"/>
                      </a:lnTo>
                      <a:lnTo>
                        <a:pt x="1703" y="3786"/>
                      </a:lnTo>
                      <a:lnTo>
                        <a:pt x="1799" y="3793"/>
                      </a:lnTo>
                      <a:lnTo>
                        <a:pt x="1897"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89" name="Text Box 317"/>
                <p:cNvSpPr txBox="1">
                  <a:spLocks noChangeArrowheads="1"/>
                </p:cNvSpPr>
                <p:nvPr/>
              </p:nvSpPr>
              <p:spPr bwMode="auto">
                <a:xfrm>
                  <a:off x="2484" y="977"/>
                  <a:ext cx="816" cy="213"/>
                </a:xfrm>
                <a:prstGeom prst="rect">
                  <a:avLst/>
                </a:prstGeom>
                <a:noFill/>
                <a:ln w="9525">
                  <a:noFill/>
                  <a:miter lim="800000"/>
                  <a:headEnd/>
                  <a:tailEnd/>
                </a:ln>
                <a:effectLst/>
              </p:spPr>
              <p:txBody>
                <a:bodyPr>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Personnel</a:t>
                  </a:r>
                </a:p>
              </p:txBody>
            </p:sp>
          </p:grpSp>
          <p:grpSp>
            <p:nvGrpSpPr>
              <p:cNvPr id="15" name="Group 318"/>
              <p:cNvGrpSpPr>
                <a:grpSpLocks/>
              </p:cNvGrpSpPr>
              <p:nvPr/>
            </p:nvGrpSpPr>
            <p:grpSpPr bwMode="auto">
              <a:xfrm>
                <a:off x="3492" y="709"/>
                <a:ext cx="942" cy="759"/>
                <a:chOff x="3492" y="709"/>
                <a:chExt cx="942" cy="759"/>
              </a:xfrm>
            </p:grpSpPr>
            <p:grpSp>
              <p:nvGrpSpPr>
                <p:cNvPr id="16" name="Group 319"/>
                <p:cNvGrpSpPr>
                  <a:grpSpLocks/>
                </p:cNvGrpSpPr>
                <p:nvPr/>
              </p:nvGrpSpPr>
              <p:grpSpPr bwMode="auto">
                <a:xfrm>
                  <a:off x="3586" y="709"/>
                  <a:ext cx="759" cy="759"/>
                  <a:chOff x="3586" y="574"/>
                  <a:chExt cx="759" cy="759"/>
                </a:xfrm>
              </p:grpSpPr>
              <p:sp>
                <p:nvSpPr>
                  <p:cNvPr id="1078592" name="Freeform 320"/>
                  <p:cNvSpPr>
                    <a:spLocks/>
                  </p:cNvSpPr>
                  <p:nvPr/>
                </p:nvSpPr>
                <p:spPr bwMode="auto">
                  <a:xfrm>
                    <a:off x="3586" y="574"/>
                    <a:ext cx="759" cy="759"/>
                  </a:xfrm>
                  <a:custGeom>
                    <a:avLst/>
                    <a:gdLst/>
                    <a:ahLst/>
                    <a:cxnLst>
                      <a:cxn ang="0">
                        <a:pos x="2091" y="3786"/>
                      </a:cxn>
                      <a:cxn ang="0">
                        <a:pos x="2371" y="3735"/>
                      </a:cxn>
                      <a:cxn ang="0">
                        <a:pos x="2635" y="3646"/>
                      </a:cxn>
                      <a:cxn ang="0">
                        <a:pos x="2880" y="3520"/>
                      </a:cxn>
                      <a:cxn ang="0">
                        <a:pos x="3104" y="3360"/>
                      </a:cxn>
                      <a:cxn ang="0">
                        <a:pos x="3301" y="3172"/>
                      </a:cxn>
                      <a:cxn ang="0">
                        <a:pos x="3470" y="2957"/>
                      </a:cxn>
                      <a:cxn ang="0">
                        <a:pos x="3607" y="2720"/>
                      </a:cxn>
                      <a:cxn ang="0">
                        <a:pos x="3710" y="2461"/>
                      </a:cxn>
                      <a:cxn ang="0">
                        <a:pos x="3773" y="2185"/>
                      </a:cxn>
                      <a:cxn ang="0">
                        <a:pos x="3795" y="1898"/>
                      </a:cxn>
                      <a:cxn ang="0">
                        <a:pos x="3773" y="1609"/>
                      </a:cxn>
                      <a:cxn ang="0">
                        <a:pos x="3710" y="1334"/>
                      </a:cxn>
                      <a:cxn ang="0">
                        <a:pos x="3607" y="1076"/>
                      </a:cxn>
                      <a:cxn ang="0">
                        <a:pos x="3470" y="838"/>
                      </a:cxn>
                      <a:cxn ang="0">
                        <a:pos x="3301" y="622"/>
                      </a:cxn>
                      <a:cxn ang="0">
                        <a:pos x="3104" y="434"/>
                      </a:cxn>
                      <a:cxn ang="0">
                        <a:pos x="2880" y="276"/>
                      </a:cxn>
                      <a:cxn ang="0">
                        <a:pos x="2635" y="149"/>
                      </a:cxn>
                      <a:cxn ang="0">
                        <a:pos x="2371" y="60"/>
                      </a:cxn>
                      <a:cxn ang="0">
                        <a:pos x="2091" y="10"/>
                      </a:cxn>
                      <a:cxn ang="0">
                        <a:pos x="1800" y="2"/>
                      </a:cxn>
                      <a:cxn ang="0">
                        <a:pos x="1516" y="38"/>
                      </a:cxn>
                      <a:cxn ang="0">
                        <a:pos x="1247" y="116"/>
                      </a:cxn>
                      <a:cxn ang="0">
                        <a:pos x="995" y="230"/>
                      </a:cxn>
                      <a:cxn ang="0">
                        <a:pos x="764" y="378"/>
                      </a:cxn>
                      <a:cxn ang="0">
                        <a:pos x="557" y="557"/>
                      </a:cxn>
                      <a:cxn ang="0">
                        <a:pos x="378" y="763"/>
                      </a:cxn>
                      <a:cxn ang="0">
                        <a:pos x="230" y="994"/>
                      </a:cxn>
                      <a:cxn ang="0">
                        <a:pos x="115" y="1246"/>
                      </a:cxn>
                      <a:cxn ang="0">
                        <a:pos x="39" y="1516"/>
                      </a:cxn>
                      <a:cxn ang="0">
                        <a:pos x="3" y="1801"/>
                      </a:cxn>
                      <a:cxn ang="0">
                        <a:pos x="10" y="2091"/>
                      </a:cxn>
                      <a:cxn ang="0">
                        <a:pos x="60" y="2371"/>
                      </a:cxn>
                      <a:cxn ang="0">
                        <a:pos x="150" y="2635"/>
                      </a:cxn>
                      <a:cxn ang="0">
                        <a:pos x="276" y="2880"/>
                      </a:cxn>
                      <a:cxn ang="0">
                        <a:pos x="435" y="3103"/>
                      </a:cxn>
                      <a:cxn ang="0">
                        <a:pos x="623" y="3302"/>
                      </a:cxn>
                      <a:cxn ang="0">
                        <a:pos x="838" y="3471"/>
                      </a:cxn>
                      <a:cxn ang="0">
                        <a:pos x="1077" y="3608"/>
                      </a:cxn>
                      <a:cxn ang="0">
                        <a:pos x="1335" y="3709"/>
                      </a:cxn>
                      <a:cxn ang="0">
                        <a:pos x="1610" y="3774"/>
                      </a:cxn>
                      <a:cxn ang="0">
                        <a:pos x="1897" y="3795"/>
                      </a:cxn>
                    </a:cxnLst>
                    <a:rect l="0" t="0" r="r" b="b"/>
                    <a:pathLst>
                      <a:path w="3795" h="3795">
                        <a:moveTo>
                          <a:pt x="1897" y="3795"/>
                        </a:moveTo>
                        <a:lnTo>
                          <a:pt x="1995" y="3793"/>
                        </a:lnTo>
                        <a:lnTo>
                          <a:pt x="2091" y="3786"/>
                        </a:lnTo>
                        <a:lnTo>
                          <a:pt x="2186" y="3774"/>
                        </a:lnTo>
                        <a:lnTo>
                          <a:pt x="2279" y="3756"/>
                        </a:lnTo>
                        <a:lnTo>
                          <a:pt x="2371" y="3735"/>
                        </a:lnTo>
                        <a:lnTo>
                          <a:pt x="2461" y="3709"/>
                        </a:lnTo>
                        <a:lnTo>
                          <a:pt x="2549" y="3680"/>
                        </a:lnTo>
                        <a:lnTo>
                          <a:pt x="2635" y="3646"/>
                        </a:lnTo>
                        <a:lnTo>
                          <a:pt x="2719" y="3608"/>
                        </a:lnTo>
                        <a:lnTo>
                          <a:pt x="2801" y="3565"/>
                        </a:lnTo>
                        <a:lnTo>
                          <a:pt x="2880" y="3520"/>
                        </a:lnTo>
                        <a:lnTo>
                          <a:pt x="2958" y="3471"/>
                        </a:lnTo>
                        <a:lnTo>
                          <a:pt x="3032" y="3417"/>
                        </a:lnTo>
                        <a:lnTo>
                          <a:pt x="3104" y="3360"/>
                        </a:lnTo>
                        <a:lnTo>
                          <a:pt x="3172" y="3302"/>
                        </a:lnTo>
                        <a:lnTo>
                          <a:pt x="3238" y="3238"/>
                        </a:lnTo>
                        <a:lnTo>
                          <a:pt x="3301" y="3172"/>
                        </a:lnTo>
                        <a:lnTo>
                          <a:pt x="3361" y="3103"/>
                        </a:lnTo>
                        <a:lnTo>
                          <a:pt x="3418" y="3031"/>
                        </a:lnTo>
                        <a:lnTo>
                          <a:pt x="3470" y="2957"/>
                        </a:lnTo>
                        <a:lnTo>
                          <a:pt x="3520" y="2880"/>
                        </a:lnTo>
                        <a:lnTo>
                          <a:pt x="3566" y="2801"/>
                        </a:lnTo>
                        <a:lnTo>
                          <a:pt x="3607" y="2720"/>
                        </a:lnTo>
                        <a:lnTo>
                          <a:pt x="3645" y="2635"/>
                        </a:lnTo>
                        <a:lnTo>
                          <a:pt x="3679" y="2548"/>
                        </a:lnTo>
                        <a:lnTo>
                          <a:pt x="3710" y="2461"/>
                        </a:lnTo>
                        <a:lnTo>
                          <a:pt x="3735" y="2371"/>
                        </a:lnTo>
                        <a:lnTo>
                          <a:pt x="3756" y="2279"/>
                        </a:lnTo>
                        <a:lnTo>
                          <a:pt x="3773" y="2185"/>
                        </a:lnTo>
                        <a:lnTo>
                          <a:pt x="3785" y="2091"/>
                        </a:lnTo>
                        <a:lnTo>
                          <a:pt x="3792" y="1995"/>
                        </a:lnTo>
                        <a:lnTo>
                          <a:pt x="3795" y="1898"/>
                        </a:lnTo>
                        <a:lnTo>
                          <a:pt x="3792" y="1801"/>
                        </a:lnTo>
                        <a:lnTo>
                          <a:pt x="3785" y="1704"/>
                        </a:lnTo>
                        <a:lnTo>
                          <a:pt x="3773" y="1609"/>
                        </a:lnTo>
                        <a:lnTo>
                          <a:pt x="3756" y="1516"/>
                        </a:lnTo>
                        <a:lnTo>
                          <a:pt x="3735" y="1425"/>
                        </a:lnTo>
                        <a:lnTo>
                          <a:pt x="3710" y="1334"/>
                        </a:lnTo>
                        <a:lnTo>
                          <a:pt x="3679" y="1246"/>
                        </a:lnTo>
                        <a:lnTo>
                          <a:pt x="3645" y="1160"/>
                        </a:lnTo>
                        <a:lnTo>
                          <a:pt x="3607" y="1076"/>
                        </a:lnTo>
                        <a:lnTo>
                          <a:pt x="3566" y="994"/>
                        </a:lnTo>
                        <a:lnTo>
                          <a:pt x="3520" y="915"/>
                        </a:lnTo>
                        <a:lnTo>
                          <a:pt x="3470" y="838"/>
                        </a:lnTo>
                        <a:lnTo>
                          <a:pt x="3418" y="763"/>
                        </a:lnTo>
                        <a:lnTo>
                          <a:pt x="3361" y="692"/>
                        </a:lnTo>
                        <a:lnTo>
                          <a:pt x="3301" y="622"/>
                        </a:lnTo>
                        <a:lnTo>
                          <a:pt x="3238" y="557"/>
                        </a:lnTo>
                        <a:lnTo>
                          <a:pt x="3172" y="494"/>
                        </a:lnTo>
                        <a:lnTo>
                          <a:pt x="3104" y="434"/>
                        </a:lnTo>
                        <a:lnTo>
                          <a:pt x="3032" y="378"/>
                        </a:lnTo>
                        <a:lnTo>
                          <a:pt x="2958" y="325"/>
                        </a:lnTo>
                        <a:lnTo>
                          <a:pt x="2880" y="276"/>
                        </a:lnTo>
                        <a:lnTo>
                          <a:pt x="2801" y="230"/>
                        </a:lnTo>
                        <a:lnTo>
                          <a:pt x="2719" y="187"/>
                        </a:lnTo>
                        <a:lnTo>
                          <a:pt x="2635" y="149"/>
                        </a:lnTo>
                        <a:lnTo>
                          <a:pt x="2549" y="116"/>
                        </a:lnTo>
                        <a:lnTo>
                          <a:pt x="2461" y="85"/>
                        </a:lnTo>
                        <a:lnTo>
                          <a:pt x="2371" y="60"/>
                        </a:lnTo>
                        <a:lnTo>
                          <a:pt x="2279" y="38"/>
                        </a:lnTo>
                        <a:lnTo>
                          <a:pt x="2186" y="22"/>
                        </a:lnTo>
                        <a:lnTo>
                          <a:pt x="2091" y="10"/>
                        </a:lnTo>
                        <a:lnTo>
                          <a:pt x="1995" y="2"/>
                        </a:lnTo>
                        <a:lnTo>
                          <a:pt x="1897" y="0"/>
                        </a:lnTo>
                        <a:lnTo>
                          <a:pt x="1800" y="2"/>
                        </a:lnTo>
                        <a:lnTo>
                          <a:pt x="1704" y="10"/>
                        </a:lnTo>
                        <a:lnTo>
                          <a:pt x="1610" y="22"/>
                        </a:lnTo>
                        <a:lnTo>
                          <a:pt x="1516" y="38"/>
                        </a:lnTo>
                        <a:lnTo>
                          <a:pt x="1424" y="60"/>
                        </a:lnTo>
                        <a:lnTo>
                          <a:pt x="1335" y="85"/>
                        </a:lnTo>
                        <a:lnTo>
                          <a:pt x="1247" y="116"/>
                        </a:lnTo>
                        <a:lnTo>
                          <a:pt x="1161" y="149"/>
                        </a:lnTo>
                        <a:lnTo>
                          <a:pt x="1077" y="187"/>
                        </a:lnTo>
                        <a:lnTo>
                          <a:pt x="995" y="230"/>
                        </a:lnTo>
                        <a:lnTo>
                          <a:pt x="915" y="276"/>
                        </a:lnTo>
                        <a:lnTo>
                          <a:pt x="838" y="325"/>
                        </a:lnTo>
                        <a:lnTo>
                          <a:pt x="764" y="378"/>
                        </a:lnTo>
                        <a:lnTo>
                          <a:pt x="692" y="434"/>
                        </a:lnTo>
                        <a:lnTo>
                          <a:pt x="623" y="494"/>
                        </a:lnTo>
                        <a:lnTo>
                          <a:pt x="557" y="557"/>
                        </a:lnTo>
                        <a:lnTo>
                          <a:pt x="495" y="622"/>
                        </a:lnTo>
                        <a:lnTo>
                          <a:pt x="435" y="692"/>
                        </a:lnTo>
                        <a:lnTo>
                          <a:pt x="378" y="763"/>
                        </a:lnTo>
                        <a:lnTo>
                          <a:pt x="325" y="838"/>
                        </a:lnTo>
                        <a:lnTo>
                          <a:pt x="276" y="915"/>
                        </a:lnTo>
                        <a:lnTo>
                          <a:pt x="230" y="994"/>
                        </a:lnTo>
                        <a:lnTo>
                          <a:pt x="187" y="1076"/>
                        </a:lnTo>
                        <a:lnTo>
                          <a:pt x="150" y="1160"/>
                        </a:lnTo>
                        <a:lnTo>
                          <a:pt x="115" y="1246"/>
                        </a:lnTo>
                        <a:lnTo>
                          <a:pt x="86" y="1334"/>
                        </a:lnTo>
                        <a:lnTo>
                          <a:pt x="60" y="1425"/>
                        </a:lnTo>
                        <a:lnTo>
                          <a:pt x="39" y="1516"/>
                        </a:lnTo>
                        <a:lnTo>
                          <a:pt x="23" y="1609"/>
                        </a:lnTo>
                        <a:lnTo>
                          <a:pt x="10" y="1704"/>
                        </a:lnTo>
                        <a:lnTo>
                          <a:pt x="3" y="1801"/>
                        </a:lnTo>
                        <a:lnTo>
                          <a:pt x="0" y="1898"/>
                        </a:lnTo>
                        <a:lnTo>
                          <a:pt x="3" y="1995"/>
                        </a:lnTo>
                        <a:lnTo>
                          <a:pt x="10" y="2091"/>
                        </a:lnTo>
                        <a:lnTo>
                          <a:pt x="23" y="2185"/>
                        </a:lnTo>
                        <a:lnTo>
                          <a:pt x="39" y="2279"/>
                        </a:lnTo>
                        <a:lnTo>
                          <a:pt x="60" y="2371"/>
                        </a:lnTo>
                        <a:lnTo>
                          <a:pt x="86" y="2461"/>
                        </a:lnTo>
                        <a:lnTo>
                          <a:pt x="115" y="2548"/>
                        </a:lnTo>
                        <a:lnTo>
                          <a:pt x="150" y="2635"/>
                        </a:lnTo>
                        <a:lnTo>
                          <a:pt x="187" y="2720"/>
                        </a:lnTo>
                        <a:lnTo>
                          <a:pt x="230" y="2801"/>
                        </a:lnTo>
                        <a:lnTo>
                          <a:pt x="276" y="2880"/>
                        </a:lnTo>
                        <a:lnTo>
                          <a:pt x="325" y="2957"/>
                        </a:lnTo>
                        <a:lnTo>
                          <a:pt x="378" y="3031"/>
                        </a:lnTo>
                        <a:lnTo>
                          <a:pt x="435" y="3103"/>
                        </a:lnTo>
                        <a:lnTo>
                          <a:pt x="495" y="3172"/>
                        </a:lnTo>
                        <a:lnTo>
                          <a:pt x="557" y="3238"/>
                        </a:lnTo>
                        <a:lnTo>
                          <a:pt x="623" y="3302"/>
                        </a:lnTo>
                        <a:lnTo>
                          <a:pt x="692" y="3360"/>
                        </a:lnTo>
                        <a:lnTo>
                          <a:pt x="764" y="3417"/>
                        </a:lnTo>
                        <a:lnTo>
                          <a:pt x="838" y="3471"/>
                        </a:lnTo>
                        <a:lnTo>
                          <a:pt x="915" y="3520"/>
                        </a:lnTo>
                        <a:lnTo>
                          <a:pt x="995" y="3565"/>
                        </a:lnTo>
                        <a:lnTo>
                          <a:pt x="1077" y="3608"/>
                        </a:lnTo>
                        <a:lnTo>
                          <a:pt x="1161" y="3646"/>
                        </a:lnTo>
                        <a:lnTo>
                          <a:pt x="1247" y="3680"/>
                        </a:lnTo>
                        <a:lnTo>
                          <a:pt x="1335" y="3709"/>
                        </a:lnTo>
                        <a:lnTo>
                          <a:pt x="1424" y="3735"/>
                        </a:lnTo>
                        <a:lnTo>
                          <a:pt x="1516" y="3756"/>
                        </a:lnTo>
                        <a:lnTo>
                          <a:pt x="1610" y="3774"/>
                        </a:lnTo>
                        <a:lnTo>
                          <a:pt x="1704" y="3786"/>
                        </a:lnTo>
                        <a:lnTo>
                          <a:pt x="1800" y="3793"/>
                        </a:lnTo>
                        <a:lnTo>
                          <a:pt x="1897"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93" name="Freeform 321"/>
                  <p:cNvSpPr>
                    <a:spLocks/>
                  </p:cNvSpPr>
                  <p:nvPr/>
                </p:nvSpPr>
                <p:spPr bwMode="auto">
                  <a:xfrm>
                    <a:off x="3586" y="574"/>
                    <a:ext cx="759" cy="759"/>
                  </a:xfrm>
                  <a:custGeom>
                    <a:avLst/>
                    <a:gdLst/>
                    <a:ahLst/>
                    <a:cxnLst>
                      <a:cxn ang="0">
                        <a:pos x="2091" y="3786"/>
                      </a:cxn>
                      <a:cxn ang="0">
                        <a:pos x="2371" y="3735"/>
                      </a:cxn>
                      <a:cxn ang="0">
                        <a:pos x="2635" y="3646"/>
                      </a:cxn>
                      <a:cxn ang="0">
                        <a:pos x="2880" y="3520"/>
                      </a:cxn>
                      <a:cxn ang="0">
                        <a:pos x="3104" y="3360"/>
                      </a:cxn>
                      <a:cxn ang="0">
                        <a:pos x="3301" y="3172"/>
                      </a:cxn>
                      <a:cxn ang="0">
                        <a:pos x="3470" y="2957"/>
                      </a:cxn>
                      <a:cxn ang="0">
                        <a:pos x="3607" y="2720"/>
                      </a:cxn>
                      <a:cxn ang="0">
                        <a:pos x="3710" y="2461"/>
                      </a:cxn>
                      <a:cxn ang="0">
                        <a:pos x="3773" y="2185"/>
                      </a:cxn>
                      <a:cxn ang="0">
                        <a:pos x="3795" y="1898"/>
                      </a:cxn>
                      <a:cxn ang="0">
                        <a:pos x="3773" y="1609"/>
                      </a:cxn>
                      <a:cxn ang="0">
                        <a:pos x="3710" y="1334"/>
                      </a:cxn>
                      <a:cxn ang="0">
                        <a:pos x="3607" y="1076"/>
                      </a:cxn>
                      <a:cxn ang="0">
                        <a:pos x="3470" y="838"/>
                      </a:cxn>
                      <a:cxn ang="0">
                        <a:pos x="3301" y="622"/>
                      </a:cxn>
                      <a:cxn ang="0">
                        <a:pos x="3104" y="434"/>
                      </a:cxn>
                      <a:cxn ang="0">
                        <a:pos x="2880" y="276"/>
                      </a:cxn>
                      <a:cxn ang="0">
                        <a:pos x="2635" y="149"/>
                      </a:cxn>
                      <a:cxn ang="0">
                        <a:pos x="2371" y="60"/>
                      </a:cxn>
                      <a:cxn ang="0">
                        <a:pos x="2091" y="10"/>
                      </a:cxn>
                      <a:cxn ang="0">
                        <a:pos x="1800" y="2"/>
                      </a:cxn>
                      <a:cxn ang="0">
                        <a:pos x="1516" y="38"/>
                      </a:cxn>
                      <a:cxn ang="0">
                        <a:pos x="1247" y="116"/>
                      </a:cxn>
                      <a:cxn ang="0">
                        <a:pos x="995" y="230"/>
                      </a:cxn>
                      <a:cxn ang="0">
                        <a:pos x="764" y="378"/>
                      </a:cxn>
                      <a:cxn ang="0">
                        <a:pos x="557" y="557"/>
                      </a:cxn>
                      <a:cxn ang="0">
                        <a:pos x="378" y="763"/>
                      </a:cxn>
                      <a:cxn ang="0">
                        <a:pos x="230" y="994"/>
                      </a:cxn>
                      <a:cxn ang="0">
                        <a:pos x="115" y="1246"/>
                      </a:cxn>
                      <a:cxn ang="0">
                        <a:pos x="39" y="1516"/>
                      </a:cxn>
                      <a:cxn ang="0">
                        <a:pos x="3" y="1801"/>
                      </a:cxn>
                      <a:cxn ang="0">
                        <a:pos x="10" y="2091"/>
                      </a:cxn>
                      <a:cxn ang="0">
                        <a:pos x="60" y="2371"/>
                      </a:cxn>
                      <a:cxn ang="0">
                        <a:pos x="150" y="2635"/>
                      </a:cxn>
                      <a:cxn ang="0">
                        <a:pos x="276" y="2880"/>
                      </a:cxn>
                      <a:cxn ang="0">
                        <a:pos x="435" y="3103"/>
                      </a:cxn>
                      <a:cxn ang="0">
                        <a:pos x="623" y="3302"/>
                      </a:cxn>
                      <a:cxn ang="0">
                        <a:pos x="838" y="3471"/>
                      </a:cxn>
                      <a:cxn ang="0">
                        <a:pos x="1077" y="3608"/>
                      </a:cxn>
                      <a:cxn ang="0">
                        <a:pos x="1335" y="3709"/>
                      </a:cxn>
                      <a:cxn ang="0">
                        <a:pos x="1610" y="3774"/>
                      </a:cxn>
                      <a:cxn ang="0">
                        <a:pos x="1897" y="3795"/>
                      </a:cxn>
                    </a:cxnLst>
                    <a:rect l="0" t="0" r="r" b="b"/>
                    <a:pathLst>
                      <a:path w="3795" h="3795">
                        <a:moveTo>
                          <a:pt x="1897" y="3795"/>
                        </a:moveTo>
                        <a:lnTo>
                          <a:pt x="1995" y="3793"/>
                        </a:lnTo>
                        <a:lnTo>
                          <a:pt x="2091" y="3786"/>
                        </a:lnTo>
                        <a:lnTo>
                          <a:pt x="2186" y="3774"/>
                        </a:lnTo>
                        <a:lnTo>
                          <a:pt x="2279" y="3756"/>
                        </a:lnTo>
                        <a:lnTo>
                          <a:pt x="2371" y="3735"/>
                        </a:lnTo>
                        <a:lnTo>
                          <a:pt x="2461" y="3709"/>
                        </a:lnTo>
                        <a:lnTo>
                          <a:pt x="2549" y="3680"/>
                        </a:lnTo>
                        <a:lnTo>
                          <a:pt x="2635" y="3646"/>
                        </a:lnTo>
                        <a:lnTo>
                          <a:pt x="2719" y="3608"/>
                        </a:lnTo>
                        <a:lnTo>
                          <a:pt x="2801" y="3565"/>
                        </a:lnTo>
                        <a:lnTo>
                          <a:pt x="2880" y="3520"/>
                        </a:lnTo>
                        <a:lnTo>
                          <a:pt x="2958" y="3471"/>
                        </a:lnTo>
                        <a:lnTo>
                          <a:pt x="3032" y="3417"/>
                        </a:lnTo>
                        <a:lnTo>
                          <a:pt x="3104" y="3360"/>
                        </a:lnTo>
                        <a:lnTo>
                          <a:pt x="3172" y="3302"/>
                        </a:lnTo>
                        <a:lnTo>
                          <a:pt x="3238" y="3238"/>
                        </a:lnTo>
                        <a:lnTo>
                          <a:pt x="3301" y="3172"/>
                        </a:lnTo>
                        <a:lnTo>
                          <a:pt x="3361" y="3103"/>
                        </a:lnTo>
                        <a:lnTo>
                          <a:pt x="3418" y="3031"/>
                        </a:lnTo>
                        <a:lnTo>
                          <a:pt x="3470" y="2957"/>
                        </a:lnTo>
                        <a:lnTo>
                          <a:pt x="3520" y="2880"/>
                        </a:lnTo>
                        <a:lnTo>
                          <a:pt x="3566" y="2801"/>
                        </a:lnTo>
                        <a:lnTo>
                          <a:pt x="3607" y="2720"/>
                        </a:lnTo>
                        <a:lnTo>
                          <a:pt x="3645" y="2635"/>
                        </a:lnTo>
                        <a:lnTo>
                          <a:pt x="3679" y="2548"/>
                        </a:lnTo>
                        <a:lnTo>
                          <a:pt x="3710" y="2461"/>
                        </a:lnTo>
                        <a:lnTo>
                          <a:pt x="3735" y="2371"/>
                        </a:lnTo>
                        <a:lnTo>
                          <a:pt x="3756" y="2279"/>
                        </a:lnTo>
                        <a:lnTo>
                          <a:pt x="3773" y="2185"/>
                        </a:lnTo>
                        <a:lnTo>
                          <a:pt x="3785" y="2091"/>
                        </a:lnTo>
                        <a:lnTo>
                          <a:pt x="3792" y="1995"/>
                        </a:lnTo>
                        <a:lnTo>
                          <a:pt x="3795" y="1898"/>
                        </a:lnTo>
                        <a:lnTo>
                          <a:pt x="3792" y="1801"/>
                        </a:lnTo>
                        <a:lnTo>
                          <a:pt x="3785" y="1704"/>
                        </a:lnTo>
                        <a:lnTo>
                          <a:pt x="3773" y="1609"/>
                        </a:lnTo>
                        <a:lnTo>
                          <a:pt x="3756" y="1516"/>
                        </a:lnTo>
                        <a:lnTo>
                          <a:pt x="3735" y="1425"/>
                        </a:lnTo>
                        <a:lnTo>
                          <a:pt x="3710" y="1334"/>
                        </a:lnTo>
                        <a:lnTo>
                          <a:pt x="3679" y="1246"/>
                        </a:lnTo>
                        <a:lnTo>
                          <a:pt x="3645" y="1160"/>
                        </a:lnTo>
                        <a:lnTo>
                          <a:pt x="3607" y="1076"/>
                        </a:lnTo>
                        <a:lnTo>
                          <a:pt x="3566" y="994"/>
                        </a:lnTo>
                        <a:lnTo>
                          <a:pt x="3520" y="915"/>
                        </a:lnTo>
                        <a:lnTo>
                          <a:pt x="3470" y="838"/>
                        </a:lnTo>
                        <a:lnTo>
                          <a:pt x="3418" y="763"/>
                        </a:lnTo>
                        <a:lnTo>
                          <a:pt x="3361" y="692"/>
                        </a:lnTo>
                        <a:lnTo>
                          <a:pt x="3301" y="622"/>
                        </a:lnTo>
                        <a:lnTo>
                          <a:pt x="3238" y="557"/>
                        </a:lnTo>
                        <a:lnTo>
                          <a:pt x="3172" y="494"/>
                        </a:lnTo>
                        <a:lnTo>
                          <a:pt x="3104" y="434"/>
                        </a:lnTo>
                        <a:lnTo>
                          <a:pt x="3032" y="378"/>
                        </a:lnTo>
                        <a:lnTo>
                          <a:pt x="2958" y="325"/>
                        </a:lnTo>
                        <a:lnTo>
                          <a:pt x="2880" y="276"/>
                        </a:lnTo>
                        <a:lnTo>
                          <a:pt x="2801" y="230"/>
                        </a:lnTo>
                        <a:lnTo>
                          <a:pt x="2719" y="187"/>
                        </a:lnTo>
                        <a:lnTo>
                          <a:pt x="2635" y="149"/>
                        </a:lnTo>
                        <a:lnTo>
                          <a:pt x="2549" y="116"/>
                        </a:lnTo>
                        <a:lnTo>
                          <a:pt x="2461" y="85"/>
                        </a:lnTo>
                        <a:lnTo>
                          <a:pt x="2371" y="60"/>
                        </a:lnTo>
                        <a:lnTo>
                          <a:pt x="2279" y="38"/>
                        </a:lnTo>
                        <a:lnTo>
                          <a:pt x="2186" y="22"/>
                        </a:lnTo>
                        <a:lnTo>
                          <a:pt x="2091" y="10"/>
                        </a:lnTo>
                        <a:lnTo>
                          <a:pt x="1995" y="2"/>
                        </a:lnTo>
                        <a:lnTo>
                          <a:pt x="1897" y="0"/>
                        </a:lnTo>
                        <a:lnTo>
                          <a:pt x="1800" y="2"/>
                        </a:lnTo>
                        <a:lnTo>
                          <a:pt x="1704" y="10"/>
                        </a:lnTo>
                        <a:lnTo>
                          <a:pt x="1610" y="22"/>
                        </a:lnTo>
                        <a:lnTo>
                          <a:pt x="1516" y="38"/>
                        </a:lnTo>
                        <a:lnTo>
                          <a:pt x="1424" y="60"/>
                        </a:lnTo>
                        <a:lnTo>
                          <a:pt x="1335" y="85"/>
                        </a:lnTo>
                        <a:lnTo>
                          <a:pt x="1247" y="116"/>
                        </a:lnTo>
                        <a:lnTo>
                          <a:pt x="1161" y="149"/>
                        </a:lnTo>
                        <a:lnTo>
                          <a:pt x="1077" y="187"/>
                        </a:lnTo>
                        <a:lnTo>
                          <a:pt x="995" y="230"/>
                        </a:lnTo>
                        <a:lnTo>
                          <a:pt x="915" y="276"/>
                        </a:lnTo>
                        <a:lnTo>
                          <a:pt x="838" y="325"/>
                        </a:lnTo>
                        <a:lnTo>
                          <a:pt x="764" y="378"/>
                        </a:lnTo>
                        <a:lnTo>
                          <a:pt x="692" y="434"/>
                        </a:lnTo>
                        <a:lnTo>
                          <a:pt x="623" y="494"/>
                        </a:lnTo>
                        <a:lnTo>
                          <a:pt x="557" y="557"/>
                        </a:lnTo>
                        <a:lnTo>
                          <a:pt x="495" y="622"/>
                        </a:lnTo>
                        <a:lnTo>
                          <a:pt x="435" y="692"/>
                        </a:lnTo>
                        <a:lnTo>
                          <a:pt x="378" y="763"/>
                        </a:lnTo>
                        <a:lnTo>
                          <a:pt x="325" y="838"/>
                        </a:lnTo>
                        <a:lnTo>
                          <a:pt x="276" y="915"/>
                        </a:lnTo>
                        <a:lnTo>
                          <a:pt x="230" y="994"/>
                        </a:lnTo>
                        <a:lnTo>
                          <a:pt x="187" y="1076"/>
                        </a:lnTo>
                        <a:lnTo>
                          <a:pt x="150" y="1160"/>
                        </a:lnTo>
                        <a:lnTo>
                          <a:pt x="115" y="1246"/>
                        </a:lnTo>
                        <a:lnTo>
                          <a:pt x="86" y="1334"/>
                        </a:lnTo>
                        <a:lnTo>
                          <a:pt x="60" y="1425"/>
                        </a:lnTo>
                        <a:lnTo>
                          <a:pt x="39" y="1516"/>
                        </a:lnTo>
                        <a:lnTo>
                          <a:pt x="23" y="1609"/>
                        </a:lnTo>
                        <a:lnTo>
                          <a:pt x="10" y="1704"/>
                        </a:lnTo>
                        <a:lnTo>
                          <a:pt x="3" y="1801"/>
                        </a:lnTo>
                        <a:lnTo>
                          <a:pt x="0" y="1898"/>
                        </a:lnTo>
                        <a:lnTo>
                          <a:pt x="3" y="1995"/>
                        </a:lnTo>
                        <a:lnTo>
                          <a:pt x="10" y="2091"/>
                        </a:lnTo>
                        <a:lnTo>
                          <a:pt x="23" y="2185"/>
                        </a:lnTo>
                        <a:lnTo>
                          <a:pt x="39" y="2279"/>
                        </a:lnTo>
                        <a:lnTo>
                          <a:pt x="60" y="2371"/>
                        </a:lnTo>
                        <a:lnTo>
                          <a:pt x="86" y="2461"/>
                        </a:lnTo>
                        <a:lnTo>
                          <a:pt x="115" y="2548"/>
                        </a:lnTo>
                        <a:lnTo>
                          <a:pt x="150" y="2635"/>
                        </a:lnTo>
                        <a:lnTo>
                          <a:pt x="187" y="2720"/>
                        </a:lnTo>
                        <a:lnTo>
                          <a:pt x="230" y="2801"/>
                        </a:lnTo>
                        <a:lnTo>
                          <a:pt x="276" y="2880"/>
                        </a:lnTo>
                        <a:lnTo>
                          <a:pt x="325" y="2957"/>
                        </a:lnTo>
                        <a:lnTo>
                          <a:pt x="378" y="3031"/>
                        </a:lnTo>
                        <a:lnTo>
                          <a:pt x="435" y="3103"/>
                        </a:lnTo>
                        <a:lnTo>
                          <a:pt x="495" y="3172"/>
                        </a:lnTo>
                        <a:lnTo>
                          <a:pt x="557" y="3238"/>
                        </a:lnTo>
                        <a:lnTo>
                          <a:pt x="623" y="3302"/>
                        </a:lnTo>
                        <a:lnTo>
                          <a:pt x="692" y="3360"/>
                        </a:lnTo>
                        <a:lnTo>
                          <a:pt x="764" y="3417"/>
                        </a:lnTo>
                        <a:lnTo>
                          <a:pt x="838" y="3471"/>
                        </a:lnTo>
                        <a:lnTo>
                          <a:pt x="915" y="3520"/>
                        </a:lnTo>
                        <a:lnTo>
                          <a:pt x="995" y="3565"/>
                        </a:lnTo>
                        <a:lnTo>
                          <a:pt x="1077" y="3608"/>
                        </a:lnTo>
                        <a:lnTo>
                          <a:pt x="1161" y="3646"/>
                        </a:lnTo>
                        <a:lnTo>
                          <a:pt x="1247" y="3680"/>
                        </a:lnTo>
                        <a:lnTo>
                          <a:pt x="1335" y="3709"/>
                        </a:lnTo>
                        <a:lnTo>
                          <a:pt x="1424" y="3735"/>
                        </a:lnTo>
                        <a:lnTo>
                          <a:pt x="1516" y="3756"/>
                        </a:lnTo>
                        <a:lnTo>
                          <a:pt x="1610" y="3774"/>
                        </a:lnTo>
                        <a:lnTo>
                          <a:pt x="1704" y="3786"/>
                        </a:lnTo>
                        <a:lnTo>
                          <a:pt x="1800" y="3793"/>
                        </a:lnTo>
                        <a:lnTo>
                          <a:pt x="1897" y="3795"/>
                        </a:lnTo>
                        <a:close/>
                      </a:path>
                    </a:pathLst>
                  </a:custGeom>
                  <a:noFill/>
                  <a:ln w="3175">
                    <a:solidFill>
                      <a:srgbClr val="000000"/>
                    </a:solidFill>
                    <a:prstDash val="solid"/>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grpSp>
            <p:sp>
              <p:nvSpPr>
                <p:cNvPr id="1078594" name="Text Box 322"/>
                <p:cNvSpPr txBox="1">
                  <a:spLocks noChangeArrowheads="1"/>
                </p:cNvSpPr>
                <p:nvPr/>
              </p:nvSpPr>
              <p:spPr bwMode="auto">
                <a:xfrm>
                  <a:off x="3492" y="985"/>
                  <a:ext cx="942" cy="213"/>
                </a:xfrm>
                <a:prstGeom prst="rect">
                  <a:avLst/>
                </a:prstGeom>
                <a:noFill/>
                <a:ln w="9525">
                  <a:noFill/>
                  <a:miter lim="800000"/>
                  <a:headEnd/>
                  <a:tailEnd/>
                </a:ln>
                <a:effectLst/>
              </p:spPr>
              <p:txBody>
                <a:bodyPr wrap="square">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Equipment</a:t>
                  </a:r>
                </a:p>
              </p:txBody>
            </p:sp>
          </p:grpSp>
          <p:grpSp>
            <p:nvGrpSpPr>
              <p:cNvPr id="17" name="Group 323"/>
              <p:cNvGrpSpPr>
                <a:grpSpLocks/>
              </p:cNvGrpSpPr>
              <p:nvPr/>
            </p:nvGrpSpPr>
            <p:grpSpPr bwMode="auto">
              <a:xfrm>
                <a:off x="1408" y="2429"/>
                <a:ext cx="862" cy="759"/>
                <a:chOff x="1408" y="2429"/>
                <a:chExt cx="862" cy="759"/>
              </a:xfrm>
            </p:grpSpPr>
            <p:sp>
              <p:nvSpPr>
                <p:cNvPr id="1078596" name="Freeform 324"/>
                <p:cNvSpPr>
                  <a:spLocks/>
                </p:cNvSpPr>
                <p:nvPr/>
              </p:nvSpPr>
              <p:spPr bwMode="auto">
                <a:xfrm>
                  <a:off x="1454" y="2429"/>
                  <a:ext cx="759" cy="759"/>
                </a:xfrm>
                <a:custGeom>
                  <a:avLst/>
                  <a:gdLst/>
                  <a:ahLst/>
                  <a:cxnLst>
                    <a:cxn ang="0">
                      <a:pos x="2091" y="3786"/>
                    </a:cxn>
                    <a:cxn ang="0">
                      <a:pos x="2371" y="3735"/>
                    </a:cxn>
                    <a:cxn ang="0">
                      <a:pos x="2634" y="3646"/>
                    </a:cxn>
                    <a:cxn ang="0">
                      <a:pos x="2880" y="3521"/>
                    </a:cxn>
                    <a:cxn ang="0">
                      <a:pos x="3103" y="3362"/>
                    </a:cxn>
                    <a:cxn ang="0">
                      <a:pos x="3301" y="3173"/>
                    </a:cxn>
                    <a:cxn ang="0">
                      <a:pos x="3470" y="2958"/>
                    </a:cxn>
                    <a:cxn ang="0">
                      <a:pos x="3608" y="2720"/>
                    </a:cxn>
                    <a:cxn ang="0">
                      <a:pos x="3709" y="2461"/>
                    </a:cxn>
                    <a:cxn ang="0">
                      <a:pos x="3773" y="2187"/>
                    </a:cxn>
                    <a:cxn ang="0">
                      <a:pos x="3795" y="1898"/>
                    </a:cxn>
                    <a:cxn ang="0">
                      <a:pos x="3773" y="1610"/>
                    </a:cxn>
                    <a:cxn ang="0">
                      <a:pos x="3709" y="1335"/>
                    </a:cxn>
                    <a:cxn ang="0">
                      <a:pos x="3608" y="1077"/>
                    </a:cxn>
                    <a:cxn ang="0">
                      <a:pos x="3470" y="838"/>
                    </a:cxn>
                    <a:cxn ang="0">
                      <a:pos x="3301" y="623"/>
                    </a:cxn>
                    <a:cxn ang="0">
                      <a:pos x="3103" y="435"/>
                    </a:cxn>
                    <a:cxn ang="0">
                      <a:pos x="2880" y="276"/>
                    </a:cxn>
                    <a:cxn ang="0">
                      <a:pos x="2634" y="150"/>
                    </a:cxn>
                    <a:cxn ang="0">
                      <a:pos x="2371" y="60"/>
                    </a:cxn>
                    <a:cxn ang="0">
                      <a:pos x="2091" y="10"/>
                    </a:cxn>
                    <a:cxn ang="0">
                      <a:pos x="1801" y="3"/>
                    </a:cxn>
                    <a:cxn ang="0">
                      <a:pos x="1516" y="39"/>
                    </a:cxn>
                    <a:cxn ang="0">
                      <a:pos x="1246" y="116"/>
                    </a:cxn>
                    <a:cxn ang="0">
                      <a:pos x="994" y="230"/>
                    </a:cxn>
                    <a:cxn ang="0">
                      <a:pos x="763" y="378"/>
                    </a:cxn>
                    <a:cxn ang="0">
                      <a:pos x="557" y="557"/>
                    </a:cxn>
                    <a:cxn ang="0">
                      <a:pos x="378" y="764"/>
                    </a:cxn>
                    <a:cxn ang="0">
                      <a:pos x="230" y="995"/>
                    </a:cxn>
                    <a:cxn ang="0">
                      <a:pos x="116" y="1247"/>
                    </a:cxn>
                    <a:cxn ang="0">
                      <a:pos x="38" y="1516"/>
                    </a:cxn>
                    <a:cxn ang="0">
                      <a:pos x="2" y="1801"/>
                    </a:cxn>
                    <a:cxn ang="0">
                      <a:pos x="10" y="2092"/>
                    </a:cxn>
                    <a:cxn ang="0">
                      <a:pos x="60" y="2372"/>
                    </a:cxn>
                    <a:cxn ang="0">
                      <a:pos x="150" y="2636"/>
                    </a:cxn>
                    <a:cxn ang="0">
                      <a:pos x="276" y="2881"/>
                    </a:cxn>
                    <a:cxn ang="0">
                      <a:pos x="434" y="3104"/>
                    </a:cxn>
                    <a:cxn ang="0">
                      <a:pos x="623" y="3302"/>
                    </a:cxn>
                    <a:cxn ang="0">
                      <a:pos x="838" y="3471"/>
                    </a:cxn>
                    <a:cxn ang="0">
                      <a:pos x="1076" y="3608"/>
                    </a:cxn>
                    <a:cxn ang="0">
                      <a:pos x="1334" y="3710"/>
                    </a:cxn>
                    <a:cxn ang="0">
                      <a:pos x="1609" y="3774"/>
                    </a:cxn>
                    <a:cxn ang="0">
                      <a:pos x="1898" y="3795"/>
                    </a:cxn>
                  </a:cxnLst>
                  <a:rect l="0" t="0" r="r" b="b"/>
                  <a:pathLst>
                    <a:path w="3795" h="3795">
                      <a:moveTo>
                        <a:pt x="1898" y="3795"/>
                      </a:moveTo>
                      <a:lnTo>
                        <a:pt x="1995" y="3793"/>
                      </a:lnTo>
                      <a:lnTo>
                        <a:pt x="2091" y="3786"/>
                      </a:lnTo>
                      <a:lnTo>
                        <a:pt x="2185" y="3774"/>
                      </a:lnTo>
                      <a:lnTo>
                        <a:pt x="2279" y="3757"/>
                      </a:lnTo>
                      <a:lnTo>
                        <a:pt x="2371" y="3735"/>
                      </a:lnTo>
                      <a:lnTo>
                        <a:pt x="2461" y="3710"/>
                      </a:lnTo>
                      <a:lnTo>
                        <a:pt x="2548" y="3680"/>
                      </a:lnTo>
                      <a:lnTo>
                        <a:pt x="2634" y="3646"/>
                      </a:lnTo>
                      <a:lnTo>
                        <a:pt x="2719" y="3608"/>
                      </a:lnTo>
                      <a:lnTo>
                        <a:pt x="2801" y="3566"/>
                      </a:lnTo>
                      <a:lnTo>
                        <a:pt x="2880" y="3521"/>
                      </a:lnTo>
                      <a:lnTo>
                        <a:pt x="2957" y="3471"/>
                      </a:lnTo>
                      <a:lnTo>
                        <a:pt x="3031" y="3418"/>
                      </a:lnTo>
                      <a:lnTo>
                        <a:pt x="3103" y="3362"/>
                      </a:lnTo>
                      <a:lnTo>
                        <a:pt x="3172" y="3302"/>
                      </a:lnTo>
                      <a:lnTo>
                        <a:pt x="3238" y="3238"/>
                      </a:lnTo>
                      <a:lnTo>
                        <a:pt x="3301" y="3173"/>
                      </a:lnTo>
                      <a:lnTo>
                        <a:pt x="3360" y="3104"/>
                      </a:lnTo>
                      <a:lnTo>
                        <a:pt x="3417" y="3032"/>
                      </a:lnTo>
                      <a:lnTo>
                        <a:pt x="3470" y="2958"/>
                      </a:lnTo>
                      <a:lnTo>
                        <a:pt x="3519" y="2881"/>
                      </a:lnTo>
                      <a:lnTo>
                        <a:pt x="3565" y="2801"/>
                      </a:lnTo>
                      <a:lnTo>
                        <a:pt x="3608" y="2720"/>
                      </a:lnTo>
                      <a:lnTo>
                        <a:pt x="3646" y="2636"/>
                      </a:lnTo>
                      <a:lnTo>
                        <a:pt x="3679" y="2550"/>
                      </a:lnTo>
                      <a:lnTo>
                        <a:pt x="3709" y="2461"/>
                      </a:lnTo>
                      <a:lnTo>
                        <a:pt x="3735" y="2372"/>
                      </a:lnTo>
                      <a:lnTo>
                        <a:pt x="3756" y="2279"/>
                      </a:lnTo>
                      <a:lnTo>
                        <a:pt x="3773" y="2187"/>
                      </a:lnTo>
                      <a:lnTo>
                        <a:pt x="3785" y="2092"/>
                      </a:lnTo>
                      <a:lnTo>
                        <a:pt x="3793" y="1996"/>
                      </a:lnTo>
                      <a:lnTo>
                        <a:pt x="3795" y="1898"/>
                      </a:lnTo>
                      <a:lnTo>
                        <a:pt x="3793" y="1801"/>
                      </a:lnTo>
                      <a:lnTo>
                        <a:pt x="3785" y="1705"/>
                      </a:lnTo>
                      <a:lnTo>
                        <a:pt x="3773" y="1610"/>
                      </a:lnTo>
                      <a:lnTo>
                        <a:pt x="3756" y="1516"/>
                      </a:lnTo>
                      <a:lnTo>
                        <a:pt x="3735" y="1425"/>
                      </a:lnTo>
                      <a:lnTo>
                        <a:pt x="3709" y="1335"/>
                      </a:lnTo>
                      <a:lnTo>
                        <a:pt x="3679" y="1247"/>
                      </a:lnTo>
                      <a:lnTo>
                        <a:pt x="3646" y="1161"/>
                      </a:lnTo>
                      <a:lnTo>
                        <a:pt x="3608" y="1077"/>
                      </a:lnTo>
                      <a:lnTo>
                        <a:pt x="3565" y="995"/>
                      </a:lnTo>
                      <a:lnTo>
                        <a:pt x="3519" y="916"/>
                      </a:lnTo>
                      <a:lnTo>
                        <a:pt x="3470" y="838"/>
                      </a:lnTo>
                      <a:lnTo>
                        <a:pt x="3417" y="764"/>
                      </a:lnTo>
                      <a:lnTo>
                        <a:pt x="3360" y="692"/>
                      </a:lnTo>
                      <a:lnTo>
                        <a:pt x="3301" y="623"/>
                      </a:lnTo>
                      <a:lnTo>
                        <a:pt x="3238" y="557"/>
                      </a:lnTo>
                      <a:lnTo>
                        <a:pt x="3172" y="495"/>
                      </a:lnTo>
                      <a:lnTo>
                        <a:pt x="3103" y="435"/>
                      </a:lnTo>
                      <a:lnTo>
                        <a:pt x="3031" y="378"/>
                      </a:lnTo>
                      <a:lnTo>
                        <a:pt x="2957" y="325"/>
                      </a:lnTo>
                      <a:lnTo>
                        <a:pt x="2880" y="276"/>
                      </a:lnTo>
                      <a:lnTo>
                        <a:pt x="2801" y="230"/>
                      </a:lnTo>
                      <a:lnTo>
                        <a:pt x="2719" y="187"/>
                      </a:lnTo>
                      <a:lnTo>
                        <a:pt x="2634" y="150"/>
                      </a:lnTo>
                      <a:lnTo>
                        <a:pt x="2548" y="116"/>
                      </a:lnTo>
                      <a:lnTo>
                        <a:pt x="2461" y="86"/>
                      </a:lnTo>
                      <a:lnTo>
                        <a:pt x="2371" y="60"/>
                      </a:lnTo>
                      <a:lnTo>
                        <a:pt x="2279" y="39"/>
                      </a:lnTo>
                      <a:lnTo>
                        <a:pt x="2185" y="22"/>
                      </a:lnTo>
                      <a:lnTo>
                        <a:pt x="2091" y="10"/>
                      </a:lnTo>
                      <a:lnTo>
                        <a:pt x="1995" y="3"/>
                      </a:lnTo>
                      <a:lnTo>
                        <a:pt x="1898" y="0"/>
                      </a:lnTo>
                      <a:lnTo>
                        <a:pt x="1801" y="3"/>
                      </a:lnTo>
                      <a:lnTo>
                        <a:pt x="1704" y="10"/>
                      </a:lnTo>
                      <a:lnTo>
                        <a:pt x="1609" y="22"/>
                      </a:lnTo>
                      <a:lnTo>
                        <a:pt x="1516" y="39"/>
                      </a:lnTo>
                      <a:lnTo>
                        <a:pt x="1425" y="60"/>
                      </a:lnTo>
                      <a:lnTo>
                        <a:pt x="1334" y="86"/>
                      </a:lnTo>
                      <a:lnTo>
                        <a:pt x="1246" y="116"/>
                      </a:lnTo>
                      <a:lnTo>
                        <a:pt x="1160" y="150"/>
                      </a:lnTo>
                      <a:lnTo>
                        <a:pt x="1076" y="187"/>
                      </a:lnTo>
                      <a:lnTo>
                        <a:pt x="994" y="230"/>
                      </a:lnTo>
                      <a:lnTo>
                        <a:pt x="915" y="276"/>
                      </a:lnTo>
                      <a:lnTo>
                        <a:pt x="838" y="325"/>
                      </a:lnTo>
                      <a:lnTo>
                        <a:pt x="763" y="378"/>
                      </a:lnTo>
                      <a:lnTo>
                        <a:pt x="692" y="435"/>
                      </a:lnTo>
                      <a:lnTo>
                        <a:pt x="623" y="495"/>
                      </a:lnTo>
                      <a:lnTo>
                        <a:pt x="557" y="557"/>
                      </a:lnTo>
                      <a:lnTo>
                        <a:pt x="494" y="623"/>
                      </a:lnTo>
                      <a:lnTo>
                        <a:pt x="434" y="692"/>
                      </a:lnTo>
                      <a:lnTo>
                        <a:pt x="378" y="764"/>
                      </a:lnTo>
                      <a:lnTo>
                        <a:pt x="325" y="838"/>
                      </a:lnTo>
                      <a:lnTo>
                        <a:pt x="276" y="916"/>
                      </a:lnTo>
                      <a:lnTo>
                        <a:pt x="230" y="995"/>
                      </a:lnTo>
                      <a:lnTo>
                        <a:pt x="188" y="1077"/>
                      </a:lnTo>
                      <a:lnTo>
                        <a:pt x="150" y="1161"/>
                      </a:lnTo>
                      <a:lnTo>
                        <a:pt x="116" y="1247"/>
                      </a:lnTo>
                      <a:lnTo>
                        <a:pt x="85" y="1335"/>
                      </a:lnTo>
                      <a:lnTo>
                        <a:pt x="60" y="1425"/>
                      </a:lnTo>
                      <a:lnTo>
                        <a:pt x="38" y="1516"/>
                      </a:lnTo>
                      <a:lnTo>
                        <a:pt x="22" y="1610"/>
                      </a:lnTo>
                      <a:lnTo>
                        <a:pt x="10" y="1705"/>
                      </a:lnTo>
                      <a:lnTo>
                        <a:pt x="2" y="1801"/>
                      </a:lnTo>
                      <a:lnTo>
                        <a:pt x="0" y="1898"/>
                      </a:lnTo>
                      <a:lnTo>
                        <a:pt x="2" y="1996"/>
                      </a:lnTo>
                      <a:lnTo>
                        <a:pt x="10" y="2092"/>
                      </a:lnTo>
                      <a:lnTo>
                        <a:pt x="22" y="2187"/>
                      </a:lnTo>
                      <a:lnTo>
                        <a:pt x="38" y="2279"/>
                      </a:lnTo>
                      <a:lnTo>
                        <a:pt x="60" y="2372"/>
                      </a:lnTo>
                      <a:lnTo>
                        <a:pt x="85" y="2461"/>
                      </a:lnTo>
                      <a:lnTo>
                        <a:pt x="116" y="2550"/>
                      </a:lnTo>
                      <a:lnTo>
                        <a:pt x="150" y="2636"/>
                      </a:lnTo>
                      <a:lnTo>
                        <a:pt x="188" y="2720"/>
                      </a:lnTo>
                      <a:lnTo>
                        <a:pt x="230" y="2801"/>
                      </a:lnTo>
                      <a:lnTo>
                        <a:pt x="276" y="2881"/>
                      </a:lnTo>
                      <a:lnTo>
                        <a:pt x="325" y="2958"/>
                      </a:lnTo>
                      <a:lnTo>
                        <a:pt x="378" y="3032"/>
                      </a:lnTo>
                      <a:lnTo>
                        <a:pt x="434" y="3104"/>
                      </a:lnTo>
                      <a:lnTo>
                        <a:pt x="494" y="3173"/>
                      </a:lnTo>
                      <a:lnTo>
                        <a:pt x="557" y="3238"/>
                      </a:lnTo>
                      <a:lnTo>
                        <a:pt x="623" y="3302"/>
                      </a:lnTo>
                      <a:lnTo>
                        <a:pt x="692" y="3362"/>
                      </a:lnTo>
                      <a:lnTo>
                        <a:pt x="763" y="3418"/>
                      </a:lnTo>
                      <a:lnTo>
                        <a:pt x="838" y="3471"/>
                      </a:lnTo>
                      <a:lnTo>
                        <a:pt x="915" y="3521"/>
                      </a:lnTo>
                      <a:lnTo>
                        <a:pt x="994" y="3566"/>
                      </a:lnTo>
                      <a:lnTo>
                        <a:pt x="1076" y="3608"/>
                      </a:lnTo>
                      <a:lnTo>
                        <a:pt x="1160" y="3646"/>
                      </a:lnTo>
                      <a:lnTo>
                        <a:pt x="1246" y="3680"/>
                      </a:lnTo>
                      <a:lnTo>
                        <a:pt x="1334" y="3710"/>
                      </a:lnTo>
                      <a:lnTo>
                        <a:pt x="1425" y="3735"/>
                      </a:lnTo>
                      <a:lnTo>
                        <a:pt x="1516" y="3757"/>
                      </a:lnTo>
                      <a:lnTo>
                        <a:pt x="1609" y="3774"/>
                      </a:lnTo>
                      <a:lnTo>
                        <a:pt x="1704" y="3786"/>
                      </a:lnTo>
                      <a:lnTo>
                        <a:pt x="1801" y="3793"/>
                      </a:lnTo>
                      <a:lnTo>
                        <a:pt x="1898" y="3795"/>
                      </a:lnTo>
                      <a:close/>
                    </a:path>
                  </a:pathLst>
                </a:custGeom>
                <a:solidFill>
                  <a:schemeClr val="accent5">
                    <a:lumMod val="75000"/>
                  </a:schemeClr>
                </a:solidFill>
                <a:ln w="9525">
                  <a:solidFill>
                    <a:srgbClr val="000000"/>
                  </a:solidFill>
                  <a:round/>
                  <a:headEnd/>
                  <a:tailEnd/>
                </a:ln>
              </p:spPr>
              <p:txBody>
                <a:bodyPr/>
                <a:lstStyle/>
                <a:p>
                  <a:pPr defTabSz="457200" fontAlgn="base">
                    <a:spcBef>
                      <a:spcPct val="0"/>
                    </a:spcBef>
                    <a:spcAft>
                      <a:spcPct val="0"/>
                    </a:spcAft>
                  </a:pPr>
                  <a:endParaRPr lang="en-US">
                    <a:solidFill>
                      <a:prstClr val="black"/>
                    </a:solidFill>
                    <a:latin typeface="Arial" pitchFamily="34" charset="0"/>
                    <a:ea typeface="ＭＳ Ｐゴシック" pitchFamily="34" charset="-128"/>
                  </a:endParaRPr>
                </a:p>
              </p:txBody>
            </p:sp>
            <p:sp>
              <p:nvSpPr>
                <p:cNvPr id="1078597" name="Text Box 325"/>
                <p:cNvSpPr txBox="1">
                  <a:spLocks noChangeArrowheads="1"/>
                </p:cNvSpPr>
                <p:nvPr/>
              </p:nvSpPr>
              <p:spPr bwMode="auto">
                <a:xfrm>
                  <a:off x="1408" y="2609"/>
                  <a:ext cx="862" cy="367"/>
                </a:xfrm>
                <a:prstGeom prst="rect">
                  <a:avLst/>
                </a:prstGeom>
                <a:noFill/>
                <a:ln w="9525">
                  <a:noFill/>
                  <a:miter lim="800000"/>
                  <a:headEnd/>
                  <a:tailEnd/>
                </a:ln>
                <a:effectLst/>
              </p:spPr>
              <p:txBody>
                <a:bodyPr wrap="square">
                  <a:spAutoFit/>
                </a:bodyPr>
                <a:lstStyle/>
                <a:p>
                  <a:pPr algn="ctr" defTabSz="457200" eaLnBrk="0" fontAlgn="base" hangingPunct="0">
                    <a:spcBef>
                      <a:spcPct val="50000"/>
                    </a:spcBef>
                    <a:spcAft>
                      <a:spcPct val="0"/>
                    </a:spcAft>
                  </a:pPr>
                  <a:r>
                    <a:rPr lang="en-US" sz="1600" dirty="0">
                      <a:solidFill>
                        <a:srgbClr val="FFD911"/>
                      </a:solidFill>
                      <a:ea typeface="ＭＳ Ｐゴシック" pitchFamily="34" charset="-128"/>
                    </a:rPr>
                    <a:t>Documents &amp; Records</a:t>
                  </a:r>
                </a:p>
              </p:txBody>
            </p:sp>
          </p:grpSp>
        </p:grpSp>
      </p:grpSp>
      <p:sp>
        <p:nvSpPr>
          <p:cNvPr id="18" name="Rectangle 17"/>
          <p:cNvSpPr/>
          <p:nvPr/>
        </p:nvSpPr>
        <p:spPr>
          <a:xfrm>
            <a:off x="263383" y="1428550"/>
            <a:ext cx="4155551" cy="1938992"/>
          </a:xfrm>
          <a:prstGeom prst="rect">
            <a:avLst/>
          </a:prstGeom>
        </p:spPr>
        <p:txBody>
          <a:bodyPr wrap="square">
            <a:spAutoFit/>
          </a:bodyPr>
          <a:lstStyle/>
          <a:p>
            <a:pPr defTabSz="457200" fontAlgn="base">
              <a:spcBef>
                <a:spcPct val="0"/>
              </a:spcBef>
              <a:spcAft>
                <a:spcPct val="0"/>
              </a:spcAft>
            </a:pPr>
            <a:endParaRPr lang="en-US" sz="2000" dirty="0">
              <a:solidFill>
                <a:prstClr val="black"/>
              </a:solidFill>
              <a:ea typeface="ＭＳ Ｐゴシック" pitchFamily="34" charset="-128"/>
            </a:endParaRPr>
          </a:p>
          <a:p>
            <a:pPr defTabSz="457200" fontAlgn="base">
              <a:spcBef>
                <a:spcPct val="0"/>
              </a:spcBef>
              <a:spcAft>
                <a:spcPct val="0"/>
              </a:spcAft>
            </a:pPr>
            <a:r>
              <a:rPr lang="en-US" sz="2000" dirty="0">
                <a:solidFill>
                  <a:prstClr val="black"/>
                </a:solidFill>
                <a:ea typeface="ＭＳ Ｐゴシック" pitchFamily="34" charset="-128"/>
              </a:rPr>
              <a:t>The organizational structure, responsibilities, processes, procedures, and resources for implementing quality management of the laboratory or testing site. </a:t>
            </a:r>
          </a:p>
        </p:txBody>
      </p:sp>
      <p:sp>
        <p:nvSpPr>
          <p:cNvPr id="85" name="Oval 84">
            <a:extLst>
              <a:ext uri="{FF2B5EF4-FFF2-40B4-BE49-F238E27FC236}">
                <a16:creationId xmlns:a16="http://schemas.microsoft.com/office/drawing/2014/main" id="{4E69BA94-6A2C-7141-90D5-78393D9DC31A}"/>
              </a:ext>
            </a:extLst>
          </p:cNvPr>
          <p:cNvSpPr/>
          <p:nvPr/>
        </p:nvSpPr>
        <p:spPr>
          <a:xfrm>
            <a:off x="11217868" y="152400"/>
            <a:ext cx="615950" cy="615950"/>
          </a:xfrm>
          <a:prstGeom prst="ellipse">
            <a:avLst/>
          </a:prstGeom>
          <a:solidFill>
            <a:schemeClr val="accent5">
              <a:lumMod val="60000"/>
              <a:lumOff val="40000"/>
            </a:schemeClr>
          </a:solidFill>
          <a:ln>
            <a:solidFill>
              <a:schemeClr val="accent5">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r>
              <a:rPr lang="en-US" sz="2199" b="1" dirty="0"/>
              <a:t>2</a:t>
            </a:r>
          </a:p>
        </p:txBody>
      </p:sp>
      <p:sp>
        <p:nvSpPr>
          <p:cNvPr id="87" name="Rectangle 86"/>
          <p:cNvSpPr/>
          <p:nvPr/>
        </p:nvSpPr>
        <p:spPr>
          <a:xfrm>
            <a:off x="247144" y="4449062"/>
            <a:ext cx="4155551" cy="1323439"/>
          </a:xfrm>
          <a:prstGeom prst="rect">
            <a:avLst/>
          </a:prstGeom>
        </p:spPr>
        <p:txBody>
          <a:bodyPr wrap="square">
            <a:spAutoFit/>
          </a:bodyPr>
          <a:lstStyle/>
          <a:p>
            <a:pPr defTabSz="457200" fontAlgn="base">
              <a:spcBef>
                <a:spcPct val="0"/>
              </a:spcBef>
              <a:spcAft>
                <a:spcPct val="0"/>
              </a:spcAft>
            </a:pPr>
            <a:endParaRPr lang="en-US" sz="2000" dirty="0">
              <a:solidFill>
                <a:prstClr val="black"/>
              </a:solidFill>
              <a:ea typeface="ＭＳ Ｐゴシック" pitchFamily="34" charset="-128"/>
            </a:endParaRPr>
          </a:p>
          <a:p>
            <a:pPr defTabSz="457200" fontAlgn="base">
              <a:spcBef>
                <a:spcPct val="0"/>
              </a:spcBef>
              <a:spcAft>
                <a:spcPct val="0"/>
              </a:spcAft>
            </a:pPr>
            <a:r>
              <a:rPr lang="en-US" sz="2000" dirty="0">
                <a:solidFill>
                  <a:srgbClr val="FF0000"/>
                </a:solidFill>
              </a:rPr>
              <a:t>In other words…</a:t>
            </a:r>
            <a:r>
              <a:rPr lang="en-US" sz="2000" i="1" dirty="0">
                <a:solidFill>
                  <a:srgbClr val="FF0000"/>
                </a:solidFill>
              </a:rPr>
              <a:t>all activities contribute to the quality of testing, directly or indirectly! </a:t>
            </a:r>
            <a:endParaRPr lang="en-US" sz="2000" i="1" dirty="0">
              <a:solidFill>
                <a:prstClr val="black"/>
              </a:solidFill>
            </a:endParaRPr>
          </a:p>
        </p:txBody>
      </p:sp>
    </p:spTree>
    <p:extLst>
      <p:ext uri="{BB962C8B-B14F-4D97-AF65-F5344CB8AC3E}">
        <p14:creationId xmlns:p14="http://schemas.microsoft.com/office/powerpoint/2010/main" val="19736895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vVjz_T_mE0WAOpKjG5jZa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6aRiug2YTU.Nle9AIiE.L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03.xml><?xml version="1.0" encoding="utf-8"?>
<p:tagLst xmlns:a="http://schemas.openxmlformats.org/drawingml/2006/main" xmlns:r="http://schemas.openxmlformats.org/officeDocument/2006/relationships" xmlns:p="http://schemas.openxmlformats.org/presentationml/2006/main">
  <p:tag name="RESIZE" val="Yes"/>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rFc6Mn5p6UWnPbyelW76K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19.xml><?xml version="1.0" encoding="utf-8"?>
<p:tagLst xmlns:a="http://schemas.openxmlformats.org/drawingml/2006/main" xmlns:r="http://schemas.openxmlformats.org/officeDocument/2006/relationships" xmlns:p="http://schemas.openxmlformats.org/presentationml/2006/main">
  <p:tag name="RESIZE" val="Yes"/>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MP2ljwpTwk6D.sJctQde0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L1XKIXOhL0yTHhYC_hCri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135.xml><?xml version="1.0" encoding="utf-8"?>
<p:tagLst xmlns:a="http://schemas.openxmlformats.org/drawingml/2006/main" xmlns:r="http://schemas.openxmlformats.org/officeDocument/2006/relationships" xmlns:p="http://schemas.openxmlformats.org/presentationml/2006/main">
  <p:tag name="RESIZE" val="Yes"/>
</p:tagLst>
</file>

<file path=ppt/tags/tag136.xml><?xml version="1.0" encoding="utf-8"?>
<p:tagLst xmlns:a="http://schemas.openxmlformats.org/drawingml/2006/main" xmlns:r="http://schemas.openxmlformats.org/officeDocument/2006/relationships" xmlns:p="http://schemas.openxmlformats.org/presentationml/2006/main">
  <p:tag name="RESIZE" val="Yes"/>
</p:tagLst>
</file>

<file path=ppt/tags/tag137.xml><?xml version="1.0" encoding="utf-8"?>
<p:tagLst xmlns:a="http://schemas.openxmlformats.org/drawingml/2006/main" xmlns:r="http://schemas.openxmlformats.org/officeDocument/2006/relationships" xmlns:p="http://schemas.openxmlformats.org/presentationml/2006/main">
  <p:tag name="RESIZE" val="Yes"/>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A_akJr6mRkWDBsVTb14Nu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zMyuJds8ukWIk8wjsidGh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LLSaa7dU6EOhwHd451fE7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WrUoSOOEDE6LFMn7.4afz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kp02O.hrakO.83uIw2g8m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aggx2Z5570GfrWm29yA8i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f1gB1UZbF02xOrtZ0K9Px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v.6ZHD34UkCFfy9dXT0N4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nbvKNX2bUiDw16FaQftl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grhmdPAHtk.8OhZVdmEvI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yjXZ4mKouUO.Kbr9EIFvQ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kxZWzyEMjUeN7E9HHplPC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AoTi4KIzcUSFuT1RvfJit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Iy.D_9KKEqpW0vxGUUo0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Bh2iJlH8B0SCDbtvaca9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N7Mr8_r3kWdPDNdmANms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WpZ1Ap2N9U.B_yRWHl0xB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Iv8.Scl0o0aoJ0ljKbGJ_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MfSpuQ2fmUyfz19JN0hgb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7sSZXjUg2Uqrx3XZA0vPA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lnC2uEt3UECD2MQKvA_LR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QoSz9ow670y6Dv1GwJGn.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0bSL.H2t8UG2t4QWCNWPI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RhYmr1H8kSA0HRjEO1rl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PZrtEwL2HUi4SJ4JwhNxX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Z73yM9l.kyTkK54MBAbu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dYl6AlwmD02tZHqimXS7I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OkieHr02m0mKbOmfwSyyZ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c99tl9EX302wllevQm3R1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xoFRRj5QLUW5Bu9w7.4T8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d9XnnwRgzk.X16_LCSFZ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mrokJEA2nke6mmdPsBPA1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08ihmSVmgUeDOuq6f3mxN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8oIvplHuokuWCtj.UQ9G1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7cBrUkkna06MIla8Q0Zbo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W.5SEw5W0ky9p6xDlo__a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0RqqxsuJ7UyXru3hjQkru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kXvukEkn0kSqNl80UXQuUA"/>
</p:tagLst>
</file>

<file path=ppt/tags/tag70.xml><?xml version="1.0" encoding="utf-8"?>
<p:tagLst xmlns:a="http://schemas.openxmlformats.org/drawingml/2006/main" xmlns:r="http://schemas.openxmlformats.org/officeDocument/2006/relationships" xmlns:p="http://schemas.openxmlformats.org/presentationml/2006/main">
  <p:tag name="RESIZE" val="Yes"/>
</p:tagLst>
</file>

<file path=ppt/tags/tag71.xml><?xml version="1.0" encoding="utf-8"?>
<p:tagLst xmlns:a="http://schemas.openxmlformats.org/drawingml/2006/main" xmlns:r="http://schemas.openxmlformats.org/officeDocument/2006/relationships" xmlns:p="http://schemas.openxmlformats.org/presentationml/2006/main">
  <p:tag name="RESIZE" val="Yes"/>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SPEcMfZMk0Sw3NYAECh_Fw"/>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87.xml><?xml version="1.0" encoding="utf-8"?>
<p:tagLst xmlns:a="http://schemas.openxmlformats.org/drawingml/2006/main" xmlns:r="http://schemas.openxmlformats.org/officeDocument/2006/relationships" xmlns:p="http://schemas.openxmlformats.org/presentationml/2006/main">
  <p:tag name="RESIZE" val="Yes"/>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SsyE.HkfAESAd7xBcvnhJ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l4qEHf.LuUqptsFwDOxz0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GPqrfYApPkGeflZNQsLzT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YJ5i2KxxbE2wfEzhZkmJnA"/>
</p:tagLst>
</file>

<file path=ppt/theme/theme1.xml><?xml version="1.0" encoding="utf-8"?>
<a:theme xmlns:a="http://schemas.openxmlformats.org/drawingml/2006/main" name="POC EID Training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C EID Training PPT Template" id="{46B856A7-760D-D84E-8898-8D4BB6119A52}" vid="{123DACAB-12BA-3142-940F-9EB9EC9FC07D}"/>
    </a:ext>
  </a:extLst>
</a:theme>
</file>

<file path=ppt/theme/theme2.xml><?xml version="1.0" encoding="utf-8"?>
<a:theme xmlns:a="http://schemas.openxmlformats.org/drawingml/2006/main" name="Theme1 CHAI">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99CCFF"/>
        </a:solidFill>
        <a:ln w="9525" cap="flat" cmpd="sng" algn="ctr">
          <a:solidFill>
            <a:schemeClr val="tx1"/>
          </a:solidFill>
          <a:prstDash val="solid"/>
          <a:round/>
          <a:headEnd type="none" w="med" len="med"/>
          <a:tailEnd type="none" w="med" len="med"/>
        </a:ln>
        <a:effectLst/>
      </a:spPr>
      <a:bodyPr vert="horz" wrap="square" lIns="99440" tIns="49721" rIns="99440" bIns="49721"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txDef>
      <a:spPr>
        <a:noFill/>
      </a:spPr>
      <a:bodyPr wrap="none" rtlCol="0">
        <a:spAutoFit/>
      </a:bodyPr>
      <a:lstStyle>
        <a:defPPr marL="231775" indent="-231775">
          <a:buFont typeface="Arial" pitchFamily="34" charset="0"/>
          <a:buChar char="•"/>
          <a:defRPr sz="2400" dirty="0" err="1" smtClean="0">
            <a:latin typeface="Calibri" pitchFamily="34" charset="0"/>
          </a:defRPr>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284A8C"/>
        </a:dk2>
        <a:lt2>
          <a:srgbClr val="808080"/>
        </a:lt2>
        <a:accent1>
          <a:srgbClr val="E2EED1"/>
        </a:accent1>
        <a:accent2>
          <a:srgbClr val="BF071A"/>
        </a:accent2>
        <a:accent3>
          <a:srgbClr val="FFFFFF"/>
        </a:accent3>
        <a:accent4>
          <a:srgbClr val="000000"/>
        </a:accent4>
        <a:accent5>
          <a:srgbClr val="EEF5E5"/>
        </a:accent5>
        <a:accent6>
          <a:srgbClr val="AD0616"/>
        </a:accent6>
        <a:hlink>
          <a:srgbClr val="788DCC"/>
        </a:hlink>
        <a:folHlink>
          <a:srgbClr val="D7B6B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CHAI" id="{0059D97C-0670-DA42-B291-781CEB20C67D}" vid="{A2533885-5C78-C24A-BF7B-BE7444068C8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Autofit/>
      </a:bodyPr>
      <a:lstStyle>
        <a:defPPr marL="0" marR="0" algn="ctr">
          <a:spcBef>
            <a:spcPts val="0"/>
          </a:spcBef>
          <a:spcAft>
            <a:spcPts val="0"/>
          </a:spcAft>
          <a:defRPr sz="1400" b="1" dirty="0" smtClean="0">
            <a:solidFill>
              <a:srgbClr val="000000"/>
            </a:solidFill>
            <a:ea typeface="ＭＳ 明朝"/>
            <a:cs typeface="Times New Roman"/>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ct:contentTypeSchema ct:_="" ma:_="" ma:contentTypeName="UNICEF Document" ma:contentTypeID="0x0101009BA85F8052A6DA4FA3E31FF9F74C697000D0B0C4907EA05F4A865C0A89F58791D9" ma:contentTypeVersion="25" ma:contentTypeDescription="Create a new document." ma:contentTypeScope="" ma:versionID="d45ecf57941070577967f66a1893b837" xmlns:ct="http://schemas.microsoft.com/office/2006/metadata/contentType" xmlns:ma="http://schemas.microsoft.com/office/2006/metadata/properties/metaAttributes">
<xsd:schema targetNamespace="http://schemas.microsoft.com/office/2006/metadata/properties" ma:root="true" ma:fieldsID="b4451c0aeda0c7565d9fb63d34dfce46" ns1:_="" ns2:_="" ns3:_="" ns4:_="" ns5:_="" ns6:_="" ns7:_="" xmlns:xsd="http://www.w3.org/2001/XMLSchema" xmlns:xs="http://www.w3.org/2001/XMLSchema" xmlns:p="http://schemas.microsoft.com/office/2006/metadata/properties" xmlns:ns1="http://schemas.microsoft.com/sharepoint/v3" xmlns:ns2="ca283e0b-db31-4043-a2ef-b80661bf084a" xmlns:ns3="0dc0e1a9-2c35-44eb-9b3b-be9e3a09b5fc" xmlns:ns4="http://schemas.microsoft.com/sharepoint/v4" xmlns:ns5="b3d1fd11-a68f-4a7b-9e56-b89e09e86e0d" xmlns:ns6="65182ab8-747e-4d60-8b70-c4a0a711ff47" xmlns:ns7="65182ab8-747e-4d 60-8b70-c4a0a711ff47">
<xsd:import namespace="http://schemas.microsoft.com/sharepoint/v3"/>
<xsd:import namespace="ca283e0b-db31-4043-a2ef-b80661bf084a"/>
<xsd:import namespace="0dc0e1a9-2c35-44eb-9b3b-be9e3a09b5fc"/>
<xsd:import namespace="http://schemas.microsoft.com/sharepoint/v4"/>
<xsd:import namespace="b3d1fd11-a68f-4a7b-9e56-b89e09e86e0d"/>
<xsd:import namespace="65182ab8-747e-4d60-8b70-c4a0a711ff47"/>
<xsd:import namespace="65182ab8-747e-4d 60-8b70-c4a0a711ff47"/>
<xsd:element name="properties">
<xsd:complexType>
<xsd:sequence>
<xsd:element name="documentManagement">
<xsd:complexType>
<xsd:all>
<xsd:element ref="ns2:ContentLanguage" minOccurs="0"/>
<xsd:element ref="ns2:ContentStatus" minOccurs="0"/>
<xsd:element ref="ns3:h6a71f3e574e4344bc34f3fc9dd20054" minOccurs="0"/>
<xsd:element ref="ns3:_dlc_DocId" minOccurs="0"/>
<xsd:element ref="ns3:_dlc_DocIdUrl" minOccurs="0"/>
<xsd:element ref="ns3:ga975397408f43e4b84ec8e5a598e523" minOccurs="0"/>
<xsd:element ref="ns3:_dlc_DocIdPersistId" minOccurs="0"/>
<xsd:element ref="ns3:mda26ace941f4791a7314a339fee829c" minOccurs="0"/>
<xsd:element ref="ns3:j169e817e0ee4eb8974e6fc4a2762909" minOccurs="0"/>
<xsd:element ref="ns3:TaxCatchAll" minOccurs="0"/>
<xsd:element ref="ns3:j048a4f9aaad4a8990a1d5e5f53cb451" minOccurs="0"/>
<xsd:element ref="ns3:TaxCatchAllLabel" minOccurs="0"/>
<xsd:element ref="ns3:TaxKeywordTaxHTField" minOccurs="0"/>
<xsd:element ref="ns4:IconOverlay" minOccurs="0"/>
<xsd:element ref="ns1:_vti_ItemDeclaredRecord" minOccurs="0"/>
<xsd:element ref="ns1:_vti_ItemHoldRecordStatus" minOccurs="0"/>
<xsd:element ref="ns5:MediaServiceMetadata" minOccurs="0"/>
<xsd:element ref="ns5:MediaServiceFastMetadata" minOccurs="0"/>
<xsd:element ref="ns5:MediaServiceAutoKeyPoints" minOccurs="0"/>
<xsd:element ref="ns5:MediaServiceKeyPoints" minOccurs="0"/>
<xsd:element ref="ns3:SharedWithUsers" minOccurs="0"/>
<xsd:element ref="ns3:SharedWithDetails" minOccurs="0"/>
<xsd:element ref="ns5:MediaServiceDateTaken" minOccurs="0"/>
<xsd:element ref="ns5:MediaLengthInSeconds" minOccurs="0"/>
<xsd:element ref="ns6:IsK_UNICEFApproved" minOccurs="0"/>
<xsd:element ref="ns6:K_UNICEFApprovedBy" minOccurs="0"/>
<xsd:element ref="ns6:K_UNICEFComments" minOccurs="0"/>
<xsd:element ref="ns6:K_UNICEFRequestedBy" minOccurs="0"/>
<xsd:element ref="ns7:K_UNICEFStatus" minOccurs="0"/>
<xsd:element ref="ns5:MediaServiceObjectDetectorVersions" minOccurs="0"/>
</xsd:all>
</xsd:complexType>
</xsd:element>
</xsd:sequence>
</xsd:complexType>
</xsd:element>
</xsd:schema>
<xsd:schema targetNamespace="http://schemas.microsoft.com/sharepoint/v3"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_vti_ItemDeclaredRecord" ma:index="28" nillable="true" ma:displayName="Declared Record" ma:hidden="true" ma:internalName="_vti_ItemDeclaredRecord" ma:readOnly="true">
<xsd:simpleType>
<xsd:restriction base="dms:DateTime"/>
</xsd:simpleType>
</xsd:element>
<xsd:element name="_vti_ItemHoldRecordStatus" ma:index="29" nillable="true" ma:displayName="Hold and Record Status" ma:decimals="0" ma:description="" ma:hidden="true" ma:indexed="true" ma:internalName="_vti_ItemHoldRecordStatus" ma:readOnly="true">
<xsd:simpleType>
<xsd:restriction base="dms:Unknown"/>
</xsd:simpleType>
</xsd:element>
</xsd:schema>
<xsd:schema targetNamespace="ca283e0b-db31-4043-a2ef-b80661bf084a"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ContentLanguage" ma:index="3" nillable="true" ma:displayName="Content Language *" ma:default="English" ma:format="RadioButtons" ma:indexed="true" ma:internalName="ContentLanguag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ContentStatus" ma:index="11" nillable="true" ma:displayName="Content Status" ma:default="­" ma:description="Optional column to indicate document status: draft, final or no status." ma:format="RadioButtons" ma:internalName="ContentStatus">
<xsd:simpleType>
<xsd:restriction base="dms:Choice">
<xsd:enumeration value="­"/>
<xsd:enumeration value="Draft"/>
<xsd:enumeration value="Final"/>
</xsd:restriction>
</xsd:simpleType>
</xsd:element>
</xsd:schema>
<xsd:schema targetNamespace="0dc0e1a9-2c35-44eb-9b3b-be9e3a09b5fc"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h6a71f3e574e4344bc34f3fc9dd20054" ma:index="15" nillable="true" ma:taxonomy="true" ma:internalName="h6a71f3e574e4344bc34f3fc9dd20054" ma:taxonomyFieldName="Topic" ma:displayName="Topic *"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xsd:element>
</xsd:sequence>
</xsd:complexType>
</xsd:element>
<xsd:element name="_dlc_DocId" ma:index="16" nillable="true" ma:displayName="Document ID Value" ma:description="The value of the document ID assigned to this item." ma:indexed="true"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ga975397408f43e4b84ec8e5a598e523" ma:index="18" nillable="true" ma:taxonomy="true" ma:internalName="ga975397408f43e4b84ec8e5a598e523" ma:taxonomyFieldName="OfficeDivision" ma:displayName="Office/Division *" ma:default="1033;#Programme Division-456D|b599cc08-53d0-4ecf-afce-40bdcdf910e2" ma:fieldId="{0a975397-408f-43e4-b84e-c8e5a598e523}" ma:sspId="73f51738-d318-4883-9d64-4f0bd0ccc55e" ma:termSetId="1761a25e-44f4-4213-964a-f96c515e12cb" ma:anchorId="00000000-0000-0000-0000-000000000000" ma:open="false" ma:isKeyword="false">
<xsd:complexType>
<xsd:sequence>
<xsd:element ref="pc:Terms" minOccurs="0" maxOccurs="1"></xsd:element>
</xsd:sequence>
</xsd:complexType>
</xsd:element>
<xsd:element name="_dlc_DocIdPersistId" ma:index="19" nillable="true" ma:displayName="Persist ID" ma:description="Keep ID on add." ma:hidden="true" ma:internalName="_dlc_DocIdPersistId" ma:readOnly="true">
<xsd:simpleType>
<xsd:restriction base="dms:Boolean"/>
</xsd:simpleType>
</xsd:element>
<xsd:element name="mda26ace941f4791a7314a339fee829c" ma:index="20" nillable="true" ma:taxonomy="true" ma:internalName="mda26ace941f4791a7314a339fee829c" ma:taxonomyFieldName="DocumentType" ma:displayName="Document Type *" ma:indexed="tru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xsd:element>
</xsd:sequence>
</xsd:complexType>
</xsd:element>
<xsd:element name="j169e817e0ee4eb8974e6fc4a2762909" ma:index="21" nillable="true" ma:taxonomy="true" ma:internalName="j169e817e0ee4eb8974e6fc4a2762909" ma:taxonomyFieldName="CriticalForLongTermRetention" ma:displayName="Critical for long-term retention?" ma:default="" ma:fieldId="{3169e817-e0ee-4eb8-974e-6fc4a2762909}" ma:sspId="73f51738-d318-4883-9d64-4f0bd0ccc55e" ma:termSetId="59f85175-3dbf-4592-9c1d-453af9da4e8b" ma:anchorId="00000000-0000-0000-0000-000000000000" ma:open="false" ma:isKeyword="false">
<xsd:complexType>
<xsd:sequence>
<xsd:element ref="pc:Terms" minOccurs="0" maxOccurs="1"></xsd:element>
</xsd:sequence>
</xsd:complexType>
</xsd:element>
<xsd:element name="TaxCatchAll" ma:index="22" nillable="true" ma:displayName="Taxonomy Catch All Column" ma:hidden="true" ma:list="{9d178fa2-89de-4543-9ea5-ee51aa475811}" ma:internalName="TaxCatchAll" ma:showField="CatchAllData" ma:web="0dc0e1a9-2c35-44eb-9b3b-be9e3a09b5fc">
<xsd:complexType>
<xsd:complexContent>
<xsd:extension base="dms:MultiChoiceLookup">
<xsd:sequence>
<xsd:element name="Value" type="dms:Lookup" maxOccurs="unbounded" minOccurs="0" nillable="true"/>
</xsd:sequence>
</xsd:extension>
</xsd:complexContent>
</xsd:complexType>
</xsd:element>
<xsd:element name="j048a4f9aaad4a8990a1d5e5f53cb451" ma:index="23" nillable="true" ma:taxonomy="true" ma:internalName="j048a4f9aaad4a8990a1d5e5f53cb451" ma:taxonomyFieldName="SystemDTAC" ma:displayName="System-DT-AC" ma:default="" ma:fieldId="{3048a4f9-aaad-4a89-90a1-d5e5f53cb451}" ma:sspId="73f51738-d318-4883-9d64-4f0bd0ccc55e" ma:termSetId="1e3381f3-a35f-499a-9a3c-017e5423e02a" ma:anchorId="00000000-0000-0000-0000-000000000000" ma:open="false" ma:isKeyword="false">
<xsd:complexType>
<xsd:sequence>
<xsd:element ref="pc:Terms" minOccurs="0" maxOccurs="1"></xsd:element>
</xsd:sequence>
</xsd:complexType>
</xsd:element>
<xsd:element name="TaxCatchAllLabel" ma:index="24" nillable="true" ma:displayName="Taxonomy Catch All Column1" ma:hidden="true" ma:list="{9d178fa2-89de-4543-9ea5-ee51aa475811}" ma:internalName="TaxCatchAllLabel" ma:readOnly="true" ma:showField="CatchAllDataLabel" ma:web="0dc0e1a9-2c35-44eb-9b3b-be9e3a09b5fc">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xsd:element>
</xsd:sequence>
</xsd:complexType>
</xsd:element>
<xsd:element name="SharedWithUsers" ma:index="3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5" nillable="true" ma:displayName="Shared With Details" ma:internalName="SharedWithDetails" ma:readOnly="true">
<xsd:simpleType>
<xsd:restriction base="dms:Note">
<xsd:maxLength value="255"/>
</xsd:restriction>
</xsd:simpleType>
</xsd:element>
</xsd:schema>
<xsd:schema targetNamespace="http://schemas.microsoft.com/sharepoint/v4"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IconOverlay" ma:index="27" nillable="true" ma:displayName="IconOverlay" ma:hidden="true" ma:internalName="IconOverlay">
<xsd:simpleType>
<xsd:restriction base="dms:Text"/>
</xsd:simpleType>
</xsd:element>
</xsd:schema>
<xsd:schema targetNamespace="b3d1fd11-a68f-4a7b-9e56-b89e09e86e0d"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MediaServiceMetadata" ma:index="30" nillable="true" ma:displayName="MediaServiceMetadata" ma:hidden="true" ma:internalName="MediaServiceMetadata" ma:readOnly="true">
<xsd:simpleType>
<xsd:restriction base="dms:Note"/>
</xsd:simpleType>
</xsd:element>
<xsd:element name="MediaServiceFastMetadata" ma:index="31" nillable="true" ma:displayName="MediaServiceFastMetadata" ma:hidden="true" ma:internalName="MediaServiceFastMetadata" ma:readOnly="true">
<xsd:simpleType>
<xsd:restriction base="dms:Note"/>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DateTaken" ma:index="36" nillable="true" ma:displayName="MediaServiceDateTaken" ma:hidden="true" ma:indexed="true" ma:internalName="MediaServiceDateTaken" ma:readOnly="true">
<xsd:simpleType>
<xsd:restriction base="dms:Text"/>
</xsd:simpleType>
</xsd:element>
<xsd:element name="MediaLengthInSeconds" ma:index="37" nillable="true" ma:displayName="MediaLengthInSeconds" ma:hidden="true" ma:internalName="MediaLengthInSeconds" ma:readOnly="true">
<xsd:simpleType>
<xsd:restriction base="dms:Unknown"/>
</xsd:simpleType>
</xsd:element>
<xsd:element name="MediaServiceObjectDetectorVersions" ma:index="43" nillable="true" ma:displayName="MediaServiceObjectDetectorVersions" ma:hidden="true" ma:indexed="true" ma:internalName="MediaServiceObjectDetectorVersions" ma:readOnly="true">
<xsd:simpleType>
<xsd:restriction base="dms:Text"/>
</xsd:simpleType>
</xsd:element>
</xsd:schema>
<xsd:schema targetNamespace="65182ab8-747e-4d60-8b70-c4a0a711ff47"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IsK_UNICEFApproved" ma:index="38" nillable="true" ma:displayName="Is K_UNICEF Approved" ma:default="FALSE" ma:internalName="IsK_UNICEFApproved">
<xsd:simpleType>
<xsd:restriction base="dms:Boolean"/>
</xsd:simpleType>
</xsd:element>
<xsd:element name="K_UNICEFApprovedBy" ma:index="39" nillable="true" ma:displayName="K_UNICEF Approved By" ma:list="UserInfo" ma:SharePointGroup="0" ma:internalName="K_UNICEFApproved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_UNICEFComments" ma:index="40" nillable="true" ma:displayName="K_UNICEF Comments" ma:internalName="K_UNICEFComments">
<xsd:simpleType>
<xsd:restriction base="dms:Note">
<xsd:maxLength value="255"/>
</xsd:restriction>
</xsd:simpleType>
</xsd:element>
<xsd:element name="K_UNICEFRequestedBy" ma:index="41" nillable="true" ma:displayName="K_UNICEF Requested By" ma:list="UserInfo" ma:SharePointGroup="0" ma:internalName="K_UNICEFRequested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targetNamespace="65182ab8-747e-4d 60-8b70-c4a0a711ff47"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K_UNICEFStatus" ma:index="42" nillable="true" ma:displayName="K_UNICEF Status" ma:format="Dropdown" ma:internalName="K_UNICEFStatus">
<xsd:simpleType>
<xsd:restriction base="dms:Choice">
<xsd:enumeration value="In Progress"/>
<xsd:enumeration value="Approved"/>
<xsd:enumeration value="Rejected"/>
<xsd:enumeration value="Unpublished"/>
</xsd:restrictio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p:properties xmlns:p="http://schemas.microsoft.com/office/2006/metadata/properties" xmlns:xsi="http://www.w3.org/2001/XMLSchema-instance" xmlns:pc="http://schemas.microsoft.com/office/infopath/2007/PartnerControls"><documentManagement><j048a4f9aaad4a8990a1d5e5f53cb451 xmlns="0dc0e1a9-2c35-44eb-9b3b-be9e3a09b5fc"><Terms xmlns="http://schemas.microsoft.com/office/infopath/2007/PartnerControls"></Terms></j048a4f9aaad4a8990a1d5e5f53cb451><K_UNICEFComments xmlns="65182ab8-747e-4d60-8b70-c4a0a711ff47" xsi:nil="true"></K_UNICEFComments><TaxKeywordTaxHTField xmlns="0dc0e1a9-2c35-44eb-9b3b-be9e3a09b5fc"><Terms xmlns="http://schemas.microsoft.com/office/infopath/2007/PartnerControls"><TermInfo xmlns="http://schemas.microsoft.com/office/infopath/2007/PartnerControls"><TermName xmlns="http://schemas.microsoft.com/office/infopath/2007/PartnerControls">AI and ML opportunities in public health</TermName><TermId xmlns="http://schemas.microsoft.com/office/infopath/2007/PartnerControls">a1eb58ad-2b1c-44c7-b210-a9648c74816c</TermId></TermInfo></Terms></TaxKeywordTaxHTField><h6a71f3e574e4344bc34f3fc9dd20054 xmlns="0dc0e1a9-2c35-44eb-9b3b-be9e3a09b5fc"><Terms xmlns="http://schemas.microsoft.com/office/infopath/2007/PartnerControls"><TermInfo xmlns="http://schemas.microsoft.com/office/infopath/2007/PartnerControls"><TermName xmlns="http://schemas.microsoft.com/office/infopath/2007/PartnerControls">HIV pediatric treatment and care</TermName><TermId xmlns="http://schemas.microsoft.com/office/infopath/2007/PartnerControls">9c66175c-d2aa-4698-a2b2-b822650deddb</TermId></TermInfo></Terms></h6a71f3e574e4344bc34f3fc9dd20054><ContentStatus xmlns="ca283e0b-db31-4043-a2ef-b80661bf084a">­</ContentStatus><IconOverlay xmlns="http://schemas.microsoft.com/sharepoint/v4">|pptx|lockoverlay.png</IconOverlay><K_UNICEFApprovedBy xmlns="65182ab8-747e-4d60-8b70-c4a0a711ff47"><UserInfo><DisplayName>Diksha Mudbhary-Sitaula</DisplayName><AccountId>15</AccountId><AccountType/></UserInfo></K_UNICEFApprovedBy><ContentLanguage xmlns="ca283e0b-db31-4043-a2ef-b80661bf084a">English</ContentLanguage><j169e817e0ee4eb8974e6fc4a2762909 xmlns="0dc0e1a9-2c35-44eb-9b3b-be9e3a09b5fc"><Terms xmlns="http://schemas.microsoft.com/office/infopath/2007/PartnerControls"></Terms></j169e817e0ee4eb8974e6fc4a2762909><TaxCatchAll xmlns="0dc0e1a9-2c35-44eb-9b3b-be9e3a09b5fc"><Value>13</Value><Value>11</Value><Value>16</Value><Value>2</Value></TaxCatchAll><IsK_UNICEFApproved xmlns="65182ab8-747e-4d60-8b70-c4a0a711ff47">true</IsK_UNICEFApproved><ga975397408f43e4b84ec8e5a598e523 xmlns="0dc0e1a9-2c35-44eb-9b3b-be9e3a09b5fc"><Terms xmlns="http://schemas.microsoft.com/office/infopath/2007/PartnerControls"><TermInfo xmlns="http://schemas.microsoft.com/office/infopath/2007/PartnerControls"><TermName xmlns="http://schemas.microsoft.com/office/infopath/2007/PartnerControls">Programme Division-456D</TermName><TermId xmlns="http://schemas.microsoft.com/office/infopath/2007/PartnerControls">b599cc08-53d0-4ecf-afce-40bdcdf910e2</TermId></TermInfo></Terms></ga975397408f43e4b84ec8e5a598e523><mda26ace941f4791a7314a339fee829c xmlns="0dc0e1a9-2c35-44eb-9b3b-be9e3a09b5fc"><Terms xmlns="http://schemas.microsoft.com/office/infopath/2007/PartnerControls"><TermInfo xmlns="http://schemas.microsoft.com/office/infopath/2007/PartnerControls"><TermName xmlns="http://schemas.microsoft.com/office/infopath/2007/PartnerControls">Presentations (technical, for knowledge capture)</TermName><TermId xmlns="http://schemas.microsoft.com/office/infopath/2007/PartnerControls">7164c8ca-0c42-42db-a128-aeb4e78ebaf8</TermId></TermInfo></Terms></mda26ace941f4791a7314a339fee829c><K_UNICEFRequestedBy xmlns="65182ab8-747e-4d60-8b70-c4a0a711ff47"><UserInfo><DisplayName>Diksha Mudbhary-Sitaula</DisplayName><AccountId>15</AccountId><AccountType/></UserInfo></K_UNICEFRequestedBy><K_UNICEFStatus xmlns="65182ab8-747e-4d 60-8b70-c4a0a711ff47">Approved</K_UNICEFStatus><_dlc_DocId xmlns="0dc0e1a9-2c35-44eb-9b3b-be9e3a09b5fc">ES3Z4Z2VR4SK-271004913-73</_dlc_DocId><_dlc_DocIdUrl xmlns="0dc0e1a9-2c35-44eb-9b3b-be9e3a09b5fc"><Url>https://unicef.sharepoint.com/teams/PD-Diagnostics/_layouts/15/DocIdRedir.aspx?ID=ES3Z4Z2VR4SK-271004913-73</Url><Description>ES3Z4Z2VR4SK-271004913-73</Description></_dlc_DocIdUrl><_vti_ItemDeclaredRecord xmlns="http://schemas.microsoft.com/sharepoint/v3">2023-07-20T19:00:59+00:00</_vti_ItemDeclaredRecord><_vti_ItemHoldRecordStatus xmlns="http://schemas.microsoft.com/sharepoint/v3">273</_vti_ItemHoldRecordStatus></documentManagement></p:properties>
</file>

<file path=customXml/itemProps1.xml><?xml version="1.0" encoding="utf-8"?>
<ds:datastoreItem xmlns:ds="http://schemas.openxmlformats.org/officeDocument/2006/customXml" ds:itemID="{E2468337-E6F4-4AB1-8D63-45B0B6320C91}"/>
</file>

<file path=customXml/itemProps2.xml><?xml version="1.0" encoding="utf-8"?>
<ds:datastoreItem xmlns:ds="http://schemas.openxmlformats.org/officeDocument/2006/customXml" ds:itemID="{6E2A69C8-81D6-4E45-BDC9-B9E8B10CC5EE}"/>
</file>

<file path=customXml/itemProps3.xml><?xml version="1.0" encoding="utf-8"?>
<ds:datastoreItem xmlns:ds="http://schemas.openxmlformats.org/officeDocument/2006/customXml" ds:itemID="{17BB4AE8-693C-47FE-A3CF-DA86E6485E73}"/>
</file>

<file path=customXml/itemProps4.xml><?xml version="1.0" encoding="utf-8"?>
<ds:datastoreItem xmlns:ds="http://schemas.openxmlformats.org/officeDocument/2006/customXml" ds:itemID="{5F4FAB58-C060-4C32-82F0-D3BA0149C96B}"/>
</file>

<file path=docProps/app.xml><?xml version="1.0" encoding="utf-8"?>
<Properties xmlns="http://schemas.openxmlformats.org/officeDocument/2006/extended-properties" xmlns:vt="http://schemas.openxmlformats.org/officeDocument/2006/docPropsVTypes">
  <Template>POC EID Training PPT Template</Template>
  <TotalTime>1620</TotalTime>
  <Words>3621</Words>
  <Application>Microsoft Office PowerPoint</Application>
  <PresentationFormat>Custom</PresentationFormat>
  <Paragraphs>809</Paragraphs>
  <Slides>50</Slides>
  <Notes>43</Notes>
  <HiddenSlides>0</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4</vt:i4>
      </vt:variant>
      <vt:variant>
        <vt:lpstr>Slide Titles</vt:lpstr>
      </vt:variant>
      <vt:variant>
        <vt:i4>50</vt:i4>
      </vt:variant>
    </vt:vector>
  </HeadingPairs>
  <TitlesOfParts>
    <vt:vector size="73" baseType="lpstr">
      <vt:lpstr>Arial</vt:lpstr>
      <vt:lpstr>Arial Black</vt:lpstr>
      <vt:lpstr>Calibri</vt:lpstr>
      <vt:lpstr>Franklin Gothic Book</vt:lpstr>
      <vt:lpstr>Georgia</vt:lpstr>
      <vt:lpstr>Helvetica</vt:lpstr>
      <vt:lpstr>Helvetica-Bold</vt:lpstr>
      <vt:lpstr>Marlett</vt:lpstr>
      <vt:lpstr>Trebuchet MS</vt:lpstr>
      <vt:lpstr>Verdana</vt:lpstr>
      <vt:lpstr>Wingdings</vt:lpstr>
      <vt:lpstr>Wingdings 3</vt:lpstr>
      <vt:lpstr>POC EID Training PPT Template</vt:lpstr>
      <vt:lpstr>Theme1 CHAI</vt:lpstr>
      <vt:lpstr>Office Theme</vt:lpstr>
      <vt:lpstr>1_Office Theme</vt:lpstr>
      <vt:lpstr>2_Office Theme</vt:lpstr>
      <vt:lpstr>3_Office Theme</vt:lpstr>
      <vt:lpstr>4_Office Theme</vt:lpstr>
      <vt:lpstr>think-cell Slide</vt:lpstr>
      <vt:lpstr>Chart</vt:lpstr>
      <vt:lpstr>CorelDRAW</vt:lpstr>
      <vt:lpstr>Clip</vt:lpstr>
      <vt:lpstr>Assuring Quality Testing Module 2: Lab Systems and POC Testing   </vt:lpstr>
      <vt:lpstr>Agenda</vt:lpstr>
      <vt:lpstr>Learning Objectives</vt:lpstr>
      <vt:lpstr>Agenda</vt:lpstr>
      <vt:lpstr>Facilities need strong lab systems to sustain quality POC testing</vt:lpstr>
      <vt:lpstr> What Is “Quality?”</vt:lpstr>
      <vt:lpstr>Why do we care about quality?</vt:lpstr>
      <vt:lpstr> What is a ‘Systems Approach’ to quality? </vt:lpstr>
      <vt:lpstr> The Laboratory Quality System</vt:lpstr>
      <vt:lpstr> Who is responsible for quality?</vt:lpstr>
      <vt:lpstr>Comparison of QA approaches for POC testing </vt:lpstr>
      <vt:lpstr> Quality Assurance vs. Quality Control</vt:lpstr>
      <vt:lpstr> Why do errors occur? </vt:lpstr>
      <vt:lpstr>PowerPoint Presentation</vt:lpstr>
      <vt:lpstr> Trouble shooting errors </vt:lpstr>
      <vt:lpstr>Site supervision and mentorship help to identify testing issues early in order to take  corrective and preventive actions</vt:lpstr>
      <vt:lpstr> Summary: Why is a Quality System important for POC testing? </vt:lpstr>
      <vt:lpstr>Agenda</vt:lpstr>
      <vt:lpstr> What is a biohazard and why is it important to take safety precautions in the lab?</vt:lpstr>
      <vt:lpstr>What are universal or standard precautions? </vt:lpstr>
      <vt:lpstr>Apply safety practices throughout the testing process</vt:lpstr>
      <vt:lpstr>Develop safe work habits</vt:lpstr>
      <vt:lpstr>Develop safe work habits (cont.)</vt:lpstr>
      <vt:lpstr>Develop safe work habits (cont.)</vt:lpstr>
      <vt:lpstr>Develop safe work habits (cont.)</vt:lpstr>
      <vt:lpstr>PowerPoint Presentation</vt:lpstr>
      <vt:lpstr> Personal Protective Equipment (PPE) can prevent contamination </vt:lpstr>
      <vt:lpstr> General safety equipment</vt:lpstr>
      <vt:lpstr> Maintain a clean working area and work surfaces</vt:lpstr>
      <vt:lpstr>Disinfect work areas with bleach</vt:lpstr>
      <vt:lpstr>Sharps and waste containers – Don’ts </vt:lpstr>
      <vt:lpstr>Good practice for handling sharps </vt:lpstr>
      <vt:lpstr> Emergency Response – spill and splash</vt:lpstr>
      <vt:lpstr> What to do in the event of contamination </vt:lpstr>
      <vt:lpstr> Waste management</vt:lpstr>
      <vt:lpstr>PowerPoint Presentation</vt:lpstr>
      <vt:lpstr> Incineration of waste</vt:lpstr>
      <vt:lpstr> Reminders</vt:lpstr>
      <vt:lpstr>Agenda</vt:lpstr>
      <vt:lpstr> Data/record management </vt:lpstr>
      <vt:lpstr>Connectivity provides visibility to monitor and manage the performance of POC devices,  and speeds result transmission from centralized testing sites back to the facility </vt:lpstr>
      <vt:lpstr>Agenda</vt:lpstr>
      <vt:lpstr>Supply chain management</vt:lpstr>
      <vt:lpstr>Error and service reports </vt:lpstr>
      <vt:lpstr>Summary </vt:lpstr>
      <vt:lpstr>Questions?</vt:lpstr>
      <vt:lpstr> Pre-testing Errors</vt:lpstr>
      <vt:lpstr> Testing Errors</vt:lpstr>
      <vt:lpstr> Post-testing Errors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Infant Diagnosis of HIV   Introduction to EID and POC EID Testing   2019</dc:title>
  <dc:creator>Katie Lamp</dc:creator>
  <cp:keywords>AI and ML opportunities in public health</cp:keywords>
  <cp:lastModifiedBy>Diksha Mudbhary-Sitaula</cp:lastModifiedBy>
  <cp:revision>64</cp:revision>
  <dcterms:created xsi:type="dcterms:W3CDTF">2019-01-17T21:22:04Z</dcterms:created>
  <dcterms:modified xsi:type="dcterms:W3CDTF">2023-07-19T21:01:45Z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0x0101009BA85F8052A6DA4FA3E31FF9F74C697000D0B0C4907EA05F4A865C0A89F58791D9</vt:lpwstr>
  </property>
  <property fmtid="{D5CDD505-2E9C-101B-9397-08002B2CF9AE}" pid="3" name="TaxKeyword">
    <vt:lpwstr>11;#AI and ML opportunities in public health|a1eb58ad-2b1c-44c7-b210-a9648c74816c</vt:lpwstr>
  </property>
  <property fmtid="{D5CDD505-2E9C-101B-9397-08002B2CF9AE}" pid="4" name="OfficeDivision">
    <vt:lpwstr>2;#Programme Division-456D|b599cc08-53d0-4ecf-afce-40bdcdf910e2</vt:lpwstr>
  </property>
  <property fmtid="{D5CDD505-2E9C-101B-9397-08002B2CF9AE}" pid="5" name="_dlc_DocIdItemGuid">
    <vt:lpwstr>7c0fb22d-d833-46e9-bc67-a659821d5d53</vt:lpwstr>
  </property>
  <property fmtid="{D5CDD505-2E9C-101B-9397-08002B2CF9AE}" pid="6" name="SystemDTAC">
    <vt:lpwstr/>
  </property>
  <property fmtid="{D5CDD505-2E9C-101B-9397-08002B2CF9AE}" pid="7" name="Topic">
    <vt:lpwstr>13;#HIV pediatric treatment and care|9c66175c-d2aa-4698-a2b2-b822650deddb</vt:lpwstr>
  </property>
  <property fmtid="{D5CDD505-2E9C-101B-9397-08002B2CF9AE}" pid="8" name="CriticalForLongTermRetention">
    <vt:lpwstr/>
  </property>
  <property fmtid="{D5CDD505-2E9C-101B-9397-08002B2CF9AE}" pid="9" name="DocumentType">
    <vt:lpwstr>16;#Presentations (technical, for knowledge capture)|7164c8ca-0c42-42db-a128-aeb4e78ebaf8</vt:lpwstr>
  </property>
  <property fmtid="{D5CDD505-2E9C-101B-9397-08002B2CF9AE}" pid="10" name="ecm_ItemDeleteBlockHolders">
    <vt:lpwstr>ecm_InPlaceRecordLock</vt:lpwstr>
  </property>
  <property fmtid="{D5CDD505-2E9C-101B-9397-08002B2CF9AE}" pid="11" name="ecm_RecordRestrictions">
    <vt:lpwstr>BlockDelete, BlockEdit</vt:lpwstr>
  </property>
  <property fmtid="{D5CDD505-2E9C-101B-9397-08002B2CF9AE}" pid="12" name="ecm_ItemLockHolders">
    <vt:lpwstr>ecm_InPlaceRecordLock</vt:lpwstr>
  </property>
</Properties>
</file>