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notesSlides/notesSlide2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6.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100.xml" ContentType="application/vnd.openxmlformats-officedocument.presentationml.tags+xml"/>
  <Override PartName="/ppt/tags/tag34.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73.xml" ContentType="application/vnd.openxmlformats-officedocument.presentationml.tags+xml"/>
  <Override PartName="/ppt/tags/tag53.xml" ContentType="application/vnd.openxmlformats-officedocument.presentationml.tags+xml"/>
  <Override PartName="/ppt/tags/tag72.xml" ContentType="application/vnd.openxmlformats-officedocument.presentationml.tags+xml"/>
  <Override PartName="/ppt/tags/tag81.xml" ContentType="application/vnd.openxmlformats-officedocument.presentationml.tags+xml"/>
  <Override PartName="/ppt/tags/tag104.xml" ContentType="application/vnd.openxmlformats-officedocument.presentationml.tags+xml"/>
  <Override PartName="/ppt/tags/tag80.xml" ContentType="application/vnd.openxmlformats-officedocument.presentationml.tags+xml"/>
  <Override PartName="/ppt/tags/tag82.xml" ContentType="application/vnd.openxmlformats-officedocument.presentationml.tags+xml"/>
  <Override PartName="/ppt/tags/tag105.xml" ContentType="application/vnd.openxmlformats-officedocument.presentationml.tags+xml"/>
  <Override PartName="/ppt/tags/tag71.xml" ContentType="application/vnd.openxmlformats-officedocument.presentationml.tags+xml"/>
  <Override PartName="/ppt/tags/tag52.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docProps/core.xml" ContentType="application/vnd.openxmlformats-package.core-properties+xml"/>
  <Override PartName="/ppt/tags/tag64.xml" ContentType="application/vnd.openxmlformats-officedocument.presentationml.tags+xml"/>
  <Override PartName="/ppt/tags/tag83.xml" ContentType="application/vnd.openxmlformats-officedocument.presentationml.tags+xml"/>
  <Override PartName="/ppt/tags/tag76.xml" ContentType="application/vnd.openxmlformats-officedocument.presentationml.tags+xml"/>
  <Override PartName="/ppt/tags/tag84.xml" ContentType="application/vnd.openxmlformats-officedocument.presentationml.tags+xml"/>
  <Override PartName="/ppt/tags/tag51.xml" ContentType="application/vnd.openxmlformats-officedocument.presentationml.tags+xml"/>
  <Override PartName="/docProps/app.xml" ContentType="application/vnd.openxmlformats-officedocument.extended-properties+xml"/>
  <Override PartName="/ppt/tags/tag85.xml" ContentType="application/vnd.openxmlformats-officedocument.presentationml.tags+xml"/>
  <Override PartName="/ppt/tags/tag103.xml" ContentType="application/vnd.openxmlformats-officedocument.presentationml.tags+xml"/>
  <Override PartName="/ppt/tags/tag63.xml" ContentType="application/vnd.openxmlformats-officedocument.presentationml.tags+xml"/>
  <Override PartName="/ppt/tags/tag86.xml" ContentType="application/vnd.openxmlformats-officedocument.presentationml.tags+xml"/>
  <Override PartName="/ppt/tags/tag77.xml" ContentType="application/vnd.openxmlformats-officedocument.presentationml.tags+xml"/>
  <Override PartName="/ppt/tags/tag87.xml" ContentType="application/vnd.openxmlformats-officedocument.presentationml.tags+xml"/>
  <Override PartName="/ppt/tags/tag75.xml" ContentType="application/vnd.openxmlformats-officedocument.presentationml.tags+xml"/>
  <Override PartName="/ppt/tags/tag88.xml" ContentType="application/vnd.openxmlformats-officedocument.presentationml.tags+xml"/>
  <Override PartName="/ppt/tags/tag7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74.xml" ContentType="application/vnd.openxmlformats-officedocument.presentationml.tags+xml"/>
  <Override PartName="/ppt/tags/tag91.xml" ContentType="application/vnd.openxmlformats-officedocument.presentationml.tags+xml"/>
  <Override PartName="/ppt/tags/tag79.xml" ContentType="application/vnd.openxmlformats-officedocument.presentationml.tags+xml"/>
  <Override PartName="/ppt/tags/tag92.xml" ContentType="application/vnd.openxmlformats-officedocument.presentationml.tags+xml"/>
  <Override PartName="/ppt/tags/tag6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 id="2147483700" r:id="rId4"/>
    <p:sldMasterId id="2147483712" r:id="rId5"/>
  </p:sldMasterIdLst>
  <p:notesMasterIdLst>
    <p:notesMasterId r:id="rId35"/>
  </p:notesMasterIdLst>
  <p:sldIdLst>
    <p:sldId id="261" r:id="rId6"/>
    <p:sldId id="420" r:id="rId7"/>
    <p:sldId id="422" r:id="rId8"/>
    <p:sldId id="432" r:id="rId9"/>
    <p:sldId id="421" r:id="rId10"/>
    <p:sldId id="434" r:id="rId11"/>
    <p:sldId id="435" r:id="rId12"/>
    <p:sldId id="436" r:id="rId13"/>
    <p:sldId id="437" r:id="rId14"/>
    <p:sldId id="438" r:id="rId15"/>
    <p:sldId id="439" r:id="rId16"/>
    <p:sldId id="440" r:id="rId17"/>
    <p:sldId id="442" r:id="rId18"/>
    <p:sldId id="444" r:id="rId19"/>
    <p:sldId id="445" r:id="rId20"/>
    <p:sldId id="443" r:id="rId21"/>
    <p:sldId id="454" r:id="rId22"/>
    <p:sldId id="455" r:id="rId23"/>
    <p:sldId id="441" r:id="rId24"/>
    <p:sldId id="446" r:id="rId25"/>
    <p:sldId id="453" r:id="rId26"/>
    <p:sldId id="449" r:id="rId27"/>
    <p:sldId id="450" r:id="rId28"/>
    <p:sldId id="433" r:id="rId29"/>
    <p:sldId id="424" r:id="rId30"/>
    <p:sldId id="452" r:id="rId31"/>
    <p:sldId id="427" r:id="rId32"/>
    <p:sldId id="428" r:id="rId33"/>
    <p:sldId id="257"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pjeet Chandan" initials="U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0" autoAdjust="0"/>
    <p:restoredTop sz="94652" autoAdjust="0"/>
  </p:normalViewPr>
  <p:slideViewPr>
    <p:cSldViewPr>
      <p:cViewPr varScale="1">
        <p:scale>
          <a:sx n="62" d="100"/>
          <a:sy n="62" d="100"/>
        </p:scale>
        <p:origin x="776" y="56"/>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ustomXml" Target="../customXml/item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C3FB7-DCBC-4447-9AA3-4F19E03A8CD9}" type="datetimeFigureOut">
              <a:rPr lang="en-US" smtClean="0"/>
              <a:t>7/19/2023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07BEB-71E0-4748-B98B-6DA68381FD9B}" type="slidenum">
              <a:rPr lang="en-US" smtClean="0"/>
              <a:t>‹#›</a:t>
            </a:fld>
            <a:endParaRPr lang="en-US"/>
          </a:p>
        </p:txBody>
      </p:sp>
    </p:spTree>
    <p:extLst>
      <p:ext uri="{BB962C8B-B14F-4D97-AF65-F5344CB8AC3E}">
        <p14:creationId xmlns:p14="http://schemas.microsoft.com/office/powerpoint/2010/main" val="242457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8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8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8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92.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02.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04.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05.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7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11</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12</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13</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14</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15</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16</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17</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18</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1" dirty="0"/>
              <a:t>Indeterminate range: </a:t>
            </a:r>
            <a:r>
              <a:rPr lang="en-US" sz="1000" dirty="0"/>
              <a:t>a range of viral copy equivalents that would be too low to be accurately diagnosed as HIV infected. The indeterminate range suggested is currently estimated to be approximately equivalent to a cycle threshold of 33 on the Roche COBAS® </a:t>
            </a:r>
            <a:r>
              <a:rPr lang="en-US" sz="1000" dirty="0" err="1"/>
              <a:t>Ampliprep</a:t>
            </a:r>
            <a:r>
              <a:rPr lang="en-US" sz="1000" dirty="0"/>
              <a:t>/COBAS® </a:t>
            </a:r>
            <a:r>
              <a:rPr lang="en-US" sz="1000" dirty="0" err="1"/>
              <a:t>TaqMan</a:t>
            </a:r>
            <a:r>
              <a:rPr lang="en-US" sz="1000" dirty="0"/>
              <a:t>® HIV-1 Qualitative Test v2.0 assay. </a:t>
            </a:r>
            <a:r>
              <a:rPr lang="en-US" sz="1000" b="0" dirty="0"/>
              <a:t>As</a:t>
            </a:r>
            <a:r>
              <a:rPr lang="en-US" sz="1000" b="0" baseline="0" dirty="0"/>
              <a:t> of May 2019, no NAT platforms are calibrated to provide a result of “indeterminate”. To reduce the risk of incorrectly diagnosing an HIV-negative infant, a confirmatory test should be conducted for every infant who tests HIV-positive </a:t>
            </a:r>
            <a:r>
              <a:rPr lang="en-US" sz="1000" b="0" i="1" baseline="0" dirty="0"/>
              <a:t>using a new sample</a:t>
            </a:r>
            <a:r>
              <a:rPr lang="en-US" sz="1000" b="0" i="0" baseline="0" dirty="0"/>
              <a:t>. ART should </a:t>
            </a:r>
            <a:r>
              <a:rPr lang="en-US" sz="1000" b="1" i="0" baseline="0" dirty="0"/>
              <a:t>not</a:t>
            </a:r>
            <a:r>
              <a:rPr lang="en-US" sz="1000" b="0" i="0" baseline="0" dirty="0"/>
              <a:t> be delayed while awaiting results of the confirmatory test. </a:t>
            </a:r>
            <a:endParaRPr lang="en-US" sz="1000" b="0" dirty="0"/>
          </a:p>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19</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20</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3</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664295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1D116485-CB0E-8049-A23A-BA0FADA796D2}" type="slidenum">
              <a:rPr lang="en-US">
                <a:solidFill>
                  <a:prstClr val="black"/>
                </a:solidFill>
              </a:rPr>
              <a:pPr>
                <a:defRPr/>
              </a:pPr>
              <a:t>21</a:t>
            </a:fld>
            <a:endParaRPr lang="en-US" dirty="0">
              <a:solidFill>
                <a:prstClr val="black"/>
              </a:solidFill>
            </a:endParaRPr>
          </a:p>
        </p:txBody>
      </p:sp>
      <p:sp>
        <p:nvSpPr>
          <p:cNvPr id="73730" name="Rectangle 2"/>
          <p:cNvSpPr>
            <a:spLocks noGrp="1" noRot="1" noChangeAspect="1" noChangeArrowheads="1" noTextEdit="1"/>
          </p:cNvSpPr>
          <p:nvPr>
            <p:ph type="sldImg"/>
          </p:nvPr>
        </p:nvSpPr>
        <p:spPr>
          <a:xfrm>
            <a:off x="-3530600" y="1177925"/>
            <a:ext cx="13874750" cy="7807325"/>
          </a:xfrm>
          <a:ln/>
        </p:spPr>
      </p:sp>
      <p:sp>
        <p:nvSpPr>
          <p:cNvPr id="73731" name="Rectangle 3"/>
          <p:cNvSpPr>
            <a:spLocks noGrp="1" noChangeArrowheads="1"/>
          </p:cNvSpPr>
          <p:nvPr>
            <p:ph type="body" idx="1"/>
          </p:nvPr>
        </p:nvSpPr>
        <p:spPr>
          <a:xfrm>
            <a:off x="550864" y="327911"/>
            <a:ext cx="4052887" cy="2357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ea typeface="ＭＳ Ｐゴシック" charset="0"/>
            </a:endParaRPr>
          </a:p>
        </p:txBody>
      </p:sp>
      <p:sp>
        <p:nvSpPr>
          <p:cNvPr id="24581" name="McK Separator"/>
          <p:cNvSpPr>
            <a:spLocks noChangeShapeType="1"/>
          </p:cNvSpPr>
          <p:nvPr>
            <p:custDataLst>
              <p:tags r:id="rId1"/>
            </p:custDataLst>
          </p:nvPr>
        </p:nvSpPr>
        <p:spPr bwMode="auto">
          <a:xfrm>
            <a:off x="563563" y="1397521"/>
            <a:ext cx="5595937" cy="0"/>
          </a:xfrm>
          <a:prstGeom prst="line">
            <a:avLst/>
          </a:prstGeom>
          <a:noFill/>
          <a:ln w="9525">
            <a:solidFill>
              <a:schemeClr val="tx1"/>
            </a:solidFill>
            <a:round/>
            <a:headEnd/>
            <a:tailEnd/>
          </a:ln>
        </p:spPr>
        <p:txBody>
          <a:bodyPr/>
          <a:lstStyle/>
          <a:p>
            <a:pPr>
              <a:defRPr/>
            </a:pPr>
            <a:endParaRPr lang="en-US" dirty="0">
              <a:solidFill>
                <a:prstClr val="black"/>
              </a:solidFil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22</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2588" y="685800"/>
            <a:ext cx="6094412" cy="34290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spcBef>
                <a:spcPct val="30000"/>
              </a:spcBef>
              <a:defRPr sz="1100">
                <a:solidFill>
                  <a:schemeClr val="tx1"/>
                </a:solidFill>
                <a:latin typeface="Arial" pitchFamily="34" charset="0"/>
              </a:defRPr>
            </a:lvl1pPr>
            <a:lvl2pPr marL="702756" indent="-270291" defTabSz="912983" eaLnBrk="0" hangingPunct="0">
              <a:spcBef>
                <a:spcPct val="30000"/>
              </a:spcBef>
              <a:defRPr sz="1100">
                <a:solidFill>
                  <a:schemeClr val="tx1"/>
                </a:solidFill>
                <a:latin typeface="Arial" pitchFamily="34" charset="0"/>
              </a:defRPr>
            </a:lvl2pPr>
            <a:lvl3pPr marL="1081164" indent="-216233" defTabSz="912983" eaLnBrk="0" hangingPunct="0">
              <a:spcBef>
                <a:spcPct val="30000"/>
              </a:spcBef>
              <a:defRPr sz="1100">
                <a:solidFill>
                  <a:schemeClr val="tx1"/>
                </a:solidFill>
                <a:latin typeface="Arial" pitchFamily="34" charset="0"/>
              </a:defRPr>
            </a:lvl3pPr>
            <a:lvl4pPr marL="1513629" indent="-216233" defTabSz="912983" eaLnBrk="0" hangingPunct="0">
              <a:spcBef>
                <a:spcPct val="30000"/>
              </a:spcBef>
              <a:defRPr sz="1100">
                <a:solidFill>
                  <a:schemeClr val="tx1"/>
                </a:solidFill>
                <a:latin typeface="Arial" pitchFamily="34" charset="0"/>
              </a:defRPr>
            </a:lvl4pPr>
            <a:lvl5pPr marL="1946095" indent="-216233" defTabSz="912983" eaLnBrk="0" hangingPunct="0">
              <a:spcBef>
                <a:spcPct val="30000"/>
              </a:spcBef>
              <a:defRPr sz="1100">
                <a:solidFill>
                  <a:schemeClr val="tx1"/>
                </a:solidFill>
                <a:latin typeface="Arial" pitchFamily="34" charset="0"/>
              </a:defRPr>
            </a:lvl5pPr>
            <a:lvl6pPr marL="2378560" indent="-216233" defTabSz="912983" eaLnBrk="0" fontAlgn="base" hangingPunct="0">
              <a:spcBef>
                <a:spcPct val="30000"/>
              </a:spcBef>
              <a:spcAft>
                <a:spcPct val="0"/>
              </a:spcAft>
              <a:defRPr sz="1100">
                <a:solidFill>
                  <a:schemeClr val="tx1"/>
                </a:solidFill>
                <a:latin typeface="Arial" pitchFamily="34" charset="0"/>
              </a:defRPr>
            </a:lvl6pPr>
            <a:lvl7pPr marL="2811026" indent="-216233" defTabSz="912983" eaLnBrk="0" fontAlgn="base" hangingPunct="0">
              <a:spcBef>
                <a:spcPct val="30000"/>
              </a:spcBef>
              <a:spcAft>
                <a:spcPct val="0"/>
              </a:spcAft>
              <a:defRPr sz="1100">
                <a:solidFill>
                  <a:schemeClr val="tx1"/>
                </a:solidFill>
                <a:latin typeface="Arial" pitchFamily="34" charset="0"/>
              </a:defRPr>
            </a:lvl7pPr>
            <a:lvl8pPr marL="3243491" indent="-216233" defTabSz="912983" eaLnBrk="0" fontAlgn="base" hangingPunct="0">
              <a:spcBef>
                <a:spcPct val="30000"/>
              </a:spcBef>
              <a:spcAft>
                <a:spcPct val="0"/>
              </a:spcAft>
              <a:defRPr sz="1100">
                <a:solidFill>
                  <a:schemeClr val="tx1"/>
                </a:solidFill>
                <a:latin typeface="Arial" pitchFamily="34" charset="0"/>
              </a:defRPr>
            </a:lvl8pPr>
            <a:lvl9pPr marL="3675957" indent="-216233" defTabSz="912983"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13DA5D12-ABD6-4CA0-BC16-F1858A6B7A85}" type="slidenum">
              <a:rPr lang="en-US" altLang="en-US">
                <a:solidFill>
                  <a:prstClr val="black"/>
                </a:solidFill>
              </a:rPr>
              <a:pPr eaLnBrk="1" hangingPunct="1">
                <a:spcBef>
                  <a:spcPct val="0"/>
                </a:spcBef>
              </a:pPr>
              <a:t>23</a:t>
            </a:fld>
            <a:endParaRPr lang="en-US"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24</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25</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8684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spcBef>
                <a:spcPct val="30000"/>
              </a:spcBef>
              <a:defRPr sz="1100">
                <a:solidFill>
                  <a:schemeClr val="tx1"/>
                </a:solidFill>
                <a:latin typeface="Arial" pitchFamily="34" charset="0"/>
              </a:defRPr>
            </a:lvl1pPr>
            <a:lvl2pPr marL="702756" indent="-270291" defTabSz="912983">
              <a:spcBef>
                <a:spcPct val="30000"/>
              </a:spcBef>
              <a:defRPr sz="1100">
                <a:solidFill>
                  <a:schemeClr val="tx1"/>
                </a:solidFill>
                <a:latin typeface="Arial" pitchFamily="34" charset="0"/>
              </a:defRPr>
            </a:lvl2pPr>
            <a:lvl3pPr marL="1081164" indent="-216233" defTabSz="912983">
              <a:spcBef>
                <a:spcPct val="30000"/>
              </a:spcBef>
              <a:defRPr sz="1100">
                <a:solidFill>
                  <a:schemeClr val="tx1"/>
                </a:solidFill>
                <a:latin typeface="Arial" pitchFamily="34" charset="0"/>
              </a:defRPr>
            </a:lvl3pPr>
            <a:lvl4pPr marL="1513629" indent="-216233" defTabSz="912983">
              <a:spcBef>
                <a:spcPct val="30000"/>
              </a:spcBef>
              <a:defRPr sz="1100">
                <a:solidFill>
                  <a:schemeClr val="tx1"/>
                </a:solidFill>
                <a:latin typeface="Arial" pitchFamily="34" charset="0"/>
              </a:defRPr>
            </a:lvl4pPr>
            <a:lvl5pPr marL="1946095" indent="-216233" defTabSz="912983">
              <a:spcBef>
                <a:spcPct val="30000"/>
              </a:spcBef>
              <a:defRPr sz="1100">
                <a:solidFill>
                  <a:schemeClr val="tx1"/>
                </a:solidFill>
                <a:latin typeface="Arial" pitchFamily="34" charset="0"/>
              </a:defRPr>
            </a:lvl5pPr>
            <a:lvl6pPr marL="2378560" indent="-216233" defTabSz="912983" eaLnBrk="0" fontAlgn="base" hangingPunct="0">
              <a:spcBef>
                <a:spcPct val="30000"/>
              </a:spcBef>
              <a:spcAft>
                <a:spcPct val="0"/>
              </a:spcAft>
              <a:defRPr sz="1100">
                <a:solidFill>
                  <a:schemeClr val="tx1"/>
                </a:solidFill>
                <a:latin typeface="Arial" pitchFamily="34" charset="0"/>
              </a:defRPr>
            </a:lvl6pPr>
            <a:lvl7pPr marL="2811026" indent="-216233" defTabSz="912983" eaLnBrk="0" fontAlgn="base" hangingPunct="0">
              <a:spcBef>
                <a:spcPct val="30000"/>
              </a:spcBef>
              <a:spcAft>
                <a:spcPct val="0"/>
              </a:spcAft>
              <a:defRPr sz="1100">
                <a:solidFill>
                  <a:schemeClr val="tx1"/>
                </a:solidFill>
                <a:latin typeface="Arial" pitchFamily="34" charset="0"/>
              </a:defRPr>
            </a:lvl7pPr>
            <a:lvl8pPr marL="3243491" indent="-216233" defTabSz="912983" eaLnBrk="0" fontAlgn="base" hangingPunct="0">
              <a:spcBef>
                <a:spcPct val="30000"/>
              </a:spcBef>
              <a:spcAft>
                <a:spcPct val="0"/>
              </a:spcAft>
              <a:defRPr sz="1100">
                <a:solidFill>
                  <a:schemeClr val="tx1"/>
                </a:solidFill>
                <a:latin typeface="Arial" pitchFamily="34" charset="0"/>
              </a:defRPr>
            </a:lvl8pPr>
            <a:lvl9pPr marL="3675957" indent="-216233" defTabSz="912983" eaLnBrk="0" fontAlgn="base" hangingPunct="0">
              <a:spcBef>
                <a:spcPct val="30000"/>
              </a:spcBef>
              <a:spcAft>
                <a:spcPct val="0"/>
              </a:spcAft>
              <a:defRPr sz="1100">
                <a:solidFill>
                  <a:schemeClr val="tx1"/>
                </a:solidFill>
                <a:latin typeface="Arial" pitchFamily="34" charset="0"/>
              </a:defRPr>
            </a:lvl9pPr>
          </a:lstStyle>
          <a:p>
            <a:pPr>
              <a:spcBef>
                <a:spcPct val="0"/>
              </a:spcBef>
            </a:pPr>
            <a:fld id="{6FB1430A-3AE0-40A1-AE22-6055A2F9B5B6}" type="slidenum">
              <a:rPr lang="en-US" altLang="en-US">
                <a:solidFill>
                  <a:prstClr val="black"/>
                </a:solidFill>
              </a:rPr>
              <a:pPr>
                <a:spcBef>
                  <a:spcPct val="0"/>
                </a:spcBef>
              </a:pPr>
              <a:t>26</a:t>
            </a:fld>
            <a:endParaRPr lang="en-US" altLang="en-US">
              <a:solidFill>
                <a:prstClr val="black"/>
              </a:solidFill>
            </a:endParaRPr>
          </a:p>
        </p:txBody>
      </p:sp>
      <p:sp>
        <p:nvSpPr>
          <p:cNvPr id="57347" name="Rectangle 2"/>
          <p:cNvSpPr>
            <a:spLocks noGrp="1" noRot="1" noChangeAspect="1" noChangeArrowheads="1" noTextEdit="1"/>
          </p:cNvSpPr>
          <p:nvPr>
            <p:ph type="sldImg"/>
          </p:nvPr>
        </p:nvSpPr>
        <p:spPr>
          <a:xfrm>
            <a:off x="382588" y="685800"/>
            <a:ext cx="6094412"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27</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1240110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28</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935316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29</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288380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4</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5</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6</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7</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8</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9</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10</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01453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tags" Target="../tags/tag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4.emf"/><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oleObject" Target="../embeddings/oleObject3.bin"/><Relationship Id="rId2" Type="http://schemas.openxmlformats.org/officeDocument/2006/relationships/tags" Target="../tags/tag7.xml"/><Relationship Id="rId16" Type="http://schemas.openxmlformats.org/officeDocument/2006/relationships/image" Target="../media/image3.emf"/><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oleObject" Target="../embeddings/oleObject2.bin"/><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image" Target="../media/image3.emf"/><Relationship Id="rId3" Type="http://schemas.openxmlformats.org/officeDocument/2006/relationships/tags" Target="../tags/tag20.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oleObject" Target="../embeddings/oleObject4.bin"/><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29" Type="http://schemas.openxmlformats.org/officeDocument/2006/relationships/oleObject" Target="../embeddings/oleObject6.bin"/><Relationship Id="rId1" Type="http://schemas.openxmlformats.org/officeDocument/2006/relationships/vmlDrawing" Target="../drawings/vmlDrawing3.v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slideMaster" Target="../slideMasters/slideMaster5.xml"/><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image" Target="../media/image5.emf"/><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oleObject" Target="../embeddings/oleObject5.bin"/><Relationship Id="rId30" Type="http://schemas.openxmlformats.org/officeDocument/2006/relationships/image" Target="../media/image6.emf"/></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image" Target="../media/image7.emf"/><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oleObject" Target="../embeddings/oleObject8.bin"/><Relationship Id="rId2" Type="http://schemas.openxmlformats.org/officeDocument/2006/relationships/tags" Target="../tags/tag41.xml"/><Relationship Id="rId16" Type="http://schemas.openxmlformats.org/officeDocument/2006/relationships/image" Target="../media/image3.emf"/><Relationship Id="rId1" Type="http://schemas.openxmlformats.org/officeDocument/2006/relationships/vmlDrawing" Target="../drawings/vmlDrawing4.v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oleObject" Target="../embeddings/oleObject7.bin"/><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3"/>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15" indent="0" algn="ctr">
              <a:buNone/>
              <a:defRPr>
                <a:solidFill>
                  <a:schemeClr val="tx1">
                    <a:tint val="75000"/>
                  </a:schemeClr>
                </a:solidFill>
              </a:defRPr>
            </a:lvl2pPr>
            <a:lvl3pPr marL="914430" indent="0" algn="ctr">
              <a:buNone/>
              <a:defRPr>
                <a:solidFill>
                  <a:schemeClr val="tx1">
                    <a:tint val="75000"/>
                  </a:schemeClr>
                </a:solidFill>
              </a:defRPr>
            </a:lvl3pPr>
            <a:lvl4pPr marL="1371645" indent="0" algn="ctr">
              <a:buNone/>
              <a:defRPr>
                <a:solidFill>
                  <a:schemeClr val="tx1">
                    <a:tint val="75000"/>
                  </a:schemeClr>
                </a:solidFill>
              </a:defRPr>
            </a:lvl4pPr>
            <a:lvl5pPr marL="1828861" indent="0" algn="ctr">
              <a:buNone/>
              <a:defRPr>
                <a:solidFill>
                  <a:schemeClr val="tx1">
                    <a:tint val="75000"/>
                  </a:schemeClr>
                </a:solidFill>
              </a:defRPr>
            </a:lvl5pPr>
            <a:lvl6pPr marL="2286076" indent="0" algn="ctr">
              <a:buNone/>
              <a:defRPr>
                <a:solidFill>
                  <a:schemeClr val="tx1">
                    <a:tint val="75000"/>
                  </a:schemeClr>
                </a:solidFill>
              </a:defRPr>
            </a:lvl6pPr>
            <a:lvl7pPr marL="2743291" indent="0" algn="ctr">
              <a:buNone/>
              <a:defRPr>
                <a:solidFill>
                  <a:schemeClr val="tx1">
                    <a:tint val="75000"/>
                  </a:schemeClr>
                </a:solidFill>
              </a:defRPr>
            </a:lvl7pPr>
            <a:lvl8pPr marL="3200506" indent="0" algn="ctr">
              <a:buNone/>
              <a:defRPr>
                <a:solidFill>
                  <a:schemeClr val="tx1">
                    <a:tint val="75000"/>
                  </a:schemeClr>
                </a:solidFill>
              </a:defRPr>
            </a:lvl8pPr>
            <a:lvl9pPr marL="36577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55108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07977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2531" y="274648"/>
            <a:ext cx="365664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590" y="274648"/>
            <a:ext cx="1076679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405762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5"/>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285B9-D444-43DF-9E0E-5A82AAACF141}" type="slidenum">
              <a:rPr lang="en-US"/>
              <a:pPr>
                <a:defRPr/>
              </a:pPr>
              <a:t>‹#›</a:t>
            </a:fld>
            <a:endParaRPr lang="en-US"/>
          </a:p>
        </p:txBody>
      </p:sp>
    </p:spTree>
    <p:extLst>
      <p:ext uri="{BB962C8B-B14F-4D97-AF65-F5344CB8AC3E}">
        <p14:creationId xmlns:p14="http://schemas.microsoft.com/office/powerpoint/2010/main" val="3957012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290E9F-1E61-4C35-9626-EB31D44185EE}" type="slidenum">
              <a:rPr lang="en-US"/>
              <a:pPr>
                <a:defRPr/>
              </a:pPr>
              <a:t>‹#›</a:t>
            </a:fld>
            <a:endParaRPr lang="en-US"/>
          </a:p>
        </p:txBody>
      </p:sp>
    </p:spTree>
    <p:extLst>
      <p:ext uri="{BB962C8B-B14F-4D97-AF65-F5344CB8AC3E}">
        <p14:creationId xmlns:p14="http://schemas.microsoft.com/office/powerpoint/2010/main" val="132258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72BEB3-8520-4C72-9017-96B5D37A1C99}" type="slidenum">
              <a:rPr lang="en-US"/>
              <a:pPr>
                <a:defRPr/>
              </a:pPr>
              <a:t>‹#›</a:t>
            </a:fld>
            <a:endParaRPr lang="en-US"/>
          </a:p>
        </p:txBody>
      </p:sp>
    </p:spTree>
    <p:extLst>
      <p:ext uri="{BB962C8B-B14F-4D97-AF65-F5344CB8AC3E}">
        <p14:creationId xmlns:p14="http://schemas.microsoft.com/office/powerpoint/2010/main" val="4151726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7B2E87-03A2-4E10-98CD-EF6A4C205C58}" type="slidenum">
              <a:rPr lang="en-US"/>
              <a:pPr>
                <a:defRPr/>
              </a:pPr>
              <a:t>‹#›</a:t>
            </a:fld>
            <a:endParaRPr lang="en-US"/>
          </a:p>
        </p:txBody>
      </p:sp>
    </p:spTree>
    <p:extLst>
      <p:ext uri="{BB962C8B-B14F-4D97-AF65-F5344CB8AC3E}">
        <p14:creationId xmlns:p14="http://schemas.microsoft.com/office/powerpoint/2010/main" val="106030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268FEB-5146-4A64-9DF7-39971525B8A7}" type="slidenum">
              <a:rPr lang="en-US"/>
              <a:pPr>
                <a:defRPr/>
              </a:pPr>
              <a:t>‹#›</a:t>
            </a:fld>
            <a:endParaRPr lang="en-US"/>
          </a:p>
        </p:txBody>
      </p:sp>
    </p:spTree>
    <p:extLst>
      <p:ext uri="{BB962C8B-B14F-4D97-AF65-F5344CB8AC3E}">
        <p14:creationId xmlns:p14="http://schemas.microsoft.com/office/powerpoint/2010/main" val="3814709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9F65986-DCAE-4FFE-9BBC-0183F0587329}" type="slidenum">
              <a:rPr lang="en-US"/>
              <a:pPr>
                <a:defRPr/>
              </a:pPr>
              <a:t>‹#›</a:t>
            </a:fld>
            <a:endParaRPr lang="en-US"/>
          </a:p>
        </p:txBody>
      </p:sp>
    </p:spTree>
    <p:extLst>
      <p:ext uri="{BB962C8B-B14F-4D97-AF65-F5344CB8AC3E}">
        <p14:creationId xmlns:p14="http://schemas.microsoft.com/office/powerpoint/2010/main" val="468065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9199FED-FEE2-499F-A57F-A71F2CB74ABF}" type="slidenum">
              <a:rPr lang="en-US"/>
              <a:pPr>
                <a:defRPr/>
              </a:pPr>
              <a:t>‹#›</a:t>
            </a:fld>
            <a:endParaRPr lang="en-US"/>
          </a:p>
        </p:txBody>
      </p:sp>
    </p:spTree>
    <p:extLst>
      <p:ext uri="{BB962C8B-B14F-4D97-AF65-F5344CB8AC3E}">
        <p14:creationId xmlns:p14="http://schemas.microsoft.com/office/powerpoint/2010/main" val="3178020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5"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5" y="273057"/>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5" y="1435110"/>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9EC71E-DA24-4D24-894C-DD3698FF274B}" type="slidenum">
              <a:rPr lang="en-US"/>
              <a:pPr>
                <a:defRPr/>
              </a:pPr>
              <a:t>‹#›</a:t>
            </a:fld>
            <a:endParaRPr lang="en-US"/>
          </a:p>
        </p:txBody>
      </p:sp>
    </p:spTree>
    <p:extLst>
      <p:ext uri="{BB962C8B-B14F-4D97-AF65-F5344CB8AC3E}">
        <p14:creationId xmlns:p14="http://schemas.microsoft.com/office/powerpoint/2010/main" val="116718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933521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452A63A-C8A9-4D0D-AC00-720BEF45E08E}" type="slidenum">
              <a:rPr lang="en-US"/>
              <a:pPr>
                <a:defRPr/>
              </a:pPr>
              <a:t>‹#›</a:t>
            </a:fld>
            <a:endParaRPr lang="en-US"/>
          </a:p>
        </p:txBody>
      </p:sp>
    </p:spTree>
    <p:extLst>
      <p:ext uri="{BB962C8B-B14F-4D97-AF65-F5344CB8AC3E}">
        <p14:creationId xmlns:p14="http://schemas.microsoft.com/office/powerpoint/2010/main" val="1479690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2201C4-E398-4B20-8D89-75936A47645B}" type="slidenum">
              <a:rPr lang="en-US"/>
              <a:pPr>
                <a:defRPr/>
              </a:pPr>
              <a:t>‹#›</a:t>
            </a:fld>
            <a:endParaRPr lang="en-US"/>
          </a:p>
        </p:txBody>
      </p:sp>
    </p:spTree>
    <p:extLst>
      <p:ext uri="{BB962C8B-B14F-4D97-AF65-F5344CB8AC3E}">
        <p14:creationId xmlns:p14="http://schemas.microsoft.com/office/powerpoint/2010/main" val="909874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5"/>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5"/>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EF20CB-9996-4F69-ACCF-A7699916AEFC}" type="slidenum">
              <a:rPr lang="en-US"/>
              <a:pPr>
                <a:defRPr/>
              </a:pPr>
              <a:t>‹#›</a:t>
            </a:fld>
            <a:endParaRPr lang="en-US"/>
          </a:p>
        </p:txBody>
      </p:sp>
    </p:spTree>
    <p:extLst>
      <p:ext uri="{BB962C8B-B14F-4D97-AF65-F5344CB8AC3E}">
        <p14:creationId xmlns:p14="http://schemas.microsoft.com/office/powerpoint/2010/main" val="3230024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p:custDataLst>
              <p:tags r:id="rId1"/>
            </p:custDataLst>
          </p:nvPr>
        </p:nvSpPr>
        <p:spPr bwMode="auto">
          <a:xfrm>
            <a:off x="0" y="1"/>
            <a:ext cx="12188825"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fr-FR" altLang="en-US" sz="3600" b="1" i="1" baseline="-25000">
              <a:solidFill>
                <a:prstClr val="black"/>
              </a:solidFill>
              <a:ea typeface="MS PGothic" pitchFamily="34" charset="-128"/>
            </a:endParaRPr>
          </a:p>
        </p:txBody>
      </p:sp>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0572" y="5868991"/>
            <a:ext cx="25562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userDrawn="1">
            <p:custDataLst>
              <p:tags r:id="rId2"/>
            </p:custDataLst>
          </p:nvPr>
        </p:nvSpPr>
        <p:spPr bwMode="auto">
          <a:xfrm>
            <a:off x="0" y="1"/>
            <a:ext cx="12188825"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fr-FR" altLang="en-US" sz="3600" b="1" i="1" baseline="-25000">
              <a:solidFill>
                <a:prstClr val="black"/>
              </a:solidFill>
              <a:ea typeface="MS PGothic" pitchFamily="34" charset="-128"/>
            </a:endParaRPr>
          </a:p>
        </p:txBody>
      </p:sp>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0572" y="5868991"/>
            <a:ext cx="25562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92900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General Slide">
    <p:spTree>
      <p:nvGrpSpPr>
        <p:cNvPr id="1" name=""/>
        <p:cNvGrpSpPr/>
        <p:nvPr/>
      </p:nvGrpSpPr>
      <p:grpSpPr>
        <a:xfrm>
          <a:off x="0" y="0"/>
          <a:ext cx="0" cy="0"/>
          <a:chOff x="0" y="0"/>
          <a:chExt cx="0" cy="0"/>
        </a:xfrm>
      </p:grpSpPr>
      <p:sp>
        <p:nvSpPr>
          <p:cNvPr id="4" name="Rectangle 3"/>
          <p:cNvSpPr/>
          <p:nvPr/>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5" name="Rectangle 4"/>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2"/>
            <a:ext cx="11782531" cy="1219199"/>
          </a:xfrm>
        </p:spPr>
        <p:txBody>
          <a:bodyPr>
            <a:normAutofit/>
          </a:bodyPr>
          <a:lstStyle>
            <a:lvl1pPr algn="l">
              <a:defRPr sz="3200" baseline="0">
                <a:solidFill>
                  <a:schemeClr val="bg1"/>
                </a:solidFill>
              </a:defRPr>
            </a:lvl1pPr>
          </a:lstStyle>
          <a:p>
            <a:r>
              <a:rPr lang="en-US"/>
              <a:t>Click to edit Master title style</a:t>
            </a:r>
            <a:endParaRPr lang="en-US" dirty="0"/>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12"/>
          </p:nvPr>
        </p:nvSpPr>
        <p:spPr>
          <a:xfrm>
            <a:off x="11071516" y="6356353"/>
            <a:ext cx="914162" cy="365125"/>
          </a:xfrm>
        </p:spPr>
        <p:txBody>
          <a:bodyPr/>
          <a:lstStyle>
            <a:lvl1pPr>
              <a:defRPr/>
            </a:lvl1pPr>
          </a:lstStyle>
          <a:p>
            <a:pPr>
              <a:defRPr/>
            </a:pPr>
            <a:fld id="{471B3B38-AA2B-45FA-BB75-DCB86EF99A4C}" type="slidenum">
              <a:rPr lang="en-US"/>
              <a:pPr>
                <a:defRPr/>
              </a:pPr>
              <a:t>‹#›</a:t>
            </a:fld>
            <a:endParaRPr lang="en-US"/>
          </a:p>
        </p:txBody>
      </p:sp>
    </p:spTree>
    <p:extLst>
      <p:ext uri="{BB962C8B-B14F-4D97-AF65-F5344CB8AC3E}">
        <p14:creationId xmlns:p14="http://schemas.microsoft.com/office/powerpoint/2010/main" val="2642703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a:lstStyle/>
          <a:p>
            <a:r>
              <a:rPr lang="en-US"/>
              <a:t>Click to edit Master title style</a:t>
            </a:r>
          </a:p>
        </p:txBody>
      </p:sp>
      <p:sp>
        <p:nvSpPr>
          <p:cNvPr id="3" name="Text Placeholder 2"/>
          <p:cNvSpPr>
            <a:spLocks noGrp="1"/>
          </p:cNvSpPr>
          <p:nvPr>
            <p:ph type="body" sz="half" idx="1"/>
          </p:nvPr>
        </p:nvSpPr>
        <p:spPr>
          <a:xfrm>
            <a:off x="609441"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507868" y="6248400"/>
            <a:ext cx="6703854" cy="457200"/>
          </a:xfrm>
        </p:spPr>
        <p:txBody>
          <a:bodyPr/>
          <a:lstStyle>
            <a:lvl1pPr>
              <a:defRPr/>
            </a:lvl1pPr>
          </a:lstStyle>
          <a:p>
            <a:pPr>
              <a:defRPr/>
            </a:pPr>
            <a:endParaRPr lang="en-US">
              <a:solidFill>
                <a:prstClr val="black">
                  <a:tint val="75000"/>
                </a:prstClr>
              </a:solidFill>
            </a:endParaRPr>
          </a:p>
        </p:txBody>
      </p:sp>
      <p:sp>
        <p:nvSpPr>
          <p:cNvPr id="6" name="Rectangle 3"/>
          <p:cNvSpPr>
            <a:spLocks noGrp="1" noChangeArrowheads="1"/>
          </p:cNvSpPr>
          <p:nvPr>
            <p:ph type="sldNum" sz="quarter" idx="11"/>
          </p:nvPr>
        </p:nvSpPr>
        <p:spPr>
          <a:xfrm>
            <a:off x="8735326" y="6248400"/>
            <a:ext cx="2844059" cy="457200"/>
          </a:xfrm>
        </p:spPr>
        <p:txBody>
          <a:bodyPr/>
          <a:lstStyle>
            <a:lvl1pPr>
              <a:defRPr/>
            </a:lvl1pPr>
          </a:lstStyle>
          <a:p>
            <a:pPr>
              <a:defRPr/>
            </a:pPr>
            <a:fld id="{3EF16476-0B5F-4632-A30E-4CFFBEC7AE6F}" type="slidenum">
              <a:rPr lang="en-US"/>
              <a:pPr>
                <a:defRPr/>
              </a:pPr>
              <a:t>‹#›</a:t>
            </a:fld>
            <a:endParaRPr lang="en-US"/>
          </a:p>
        </p:txBody>
      </p:sp>
    </p:spTree>
    <p:extLst>
      <p:ext uri="{BB962C8B-B14F-4D97-AF65-F5344CB8AC3E}">
        <p14:creationId xmlns:p14="http://schemas.microsoft.com/office/powerpoint/2010/main" val="287272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3"/>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2"/>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164515" y="6248400"/>
            <a:ext cx="3859795" cy="457200"/>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8735326" y="6243638"/>
            <a:ext cx="2844059" cy="457200"/>
          </a:xfrm>
        </p:spPr>
        <p:txBody>
          <a:bodyPr/>
          <a:lstStyle>
            <a:lvl1pPr>
              <a:defRPr/>
            </a:lvl1pPr>
          </a:lstStyle>
          <a:p>
            <a:pPr>
              <a:defRPr/>
            </a:pPr>
            <a:fld id="{FB163191-184E-40E4-98AB-2306ADE6546B}" type="slidenum">
              <a:rPr lang="en-US"/>
              <a:pPr>
                <a:defRPr/>
              </a:pPr>
              <a:t>‹#›</a:t>
            </a:fld>
            <a:endParaRPr lang="en-US"/>
          </a:p>
        </p:txBody>
      </p:sp>
    </p:spTree>
    <p:extLst>
      <p:ext uri="{BB962C8B-B14F-4D97-AF65-F5344CB8AC3E}">
        <p14:creationId xmlns:p14="http://schemas.microsoft.com/office/powerpoint/2010/main" val="1341430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0991"/>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6" y="6381750"/>
            <a:ext cx="2844059" cy="476250"/>
          </a:xfrm>
        </p:spPr>
        <p:txBody>
          <a:bodyPr/>
          <a:lstStyle>
            <a:lvl1pPr>
              <a:defRPr/>
            </a:lvl1pPr>
          </a:lstStyle>
          <a:p>
            <a:pPr>
              <a:defRPr/>
            </a:pPr>
            <a:fld id="{0872048E-D8EF-46EB-9B2F-B34C9F8E88F3}" type="slidenum">
              <a:rPr lang="en-US"/>
              <a:pPr>
                <a:defRPr/>
              </a:pPr>
              <a:t>‹#›</a:t>
            </a:fld>
            <a:endParaRPr lang="en-US"/>
          </a:p>
        </p:txBody>
      </p:sp>
    </p:spTree>
    <p:extLst>
      <p:ext uri="{BB962C8B-B14F-4D97-AF65-F5344CB8AC3E}">
        <p14:creationId xmlns:p14="http://schemas.microsoft.com/office/powerpoint/2010/main" val="1761294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pPr lvl="0"/>
            <a:r>
              <a:rPr lang="en-US" noProof="0"/>
              <a:t>Click icon to add table</a:t>
            </a:r>
          </a:p>
        </p:txBody>
      </p:sp>
      <p:sp>
        <p:nvSpPr>
          <p:cNvPr id="4" name="Slide Number Placeholder 3"/>
          <p:cNvSpPr>
            <a:spLocks noGrp="1"/>
          </p:cNvSpPr>
          <p:nvPr>
            <p:ph type="sldNum" sz="quarter" idx="10"/>
          </p:nvPr>
        </p:nvSpPr>
        <p:spPr>
          <a:xfrm>
            <a:off x="8735326" y="6381750"/>
            <a:ext cx="2844059" cy="476250"/>
          </a:xfrm>
        </p:spPr>
        <p:txBody>
          <a:bodyPr/>
          <a:lstStyle>
            <a:lvl1pPr>
              <a:defRPr/>
            </a:lvl1pPr>
          </a:lstStyle>
          <a:p>
            <a:pPr>
              <a:defRPr/>
            </a:pPr>
            <a:fld id="{A4DF71C0-50DD-47FA-B3BB-85695FF02B6F}" type="slidenum">
              <a:rPr lang="en-US"/>
              <a:pPr>
                <a:defRPr/>
              </a:pPr>
              <a:t>‹#›</a:t>
            </a:fld>
            <a:endParaRPr lang="en-US"/>
          </a:p>
        </p:txBody>
      </p:sp>
    </p:spTree>
    <p:extLst>
      <p:ext uri="{BB962C8B-B14F-4D97-AF65-F5344CB8AC3E}">
        <p14:creationId xmlns:p14="http://schemas.microsoft.com/office/powerpoint/2010/main" val="949806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39"/>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F9688D5-B099-4170-B43C-6CA355D71893}" type="slidenum">
              <a:rPr lang="en-US"/>
              <a:pPr>
                <a:defRPr/>
              </a:pPr>
              <a:t>‹#›</a:t>
            </a:fld>
            <a:endParaRPr lang="en-US"/>
          </a:p>
        </p:txBody>
      </p:sp>
    </p:spTree>
    <p:extLst>
      <p:ext uri="{BB962C8B-B14F-4D97-AF65-F5344CB8AC3E}">
        <p14:creationId xmlns:p14="http://schemas.microsoft.com/office/powerpoint/2010/main" val="40834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7"/>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15" indent="0">
              <a:buNone/>
              <a:defRPr sz="1800">
                <a:solidFill>
                  <a:schemeClr val="tx1">
                    <a:tint val="75000"/>
                  </a:schemeClr>
                </a:solidFill>
              </a:defRPr>
            </a:lvl2pPr>
            <a:lvl3pPr marL="914430" indent="0">
              <a:buNone/>
              <a:defRPr sz="1600">
                <a:solidFill>
                  <a:schemeClr val="tx1">
                    <a:tint val="75000"/>
                  </a:schemeClr>
                </a:solidFill>
              </a:defRPr>
            </a:lvl3pPr>
            <a:lvl4pPr marL="1371645" indent="0">
              <a:buNone/>
              <a:defRPr sz="1400">
                <a:solidFill>
                  <a:schemeClr val="tx1">
                    <a:tint val="75000"/>
                  </a:schemeClr>
                </a:solidFill>
              </a:defRPr>
            </a:lvl4pPr>
            <a:lvl5pPr marL="1828861" indent="0">
              <a:buNone/>
              <a:defRPr sz="1400">
                <a:solidFill>
                  <a:schemeClr val="tx1">
                    <a:tint val="75000"/>
                  </a:schemeClr>
                </a:solidFill>
              </a:defRPr>
            </a:lvl5pPr>
            <a:lvl6pPr marL="2286076" indent="0">
              <a:buNone/>
              <a:defRPr sz="1400">
                <a:solidFill>
                  <a:schemeClr val="tx1">
                    <a:tint val="75000"/>
                  </a:schemeClr>
                </a:solidFill>
              </a:defRPr>
            </a:lvl6pPr>
            <a:lvl7pPr marL="2743291" indent="0">
              <a:buNone/>
              <a:defRPr sz="1400">
                <a:solidFill>
                  <a:schemeClr val="tx1">
                    <a:tint val="75000"/>
                  </a:schemeClr>
                </a:solidFill>
              </a:defRPr>
            </a:lvl7pPr>
            <a:lvl8pPr marL="3200506" indent="0">
              <a:buNone/>
              <a:defRPr sz="1400">
                <a:solidFill>
                  <a:schemeClr val="tx1">
                    <a:tint val="75000"/>
                  </a:schemeClr>
                </a:solidFill>
              </a:defRPr>
            </a:lvl8pPr>
            <a:lvl9pPr marL="36577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75346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2"/>
            <a:ext cx="11782531" cy="1219199"/>
          </a:xfrm>
        </p:spPr>
        <p:txBody>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53"/>
            <a:ext cx="914162" cy="365125"/>
          </a:xfrm>
        </p:spPr>
        <p:txBody>
          <a:bodyPr/>
          <a:lstStyle>
            <a:lvl1pPr>
              <a:defRPr>
                <a:solidFill>
                  <a:prstClr val="black"/>
                </a:solidFill>
              </a:defRPr>
            </a:lvl1pPr>
          </a:lstStyle>
          <a:p>
            <a:pPr>
              <a:defRPr/>
            </a:pPr>
            <a:fld id="{FA37BDF1-A793-4BCD-9A6A-D0C8F65D835A}" type="slidenum">
              <a:rPr lang="en-US"/>
              <a:pPr>
                <a:defRPr/>
              </a:pPr>
              <a:t>‹#›</a:t>
            </a:fld>
            <a:endParaRPr lang="en-US"/>
          </a:p>
        </p:txBody>
      </p:sp>
    </p:spTree>
    <p:extLst>
      <p:ext uri="{BB962C8B-B14F-4D97-AF65-F5344CB8AC3E}">
        <p14:creationId xmlns:p14="http://schemas.microsoft.com/office/powerpoint/2010/main" val="1780899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3"/>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A385910-5FF6-D347-9DA5-72AD658EA5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945EACD-72BB-594E-A5CE-FC555130F17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1F5EB9-4B45-CD46-8A5F-5F5178F9BE82}"/>
              </a:ext>
            </a:extLst>
          </p:cNvPr>
          <p:cNvSpPr>
            <a:spLocks noGrp="1"/>
          </p:cNvSpPr>
          <p:nvPr>
            <p:ph type="sldNum" sz="quarter" idx="12"/>
          </p:nvPr>
        </p:nvSpPr>
        <p:spPr/>
        <p:txBody>
          <a:bodyPr/>
          <a:lstStyle>
            <a:lvl1pPr>
              <a:defRPr/>
            </a:lvl1pPr>
          </a:lstStyle>
          <a:p>
            <a:fld id="{4D56A8FB-50A7-4D67-8C94-CB5CD2CBDE1A}" type="slidenum">
              <a:rPr lang="en-US" altLang="en-US"/>
              <a:pPr/>
              <a:t>‹#›</a:t>
            </a:fld>
            <a:endParaRPr lang="en-US" altLang="en-US"/>
          </a:p>
        </p:txBody>
      </p:sp>
    </p:spTree>
    <p:extLst>
      <p:ext uri="{BB962C8B-B14F-4D97-AF65-F5344CB8AC3E}">
        <p14:creationId xmlns:p14="http://schemas.microsoft.com/office/powerpoint/2010/main" val="1128778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85910-5FF6-D347-9DA5-72AD658EA5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945EACD-72BB-594E-A5CE-FC555130F17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1F5EB9-4B45-CD46-8A5F-5F5178F9BE82}"/>
              </a:ext>
            </a:extLst>
          </p:cNvPr>
          <p:cNvSpPr>
            <a:spLocks noGrp="1"/>
          </p:cNvSpPr>
          <p:nvPr>
            <p:ph type="sldNum" sz="quarter" idx="12"/>
          </p:nvPr>
        </p:nvSpPr>
        <p:spPr/>
        <p:txBody>
          <a:bodyPr/>
          <a:lstStyle>
            <a:lvl1pPr>
              <a:defRPr/>
            </a:lvl1pPr>
          </a:lstStyle>
          <a:p>
            <a:fld id="{1FDCE5F0-7808-4F9C-9D5A-341E8E043BC0}" type="slidenum">
              <a:rPr lang="en-US" altLang="en-US"/>
              <a:pPr/>
              <a:t>‹#›</a:t>
            </a:fld>
            <a:endParaRPr lang="en-US" altLang="en-US"/>
          </a:p>
        </p:txBody>
      </p:sp>
    </p:spTree>
    <p:extLst>
      <p:ext uri="{BB962C8B-B14F-4D97-AF65-F5344CB8AC3E}">
        <p14:creationId xmlns:p14="http://schemas.microsoft.com/office/powerpoint/2010/main" val="2077133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1"/>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385910-5FF6-D347-9DA5-72AD658EA5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945EACD-72BB-594E-A5CE-FC555130F17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1F5EB9-4B45-CD46-8A5F-5F5178F9BE82}"/>
              </a:ext>
            </a:extLst>
          </p:cNvPr>
          <p:cNvSpPr>
            <a:spLocks noGrp="1"/>
          </p:cNvSpPr>
          <p:nvPr>
            <p:ph type="sldNum" sz="quarter" idx="12"/>
          </p:nvPr>
        </p:nvSpPr>
        <p:spPr/>
        <p:txBody>
          <a:bodyPr/>
          <a:lstStyle>
            <a:lvl1pPr>
              <a:defRPr/>
            </a:lvl1pPr>
          </a:lstStyle>
          <a:p>
            <a:fld id="{E5734540-51DD-4ABA-816C-49EA8491DEFF}" type="slidenum">
              <a:rPr lang="en-US" altLang="en-US"/>
              <a:pPr/>
              <a:t>‹#›</a:t>
            </a:fld>
            <a:endParaRPr lang="en-US" altLang="en-US"/>
          </a:p>
        </p:txBody>
      </p:sp>
    </p:spTree>
    <p:extLst>
      <p:ext uri="{BB962C8B-B14F-4D97-AF65-F5344CB8AC3E}">
        <p14:creationId xmlns:p14="http://schemas.microsoft.com/office/powerpoint/2010/main" val="2837844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A385910-5FF6-D347-9DA5-72AD658EA5C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945EACD-72BB-594E-A5CE-FC555130F17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381F5EB9-4B45-CD46-8A5F-5F5178F9BE82}"/>
              </a:ext>
            </a:extLst>
          </p:cNvPr>
          <p:cNvSpPr>
            <a:spLocks noGrp="1"/>
          </p:cNvSpPr>
          <p:nvPr>
            <p:ph type="sldNum" sz="quarter" idx="12"/>
          </p:nvPr>
        </p:nvSpPr>
        <p:spPr/>
        <p:txBody>
          <a:bodyPr/>
          <a:lstStyle>
            <a:lvl1pPr>
              <a:defRPr/>
            </a:lvl1pPr>
          </a:lstStyle>
          <a:p>
            <a:fld id="{0F55007B-F504-4C8C-8F44-B52E07515486}" type="slidenum">
              <a:rPr lang="en-US" altLang="en-US"/>
              <a:pPr/>
              <a:t>‹#›</a:t>
            </a:fld>
            <a:endParaRPr lang="en-US" altLang="en-US"/>
          </a:p>
        </p:txBody>
      </p:sp>
    </p:spTree>
    <p:extLst>
      <p:ext uri="{BB962C8B-B14F-4D97-AF65-F5344CB8AC3E}">
        <p14:creationId xmlns:p14="http://schemas.microsoft.com/office/powerpoint/2010/main" val="224438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A385910-5FF6-D347-9DA5-72AD658EA5C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945EACD-72BB-594E-A5CE-FC555130F17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381F5EB9-4B45-CD46-8A5F-5F5178F9BE82}"/>
              </a:ext>
            </a:extLst>
          </p:cNvPr>
          <p:cNvSpPr>
            <a:spLocks noGrp="1"/>
          </p:cNvSpPr>
          <p:nvPr>
            <p:ph type="sldNum" sz="quarter" idx="12"/>
          </p:nvPr>
        </p:nvSpPr>
        <p:spPr/>
        <p:txBody>
          <a:bodyPr/>
          <a:lstStyle>
            <a:lvl1pPr>
              <a:defRPr/>
            </a:lvl1pPr>
          </a:lstStyle>
          <a:p>
            <a:fld id="{54BC0858-8A17-4D9B-8564-8A20AFCA5BEF}" type="slidenum">
              <a:rPr lang="en-US" altLang="en-US"/>
              <a:pPr/>
              <a:t>‹#›</a:t>
            </a:fld>
            <a:endParaRPr lang="en-US" altLang="en-US"/>
          </a:p>
        </p:txBody>
      </p:sp>
    </p:spTree>
    <p:extLst>
      <p:ext uri="{BB962C8B-B14F-4D97-AF65-F5344CB8AC3E}">
        <p14:creationId xmlns:p14="http://schemas.microsoft.com/office/powerpoint/2010/main" val="953328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A385910-5FF6-D347-9DA5-72AD658EA5C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945EACD-72BB-594E-A5CE-FC555130F17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381F5EB9-4B45-CD46-8A5F-5F5178F9BE82}"/>
              </a:ext>
            </a:extLst>
          </p:cNvPr>
          <p:cNvSpPr>
            <a:spLocks noGrp="1"/>
          </p:cNvSpPr>
          <p:nvPr>
            <p:ph type="sldNum" sz="quarter" idx="12"/>
          </p:nvPr>
        </p:nvSpPr>
        <p:spPr/>
        <p:txBody>
          <a:bodyPr/>
          <a:lstStyle>
            <a:lvl1pPr>
              <a:defRPr/>
            </a:lvl1pPr>
          </a:lstStyle>
          <a:p>
            <a:fld id="{085B14FA-90E8-4706-B6FE-343BA0025EC4}" type="slidenum">
              <a:rPr lang="en-US" altLang="en-US"/>
              <a:pPr/>
              <a:t>‹#›</a:t>
            </a:fld>
            <a:endParaRPr lang="en-US" altLang="en-US"/>
          </a:p>
        </p:txBody>
      </p:sp>
    </p:spTree>
    <p:extLst>
      <p:ext uri="{BB962C8B-B14F-4D97-AF65-F5344CB8AC3E}">
        <p14:creationId xmlns:p14="http://schemas.microsoft.com/office/powerpoint/2010/main" val="3698694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A385910-5FF6-D347-9DA5-72AD658EA5C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945EACD-72BB-594E-A5CE-FC555130F17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381F5EB9-4B45-CD46-8A5F-5F5178F9BE82}"/>
              </a:ext>
            </a:extLst>
          </p:cNvPr>
          <p:cNvSpPr>
            <a:spLocks noGrp="1"/>
          </p:cNvSpPr>
          <p:nvPr>
            <p:ph type="sldNum" sz="quarter" idx="12"/>
          </p:nvPr>
        </p:nvSpPr>
        <p:spPr/>
        <p:txBody>
          <a:bodyPr/>
          <a:lstStyle>
            <a:lvl1pPr>
              <a:defRPr/>
            </a:lvl1pPr>
          </a:lstStyle>
          <a:p>
            <a:fld id="{D626D316-B729-4F58-B00E-68A8A6E817BC}" type="slidenum">
              <a:rPr lang="en-US" altLang="en-US"/>
              <a:pPr/>
              <a:t>‹#›</a:t>
            </a:fld>
            <a:endParaRPr lang="en-US" altLang="en-US"/>
          </a:p>
        </p:txBody>
      </p:sp>
    </p:spTree>
    <p:extLst>
      <p:ext uri="{BB962C8B-B14F-4D97-AF65-F5344CB8AC3E}">
        <p14:creationId xmlns:p14="http://schemas.microsoft.com/office/powerpoint/2010/main" val="188062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4"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3" y="273057"/>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4" y="1435108"/>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A385910-5FF6-D347-9DA5-72AD658EA5C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945EACD-72BB-594E-A5CE-FC555130F17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381F5EB9-4B45-CD46-8A5F-5F5178F9BE82}"/>
              </a:ext>
            </a:extLst>
          </p:cNvPr>
          <p:cNvSpPr>
            <a:spLocks noGrp="1"/>
          </p:cNvSpPr>
          <p:nvPr>
            <p:ph type="sldNum" sz="quarter" idx="12"/>
          </p:nvPr>
        </p:nvSpPr>
        <p:spPr/>
        <p:txBody>
          <a:bodyPr/>
          <a:lstStyle>
            <a:lvl1pPr>
              <a:defRPr/>
            </a:lvl1pPr>
          </a:lstStyle>
          <a:p>
            <a:fld id="{71ED690B-51FE-41FB-A8B2-6088F76D45E4}" type="slidenum">
              <a:rPr lang="en-US" altLang="en-US"/>
              <a:pPr/>
              <a:t>‹#›</a:t>
            </a:fld>
            <a:endParaRPr lang="en-US" altLang="en-US"/>
          </a:p>
        </p:txBody>
      </p:sp>
    </p:spTree>
    <p:extLst>
      <p:ext uri="{BB962C8B-B14F-4D97-AF65-F5344CB8AC3E}">
        <p14:creationId xmlns:p14="http://schemas.microsoft.com/office/powerpoint/2010/main" val="1269803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A385910-5FF6-D347-9DA5-72AD658EA5C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945EACD-72BB-594E-A5CE-FC555130F17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381F5EB9-4B45-CD46-8A5F-5F5178F9BE82}"/>
              </a:ext>
            </a:extLst>
          </p:cNvPr>
          <p:cNvSpPr>
            <a:spLocks noGrp="1"/>
          </p:cNvSpPr>
          <p:nvPr>
            <p:ph type="sldNum" sz="quarter" idx="12"/>
          </p:nvPr>
        </p:nvSpPr>
        <p:spPr/>
        <p:txBody>
          <a:bodyPr/>
          <a:lstStyle>
            <a:lvl1pPr>
              <a:defRPr/>
            </a:lvl1pPr>
          </a:lstStyle>
          <a:p>
            <a:fld id="{852AFBBB-9260-40FC-A8B1-D789D7EAE504}" type="slidenum">
              <a:rPr lang="en-US" altLang="en-US"/>
              <a:pPr/>
              <a:t>‹#›</a:t>
            </a:fld>
            <a:endParaRPr lang="en-US" altLang="en-US"/>
          </a:p>
        </p:txBody>
      </p:sp>
    </p:spTree>
    <p:extLst>
      <p:ext uri="{BB962C8B-B14F-4D97-AF65-F5344CB8AC3E}">
        <p14:creationId xmlns:p14="http://schemas.microsoft.com/office/powerpoint/2010/main" val="402501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4FB966-46BA-46AB-B337-6AC062CD8688}"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1496922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85910-5FF6-D347-9DA5-72AD658EA5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945EACD-72BB-594E-A5CE-FC555130F17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1F5EB9-4B45-CD46-8A5F-5F5178F9BE82}"/>
              </a:ext>
            </a:extLst>
          </p:cNvPr>
          <p:cNvSpPr>
            <a:spLocks noGrp="1"/>
          </p:cNvSpPr>
          <p:nvPr>
            <p:ph type="sldNum" sz="quarter" idx="12"/>
          </p:nvPr>
        </p:nvSpPr>
        <p:spPr/>
        <p:txBody>
          <a:bodyPr/>
          <a:lstStyle>
            <a:lvl1pPr>
              <a:defRPr/>
            </a:lvl1pPr>
          </a:lstStyle>
          <a:p>
            <a:fld id="{9A0545E9-3740-4264-B000-84854EE2190C}" type="slidenum">
              <a:rPr lang="en-US" altLang="en-US"/>
              <a:pPr/>
              <a:t>‹#›</a:t>
            </a:fld>
            <a:endParaRPr lang="en-US" altLang="en-US"/>
          </a:p>
        </p:txBody>
      </p:sp>
    </p:spTree>
    <p:extLst>
      <p:ext uri="{BB962C8B-B14F-4D97-AF65-F5344CB8AC3E}">
        <p14:creationId xmlns:p14="http://schemas.microsoft.com/office/powerpoint/2010/main" val="4045546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5"/>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5"/>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85910-5FF6-D347-9DA5-72AD658EA5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945EACD-72BB-594E-A5CE-FC555130F17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1F5EB9-4B45-CD46-8A5F-5F5178F9BE82}"/>
              </a:ext>
            </a:extLst>
          </p:cNvPr>
          <p:cNvSpPr>
            <a:spLocks noGrp="1"/>
          </p:cNvSpPr>
          <p:nvPr>
            <p:ph type="sldNum" sz="quarter" idx="12"/>
          </p:nvPr>
        </p:nvSpPr>
        <p:spPr/>
        <p:txBody>
          <a:bodyPr/>
          <a:lstStyle>
            <a:lvl1pPr>
              <a:defRPr/>
            </a:lvl1pPr>
          </a:lstStyle>
          <a:p>
            <a:fld id="{0FCA9384-34AF-4CA9-923B-1F11EF8C4A7F}" type="slidenum">
              <a:rPr lang="en-US" altLang="en-US"/>
              <a:pPr/>
              <a:t>‹#›</a:t>
            </a:fld>
            <a:endParaRPr lang="en-US" altLang="en-US"/>
          </a:p>
        </p:txBody>
      </p:sp>
    </p:spTree>
    <p:extLst>
      <p:ext uri="{BB962C8B-B14F-4D97-AF65-F5344CB8AC3E}">
        <p14:creationId xmlns:p14="http://schemas.microsoft.com/office/powerpoint/2010/main" val="638069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0CAC885-300B-7548-8DDC-0D19333125D3}"/>
              </a:ext>
            </a:extLst>
          </p:cNvPr>
          <p:cNvSpPr>
            <a:spLocks noChangeArrowheads="1"/>
          </p:cNvSpPr>
          <p:nvPr>
            <p:custDataLst>
              <p:tags r:id="rId1"/>
            </p:custDataLst>
          </p:nvPr>
        </p:nvSpPr>
        <p:spPr bwMode="auto">
          <a:xfrm>
            <a:off x="0" y="1"/>
            <a:ext cx="12188825"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fr-FR" altLang="en-US" sz="3600" b="1" i="1" baseline="-25000">
              <a:solidFill>
                <a:prstClr val="black"/>
              </a:solidFill>
              <a:ea typeface="MS PGothic" pitchFamily="34" charset="-128"/>
            </a:endParaRPr>
          </a:p>
        </p:txBody>
      </p:sp>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0572" y="5868989"/>
            <a:ext cx="25562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7A301C54-2C3F-994D-AB19-D62463A72038}"/>
              </a:ext>
            </a:extLst>
          </p:cNvPr>
          <p:cNvSpPr>
            <a:spLocks noChangeArrowheads="1"/>
          </p:cNvSpPr>
          <p:nvPr userDrawn="1">
            <p:custDataLst>
              <p:tags r:id="rId2"/>
            </p:custDataLst>
          </p:nvPr>
        </p:nvSpPr>
        <p:spPr bwMode="auto">
          <a:xfrm>
            <a:off x="0" y="1"/>
            <a:ext cx="12188825"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fr-FR" altLang="en-US" sz="3600" b="1" i="1" baseline="-25000">
              <a:solidFill>
                <a:prstClr val="black"/>
              </a:solidFill>
              <a:ea typeface="MS PGothic" pitchFamily="34" charset="-128"/>
            </a:endParaRPr>
          </a:p>
        </p:txBody>
      </p:sp>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0572" y="5868989"/>
            <a:ext cx="255626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58095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Gener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D8E86-1324-2943-AC34-CDCE1AD8A6A7}"/>
              </a:ext>
            </a:extLst>
          </p:cNvPr>
          <p:cNvSpPr/>
          <p:nvPr/>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5" name="Rectangle 4">
            <a:extLst>
              <a:ext uri="{FF2B5EF4-FFF2-40B4-BE49-F238E27FC236}">
                <a16:creationId xmlns:a16="http://schemas.microsoft.com/office/drawing/2014/main" id="{EE1252E9-E4BC-4041-9D44-1542D8385597}"/>
              </a:ext>
            </a:extLst>
          </p:cNvPr>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1"/>
            <a:ext cx="11782531" cy="1219199"/>
          </a:xfrm>
        </p:spPr>
        <p:txBody>
          <a:bodyPr>
            <a:normAutofit/>
          </a:bodyPr>
          <a:lstStyle>
            <a:lvl1pPr algn="l">
              <a:defRPr sz="3200" baseline="0">
                <a:solidFill>
                  <a:schemeClr val="bg1"/>
                </a:solidFill>
              </a:defRPr>
            </a:lvl1pPr>
          </a:lstStyle>
          <a:p>
            <a:r>
              <a:rPr lang="en-US"/>
              <a:t>Click to edit Master title style</a:t>
            </a:r>
            <a:endParaRPr lang="en-US" dirty="0"/>
          </a:p>
        </p:txBody>
      </p:sp>
      <p:sp>
        <p:nvSpPr>
          <p:cNvPr id="8" name="Content Placeholder 8"/>
          <p:cNvSpPr>
            <a:spLocks noGrp="1"/>
          </p:cNvSpPr>
          <p:nvPr>
            <p:ph sz="quarter" idx="11"/>
          </p:nvPr>
        </p:nvSpPr>
        <p:spPr>
          <a:xfrm>
            <a:off x="914162"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a:extLst>
              <a:ext uri="{FF2B5EF4-FFF2-40B4-BE49-F238E27FC236}">
                <a16:creationId xmlns:a16="http://schemas.microsoft.com/office/drawing/2014/main" id="{C4B0CF1B-3B5C-0F49-B149-0BA1176D2D12}"/>
              </a:ext>
            </a:extLst>
          </p:cNvPr>
          <p:cNvSpPr>
            <a:spLocks noGrp="1"/>
          </p:cNvSpPr>
          <p:nvPr>
            <p:ph type="sldNum" sz="quarter" idx="12"/>
          </p:nvPr>
        </p:nvSpPr>
        <p:spPr>
          <a:xfrm>
            <a:off x="11071516" y="6356351"/>
            <a:ext cx="914162" cy="365125"/>
          </a:xfrm>
        </p:spPr>
        <p:txBody>
          <a:bodyPr/>
          <a:lstStyle>
            <a:lvl1pPr>
              <a:defRPr/>
            </a:lvl1pPr>
          </a:lstStyle>
          <a:p>
            <a:fld id="{A4D99DF2-ED7F-48FE-93E1-E988054F414B}" type="slidenum">
              <a:rPr lang="en-US" altLang="en-US"/>
              <a:pPr/>
              <a:t>‹#›</a:t>
            </a:fld>
            <a:endParaRPr lang="en-US" altLang="en-US"/>
          </a:p>
        </p:txBody>
      </p:sp>
    </p:spTree>
    <p:extLst>
      <p:ext uri="{BB962C8B-B14F-4D97-AF65-F5344CB8AC3E}">
        <p14:creationId xmlns:p14="http://schemas.microsoft.com/office/powerpoint/2010/main" val="2771785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a:lstStyle/>
          <a:p>
            <a:r>
              <a:rPr lang="en-US"/>
              <a:t>Click to edit Master title style</a:t>
            </a:r>
          </a:p>
        </p:txBody>
      </p:sp>
      <p:sp>
        <p:nvSpPr>
          <p:cNvPr id="3" name="Text Placeholder 2"/>
          <p:cNvSpPr>
            <a:spLocks noGrp="1"/>
          </p:cNvSpPr>
          <p:nvPr>
            <p:ph type="body" sz="half" idx="1"/>
          </p:nvPr>
        </p:nvSpPr>
        <p:spPr>
          <a:xfrm>
            <a:off x="609441"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255B14FA-180F-6240-867C-722C1277F544}"/>
              </a:ext>
            </a:extLst>
          </p:cNvPr>
          <p:cNvSpPr>
            <a:spLocks noGrp="1" noChangeArrowheads="1"/>
          </p:cNvSpPr>
          <p:nvPr>
            <p:ph type="ftr" sz="quarter" idx="10"/>
          </p:nvPr>
        </p:nvSpPr>
        <p:spPr>
          <a:xfrm>
            <a:off x="507868" y="6248400"/>
            <a:ext cx="6703854" cy="457200"/>
          </a:xfrm>
        </p:spPr>
        <p:txBody>
          <a:bodyPr/>
          <a:lstStyle>
            <a:lvl1pPr>
              <a:defRPr/>
            </a:lvl1pPr>
          </a:lstStyle>
          <a:p>
            <a:pPr>
              <a:defRPr/>
            </a:pPr>
            <a:endParaRPr lang="en-US">
              <a:solidFill>
                <a:prstClr val="black">
                  <a:tint val="75000"/>
                </a:prstClr>
              </a:solidFill>
            </a:endParaRPr>
          </a:p>
        </p:txBody>
      </p:sp>
      <p:sp>
        <p:nvSpPr>
          <p:cNvPr id="6" name="Rectangle 3">
            <a:extLst>
              <a:ext uri="{FF2B5EF4-FFF2-40B4-BE49-F238E27FC236}">
                <a16:creationId xmlns:a16="http://schemas.microsoft.com/office/drawing/2014/main" id="{8630DBB5-234A-DB4D-A6D1-E6E6EFD909B5}"/>
              </a:ext>
            </a:extLst>
          </p:cNvPr>
          <p:cNvSpPr>
            <a:spLocks noGrp="1" noChangeArrowheads="1"/>
          </p:cNvSpPr>
          <p:nvPr>
            <p:ph type="sldNum" sz="quarter" idx="11"/>
          </p:nvPr>
        </p:nvSpPr>
        <p:spPr>
          <a:xfrm>
            <a:off x="8735325" y="6248400"/>
            <a:ext cx="2844059" cy="457200"/>
          </a:xfrm>
        </p:spPr>
        <p:txBody>
          <a:bodyPr/>
          <a:lstStyle>
            <a:lvl1pPr>
              <a:defRPr/>
            </a:lvl1pPr>
          </a:lstStyle>
          <a:p>
            <a:fld id="{E44F2F87-A9BE-4074-BCE5-0213693DBE32}" type="slidenum">
              <a:rPr lang="en-US" altLang="en-US"/>
              <a:pPr/>
              <a:t>‹#›</a:t>
            </a:fld>
            <a:endParaRPr lang="en-US" altLang="en-US"/>
          </a:p>
        </p:txBody>
      </p:sp>
    </p:spTree>
    <p:extLst>
      <p:ext uri="{BB962C8B-B14F-4D97-AF65-F5344CB8AC3E}">
        <p14:creationId xmlns:p14="http://schemas.microsoft.com/office/powerpoint/2010/main" val="376544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1"/>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E26A2672-873F-4F41-83F8-709FD03E4D7F}"/>
              </a:ext>
            </a:extLst>
          </p:cNvPr>
          <p:cNvSpPr>
            <a:spLocks noGrp="1"/>
          </p:cNvSpPr>
          <p:nvPr>
            <p:ph type="dt" sz="half" idx="10"/>
          </p:nvPr>
        </p:nvSpPr>
        <p:spPr>
          <a:xfrm>
            <a:off x="609441" y="6243638"/>
            <a:ext cx="2844059" cy="457200"/>
          </a:xfr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5486B72F-61B5-3A47-9548-B090309B6A66}"/>
              </a:ext>
            </a:extLst>
          </p:cNvPr>
          <p:cNvSpPr>
            <a:spLocks noGrp="1"/>
          </p:cNvSpPr>
          <p:nvPr>
            <p:ph type="ftr" sz="quarter" idx="11"/>
          </p:nvPr>
        </p:nvSpPr>
        <p:spPr>
          <a:xfrm>
            <a:off x="4164515" y="6248400"/>
            <a:ext cx="3859795" cy="457200"/>
          </a:xfrm>
        </p:spPr>
        <p:txBody>
          <a:bodyPr/>
          <a:lstStyle>
            <a:lvl1pPr>
              <a:defRPr/>
            </a:lvl1pPr>
          </a:lstStyle>
          <a:p>
            <a:pPr>
              <a:defRPr/>
            </a:pPr>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F95CBB1F-4519-2F41-993B-7990F80A0A53}"/>
              </a:ext>
            </a:extLst>
          </p:cNvPr>
          <p:cNvSpPr>
            <a:spLocks noGrp="1"/>
          </p:cNvSpPr>
          <p:nvPr>
            <p:ph type="sldNum" sz="quarter" idx="12"/>
          </p:nvPr>
        </p:nvSpPr>
        <p:spPr>
          <a:xfrm>
            <a:off x="8735325" y="6243638"/>
            <a:ext cx="2844059" cy="457200"/>
          </a:xfrm>
        </p:spPr>
        <p:txBody>
          <a:bodyPr/>
          <a:lstStyle>
            <a:lvl1pPr>
              <a:defRPr/>
            </a:lvl1pPr>
          </a:lstStyle>
          <a:p>
            <a:fld id="{808C04D0-78FD-4B40-BBEC-8C7AAA39C5DE}" type="slidenum">
              <a:rPr lang="en-US" altLang="en-US"/>
              <a:pPr/>
              <a:t>‹#›</a:t>
            </a:fld>
            <a:endParaRPr lang="en-US" altLang="en-US"/>
          </a:p>
        </p:txBody>
      </p:sp>
    </p:spTree>
    <p:extLst>
      <p:ext uri="{BB962C8B-B14F-4D97-AF65-F5344CB8AC3E}">
        <p14:creationId xmlns:p14="http://schemas.microsoft.com/office/powerpoint/2010/main" val="2151334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0989"/>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92AE864-9B01-2041-8532-CF30B571E93E}"/>
              </a:ext>
            </a:extLst>
          </p:cNvPr>
          <p:cNvSpPr>
            <a:spLocks noGrp="1"/>
          </p:cNvSpPr>
          <p:nvPr>
            <p:ph type="sldNum" sz="quarter" idx="10"/>
          </p:nvPr>
        </p:nvSpPr>
        <p:spPr>
          <a:xfrm>
            <a:off x="8735325" y="6381750"/>
            <a:ext cx="2844059" cy="476250"/>
          </a:xfrm>
        </p:spPr>
        <p:txBody>
          <a:bodyPr/>
          <a:lstStyle>
            <a:lvl1pPr>
              <a:defRPr/>
            </a:lvl1pPr>
          </a:lstStyle>
          <a:p>
            <a:fld id="{84338F94-D4DE-4C96-9C51-E92FAFCBBC07}" type="slidenum">
              <a:rPr lang="en-US" altLang="en-US"/>
              <a:pPr/>
              <a:t>‹#›</a:t>
            </a:fld>
            <a:endParaRPr lang="en-US" altLang="en-US"/>
          </a:p>
        </p:txBody>
      </p:sp>
    </p:spTree>
    <p:extLst>
      <p:ext uri="{BB962C8B-B14F-4D97-AF65-F5344CB8AC3E}">
        <p14:creationId xmlns:p14="http://schemas.microsoft.com/office/powerpoint/2010/main" val="3254964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pPr lvl="0"/>
            <a:r>
              <a:rPr lang="en-US" noProof="0"/>
              <a:t>Click icon to add table</a:t>
            </a:r>
          </a:p>
        </p:txBody>
      </p:sp>
      <p:sp>
        <p:nvSpPr>
          <p:cNvPr id="4" name="Slide Number Placeholder 3">
            <a:extLst>
              <a:ext uri="{FF2B5EF4-FFF2-40B4-BE49-F238E27FC236}">
                <a16:creationId xmlns:a16="http://schemas.microsoft.com/office/drawing/2014/main" id="{E46BE185-BFCC-0448-830A-944369437CA0}"/>
              </a:ext>
            </a:extLst>
          </p:cNvPr>
          <p:cNvSpPr>
            <a:spLocks noGrp="1"/>
          </p:cNvSpPr>
          <p:nvPr>
            <p:ph type="sldNum" sz="quarter" idx="10"/>
          </p:nvPr>
        </p:nvSpPr>
        <p:spPr>
          <a:xfrm>
            <a:off x="8735325" y="6381750"/>
            <a:ext cx="2844059" cy="476250"/>
          </a:xfrm>
        </p:spPr>
        <p:txBody>
          <a:bodyPr/>
          <a:lstStyle>
            <a:lvl1pPr>
              <a:defRPr/>
            </a:lvl1pPr>
          </a:lstStyle>
          <a:p>
            <a:fld id="{122A93D0-EFE6-40B3-9AD6-E176F56413F3}" type="slidenum">
              <a:rPr lang="en-US" altLang="en-US"/>
              <a:pPr/>
              <a:t>‹#›</a:t>
            </a:fld>
            <a:endParaRPr lang="en-US" altLang="en-US"/>
          </a:p>
        </p:txBody>
      </p:sp>
    </p:spTree>
    <p:extLst>
      <p:ext uri="{BB962C8B-B14F-4D97-AF65-F5344CB8AC3E}">
        <p14:creationId xmlns:p14="http://schemas.microsoft.com/office/powerpoint/2010/main" val="30562429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39"/>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CA385910-5FF6-D347-9DA5-72AD658EA5C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945EACD-72BB-594E-A5CE-FC555130F17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381F5EB9-4B45-CD46-8A5F-5F5178F9BE82}"/>
              </a:ext>
            </a:extLst>
          </p:cNvPr>
          <p:cNvSpPr>
            <a:spLocks noGrp="1"/>
          </p:cNvSpPr>
          <p:nvPr>
            <p:ph type="sldNum" sz="quarter" idx="12"/>
          </p:nvPr>
        </p:nvSpPr>
        <p:spPr/>
        <p:txBody>
          <a:bodyPr/>
          <a:lstStyle>
            <a:lvl1pPr>
              <a:defRPr/>
            </a:lvl1pPr>
          </a:lstStyle>
          <a:p>
            <a:fld id="{B136E6E2-4ED5-49D0-A728-306D3D5222F1}" type="slidenum">
              <a:rPr lang="en-US" altLang="en-US"/>
              <a:pPr/>
              <a:t>‹#›</a:t>
            </a:fld>
            <a:endParaRPr lang="en-US" altLang="en-US"/>
          </a:p>
        </p:txBody>
      </p:sp>
    </p:spTree>
    <p:extLst>
      <p:ext uri="{BB962C8B-B14F-4D97-AF65-F5344CB8AC3E}">
        <p14:creationId xmlns:p14="http://schemas.microsoft.com/office/powerpoint/2010/main" val="2118431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Gener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618B32-F70D-4442-9F46-32DDF507DF8D}"/>
              </a:ext>
            </a:extLst>
          </p:cNvPr>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2" name="Title 1"/>
          <p:cNvSpPr>
            <a:spLocks noGrp="1"/>
          </p:cNvSpPr>
          <p:nvPr>
            <p:ph type="ctrTitle"/>
          </p:nvPr>
        </p:nvSpPr>
        <p:spPr>
          <a:xfrm>
            <a:off x="203147" y="1"/>
            <a:ext cx="11782531" cy="1219199"/>
          </a:xfrm>
        </p:spPr>
        <p:txBody>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2"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a:extLst>
              <a:ext uri="{FF2B5EF4-FFF2-40B4-BE49-F238E27FC236}">
                <a16:creationId xmlns:a16="http://schemas.microsoft.com/office/drawing/2014/main" id="{F143B2D4-142B-844B-8234-240DF6FF2D0F}"/>
              </a:ext>
            </a:extLst>
          </p:cNvPr>
          <p:cNvSpPr>
            <a:spLocks noGrp="1"/>
          </p:cNvSpPr>
          <p:nvPr>
            <p:ph type="sldNum" sz="quarter" idx="12"/>
          </p:nvPr>
        </p:nvSpPr>
        <p:spPr>
          <a:xfrm>
            <a:off x="11071516" y="6356351"/>
            <a:ext cx="914162" cy="365125"/>
          </a:xfrm>
        </p:spPr>
        <p:txBody>
          <a:bodyPr/>
          <a:lstStyle>
            <a:lvl1pPr>
              <a:defRPr>
                <a:solidFill>
                  <a:srgbClr val="000000"/>
                </a:solidFill>
              </a:defRPr>
            </a:lvl1pPr>
          </a:lstStyle>
          <a:p>
            <a:fld id="{60140631-32FD-464C-9E10-7635690AA506}" type="slidenum">
              <a:rPr lang="en-US" altLang="en-US"/>
              <a:pPr/>
              <a:t>‹#›</a:t>
            </a:fld>
            <a:endParaRPr lang="en-US" altLang="en-US"/>
          </a:p>
        </p:txBody>
      </p:sp>
    </p:spTree>
    <p:extLst>
      <p:ext uri="{BB962C8B-B14F-4D97-AF65-F5344CB8AC3E}">
        <p14:creationId xmlns:p14="http://schemas.microsoft.com/office/powerpoint/2010/main" val="227470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3" y="1535113"/>
            <a:ext cx="5385514"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3" y="2174875"/>
            <a:ext cx="5385514"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1" y="1535113"/>
            <a:ext cx="5387630"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1" y="2174875"/>
            <a:ext cx="5387630"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4FB966-46BA-46AB-B337-6AC062CD8688}"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862954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027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43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189189"/>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212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1F9CA3-105E-4857-9057-6DB6197DA786}" type="datetimeFigureOut">
              <a:rPr lang="en-US" smtClean="0">
                <a:solidFill>
                  <a:prstClr val="black">
                    <a:tint val="75000"/>
                  </a:prstClr>
                </a:solidFill>
              </a:rPr>
              <a:pPr/>
              <a:t>7/19/2023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214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1F9CA3-105E-4857-9057-6DB6197DA786}" type="datetimeFigureOut">
              <a:rPr lang="en-US" smtClean="0">
                <a:solidFill>
                  <a:prstClr val="black">
                    <a:tint val="75000"/>
                  </a:prstClr>
                </a:solidFill>
              </a:rPr>
              <a:pPr/>
              <a:t>7/19/2023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029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D017A-E32F-4955-AFD9-02DC63A9777B}" type="datetimeFigureOut">
              <a:rPr lang="en-US" smtClean="0">
                <a:solidFill>
                  <a:prstClr val="black">
                    <a:tint val="75000"/>
                  </a:prstClr>
                </a:solidFill>
              </a:rPr>
              <a:pPr/>
              <a:t>7/19/2023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89E3EBF-9994-473A-8A2C-2C245420A7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2196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145948"/>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black">
                    <a:tint val="75000"/>
                  </a:prstClr>
                </a:solidFill>
              </a:rPr>
              <a:pPr/>
              <a:t>7/19/2023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540623"/>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88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4FB966-46BA-46AB-B337-6AC062CD8688}"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1513291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54051"/>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p:custDataLst>
              <p:tags r:id="rId1"/>
            </p:custDataLst>
          </p:nvPr>
        </p:nvSpPr>
        <p:spPr bwMode="auto">
          <a:xfrm>
            <a:off x="0" y="3"/>
            <a:ext cx="12188825" cy="5000625"/>
          </a:xfrm>
          <a:prstGeom prst="rect">
            <a:avLst/>
          </a:prstGeom>
          <a:solidFill>
            <a:srgbClr val="003366"/>
          </a:solidFill>
          <a:ln w="9525">
            <a:noFill/>
            <a:miter lim="800000"/>
            <a:headEnd/>
            <a:tailEnd/>
          </a:ln>
        </p:spPr>
        <p:txBody>
          <a:bodyPr wrap="none" anchor="ctr"/>
          <a:lstStyle/>
          <a:p>
            <a:pPr fontAlgn="base">
              <a:spcBef>
                <a:spcPct val="0"/>
              </a:spcBef>
              <a:spcAft>
                <a:spcPct val="0"/>
              </a:spcAft>
            </a:pPr>
            <a:endParaRPr lang="en-US" sz="1350" dirty="0">
              <a:solidFill>
                <a:srgbClr val="FFFFFF"/>
              </a:solidFill>
              <a:latin typeface="Calibri" pitchFamily="34" charset="0"/>
              <a:cs typeface="Arial" charset="0"/>
            </a:endParaRPr>
          </a:p>
        </p:txBody>
      </p:sp>
      <p:pic>
        <p:nvPicPr>
          <p:cNvPr id="4" name="Picture 6"/>
          <p:cNvPicPr>
            <a:picLocks noChangeAspect="1"/>
          </p:cNvPicPr>
          <p:nvPr/>
        </p:nvPicPr>
        <p:blipFill>
          <a:blip r:embed="rId3" cstate="print"/>
          <a:srcRect/>
          <a:stretch>
            <a:fillRect/>
          </a:stretch>
        </p:blipFill>
        <p:spPr bwMode="auto">
          <a:xfrm>
            <a:off x="8836898" y="5334003"/>
            <a:ext cx="2844059" cy="1141413"/>
          </a:xfrm>
          <a:prstGeom prst="rect">
            <a:avLst/>
          </a:prstGeom>
          <a:noFill/>
          <a:ln w="9525">
            <a:noFill/>
            <a:miter lim="800000"/>
            <a:headEnd/>
            <a:tailEnd/>
          </a:ln>
        </p:spPr>
      </p:pic>
      <p:sp>
        <p:nvSpPr>
          <p:cNvPr id="2" name="Title 1"/>
          <p:cNvSpPr>
            <a:spLocks noGrp="1"/>
          </p:cNvSpPr>
          <p:nvPr>
            <p:ph type="ctrTitle" hasCustomPrompt="1"/>
          </p:nvPr>
        </p:nvSpPr>
        <p:spPr>
          <a:xfrm>
            <a:off x="522379" y="3034408"/>
            <a:ext cx="10360501" cy="718911"/>
          </a:xfrm>
          <a:prstGeom prst="rect">
            <a:avLst/>
          </a:prstGeom>
        </p:spPr>
        <p:txBody>
          <a:bodyPr/>
          <a:lstStyle>
            <a:lvl1pPr algn="l">
              <a:defRPr sz="2100" baseline="0">
                <a:solidFill>
                  <a:schemeClr val="bg1"/>
                </a:solidFill>
                <a:latin typeface="Calibri" pitchFamily="34" charset="0"/>
                <a:ea typeface="Verdana" pitchFamily="34" charset="0"/>
                <a:cs typeface="Verdana" pitchFamily="34" charset="0"/>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914162" y="3805893"/>
            <a:ext cx="3250353" cy="302263"/>
          </a:xfrm>
          <a:prstGeom prst="rect">
            <a:avLst/>
          </a:prstGeom>
        </p:spPr>
        <p:txBody>
          <a:bodyPr/>
          <a:lstStyle>
            <a:lvl1pPr marL="0" indent="0" algn="l">
              <a:buNone/>
              <a:defRPr sz="1350" baseline="0">
                <a:solidFill>
                  <a:schemeClr val="bg1"/>
                </a:solidFill>
                <a:latin typeface="Calibri" pitchFamily="34" charset="0"/>
                <a:ea typeface="Verdana" pitchFamily="34" charset="0"/>
                <a:cs typeface="Verdana"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CHAI Malaria</a:t>
            </a:r>
          </a:p>
        </p:txBody>
      </p:sp>
    </p:spTree>
    <p:extLst>
      <p:ext uri="{BB962C8B-B14F-4D97-AF65-F5344CB8AC3E}">
        <p14:creationId xmlns:p14="http://schemas.microsoft.com/office/powerpoint/2010/main" val="13176407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5" name="Text Placeholder 4"/>
          <p:cNvSpPr>
            <a:spLocks noGrp="1"/>
          </p:cNvSpPr>
          <p:nvPr>
            <p:ph type="body" sz="quarter" idx="11"/>
          </p:nvPr>
        </p:nvSpPr>
        <p:spPr>
          <a:xfrm>
            <a:off x="507868" y="1143002"/>
            <a:ext cx="8329030" cy="14656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324142"/>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19" y="1591"/>
          <a:ext cx="2115" cy="1587"/>
        </p:xfrm>
        <a:graphic>
          <a:graphicData uri="http://schemas.openxmlformats.org/presentationml/2006/ole">
            <mc:AlternateContent xmlns:mc="http://schemas.openxmlformats.org/markup-compatibility/2006">
              <mc:Choice xmlns:v="urn:schemas-microsoft-com:vml" Requires="v">
                <p:oleObj spid="_x0000_s4123"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591"/>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4235" y="0"/>
            <a:ext cx="12145815" cy="912008"/>
          </a:xfrm>
          <a:prstGeom prst="rect">
            <a:avLst/>
          </a:prstGeom>
        </p:spPr>
        <p:txBody>
          <a:bodyPr/>
          <a:lstStyle>
            <a:lvl1pPr marL="176213" indent="0">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10" name="Content Placeholder 9"/>
          <p:cNvSpPr>
            <a:spLocks noGrp="1"/>
          </p:cNvSpPr>
          <p:nvPr>
            <p:ph sz="quarter" idx="11" hasCustomPrompt="1"/>
          </p:nvPr>
        </p:nvSpPr>
        <p:spPr>
          <a:xfrm>
            <a:off x="2486436" y="2247886"/>
            <a:ext cx="6602280" cy="1562608"/>
          </a:xfrm>
        </p:spPr>
        <p:txBody>
          <a:bodyPr/>
          <a:lstStyle>
            <a:lvl1pPr>
              <a:lnSpc>
                <a:spcPct val="150000"/>
              </a:lnSpc>
              <a:defRPr baseline="0"/>
            </a:lvl1pPr>
          </a:lstStyle>
          <a:p>
            <a:pPr lvl="0"/>
            <a:r>
              <a:rPr lang="en-US" dirty="0"/>
              <a:t>First level bullet</a:t>
            </a:r>
          </a:p>
          <a:p>
            <a:pPr lvl="0"/>
            <a:r>
              <a:rPr lang="en-US" dirty="0"/>
              <a:t>First level bullet</a:t>
            </a:r>
          </a:p>
          <a:p>
            <a:pPr lvl="0"/>
            <a:r>
              <a:rPr lang="en-US" dirty="0"/>
              <a:t>First level bullet</a:t>
            </a:r>
          </a:p>
        </p:txBody>
      </p:sp>
    </p:spTree>
    <p:extLst>
      <p:ext uri="{BB962C8B-B14F-4D97-AF65-F5344CB8AC3E}">
        <p14:creationId xmlns:p14="http://schemas.microsoft.com/office/powerpoint/2010/main" val="2803953399"/>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19" y="1591"/>
          <a:ext cx="2115" cy="1587"/>
        </p:xfrm>
        <a:graphic>
          <a:graphicData uri="http://schemas.openxmlformats.org/presentationml/2006/ole">
            <mc:AlternateContent xmlns:mc="http://schemas.openxmlformats.org/markup-compatibility/2006">
              <mc:Choice xmlns:v="urn:schemas-microsoft-com:vml" Requires="v">
                <p:oleObj spid="_x0000_s5172"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9" y="1591"/>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anchor="ctr"/>
          <a:lstStyle/>
          <a:p>
            <a:pPr eaLnBrk="0" fontAlgn="base" hangingPunct="0">
              <a:spcBef>
                <a:spcPct val="0"/>
              </a:spcBef>
              <a:spcAft>
                <a:spcPct val="0"/>
              </a:spcAft>
            </a:pPr>
            <a:endParaRPr lang="en-US" sz="1050">
              <a:solidFill>
                <a:srgbClr val="000000"/>
              </a:solidFill>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08" y="1652591"/>
          <a:ext cx="10652525" cy="4619625"/>
        </p:xfrm>
        <a:graphic>
          <a:graphicData uri="http://schemas.openxmlformats.org/presentationml/2006/ole">
            <mc:AlternateContent xmlns:mc="http://schemas.openxmlformats.org/markup-compatibility/2006">
              <mc:Choice xmlns:v="urn:schemas-microsoft-com:vml" Requires="v">
                <p:oleObj spid="_x0000_s5173" name="Chart" r:id="rId17" imgW="10668000" imgH="6172200" progId="MSGraph.Chart.8">
                  <p:embed followColorScheme="full"/>
                </p:oleObj>
              </mc:Choice>
              <mc:Fallback>
                <p:oleObj name="Chart" r:id="rId17" imgW="10668000" imgH="6172200"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308" y="1652591"/>
                        <a:ext cx="10652525" cy="461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37766" y="6176966"/>
            <a:ext cx="810472"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8FA1B599-208B-474C-BB70-669B3289C565}" type="datetime'''''''''2''''''''01''1'''''''''''''''">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717140" y="6176966"/>
            <a:ext cx="759685"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7F896BFF-7D3E-4B57-BCEE-E03F43789C5C}" type="datetime'''''''2''''''''0''''''1''''''''''''''''2'''">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9114715" y="6176966"/>
            <a:ext cx="708898"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4CD0D7C0-E8E2-4323-AA5E-5FFE87D5C11C}" type="datetime'''''''''''2''''''''''0''''1''''''''''''''''3'''''''''''''''''">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0517094" y="2260603"/>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5C2A6D42-1D91-4033-AF71-7B90EA65F69E}" type="datetime'''''''''''''''''''''''''''''S''e''''rie''''s'''''''''''''">
              <a:rPr lang="en-US" sz="1050">
                <a:solidFill>
                  <a:srgbClr val="000000"/>
                </a:solidFill>
                <a:latin typeface="Calibri" pitchFamily="34" charset="0"/>
                <a:ea typeface="MS PGothic" pitchFamily="34" charset="-128"/>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10517094" y="2727328"/>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DBD6C156-6D8B-4DD9-BD68-F88C40AC871A}" type="datetime'''S''''''''''''eri''e''''''''''''''''''''''''''''''''''''s'''">
              <a:rPr lang="en-US" sz="1050">
                <a:solidFill>
                  <a:srgbClr val="000000"/>
                </a:solidFill>
                <a:latin typeface="Calibri" pitchFamily="34" charset="0"/>
                <a:ea typeface="MS PGothic" pitchFamily="34" charset="-128"/>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10517094" y="4465641"/>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FBE60238-430C-4185-8E8A-7CBC89180D4E}" type="datetime'''''''''''''''''''Se''''r''''''i''e''s'''''''">
              <a:rPr lang="en-US" sz="1050">
                <a:solidFill>
                  <a:srgbClr val="000000"/>
                </a:solidFill>
                <a:latin typeface="Calibri" pitchFamily="34" charset="0"/>
                <a:ea typeface="MS PGothic" pitchFamily="34" charset="-128"/>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2647261" y="4005266"/>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EE6D32BE-BDF5-4839-A21A-0CD23EDBD6FA}" type="datetime'''''''''''''2''''''''''''''''''''''''''''''''''''''''2'">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5948401" y="3224216"/>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22141A37-7C1C-4864-A5A0-28D22DAFE867}" type="datetime'''''''''''''''''3''''''''''''''''''''''''''''''''''''1'">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9249541" y="1957389"/>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8F8037BF-D606-4869-9964-7AB63C748805}" type="datetime'''''''''''''''''''''''''''''''''4''''''6'''">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03"/>
            <a:ext cx="418704" cy="276999"/>
          </a:xfrm>
          <a:prstGeom prst="rect">
            <a:avLst/>
          </a:prstGeom>
          <a:noFill/>
          <a:ln w="9525">
            <a:noFill/>
            <a:miter lim="800000"/>
            <a:headEnd/>
            <a:tailEnd/>
          </a:ln>
        </p:spPr>
        <p:txBody>
          <a:bodyPr wrap="none" anchor="b">
            <a:spAutoFit/>
          </a:bodyPr>
          <a:lstStyle/>
          <a:p>
            <a:pPr fontAlgn="base">
              <a:spcBef>
                <a:spcPct val="0"/>
              </a:spcBef>
              <a:spcAft>
                <a:spcPct val="0"/>
              </a:spcAft>
            </a:pPr>
            <a:r>
              <a:rPr lang="en-US" sz="600">
                <a:solidFill>
                  <a:srgbClr val="000000"/>
                </a:solidFill>
                <a:latin typeface="Calibri" pitchFamily="34" charset="0"/>
                <a:cs typeface="Arial" charset="0"/>
              </a:rPr>
              <a:t>Notes:</a:t>
            </a:r>
          </a:p>
          <a:p>
            <a:pPr fontAlgn="base">
              <a:spcBef>
                <a:spcPct val="0"/>
              </a:spcBef>
              <a:spcAft>
                <a:spcPct val="0"/>
              </a:spcAft>
            </a:pPr>
            <a:r>
              <a:rPr lang="en-US"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77702" y="1314452"/>
            <a:ext cx="851515"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b="1" dirty="0">
                <a:solidFill>
                  <a:srgbClr val="000000"/>
                </a:solidFill>
                <a:latin typeface="Calibri" pitchFamily="34" charset="0"/>
                <a:cs typeface="Arial" charset="0"/>
              </a:rPr>
              <a:t>Chart Title</a:t>
            </a:r>
          </a:p>
        </p:txBody>
      </p:sp>
      <p:sp>
        <p:nvSpPr>
          <p:cNvPr id="2" name="Title 1"/>
          <p:cNvSpPr>
            <a:spLocks noGrp="1"/>
          </p:cNvSpPr>
          <p:nvPr>
            <p:ph type="title"/>
          </p:nvPr>
        </p:nvSpPr>
        <p:spPr>
          <a:xfrm>
            <a:off x="2" y="3178"/>
            <a:ext cx="12150047" cy="911225"/>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Calibri" pitchFamily="34" charset="0"/>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11720393"/>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19" y="1591"/>
          <a:ext cx="2115" cy="1587"/>
        </p:xfrm>
        <a:graphic>
          <a:graphicData uri="http://schemas.openxmlformats.org/presentationml/2006/ole">
            <mc:AlternateContent xmlns:mc="http://schemas.openxmlformats.org/markup-compatibility/2006">
              <mc:Choice xmlns:v="urn:schemas-microsoft-com:vml" Requires="v">
                <p:oleObj spid="_x0000_s6221" name="think-cell Slide" r:id="rId25" imgW="6350000" imgH="6350000" progId="">
                  <p:embed/>
                </p:oleObj>
              </mc:Choice>
              <mc:Fallback>
                <p:oleObj name="think-cell Slide" r:id="rId25" imgW="6350000" imgH="6350000"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19" y="1591"/>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anchor="ctr"/>
          <a:lstStyle/>
          <a:p>
            <a:pPr eaLnBrk="0" fontAlgn="base" hangingPunct="0">
              <a:spcBef>
                <a:spcPct val="0"/>
              </a:spcBef>
              <a:spcAft>
                <a:spcPct val="0"/>
              </a:spcAft>
            </a:pPr>
            <a:endParaRPr lang="en-US" sz="1050">
              <a:solidFill>
                <a:srgbClr val="000000"/>
              </a:solidFill>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07" y="2300291"/>
          <a:ext cx="4812047" cy="3971925"/>
        </p:xfrm>
        <a:graphic>
          <a:graphicData uri="http://schemas.openxmlformats.org/presentationml/2006/ole">
            <mc:AlternateContent xmlns:mc="http://schemas.openxmlformats.org/markup-compatibility/2006">
              <mc:Choice xmlns:v="urn:schemas-microsoft-com:vml" Requires="v">
                <p:oleObj spid="_x0000_s6222" name="Chart" r:id="rId27" imgW="4826000" imgH="5308600" progId="MSGraph.Chart.8">
                  <p:embed followColorScheme="full"/>
                </p:oleObj>
              </mc:Choice>
              <mc:Fallback>
                <p:oleObj name="Chart" r:id="rId27" imgW="4826000" imgH="5308600" progId="MSGraph.Chart.8">
                  <p:embed followColorScheme="full"/>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307" y="2300291"/>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756998" y="6176966"/>
            <a:ext cx="842214"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78F5E02E-7D0B-472F-BF25-D9F8CBEFE2E1}" type="datetime'''''''''''2''''''''''''''0''''''''1''''''''''''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3021813" y="3624266"/>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4EED0C45-F51E-46B0-AA32-C55D6828E8E0}" type="datetime'''''''''''''''''''''''3''''''''''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1422032" y="6176966"/>
            <a:ext cx="772381"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565688E6-4912-4300-8A91-4516C92BCB4E}" type="datetime'''''''''''''''''''''2''''''''''''01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669616" y="4281491"/>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DE3CCD5E-39A6-4AF5-9FDC-4EC975B056F7}" type="datetime'''2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5108303" y="4689478"/>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628AEFD3-9C24-4BD4-8C5F-D84442C9A0D5}"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5108303" y="3222628"/>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111D8430-C935-4A56-B127-B4B6A08EFC05}"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5108303" y="2832103"/>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C47EE1F9-996F-445E-B3B1-3E41884CB1E7}"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4137008" y="6176966"/>
            <a:ext cx="840097"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E0BDC977-8391-47C1-9AAA-B2F07A205231}" type="datetime'''''''''''''2''''0''''''''''1''''''''''''''3'">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4374011" y="2557466"/>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664244B0-1C06-41CA-99DB-2ED5E4F8EAAF}" type="datetime'''''''''''''''''''''''''''''''''''4''6'''''">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03"/>
            <a:ext cx="418704" cy="276999"/>
          </a:xfrm>
          <a:prstGeom prst="rect">
            <a:avLst/>
          </a:prstGeom>
          <a:noFill/>
          <a:ln w="9525">
            <a:noFill/>
            <a:miter lim="800000"/>
            <a:headEnd/>
            <a:tailEnd/>
          </a:ln>
        </p:spPr>
        <p:txBody>
          <a:bodyPr wrap="none" anchor="b">
            <a:spAutoFit/>
          </a:bodyPr>
          <a:lstStyle/>
          <a:p>
            <a:pPr fontAlgn="base">
              <a:spcBef>
                <a:spcPct val="0"/>
              </a:spcBef>
              <a:spcAft>
                <a:spcPct val="0"/>
              </a:spcAft>
            </a:pPr>
            <a:r>
              <a:rPr lang="en-US" sz="600">
                <a:solidFill>
                  <a:srgbClr val="000000"/>
                </a:solidFill>
                <a:latin typeface="Calibri" pitchFamily="34" charset="0"/>
                <a:cs typeface="Arial" charset="0"/>
              </a:rPr>
              <a:t>Notes:</a:t>
            </a:r>
          </a:p>
          <a:p>
            <a:pPr fontAlgn="base">
              <a:spcBef>
                <a:spcPct val="0"/>
              </a:spcBef>
              <a:spcAft>
                <a:spcPct val="0"/>
              </a:spcAft>
            </a:pPr>
            <a:r>
              <a:rPr lang="en-US"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60773" y="1992314"/>
            <a:ext cx="766557" cy="253916"/>
          </a:xfrm>
          <a:prstGeom prst="rect">
            <a:avLst/>
          </a:prstGeom>
          <a:noFill/>
          <a:ln w="9525">
            <a:noFill/>
            <a:miter lim="800000"/>
            <a:headEnd/>
            <a:tailEnd/>
          </a:ln>
        </p:spPr>
        <p:txBody>
          <a:bodyPr wrap="none">
            <a:spAutoFit/>
          </a:bodyPr>
          <a:lstStyle/>
          <a:p>
            <a:pPr fontAlgn="base">
              <a:spcBef>
                <a:spcPct val="0"/>
              </a:spcBef>
              <a:spcAft>
                <a:spcPct val="0"/>
              </a:spcAft>
            </a:pPr>
            <a:r>
              <a:rPr lang="en-US" sz="1050" b="1">
                <a:solidFill>
                  <a:srgbClr val="000000"/>
                </a:solidFill>
                <a:latin typeface="Calibri" pitchFamily="34" charset="0"/>
                <a:cs typeface="Arial" charset="0"/>
              </a:rPr>
              <a:t>Chart Title</a:t>
            </a:r>
          </a:p>
        </p:txBody>
      </p:sp>
      <p:graphicFrame>
        <p:nvGraphicFramePr>
          <p:cNvPr id="17" name="Object 20"/>
          <p:cNvGraphicFramePr>
            <a:graphicFrameLocks noChangeAspect="1"/>
          </p:cNvGraphicFramePr>
          <p:nvPr>
            <p:custDataLst>
              <p:tags r:id="rId14"/>
            </p:custDataLst>
          </p:nvPr>
        </p:nvGraphicFramePr>
        <p:xfrm>
          <a:off x="6409716" y="2300291"/>
          <a:ext cx="4812047" cy="3971925"/>
        </p:xfrm>
        <a:graphic>
          <a:graphicData uri="http://schemas.openxmlformats.org/presentationml/2006/ole">
            <mc:AlternateContent xmlns:mc="http://schemas.openxmlformats.org/markup-compatibility/2006">
              <mc:Choice xmlns:v="urn:schemas-microsoft-com:vml" Requires="v">
                <p:oleObj spid="_x0000_s6223" name="Chart" r:id="rId29" imgW="4826000" imgH="5308600" progId="MSGraph.Chart.8">
                  <p:embed followColorScheme="full"/>
                </p:oleObj>
              </mc:Choice>
              <mc:Fallback>
                <p:oleObj name="Chart" r:id="rId29" imgW="4826000" imgH="5308600" progId="MSGraph.Chart.8">
                  <p:embed followColorScheme="full"/>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09716" y="2300291"/>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8648263" y="6176966"/>
            <a:ext cx="774498"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DFB318E2-5645-4F94-80FA-A41535BE9C65}" type="datetime'''''''''''''''20''''''''''1''''''''''''''''''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9" name="Rectangle 22"/>
          <p:cNvSpPr>
            <a:spLocks noChangeArrowheads="1"/>
          </p:cNvSpPr>
          <p:nvPr>
            <p:custDataLst>
              <p:tags r:id="rId16"/>
            </p:custDataLst>
          </p:nvPr>
        </p:nvSpPr>
        <p:spPr bwMode="auto">
          <a:xfrm>
            <a:off x="8879220" y="3624266"/>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B8C35BC7-65F0-4FE2-A0C1-A1A8A8D3D599}" type="datetime'''''''''''''''''''''''''''''''''''''''''3''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20" name="Rectangle 23"/>
          <p:cNvSpPr>
            <a:spLocks noChangeArrowheads="1"/>
          </p:cNvSpPr>
          <p:nvPr>
            <p:custDataLst>
              <p:tags r:id="rId17"/>
            </p:custDataLst>
          </p:nvPr>
        </p:nvSpPr>
        <p:spPr bwMode="auto">
          <a:xfrm>
            <a:off x="7356830" y="6176966"/>
            <a:ext cx="704666"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AEA9B0AF-60DF-42C7-A7DE-A919C1C0F1C1}" type="datetime'''''''''2''''''''''''''''''''0''''''''''''''''''1''''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21" name="Rectangle 24"/>
          <p:cNvSpPr>
            <a:spLocks noChangeArrowheads="1"/>
          </p:cNvSpPr>
          <p:nvPr>
            <p:custDataLst>
              <p:tags r:id="rId18"/>
            </p:custDataLst>
          </p:nvPr>
        </p:nvSpPr>
        <p:spPr bwMode="auto">
          <a:xfrm>
            <a:off x="7527023" y="4281491"/>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C1F9B353-C8C3-48AB-A31D-0201FD17C5BF}" type="datetime'''2''''''''''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22" name="Rectangle 25"/>
          <p:cNvSpPr>
            <a:spLocks noChangeArrowheads="1"/>
          </p:cNvSpPr>
          <p:nvPr>
            <p:custDataLst>
              <p:tags r:id="rId19"/>
            </p:custDataLst>
          </p:nvPr>
        </p:nvSpPr>
        <p:spPr bwMode="auto">
          <a:xfrm>
            <a:off x="10965710" y="4689478"/>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794EFAC4-AB1F-4AFC-AE79-543D575CF41C}"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23" name="Rectangle 26"/>
          <p:cNvSpPr>
            <a:spLocks noChangeArrowheads="1"/>
          </p:cNvSpPr>
          <p:nvPr>
            <p:custDataLst>
              <p:tags r:id="rId20"/>
            </p:custDataLst>
          </p:nvPr>
        </p:nvSpPr>
        <p:spPr bwMode="auto">
          <a:xfrm>
            <a:off x="10965710" y="3222628"/>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47647928-E8D8-4868-BA01-68A674FF8C41}"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24" name="Rectangle 27"/>
          <p:cNvSpPr>
            <a:spLocks noChangeArrowheads="1"/>
          </p:cNvSpPr>
          <p:nvPr>
            <p:custDataLst>
              <p:tags r:id="rId21"/>
            </p:custDataLst>
          </p:nvPr>
        </p:nvSpPr>
        <p:spPr bwMode="auto">
          <a:xfrm>
            <a:off x="10965710" y="2832103"/>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B1189658-8509-438E-BF6A-7D3A76400763}"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25" name="Rectangle 28"/>
          <p:cNvSpPr>
            <a:spLocks noChangeArrowheads="1"/>
          </p:cNvSpPr>
          <p:nvPr>
            <p:custDataLst>
              <p:tags r:id="rId22"/>
            </p:custDataLst>
          </p:nvPr>
        </p:nvSpPr>
        <p:spPr bwMode="auto">
          <a:xfrm>
            <a:off x="9995016" y="6176966"/>
            <a:ext cx="840097"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9080380C-C73B-457E-B7FD-A52B4D43F1A6}" type="datetime'''''''''''''20''''''''''''1''''''''3'''''''''''''">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26" name="Rectangle 29"/>
          <p:cNvSpPr>
            <a:spLocks noChangeArrowheads="1"/>
          </p:cNvSpPr>
          <p:nvPr>
            <p:custDataLst>
              <p:tags r:id="rId23"/>
            </p:custDataLst>
          </p:nvPr>
        </p:nvSpPr>
        <p:spPr bwMode="auto">
          <a:xfrm>
            <a:off x="10231419" y="2557466"/>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03882645-63AB-4A55-A491-95C764DB019C}" type="datetime'''''''''''4''''''''''''''''''''6'''''''">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27" name="TextBox 30"/>
          <p:cNvSpPr txBox="1">
            <a:spLocks noChangeArrowheads="1"/>
          </p:cNvSpPr>
          <p:nvPr/>
        </p:nvSpPr>
        <p:spPr bwMode="auto">
          <a:xfrm>
            <a:off x="6409716" y="1992314"/>
            <a:ext cx="766557" cy="253916"/>
          </a:xfrm>
          <a:prstGeom prst="rect">
            <a:avLst/>
          </a:prstGeom>
          <a:noFill/>
          <a:ln w="9525">
            <a:noFill/>
            <a:miter lim="800000"/>
            <a:headEnd/>
            <a:tailEnd/>
          </a:ln>
        </p:spPr>
        <p:txBody>
          <a:bodyPr wrap="none">
            <a:spAutoFit/>
          </a:bodyPr>
          <a:lstStyle/>
          <a:p>
            <a:pPr fontAlgn="base">
              <a:spcBef>
                <a:spcPct val="0"/>
              </a:spcBef>
              <a:spcAft>
                <a:spcPct val="0"/>
              </a:spcAft>
            </a:pPr>
            <a:r>
              <a:rPr lang="en-US" sz="1050" b="1">
                <a:solidFill>
                  <a:srgbClr val="000000"/>
                </a:solidFill>
                <a:latin typeface="Calibri" pitchFamily="34" charset="0"/>
                <a:cs typeface="Arial" charset="0"/>
              </a:rPr>
              <a:t>Chart Title</a:t>
            </a:r>
          </a:p>
        </p:txBody>
      </p:sp>
      <p:sp>
        <p:nvSpPr>
          <p:cNvPr id="28" name="Rounded Rectangle 27"/>
          <p:cNvSpPr/>
          <p:nvPr/>
        </p:nvSpPr>
        <p:spPr bwMode="auto">
          <a:xfrm>
            <a:off x="560773"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Chart 1 Description…</a:t>
            </a:r>
          </a:p>
        </p:txBody>
      </p:sp>
      <p:sp>
        <p:nvSpPr>
          <p:cNvPr id="29" name="Rounded Rectangle 28"/>
          <p:cNvSpPr/>
          <p:nvPr/>
        </p:nvSpPr>
        <p:spPr bwMode="auto">
          <a:xfrm>
            <a:off x="6409716"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Chart 2 Description…</a:t>
            </a:r>
          </a:p>
        </p:txBody>
      </p:sp>
      <p:sp>
        <p:nvSpPr>
          <p:cNvPr id="2" name="Title 1"/>
          <p:cNvSpPr>
            <a:spLocks noGrp="1"/>
          </p:cNvSpPr>
          <p:nvPr>
            <p:ph type="title"/>
          </p:nvPr>
        </p:nvSpPr>
        <p:spPr>
          <a:xfrm>
            <a:off x="2" y="0"/>
            <a:ext cx="12150047" cy="912008"/>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Calibri" pitchFamily="34" charset="0"/>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751801927"/>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19" y="1591"/>
          <a:ext cx="2115" cy="1587"/>
        </p:xfrm>
        <a:graphic>
          <a:graphicData uri="http://schemas.openxmlformats.org/presentationml/2006/ole">
            <mc:AlternateContent xmlns:mc="http://schemas.openxmlformats.org/markup-compatibility/2006">
              <mc:Choice xmlns:v="urn:schemas-microsoft-com:vml" Requires="v">
                <p:oleObj spid="_x0000_s7220"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9" y="1591"/>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anchor="ctr"/>
          <a:lstStyle/>
          <a:p>
            <a:pPr eaLnBrk="0" fontAlgn="base" hangingPunct="0">
              <a:spcBef>
                <a:spcPct val="0"/>
              </a:spcBef>
              <a:spcAft>
                <a:spcPct val="0"/>
              </a:spcAft>
            </a:pPr>
            <a:endParaRPr lang="en-US" sz="1050">
              <a:solidFill>
                <a:srgbClr val="000000"/>
              </a:solidFill>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07" y="2300291"/>
          <a:ext cx="4812047" cy="3971925"/>
        </p:xfrm>
        <a:graphic>
          <a:graphicData uri="http://schemas.openxmlformats.org/presentationml/2006/ole">
            <mc:AlternateContent xmlns:mc="http://schemas.openxmlformats.org/markup-compatibility/2006">
              <mc:Choice xmlns:v="urn:schemas-microsoft-com:vml" Requires="v">
                <p:oleObj spid="_x0000_s7221" name="Chart" r:id="rId17" imgW="4826000" imgH="5308600" progId="MSGraph.Chart.8">
                  <p:embed followColorScheme="full"/>
                </p:oleObj>
              </mc:Choice>
              <mc:Fallback>
                <p:oleObj name="Chart" r:id="rId17" imgW="4826000" imgH="5308600"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307" y="2300291"/>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5108303" y="4689478"/>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29AADE07-2BD8-442A-9F5F-6D5089D886BB}"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108303" y="3222628"/>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57E3D8BB-1344-467D-A991-9133302D5BBE}"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5108303" y="2832103"/>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6D06DB5E-264C-44C8-97E6-5F68CA2829E7}"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4120985" y="6176966"/>
            <a:ext cx="840097"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0006E74E-2C1B-4F63-BB75-D2A9268F57AC}" type="datetime'''''''''''''''''''''''''''''''2''''0''1''''''''3'''">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4374011" y="2557466"/>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23C3E8A2-D865-4000-9B97-8A3EEEEAFF80}" type="datetime'''46'''''''''''''''">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2800529" y="6176966"/>
            <a:ext cx="740640"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68DBDED9-C98D-4B51-BB24-0B25D8A7BC32}" type="datetime'''''''''''''''''''''''''2''''0''''''''''''1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3021813" y="3624266"/>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D0F5AC58-41C5-43C7-A2D7-B21365A90B16}" type="datetime'''''''''''''''''''3''''''''''''''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1436543" y="6176966"/>
            <a:ext cx="772381"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83FFF291-6C97-4C2D-A78B-4F92F437E36C}" type="datetime'2''0''''''''''''''''''''''''''''''''''''''''''''1''''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1669616" y="4281491"/>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4A5F7CBD-DD06-4950-B217-0F16090CB002}" type="datetime'''''''''2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03"/>
            <a:ext cx="418704" cy="276999"/>
          </a:xfrm>
          <a:prstGeom prst="rect">
            <a:avLst/>
          </a:prstGeom>
          <a:noFill/>
          <a:ln w="9525">
            <a:noFill/>
            <a:miter lim="800000"/>
            <a:headEnd/>
            <a:tailEnd/>
          </a:ln>
        </p:spPr>
        <p:txBody>
          <a:bodyPr wrap="none" anchor="b">
            <a:spAutoFit/>
          </a:bodyPr>
          <a:lstStyle/>
          <a:p>
            <a:pPr fontAlgn="base">
              <a:spcBef>
                <a:spcPct val="0"/>
              </a:spcBef>
              <a:spcAft>
                <a:spcPct val="0"/>
              </a:spcAft>
            </a:pPr>
            <a:r>
              <a:rPr lang="en-US" sz="600">
                <a:solidFill>
                  <a:srgbClr val="000000"/>
                </a:solidFill>
                <a:latin typeface="Calibri" pitchFamily="34" charset="0"/>
                <a:cs typeface="Arial" charset="0"/>
              </a:rPr>
              <a:t>Notes:</a:t>
            </a:r>
          </a:p>
          <a:p>
            <a:pPr fontAlgn="base">
              <a:spcBef>
                <a:spcPct val="0"/>
              </a:spcBef>
              <a:spcAft>
                <a:spcPct val="0"/>
              </a:spcAft>
            </a:pPr>
            <a:r>
              <a:rPr lang="en-US"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60773" y="1992314"/>
            <a:ext cx="766557" cy="253916"/>
          </a:xfrm>
          <a:prstGeom prst="rect">
            <a:avLst/>
          </a:prstGeom>
          <a:noFill/>
          <a:ln w="9525">
            <a:noFill/>
            <a:miter lim="800000"/>
            <a:headEnd/>
            <a:tailEnd/>
          </a:ln>
        </p:spPr>
        <p:txBody>
          <a:bodyPr wrap="none">
            <a:spAutoFit/>
          </a:bodyPr>
          <a:lstStyle/>
          <a:p>
            <a:pPr fontAlgn="base">
              <a:spcBef>
                <a:spcPct val="0"/>
              </a:spcBef>
              <a:spcAft>
                <a:spcPct val="0"/>
              </a:spcAft>
            </a:pPr>
            <a:r>
              <a:rPr lang="en-US" sz="1050" b="1">
                <a:solidFill>
                  <a:srgbClr val="000000"/>
                </a:solidFill>
                <a:latin typeface="Calibri" pitchFamily="34" charset="0"/>
                <a:cs typeface="Arial" charset="0"/>
              </a:rPr>
              <a:t>Chart Title</a:t>
            </a:r>
          </a:p>
        </p:txBody>
      </p:sp>
      <p:sp>
        <p:nvSpPr>
          <p:cNvPr id="17" name="Rounded Rectangle 16"/>
          <p:cNvSpPr/>
          <p:nvPr/>
        </p:nvSpPr>
        <p:spPr bwMode="auto">
          <a:xfrm>
            <a:off x="560773"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Chart 1 Description…</a:t>
            </a:r>
          </a:p>
        </p:txBody>
      </p:sp>
      <p:sp>
        <p:nvSpPr>
          <p:cNvPr id="18" name="Rounded Rectangle 17"/>
          <p:cNvSpPr/>
          <p:nvPr/>
        </p:nvSpPr>
        <p:spPr bwMode="auto">
          <a:xfrm>
            <a:off x="6409716"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Further description…</a:t>
            </a:r>
          </a:p>
        </p:txBody>
      </p:sp>
      <p:sp>
        <p:nvSpPr>
          <p:cNvPr id="19" name="Source"/>
          <p:cNvSpPr>
            <a:spLocks noGrp="1"/>
          </p:cNvSpPr>
          <p:nvPr/>
        </p:nvSpPr>
        <p:spPr bwMode="auto">
          <a:xfrm>
            <a:off x="6409716" y="2247901"/>
            <a:ext cx="5201412" cy="731612"/>
          </a:xfrm>
          <a:prstGeom prst="rect">
            <a:avLst/>
          </a:prstGeom>
          <a:noFill/>
          <a:ln w="9525">
            <a:noFill/>
            <a:miter lim="800000"/>
            <a:headEnd/>
            <a:tailEnd/>
          </a:ln>
          <a:effectLst/>
        </p:spPr>
        <p:txBody>
          <a:bodyPr lIns="35100" tIns="35100" rIns="35100" bIns="35100">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defRPr/>
            </a:pPr>
            <a:r>
              <a:rPr lang="en-US" sz="1200" dirty="0">
                <a:solidFill>
                  <a:srgbClr val="000000"/>
                </a:solidFill>
                <a:latin typeface="Calibri" pitchFamily="34" charset="0"/>
              </a:rPr>
              <a:t>First level bullet</a:t>
            </a:r>
          </a:p>
          <a:p>
            <a:pPr lvl="1">
              <a:buClr>
                <a:srgbClr val="000000"/>
              </a:buClr>
              <a:defRPr/>
            </a:pPr>
            <a:r>
              <a:rPr lang="en-US" sz="1050" dirty="0">
                <a:solidFill>
                  <a:srgbClr val="000000"/>
                </a:solidFill>
                <a:latin typeface="Calibri" pitchFamily="34" charset="0"/>
                <a:cs typeface="Arial" charset="0"/>
              </a:rPr>
              <a:t>Second level bullet</a:t>
            </a:r>
          </a:p>
          <a:p>
            <a:pPr>
              <a:buClr>
                <a:srgbClr val="000000"/>
              </a:buClr>
              <a:defRPr/>
            </a:pPr>
            <a:r>
              <a:rPr lang="en-US" sz="1200" dirty="0">
                <a:solidFill>
                  <a:srgbClr val="000000"/>
                </a:solidFill>
                <a:latin typeface="Calibri" pitchFamily="34" charset="0"/>
              </a:rPr>
              <a:t>First level bullet</a:t>
            </a:r>
          </a:p>
        </p:txBody>
      </p:sp>
      <p:sp>
        <p:nvSpPr>
          <p:cNvPr id="2" name="Title 1"/>
          <p:cNvSpPr>
            <a:spLocks noGrp="1"/>
          </p:cNvSpPr>
          <p:nvPr>
            <p:ph type="title"/>
          </p:nvPr>
        </p:nvSpPr>
        <p:spPr>
          <a:xfrm>
            <a:off x="2" y="3177"/>
            <a:ext cx="12150047" cy="908833"/>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Calibri" pitchFamily="34" charset="0"/>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01462099"/>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03"/>
            <a:ext cx="5383398" cy="1165577"/>
          </a:xfrm>
          <a:prstGeom prst="rect">
            <a:avLst/>
          </a:prstGeom>
        </p:spPr>
        <p:txBody>
          <a:bodyPr/>
          <a:lstStyle>
            <a:lvl1pPr>
              <a:defRPr sz="1200">
                <a:latin typeface="Calibri" pitchFamily="34" charset="0"/>
                <a:cs typeface="Arial" pitchFamily="34" charset="0"/>
              </a:defRPr>
            </a:lvl1pPr>
            <a:lvl2pPr>
              <a:defRPr sz="1200">
                <a:latin typeface="Calibri" pitchFamily="34" charset="0"/>
                <a:cs typeface="Arial" pitchFamily="34" charset="0"/>
              </a:defRPr>
            </a:lvl2pPr>
            <a:lvl3pPr>
              <a:defRPr sz="1200">
                <a:latin typeface="Calibri" pitchFamily="34" charset="0"/>
                <a:cs typeface="Arial" pitchFamily="34" charset="0"/>
              </a:defRPr>
            </a:lvl3pPr>
            <a:lvl4pPr>
              <a:defRPr sz="1200">
                <a:latin typeface="Calibri" pitchFamily="34" charset="0"/>
                <a:cs typeface="Arial" pitchFamily="34" charset="0"/>
              </a:defRPr>
            </a:lvl4pPr>
            <a:lvl5pPr>
              <a:defRPr sz="1200">
                <a:latin typeface="Calibri" pitchFamily="34" charset="0"/>
                <a:cs typeface="Arial"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6195986" y="1600203"/>
            <a:ext cx="5383398" cy="1165577"/>
          </a:xfrm>
          <a:prstGeom prst="rect">
            <a:avLst/>
          </a:prstGeom>
        </p:spPr>
        <p:txBody>
          <a:bodyPr/>
          <a:lstStyle>
            <a:lvl1pPr>
              <a:defRPr sz="1200">
                <a:latin typeface="Calibri" pitchFamily="34" charset="0"/>
                <a:cs typeface="Arial" pitchFamily="34" charset="0"/>
              </a:defRPr>
            </a:lvl1pPr>
            <a:lvl2pPr>
              <a:defRPr sz="1200">
                <a:latin typeface="Calibri" pitchFamily="34" charset="0"/>
                <a:cs typeface="Arial" pitchFamily="34" charset="0"/>
              </a:defRPr>
            </a:lvl2pPr>
            <a:lvl3pPr>
              <a:defRPr sz="1200">
                <a:latin typeface="Calibri" pitchFamily="34" charset="0"/>
                <a:cs typeface="Arial" pitchFamily="34" charset="0"/>
              </a:defRPr>
            </a:lvl3pPr>
            <a:lvl4pPr>
              <a:defRPr sz="1200">
                <a:latin typeface="Calibri" pitchFamily="34" charset="0"/>
                <a:cs typeface="Arial" pitchFamily="34" charset="0"/>
              </a:defRPr>
            </a:lvl4pPr>
            <a:lvl5pPr>
              <a:defRPr sz="1200">
                <a:latin typeface="Calibri" pitchFamily="34" charset="0"/>
                <a:cs typeface="Arial"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2" y="0"/>
            <a:ext cx="12150047" cy="912008"/>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atin typeface="Calibri" pitchFamily="34" charset="0"/>
              </a:defRPr>
            </a:lvl1pPr>
          </a:lstStyle>
          <a:p>
            <a:pPr fontAlgn="base">
              <a:spcBef>
                <a:spcPct val="0"/>
              </a:spcBef>
              <a:spcAft>
                <a:spcPct val="0"/>
              </a:spcAft>
              <a:defRPr/>
            </a:pPr>
            <a:fld id="{03722264-9FE0-44DA-AFA8-8B574C360A92}"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921173012"/>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441" y="6356353"/>
            <a:ext cx="2844059" cy="365125"/>
          </a:xfrm>
          <a:prstGeom prst="rect">
            <a:avLst/>
          </a:prstGeom>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4164515" y="6356353"/>
            <a:ext cx="3859795"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1558CDDA-7CFD-47DD-A480-C3E43D6A8CF6}" type="slidenum">
              <a:rPr lang="en-US"/>
              <a:pPr>
                <a:defRPr/>
              </a:pPr>
              <a:t>‹#›</a:t>
            </a:fld>
            <a:endParaRPr lang="en-US" dirty="0"/>
          </a:p>
        </p:txBody>
      </p:sp>
    </p:spTree>
    <p:extLst>
      <p:ext uri="{BB962C8B-B14F-4D97-AF65-F5344CB8AC3E}">
        <p14:creationId xmlns:p14="http://schemas.microsoft.com/office/powerpoint/2010/main" val="20486066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53"/>
            <a:ext cx="2844059"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4164515" y="6356353"/>
            <a:ext cx="3859795"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5325" y="6356353"/>
            <a:ext cx="2844059" cy="365125"/>
          </a:xfrm>
          <a:prstGeom prst="rect">
            <a:avLst/>
          </a:prstGeom>
        </p:spPr>
        <p:txBody>
          <a:body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3098724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FB966-46BA-46AB-B337-6AC062CD8688}"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34664750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03"/>
            <a:ext cx="10969943" cy="1267143"/>
          </a:xfrm>
          <a:prstGeom prst="rect">
            <a:avLst/>
          </a:prstGeom>
        </p:spPr>
        <p:txBody>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1558CDDA-7CFD-47DD-A480-C3E43D6A8CF6}" type="slidenum">
              <a:rPr lang="en-US" smtClean="0"/>
              <a:pPr>
                <a:defRPr/>
              </a:pPr>
              <a:t>‹#›</a:t>
            </a:fld>
            <a:endParaRPr lang="en-US" dirty="0"/>
          </a:p>
        </p:txBody>
      </p:sp>
      <p:sp>
        <p:nvSpPr>
          <p:cNvPr id="5" name="Title Placeholder 5"/>
          <p:cNvSpPr>
            <a:spLocks noGrp="1"/>
          </p:cNvSpPr>
          <p:nvPr>
            <p:ph type="title"/>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522904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02"/>
            <a:ext cx="5383398" cy="1294843"/>
          </a:xfrm>
          <a:prstGeom prst="rect">
            <a:avLst/>
          </a:prstGeom>
        </p:spPr>
        <p:txBody>
          <a:bodyPr/>
          <a:lstStyle>
            <a:lvl1pPr marL="171450" indent="-171450">
              <a:defRPr sz="1500"/>
            </a:lvl1pPr>
            <a:lvl2pPr marL="383381" indent="-171450">
              <a:buFont typeface="Wingdings" pitchFamily="2" charset="2"/>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936DDBCF-8802-4B29-85D7-091E46AC652A}" type="slidenum">
              <a:rPr lang="en-US" smtClean="0"/>
              <a:pPr>
                <a:defRPr/>
              </a:pPr>
              <a:t>‹#›</a:t>
            </a:fld>
            <a:endParaRPr lang="en-US" dirty="0"/>
          </a:p>
        </p:txBody>
      </p:sp>
      <p:sp>
        <p:nvSpPr>
          <p:cNvPr id="6" name="Content Placeholder 2"/>
          <p:cNvSpPr>
            <a:spLocks noGrp="1"/>
          </p:cNvSpPr>
          <p:nvPr>
            <p:ph sz="half" idx="11"/>
          </p:nvPr>
        </p:nvSpPr>
        <p:spPr>
          <a:xfrm>
            <a:off x="6243784" y="1618131"/>
            <a:ext cx="5383398" cy="1294843"/>
          </a:xfrm>
          <a:prstGeom prst="rect">
            <a:avLst/>
          </a:prstGeom>
        </p:spPr>
        <p:txBody>
          <a:bodyPr/>
          <a:lstStyle>
            <a:lvl1pPr marL="171450" indent="-171450">
              <a:defRPr sz="1500"/>
            </a:lvl1pPr>
            <a:lvl2pPr marL="383381" indent="-171450">
              <a:buFont typeface="Wingdings" pitchFamily="2" charset="2"/>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5"/>
          <p:cNvSpPr>
            <a:spLocks noGrp="1"/>
          </p:cNvSpPr>
          <p:nvPr>
            <p:ph type="title"/>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288045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849530"/>
            <a:ext cx="5385514" cy="325346"/>
          </a:xfrm>
          <a:prstGeom prst="rect">
            <a:avLst/>
          </a:prstGeo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6191756" y="1849530"/>
            <a:ext cx="5387630" cy="325346"/>
          </a:xfrm>
          <a:prstGeom prst="rect">
            <a:avLst/>
          </a:prstGeo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AAC37394-698D-4361-AB41-39B862FD8C36}" type="slidenum">
              <a:rPr lang="en-US" smtClean="0"/>
              <a:pPr>
                <a:defRPr/>
              </a:pPr>
              <a:t>‹#›</a:t>
            </a:fld>
            <a:endParaRPr lang="en-US" dirty="0"/>
          </a:p>
        </p:txBody>
      </p:sp>
      <p:sp>
        <p:nvSpPr>
          <p:cNvPr id="8" name="Content Placeholder 2"/>
          <p:cNvSpPr>
            <a:spLocks noGrp="1"/>
          </p:cNvSpPr>
          <p:nvPr>
            <p:ph sz="half" idx="11" hasCustomPrompt="1"/>
          </p:nvPr>
        </p:nvSpPr>
        <p:spPr>
          <a:xfrm>
            <a:off x="609441" y="2178425"/>
            <a:ext cx="5383398" cy="1017844"/>
          </a:xfrm>
          <a:prstGeom prst="rect">
            <a:avLst/>
          </a:prstGeom>
        </p:spPr>
        <p:txBody>
          <a:bodyPr/>
          <a:lstStyle>
            <a:lvl1pPr marL="171450" indent="-171450">
              <a:defRPr sz="1500"/>
            </a:lvl1pPr>
            <a:lvl2pPr marL="383381" indent="-171450">
              <a:buFont typeface="Arial" pitchFamily="34" charset="0"/>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2" hasCustomPrompt="1"/>
          </p:nvPr>
        </p:nvSpPr>
        <p:spPr>
          <a:xfrm>
            <a:off x="6207936" y="2196355"/>
            <a:ext cx="5383398" cy="1017844"/>
          </a:xfrm>
          <a:prstGeom prst="rect">
            <a:avLst/>
          </a:prstGeom>
        </p:spPr>
        <p:txBody>
          <a:bodyPr/>
          <a:lstStyle>
            <a:lvl1pPr marL="171450" indent="-171450">
              <a:defRPr sz="1500"/>
            </a:lvl1pPr>
            <a:lvl2pPr marL="383381" indent="-171450">
              <a:buFont typeface="Arial" pitchFamily="34" charset="0"/>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5"/>
          <p:cNvSpPr>
            <a:spLocks noGrp="1"/>
          </p:cNvSpPr>
          <p:nvPr>
            <p:ph type="title"/>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327758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D0944D99-665D-43B5-A36B-8D0B4985ACF8}" type="slidenum">
              <a:rPr lang="en-US" smtClean="0"/>
              <a:pPr>
                <a:defRPr/>
              </a:pPr>
              <a:t>‹#›</a:t>
            </a:fld>
            <a:endParaRPr lang="en-US" dirty="0"/>
          </a:p>
        </p:txBody>
      </p:sp>
      <p:sp>
        <p:nvSpPr>
          <p:cNvPr id="4" name="Title Placeholder 5"/>
          <p:cNvSpPr>
            <a:spLocks noGrp="1"/>
          </p:cNvSpPr>
          <p:nvPr>
            <p:ph type="title"/>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972717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89A31C09-2C0A-4119-A886-5F6E33B0AFC9}" type="slidenum">
              <a:rPr lang="en-US" smtClean="0"/>
              <a:pPr>
                <a:defRPr/>
              </a:pPr>
              <a:t>‹#›</a:t>
            </a:fld>
            <a:endParaRPr lang="en-US" dirty="0"/>
          </a:p>
        </p:txBody>
      </p:sp>
      <p:sp>
        <p:nvSpPr>
          <p:cNvPr id="3" name="Title Placeholder 5"/>
          <p:cNvSpPr>
            <a:spLocks noGrp="1"/>
          </p:cNvSpPr>
          <p:nvPr>
            <p:ph type="title"/>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8821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878276" y="1600203"/>
            <a:ext cx="1701108" cy="4525963"/>
          </a:xfrm>
          <a:prstGeom prst="rect">
            <a:avLst/>
          </a:prstGeom>
        </p:spPr>
        <p:txBody>
          <a:bodyPr vert="eaVert"/>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35563F22-7F08-4DCB-B9B3-4A1468AF7CF3}" type="slidenum">
              <a:rPr lang="en-US" smtClean="0"/>
              <a:pPr>
                <a:defRPr/>
              </a:pPr>
              <a:t>‹#›</a:t>
            </a:fld>
            <a:endParaRPr lang="en-US" dirty="0"/>
          </a:p>
        </p:txBody>
      </p:sp>
    </p:spTree>
    <p:extLst>
      <p:ext uri="{BB962C8B-B14F-4D97-AF65-F5344CB8AC3E}">
        <p14:creationId xmlns:p14="http://schemas.microsoft.com/office/powerpoint/2010/main" val="10155381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03"/>
            <a:ext cx="10969943" cy="1267143"/>
          </a:xfrm>
          <a:prstGeom prst="rect">
            <a:avLst/>
          </a:prstGeom>
        </p:spPr>
        <p:txBody>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31F46A52-DF43-48CC-852C-556A345D48DE}" type="slidenum">
              <a:rPr lang="en-US" smtClean="0"/>
              <a:pPr>
                <a:defRPr/>
              </a:pPr>
              <a:t>‹#›</a:t>
            </a:fld>
            <a:endParaRPr lang="en-US" dirty="0"/>
          </a:p>
        </p:txBody>
      </p:sp>
      <p:sp>
        <p:nvSpPr>
          <p:cNvPr id="4" name="Title Placeholder 5"/>
          <p:cNvSpPr>
            <a:spLocks noGrp="1"/>
          </p:cNvSpPr>
          <p:nvPr>
            <p:ph type="title" idx="11"/>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656773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441" y="1600202"/>
            <a:ext cx="10969943" cy="371513"/>
          </a:xfrm>
          <a:prstGeom prst="rect">
            <a:avLst/>
          </a:prstGeom>
        </p:spPr>
        <p:txBody>
          <a:bodyPr/>
          <a:lstStyle/>
          <a:p>
            <a:pPr lvl="0"/>
            <a:r>
              <a:rPr lang="en-US" noProof="0"/>
              <a:t>Click icon to add chart</a:t>
            </a:r>
            <a:endParaRPr lang="en-US" noProof="0"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26A19C0E-70A1-499A-8A93-7D3FE396D8B5}" type="slidenum">
              <a:rPr lang="en-US" smtClean="0"/>
              <a:pPr>
                <a:defRPr/>
              </a:pPr>
              <a:t>‹#›</a:t>
            </a:fld>
            <a:endParaRPr lang="en-US" dirty="0"/>
          </a:p>
        </p:txBody>
      </p:sp>
      <p:sp>
        <p:nvSpPr>
          <p:cNvPr id="5" name="Title Placeholder 5"/>
          <p:cNvSpPr>
            <a:spLocks noGrp="1"/>
          </p:cNvSpPr>
          <p:nvPr>
            <p:ph type="title"/>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871625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03"/>
            <a:ext cx="10969943" cy="1267143"/>
          </a:xfrm>
          <a:prstGeom prst="rect">
            <a:avLst/>
          </a:prstGeom>
        </p:spPr>
        <p:txBody>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fontAlgn="base">
              <a:spcBef>
                <a:spcPct val="0"/>
              </a:spcBef>
              <a:spcAft>
                <a:spcPct val="0"/>
              </a:spcAft>
              <a:defRPr/>
            </a:pPr>
            <a:fld id="{03722264-9FE0-44DA-AFA8-8B574C360A92}" type="slidenum">
              <a:rPr lang="en-US" smtClean="0"/>
              <a:pPr fontAlgn="base">
                <a:spcBef>
                  <a:spcPct val="0"/>
                </a:spcBef>
                <a:spcAft>
                  <a:spcPct val="0"/>
                </a:spcAft>
                <a:defRPr/>
              </a:pPr>
              <a:t>‹#›</a:t>
            </a:fld>
            <a:endParaRPr lang="en-US" dirty="0"/>
          </a:p>
        </p:txBody>
      </p:sp>
      <p:sp>
        <p:nvSpPr>
          <p:cNvPr id="4" name="Title Placeholder 5"/>
          <p:cNvSpPr>
            <a:spLocks noGrp="1"/>
          </p:cNvSpPr>
          <p:nvPr>
            <p:ph type="title" idx="11"/>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8450056"/>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emplate - White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7"/>
            <a:ext cx="8636080" cy="1325563"/>
          </a:xfrm>
        </p:spPr>
        <p:txBody>
          <a:bodyPr anchor="ctr"/>
          <a:lstStyle>
            <a:lvl1pPr>
              <a:defRPr b="1" i="0">
                <a:solidFill>
                  <a:srgbClr val="0095D9"/>
                </a:solidFill>
                <a:latin typeface="Helvetica-Bold" pitchFamily="2" charset="0"/>
                <a:ea typeface="Helvetica-Bold" pitchFamily="2" charset="0"/>
                <a:cs typeface="Helvetica-Bold" pitchFamily="2"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 y="3203388"/>
            <a:ext cx="3611904" cy="3654612"/>
          </a:xfrm>
          <a:prstGeom prst="rect">
            <a:avLst/>
          </a:prstGeom>
        </p:spPr>
      </p:pic>
      <p:sp>
        <p:nvSpPr>
          <p:cNvPr id="10" name="Content Placeholder 5"/>
          <p:cNvSpPr>
            <a:spLocks noGrp="1"/>
          </p:cNvSpPr>
          <p:nvPr>
            <p:ph sz="quarter" idx="4"/>
          </p:nvPr>
        </p:nvSpPr>
        <p:spPr>
          <a:xfrm>
            <a:off x="837982" y="1996422"/>
            <a:ext cx="10512862" cy="1465659"/>
          </a:xfrm>
        </p:spPr>
        <p:txBody>
          <a:bodyPr/>
          <a:lstStyle>
            <a:lvl1pPr marL="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1pPr>
            <a:lvl2pPr marL="3429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2pPr>
            <a:lvl3pPr marL="6858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3pPr>
            <a:lvl4pPr marL="10287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4pPr>
            <a:lvl5pPr marL="13716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966" y="294432"/>
            <a:ext cx="1870719" cy="498455"/>
          </a:xfrm>
          <a:prstGeom prst="rect">
            <a:avLst/>
          </a:prstGeom>
        </p:spPr>
      </p:pic>
    </p:spTree>
    <p:extLst>
      <p:ext uri="{BB962C8B-B14F-4D97-AF65-F5344CB8AC3E}">
        <p14:creationId xmlns:p14="http://schemas.microsoft.com/office/powerpoint/2010/main" val="25243155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4"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9" y="273062"/>
            <a:ext cx="6813893" cy="5853113"/>
          </a:xfrm>
        </p:spPr>
        <p:txBody>
          <a:bodyPr/>
          <a:lstStyle>
            <a:lvl1pPr>
              <a:defRPr sz="3201"/>
            </a:lvl1pPr>
            <a:lvl2pPr>
              <a:defRPr sz="2801"/>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4" y="1435103"/>
            <a:ext cx="4010039" cy="4691063"/>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FB966-46BA-46AB-B337-6AC062CD8688}"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9735907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01"/>
            <a:ext cx="10969943" cy="1658019"/>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1558CDDA-7CFD-47DD-A480-C3E43D6A8CF6}" type="slidenum">
              <a:rPr lang="en-US"/>
              <a:pPr>
                <a:defRPr/>
              </a:pPr>
              <a:t>‹#›</a:t>
            </a:fld>
            <a:endParaRPr lang="en-US" dirty="0"/>
          </a:p>
        </p:txBody>
      </p:sp>
      <p:sp>
        <p:nvSpPr>
          <p:cNvPr id="5" name="Title Placeholder 5"/>
          <p:cNvSpPr>
            <a:spLocks noGrp="1"/>
          </p:cNvSpPr>
          <p:nvPr>
            <p:ph type="title"/>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786661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01"/>
            <a:ext cx="5383398" cy="1694952"/>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
          <p:cNvSpPr>
            <a:spLocks noGrp="1" noChangeArrowheads="1"/>
          </p:cNvSpPr>
          <p:nvPr>
            <p:ph type="sldNum" sz="quarter" idx="10"/>
          </p:nvPr>
        </p:nvSpPr>
        <p:spPr>
          <a:ln/>
        </p:spPr>
        <p:txBody>
          <a:bodyPr/>
          <a:lstStyle>
            <a:lvl1pPr>
              <a:defRPr/>
            </a:lvl1pPr>
          </a:lstStyle>
          <a:p>
            <a:pPr>
              <a:defRPr/>
            </a:pPr>
            <a:fld id="{936DDBCF-8802-4B29-85D7-091E46AC652A}" type="slidenum">
              <a:rPr lang="en-US"/>
              <a:pPr>
                <a:defRPr/>
              </a:pPr>
              <a:t>‹#›</a:t>
            </a:fld>
            <a:endParaRPr lang="en-US" dirty="0"/>
          </a:p>
        </p:txBody>
      </p:sp>
      <p:sp>
        <p:nvSpPr>
          <p:cNvPr id="6" name="Content Placeholder 2"/>
          <p:cNvSpPr>
            <a:spLocks noGrp="1"/>
          </p:cNvSpPr>
          <p:nvPr>
            <p:ph sz="half" idx="11"/>
          </p:nvPr>
        </p:nvSpPr>
        <p:spPr>
          <a:xfrm>
            <a:off x="6243784" y="1618130"/>
            <a:ext cx="5383398" cy="1694952"/>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5"/>
          <p:cNvSpPr>
            <a:spLocks noGrp="1"/>
          </p:cNvSpPr>
          <p:nvPr>
            <p:ph type="title"/>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052838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772584"/>
            <a:ext cx="5385514" cy="402291"/>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1754" y="1772584"/>
            <a:ext cx="5387630" cy="402291"/>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8"/>
          <p:cNvSpPr>
            <a:spLocks noGrp="1" noChangeArrowheads="1"/>
          </p:cNvSpPr>
          <p:nvPr>
            <p:ph type="sldNum" sz="quarter" idx="10"/>
          </p:nvPr>
        </p:nvSpPr>
        <p:spPr>
          <a:ln/>
        </p:spPr>
        <p:txBody>
          <a:bodyPr/>
          <a:lstStyle>
            <a:lvl1pPr>
              <a:defRPr/>
            </a:lvl1pPr>
          </a:lstStyle>
          <a:p>
            <a:pPr>
              <a:defRPr/>
            </a:pPr>
            <a:fld id="{AAC37394-698D-4361-AB41-39B862FD8C36}" type="slidenum">
              <a:rPr lang="en-US"/>
              <a:pPr>
                <a:defRPr/>
              </a:pPr>
              <a:t>‹#›</a:t>
            </a:fld>
            <a:endParaRPr lang="en-US" dirty="0"/>
          </a:p>
        </p:txBody>
      </p:sp>
      <p:sp>
        <p:nvSpPr>
          <p:cNvPr id="8" name="Content Placeholder 2"/>
          <p:cNvSpPr>
            <a:spLocks noGrp="1"/>
          </p:cNvSpPr>
          <p:nvPr>
            <p:ph sz="half" idx="11" hasCustomPrompt="1"/>
          </p:nvPr>
        </p:nvSpPr>
        <p:spPr>
          <a:xfrm>
            <a:off x="609441" y="2178425"/>
            <a:ext cx="5383398" cy="1325620"/>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2" hasCustomPrompt="1"/>
          </p:nvPr>
        </p:nvSpPr>
        <p:spPr>
          <a:xfrm>
            <a:off x="6207936" y="2196355"/>
            <a:ext cx="5383398" cy="1325620"/>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5"/>
          <p:cNvSpPr>
            <a:spLocks noGrp="1"/>
          </p:cNvSpPr>
          <p:nvPr>
            <p:ph type="title"/>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003566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D0944D99-665D-43B5-A36B-8D0B4985ACF8}" type="slidenum">
              <a:rPr lang="en-US"/>
              <a:pPr>
                <a:defRPr/>
              </a:pPr>
              <a:t>‹#›</a:t>
            </a:fld>
            <a:endParaRPr lang="en-US" dirty="0"/>
          </a:p>
        </p:txBody>
      </p:sp>
      <p:sp>
        <p:nvSpPr>
          <p:cNvPr id="4" name="Title Placeholder 5"/>
          <p:cNvSpPr>
            <a:spLocks noGrp="1"/>
          </p:cNvSpPr>
          <p:nvPr>
            <p:ph type="title"/>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613991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9A31C09-2C0A-4119-A886-5F6E33B0AFC9}" type="slidenum">
              <a:rPr lang="en-US"/>
              <a:pPr>
                <a:defRPr/>
              </a:pPr>
              <a:t>‹#›</a:t>
            </a:fld>
            <a:endParaRPr lang="en-US" dirty="0"/>
          </a:p>
        </p:txBody>
      </p:sp>
      <p:sp>
        <p:nvSpPr>
          <p:cNvPr id="3" name="Title Placeholder 5"/>
          <p:cNvSpPr>
            <a:spLocks noGrp="1"/>
          </p:cNvSpPr>
          <p:nvPr>
            <p:ph type="title"/>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36386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342745" y="1600201"/>
            <a:ext cx="2236639" cy="4525963"/>
          </a:xfrm>
          <a:prstGeom prst="rect">
            <a:avLst/>
          </a:prstGeom>
        </p:spPr>
        <p:txBody>
          <a:bodyPr vert="eaVert"/>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35563F22-7F08-4DCB-B9B3-4A1468AF7CF3}" type="slidenum">
              <a:rPr lang="en-US"/>
              <a:pPr>
                <a:defRPr/>
              </a:pPr>
              <a:t>‹#›</a:t>
            </a:fld>
            <a:endParaRPr lang="en-US" dirty="0"/>
          </a:p>
        </p:txBody>
      </p:sp>
    </p:spTree>
    <p:extLst>
      <p:ext uri="{BB962C8B-B14F-4D97-AF65-F5344CB8AC3E}">
        <p14:creationId xmlns:p14="http://schemas.microsoft.com/office/powerpoint/2010/main" val="26091087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01"/>
            <a:ext cx="10969943" cy="1658019"/>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8"/>
          <p:cNvSpPr>
            <a:spLocks noGrp="1" noChangeArrowheads="1"/>
          </p:cNvSpPr>
          <p:nvPr>
            <p:ph type="sldNum" sz="quarter" idx="10"/>
          </p:nvPr>
        </p:nvSpPr>
        <p:spPr>
          <a:ln/>
        </p:spPr>
        <p:txBody>
          <a:bodyPr/>
          <a:lstStyle>
            <a:lvl1pPr>
              <a:defRPr/>
            </a:lvl1pPr>
          </a:lstStyle>
          <a:p>
            <a:pPr>
              <a:defRPr/>
            </a:pPr>
            <a:fld id="{31F46A52-DF43-48CC-852C-556A345D48DE}" type="slidenum">
              <a:rPr lang="en-US"/>
              <a:pPr>
                <a:defRPr/>
              </a:pPr>
              <a:t>‹#›</a:t>
            </a:fld>
            <a:endParaRPr lang="en-US" dirty="0"/>
          </a:p>
        </p:txBody>
      </p:sp>
      <p:sp>
        <p:nvSpPr>
          <p:cNvPr id="4" name="Title Placeholder 5"/>
          <p:cNvSpPr>
            <a:spLocks noGrp="1"/>
          </p:cNvSpPr>
          <p:nvPr>
            <p:ph type="title" idx="11"/>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251420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441" y="1600201"/>
            <a:ext cx="10969943" cy="371513"/>
          </a:xfrm>
          <a:prstGeom prst="rect">
            <a:avLst/>
          </a:prstGeom>
        </p:spPr>
        <p:txBody>
          <a:bodyPr/>
          <a:lstStyle/>
          <a:p>
            <a:pPr lvl="0"/>
            <a:r>
              <a:rPr lang="en-US" noProof="0" dirty="0"/>
              <a:t>Click icon to add chart</a:t>
            </a:r>
          </a:p>
        </p:txBody>
      </p:sp>
      <p:sp>
        <p:nvSpPr>
          <p:cNvPr id="4" name="Rectangle 8"/>
          <p:cNvSpPr>
            <a:spLocks noGrp="1" noChangeArrowheads="1"/>
          </p:cNvSpPr>
          <p:nvPr>
            <p:ph type="sldNum" sz="quarter" idx="10"/>
          </p:nvPr>
        </p:nvSpPr>
        <p:spPr>
          <a:ln/>
        </p:spPr>
        <p:txBody>
          <a:bodyPr/>
          <a:lstStyle>
            <a:lvl1pPr>
              <a:defRPr/>
            </a:lvl1pPr>
          </a:lstStyle>
          <a:p>
            <a:pPr>
              <a:defRPr/>
            </a:pPr>
            <a:fld id="{26A19C0E-70A1-499A-8A93-7D3FE396D8B5}" type="slidenum">
              <a:rPr lang="en-US"/>
              <a:pPr>
                <a:defRPr/>
              </a:pPr>
              <a:t>‹#›</a:t>
            </a:fld>
            <a:endParaRPr lang="en-US" dirty="0"/>
          </a:p>
        </p:txBody>
      </p:sp>
      <p:sp>
        <p:nvSpPr>
          <p:cNvPr id="5" name="Title Placeholder 5"/>
          <p:cNvSpPr>
            <a:spLocks noGrp="1"/>
          </p:cNvSpPr>
          <p:nvPr>
            <p:ph type="title"/>
          </p:nvPr>
        </p:nvSpPr>
        <p:spPr>
          <a:xfrm>
            <a:off x="107548"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088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1"/>
            </a:lvl1pPr>
            <a:lvl2pPr marL="457215" indent="0">
              <a:buNone/>
              <a:defRPr sz="2801"/>
            </a:lvl2pPr>
            <a:lvl3pPr marL="914430" indent="0">
              <a:buNone/>
              <a:defRPr sz="2399"/>
            </a:lvl3pPr>
            <a:lvl4pPr marL="1371645" indent="0">
              <a:buNone/>
              <a:defRPr sz="2000"/>
            </a:lvl4pPr>
            <a:lvl5pPr marL="1828861" indent="0">
              <a:buNone/>
              <a:defRPr sz="2000"/>
            </a:lvl5pPr>
            <a:lvl6pPr marL="2286076" indent="0">
              <a:buNone/>
              <a:defRPr sz="2000"/>
            </a:lvl6pPr>
            <a:lvl7pPr marL="2743291" indent="0">
              <a:buNone/>
              <a:defRPr sz="2000"/>
            </a:lvl7pPr>
            <a:lvl8pPr marL="3200506" indent="0">
              <a:buNone/>
              <a:defRPr sz="2000"/>
            </a:lvl8pPr>
            <a:lvl9pPr marL="3657721" indent="0">
              <a:buNone/>
              <a:defRPr sz="2000"/>
            </a:lvl9pPr>
          </a:lstStyle>
          <a:p>
            <a:r>
              <a:rPr lang="en-US"/>
              <a:t>Click icon to add picture</a:t>
            </a:r>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FB966-46BA-46AB-B337-6AC062CD8688}"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50989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theme" Target="../theme/theme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68"/>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FB966-46BA-46AB-B337-6AC062CD8688}" type="datetimeFigureOut">
              <a:rPr lang="en-US" smtClean="0"/>
              <a:t>7/19/2023</a:t>
            </a:fld>
            <a:endParaRPr lang="en-US"/>
          </a:p>
        </p:txBody>
      </p:sp>
      <p:sp>
        <p:nvSpPr>
          <p:cNvPr id="5" name="Footer Placeholder 4"/>
          <p:cNvSpPr>
            <a:spLocks noGrp="1"/>
          </p:cNvSpPr>
          <p:nvPr>
            <p:ph type="ftr" sz="quarter" idx="3"/>
          </p:nvPr>
        </p:nvSpPr>
        <p:spPr>
          <a:xfrm>
            <a:off x="4164515" y="6356368"/>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68"/>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FA6D8-A713-4E5E-9E07-C3AC10CF2DC1}" type="slidenum">
              <a:rPr lang="en-US" smtClean="0"/>
              <a:t>‹#›</a:t>
            </a:fld>
            <a:endParaRPr lang="en-US"/>
          </a:p>
        </p:txBody>
      </p:sp>
    </p:spTree>
    <p:extLst>
      <p:ext uri="{BB962C8B-B14F-4D97-AF65-F5344CB8AC3E}">
        <p14:creationId xmlns:p14="http://schemas.microsoft.com/office/powerpoint/2010/main" val="104547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30" rtl="0" eaLnBrk="1" latinLnBrk="0" hangingPunct="1">
        <a:spcBef>
          <a:spcPct val="0"/>
        </a:spcBef>
        <a:buNone/>
        <a:defRPr sz="4400" kern="1200">
          <a:solidFill>
            <a:schemeClr val="tx1"/>
          </a:solidFill>
          <a:latin typeface="+mj-lt"/>
          <a:ea typeface="+mj-ea"/>
          <a:cs typeface="+mj-cs"/>
        </a:defRPr>
      </a:lvl1pPr>
    </p:titleStyle>
    <p:bodyStyle>
      <a:lvl1pPr marL="342912" indent="-342912" algn="l" defTabSz="914430"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74" indent="-285759" algn="l" defTabSz="914430"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40" indent="-228608" algn="l" defTabSz="91443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60025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8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5"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1" algn="l" defTabSz="9144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441" y="1600203"/>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441" y="6356353"/>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fontAlgn="base">
              <a:spcBef>
                <a:spcPct val="0"/>
              </a:spcBef>
              <a:spcAft>
                <a:spcPct val="0"/>
              </a:spcAft>
              <a:defRPr/>
            </a:pPr>
            <a:fld id="{DB7383B6-386E-4A12-BC44-6E41EC140C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521219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A385910-5FF6-D347-9DA5-72AD658EA5C3}"/>
              </a:ext>
            </a:extLst>
          </p:cNvPr>
          <p:cNvSpPr>
            <a:spLocks noGrp="1"/>
          </p:cNvSpPr>
          <p:nvPr>
            <p:ph type="dt" sz="half" idx="2"/>
          </p:nvPr>
        </p:nvSpPr>
        <p:spPr>
          <a:xfrm>
            <a:off x="609441" y="6356351"/>
            <a:ext cx="2844059"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fontAlgn="base">
              <a:spcBef>
                <a:spcPct val="0"/>
              </a:spcBef>
              <a:spcAft>
                <a:spcPct val="0"/>
              </a:spcAft>
              <a:defRPr/>
            </a:pPr>
            <a:endParaRPr lang="en-US"/>
          </a:p>
        </p:txBody>
      </p:sp>
      <p:sp>
        <p:nvSpPr>
          <p:cNvPr id="5" name="Footer Placeholder 4">
            <a:extLst>
              <a:ext uri="{FF2B5EF4-FFF2-40B4-BE49-F238E27FC236}">
                <a16:creationId xmlns:a16="http://schemas.microsoft.com/office/drawing/2014/main" id="{C945EACD-72BB-594E-A5CE-FC555130F17A}"/>
              </a:ext>
            </a:extLst>
          </p:cNvPr>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1F5EB9-4B45-CD46-8A5F-5F5178F9BE82}"/>
              </a:ext>
            </a:extLst>
          </p:cNvPr>
          <p:cNvSpPr>
            <a:spLocks noGrp="1"/>
          </p:cNvSpPr>
          <p:nvPr>
            <p:ph type="sldNum" sz="quarter" idx="4"/>
          </p:nvPr>
        </p:nvSpPr>
        <p:spPr>
          <a:xfrm>
            <a:off x="8735325" y="6356351"/>
            <a:ext cx="2844059"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fontAlgn="base">
              <a:spcBef>
                <a:spcPct val="0"/>
              </a:spcBef>
              <a:spcAft>
                <a:spcPct val="0"/>
              </a:spcAft>
            </a:pPr>
            <a:fld id="{9C3AAE8B-ABC9-4701-9679-9A8E751F705A}"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16248846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34C2D-91D6-384D-8CA1-75170FE17E47}" type="datetimeFigureOut">
              <a:rPr lang="en-US" smtClean="0">
                <a:solidFill>
                  <a:prstClr val="black">
                    <a:tint val="75000"/>
                  </a:prstClr>
                </a:solidFill>
              </a:rPr>
              <a:pPr/>
              <a:t>7/19/2023</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EA8D270-DAAB-1D48-AD6B-8043B7827426}" type="slidenum">
              <a:rPr lang="en-US" smtClean="0">
                <a:solidFill>
                  <a:srgbClr val="000000"/>
                </a:solidFill>
              </a:rPr>
              <a:pPr defTabSz="457200"/>
              <a:t>‹#›</a:t>
            </a:fld>
            <a:endParaRPr lang="en-US" dirty="0">
              <a:solidFill>
                <a:srgbClr val="000000"/>
              </a:solidFill>
            </a:endParaRPr>
          </a:p>
        </p:txBody>
      </p:sp>
    </p:spTree>
    <p:extLst>
      <p:ext uri="{BB962C8B-B14F-4D97-AF65-F5344CB8AC3E}">
        <p14:creationId xmlns:p14="http://schemas.microsoft.com/office/powerpoint/2010/main" val="7664451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933209" y="1277941"/>
            <a:ext cx="10379546" cy="1465659"/>
          </a:xfrm>
          <a:prstGeom prst="rect">
            <a:avLst/>
          </a:prstGeom>
          <a:noFill/>
          <a:ln w="9525">
            <a:noFill/>
            <a:miter lim="800000"/>
            <a:headEnd/>
            <a:tailEnd/>
          </a:ln>
        </p:spPr>
        <p:txBody>
          <a:bodyPr vert="horz" wrap="square" lIns="46800" tIns="46800" rIns="46800" bIns="46800" numCol="1" anchor="t" anchorCtr="0" compatLnSpc="1">
            <a:prstTxWarp prst="textNoShape">
              <a:avLst/>
            </a:prstTxWarp>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9088717" y="6302375"/>
            <a:ext cx="2844059"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fontAlgn="auto" hangingPunct="0">
              <a:spcBef>
                <a:spcPts val="0"/>
              </a:spcBef>
              <a:spcAft>
                <a:spcPts val="0"/>
              </a:spcAft>
              <a:defRPr sz="750" b="0" i="0" smtClean="0">
                <a:solidFill>
                  <a:srgbClr val="000000"/>
                </a:solidFill>
                <a:latin typeface="Verdana" pitchFamily="34" charset="0"/>
                <a:cs typeface="+mn-cs"/>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1028" name="Rectangle 7"/>
          <p:cNvSpPr>
            <a:spLocks noChangeArrowheads="1"/>
          </p:cNvSpPr>
          <p:nvPr/>
        </p:nvSpPr>
        <p:spPr bwMode="gray">
          <a:xfrm>
            <a:off x="0" y="0"/>
            <a:ext cx="12188825" cy="914400"/>
          </a:xfrm>
          <a:prstGeom prst="rect">
            <a:avLst/>
          </a:prstGeom>
          <a:solidFill>
            <a:srgbClr val="003366"/>
          </a:solidFill>
          <a:ln w="9525">
            <a:noFill/>
            <a:miter lim="800000"/>
            <a:headEnd/>
            <a:tailEnd/>
          </a:ln>
        </p:spPr>
        <p:txBody>
          <a:bodyPr anchor="ctr"/>
          <a:lstStyle/>
          <a:p>
            <a:pPr marL="173831" fontAlgn="base">
              <a:spcBef>
                <a:spcPct val="0"/>
              </a:spcBef>
              <a:spcAft>
                <a:spcPct val="0"/>
              </a:spcAft>
            </a:pPr>
            <a:endParaRPr lang="en-US" sz="1275">
              <a:solidFill>
                <a:srgbClr val="284A8C"/>
              </a:solidFill>
              <a:latin typeface="Franklin Gothic Book" pitchFamily="34" charset="0"/>
              <a:cs typeface="Arial" charset="0"/>
            </a:endParaRPr>
          </a:p>
        </p:txBody>
      </p:sp>
      <p:sp>
        <p:nvSpPr>
          <p:cNvPr id="1029" name="Rectangle 3"/>
          <p:cNvSpPr>
            <a:spLocks noGrp="1" noChangeArrowheads="1"/>
          </p:cNvSpPr>
          <p:nvPr>
            <p:ph type="title"/>
          </p:nvPr>
        </p:nvSpPr>
        <p:spPr bwMode="white">
          <a:xfrm>
            <a:off x="0" y="0"/>
            <a:ext cx="121888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46892562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7"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Lst>
  <p:hf hdr="0" ftr="0" dt="0"/>
  <p:txStyles>
    <p:titleStyle>
      <a:lvl1pPr marL="176213" algn="l" rtl="0" eaLnBrk="1" fontAlgn="base" hangingPunct="1">
        <a:spcBef>
          <a:spcPct val="0"/>
        </a:spcBef>
        <a:spcAft>
          <a:spcPct val="0"/>
        </a:spcAft>
        <a:defRPr sz="1800">
          <a:solidFill>
            <a:schemeClr val="bg1"/>
          </a:solidFill>
          <a:latin typeface="Calibri" pitchFamily="34" charset="0"/>
          <a:ea typeface="MS PGothic" pitchFamily="34" charset="-128"/>
          <a:cs typeface="Calibri" pitchFamily="34" charset="0"/>
        </a:defRPr>
      </a:lvl1pPr>
      <a:lvl2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2pPr>
      <a:lvl3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3pPr>
      <a:lvl4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4pPr>
      <a:lvl5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5pPr>
      <a:lvl6pPr marL="342900" algn="l" rtl="0" eaLnBrk="1" fontAlgn="base" hangingPunct="1">
        <a:spcBef>
          <a:spcPct val="0"/>
        </a:spcBef>
        <a:spcAft>
          <a:spcPct val="0"/>
        </a:spcAft>
        <a:defRPr sz="1800">
          <a:solidFill>
            <a:schemeClr val="bg1"/>
          </a:solidFill>
          <a:latin typeface="Verdana" pitchFamily="34" charset="0"/>
        </a:defRPr>
      </a:lvl6pPr>
      <a:lvl7pPr marL="685800" algn="l" rtl="0" eaLnBrk="1" fontAlgn="base" hangingPunct="1">
        <a:spcBef>
          <a:spcPct val="0"/>
        </a:spcBef>
        <a:spcAft>
          <a:spcPct val="0"/>
        </a:spcAft>
        <a:defRPr sz="1800">
          <a:solidFill>
            <a:schemeClr val="bg1"/>
          </a:solidFill>
          <a:latin typeface="Verdana" pitchFamily="34" charset="0"/>
        </a:defRPr>
      </a:lvl7pPr>
      <a:lvl8pPr marL="1028700" algn="l" rtl="0" eaLnBrk="1" fontAlgn="base" hangingPunct="1">
        <a:spcBef>
          <a:spcPct val="0"/>
        </a:spcBef>
        <a:spcAft>
          <a:spcPct val="0"/>
        </a:spcAft>
        <a:defRPr sz="1800">
          <a:solidFill>
            <a:schemeClr val="bg1"/>
          </a:solidFill>
          <a:latin typeface="Verdana" pitchFamily="34" charset="0"/>
        </a:defRPr>
      </a:lvl8pPr>
      <a:lvl9pPr marL="1371600" algn="l" rtl="0" eaLnBrk="1" fontAlgn="base" hangingPunct="1">
        <a:spcBef>
          <a:spcPct val="0"/>
        </a:spcBef>
        <a:spcAft>
          <a:spcPct val="0"/>
        </a:spcAft>
        <a:defRPr sz="1800">
          <a:solidFill>
            <a:schemeClr val="bg1"/>
          </a:solidFill>
          <a:latin typeface="Verdana" pitchFamily="34" charset="0"/>
        </a:defRPr>
      </a:lvl9pPr>
    </p:titleStyle>
    <p:bodyStyle>
      <a:lvl1pPr marL="203597" indent="-203597" algn="l" defTabSz="735806" rtl="0" eaLnBrk="1" fontAlgn="base" hangingPunct="1">
        <a:spcBef>
          <a:spcPct val="40000"/>
        </a:spcBef>
        <a:spcAft>
          <a:spcPct val="0"/>
        </a:spcAft>
        <a:buClr>
          <a:schemeClr val="tx1"/>
        </a:buClr>
        <a:buFont typeface="Arial" pitchFamily="34" charset="0"/>
        <a:buChar char="•"/>
        <a:defRPr sz="1800">
          <a:solidFill>
            <a:schemeClr val="tx1"/>
          </a:solidFill>
          <a:latin typeface="Calibri" pitchFamily="34" charset="0"/>
          <a:ea typeface="MS PGothic" pitchFamily="34" charset="-128"/>
          <a:cs typeface="Arial" pitchFamily="34" charset="0"/>
        </a:defRPr>
      </a:lvl1pPr>
      <a:lvl2pPr marL="431006" indent="-89297" algn="l" defTabSz="735806" rtl="0" eaLnBrk="1" fontAlgn="base" hangingPunct="1">
        <a:spcBef>
          <a:spcPct val="20000"/>
        </a:spcBef>
        <a:spcAft>
          <a:spcPct val="0"/>
        </a:spcAft>
        <a:buClr>
          <a:schemeClr val="tx1"/>
        </a:buClr>
        <a:buChar char="-"/>
        <a:defRPr sz="1650">
          <a:solidFill>
            <a:schemeClr val="tx1"/>
          </a:solidFill>
          <a:latin typeface="Calibri" pitchFamily="34" charset="0"/>
          <a:ea typeface="MS PGothic" pitchFamily="34" charset="-128"/>
          <a:cs typeface="Arial" pitchFamily="34" charset="0"/>
        </a:defRPr>
      </a:lvl2pPr>
      <a:lvl3pPr marL="789385" indent="-215504" algn="l" defTabSz="735806" rtl="0" eaLnBrk="1" fontAlgn="base" hangingPunct="1">
        <a:spcBef>
          <a:spcPct val="20000"/>
        </a:spcBef>
        <a:spcAft>
          <a:spcPct val="0"/>
        </a:spcAft>
        <a:buClr>
          <a:schemeClr val="tx1"/>
        </a:buClr>
        <a:buFont typeface="Marlett" pitchFamily="2" charset="2"/>
        <a:buChar char="8"/>
        <a:defRPr sz="1500">
          <a:solidFill>
            <a:schemeClr val="tx1"/>
          </a:solidFill>
          <a:latin typeface="Calibri" pitchFamily="34" charset="0"/>
          <a:ea typeface="MS PGothic" pitchFamily="34" charset="-128"/>
          <a:cs typeface="Arial" pitchFamily="34" charset="0"/>
        </a:defRPr>
      </a:lvl3pPr>
      <a:lvl4pPr marL="1229916" indent="-154781" algn="l" defTabSz="735806" rtl="0" eaLnBrk="1" fontAlgn="base" hangingPunct="1">
        <a:spcBef>
          <a:spcPct val="20000"/>
        </a:spcBef>
        <a:spcAft>
          <a:spcPct val="0"/>
        </a:spcAft>
        <a:buClr>
          <a:schemeClr val="tx1"/>
        </a:buClr>
        <a:buFont typeface="Marlett" pitchFamily="2" charset="2"/>
        <a:buChar char="8"/>
        <a:defRPr sz="1425">
          <a:solidFill>
            <a:schemeClr val="tx1"/>
          </a:solidFill>
          <a:latin typeface="Calibri" pitchFamily="34" charset="0"/>
          <a:ea typeface="MS PGothic" pitchFamily="34" charset="-128"/>
          <a:cs typeface="Arial" pitchFamily="34" charset="0"/>
        </a:defRPr>
      </a:lvl4pPr>
      <a:lvl5pPr marL="1587104" indent="-254794" algn="l" defTabSz="735806" rtl="0" eaLnBrk="1" fontAlgn="base" hangingPunct="1">
        <a:spcBef>
          <a:spcPct val="20000"/>
        </a:spcBef>
        <a:spcAft>
          <a:spcPct val="0"/>
        </a:spcAft>
        <a:buClr>
          <a:schemeClr val="tx1"/>
        </a:buClr>
        <a:buFont typeface="Marlett" pitchFamily="2" charset="2"/>
        <a:buChar char="8"/>
        <a:defRPr sz="1350">
          <a:solidFill>
            <a:schemeClr val="tx1"/>
          </a:solidFill>
          <a:latin typeface="Calibri" pitchFamily="34" charset="0"/>
          <a:ea typeface="MS PGothic" pitchFamily="34" charset="-128"/>
          <a:cs typeface="Arial" pitchFamily="34" charset="0"/>
        </a:defRPr>
      </a:lvl5pPr>
      <a:lvl6pPr marL="19300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22729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26158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29587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9.png"/><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who.int/hiv/pub/arv/arv-2016/en/"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who.int/hiv/pub/arv/arv-2016/e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hiv/pub/paediatric/diagnosis-arv-infants/en/"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apps.who.int/iris/bitstream/handle/10665/277395/WHO-CDS-HIV-18.51-eng.pdf?ua=1" TargetMode="External"/><Relationship Id="rId4" Type="http://schemas.openxmlformats.org/officeDocument/2006/relationships/hyperlink" Target="https://www.who.int/hiv/pub/arv/arv-2016/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notesSlide" Target="../notesSlides/notesSlide1.xml"/><Relationship Id="rId5" Type="http://schemas.openxmlformats.org/officeDocument/2006/relationships/tags" Target="../tags/tag58.xml"/><Relationship Id="rId10" Type="http://schemas.openxmlformats.org/officeDocument/2006/relationships/slideLayout" Target="../slideLayouts/slideLayout6.xml"/><Relationship Id="rId4" Type="http://schemas.openxmlformats.org/officeDocument/2006/relationships/tags" Target="../tags/tag57.xml"/><Relationship Id="rId9"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5.xml"/><Relationship Id="rId1" Type="http://schemas.openxmlformats.org/officeDocument/2006/relationships/tags" Target="../tags/tag9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10" Type="http://schemas.openxmlformats.org/officeDocument/2006/relationships/notesSlide" Target="../notesSlides/notesSlide23.xml"/><Relationship Id="rId4" Type="http://schemas.openxmlformats.org/officeDocument/2006/relationships/tags" Target="../tags/tag96.xml"/><Relationship Id="rId9"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10" Type="http://schemas.openxmlformats.org/officeDocument/2006/relationships/notesSlide" Target="../notesSlides/notesSlide3.xml"/><Relationship Id="rId4" Type="http://schemas.openxmlformats.org/officeDocument/2006/relationships/tags" Target="../tags/tag68.xml"/><Relationship Id="rId9"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93" y="1593"/>
          <a:ext cx="1588" cy="1588"/>
        </p:xfrm>
        <a:graphic>
          <a:graphicData uri="http://schemas.openxmlformats.org/presentationml/2006/ole">
            <mc:AlternateContent xmlns:mc="http://schemas.openxmlformats.org/markup-compatibility/2006">
              <mc:Choice xmlns:v="urn:schemas-microsoft-com:vml" Requires="v">
                <p:oleObj spid="_x0000_s24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3" y="1593"/>
                        <a:ext cx="1588" cy="1588"/>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9146097" y="6356365"/>
            <a:ext cx="2742486" cy="365125"/>
          </a:xfrm>
        </p:spPr>
        <p:txBody>
          <a:bodyPr/>
          <a:lstStyle/>
          <a:p>
            <a:pPr defTabSz="914430">
              <a:defRPr/>
            </a:pPr>
            <a:fld id="{9055F44C-6543-40DE-AE7E-D49E41E959D7}" type="slidenum">
              <a:rPr lang="en-US">
                <a:solidFill>
                  <a:prstClr val="black">
                    <a:tint val="75000"/>
                  </a:prstClr>
                </a:solidFill>
                <a:latin typeface="Calibri" panose="020F0502020204030204"/>
              </a:rPr>
              <a:pPr defTabSz="914430">
                <a:defRPr/>
              </a:pPr>
              <a:t>1</a:t>
            </a:fld>
            <a:endParaRPr lang="en-US" dirty="0">
              <a:solidFill>
                <a:prstClr val="black">
                  <a:tint val="75000"/>
                </a:prstClr>
              </a:solidFill>
              <a:latin typeface="Calibri" panose="020F0502020204030204"/>
            </a:endParaRPr>
          </a:p>
        </p:txBody>
      </p:sp>
      <p:sp>
        <p:nvSpPr>
          <p:cNvPr id="2" name="Rectangle 1"/>
          <p:cNvSpPr/>
          <p:nvPr/>
        </p:nvSpPr>
        <p:spPr>
          <a:xfrm>
            <a:off x="4" y="3"/>
            <a:ext cx="12188825" cy="49584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89" name="TextBox 4"/>
          <p:cNvSpPr txBox="1"/>
          <p:nvPr/>
        </p:nvSpPr>
        <p:spPr>
          <a:xfrm>
            <a:off x="379412" y="2270007"/>
            <a:ext cx="11210866" cy="10770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399" dirty="0">
              <a:solidFill>
                <a:schemeClr val="bg1"/>
              </a:solidFill>
            </a:endParaRPr>
          </a:p>
          <a:p>
            <a:endParaRPr lang="en-US" sz="2000" i="1" dirty="0">
              <a:solidFill>
                <a:schemeClr val="bg1"/>
              </a:solidFill>
            </a:endParaRPr>
          </a:p>
          <a:p>
            <a:endParaRPr lang="en-US" sz="2000" i="1" dirty="0">
              <a:solidFill>
                <a:schemeClr val="bg1"/>
              </a:solidFill>
            </a:endParaRPr>
          </a:p>
        </p:txBody>
      </p:sp>
      <p:sp>
        <p:nvSpPr>
          <p:cNvPr id="6" name="Rectangle 12"/>
          <p:cNvSpPr>
            <a:spLocks noGrp="1" noChangeArrowheads="1"/>
          </p:cNvSpPr>
          <p:nvPr>
            <p:ph type="ctrTitle" sz="quarter"/>
          </p:nvPr>
        </p:nvSpPr>
        <p:spPr>
          <a:xfrm>
            <a:off x="457200" y="1447802"/>
            <a:ext cx="11731628" cy="3382963"/>
          </a:xfrm>
        </p:spPr>
        <p:txBody>
          <a:bodyPr/>
          <a:lstStyle/>
          <a:p>
            <a:pPr marL="3175" algn="l" eaLnBrk="1" hangingPunct="1"/>
            <a:r>
              <a:rPr lang="en-US" altLang="en-US" sz="4400" dirty="0">
                <a:solidFill>
                  <a:schemeClr val="bg1"/>
                </a:solidFill>
                <a:ea typeface="ヒラギノ角ゴ Pro W3"/>
                <a:cs typeface="ヒラギノ角ゴ Pro W3"/>
              </a:rPr>
              <a:t>Early Infant Diagnosis of HIV </a:t>
            </a:r>
            <a:br>
              <a:rPr lang="en-US" altLang="en-US" sz="4400" dirty="0">
                <a:solidFill>
                  <a:schemeClr val="bg1"/>
                </a:solidFill>
                <a:ea typeface="ヒラギノ角ゴ Pro W3"/>
                <a:cs typeface="ヒラギノ角ゴ Pro W3"/>
              </a:rPr>
            </a:br>
            <a:r>
              <a:rPr lang="en-US" altLang="en-US" sz="2800" i="1" dirty="0">
                <a:solidFill>
                  <a:schemeClr val="bg1"/>
                </a:solidFill>
                <a:ea typeface="ヒラギノ角ゴ Pro W3"/>
                <a:cs typeface="ヒラギノ角ゴ Pro W3"/>
              </a:rPr>
              <a:t>Module 1:</a:t>
            </a:r>
            <a:r>
              <a:rPr lang="en-US" altLang="en-US" sz="2800" b="0" i="1" dirty="0">
                <a:solidFill>
                  <a:schemeClr val="bg1"/>
                </a:solidFill>
                <a:ea typeface="ヒラギノ角ゴ Pro W3"/>
                <a:cs typeface="ヒラギノ角ゴ Pro W3"/>
              </a:rPr>
              <a:t> Introduction to EID and Point of Care EID Testing</a:t>
            </a:r>
            <a:br>
              <a:rPr lang="en-US" altLang="en-US" sz="4400" dirty="0">
                <a:solidFill>
                  <a:schemeClr val="bg1"/>
                </a:solidFill>
                <a:ea typeface="ヒラギノ角ゴ Pro W3"/>
                <a:cs typeface="ヒラギノ角ゴ Pro W3"/>
              </a:rPr>
            </a:br>
            <a:br>
              <a:rPr lang="en-US" altLang="en-US" sz="3200" b="0" dirty="0">
                <a:solidFill>
                  <a:schemeClr val="bg1"/>
                </a:solidFill>
                <a:ea typeface="ヒラギノ角ゴ Pro W3"/>
                <a:cs typeface="ヒラギノ角ゴ Pro W3"/>
              </a:rPr>
            </a:br>
            <a:br>
              <a:rPr lang="en-US" altLang="en-US" dirty="0">
                <a:solidFill>
                  <a:schemeClr val="bg1"/>
                </a:solidFill>
                <a:ea typeface="ヒラギノ角ゴ Pro W3"/>
                <a:cs typeface="ヒラギノ角ゴ Pro W3"/>
              </a:rPr>
            </a:br>
            <a:endParaRPr lang="en-US" altLang="en-US" sz="2400" dirty="0">
              <a:solidFill>
                <a:schemeClr val="bg1"/>
              </a:solidFill>
              <a:ea typeface="ヒラギノ角ゴ Pro W3"/>
              <a:cs typeface="ヒラギノ角ゴ Pro W3"/>
            </a:endParaRPr>
          </a:p>
        </p:txBody>
      </p:sp>
      <p:sp>
        <p:nvSpPr>
          <p:cNvPr id="4" name="TextBox 3"/>
          <p:cNvSpPr txBox="1"/>
          <p:nvPr/>
        </p:nvSpPr>
        <p:spPr>
          <a:xfrm>
            <a:off x="5408615" y="5584122"/>
            <a:ext cx="6780213" cy="646331"/>
          </a:xfrm>
          <a:prstGeom prst="rect">
            <a:avLst/>
          </a:prstGeom>
          <a:noFill/>
        </p:spPr>
        <p:txBody>
          <a:bodyPr wrap="square" rtlCol="0">
            <a:spAutoFit/>
          </a:bodyPr>
          <a:lstStyle/>
          <a:p>
            <a:pPr algn="r"/>
            <a:r>
              <a:rPr lang="en-US" dirty="0"/>
              <a:t>POC EID Training Toolkit</a:t>
            </a:r>
          </a:p>
          <a:p>
            <a:pPr algn="r"/>
            <a:r>
              <a:rPr lang="en-US" i="1" dirty="0"/>
              <a:t>v. May 2019</a:t>
            </a:r>
          </a:p>
        </p:txBody>
      </p:sp>
    </p:spTree>
    <p:extLst>
      <p:ext uri="{BB962C8B-B14F-4D97-AF65-F5344CB8AC3E}">
        <p14:creationId xmlns:p14="http://schemas.microsoft.com/office/powerpoint/2010/main" val="147969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10</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10</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110,00 estimated deaths in children (&lt;15 years) from AIDS in 2017</a:t>
            </a: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sp>
        <p:nvSpPr>
          <p:cNvPr id="11" name="TextBox 10"/>
          <p:cNvSpPr txBox="1"/>
          <p:nvPr/>
        </p:nvSpPr>
        <p:spPr>
          <a:xfrm>
            <a:off x="311" y="6629400"/>
            <a:ext cx="3122301" cy="276999"/>
          </a:xfrm>
          <a:prstGeom prst="rect">
            <a:avLst/>
          </a:prstGeom>
          <a:noFill/>
        </p:spPr>
        <p:txBody>
          <a:bodyPr wrap="square" rtlCol="0">
            <a:spAutoFit/>
          </a:bodyPr>
          <a:lstStyle/>
          <a:p>
            <a:r>
              <a:rPr lang="en-US" sz="1200" dirty="0"/>
              <a:t>Source: UNAIDS, 2018</a:t>
            </a:r>
          </a:p>
        </p:txBody>
      </p:sp>
      <p:grpSp>
        <p:nvGrpSpPr>
          <p:cNvPr id="12" name="Group 11">
            <a:extLst>
              <a:ext uri="{FF2B5EF4-FFF2-40B4-BE49-F238E27FC236}">
                <a16:creationId xmlns:a16="http://schemas.microsoft.com/office/drawing/2014/main" id="{915B6619-95A4-46F1-A105-CF8578188348}"/>
              </a:ext>
            </a:extLst>
          </p:cNvPr>
          <p:cNvGrpSpPr/>
          <p:nvPr/>
        </p:nvGrpSpPr>
        <p:grpSpPr>
          <a:xfrm>
            <a:off x="1303725" y="1426152"/>
            <a:ext cx="9210287" cy="5112775"/>
            <a:chOff x="608400" y="1440000"/>
            <a:chExt cx="8668355" cy="4715444"/>
          </a:xfrm>
        </p:grpSpPr>
        <p:grpSp>
          <p:nvGrpSpPr>
            <p:cNvPr id="14" name="Group 13">
              <a:extLst>
                <a:ext uri="{FF2B5EF4-FFF2-40B4-BE49-F238E27FC236}">
                  <a16:creationId xmlns:a16="http://schemas.microsoft.com/office/drawing/2014/main" id="{6C4D03D2-15DB-40AB-8DC1-FCC68997BDBF}"/>
                </a:ext>
              </a:extLst>
            </p:cNvPr>
            <p:cNvGrpSpPr/>
            <p:nvPr/>
          </p:nvGrpSpPr>
          <p:grpSpPr>
            <a:xfrm>
              <a:off x="1246894" y="1440000"/>
              <a:ext cx="8029861" cy="4424363"/>
              <a:chOff x="1246894" y="1504950"/>
              <a:chExt cx="8029861" cy="4424363"/>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894" y="1504950"/>
                <a:ext cx="8029861" cy="3878199"/>
              </a:xfrm>
              <a:prstGeom prst="rect">
                <a:avLst/>
              </a:prstGeom>
            </p:spPr>
          </p:pic>
          <p:sp>
            <p:nvSpPr>
              <p:cNvPr id="17" name="Rectangle 16"/>
              <p:cNvSpPr>
                <a:spLocks noChangeArrowheads="1"/>
              </p:cNvSpPr>
              <p:nvPr/>
            </p:nvSpPr>
            <p:spPr bwMode="auto">
              <a:xfrm>
                <a:off x="1555750" y="5529263"/>
                <a:ext cx="7418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4" tIns="47092" rIns="94184" bIns="47092">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r>
                  <a:rPr lang="en-US" altLang="en-US" sz="2000" b="1" dirty="0"/>
                  <a:t>Total: 110 000 </a:t>
                </a:r>
                <a:r>
                  <a:rPr lang="en-US" altLang="en-US" dirty="0">
                    <a:solidFill>
                      <a:srgbClr val="4D4D4D"/>
                    </a:solidFill>
                  </a:rPr>
                  <a:t>[63 000–160 000]</a:t>
                </a:r>
              </a:p>
            </p:txBody>
          </p:sp>
          <p:sp>
            <p:nvSpPr>
              <p:cNvPr id="18" name="Rectangle 17"/>
              <p:cNvSpPr>
                <a:spLocks noChangeArrowheads="1"/>
              </p:cNvSpPr>
              <p:nvPr/>
            </p:nvSpPr>
            <p:spPr bwMode="auto">
              <a:xfrm>
                <a:off x="4251325" y="3083360"/>
                <a:ext cx="2278063" cy="44012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Middle East and North Africa</a:t>
                </a:r>
              </a:p>
              <a:p>
                <a:pPr algn="ctr">
                  <a:lnSpc>
                    <a:spcPct val="75000"/>
                  </a:lnSpc>
                  <a:spcBef>
                    <a:spcPts val="200"/>
                  </a:spcBef>
                  <a:spcAft>
                    <a:spcPts val="100"/>
                  </a:spcAft>
                </a:pPr>
                <a:r>
                  <a:rPr lang="en-US" altLang="en-US" sz="1400" b="1" dirty="0"/>
                  <a:t>800</a:t>
                </a:r>
              </a:p>
              <a:p>
                <a:pPr algn="ctr">
                  <a:lnSpc>
                    <a:spcPct val="60000"/>
                  </a:lnSpc>
                </a:pPr>
                <a:r>
                  <a:rPr lang="en-US" altLang="en-US" sz="1000" b="1" dirty="0">
                    <a:solidFill>
                      <a:srgbClr val="5F5F5F"/>
                    </a:solidFill>
                    <a:latin typeface="Arial Narrow" pitchFamily="34" charset="0"/>
                  </a:rPr>
                  <a:t>[500–1200]</a:t>
                </a:r>
              </a:p>
            </p:txBody>
          </p:sp>
          <p:sp>
            <p:nvSpPr>
              <p:cNvPr id="19" name="Rectangle 18"/>
              <p:cNvSpPr>
                <a:spLocks noChangeArrowheads="1"/>
              </p:cNvSpPr>
              <p:nvPr/>
            </p:nvSpPr>
            <p:spPr bwMode="auto">
              <a:xfrm>
                <a:off x="3829310" y="3586544"/>
                <a:ext cx="1947862" cy="44012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Western and central Africa</a:t>
                </a:r>
              </a:p>
              <a:p>
                <a:pPr algn="ctr">
                  <a:lnSpc>
                    <a:spcPct val="75000"/>
                  </a:lnSpc>
                  <a:spcBef>
                    <a:spcPts val="200"/>
                  </a:spcBef>
                  <a:spcAft>
                    <a:spcPts val="100"/>
                  </a:spcAft>
                </a:pPr>
                <a:r>
                  <a:rPr lang="en-GB" altLang="en-US" sz="1400" b="1" dirty="0"/>
                  <a:t>45 000</a:t>
                </a:r>
                <a:endParaRPr lang="en-US" altLang="en-US" sz="1400" b="1" dirty="0"/>
              </a:p>
              <a:p>
                <a:pPr algn="ctr">
                  <a:lnSpc>
                    <a:spcPct val="60000"/>
                  </a:lnSpc>
                </a:pPr>
                <a:r>
                  <a:rPr lang="en-US" altLang="en-US" sz="1000" b="1" dirty="0">
                    <a:solidFill>
                      <a:srgbClr val="5F5F5F"/>
                    </a:solidFill>
                    <a:latin typeface="Arial Narrow" pitchFamily="34" charset="0"/>
                  </a:rPr>
                  <a:t>[24 000–69 000]</a:t>
                </a:r>
              </a:p>
            </p:txBody>
          </p:sp>
          <p:sp>
            <p:nvSpPr>
              <p:cNvPr id="20" name="Rectangle 19"/>
              <p:cNvSpPr>
                <a:spLocks noChangeArrowheads="1"/>
              </p:cNvSpPr>
              <p:nvPr/>
            </p:nvSpPr>
            <p:spPr bwMode="auto">
              <a:xfrm>
                <a:off x="5800354" y="1996040"/>
                <a:ext cx="1739900" cy="46423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Eastern Europe </a:t>
                </a:r>
                <a:br>
                  <a:rPr lang="en-US" altLang="en-US" sz="1200" b="1" dirty="0"/>
                </a:br>
                <a:r>
                  <a:rPr lang="en-US" altLang="en-US" sz="1200" b="1" dirty="0"/>
                  <a:t>and central Asia</a:t>
                </a:r>
              </a:p>
              <a:p>
                <a:pPr algn="ctr">
                  <a:lnSpc>
                    <a:spcPct val="75000"/>
                  </a:lnSpc>
                  <a:spcBef>
                    <a:spcPts val="200"/>
                  </a:spcBef>
                  <a:spcAft>
                    <a:spcPts val="100"/>
                  </a:spcAft>
                </a:pPr>
                <a:r>
                  <a:rPr lang="en-US" altLang="en-US" sz="1400" b="1" dirty="0"/>
                  <a:t>…*</a:t>
                </a:r>
              </a:p>
            </p:txBody>
          </p:sp>
          <p:sp>
            <p:nvSpPr>
              <p:cNvPr id="21" name="Rectangle 20"/>
              <p:cNvSpPr>
                <a:spLocks noChangeArrowheads="1"/>
              </p:cNvSpPr>
              <p:nvPr/>
            </p:nvSpPr>
            <p:spPr bwMode="auto">
              <a:xfrm>
                <a:off x="6765554" y="3841453"/>
                <a:ext cx="2197100" cy="44012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Asia and the Pacific</a:t>
                </a:r>
              </a:p>
              <a:p>
                <a:pPr algn="ctr">
                  <a:lnSpc>
                    <a:spcPct val="75000"/>
                  </a:lnSpc>
                  <a:spcBef>
                    <a:spcPts val="200"/>
                  </a:spcBef>
                  <a:spcAft>
                    <a:spcPts val="100"/>
                  </a:spcAft>
                </a:pPr>
                <a:r>
                  <a:rPr lang="en-US" altLang="en-US" sz="1400" b="1" dirty="0"/>
                  <a:t>6400</a:t>
                </a:r>
              </a:p>
              <a:p>
                <a:pPr algn="ctr">
                  <a:lnSpc>
                    <a:spcPct val="60000"/>
                  </a:lnSpc>
                </a:pPr>
                <a:r>
                  <a:rPr lang="en-US" altLang="en-US" sz="1000" b="1" dirty="0">
                    <a:solidFill>
                      <a:srgbClr val="5F5F5F"/>
                    </a:solidFill>
                    <a:latin typeface="Arial Narrow" pitchFamily="34" charset="0"/>
                  </a:rPr>
                  <a:t>[4100–10 000]</a:t>
                </a:r>
              </a:p>
            </p:txBody>
          </p:sp>
          <p:sp>
            <p:nvSpPr>
              <p:cNvPr id="22" name="Rectangle 21"/>
              <p:cNvSpPr>
                <a:spLocks noChangeArrowheads="1"/>
              </p:cNvSpPr>
              <p:nvPr/>
            </p:nvSpPr>
            <p:spPr bwMode="auto">
              <a:xfrm>
                <a:off x="1327150" y="2276475"/>
                <a:ext cx="3698875" cy="32573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North America and western and central Europe</a:t>
                </a:r>
              </a:p>
              <a:p>
                <a:pPr algn="ctr" eaLnBrk="1" hangingPunct="1">
                  <a:lnSpc>
                    <a:spcPct val="75000"/>
                  </a:lnSpc>
                  <a:spcBef>
                    <a:spcPts val="200"/>
                  </a:spcBef>
                  <a:spcAft>
                    <a:spcPts val="100"/>
                  </a:spcAft>
                </a:pPr>
                <a:r>
                  <a:rPr lang="en-US" altLang="en-US" sz="1400" b="1" dirty="0"/>
                  <a:t>…*</a:t>
                </a:r>
              </a:p>
            </p:txBody>
          </p:sp>
          <p:sp>
            <p:nvSpPr>
              <p:cNvPr id="23" name="Rectangle 22"/>
              <p:cNvSpPr>
                <a:spLocks noChangeArrowheads="1"/>
              </p:cNvSpPr>
              <p:nvPr/>
            </p:nvSpPr>
            <p:spPr bwMode="auto">
              <a:xfrm>
                <a:off x="4364038" y="4257675"/>
                <a:ext cx="2182812" cy="44012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Eastern and southern Africa</a:t>
                </a:r>
              </a:p>
              <a:p>
                <a:pPr algn="ctr">
                  <a:lnSpc>
                    <a:spcPct val="75000"/>
                  </a:lnSpc>
                  <a:spcBef>
                    <a:spcPts val="200"/>
                  </a:spcBef>
                  <a:spcAft>
                    <a:spcPts val="100"/>
                  </a:spcAft>
                </a:pPr>
                <a:r>
                  <a:rPr lang="en-GB" altLang="en-US" sz="1400" b="1" dirty="0"/>
                  <a:t>52 000</a:t>
                </a:r>
                <a:endParaRPr lang="en-US" altLang="en-US" sz="1400" b="1" dirty="0"/>
              </a:p>
              <a:p>
                <a:pPr algn="ctr">
                  <a:lnSpc>
                    <a:spcPct val="60000"/>
                  </a:lnSpc>
                </a:pPr>
                <a:r>
                  <a:rPr lang="en-US" altLang="en-US" sz="1000" b="1" dirty="0">
                    <a:solidFill>
                      <a:srgbClr val="5F5F5F"/>
                    </a:solidFill>
                    <a:latin typeface="Arial Narrow" pitchFamily="34" charset="0"/>
                  </a:rPr>
                  <a:t>[31 000–78 000]</a:t>
                </a:r>
              </a:p>
            </p:txBody>
          </p:sp>
          <p:sp>
            <p:nvSpPr>
              <p:cNvPr id="24" name="Rectangle 23"/>
              <p:cNvSpPr>
                <a:spLocks noChangeArrowheads="1"/>
              </p:cNvSpPr>
              <p:nvPr/>
            </p:nvSpPr>
            <p:spPr bwMode="auto">
              <a:xfrm>
                <a:off x="2373313" y="4150241"/>
                <a:ext cx="1762125" cy="436145"/>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Latin America </a:t>
                </a:r>
              </a:p>
              <a:p>
                <a:pPr algn="ctr">
                  <a:lnSpc>
                    <a:spcPct val="75000"/>
                  </a:lnSpc>
                  <a:spcBef>
                    <a:spcPts val="200"/>
                  </a:spcBef>
                  <a:spcAft>
                    <a:spcPts val="100"/>
                  </a:spcAft>
                </a:pPr>
                <a:r>
                  <a:rPr lang="en-US" altLang="en-US" sz="1400" b="1" dirty="0"/>
                  <a:t>1700</a:t>
                </a:r>
              </a:p>
              <a:p>
                <a:pPr algn="ctr">
                  <a:lnSpc>
                    <a:spcPct val="60000"/>
                  </a:lnSpc>
                </a:pPr>
                <a:r>
                  <a:rPr lang="en-US" altLang="en-US" sz="1000" b="1" dirty="0">
                    <a:solidFill>
                      <a:srgbClr val="5F5F5F"/>
                    </a:solidFill>
                    <a:latin typeface="Arial Narrow" pitchFamily="34" charset="0"/>
                  </a:rPr>
                  <a:t>[1200–2600]</a:t>
                </a:r>
              </a:p>
            </p:txBody>
          </p:sp>
          <p:sp>
            <p:nvSpPr>
              <p:cNvPr id="25" name="Rectangle 24"/>
              <p:cNvSpPr>
                <a:spLocks noChangeArrowheads="1"/>
              </p:cNvSpPr>
              <p:nvPr/>
            </p:nvSpPr>
            <p:spPr bwMode="auto">
              <a:xfrm>
                <a:off x="2119164" y="3140968"/>
                <a:ext cx="1762125" cy="436145"/>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Caribbean</a:t>
                </a:r>
              </a:p>
              <a:p>
                <a:pPr algn="ctr">
                  <a:lnSpc>
                    <a:spcPct val="75000"/>
                  </a:lnSpc>
                  <a:spcBef>
                    <a:spcPts val="200"/>
                  </a:spcBef>
                  <a:spcAft>
                    <a:spcPts val="100"/>
                  </a:spcAft>
                </a:pPr>
                <a:r>
                  <a:rPr lang="en-US" altLang="en-US" sz="1400" b="1" dirty="0"/>
                  <a:t>700</a:t>
                </a:r>
              </a:p>
              <a:p>
                <a:pPr algn="ctr">
                  <a:lnSpc>
                    <a:spcPct val="60000"/>
                  </a:lnSpc>
                </a:pPr>
                <a:r>
                  <a:rPr lang="en-US" altLang="en-US" sz="1000" b="1" dirty="0">
                    <a:solidFill>
                      <a:srgbClr val="5F5F5F"/>
                    </a:solidFill>
                    <a:latin typeface="Arial Narrow" pitchFamily="34" charset="0"/>
                  </a:rPr>
                  <a:t>[&lt;500 – 1300]</a:t>
                </a:r>
              </a:p>
            </p:txBody>
          </p:sp>
        </p:grpSp>
        <p:sp>
          <p:nvSpPr>
            <p:cNvPr id="15" name="TextBox 22">
              <a:extLst>
                <a:ext uri="{FF2B5EF4-FFF2-40B4-BE49-F238E27FC236}">
                  <a16:creationId xmlns:a16="http://schemas.microsoft.com/office/drawing/2014/main" id="{689521B1-535F-4731-9EA5-5C066B4086FF}"/>
                </a:ext>
              </a:extLst>
            </p:cNvPr>
            <p:cNvSpPr txBox="1"/>
            <p:nvPr/>
          </p:nvSpPr>
          <p:spPr>
            <a:xfrm>
              <a:off x="608400" y="5940000"/>
              <a:ext cx="2723823" cy="215444"/>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GB" sz="800" dirty="0">
                  <a:latin typeface="Arial Narrow" panose="020B0606020202030204" pitchFamily="34" charset="0"/>
                </a:rPr>
                <a:t>*Estimates for children are not published because of small numbers.</a:t>
              </a:r>
            </a:p>
          </p:txBody>
        </p:sp>
      </p:grpSp>
    </p:spTree>
    <p:extLst>
      <p:ext uri="{BB962C8B-B14F-4D97-AF65-F5344CB8AC3E}">
        <p14:creationId xmlns:p14="http://schemas.microsoft.com/office/powerpoint/2010/main" val="361003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11</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11</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EID is an emergency test due to high mortality among HIV-positive infants not on ART</a:t>
            </a: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graphicFrame>
        <p:nvGraphicFramePr>
          <p:cNvPr id="10" name="Object 2"/>
          <p:cNvGraphicFramePr>
            <a:graphicFrameLocks noGrp="1" noChangeAspect="1"/>
          </p:cNvGraphicFramePr>
          <p:nvPr>
            <p:extLst>
              <p:ext uri="{D42A27DB-BD31-4B8C-83A1-F6EECF244321}">
                <p14:modId xmlns:p14="http://schemas.microsoft.com/office/powerpoint/2010/main" val="383232937"/>
              </p:ext>
            </p:extLst>
          </p:nvPr>
        </p:nvGraphicFramePr>
        <p:xfrm>
          <a:off x="2443162" y="1203940"/>
          <a:ext cx="7689850" cy="5464175"/>
        </p:xfrm>
        <a:graphic>
          <a:graphicData uri="http://schemas.openxmlformats.org/presentationml/2006/ole">
            <mc:AlternateContent xmlns:mc="http://schemas.openxmlformats.org/markup-compatibility/2006">
              <mc:Choice xmlns:v="urn:schemas-microsoft-com:vml" Requires="v">
                <p:oleObj spid="_x0000_s3110" r:id="rId4" imgW="8332543" imgH="5461565" progId="Excel.Sheet.8">
                  <p:embed/>
                </p:oleObj>
              </mc:Choice>
              <mc:Fallback>
                <p:oleObj r:id="rId4" imgW="8332543" imgH="5461565"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3162" y="1203940"/>
                        <a:ext cx="768985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5"/>
          <p:cNvSpPr txBox="1">
            <a:spLocks noChangeArrowheads="1"/>
          </p:cNvSpPr>
          <p:nvPr/>
        </p:nvSpPr>
        <p:spPr bwMode="auto">
          <a:xfrm>
            <a:off x="3138487" y="1611868"/>
            <a:ext cx="67119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dirty="0">
                <a:solidFill>
                  <a:srgbClr val="000000"/>
                </a:solidFill>
                <a:latin typeface="Arial" pitchFamily="34" charset="0"/>
                <a:cs typeface="Arial" pitchFamily="34" charset="0"/>
              </a:rPr>
              <a:t>Survival rates for HIV-positive children who do not initiate ART</a:t>
            </a:r>
          </a:p>
        </p:txBody>
      </p:sp>
      <p:sp>
        <p:nvSpPr>
          <p:cNvPr id="12" name="TextBox 6"/>
          <p:cNvSpPr txBox="1">
            <a:spLocks noChangeArrowheads="1"/>
          </p:cNvSpPr>
          <p:nvPr/>
        </p:nvSpPr>
        <p:spPr bwMode="auto">
          <a:xfrm>
            <a:off x="2833688" y="5713344"/>
            <a:ext cx="6096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solidFill>
                  <a:srgbClr val="000000"/>
                </a:solidFill>
              </a:rPr>
              <a:t>Birth</a:t>
            </a:r>
          </a:p>
        </p:txBody>
      </p:sp>
      <p:sp>
        <p:nvSpPr>
          <p:cNvPr id="13" name="TextBox 7"/>
          <p:cNvSpPr txBox="1">
            <a:spLocks noChangeArrowheads="1"/>
          </p:cNvSpPr>
          <p:nvPr/>
        </p:nvSpPr>
        <p:spPr bwMode="auto">
          <a:xfrm>
            <a:off x="3468687" y="5713344"/>
            <a:ext cx="7620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solidFill>
                  <a:srgbClr val="000000"/>
                </a:solidFill>
              </a:rPr>
              <a:t>1 Year</a:t>
            </a:r>
          </a:p>
        </p:txBody>
      </p:sp>
      <p:sp>
        <p:nvSpPr>
          <p:cNvPr id="14" name="TextBox 8"/>
          <p:cNvSpPr txBox="1">
            <a:spLocks noChangeArrowheads="1"/>
          </p:cNvSpPr>
          <p:nvPr/>
        </p:nvSpPr>
        <p:spPr bwMode="auto">
          <a:xfrm>
            <a:off x="4154486" y="5713344"/>
            <a:ext cx="8382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solidFill>
                  <a:srgbClr val="000000"/>
                </a:solidFill>
              </a:rPr>
              <a:t>2 Years</a:t>
            </a:r>
          </a:p>
        </p:txBody>
      </p:sp>
      <p:sp>
        <p:nvSpPr>
          <p:cNvPr id="15" name="TextBox 9"/>
          <p:cNvSpPr txBox="1">
            <a:spLocks noChangeArrowheads="1"/>
          </p:cNvSpPr>
          <p:nvPr/>
        </p:nvSpPr>
        <p:spPr bwMode="auto">
          <a:xfrm>
            <a:off x="4916487" y="5713344"/>
            <a:ext cx="8382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solidFill>
                  <a:srgbClr val="000000"/>
                </a:solidFill>
              </a:rPr>
              <a:t>3 Years</a:t>
            </a:r>
          </a:p>
        </p:txBody>
      </p:sp>
      <p:sp>
        <p:nvSpPr>
          <p:cNvPr id="16" name="TextBox 10"/>
          <p:cNvSpPr txBox="1">
            <a:spLocks noChangeArrowheads="1"/>
          </p:cNvSpPr>
          <p:nvPr/>
        </p:nvSpPr>
        <p:spPr bwMode="auto">
          <a:xfrm>
            <a:off x="5602287" y="5713344"/>
            <a:ext cx="8382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solidFill>
                  <a:srgbClr val="000000"/>
                </a:solidFill>
              </a:rPr>
              <a:t>4 Years</a:t>
            </a:r>
          </a:p>
        </p:txBody>
      </p:sp>
      <p:sp>
        <p:nvSpPr>
          <p:cNvPr id="17" name="TextBox 11"/>
          <p:cNvSpPr txBox="1">
            <a:spLocks noChangeArrowheads="1"/>
          </p:cNvSpPr>
          <p:nvPr/>
        </p:nvSpPr>
        <p:spPr bwMode="auto">
          <a:xfrm>
            <a:off x="6288087" y="5713344"/>
            <a:ext cx="8382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solidFill>
                  <a:srgbClr val="000000"/>
                </a:solidFill>
              </a:rPr>
              <a:t>5 Years</a:t>
            </a:r>
          </a:p>
        </p:txBody>
      </p:sp>
      <p:sp>
        <p:nvSpPr>
          <p:cNvPr id="18" name="TextBox 12"/>
          <p:cNvSpPr txBox="1">
            <a:spLocks noChangeArrowheads="1"/>
          </p:cNvSpPr>
          <p:nvPr/>
        </p:nvSpPr>
        <p:spPr bwMode="auto">
          <a:xfrm>
            <a:off x="6973887" y="5713344"/>
            <a:ext cx="8382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solidFill>
                  <a:srgbClr val="000000"/>
                </a:solidFill>
              </a:rPr>
              <a:t>6 Years</a:t>
            </a:r>
          </a:p>
        </p:txBody>
      </p:sp>
      <p:sp>
        <p:nvSpPr>
          <p:cNvPr id="19" name="TextBox 13"/>
          <p:cNvSpPr txBox="1">
            <a:spLocks noChangeArrowheads="1"/>
          </p:cNvSpPr>
          <p:nvPr/>
        </p:nvSpPr>
        <p:spPr bwMode="auto">
          <a:xfrm>
            <a:off x="7688262" y="5713344"/>
            <a:ext cx="8382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solidFill>
                  <a:srgbClr val="000000"/>
                </a:solidFill>
              </a:rPr>
              <a:t>7 Years</a:t>
            </a:r>
          </a:p>
        </p:txBody>
      </p:sp>
      <p:sp>
        <p:nvSpPr>
          <p:cNvPr id="20" name="TextBox 14"/>
          <p:cNvSpPr txBox="1">
            <a:spLocks noChangeArrowheads="1"/>
          </p:cNvSpPr>
          <p:nvPr/>
        </p:nvSpPr>
        <p:spPr bwMode="auto">
          <a:xfrm>
            <a:off x="8421687" y="5713344"/>
            <a:ext cx="8382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solidFill>
                  <a:srgbClr val="000000"/>
                </a:solidFill>
              </a:rPr>
              <a:t>8 Years</a:t>
            </a:r>
          </a:p>
        </p:txBody>
      </p:sp>
      <p:sp>
        <p:nvSpPr>
          <p:cNvPr id="21" name="TextBox 18"/>
          <p:cNvSpPr txBox="1">
            <a:spLocks noChangeArrowheads="1"/>
          </p:cNvSpPr>
          <p:nvPr/>
        </p:nvSpPr>
        <p:spPr bwMode="auto">
          <a:xfrm>
            <a:off x="5900737" y="2641616"/>
            <a:ext cx="2454275" cy="830997"/>
          </a:xfrm>
          <a:prstGeom prst="rect">
            <a:avLst/>
          </a:prstGeom>
          <a:solidFill>
            <a:srgbClr val="FFEB9C"/>
          </a:solidFill>
          <a:ln w="9525">
            <a:solidFill>
              <a:schemeClr val="tx2"/>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600" b="1">
                <a:solidFill>
                  <a:srgbClr val="000090"/>
                </a:solidFill>
                <a:latin typeface="Arial" pitchFamily="34" charset="0"/>
              </a:rPr>
              <a:t>50 % of HIV+ infants die before 2 years without treatment</a:t>
            </a:r>
          </a:p>
        </p:txBody>
      </p:sp>
      <p:cxnSp>
        <p:nvCxnSpPr>
          <p:cNvPr id="22" name="Straight Arrow Connector 17"/>
          <p:cNvCxnSpPr>
            <a:cxnSpLocks noChangeShapeType="1"/>
            <a:endCxn id="21" idx="1"/>
          </p:cNvCxnSpPr>
          <p:nvPr/>
        </p:nvCxnSpPr>
        <p:spPr bwMode="auto">
          <a:xfrm flipV="1">
            <a:off x="5167314" y="3057115"/>
            <a:ext cx="733423" cy="629076"/>
          </a:xfrm>
          <a:prstGeom prst="straightConnector1">
            <a:avLst/>
          </a:prstGeom>
          <a:noFill/>
          <a:ln w="28575">
            <a:solidFill>
              <a:schemeClr val="tx2"/>
            </a:solidFill>
            <a:round/>
            <a:headEnd/>
            <a:tailEnd type="arrow" w="med" len="med"/>
          </a:ln>
          <a:extLst>
            <a:ext uri="{909E8E84-426E-40DD-AFC4-6F175D3DCCD1}">
              <a14:hiddenFill xmlns:a14="http://schemas.microsoft.com/office/drawing/2010/main">
                <a:noFill/>
              </a14:hiddenFill>
            </a:ext>
          </a:extLst>
        </p:spPr>
      </p:cxnSp>
      <p:sp>
        <p:nvSpPr>
          <p:cNvPr id="3" name="TextBox 2"/>
          <p:cNvSpPr txBox="1"/>
          <p:nvPr/>
        </p:nvSpPr>
        <p:spPr>
          <a:xfrm rot="16200000">
            <a:off x="382104" y="3516912"/>
            <a:ext cx="3668713" cy="338554"/>
          </a:xfrm>
          <a:prstGeom prst="rect">
            <a:avLst/>
          </a:prstGeom>
          <a:noFill/>
        </p:spPr>
        <p:txBody>
          <a:bodyPr wrap="square" rtlCol="0">
            <a:spAutoFit/>
          </a:bodyPr>
          <a:lstStyle/>
          <a:p>
            <a:pPr algn="ctr"/>
            <a:r>
              <a:rPr lang="en-US" sz="1600" dirty="0"/>
              <a:t>Percentage of Children Surviving</a:t>
            </a:r>
          </a:p>
        </p:txBody>
      </p:sp>
      <p:sp>
        <p:nvSpPr>
          <p:cNvPr id="23" name="TextBox 22"/>
          <p:cNvSpPr txBox="1"/>
          <p:nvPr/>
        </p:nvSpPr>
        <p:spPr>
          <a:xfrm>
            <a:off x="4187032" y="6021318"/>
            <a:ext cx="3668712" cy="338554"/>
          </a:xfrm>
          <a:prstGeom prst="rect">
            <a:avLst/>
          </a:prstGeom>
          <a:noFill/>
        </p:spPr>
        <p:txBody>
          <a:bodyPr wrap="square" rtlCol="0">
            <a:spAutoFit/>
          </a:bodyPr>
          <a:lstStyle/>
          <a:p>
            <a:pPr algn="ctr"/>
            <a:r>
              <a:rPr lang="en-US" sz="1600" dirty="0"/>
              <a:t>Age</a:t>
            </a:r>
          </a:p>
        </p:txBody>
      </p:sp>
      <p:sp>
        <p:nvSpPr>
          <p:cNvPr id="24" name="Rectangle 23"/>
          <p:cNvSpPr>
            <a:spLocks noChangeArrowheads="1"/>
          </p:cNvSpPr>
          <p:nvPr/>
        </p:nvSpPr>
        <p:spPr bwMode="auto">
          <a:xfrm>
            <a:off x="-77788" y="6703390"/>
            <a:ext cx="7933532" cy="23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altLang="en-US" sz="900" dirty="0">
                <a:solidFill>
                  <a:srgbClr val="000000"/>
                </a:solidFill>
                <a:latin typeface="+mj-lt"/>
              </a:rPr>
              <a:t>Newell et al. Mortality of infected and uninfected infants born to HIV-infected mothers in Africa: a pooled analysis. Lancet. 2004 Oct 2-8;364(9441):1236-43.</a:t>
            </a:r>
          </a:p>
        </p:txBody>
      </p:sp>
    </p:spTree>
    <p:extLst>
      <p:ext uri="{BB962C8B-B14F-4D97-AF65-F5344CB8AC3E}">
        <p14:creationId xmlns:p14="http://schemas.microsoft.com/office/powerpoint/2010/main" val="1494387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12</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12</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Challenges with diagnosing HIV in infants</a:t>
            </a: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sp>
        <p:nvSpPr>
          <p:cNvPr id="10" name="Rectangle 1"/>
          <p:cNvSpPr>
            <a:spLocks noChangeArrowheads="1"/>
          </p:cNvSpPr>
          <p:nvPr/>
        </p:nvSpPr>
        <p:spPr bwMode="auto">
          <a:xfrm>
            <a:off x="684213" y="2057401"/>
            <a:ext cx="1098926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lnSpc>
                <a:spcPct val="200000"/>
              </a:lnSpc>
              <a:spcBef>
                <a:spcPct val="0"/>
              </a:spcBef>
            </a:pPr>
            <a:r>
              <a:rPr lang="en-US" altLang="en-US" sz="1800" dirty="0">
                <a:latin typeface="Arial" pitchFamily="34" charset="0"/>
              </a:rPr>
              <a:t>Children and infants exhibit accelerated symptoms of AIDS compared to adults</a:t>
            </a:r>
          </a:p>
          <a:p>
            <a:pPr eaLnBrk="1" hangingPunct="1">
              <a:lnSpc>
                <a:spcPct val="200000"/>
              </a:lnSpc>
              <a:spcBef>
                <a:spcPct val="0"/>
              </a:spcBef>
            </a:pPr>
            <a:r>
              <a:rPr lang="en-US" altLang="en-US" sz="1800" dirty="0">
                <a:latin typeface="Arial" pitchFamily="34" charset="0"/>
              </a:rPr>
              <a:t>Left untreated, HIV mortality is 30% by age 1, 50% by age 2 and 75% by age 5</a:t>
            </a:r>
          </a:p>
          <a:p>
            <a:pPr eaLnBrk="1" hangingPunct="1">
              <a:lnSpc>
                <a:spcPct val="200000"/>
              </a:lnSpc>
              <a:spcBef>
                <a:spcPct val="0"/>
              </a:spcBef>
            </a:pPr>
            <a:r>
              <a:rPr lang="en-US" altLang="en-US" sz="1800" dirty="0">
                <a:latin typeface="Arial" pitchFamily="34" charset="0"/>
              </a:rPr>
              <a:t>Clinical staging of disease may be too late for effective treatment </a:t>
            </a:r>
          </a:p>
          <a:p>
            <a:pPr eaLnBrk="1" hangingPunct="1">
              <a:lnSpc>
                <a:spcPct val="200000"/>
              </a:lnSpc>
              <a:spcBef>
                <a:spcPct val="0"/>
              </a:spcBef>
            </a:pPr>
            <a:r>
              <a:rPr lang="en-US" altLang="en-US" sz="1800" dirty="0">
                <a:latin typeface="Arial" pitchFamily="34" charset="0"/>
              </a:rPr>
              <a:t>Risk of transmission persists through breast feeding feeing; diagnosis is a multi-year process</a:t>
            </a:r>
          </a:p>
          <a:p>
            <a:pPr eaLnBrk="1" hangingPunct="1">
              <a:lnSpc>
                <a:spcPct val="200000"/>
              </a:lnSpc>
              <a:spcBef>
                <a:spcPct val="0"/>
              </a:spcBef>
            </a:pPr>
            <a:r>
              <a:rPr lang="en-US" altLang="en-US" sz="1800" dirty="0">
                <a:latin typeface="Arial" pitchFamily="34" charset="0"/>
              </a:rPr>
              <a:t>Before 18 months of age HIV serological test (e.g. rapid diagnostic tests) are unreliable</a:t>
            </a:r>
          </a:p>
        </p:txBody>
      </p:sp>
    </p:spTree>
    <p:extLst>
      <p:ext uri="{BB962C8B-B14F-4D97-AF65-F5344CB8AC3E}">
        <p14:creationId xmlns:p14="http://schemas.microsoft.com/office/powerpoint/2010/main" val="249094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13</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13</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defRPr/>
            </a:pPr>
            <a:r>
              <a:rPr lang="en-US" altLang="en-US" sz="2400" dirty="0">
                <a:solidFill>
                  <a:schemeClr val="bg1"/>
                </a:solidFill>
              </a:rPr>
              <a:t>Diagnosing HIV in Infants – Why Rapid Tests Don’</a:t>
            </a:r>
            <a:r>
              <a:rPr lang="en-US" altLang="ja-JP" sz="2400" dirty="0">
                <a:solidFill>
                  <a:schemeClr val="bg1"/>
                </a:solidFill>
              </a:rPr>
              <a:t>t Work</a:t>
            </a:r>
            <a:endParaRPr lang="en-US" altLang="en-US" sz="2400" dirty="0">
              <a:solidFill>
                <a:schemeClr val="bg1"/>
              </a:solidFill>
            </a:endParaRP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pic>
        <p:nvPicPr>
          <p:cNvPr id="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347" y="1414304"/>
            <a:ext cx="369252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8"/>
          <p:cNvSpPr txBox="1">
            <a:spLocks noChangeArrowheads="1"/>
          </p:cNvSpPr>
          <p:nvPr/>
        </p:nvSpPr>
        <p:spPr bwMode="auto">
          <a:xfrm>
            <a:off x="5678286" y="1387291"/>
            <a:ext cx="5053012" cy="400110"/>
          </a:xfrm>
          <a:prstGeom prst="rect">
            <a:avLst/>
          </a:prstGeom>
          <a:solidFill>
            <a:srgbClr val="FFEB9C"/>
          </a:solidFill>
          <a:ln w="9525">
            <a:solidFill>
              <a:schemeClr val="tx2"/>
            </a:solidFill>
            <a:miter lim="800000"/>
            <a:headEnd/>
            <a:tailEnd/>
          </a:ln>
        </p:spPr>
        <p:txBody>
          <a:bodyPr>
            <a:spAutoFit/>
          </a:bodyPr>
          <a:lstStyle>
            <a:lvl1pPr eaLnBrk="0" hangingPunct="0">
              <a:spcBef>
                <a:spcPct val="20000"/>
              </a:spcBef>
              <a:spcAft>
                <a:spcPct val="20000"/>
              </a:spcAft>
              <a:buClr>
                <a:srgbClr val="284A8C"/>
              </a:buClr>
              <a:buChar char="•"/>
              <a:defRPr sz="3200">
                <a:solidFill>
                  <a:schemeClr val="tx2"/>
                </a:solidFill>
                <a:latin typeface="Verdana" pitchFamily="34" charset="0"/>
                <a:ea typeface="ＭＳ Ｐゴシック" pitchFamily="34" charset="-128"/>
              </a:defRPr>
            </a:lvl1pPr>
            <a:lvl2pPr marL="742950" indent="-285750" eaLnBrk="0" hangingPunct="0">
              <a:spcBef>
                <a:spcPct val="20000"/>
              </a:spcBef>
              <a:spcAft>
                <a:spcPct val="20000"/>
              </a:spcAft>
              <a:buClr>
                <a:srgbClr val="788DCC"/>
              </a:buClr>
              <a:buSzPct val="80000"/>
              <a:buChar char="o"/>
              <a:defRPr sz="1600">
                <a:solidFill>
                  <a:schemeClr val="tx2"/>
                </a:solidFill>
                <a:latin typeface="Verdana" pitchFamily="34" charset="0"/>
                <a:ea typeface="ＭＳ Ｐゴシック" pitchFamily="34" charset="-128"/>
              </a:defRPr>
            </a:lvl2pPr>
            <a:lvl3pPr marL="1143000" indent="-228600" eaLnBrk="0" hangingPunct="0">
              <a:spcBef>
                <a:spcPct val="20000"/>
              </a:spcBef>
              <a:spcAft>
                <a:spcPct val="20000"/>
              </a:spcAft>
              <a:buClr>
                <a:srgbClr val="788DCC"/>
              </a:buClr>
              <a:buSzPct val="60000"/>
              <a:buFont typeface="Wingdings" pitchFamily="2" charset="2"/>
              <a:buChar char="§"/>
              <a:defRPr sz="1400">
                <a:solidFill>
                  <a:schemeClr val="tx2"/>
                </a:solidFill>
                <a:latin typeface="Verdana" pitchFamily="34" charset="0"/>
                <a:ea typeface="ＭＳ Ｐゴシック" pitchFamily="34" charset="-128"/>
              </a:defRPr>
            </a:lvl3pPr>
            <a:lvl4pPr marL="1600200" indent="-228600" eaLnBrk="0" hangingPunct="0">
              <a:spcBef>
                <a:spcPct val="20000"/>
              </a:spcBef>
              <a:buClr>
                <a:srgbClr val="788DCC"/>
              </a:buClr>
              <a:buSzPct val="90000"/>
              <a:buFont typeface="Webdings" pitchFamily="18" charset="2"/>
              <a:buChar char="&lt;"/>
              <a:defRPr sz="1200">
                <a:solidFill>
                  <a:schemeClr val="tx1"/>
                </a:solidFill>
                <a:latin typeface="Arial" pitchFamily="34" charset="0"/>
                <a:ea typeface="ＭＳ Ｐゴシック" pitchFamily="34" charset="-128"/>
              </a:defRPr>
            </a:lvl4pPr>
            <a:lvl5pPr marL="2057400" indent="-228600" eaLnBrk="0" hangingPunct="0">
              <a:spcBef>
                <a:spcPct val="20000"/>
              </a:spcBef>
              <a:buClr>
                <a:srgbClr val="788DCC"/>
              </a:buClr>
              <a:buSzPct val="55000"/>
              <a:buFont typeface="Webdings" pitchFamily="18" charset="2"/>
              <a:buChar char="="/>
              <a:defRPr sz="1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788DCC"/>
              </a:buClr>
              <a:buSzPct val="55000"/>
              <a:buFont typeface="Webdings" pitchFamily="18" charset="2"/>
              <a:buChar char="="/>
              <a:defRPr sz="1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788DCC"/>
              </a:buClr>
              <a:buSzPct val="55000"/>
              <a:buFont typeface="Webdings" pitchFamily="18" charset="2"/>
              <a:buChar char="="/>
              <a:defRPr sz="1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788DCC"/>
              </a:buClr>
              <a:buSzPct val="55000"/>
              <a:buFont typeface="Webdings" pitchFamily="18" charset="2"/>
              <a:buChar char="="/>
              <a:defRPr sz="1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788DCC"/>
              </a:buClr>
              <a:buSzPct val="55000"/>
              <a:buFont typeface="Webdings" pitchFamily="18" charset="2"/>
              <a:buChar char="="/>
              <a:defRPr sz="1200">
                <a:solidFill>
                  <a:schemeClr val="tx1"/>
                </a:solidFill>
                <a:latin typeface="Arial" pitchFamily="34" charset="0"/>
                <a:ea typeface="ＭＳ Ｐゴシック" pitchFamily="34" charset="-128"/>
              </a:defRPr>
            </a:lvl9pPr>
          </a:lstStyle>
          <a:p>
            <a:pPr eaLnBrk="1" hangingPunct="1">
              <a:spcBef>
                <a:spcPct val="0"/>
              </a:spcBef>
              <a:spcAft>
                <a:spcPct val="0"/>
              </a:spcAft>
              <a:buClrTx/>
              <a:buFontTx/>
              <a:buNone/>
              <a:defRPr/>
            </a:pPr>
            <a:r>
              <a:rPr lang="en-US" altLang="en-US" sz="2000" b="1" dirty="0">
                <a:solidFill>
                  <a:srgbClr val="000090"/>
                </a:solidFill>
                <a:latin typeface="+mn-lt"/>
              </a:rPr>
              <a:t>Reminder: Rapid tests look for HIV antibodies</a:t>
            </a:r>
          </a:p>
        </p:txBody>
      </p:sp>
      <p:sp>
        <p:nvSpPr>
          <p:cNvPr id="18" name="TextBox 5"/>
          <p:cNvSpPr txBox="1">
            <a:spLocks noChangeArrowheads="1"/>
          </p:cNvSpPr>
          <p:nvPr/>
        </p:nvSpPr>
        <p:spPr bwMode="auto">
          <a:xfrm>
            <a:off x="4646612" y="5543490"/>
            <a:ext cx="72585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b="1" dirty="0">
                <a:solidFill>
                  <a:srgbClr val="C00000"/>
                </a:solidFill>
              </a:rPr>
              <a:t> Transfer of maternal antibodies complicates infants HIV diagnosis</a:t>
            </a:r>
          </a:p>
        </p:txBody>
      </p:sp>
      <p:sp>
        <p:nvSpPr>
          <p:cNvPr id="22" name="TextBox 12"/>
          <p:cNvSpPr txBox="1">
            <a:spLocks noChangeArrowheads="1"/>
          </p:cNvSpPr>
          <p:nvPr/>
        </p:nvSpPr>
        <p:spPr bwMode="auto">
          <a:xfrm>
            <a:off x="5262833" y="2286000"/>
            <a:ext cx="602615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r>
              <a:rPr lang="en-US" altLang="en-US" sz="1900" dirty="0">
                <a:solidFill>
                  <a:srgbClr val="000000"/>
                </a:solidFill>
                <a:latin typeface="Calibri" panose="020F0502020204030204" pitchFamily="34" charset="0"/>
              </a:rPr>
              <a:t>HIV-positive mothers </a:t>
            </a:r>
            <a:r>
              <a:rPr lang="en-US" altLang="en-US" sz="1900" b="1" dirty="0">
                <a:solidFill>
                  <a:srgbClr val="000000"/>
                </a:solidFill>
                <a:latin typeface="Calibri" panose="020F0502020204030204" pitchFamily="34" charset="0"/>
              </a:rPr>
              <a:t>pass antibodies across the placenta to the fetus</a:t>
            </a:r>
            <a:r>
              <a:rPr lang="en-US" altLang="en-US" sz="1900" dirty="0">
                <a:solidFill>
                  <a:srgbClr val="000000"/>
                </a:solidFill>
                <a:latin typeface="Calibri" panose="020F0502020204030204" pitchFamily="34" charset="0"/>
              </a:rPr>
              <a:t>.</a:t>
            </a:r>
            <a:r>
              <a:rPr lang="en-US" altLang="en-US" sz="1900" u="sng" dirty="0">
                <a:solidFill>
                  <a:srgbClr val="000000"/>
                </a:solidFill>
                <a:latin typeface="Calibri" panose="020F0502020204030204" pitchFamily="34" charset="0"/>
              </a:rPr>
              <a:t> </a:t>
            </a:r>
          </a:p>
          <a:p>
            <a:pPr algn="ctr" eaLnBrk="1" hangingPunct="1"/>
            <a:endParaRPr lang="en-US" altLang="en-US" sz="1900" u="sng" dirty="0">
              <a:solidFill>
                <a:srgbClr val="000000"/>
              </a:solidFill>
              <a:latin typeface="Calibri" panose="020F0502020204030204" pitchFamily="34" charset="0"/>
            </a:endParaRPr>
          </a:p>
          <a:p>
            <a:pPr algn="ctr" eaLnBrk="1" hangingPunct="1"/>
            <a:r>
              <a:rPr lang="en-US" altLang="en-US" sz="1900" b="1" dirty="0">
                <a:latin typeface="Calibri" panose="020F0502020204030204" pitchFamily="34" charset="0"/>
              </a:rPr>
              <a:t>The standard rapid test cannot accurately diagnose infants until the age of 15 - 18 months</a:t>
            </a:r>
            <a:r>
              <a:rPr lang="en-US" altLang="en-US" sz="1900" dirty="0">
                <a:latin typeface="Calibri" panose="020F0502020204030204" pitchFamily="34" charset="0"/>
              </a:rPr>
              <a:t>, the earliest age at which the mother’</a:t>
            </a:r>
            <a:r>
              <a:rPr lang="en-US" altLang="ja-JP" sz="1900" dirty="0">
                <a:latin typeface="Calibri" panose="020F0502020204030204" pitchFamily="34" charset="0"/>
              </a:rPr>
              <a:t>s antibodies are no longer </a:t>
            </a:r>
            <a:r>
              <a:rPr lang="en-US" altLang="ja-JP" sz="1900" dirty="0">
                <a:solidFill>
                  <a:srgbClr val="000000"/>
                </a:solidFill>
                <a:latin typeface="Calibri" panose="020F0502020204030204" pitchFamily="34" charset="0"/>
              </a:rPr>
              <a:t>present in the infant’s blood. </a:t>
            </a:r>
          </a:p>
          <a:p>
            <a:pPr algn="ctr" eaLnBrk="1" hangingPunct="1"/>
            <a:endParaRPr lang="en-US" altLang="ja-JP" sz="1900" dirty="0">
              <a:solidFill>
                <a:srgbClr val="000000"/>
              </a:solidFill>
              <a:latin typeface="Calibri" panose="020F0502020204030204" pitchFamily="34" charset="0"/>
            </a:endParaRPr>
          </a:p>
          <a:p>
            <a:pPr algn="ctr" eaLnBrk="1" hangingPunct="1"/>
            <a:r>
              <a:rPr lang="en-US" altLang="en-US" sz="1900" b="1" dirty="0">
                <a:solidFill>
                  <a:srgbClr val="000000"/>
                </a:solidFill>
                <a:latin typeface="Calibri" panose="020F0502020204030204" pitchFamily="34" charset="0"/>
              </a:rPr>
              <a:t>By this time, many HIV-infected infants will have died.</a:t>
            </a:r>
          </a:p>
        </p:txBody>
      </p:sp>
    </p:spTree>
    <p:extLst>
      <p:ext uri="{BB962C8B-B14F-4D97-AF65-F5344CB8AC3E}">
        <p14:creationId xmlns:p14="http://schemas.microsoft.com/office/powerpoint/2010/main" val="14741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14</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14</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Early Infant Diagnosis (EID) uses nucleic acid testing to look for HIV genetic material</a:t>
            </a: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827213"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pic>
        <p:nvPicPr>
          <p:cNvPr id="11" name="Picture 2" descr="http://www.featurepics.com/FI/Thumb300/20100830/Blood-Test-Tubes-1645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306" y="2629695"/>
            <a:ext cx="1747838"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
          <p:cNvSpPr txBox="1">
            <a:spLocks noChangeArrowheads="1"/>
          </p:cNvSpPr>
          <p:nvPr/>
        </p:nvSpPr>
        <p:spPr bwMode="auto">
          <a:xfrm>
            <a:off x="1827212" y="2878435"/>
            <a:ext cx="7162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r>
              <a:rPr lang="en-US" sz="1800" b="1" dirty="0">
                <a:solidFill>
                  <a:schemeClr val="tx2">
                    <a:lumMod val="60000"/>
                    <a:lumOff val="40000"/>
                  </a:schemeClr>
                </a:solidFill>
                <a:latin typeface="+mn-lt"/>
                <a:cs typeface="Arial" charset="0"/>
              </a:rPr>
              <a:t>Dried Blood Spot (DBS) </a:t>
            </a:r>
            <a:r>
              <a:rPr lang="en-US" sz="1800" b="1" dirty="0">
                <a:latin typeface="+mn-lt"/>
                <a:cs typeface="Arial" charset="0"/>
              </a:rPr>
              <a:t>is now available to make NAT easier. </a:t>
            </a:r>
            <a:r>
              <a:rPr lang="en-US" sz="1800" dirty="0">
                <a:latin typeface="+mn-lt"/>
                <a:cs typeface="Arial" charset="0"/>
              </a:rPr>
              <a:t>DBS samples </a:t>
            </a:r>
            <a:r>
              <a:rPr lang="en-US" sz="1800" dirty="0">
                <a:solidFill>
                  <a:srgbClr val="000000"/>
                </a:solidFill>
                <a:latin typeface="+mn-lt"/>
                <a:cs typeface="Arial" charset="0"/>
              </a:rPr>
              <a:t>are </a:t>
            </a:r>
            <a:r>
              <a:rPr lang="en-US" sz="1800" b="1" dirty="0">
                <a:solidFill>
                  <a:srgbClr val="000000"/>
                </a:solidFill>
                <a:latin typeface="+mn-lt"/>
                <a:cs typeface="Arial" charset="0"/>
              </a:rPr>
              <a:t>easy to prepare </a:t>
            </a:r>
            <a:r>
              <a:rPr lang="en-US" sz="1800" dirty="0">
                <a:solidFill>
                  <a:srgbClr val="000000"/>
                </a:solidFill>
                <a:latin typeface="+mn-lt"/>
                <a:cs typeface="Arial" charset="0"/>
              </a:rPr>
              <a:t>and can be stored and transported to testing facilities </a:t>
            </a:r>
            <a:r>
              <a:rPr lang="en-US" sz="1800" b="1" dirty="0">
                <a:solidFill>
                  <a:srgbClr val="000000"/>
                </a:solidFill>
                <a:latin typeface="+mn-lt"/>
                <a:cs typeface="Arial" charset="0"/>
              </a:rPr>
              <a:t>without refrigeration</a:t>
            </a:r>
            <a:r>
              <a:rPr lang="en-US" sz="1800" dirty="0">
                <a:solidFill>
                  <a:srgbClr val="000000"/>
                </a:solidFill>
                <a:latin typeface="+mn-lt"/>
                <a:cs typeface="Arial" charset="0"/>
              </a:rPr>
              <a:t>. </a:t>
            </a:r>
          </a:p>
        </p:txBody>
      </p:sp>
      <p:pic>
        <p:nvPicPr>
          <p:cNvPr id="13" name="Picture 2" descr="Blood Spot Heelst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3" y="4256088"/>
            <a:ext cx="19812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1"/>
          <p:cNvSpPr txBox="1">
            <a:spLocks noChangeArrowheads="1"/>
          </p:cNvSpPr>
          <p:nvPr/>
        </p:nvSpPr>
        <p:spPr bwMode="auto">
          <a:xfrm>
            <a:off x="459285" y="1155069"/>
            <a:ext cx="1137661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284A8C"/>
              </a:buClr>
              <a:buChar char="•"/>
              <a:defRPr sz="3200">
                <a:solidFill>
                  <a:schemeClr val="tx2"/>
                </a:solidFill>
                <a:latin typeface="Verdana" pitchFamily="34" charset="0"/>
                <a:ea typeface="MS PGothic" pitchFamily="34" charset="-128"/>
              </a:defRPr>
            </a:lvl1pPr>
            <a:lvl2pPr marL="742950" indent="-285750" eaLnBrk="0" hangingPunct="0">
              <a:spcBef>
                <a:spcPct val="20000"/>
              </a:spcBef>
              <a:spcAft>
                <a:spcPct val="20000"/>
              </a:spcAft>
              <a:buClr>
                <a:srgbClr val="788DCC"/>
              </a:buClr>
              <a:buSzPct val="80000"/>
              <a:buChar char="o"/>
              <a:defRPr sz="1600">
                <a:solidFill>
                  <a:schemeClr val="tx2"/>
                </a:solidFill>
                <a:latin typeface="Verdana" pitchFamily="34" charset="0"/>
                <a:ea typeface="MS PGothic" pitchFamily="34" charset="-128"/>
              </a:defRPr>
            </a:lvl2pPr>
            <a:lvl3pPr marL="1143000" indent="-228600" eaLnBrk="0" hangingPunct="0">
              <a:spcBef>
                <a:spcPct val="20000"/>
              </a:spcBef>
              <a:spcAft>
                <a:spcPct val="20000"/>
              </a:spcAft>
              <a:buClr>
                <a:srgbClr val="788DCC"/>
              </a:buClr>
              <a:buSzPct val="60000"/>
              <a:buFont typeface="Wingdings" pitchFamily="2" charset="2"/>
              <a:buChar char="§"/>
              <a:defRPr sz="1400">
                <a:solidFill>
                  <a:schemeClr val="tx2"/>
                </a:solidFill>
                <a:latin typeface="Verdana" pitchFamily="34" charset="0"/>
                <a:ea typeface="MS PGothic" pitchFamily="34" charset="-128"/>
              </a:defRPr>
            </a:lvl3pPr>
            <a:lvl4pPr marL="1600200" indent="-228600" eaLnBrk="0" hangingPunct="0">
              <a:spcBef>
                <a:spcPct val="20000"/>
              </a:spcBef>
              <a:buClr>
                <a:srgbClr val="788DCC"/>
              </a:buClr>
              <a:buSzPct val="90000"/>
              <a:buFont typeface="Webdings" pitchFamily="18" charset="2"/>
              <a:buChar char="&lt;"/>
              <a:defRPr sz="1200">
                <a:solidFill>
                  <a:schemeClr val="tx1"/>
                </a:solidFill>
                <a:latin typeface="Arial" pitchFamily="34" charset="0"/>
                <a:ea typeface="MS PGothic" pitchFamily="34" charset="-128"/>
              </a:defRPr>
            </a:lvl4pPr>
            <a:lvl5pPr marL="2057400" indent="-228600" eaLnBrk="0" hangingPunct="0">
              <a:spcBef>
                <a:spcPct val="20000"/>
              </a:spcBef>
              <a:buClr>
                <a:srgbClr val="788DCC"/>
              </a:buClr>
              <a:buSzPct val="55000"/>
              <a:buFont typeface="Webdings" pitchFamily="18" charset="2"/>
              <a:buChar char="="/>
              <a:defRPr sz="1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rgbClr val="788DCC"/>
              </a:buClr>
              <a:buSzPct val="55000"/>
              <a:buFont typeface="Webdings" pitchFamily="18" charset="2"/>
              <a:buChar char="="/>
              <a:defRPr sz="1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rgbClr val="788DCC"/>
              </a:buClr>
              <a:buSzPct val="55000"/>
              <a:buFont typeface="Webdings" pitchFamily="18" charset="2"/>
              <a:buChar char="="/>
              <a:defRPr sz="1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rgbClr val="788DCC"/>
              </a:buClr>
              <a:buSzPct val="55000"/>
              <a:buFont typeface="Webdings" pitchFamily="18" charset="2"/>
              <a:buChar char="="/>
              <a:defRPr sz="1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rgbClr val="788DCC"/>
              </a:buClr>
              <a:buSzPct val="55000"/>
              <a:buFont typeface="Webdings" pitchFamily="18" charset="2"/>
              <a:buChar char="="/>
              <a:defRPr sz="1200">
                <a:solidFill>
                  <a:schemeClr val="tx1"/>
                </a:solidFill>
                <a:latin typeface="Arial" pitchFamily="34" charset="0"/>
                <a:ea typeface="MS PGothic" pitchFamily="34" charset="-128"/>
              </a:defRPr>
            </a:lvl9pPr>
          </a:lstStyle>
          <a:p>
            <a:pPr algn="ctr" eaLnBrk="1" hangingPunct="1">
              <a:spcBef>
                <a:spcPct val="0"/>
              </a:spcBef>
              <a:spcAft>
                <a:spcPct val="0"/>
              </a:spcAft>
              <a:buClrTx/>
              <a:buFontTx/>
              <a:buNone/>
              <a:defRPr/>
            </a:pPr>
            <a:r>
              <a:rPr lang="en-US" altLang="en-US" sz="2000" dirty="0">
                <a:solidFill>
                  <a:srgbClr val="000000"/>
                </a:solidFill>
                <a:latin typeface="+mn-lt"/>
                <a:cs typeface="Arial" pitchFamily="34" charset="0"/>
              </a:rPr>
              <a:t>HIV infections in infants CAN be accurately diagnosed using virological nucleic acid testing (NAT) -- in the past this was a challenging test to perform…</a:t>
            </a:r>
          </a:p>
        </p:txBody>
      </p:sp>
      <p:sp>
        <p:nvSpPr>
          <p:cNvPr id="15" name="Down Arrow 14"/>
          <p:cNvSpPr>
            <a:spLocks noChangeArrowheads="1"/>
          </p:cNvSpPr>
          <p:nvPr/>
        </p:nvSpPr>
        <p:spPr bwMode="auto">
          <a:xfrm>
            <a:off x="5661026" y="1889125"/>
            <a:ext cx="973137" cy="850900"/>
          </a:xfrm>
          <a:prstGeom prst="downArrow">
            <a:avLst>
              <a:gd name="adj1" fmla="val 50000"/>
              <a:gd name="adj2" fmla="val 50000"/>
            </a:avLst>
          </a:prstGeom>
          <a:solidFill>
            <a:srgbClr val="222268"/>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defRPr/>
            </a:pPr>
            <a:endParaRPr lang="en-US" b="1" i="1">
              <a:solidFill>
                <a:srgbClr val="000000"/>
              </a:solidFill>
              <a:latin typeface="Calibri" pitchFamily="34" charset="0"/>
            </a:endParaRPr>
          </a:p>
        </p:txBody>
      </p:sp>
      <p:sp>
        <p:nvSpPr>
          <p:cNvPr id="16" name="TextBox 15"/>
          <p:cNvSpPr txBox="1"/>
          <p:nvPr/>
        </p:nvSpPr>
        <p:spPr>
          <a:xfrm>
            <a:off x="4418012" y="4791869"/>
            <a:ext cx="6553200" cy="1123950"/>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a:spcBef>
                <a:spcPts val="0"/>
              </a:spcBef>
              <a:spcAft>
                <a:spcPts val="0"/>
              </a:spcAft>
              <a:defRPr/>
            </a:pPr>
            <a:r>
              <a:rPr lang="en-US" sz="2000" b="1" dirty="0">
                <a:solidFill>
                  <a:srgbClr val="000000"/>
                </a:solidFill>
                <a:ea typeface="ＭＳ 明朝"/>
                <a:cs typeface="Times New Roman"/>
              </a:rPr>
              <a:t> DBS testing in conventional laboratory networks expanded access to EID Testing, but only 51% of HIV-exposed infants were tested before 2 months of age in 2015. </a:t>
            </a:r>
          </a:p>
        </p:txBody>
      </p:sp>
      <p:sp>
        <p:nvSpPr>
          <p:cNvPr id="17" name="TextBox 16"/>
          <p:cNvSpPr txBox="1"/>
          <p:nvPr/>
        </p:nvSpPr>
        <p:spPr>
          <a:xfrm>
            <a:off x="4418012" y="6465888"/>
            <a:ext cx="6270625" cy="3556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lgn="r">
              <a:spcBef>
                <a:spcPts val="0"/>
              </a:spcBef>
              <a:spcAft>
                <a:spcPts val="0"/>
              </a:spcAft>
              <a:defRPr/>
            </a:pPr>
            <a:r>
              <a:rPr lang="en-US" sz="1200" dirty="0">
                <a:solidFill>
                  <a:srgbClr val="000000"/>
                </a:solidFill>
                <a:ea typeface="ＭＳ 明朝"/>
                <a:cs typeface="Times New Roman"/>
              </a:rPr>
              <a:t>Source: WHO Information Note: Novel Point of Care Tools for EID of HIV, July 2017</a:t>
            </a:r>
          </a:p>
        </p:txBody>
      </p:sp>
    </p:spTree>
    <p:extLst>
      <p:ext uri="{BB962C8B-B14F-4D97-AF65-F5344CB8AC3E}">
        <p14:creationId xmlns:p14="http://schemas.microsoft.com/office/powerpoint/2010/main" val="2971731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latin typeface="+mj-lt"/>
              </a:rPr>
              <a:t>15</a:t>
            </a:fld>
            <a:endParaRPr lang="en-US" dirty="0">
              <a:latin typeface="+mj-lt"/>
            </a:endParaRPr>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latin typeface="+mj-lt"/>
              </a:rPr>
              <a:pPr/>
              <a:t>15</a:t>
            </a:fld>
            <a:endParaRPr lang="en-US" dirty="0">
              <a:solidFill>
                <a:prstClr val="black">
                  <a:tint val="75000"/>
                </a:prstClr>
              </a:solidFill>
              <a:latin typeface="+mj-lt"/>
            </a:endParaRPr>
          </a:p>
        </p:txBody>
      </p:sp>
      <p:sp>
        <p:nvSpPr>
          <p:cNvPr id="9" name="Title 1"/>
          <p:cNvSpPr>
            <a:spLocks noGrp="1"/>
          </p:cNvSpPr>
          <p:nvPr>
            <p:ph type="title"/>
          </p:nvPr>
        </p:nvSpPr>
        <p:spPr>
          <a:xfrm>
            <a:off x="1" y="1"/>
            <a:ext cx="12148858" cy="990601"/>
          </a:xfrm>
        </p:spPr>
        <p:txBody>
          <a:bodyPr>
            <a:noAutofit/>
          </a:bodyPr>
          <a:lstStyle/>
          <a:p>
            <a:pPr algn="l">
              <a:defRPr/>
            </a:pPr>
            <a:r>
              <a:rPr lang="en-US" altLang="en-US" sz="2400" dirty="0">
                <a:solidFill>
                  <a:schemeClr val="bg1"/>
                </a:solidFill>
              </a:rPr>
              <a:t>EID Testing – How Conventional Testing Works</a:t>
            </a: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latin typeface="+mj-lt"/>
              </a:rPr>
              <a:t>2</a:t>
            </a:r>
          </a:p>
        </p:txBody>
      </p:sp>
      <p:sp>
        <p:nvSpPr>
          <p:cNvPr id="7" name="Rectangle 5"/>
          <p:cNvSpPr>
            <a:spLocks noChangeArrowheads="1"/>
          </p:cNvSpPr>
          <p:nvPr/>
        </p:nvSpPr>
        <p:spPr bwMode="auto">
          <a:xfrm>
            <a:off x="2"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mj-lt"/>
            </a:endParaRPr>
          </a:p>
        </p:txBody>
      </p:sp>
      <p:sp>
        <p:nvSpPr>
          <p:cNvPr id="15" name="Content Placeholder 19"/>
          <p:cNvSpPr txBox="1">
            <a:spLocks/>
          </p:cNvSpPr>
          <p:nvPr/>
        </p:nvSpPr>
        <p:spPr>
          <a:xfrm>
            <a:off x="841093" y="1241413"/>
            <a:ext cx="11348041" cy="5616589"/>
          </a:xfrm>
          <a:prstGeom prst="rect">
            <a:avLst/>
          </a:prstGeom>
        </p:spPr>
        <p:txBody>
          <a:bodyPr/>
          <a:lstStyle>
            <a:lvl1pPr marL="342912" indent="-342912" algn="l" defTabSz="914430"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74" indent="-285759" algn="l" defTabSz="914430"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40" indent="-228608" algn="l" defTabSz="91443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60025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8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000" dirty="0">
                <a:latin typeface="+mj-lt"/>
                <a:cs typeface="Arial" pitchFamily="34" charset="0"/>
              </a:rPr>
              <a:t>Used to test </a:t>
            </a:r>
            <a:r>
              <a:rPr lang="en-US" altLang="en-US" sz="2000" b="1" dirty="0">
                <a:latin typeface="+mj-lt"/>
                <a:cs typeface="Arial" pitchFamily="34" charset="0"/>
              </a:rPr>
              <a:t>HIV-exposed infants </a:t>
            </a:r>
            <a:r>
              <a:rPr lang="en-US" altLang="en-US" sz="2000" dirty="0">
                <a:latin typeface="+mj-lt"/>
                <a:cs typeface="Arial" pitchFamily="34" charset="0"/>
              </a:rPr>
              <a:t>for HIV</a:t>
            </a:r>
          </a:p>
          <a:p>
            <a:pPr>
              <a:defRPr/>
            </a:pPr>
            <a:r>
              <a:rPr lang="en-US" altLang="en-US" sz="2000" b="1" dirty="0">
                <a:latin typeface="+mj-lt"/>
                <a:cs typeface="Arial" pitchFamily="34" charset="0"/>
              </a:rPr>
              <a:t>Searches for nucleic acids – DNA or RNA </a:t>
            </a:r>
            <a:r>
              <a:rPr lang="en-US" altLang="en-US" sz="2000" b="1" dirty="0">
                <a:cs typeface="Arial" pitchFamily="34" charset="0"/>
              </a:rPr>
              <a:t>–</a:t>
            </a:r>
            <a:r>
              <a:rPr lang="en-US" altLang="en-US" sz="2000" b="1" dirty="0">
                <a:latin typeface="+mj-lt"/>
                <a:cs typeface="Arial" pitchFamily="34" charset="0"/>
              </a:rPr>
              <a:t> </a:t>
            </a:r>
            <a:r>
              <a:rPr lang="en-US" altLang="en-US" sz="2000" dirty="0">
                <a:latin typeface="+mj-lt"/>
                <a:cs typeface="Arial" pitchFamily="34" charset="0"/>
              </a:rPr>
              <a:t>NOT human antibodies</a:t>
            </a:r>
          </a:p>
          <a:p>
            <a:pPr>
              <a:defRPr/>
            </a:pPr>
            <a:r>
              <a:rPr lang="en-US" altLang="en-US" sz="2000" dirty="0">
                <a:latin typeface="+mj-lt"/>
                <a:cs typeface="Arial" pitchFamily="34" charset="0"/>
              </a:rPr>
              <a:t>Provides a </a:t>
            </a:r>
            <a:r>
              <a:rPr lang="en-US" altLang="en-US" sz="2000" b="1" dirty="0">
                <a:latin typeface="+mj-lt"/>
                <a:cs typeface="Arial" pitchFamily="34" charset="0"/>
              </a:rPr>
              <a:t>qualitative</a:t>
            </a:r>
            <a:r>
              <a:rPr lang="en-US" altLang="en-US" sz="2000" dirty="0">
                <a:latin typeface="+mj-lt"/>
                <a:cs typeface="Arial" pitchFamily="34" charset="0"/>
              </a:rPr>
              <a:t> test result (reactive/non-reactive)</a:t>
            </a:r>
          </a:p>
          <a:p>
            <a:pPr>
              <a:defRPr/>
            </a:pPr>
            <a:r>
              <a:rPr lang="en-US" altLang="en-US" sz="2000" dirty="0">
                <a:latin typeface="+mj-lt"/>
                <a:cs typeface="Arial" pitchFamily="34" charset="0"/>
              </a:rPr>
              <a:t>There are unique infrastructure and equipment requirements</a:t>
            </a:r>
          </a:p>
          <a:p>
            <a:pPr>
              <a:defRPr/>
            </a:pPr>
            <a:r>
              <a:rPr lang="en-US" altLang="en-US" sz="2000" dirty="0">
                <a:latin typeface="+mj-lt"/>
                <a:cs typeface="Arial" pitchFamily="34" charset="0"/>
              </a:rPr>
              <a:t>Testing is a </a:t>
            </a:r>
            <a:r>
              <a:rPr lang="en-US" altLang="en-US" sz="2000" b="1" dirty="0">
                <a:latin typeface="+mj-lt"/>
                <a:cs typeface="Arial" pitchFamily="34" charset="0"/>
              </a:rPr>
              <a:t>complicated</a:t>
            </a:r>
            <a:r>
              <a:rPr lang="en-US" altLang="en-US" sz="2000" dirty="0">
                <a:latin typeface="+mj-lt"/>
                <a:cs typeface="Arial" pitchFamily="34" charset="0"/>
              </a:rPr>
              <a:t>,</a:t>
            </a:r>
            <a:r>
              <a:rPr lang="en-US" altLang="en-US" sz="2000" b="1" dirty="0">
                <a:latin typeface="+mj-lt"/>
                <a:cs typeface="Arial" pitchFamily="34" charset="0"/>
              </a:rPr>
              <a:t> </a:t>
            </a:r>
            <a:r>
              <a:rPr lang="en-US" altLang="en-US" sz="2000" dirty="0">
                <a:latin typeface="+mj-lt"/>
                <a:cs typeface="Arial" pitchFamily="34" charset="0"/>
              </a:rPr>
              <a:t>multi-step procedure</a:t>
            </a:r>
          </a:p>
          <a:p>
            <a:pPr>
              <a:defRPr/>
            </a:pPr>
            <a:endParaRPr lang="en-US" altLang="en-US" sz="2000" dirty="0">
              <a:latin typeface="+mj-lt"/>
              <a:cs typeface="Arial" pitchFamily="34" charset="0"/>
            </a:endParaRPr>
          </a:p>
          <a:p>
            <a:pPr>
              <a:defRPr/>
            </a:pPr>
            <a:endParaRPr lang="en-US" altLang="en-US" sz="2000" dirty="0">
              <a:latin typeface="+mj-lt"/>
              <a:cs typeface="Arial" pitchFamily="34" charset="0"/>
            </a:endParaRPr>
          </a:p>
          <a:p>
            <a:pPr>
              <a:defRPr/>
            </a:pPr>
            <a:endParaRPr lang="en-US" altLang="en-US" sz="2000" dirty="0">
              <a:latin typeface="+mj-lt"/>
              <a:cs typeface="Arial" pitchFamily="34" charset="0"/>
            </a:endParaRPr>
          </a:p>
          <a:p>
            <a:pPr>
              <a:buFontTx/>
              <a:buNone/>
              <a:defRPr/>
            </a:pPr>
            <a:endParaRPr lang="en-US" altLang="en-US" sz="2000" dirty="0">
              <a:latin typeface="+mj-lt"/>
              <a:cs typeface="Arial" pitchFamily="34" charset="0"/>
            </a:endParaRPr>
          </a:p>
          <a:p>
            <a:pPr>
              <a:defRPr/>
            </a:pPr>
            <a:r>
              <a:rPr lang="en-US" altLang="en-US" sz="2000" dirty="0">
                <a:latin typeface="+mj-lt"/>
                <a:cs typeface="Arial" pitchFamily="34" charset="0"/>
              </a:rPr>
              <a:t>Testing is a </a:t>
            </a:r>
            <a:r>
              <a:rPr lang="en-US" altLang="en-US" sz="2000" b="1" dirty="0">
                <a:latin typeface="+mj-lt"/>
                <a:cs typeface="Arial" pitchFamily="34" charset="0"/>
              </a:rPr>
              <a:t>lengthy process </a:t>
            </a:r>
            <a:r>
              <a:rPr lang="en-US" altLang="en-US" sz="2000" dirty="0">
                <a:latin typeface="+mj-lt"/>
                <a:cs typeface="Arial" pitchFamily="34" charset="0"/>
              </a:rPr>
              <a:t>(up to 8 </a:t>
            </a:r>
            <a:r>
              <a:rPr lang="en-US" altLang="en-US" sz="2000" dirty="0" err="1">
                <a:latin typeface="+mj-lt"/>
                <a:cs typeface="Arial" pitchFamily="34" charset="0"/>
              </a:rPr>
              <a:t>hrs</a:t>
            </a:r>
            <a:r>
              <a:rPr lang="en-US" altLang="en-US" sz="2000" dirty="0">
                <a:latin typeface="+mj-lt"/>
                <a:cs typeface="Arial" pitchFamily="34" charset="0"/>
              </a:rPr>
              <a:t>) </a:t>
            </a:r>
            <a:r>
              <a:rPr lang="en-US" altLang="en-US" sz="2000" dirty="0">
                <a:latin typeface="+mj-lt"/>
                <a:cs typeface="Arial" pitchFamily="34" charset="0"/>
                <a:sym typeface="Wingdings" pitchFamily="2" charset="2"/>
              </a:rPr>
              <a:t> </a:t>
            </a:r>
            <a:r>
              <a:rPr lang="en-US" altLang="en-US" sz="2000" dirty="0">
                <a:latin typeface="+mj-lt"/>
                <a:cs typeface="Arial" pitchFamily="34" charset="0"/>
              </a:rPr>
              <a:t>there can be quality concerns</a:t>
            </a:r>
          </a:p>
          <a:p>
            <a:pPr>
              <a:defRPr/>
            </a:pPr>
            <a:r>
              <a:rPr lang="en-US" altLang="en-US" sz="2000" dirty="0">
                <a:latin typeface="+mj-lt"/>
                <a:cs typeface="Arial" pitchFamily="34" charset="0"/>
              </a:rPr>
              <a:t>Testing is typically performed at a </a:t>
            </a:r>
            <a:r>
              <a:rPr lang="en-US" altLang="en-US" sz="2000" b="1" dirty="0">
                <a:latin typeface="+mj-lt"/>
                <a:cs typeface="Arial" pitchFamily="34" charset="0"/>
              </a:rPr>
              <a:t>few central labs</a:t>
            </a:r>
            <a:r>
              <a:rPr lang="en-US" altLang="en-US" sz="2000" dirty="0">
                <a:latin typeface="+mj-lt"/>
                <a:cs typeface="Arial" pitchFamily="34" charset="0"/>
              </a:rPr>
              <a:t>, while samples are collected from </a:t>
            </a:r>
            <a:r>
              <a:rPr lang="en-US" altLang="en-US" sz="2000" b="1" dirty="0">
                <a:latin typeface="+mj-lt"/>
                <a:cs typeface="Arial" pitchFamily="34" charset="0"/>
              </a:rPr>
              <a:t>many clinics </a:t>
            </a:r>
            <a:r>
              <a:rPr lang="en-US" altLang="en-US" sz="2000" dirty="0">
                <a:latin typeface="+mj-lt"/>
                <a:cs typeface="Arial" pitchFamily="34" charset="0"/>
              </a:rPr>
              <a:t>across the country via sometimes unreliable sample transport networks </a:t>
            </a:r>
          </a:p>
          <a:p>
            <a:pPr>
              <a:defRPr/>
            </a:pPr>
            <a:r>
              <a:rPr lang="en-US" altLang="en-US" sz="2000" dirty="0">
                <a:latin typeface="+mj-lt"/>
                <a:cs typeface="Arial" pitchFamily="34" charset="0"/>
              </a:rPr>
              <a:t> Long processing in the lab and unreliable sample transport = </a:t>
            </a:r>
          </a:p>
          <a:p>
            <a:pPr marL="0" indent="0">
              <a:buNone/>
              <a:defRPr/>
            </a:pPr>
            <a:r>
              <a:rPr lang="en-US" altLang="en-US" sz="2000" b="1" dirty="0">
                <a:solidFill>
                  <a:srgbClr val="C00000"/>
                </a:solidFill>
                <a:latin typeface="+mj-lt"/>
                <a:cs typeface="Arial" pitchFamily="34" charset="0"/>
              </a:rPr>
              <a:t>		Long turnaround time for results to return to facilities and caregivers</a:t>
            </a:r>
          </a:p>
        </p:txBody>
      </p:sp>
      <p:sp>
        <p:nvSpPr>
          <p:cNvPr id="16" name="Pentagon 20"/>
          <p:cNvSpPr>
            <a:spLocks noChangeArrowheads="1"/>
          </p:cNvSpPr>
          <p:nvPr/>
        </p:nvSpPr>
        <p:spPr bwMode="auto">
          <a:xfrm>
            <a:off x="7054946" y="3313115"/>
            <a:ext cx="4178110" cy="1072197"/>
          </a:xfrm>
          <a:prstGeom prst="homePlate">
            <a:avLst>
              <a:gd name="adj" fmla="val 50005"/>
            </a:avLst>
          </a:prstGeom>
          <a:solidFill>
            <a:schemeClr val="accent1"/>
          </a:solidFill>
          <a:ln w="73025">
            <a:solidFill>
              <a:schemeClr val="bg1"/>
            </a:solidFill>
            <a:round/>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endParaRPr lang="en-US" altLang="en-US" sz="1400" i="1">
              <a:latin typeface="+mj-lt"/>
            </a:endParaRPr>
          </a:p>
        </p:txBody>
      </p:sp>
      <p:sp>
        <p:nvSpPr>
          <p:cNvPr id="17" name="Pentagon 21"/>
          <p:cNvSpPr>
            <a:spLocks noChangeArrowheads="1"/>
          </p:cNvSpPr>
          <p:nvPr/>
        </p:nvSpPr>
        <p:spPr bwMode="auto">
          <a:xfrm>
            <a:off x="3732212" y="3313113"/>
            <a:ext cx="3962400" cy="1072198"/>
          </a:xfrm>
          <a:prstGeom prst="homePlate">
            <a:avLst>
              <a:gd name="adj" fmla="val 50015"/>
            </a:avLst>
          </a:prstGeom>
          <a:solidFill>
            <a:schemeClr val="accent1"/>
          </a:solidFill>
          <a:ln w="73025">
            <a:solidFill>
              <a:schemeClr val="bg1"/>
            </a:solidFill>
            <a:round/>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endParaRPr lang="en-US" altLang="en-US" sz="1300" b="1" i="1" dirty="0">
              <a:latin typeface="+mj-lt"/>
              <a:cs typeface="Arial" pitchFamily="34" charset="0"/>
            </a:endParaRPr>
          </a:p>
        </p:txBody>
      </p:sp>
      <p:sp>
        <p:nvSpPr>
          <p:cNvPr id="18" name="Pentagon 23"/>
          <p:cNvSpPr>
            <a:spLocks noChangeArrowheads="1"/>
          </p:cNvSpPr>
          <p:nvPr/>
        </p:nvSpPr>
        <p:spPr bwMode="auto">
          <a:xfrm>
            <a:off x="546100" y="3276599"/>
            <a:ext cx="3811967" cy="1108711"/>
          </a:xfrm>
          <a:prstGeom prst="homePlate">
            <a:avLst>
              <a:gd name="adj" fmla="val 50001"/>
            </a:avLst>
          </a:prstGeom>
          <a:solidFill>
            <a:schemeClr val="accent1"/>
          </a:solidFill>
          <a:ln w="73025">
            <a:solidFill>
              <a:schemeClr val="bg1"/>
            </a:solidFill>
            <a:round/>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800" b="1" dirty="0">
                <a:solidFill>
                  <a:schemeClr val="bg1"/>
                </a:solidFill>
                <a:latin typeface="+mj-lt"/>
                <a:cs typeface="Arial" pitchFamily="34" charset="0"/>
              </a:rPr>
              <a:t>1. Extraction</a:t>
            </a:r>
          </a:p>
          <a:p>
            <a:pPr algn="ctr">
              <a:spcBef>
                <a:spcPct val="0"/>
              </a:spcBef>
              <a:buFontTx/>
              <a:buNone/>
            </a:pPr>
            <a:r>
              <a:rPr lang="en-US" altLang="en-US" sz="1600" i="1" dirty="0">
                <a:solidFill>
                  <a:schemeClr val="bg1"/>
                </a:solidFill>
                <a:latin typeface="+mj-lt"/>
                <a:cs typeface="Arial" pitchFamily="34" charset="0"/>
              </a:rPr>
              <a:t>HIV DNA is extracted from a dried blood spot (DBS) sample</a:t>
            </a:r>
          </a:p>
        </p:txBody>
      </p:sp>
      <p:sp>
        <p:nvSpPr>
          <p:cNvPr id="19" name="Rectangle 24"/>
          <p:cNvSpPr>
            <a:spLocks noChangeArrowheads="1"/>
          </p:cNvSpPr>
          <p:nvPr/>
        </p:nvSpPr>
        <p:spPr bwMode="auto">
          <a:xfrm>
            <a:off x="7923213" y="3343340"/>
            <a:ext cx="270197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800" b="1" dirty="0">
                <a:solidFill>
                  <a:schemeClr val="bg1"/>
                </a:solidFill>
                <a:latin typeface="+mj-lt"/>
                <a:cs typeface="Arial" pitchFamily="34" charset="0"/>
              </a:rPr>
              <a:t>3. Detection</a:t>
            </a:r>
            <a:endParaRPr lang="en-US" altLang="en-US" sz="1800" dirty="0">
              <a:solidFill>
                <a:schemeClr val="bg1"/>
              </a:solidFill>
              <a:latin typeface="+mj-lt"/>
              <a:cs typeface="Arial" pitchFamily="34" charset="0"/>
            </a:endParaRPr>
          </a:p>
          <a:p>
            <a:pPr algn="ctr">
              <a:spcBef>
                <a:spcPct val="0"/>
              </a:spcBef>
              <a:buFontTx/>
              <a:buNone/>
            </a:pPr>
            <a:r>
              <a:rPr lang="en-US" altLang="en-US" sz="1300" i="1" dirty="0">
                <a:solidFill>
                  <a:schemeClr val="bg1"/>
                </a:solidFill>
                <a:latin typeface="+mj-lt"/>
                <a:cs typeface="Arial" pitchFamily="34" charset="0"/>
              </a:rPr>
              <a:t>HIV DNA strands are attached to gold or other particles and detected using an ELISA reader </a:t>
            </a:r>
          </a:p>
        </p:txBody>
      </p:sp>
      <p:sp>
        <p:nvSpPr>
          <p:cNvPr id="20" name="Rectangle 24"/>
          <p:cNvSpPr>
            <a:spLocks noChangeArrowheads="1"/>
          </p:cNvSpPr>
          <p:nvPr/>
        </p:nvSpPr>
        <p:spPr bwMode="auto">
          <a:xfrm>
            <a:off x="4358068" y="3429000"/>
            <a:ext cx="295554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800" b="1" dirty="0">
                <a:latin typeface="+mj-lt"/>
                <a:cs typeface="Arial" pitchFamily="34" charset="0"/>
              </a:rPr>
              <a:t> </a:t>
            </a:r>
            <a:r>
              <a:rPr lang="en-US" altLang="en-US" sz="1800" b="1" dirty="0">
                <a:solidFill>
                  <a:schemeClr val="bg1"/>
                </a:solidFill>
                <a:latin typeface="+mj-lt"/>
                <a:cs typeface="Arial" pitchFamily="34" charset="0"/>
              </a:rPr>
              <a:t>2. Amplification</a:t>
            </a:r>
            <a:endParaRPr lang="en-US" altLang="en-US" sz="1800" dirty="0">
              <a:solidFill>
                <a:schemeClr val="bg1"/>
              </a:solidFill>
              <a:latin typeface="+mj-lt"/>
              <a:cs typeface="Arial" pitchFamily="34" charset="0"/>
            </a:endParaRPr>
          </a:p>
          <a:p>
            <a:pPr algn="ctr">
              <a:spcBef>
                <a:spcPct val="0"/>
              </a:spcBef>
              <a:buFontTx/>
              <a:buNone/>
            </a:pPr>
            <a:r>
              <a:rPr lang="en-US" altLang="en-US" sz="1600" i="1" dirty="0">
                <a:solidFill>
                  <a:schemeClr val="bg1"/>
                </a:solidFill>
                <a:latin typeface="+mj-lt"/>
                <a:cs typeface="Arial" pitchFamily="34" charset="0"/>
              </a:rPr>
              <a:t>Strands of HIV DNA are </a:t>
            </a:r>
          </a:p>
          <a:p>
            <a:pPr algn="ctr">
              <a:spcBef>
                <a:spcPct val="0"/>
              </a:spcBef>
              <a:buFontTx/>
              <a:buNone/>
            </a:pPr>
            <a:r>
              <a:rPr lang="en-US" altLang="en-US" sz="1600" i="1" dirty="0">
                <a:solidFill>
                  <a:schemeClr val="bg1"/>
                </a:solidFill>
                <a:latin typeface="+mj-lt"/>
                <a:cs typeface="Arial" pitchFamily="34" charset="0"/>
              </a:rPr>
              <a:t>replicated many times over</a:t>
            </a:r>
          </a:p>
        </p:txBody>
      </p:sp>
    </p:spTree>
    <p:extLst>
      <p:ext uri="{BB962C8B-B14F-4D97-AF65-F5344CB8AC3E}">
        <p14:creationId xmlns:p14="http://schemas.microsoft.com/office/powerpoint/2010/main" val="3243173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16</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16</a:t>
            </a:fld>
            <a:endParaRPr lang="en-US" dirty="0">
              <a:solidFill>
                <a:prstClr val="black">
                  <a:tint val="75000"/>
                </a:prstClr>
              </a:solidFill>
            </a:endParaRPr>
          </a:p>
        </p:txBody>
      </p:sp>
      <p:sp>
        <p:nvSpPr>
          <p:cNvPr id="9" name="Title 1"/>
          <p:cNvSpPr>
            <a:spLocks noGrp="1"/>
          </p:cNvSpPr>
          <p:nvPr>
            <p:ph type="title"/>
          </p:nvPr>
        </p:nvSpPr>
        <p:spPr>
          <a:xfrm>
            <a:off x="1" y="1"/>
            <a:ext cx="11217866" cy="990601"/>
          </a:xfrm>
        </p:spPr>
        <p:txBody>
          <a:bodyPr>
            <a:noAutofit/>
          </a:bodyPr>
          <a:lstStyle/>
          <a:p>
            <a:pPr algn="l"/>
            <a:r>
              <a:rPr lang="en-US" sz="2400" dirty="0">
                <a:solidFill>
                  <a:schemeClr val="bg1"/>
                </a:solidFill>
                <a:cs typeface="Arial" panose="020B0604020202020204" pitchFamily="34" charset="0"/>
              </a:rPr>
              <a:t>The WHO provides recommendations for when, how and where to diagnose HIV in infants (1 of 3)</a:t>
            </a: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 y="24632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sp>
        <p:nvSpPr>
          <p:cNvPr id="10" name="Content Placeholder 2">
            <a:extLst>
              <a:ext uri="{FF2B5EF4-FFF2-40B4-BE49-F238E27FC236}">
                <a16:creationId xmlns:a16="http://schemas.microsoft.com/office/drawing/2014/main" id="{5132F7AF-5FB8-6D4B-8934-1A4C50F7466C}"/>
              </a:ext>
            </a:extLst>
          </p:cNvPr>
          <p:cNvSpPr txBox="1">
            <a:spLocks/>
          </p:cNvSpPr>
          <p:nvPr/>
        </p:nvSpPr>
        <p:spPr>
          <a:xfrm>
            <a:off x="358442" y="3936872"/>
            <a:ext cx="11333723" cy="990600"/>
          </a:xfrm>
          <a:prstGeom prst="rect">
            <a:avLst/>
          </a:prstGeom>
          <a:ln w="28575">
            <a:solidFill>
              <a:srgbClr val="002060"/>
            </a:solidFill>
          </a:ln>
        </p:spPr>
        <p:txBody>
          <a:bodyPr anchor="ctr"/>
          <a:lstStyle>
            <a:lvl1pPr marL="271463" indent="-271463" algn="l" defTabSz="981075" rtl="0" eaLnBrk="1" fontAlgn="base" hangingPunct="1">
              <a:spcBef>
                <a:spcPct val="40000"/>
              </a:spcBef>
              <a:spcAft>
                <a:spcPct val="0"/>
              </a:spcAft>
              <a:buClr>
                <a:schemeClr val="tx1"/>
              </a:buClr>
              <a:buFont typeface="Verdana" charset="0"/>
              <a:buChar char="•"/>
              <a:defRPr sz="2000">
                <a:solidFill>
                  <a:schemeClr val="tx1"/>
                </a:solidFill>
                <a:latin typeface="Arial" pitchFamily="34" charset="0"/>
                <a:ea typeface="ＭＳ Ｐゴシック" charset="0"/>
                <a:cs typeface="Arial" pitchFamily="34" charset="0"/>
              </a:defRPr>
            </a:lvl1pPr>
            <a:lvl2pPr marL="574675" indent="-119063" algn="l" defTabSz="981075" rtl="0" eaLnBrk="1" fontAlgn="base" hangingPunct="1">
              <a:spcBef>
                <a:spcPct val="20000"/>
              </a:spcBef>
              <a:spcAft>
                <a:spcPct val="0"/>
              </a:spcAft>
              <a:buClr>
                <a:schemeClr val="tx1"/>
              </a:buClr>
              <a:buChar char="-"/>
              <a:defRPr>
                <a:solidFill>
                  <a:schemeClr val="tx1"/>
                </a:solidFill>
                <a:latin typeface="Arial" pitchFamily="34" charset="0"/>
                <a:ea typeface="ＭＳ Ｐゴシック" charset="0"/>
                <a:cs typeface="Arial" pitchFamily="34" charset="0"/>
              </a:defRPr>
            </a:lvl2pPr>
            <a:lvl3pPr marL="1052513" indent="-287338"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3pPr>
            <a:lvl4pPr marL="1639888" indent="-20637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4pPr>
            <a:lvl5pPr marL="2116138" indent="-33972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5pPr>
            <a:lvl6pPr marL="25733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a:lstStyle>
          <a:p>
            <a:pPr marL="0" indent="0">
              <a:buClr>
                <a:prstClr val="black"/>
              </a:buClr>
              <a:buFont typeface="Verdana" charset="0"/>
              <a:buNone/>
            </a:pPr>
            <a:r>
              <a:rPr lang="en-US" sz="1900" b="1" dirty="0">
                <a:solidFill>
                  <a:srgbClr val="002060"/>
                </a:solidFill>
                <a:latin typeface="Calibri" panose="020F0502020204030204" pitchFamily="34" charset="0"/>
                <a:cs typeface="Calibri" panose="020F0502020204030204" pitchFamily="34" charset="0"/>
              </a:rPr>
              <a:t>Addition of nucleic acid testing (NAT) at birth </a:t>
            </a:r>
            <a:r>
              <a:rPr lang="en-US" sz="1900" dirty="0">
                <a:solidFill>
                  <a:prstClr val="black"/>
                </a:solidFill>
                <a:latin typeface="Calibri" panose="020F0502020204030204" pitchFamily="34" charset="0"/>
                <a:cs typeface="Calibri" panose="020F0502020204030204" pitchFamily="34" charset="0"/>
              </a:rPr>
              <a:t>to existing early infant diagnosis (EID) testing approaches can be considered to identify HIV infection in HIV-exposed infants </a:t>
            </a:r>
            <a:r>
              <a:rPr lang="en-US" sz="1600" i="1" dirty="0">
                <a:solidFill>
                  <a:prstClr val="black"/>
                </a:solidFill>
                <a:latin typeface="Calibri" panose="020F0502020204030204" pitchFamily="34" charset="0"/>
                <a:cs typeface="Calibri" panose="020F0502020204030204" pitchFamily="34" charset="0"/>
              </a:rPr>
              <a:t>(conditional recommendation, low-quality evidence)</a:t>
            </a:r>
          </a:p>
        </p:txBody>
      </p:sp>
      <p:sp>
        <p:nvSpPr>
          <p:cNvPr id="13" name="Content Placeholder 2">
            <a:extLst>
              <a:ext uri="{FF2B5EF4-FFF2-40B4-BE49-F238E27FC236}">
                <a16:creationId xmlns:a16="http://schemas.microsoft.com/office/drawing/2014/main" id="{5132F7AF-5FB8-6D4B-8934-1A4C50F7466C}"/>
              </a:ext>
            </a:extLst>
          </p:cNvPr>
          <p:cNvSpPr txBox="1">
            <a:spLocks/>
          </p:cNvSpPr>
          <p:nvPr/>
        </p:nvSpPr>
        <p:spPr>
          <a:xfrm>
            <a:off x="358442" y="2667000"/>
            <a:ext cx="11333723" cy="1000505"/>
          </a:xfrm>
          <a:prstGeom prst="rect">
            <a:avLst/>
          </a:prstGeom>
          <a:ln w="28575">
            <a:solidFill>
              <a:srgbClr val="002060"/>
            </a:solidFill>
          </a:ln>
        </p:spPr>
        <p:txBody>
          <a:bodyPr anchor="ctr"/>
          <a:lstStyle>
            <a:lvl1pPr marL="271463" indent="-271463" algn="l" defTabSz="981075" rtl="0" eaLnBrk="1" fontAlgn="base" hangingPunct="1">
              <a:spcBef>
                <a:spcPct val="40000"/>
              </a:spcBef>
              <a:spcAft>
                <a:spcPct val="0"/>
              </a:spcAft>
              <a:buClr>
                <a:schemeClr val="tx1"/>
              </a:buClr>
              <a:buFont typeface="Verdana" charset="0"/>
              <a:buChar char="•"/>
              <a:defRPr sz="2000">
                <a:solidFill>
                  <a:schemeClr val="tx1"/>
                </a:solidFill>
                <a:latin typeface="Arial" pitchFamily="34" charset="0"/>
                <a:ea typeface="ＭＳ Ｐゴシック" charset="0"/>
                <a:cs typeface="Arial" pitchFamily="34" charset="0"/>
              </a:defRPr>
            </a:lvl1pPr>
            <a:lvl2pPr marL="574675" indent="-119063" algn="l" defTabSz="981075" rtl="0" eaLnBrk="1" fontAlgn="base" hangingPunct="1">
              <a:spcBef>
                <a:spcPct val="20000"/>
              </a:spcBef>
              <a:spcAft>
                <a:spcPct val="0"/>
              </a:spcAft>
              <a:buClr>
                <a:schemeClr val="tx1"/>
              </a:buClr>
              <a:buChar char="-"/>
              <a:defRPr>
                <a:solidFill>
                  <a:schemeClr val="tx1"/>
                </a:solidFill>
                <a:latin typeface="Arial" pitchFamily="34" charset="0"/>
                <a:ea typeface="ＭＳ Ｐゴシック" charset="0"/>
                <a:cs typeface="Arial" pitchFamily="34" charset="0"/>
              </a:defRPr>
            </a:lvl2pPr>
            <a:lvl3pPr marL="1052513" indent="-287338"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3pPr>
            <a:lvl4pPr marL="1639888" indent="-20637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4pPr>
            <a:lvl5pPr marL="2116138" indent="-33972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5pPr>
            <a:lvl6pPr marL="25733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a:lstStyle>
          <a:p>
            <a:pPr marL="0" indent="0">
              <a:buClr>
                <a:prstClr val="black"/>
              </a:buClr>
              <a:buNone/>
            </a:pPr>
            <a:r>
              <a:rPr lang="en-US" sz="1900" b="1" dirty="0">
                <a:solidFill>
                  <a:srgbClr val="002060"/>
                </a:solidFill>
                <a:latin typeface="Calibri" panose="020F0502020204030204" pitchFamily="34" charset="0"/>
                <a:cs typeface="Calibri" panose="020F0502020204030204" pitchFamily="34" charset="0"/>
              </a:rPr>
              <a:t>Virological testing should be conducted at 4-6 weeks </a:t>
            </a:r>
            <a:r>
              <a:rPr lang="en-US" sz="1900" dirty="0">
                <a:latin typeface="Calibri" panose="020F0502020204030204" pitchFamily="34" charset="0"/>
                <a:cs typeface="Calibri" panose="020F0502020204030204" pitchFamily="34" charset="0"/>
              </a:rPr>
              <a:t>or at the earliest opportunity thereafter for all HIV-exposed infants </a:t>
            </a:r>
            <a:r>
              <a:rPr lang="en-US" sz="1600" i="1" dirty="0">
                <a:latin typeface="Calibri" panose="020F0502020204030204" pitchFamily="34" charset="0"/>
                <a:cs typeface="Calibri" panose="020F0502020204030204" pitchFamily="34" charset="0"/>
              </a:rPr>
              <a:t>(</a:t>
            </a:r>
            <a:r>
              <a:rPr lang="en-US" sz="1600" i="1" dirty="0">
                <a:solidFill>
                  <a:prstClr val="black"/>
                </a:solidFill>
                <a:latin typeface="Calibri" panose="020F0502020204030204" pitchFamily="34" charset="0"/>
                <a:cs typeface="Calibri" panose="020F0502020204030204" pitchFamily="34" charset="0"/>
              </a:rPr>
              <a:t>strong recommendation, high-quality evidence)</a:t>
            </a:r>
          </a:p>
        </p:txBody>
      </p:sp>
      <p:sp>
        <p:nvSpPr>
          <p:cNvPr id="14" name="Content Placeholder 2">
            <a:extLst>
              <a:ext uri="{FF2B5EF4-FFF2-40B4-BE49-F238E27FC236}">
                <a16:creationId xmlns:a16="http://schemas.microsoft.com/office/drawing/2014/main" id="{5132F7AF-5FB8-6D4B-8934-1A4C50F7466C}"/>
              </a:ext>
            </a:extLst>
          </p:cNvPr>
          <p:cNvSpPr txBox="1">
            <a:spLocks/>
          </p:cNvSpPr>
          <p:nvPr/>
        </p:nvSpPr>
        <p:spPr>
          <a:xfrm>
            <a:off x="358442" y="1371600"/>
            <a:ext cx="11333724" cy="990600"/>
          </a:xfrm>
          <a:prstGeom prst="rect">
            <a:avLst/>
          </a:prstGeom>
          <a:ln w="28575">
            <a:solidFill>
              <a:srgbClr val="002060"/>
            </a:solidFill>
          </a:ln>
        </p:spPr>
        <p:txBody>
          <a:bodyPr anchor="ctr"/>
          <a:lstStyle>
            <a:lvl1pPr marL="271463" indent="-271463" algn="l" defTabSz="981075" rtl="0" eaLnBrk="1" fontAlgn="base" hangingPunct="1">
              <a:spcBef>
                <a:spcPct val="40000"/>
              </a:spcBef>
              <a:spcAft>
                <a:spcPct val="0"/>
              </a:spcAft>
              <a:buClr>
                <a:schemeClr val="tx1"/>
              </a:buClr>
              <a:buFont typeface="Verdana" charset="0"/>
              <a:buChar char="•"/>
              <a:defRPr sz="2000">
                <a:solidFill>
                  <a:schemeClr val="tx1"/>
                </a:solidFill>
                <a:latin typeface="Arial" pitchFamily="34" charset="0"/>
                <a:ea typeface="ＭＳ Ｐゴシック" charset="0"/>
                <a:cs typeface="Arial" pitchFamily="34" charset="0"/>
              </a:defRPr>
            </a:lvl1pPr>
            <a:lvl2pPr marL="574675" indent="-119063" algn="l" defTabSz="981075" rtl="0" eaLnBrk="1" fontAlgn="base" hangingPunct="1">
              <a:spcBef>
                <a:spcPct val="20000"/>
              </a:spcBef>
              <a:spcAft>
                <a:spcPct val="0"/>
              </a:spcAft>
              <a:buClr>
                <a:schemeClr val="tx1"/>
              </a:buClr>
              <a:buChar char="-"/>
              <a:defRPr>
                <a:solidFill>
                  <a:schemeClr val="tx1"/>
                </a:solidFill>
                <a:latin typeface="Arial" pitchFamily="34" charset="0"/>
                <a:ea typeface="ＭＳ Ｐゴシック" charset="0"/>
                <a:cs typeface="Arial" pitchFamily="34" charset="0"/>
              </a:defRPr>
            </a:lvl2pPr>
            <a:lvl3pPr marL="1052513" indent="-287338"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3pPr>
            <a:lvl4pPr marL="1639888" indent="-20637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4pPr>
            <a:lvl5pPr marL="2116138" indent="-33972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5pPr>
            <a:lvl6pPr marL="25733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a:lstStyle>
          <a:p>
            <a:pPr marL="0" indent="0">
              <a:buClr>
                <a:prstClr val="black"/>
              </a:buClr>
              <a:buFont typeface="Verdana" charset="0"/>
              <a:buNone/>
            </a:pPr>
            <a:r>
              <a:rPr lang="en-US" sz="1900" b="1" dirty="0">
                <a:solidFill>
                  <a:srgbClr val="002060"/>
                </a:solidFill>
                <a:latin typeface="Calibri" panose="020F0502020204030204" pitchFamily="34" charset="0"/>
                <a:cs typeface="Calibri" panose="020F0502020204030204" pitchFamily="34" charset="0"/>
              </a:rPr>
              <a:t>HIV virological testing </a:t>
            </a:r>
            <a:r>
              <a:rPr lang="en-US" sz="1900" dirty="0">
                <a:latin typeface="Calibri" panose="020F0502020204030204" pitchFamily="34" charset="0"/>
                <a:cs typeface="Calibri" panose="020F0502020204030204" pitchFamily="34" charset="0"/>
              </a:rPr>
              <a:t>should</a:t>
            </a:r>
            <a:r>
              <a:rPr lang="en-US" sz="1900" b="1" dirty="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be used to diagnose HIV infection in infants and children below 18 months of age </a:t>
            </a:r>
            <a:r>
              <a:rPr lang="en-US" sz="1600" i="1" dirty="0">
                <a:solidFill>
                  <a:prstClr val="black"/>
                </a:solidFill>
                <a:latin typeface="Calibri" panose="020F0502020204030204" pitchFamily="34" charset="0"/>
                <a:cs typeface="Calibri" panose="020F0502020204030204" pitchFamily="34" charset="0"/>
              </a:rPr>
              <a:t>(strong recommendation, high-quality evidence)</a:t>
            </a:r>
          </a:p>
        </p:txBody>
      </p:sp>
      <p:sp>
        <p:nvSpPr>
          <p:cNvPr id="15" name="Content Placeholder 2">
            <a:extLst>
              <a:ext uri="{FF2B5EF4-FFF2-40B4-BE49-F238E27FC236}">
                <a16:creationId xmlns:a16="http://schemas.microsoft.com/office/drawing/2014/main" id="{CCF96A18-C557-0948-B05C-10C2E4771454}"/>
              </a:ext>
            </a:extLst>
          </p:cNvPr>
          <p:cNvSpPr txBox="1">
            <a:spLocks/>
          </p:cNvSpPr>
          <p:nvPr/>
        </p:nvSpPr>
        <p:spPr>
          <a:xfrm>
            <a:off x="358442" y="5243528"/>
            <a:ext cx="11333723" cy="1066800"/>
          </a:xfrm>
          <a:prstGeom prst="rect">
            <a:avLst/>
          </a:prstGeom>
          <a:ln w="28575">
            <a:solidFill>
              <a:srgbClr val="002060"/>
            </a:solidFill>
          </a:ln>
        </p:spPr>
        <p:txBody>
          <a:bodyPr vert="horz" lIns="91440" tIns="45720" rIns="91440" bIns="45720" rtlCol="0" anchor="ctr">
            <a:noAutofit/>
          </a:bodyPr>
          <a:lstStyle>
            <a:lvl1pPr marL="342900" indent="-342900" algn="l" defTabSz="457200" rtl="0" eaLnBrk="1" latinLnBrk="0" hangingPunct="1">
              <a:lnSpc>
                <a:spcPct val="114000"/>
              </a:lnSpc>
              <a:spcBef>
                <a:spcPts val="600"/>
              </a:spcBef>
              <a:buSzPct val="90000"/>
              <a:buFont typeface="Wingdings" charset="2"/>
              <a:buChar char="§"/>
              <a:defRPr sz="2800" kern="1200">
                <a:solidFill>
                  <a:schemeClr val="tx1"/>
                </a:solidFill>
                <a:latin typeface="+mn-lt"/>
                <a:ea typeface="+mn-ea"/>
                <a:cs typeface="+mn-cs"/>
              </a:defRPr>
            </a:lvl1pPr>
            <a:lvl2pPr marL="742950" indent="-285750" algn="l" defTabSz="457200" rtl="0" eaLnBrk="1" latinLnBrk="0" hangingPunct="1">
              <a:lnSpc>
                <a:spcPct val="114000"/>
              </a:lnSpc>
              <a:spcBef>
                <a:spcPts val="400"/>
              </a:spcBef>
              <a:buSzPct val="90000"/>
              <a:buFont typeface="Arial"/>
              <a:buChar char="–"/>
              <a:defRPr sz="2400" kern="1200">
                <a:solidFill>
                  <a:schemeClr val="tx1"/>
                </a:solidFill>
                <a:latin typeface="+mn-lt"/>
                <a:ea typeface="+mn-ea"/>
                <a:cs typeface="+mn-cs"/>
              </a:defRPr>
            </a:lvl2pPr>
            <a:lvl3pPr marL="1143000" indent="-228600" algn="l" defTabSz="457200" rtl="0" eaLnBrk="1" latinLnBrk="0" hangingPunct="1">
              <a:lnSpc>
                <a:spcPct val="114000"/>
              </a:lnSpc>
              <a:spcBef>
                <a:spcPts val="300"/>
              </a:spcBef>
              <a:buSzPct val="90000"/>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114000"/>
              </a:lnSpc>
              <a:spcBef>
                <a:spcPts val="200"/>
              </a:spcBef>
              <a:buSzPct val="90000"/>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114000"/>
              </a:lnSpc>
              <a:spcBef>
                <a:spcPts val="200"/>
              </a:spcBef>
              <a:buSzPct val="90000"/>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b="1" dirty="0">
                <a:solidFill>
                  <a:srgbClr val="002060"/>
                </a:solidFill>
                <a:cs typeface="Calibri" panose="020F0502020204030204" pitchFamily="34" charset="0"/>
              </a:rPr>
              <a:t>Virological test results should be returned as soon as possible </a:t>
            </a:r>
            <a:r>
              <a:rPr lang="en-US" sz="1900" dirty="0">
                <a:cs typeface="Calibri" panose="020F0502020204030204" pitchFamily="34" charset="0"/>
              </a:rPr>
              <a:t>to the clinic and child/mother/caregiver, but at the very latest within four weeks of specimen collection. Positive results should be fast-tracked to the mother-baby pair as soon as possible to enable prompt initiation of ART.</a:t>
            </a:r>
            <a:r>
              <a:rPr lang="en-US" sz="1900" dirty="0">
                <a:solidFill>
                  <a:srgbClr val="002060"/>
                </a:solidFill>
                <a:cs typeface="Calibri" panose="020F0502020204030204" pitchFamily="34" charset="0"/>
              </a:rPr>
              <a:t> </a:t>
            </a:r>
            <a:r>
              <a:rPr lang="en-US" sz="1600" i="1" dirty="0">
                <a:solidFill>
                  <a:prstClr val="black"/>
                </a:solidFill>
                <a:latin typeface="Calibri" panose="020F0502020204030204" pitchFamily="34" charset="0"/>
                <a:cs typeface="Calibri" panose="020F0502020204030204" pitchFamily="34" charset="0"/>
              </a:rPr>
              <a:t>(strong recommendation, high-quality evidence)</a:t>
            </a:r>
          </a:p>
        </p:txBody>
      </p:sp>
      <p:sp>
        <p:nvSpPr>
          <p:cNvPr id="12" name="Rectangle 11"/>
          <p:cNvSpPr>
            <a:spLocks noChangeArrowheads="1"/>
          </p:cNvSpPr>
          <p:nvPr/>
        </p:nvSpPr>
        <p:spPr bwMode="auto">
          <a:xfrm>
            <a:off x="-65913" y="6653150"/>
            <a:ext cx="7933532" cy="23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altLang="en-US" sz="900" dirty="0">
                <a:solidFill>
                  <a:srgbClr val="000000"/>
                </a:solidFill>
                <a:latin typeface="+mj-lt"/>
                <a:hlinkClick r:id="rId3"/>
              </a:rPr>
              <a:t>WHO. Consolidated guidelines on the use of antiretroviral drugs for treating and prevention HIV infection: Recommendations for a public health approach. 2016.</a:t>
            </a:r>
            <a:endParaRPr lang="en-US" altLang="en-US" sz="900" dirty="0">
              <a:solidFill>
                <a:srgbClr val="000000"/>
              </a:solidFill>
              <a:latin typeface="+mj-lt"/>
            </a:endParaRPr>
          </a:p>
        </p:txBody>
      </p:sp>
    </p:spTree>
    <p:extLst>
      <p:ext uri="{BB962C8B-B14F-4D97-AF65-F5344CB8AC3E}">
        <p14:creationId xmlns:p14="http://schemas.microsoft.com/office/powerpoint/2010/main" val="2152028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17</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17</a:t>
            </a:fld>
            <a:endParaRPr lang="en-US" dirty="0">
              <a:solidFill>
                <a:prstClr val="black">
                  <a:tint val="75000"/>
                </a:prstClr>
              </a:solidFill>
            </a:endParaRPr>
          </a:p>
        </p:txBody>
      </p:sp>
      <p:sp>
        <p:nvSpPr>
          <p:cNvPr id="9" name="Title 1"/>
          <p:cNvSpPr>
            <a:spLocks noGrp="1"/>
          </p:cNvSpPr>
          <p:nvPr>
            <p:ph type="title"/>
          </p:nvPr>
        </p:nvSpPr>
        <p:spPr>
          <a:xfrm>
            <a:off x="1" y="1"/>
            <a:ext cx="11217866" cy="990601"/>
          </a:xfrm>
        </p:spPr>
        <p:txBody>
          <a:bodyPr>
            <a:noAutofit/>
          </a:bodyPr>
          <a:lstStyle/>
          <a:p>
            <a:pPr algn="l"/>
            <a:r>
              <a:rPr lang="en-US" sz="2400" dirty="0">
                <a:solidFill>
                  <a:schemeClr val="bg1"/>
                </a:solidFill>
                <a:cs typeface="Arial" panose="020B0604020202020204" pitchFamily="34" charset="0"/>
              </a:rPr>
              <a:t>The WHO provides recommendations for when, how and where to diagnose HIV in infants (2 of 3)</a:t>
            </a: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sp>
        <p:nvSpPr>
          <p:cNvPr id="13" name="Content Placeholder 2">
            <a:extLst>
              <a:ext uri="{FF2B5EF4-FFF2-40B4-BE49-F238E27FC236}">
                <a16:creationId xmlns:a16="http://schemas.microsoft.com/office/drawing/2014/main" id="{5132F7AF-5FB8-6D4B-8934-1A4C50F7466C}"/>
              </a:ext>
            </a:extLst>
          </p:cNvPr>
          <p:cNvSpPr txBox="1">
            <a:spLocks/>
          </p:cNvSpPr>
          <p:nvPr/>
        </p:nvSpPr>
        <p:spPr>
          <a:xfrm>
            <a:off x="375486" y="4114800"/>
            <a:ext cx="11357726" cy="990600"/>
          </a:xfrm>
          <a:prstGeom prst="rect">
            <a:avLst/>
          </a:prstGeom>
          <a:ln w="28575">
            <a:solidFill>
              <a:srgbClr val="002060"/>
            </a:solidFill>
          </a:ln>
        </p:spPr>
        <p:txBody>
          <a:bodyPr anchor="ctr"/>
          <a:lstStyle>
            <a:lvl1pPr marL="271463" indent="-271463" algn="l" defTabSz="981075" rtl="0" eaLnBrk="1" fontAlgn="base" hangingPunct="1">
              <a:spcBef>
                <a:spcPct val="40000"/>
              </a:spcBef>
              <a:spcAft>
                <a:spcPct val="0"/>
              </a:spcAft>
              <a:buClr>
                <a:schemeClr val="tx1"/>
              </a:buClr>
              <a:buFont typeface="Verdana" charset="0"/>
              <a:buChar char="•"/>
              <a:defRPr sz="2000">
                <a:solidFill>
                  <a:schemeClr val="tx1"/>
                </a:solidFill>
                <a:latin typeface="Arial" pitchFamily="34" charset="0"/>
                <a:ea typeface="ＭＳ Ｐゴシック" charset="0"/>
                <a:cs typeface="Arial" pitchFamily="34" charset="0"/>
              </a:defRPr>
            </a:lvl1pPr>
            <a:lvl2pPr marL="574675" indent="-119063" algn="l" defTabSz="981075" rtl="0" eaLnBrk="1" fontAlgn="base" hangingPunct="1">
              <a:spcBef>
                <a:spcPct val="20000"/>
              </a:spcBef>
              <a:spcAft>
                <a:spcPct val="0"/>
              </a:spcAft>
              <a:buClr>
                <a:schemeClr val="tx1"/>
              </a:buClr>
              <a:buChar char="-"/>
              <a:defRPr>
                <a:solidFill>
                  <a:schemeClr val="tx1"/>
                </a:solidFill>
                <a:latin typeface="Arial" pitchFamily="34" charset="0"/>
                <a:ea typeface="ＭＳ Ｐゴシック" charset="0"/>
                <a:cs typeface="Arial" pitchFamily="34" charset="0"/>
              </a:defRPr>
            </a:lvl2pPr>
            <a:lvl3pPr marL="1052513" indent="-287338"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3pPr>
            <a:lvl4pPr marL="1639888" indent="-20637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4pPr>
            <a:lvl5pPr marL="2116138" indent="-33972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5pPr>
            <a:lvl6pPr marL="25733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a:lstStyle>
          <a:p>
            <a:pPr marL="0" indent="0">
              <a:buClr>
                <a:prstClr val="black"/>
              </a:buClr>
              <a:buNone/>
            </a:pPr>
            <a:r>
              <a:rPr lang="en-US" sz="1900" b="1" dirty="0">
                <a:solidFill>
                  <a:srgbClr val="002060"/>
                </a:solidFill>
                <a:latin typeface="Calibri" panose="020F0502020204030204" pitchFamily="34" charset="0"/>
                <a:cs typeface="Calibri" panose="020F0502020204030204" pitchFamily="34" charset="0"/>
              </a:rPr>
              <a:t>HIV exposure status should be ascertained </a:t>
            </a:r>
            <a:r>
              <a:rPr lang="en-US" sz="1900" dirty="0">
                <a:latin typeface="Calibri" panose="020F0502020204030204" pitchFamily="34" charset="0"/>
                <a:cs typeface="Calibri" panose="020F0502020204030204" pitchFamily="34" charset="0"/>
              </a:rPr>
              <a:t>for all infants with unknown or uncertain HIV exposure being seen in health-care facilities at or around birth or the first postnatal visit (usually 4-6 weeks) or other child health visits (</a:t>
            </a:r>
            <a:r>
              <a:rPr lang="en-US" sz="1600" i="1" dirty="0">
                <a:latin typeface="Calibri" panose="020F0502020204030204" pitchFamily="34" charset="0"/>
                <a:cs typeface="Calibri" panose="020F0502020204030204" pitchFamily="34" charset="0"/>
              </a:rPr>
              <a:t>(strong recommendation, high-quality evidence)</a:t>
            </a:r>
          </a:p>
        </p:txBody>
      </p:sp>
      <p:sp>
        <p:nvSpPr>
          <p:cNvPr id="15" name="Rectangle 14">
            <a:extLst>
              <a:ext uri="{FF2B5EF4-FFF2-40B4-BE49-F238E27FC236}">
                <a16:creationId xmlns:a16="http://schemas.microsoft.com/office/drawing/2014/main" id="{AC7DBCA7-6468-7F45-A4AD-94F63B42CEE0}"/>
              </a:ext>
            </a:extLst>
          </p:cNvPr>
          <p:cNvSpPr/>
          <p:nvPr/>
        </p:nvSpPr>
        <p:spPr>
          <a:xfrm>
            <a:off x="375486" y="2897720"/>
            <a:ext cx="11333914" cy="901231"/>
          </a:xfrm>
          <a:prstGeom prst="rect">
            <a:avLst/>
          </a:prstGeom>
          <a:ln w="28575">
            <a:solidFill>
              <a:srgbClr val="002060"/>
            </a:solidFill>
          </a:ln>
        </p:spPr>
        <p:txBody>
          <a:bodyPr wrap="square" anchor="ctr">
            <a:spAutoFit/>
          </a:bodyPr>
          <a:lstStyle/>
          <a:p>
            <a:r>
              <a:rPr lang="en-US" sz="1900" b="1" dirty="0">
                <a:solidFill>
                  <a:srgbClr val="002060"/>
                </a:solidFill>
                <a:cs typeface="Calibri" panose="020F0502020204030204" pitchFamily="34" charset="0"/>
              </a:rPr>
              <a:t>Nucleic acid testing (NAT) technologies </a:t>
            </a:r>
            <a:r>
              <a:rPr lang="en-US" sz="1900" dirty="0">
                <a:solidFill>
                  <a:prstClr val="black"/>
                </a:solidFill>
                <a:cs typeface="Calibri" panose="020F0502020204030204" pitchFamily="34" charset="0"/>
              </a:rPr>
              <a:t>that are developed and validated for use </a:t>
            </a:r>
            <a:r>
              <a:rPr lang="en-US" sz="1900" b="1" dirty="0">
                <a:solidFill>
                  <a:srgbClr val="002060"/>
                </a:solidFill>
                <a:cs typeface="Calibri" panose="020F0502020204030204" pitchFamily="34" charset="0"/>
              </a:rPr>
              <a:t>at or near to the point of care </a:t>
            </a:r>
            <a:r>
              <a:rPr lang="en-US" sz="1900" dirty="0">
                <a:solidFill>
                  <a:prstClr val="black"/>
                </a:solidFill>
                <a:cs typeface="Calibri" panose="020F0502020204030204" pitchFamily="34" charset="0"/>
              </a:rPr>
              <a:t>can be used for early infant HIV testing </a:t>
            </a:r>
            <a:r>
              <a:rPr lang="en-US" sz="1600" i="1" dirty="0">
                <a:solidFill>
                  <a:prstClr val="black"/>
                </a:solidFill>
                <a:cs typeface="Calibri" panose="020F0502020204030204" pitchFamily="34" charset="0"/>
              </a:rPr>
              <a:t>(conditional recommendation, low quality evidence)</a:t>
            </a:r>
          </a:p>
        </p:txBody>
      </p:sp>
      <p:sp>
        <p:nvSpPr>
          <p:cNvPr id="16" name="Rectangle 15">
            <a:extLst>
              <a:ext uri="{FF2B5EF4-FFF2-40B4-BE49-F238E27FC236}">
                <a16:creationId xmlns:a16="http://schemas.microsoft.com/office/drawing/2014/main" id="{AC7DBCA7-6468-7F45-A4AD-94F63B42CEE0}"/>
              </a:ext>
            </a:extLst>
          </p:cNvPr>
          <p:cNvSpPr/>
          <p:nvPr/>
        </p:nvSpPr>
        <p:spPr>
          <a:xfrm>
            <a:off x="375486" y="1351999"/>
            <a:ext cx="11333914" cy="1261884"/>
          </a:xfrm>
          <a:prstGeom prst="rect">
            <a:avLst/>
          </a:prstGeom>
          <a:ln w="28575">
            <a:solidFill>
              <a:srgbClr val="002060"/>
            </a:solidFill>
          </a:ln>
        </p:spPr>
        <p:txBody>
          <a:bodyPr wrap="square" anchor="ctr">
            <a:spAutoFit/>
          </a:bodyPr>
          <a:lstStyle/>
          <a:p>
            <a:r>
              <a:rPr lang="en-US" sz="1900" b="1" dirty="0">
                <a:solidFill>
                  <a:srgbClr val="002060"/>
                </a:solidFill>
                <a:cs typeface="Calibri" panose="020F0502020204030204" pitchFamily="34" charset="0"/>
              </a:rPr>
              <a:t>ART should be started without delay </a:t>
            </a:r>
            <a:r>
              <a:rPr lang="en-US" sz="1900" dirty="0">
                <a:cs typeface="Calibri" panose="020F0502020204030204" pitchFamily="34" charset="0"/>
              </a:rPr>
              <a:t>for infants with an initial positive virological test result and, at the same time, </a:t>
            </a:r>
            <a:r>
              <a:rPr lang="en-US" sz="1900" b="1" dirty="0">
                <a:cs typeface="Calibri" panose="020F0502020204030204" pitchFamily="34" charset="0"/>
              </a:rPr>
              <a:t>a second specimen is collected to confirm the initial positive virological result</a:t>
            </a:r>
            <a:r>
              <a:rPr lang="en-US" sz="1900" dirty="0">
                <a:cs typeface="Calibri" panose="020F0502020204030204" pitchFamily="34" charset="0"/>
              </a:rPr>
              <a:t>. Do no delay ART. Immediate initiation of ART saves lives and should not be delayed while waiting for results of the confirmatory test. </a:t>
            </a:r>
            <a:r>
              <a:rPr lang="en-US" sz="1600" i="1" dirty="0">
                <a:cs typeface="Calibri" panose="020F0502020204030204" pitchFamily="34" charset="0"/>
              </a:rPr>
              <a:t>(strong recommendation, high-quality evidence)</a:t>
            </a:r>
          </a:p>
        </p:txBody>
      </p:sp>
      <p:sp>
        <p:nvSpPr>
          <p:cNvPr id="17" name="Content Placeholder 2">
            <a:extLst>
              <a:ext uri="{FF2B5EF4-FFF2-40B4-BE49-F238E27FC236}">
                <a16:creationId xmlns:a16="http://schemas.microsoft.com/office/drawing/2014/main" id="{5132F7AF-5FB8-6D4B-8934-1A4C50F7466C}"/>
              </a:ext>
            </a:extLst>
          </p:cNvPr>
          <p:cNvSpPr txBox="1">
            <a:spLocks/>
          </p:cNvSpPr>
          <p:nvPr/>
        </p:nvSpPr>
        <p:spPr>
          <a:xfrm>
            <a:off x="375486" y="5410200"/>
            <a:ext cx="11333914" cy="990600"/>
          </a:xfrm>
          <a:prstGeom prst="rect">
            <a:avLst/>
          </a:prstGeom>
          <a:ln w="28575">
            <a:solidFill>
              <a:srgbClr val="002060"/>
            </a:solidFill>
          </a:ln>
        </p:spPr>
        <p:txBody>
          <a:bodyPr anchor="ctr"/>
          <a:lstStyle>
            <a:lvl1pPr marL="271463" indent="-271463" algn="l" defTabSz="981075" rtl="0" eaLnBrk="1" fontAlgn="base" hangingPunct="1">
              <a:spcBef>
                <a:spcPct val="40000"/>
              </a:spcBef>
              <a:spcAft>
                <a:spcPct val="0"/>
              </a:spcAft>
              <a:buClr>
                <a:schemeClr val="tx1"/>
              </a:buClr>
              <a:buFont typeface="Verdana" charset="0"/>
              <a:buChar char="•"/>
              <a:defRPr sz="2000">
                <a:solidFill>
                  <a:schemeClr val="tx1"/>
                </a:solidFill>
                <a:latin typeface="Arial" pitchFamily="34" charset="0"/>
                <a:ea typeface="ＭＳ Ｐゴシック" charset="0"/>
                <a:cs typeface="Arial" pitchFamily="34" charset="0"/>
              </a:defRPr>
            </a:lvl1pPr>
            <a:lvl2pPr marL="574675" indent="-119063" algn="l" defTabSz="981075" rtl="0" eaLnBrk="1" fontAlgn="base" hangingPunct="1">
              <a:spcBef>
                <a:spcPct val="20000"/>
              </a:spcBef>
              <a:spcAft>
                <a:spcPct val="0"/>
              </a:spcAft>
              <a:buClr>
                <a:schemeClr val="tx1"/>
              </a:buClr>
              <a:buChar char="-"/>
              <a:defRPr>
                <a:solidFill>
                  <a:schemeClr val="tx1"/>
                </a:solidFill>
                <a:latin typeface="Arial" pitchFamily="34" charset="0"/>
                <a:ea typeface="ＭＳ Ｐゴシック" charset="0"/>
                <a:cs typeface="Arial" pitchFamily="34" charset="0"/>
              </a:defRPr>
            </a:lvl2pPr>
            <a:lvl3pPr marL="1052513" indent="-287338"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3pPr>
            <a:lvl4pPr marL="1639888" indent="-20637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4pPr>
            <a:lvl5pPr marL="2116138" indent="-33972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5pPr>
            <a:lvl6pPr marL="25733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a:lstStyle>
          <a:p>
            <a:pPr marL="0" indent="0">
              <a:buClr>
                <a:prstClr val="black"/>
              </a:buClr>
              <a:buNone/>
            </a:pPr>
            <a:r>
              <a:rPr lang="en-US" sz="1900" b="1" dirty="0">
                <a:solidFill>
                  <a:srgbClr val="002060"/>
                </a:solidFill>
                <a:latin typeface="Calibri" panose="020F0502020204030204" pitchFamily="34" charset="0"/>
                <a:cs typeface="Calibri" panose="020F0502020204030204" pitchFamily="34" charset="0"/>
              </a:rPr>
              <a:t>Consideration can be given to replacing the RDT at 9 months with NAT </a:t>
            </a:r>
            <a:r>
              <a:rPr lang="en-US" sz="1800" dirty="0">
                <a:latin typeface="Calibri"/>
                <a:ea typeface="Calibri"/>
                <a:cs typeface="Times New Roman"/>
              </a:rPr>
              <a:t>in the interest of minimizing challenges of interpretation and simplifying the infant testing algorithm</a:t>
            </a:r>
            <a:r>
              <a:rPr lang="en-US" sz="1900" dirty="0">
                <a:latin typeface="Calibri" panose="020F0502020204030204" pitchFamily="34" charset="0"/>
                <a:cs typeface="Times New Roman"/>
              </a:rPr>
              <a:t> </a:t>
            </a:r>
            <a:r>
              <a:rPr lang="en-US" sz="1600" i="1" dirty="0">
                <a:latin typeface="Calibri" panose="020F0502020204030204" pitchFamily="34" charset="0"/>
                <a:cs typeface="Calibri" panose="020F0502020204030204" pitchFamily="34" charset="0"/>
              </a:rPr>
              <a:t>(strong recommendation, high-quality evidence)</a:t>
            </a:r>
          </a:p>
        </p:txBody>
      </p:sp>
      <p:sp>
        <p:nvSpPr>
          <p:cNvPr id="12" name="Rectangle 11"/>
          <p:cNvSpPr>
            <a:spLocks noChangeArrowheads="1"/>
          </p:cNvSpPr>
          <p:nvPr/>
        </p:nvSpPr>
        <p:spPr bwMode="auto">
          <a:xfrm>
            <a:off x="-65913" y="6653150"/>
            <a:ext cx="7933532" cy="23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altLang="en-US" sz="900" dirty="0">
                <a:solidFill>
                  <a:srgbClr val="000000"/>
                </a:solidFill>
                <a:latin typeface="+mj-lt"/>
                <a:hlinkClick r:id="rId3"/>
              </a:rPr>
              <a:t>WHO. Consolidated guidelines on the use of antiretroviral drugs for treating and prevention HIV infection: Recommendations for a public health approach. 2016.</a:t>
            </a:r>
            <a:endParaRPr lang="en-US" altLang="en-US" sz="900" dirty="0">
              <a:solidFill>
                <a:srgbClr val="000000"/>
              </a:solidFill>
              <a:latin typeface="+mj-lt"/>
            </a:endParaRPr>
          </a:p>
        </p:txBody>
      </p:sp>
    </p:spTree>
    <p:extLst>
      <p:ext uri="{BB962C8B-B14F-4D97-AF65-F5344CB8AC3E}">
        <p14:creationId xmlns:p14="http://schemas.microsoft.com/office/powerpoint/2010/main" val="4126249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18</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18</a:t>
            </a:fld>
            <a:endParaRPr lang="en-US" dirty="0">
              <a:solidFill>
                <a:prstClr val="black">
                  <a:tint val="75000"/>
                </a:prstClr>
              </a:solidFill>
            </a:endParaRPr>
          </a:p>
        </p:txBody>
      </p:sp>
      <p:sp>
        <p:nvSpPr>
          <p:cNvPr id="9" name="Title 1"/>
          <p:cNvSpPr>
            <a:spLocks noGrp="1"/>
          </p:cNvSpPr>
          <p:nvPr>
            <p:ph type="title"/>
          </p:nvPr>
        </p:nvSpPr>
        <p:spPr>
          <a:xfrm>
            <a:off x="1" y="1"/>
            <a:ext cx="11217866" cy="990601"/>
          </a:xfrm>
        </p:spPr>
        <p:txBody>
          <a:bodyPr>
            <a:noAutofit/>
          </a:bodyPr>
          <a:lstStyle/>
          <a:p>
            <a:pPr algn="l"/>
            <a:r>
              <a:rPr lang="en-US" sz="2400" dirty="0">
                <a:solidFill>
                  <a:schemeClr val="bg1"/>
                </a:solidFill>
                <a:cs typeface="Arial" panose="020B0604020202020204" pitchFamily="34" charset="0"/>
              </a:rPr>
              <a:t>The WHO provides recommendations for when, how and where to diagnose HIV in infants (3 of 3)</a:t>
            </a: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sp>
        <p:nvSpPr>
          <p:cNvPr id="14" name="Content Placeholder 2">
            <a:extLst>
              <a:ext uri="{FF2B5EF4-FFF2-40B4-BE49-F238E27FC236}">
                <a16:creationId xmlns:a16="http://schemas.microsoft.com/office/drawing/2014/main" id="{CCF96A18-C557-0948-B05C-10C2E4771454}"/>
              </a:ext>
            </a:extLst>
          </p:cNvPr>
          <p:cNvSpPr txBox="1">
            <a:spLocks/>
          </p:cNvSpPr>
          <p:nvPr/>
        </p:nvSpPr>
        <p:spPr>
          <a:xfrm>
            <a:off x="379412" y="2628657"/>
            <a:ext cx="11312753" cy="2120385"/>
          </a:xfrm>
          <a:prstGeom prst="rect">
            <a:avLst/>
          </a:prstGeom>
          <a:ln w="28575">
            <a:solidFill>
              <a:srgbClr val="002060"/>
            </a:solidFill>
          </a:ln>
        </p:spPr>
        <p:txBody>
          <a:bodyPr vert="horz" lIns="91440" tIns="45720" rIns="91440" bIns="45720" rtlCol="0" anchor="ctr">
            <a:noAutofit/>
          </a:bodyPr>
          <a:lstStyle>
            <a:lvl1pPr marL="342900" indent="-342900" algn="l" defTabSz="457200" rtl="0" eaLnBrk="1" latinLnBrk="0" hangingPunct="1">
              <a:lnSpc>
                <a:spcPct val="114000"/>
              </a:lnSpc>
              <a:spcBef>
                <a:spcPts val="600"/>
              </a:spcBef>
              <a:buSzPct val="90000"/>
              <a:buFont typeface="Wingdings" charset="2"/>
              <a:buChar char="§"/>
              <a:defRPr sz="2800" kern="1200">
                <a:solidFill>
                  <a:schemeClr val="tx1"/>
                </a:solidFill>
                <a:latin typeface="+mn-lt"/>
                <a:ea typeface="+mn-ea"/>
                <a:cs typeface="+mn-cs"/>
              </a:defRPr>
            </a:lvl1pPr>
            <a:lvl2pPr marL="742950" indent="-285750" algn="l" defTabSz="457200" rtl="0" eaLnBrk="1" latinLnBrk="0" hangingPunct="1">
              <a:lnSpc>
                <a:spcPct val="114000"/>
              </a:lnSpc>
              <a:spcBef>
                <a:spcPts val="400"/>
              </a:spcBef>
              <a:buSzPct val="90000"/>
              <a:buFont typeface="Arial"/>
              <a:buChar char="–"/>
              <a:defRPr sz="2400" kern="1200">
                <a:solidFill>
                  <a:schemeClr val="tx1"/>
                </a:solidFill>
                <a:latin typeface="+mn-lt"/>
                <a:ea typeface="+mn-ea"/>
                <a:cs typeface="+mn-cs"/>
              </a:defRPr>
            </a:lvl2pPr>
            <a:lvl3pPr marL="1143000" indent="-228600" algn="l" defTabSz="457200" rtl="0" eaLnBrk="1" latinLnBrk="0" hangingPunct="1">
              <a:lnSpc>
                <a:spcPct val="114000"/>
              </a:lnSpc>
              <a:spcBef>
                <a:spcPts val="300"/>
              </a:spcBef>
              <a:buSzPct val="90000"/>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114000"/>
              </a:lnSpc>
              <a:spcBef>
                <a:spcPts val="200"/>
              </a:spcBef>
              <a:buSzPct val="90000"/>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114000"/>
              </a:lnSpc>
              <a:spcBef>
                <a:spcPts val="200"/>
              </a:spcBef>
              <a:buSzPct val="90000"/>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1900" b="1" dirty="0">
                <a:solidFill>
                  <a:srgbClr val="002060"/>
                </a:solidFill>
                <a:cs typeface="Calibri" panose="020F0502020204030204" pitchFamily="34" charset="0"/>
              </a:rPr>
              <a:t>Higher Yield Entry Points: </a:t>
            </a:r>
            <a:r>
              <a:rPr lang="en-US" sz="1900" dirty="0">
                <a:solidFill>
                  <a:prstClr val="black"/>
                </a:solidFill>
                <a:cs typeface="Calibri" panose="020F0502020204030204" pitchFamily="34" charset="0"/>
              </a:rPr>
              <a:t>In generalized epidemic settings, infants and children with </a:t>
            </a:r>
            <a:r>
              <a:rPr lang="en-US" sz="1900" b="1" dirty="0">
                <a:solidFill>
                  <a:prstClr val="black"/>
                </a:solidFill>
                <a:cs typeface="Calibri" panose="020F0502020204030204" pitchFamily="34" charset="0"/>
              </a:rPr>
              <a:t>unknown HIV status </a:t>
            </a:r>
            <a:r>
              <a:rPr lang="en-US" sz="1900" dirty="0">
                <a:solidFill>
                  <a:prstClr val="black"/>
                </a:solidFill>
                <a:cs typeface="Calibri" panose="020F0502020204030204" pitchFamily="34" charset="0"/>
              </a:rPr>
              <a:t>who are admitted for </a:t>
            </a:r>
            <a:r>
              <a:rPr lang="en-US" sz="1900" b="1" dirty="0">
                <a:solidFill>
                  <a:srgbClr val="1F497D"/>
                </a:solidFill>
                <a:cs typeface="Calibri" panose="020F0502020204030204" pitchFamily="34" charset="0"/>
              </a:rPr>
              <a:t>inpatient care </a:t>
            </a:r>
            <a:r>
              <a:rPr lang="en-US" sz="1900" dirty="0">
                <a:solidFill>
                  <a:prstClr val="black"/>
                </a:solidFill>
                <a:cs typeface="Calibri" panose="020F0502020204030204" pitchFamily="34" charset="0"/>
              </a:rPr>
              <a:t>or attending </a:t>
            </a:r>
            <a:r>
              <a:rPr lang="en-US" sz="1900" b="1" dirty="0">
                <a:solidFill>
                  <a:srgbClr val="1F497D"/>
                </a:solidFill>
                <a:cs typeface="Calibri" panose="020F0502020204030204" pitchFamily="34" charset="0"/>
              </a:rPr>
              <a:t>malnutrition clinics </a:t>
            </a:r>
            <a:r>
              <a:rPr lang="en-US" sz="1900" dirty="0">
                <a:solidFill>
                  <a:prstClr val="black"/>
                </a:solidFill>
                <a:cs typeface="Calibri" panose="020F0502020204030204" pitchFamily="34" charset="0"/>
              </a:rPr>
              <a:t>should be </a:t>
            </a:r>
            <a:r>
              <a:rPr lang="en-US" sz="1900" b="1" dirty="0">
                <a:solidFill>
                  <a:prstClr val="black"/>
                </a:solidFill>
                <a:cs typeface="Calibri" panose="020F0502020204030204" pitchFamily="34" charset="0"/>
              </a:rPr>
              <a:t>routinely tested for HIV</a:t>
            </a:r>
            <a:r>
              <a:rPr lang="en-US" sz="1900" dirty="0">
                <a:solidFill>
                  <a:prstClr val="black"/>
                </a:solidFill>
                <a:cs typeface="Calibri" panose="020F0502020204030204" pitchFamily="34" charset="0"/>
              </a:rPr>
              <a:t>. </a:t>
            </a:r>
          </a:p>
          <a:p>
            <a:pPr marL="0" indent="0">
              <a:spcBef>
                <a:spcPts val="0"/>
              </a:spcBef>
              <a:buFont typeface="Wingdings" charset="2"/>
              <a:buNone/>
            </a:pPr>
            <a:r>
              <a:rPr lang="en-US" sz="1600" i="1" dirty="0">
                <a:solidFill>
                  <a:prstClr val="black"/>
                </a:solidFill>
                <a:cs typeface="Calibri" panose="020F0502020204030204" pitchFamily="34" charset="0"/>
              </a:rPr>
              <a:t>(strong recommendation, low-quality evidence)</a:t>
            </a:r>
            <a:endParaRPr lang="en-US" sz="1600" dirty="0">
              <a:solidFill>
                <a:prstClr val="black"/>
              </a:solidFill>
              <a:cs typeface="Calibri" panose="020F0502020204030204" pitchFamily="34" charset="0"/>
            </a:endParaRPr>
          </a:p>
          <a:p>
            <a:pPr marL="0" indent="0">
              <a:buFont typeface="Wingdings" charset="2"/>
              <a:buNone/>
            </a:pPr>
            <a:r>
              <a:rPr lang="en-US" sz="1900" b="1" dirty="0">
                <a:solidFill>
                  <a:srgbClr val="002060"/>
                </a:solidFill>
                <a:cs typeface="Calibri" panose="020F0502020204030204" pitchFamily="34" charset="0"/>
              </a:rPr>
              <a:t>Lower Yield Entry Points</a:t>
            </a:r>
            <a:r>
              <a:rPr lang="en-US" sz="1900" b="1" dirty="0">
                <a:solidFill>
                  <a:srgbClr val="1F497D"/>
                </a:solidFill>
                <a:cs typeface="Calibri" panose="020F0502020204030204" pitchFamily="34" charset="0"/>
              </a:rPr>
              <a:t>: </a:t>
            </a:r>
            <a:r>
              <a:rPr lang="en-US" sz="1900" dirty="0">
                <a:solidFill>
                  <a:prstClr val="black"/>
                </a:solidFill>
                <a:cs typeface="Calibri" panose="020F0502020204030204" pitchFamily="34" charset="0"/>
              </a:rPr>
              <a:t>In generalized epidemic settings, infants and children with </a:t>
            </a:r>
            <a:r>
              <a:rPr lang="en-US" sz="1900" b="1" dirty="0">
                <a:solidFill>
                  <a:prstClr val="black"/>
                </a:solidFill>
                <a:cs typeface="Calibri" panose="020F0502020204030204" pitchFamily="34" charset="0"/>
              </a:rPr>
              <a:t>unknown HIV status </a:t>
            </a:r>
            <a:r>
              <a:rPr lang="en-US" sz="1900" dirty="0">
                <a:solidFill>
                  <a:prstClr val="black"/>
                </a:solidFill>
                <a:cs typeface="Calibri" panose="020F0502020204030204" pitchFamily="34" charset="0"/>
              </a:rPr>
              <a:t>should be offered HIV testing in </a:t>
            </a:r>
            <a:r>
              <a:rPr lang="en-US" sz="1900" b="1" dirty="0">
                <a:solidFill>
                  <a:srgbClr val="1F497D"/>
                </a:solidFill>
                <a:cs typeface="Calibri" panose="020F0502020204030204" pitchFamily="34" charset="0"/>
              </a:rPr>
              <a:t>outpatient</a:t>
            </a:r>
            <a:r>
              <a:rPr lang="en-US" sz="1900" dirty="0">
                <a:solidFill>
                  <a:prstClr val="black"/>
                </a:solidFill>
                <a:cs typeface="Calibri" panose="020F0502020204030204" pitchFamily="34" charset="0"/>
              </a:rPr>
              <a:t> or </a:t>
            </a:r>
            <a:r>
              <a:rPr lang="en-US" sz="1900" b="1" dirty="0">
                <a:solidFill>
                  <a:srgbClr val="1F497D"/>
                </a:solidFill>
                <a:cs typeface="Calibri" panose="020F0502020204030204" pitchFamily="34" charset="0"/>
              </a:rPr>
              <a:t>immunization clinics</a:t>
            </a:r>
            <a:r>
              <a:rPr lang="en-US" sz="1900" b="1" dirty="0">
                <a:solidFill>
                  <a:prstClr val="black"/>
                </a:solidFill>
                <a:cs typeface="Calibri" panose="020F0502020204030204" pitchFamily="34" charset="0"/>
              </a:rPr>
              <a:t>. </a:t>
            </a:r>
          </a:p>
          <a:p>
            <a:pPr marL="0" indent="0">
              <a:spcBef>
                <a:spcPts val="0"/>
              </a:spcBef>
              <a:buFont typeface="Wingdings" charset="2"/>
              <a:buNone/>
            </a:pPr>
            <a:r>
              <a:rPr lang="en-US" sz="1600" i="1" dirty="0">
                <a:solidFill>
                  <a:prstClr val="black"/>
                </a:solidFill>
                <a:cs typeface="Calibri" panose="020F0502020204030204" pitchFamily="34" charset="0"/>
              </a:rPr>
              <a:t>(conditional recommendation, low-quality evidence)</a:t>
            </a:r>
            <a:endParaRPr lang="en-US" sz="1600" dirty="0">
              <a:solidFill>
                <a:prstClr val="black"/>
              </a:solidFill>
              <a:cs typeface="Calibri" panose="020F0502020204030204" pitchFamily="34" charset="0"/>
            </a:endParaRPr>
          </a:p>
        </p:txBody>
      </p:sp>
      <p:sp>
        <p:nvSpPr>
          <p:cNvPr id="12" name="Content Placeholder 2">
            <a:extLst>
              <a:ext uri="{FF2B5EF4-FFF2-40B4-BE49-F238E27FC236}">
                <a16:creationId xmlns:a16="http://schemas.microsoft.com/office/drawing/2014/main" id="{CCF96A18-C557-0948-B05C-10C2E4771454}"/>
              </a:ext>
            </a:extLst>
          </p:cNvPr>
          <p:cNvSpPr txBox="1">
            <a:spLocks/>
          </p:cNvSpPr>
          <p:nvPr/>
        </p:nvSpPr>
        <p:spPr>
          <a:xfrm>
            <a:off x="379412" y="4990857"/>
            <a:ext cx="11312753" cy="1333743"/>
          </a:xfrm>
          <a:prstGeom prst="rect">
            <a:avLst/>
          </a:prstGeom>
          <a:ln w="28575">
            <a:solidFill>
              <a:srgbClr val="002060"/>
            </a:solidFill>
          </a:ln>
        </p:spPr>
        <p:txBody>
          <a:bodyPr vert="horz" lIns="91440" tIns="45720" rIns="91440" bIns="45720" rtlCol="0" anchor="ctr">
            <a:noAutofit/>
          </a:bodyPr>
          <a:lstStyle>
            <a:lvl1pPr marL="342900" indent="-342900" algn="l" defTabSz="457200" rtl="0" eaLnBrk="1" latinLnBrk="0" hangingPunct="1">
              <a:lnSpc>
                <a:spcPct val="114000"/>
              </a:lnSpc>
              <a:spcBef>
                <a:spcPts val="600"/>
              </a:spcBef>
              <a:buSzPct val="90000"/>
              <a:buFont typeface="Wingdings" charset="2"/>
              <a:buChar char="§"/>
              <a:defRPr sz="2800" kern="1200">
                <a:solidFill>
                  <a:schemeClr val="tx1"/>
                </a:solidFill>
                <a:latin typeface="+mn-lt"/>
                <a:ea typeface="+mn-ea"/>
                <a:cs typeface="+mn-cs"/>
              </a:defRPr>
            </a:lvl1pPr>
            <a:lvl2pPr marL="742950" indent="-285750" algn="l" defTabSz="457200" rtl="0" eaLnBrk="1" latinLnBrk="0" hangingPunct="1">
              <a:lnSpc>
                <a:spcPct val="114000"/>
              </a:lnSpc>
              <a:spcBef>
                <a:spcPts val="400"/>
              </a:spcBef>
              <a:buSzPct val="90000"/>
              <a:buFont typeface="Arial"/>
              <a:buChar char="–"/>
              <a:defRPr sz="2400" kern="1200">
                <a:solidFill>
                  <a:schemeClr val="tx1"/>
                </a:solidFill>
                <a:latin typeface="+mn-lt"/>
                <a:ea typeface="+mn-ea"/>
                <a:cs typeface="+mn-cs"/>
              </a:defRPr>
            </a:lvl2pPr>
            <a:lvl3pPr marL="1143000" indent="-228600" algn="l" defTabSz="457200" rtl="0" eaLnBrk="1" latinLnBrk="0" hangingPunct="1">
              <a:lnSpc>
                <a:spcPct val="114000"/>
              </a:lnSpc>
              <a:spcBef>
                <a:spcPts val="300"/>
              </a:spcBef>
              <a:buSzPct val="90000"/>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114000"/>
              </a:lnSpc>
              <a:spcBef>
                <a:spcPts val="200"/>
              </a:spcBef>
              <a:buSzPct val="90000"/>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114000"/>
              </a:lnSpc>
              <a:spcBef>
                <a:spcPts val="200"/>
              </a:spcBef>
              <a:buSzPct val="90000"/>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1900" b="1" dirty="0">
                <a:solidFill>
                  <a:srgbClr val="002060"/>
                </a:solidFill>
                <a:cs typeface="Calibri" panose="020F0502020204030204" pitchFamily="34" charset="0"/>
              </a:rPr>
              <a:t>An indeterminate range should be used </a:t>
            </a:r>
            <a:r>
              <a:rPr lang="en-US" sz="1900" dirty="0">
                <a:cs typeface="Calibri" panose="020F0502020204030204" pitchFamily="34" charset="0"/>
              </a:rPr>
              <a:t>to improve the accuracy of nucleic-acid based early infant diagnosis assays </a:t>
            </a:r>
            <a:r>
              <a:rPr lang="en-US" sz="1600" i="1" dirty="0">
                <a:solidFill>
                  <a:prstClr val="black"/>
                </a:solidFill>
                <a:cs typeface="Calibri" panose="020F0502020204030204" pitchFamily="34" charset="0"/>
              </a:rPr>
              <a:t>(strong recommendation, moderate-certainty evidence)</a:t>
            </a:r>
            <a:endParaRPr lang="en-US" sz="1600" i="1" baseline="30000" dirty="0">
              <a:solidFill>
                <a:prstClr val="black"/>
              </a:solidFill>
              <a:cs typeface="Calibri" panose="020F0502020204030204" pitchFamily="34" charset="0"/>
            </a:endParaRPr>
          </a:p>
        </p:txBody>
      </p:sp>
      <p:sp>
        <p:nvSpPr>
          <p:cNvPr id="10" name="Content Placeholder 2">
            <a:extLst>
              <a:ext uri="{FF2B5EF4-FFF2-40B4-BE49-F238E27FC236}">
                <a16:creationId xmlns:a16="http://schemas.microsoft.com/office/drawing/2014/main" id="{5132F7AF-5FB8-6D4B-8934-1A4C50F7466C}"/>
              </a:ext>
            </a:extLst>
          </p:cNvPr>
          <p:cNvSpPr txBox="1">
            <a:spLocks/>
          </p:cNvSpPr>
          <p:nvPr/>
        </p:nvSpPr>
        <p:spPr>
          <a:xfrm>
            <a:off x="375486" y="1371600"/>
            <a:ext cx="11333914" cy="990600"/>
          </a:xfrm>
          <a:prstGeom prst="rect">
            <a:avLst/>
          </a:prstGeom>
          <a:ln w="28575">
            <a:solidFill>
              <a:srgbClr val="002060"/>
            </a:solidFill>
          </a:ln>
        </p:spPr>
        <p:txBody>
          <a:bodyPr anchor="ctr"/>
          <a:lstStyle>
            <a:lvl1pPr marL="271463" indent="-271463" algn="l" defTabSz="981075" rtl="0" eaLnBrk="1" fontAlgn="base" hangingPunct="1">
              <a:spcBef>
                <a:spcPct val="40000"/>
              </a:spcBef>
              <a:spcAft>
                <a:spcPct val="0"/>
              </a:spcAft>
              <a:buClr>
                <a:schemeClr val="tx1"/>
              </a:buClr>
              <a:buFont typeface="Verdana" charset="0"/>
              <a:buChar char="•"/>
              <a:defRPr sz="2000">
                <a:solidFill>
                  <a:schemeClr val="tx1"/>
                </a:solidFill>
                <a:latin typeface="Arial" pitchFamily="34" charset="0"/>
                <a:ea typeface="ＭＳ Ｐゴシック" charset="0"/>
                <a:cs typeface="Arial" pitchFamily="34" charset="0"/>
              </a:defRPr>
            </a:lvl1pPr>
            <a:lvl2pPr marL="574675" indent="-119063" algn="l" defTabSz="981075" rtl="0" eaLnBrk="1" fontAlgn="base" hangingPunct="1">
              <a:spcBef>
                <a:spcPct val="20000"/>
              </a:spcBef>
              <a:spcAft>
                <a:spcPct val="0"/>
              </a:spcAft>
              <a:buClr>
                <a:schemeClr val="tx1"/>
              </a:buClr>
              <a:buChar char="-"/>
              <a:defRPr>
                <a:solidFill>
                  <a:schemeClr val="tx1"/>
                </a:solidFill>
                <a:latin typeface="Arial" pitchFamily="34" charset="0"/>
                <a:ea typeface="ＭＳ Ｐゴシック" charset="0"/>
                <a:cs typeface="Arial" pitchFamily="34" charset="0"/>
              </a:defRPr>
            </a:lvl2pPr>
            <a:lvl3pPr marL="1052513" indent="-287338"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3pPr>
            <a:lvl4pPr marL="1639888" indent="-20637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4pPr>
            <a:lvl5pPr marL="2116138" indent="-339725" algn="l" defTabSz="981075" rtl="0" eaLnBrk="1" fontAlgn="base" hangingPunct="1">
              <a:spcBef>
                <a:spcPct val="20000"/>
              </a:spcBef>
              <a:spcAft>
                <a:spcPct val="0"/>
              </a:spcAft>
              <a:buClr>
                <a:schemeClr val="tx1"/>
              </a:buClr>
              <a:buFont typeface="Marlett" charset="0"/>
              <a:buChar char="8"/>
              <a:defRPr>
                <a:solidFill>
                  <a:schemeClr val="tx1"/>
                </a:solidFill>
                <a:latin typeface="Arial" pitchFamily="34" charset="0"/>
                <a:ea typeface="ＭＳ Ｐゴシック" charset="0"/>
                <a:cs typeface="Arial" pitchFamily="34" charset="0"/>
              </a:defRPr>
            </a:lvl5pPr>
            <a:lvl6pPr marL="25733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0305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4877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3944938" indent="-339725" algn="l" defTabSz="981075"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a:lstStyle>
          <a:p>
            <a:pPr marL="0" indent="0">
              <a:buClr>
                <a:prstClr val="black"/>
              </a:buClr>
              <a:buNone/>
            </a:pPr>
            <a:r>
              <a:rPr lang="en-US" sz="1900" b="1" dirty="0">
                <a:solidFill>
                  <a:srgbClr val="002060"/>
                </a:solidFill>
                <a:latin typeface="Calibri" panose="020F0502020204030204" pitchFamily="34" charset="0"/>
                <a:cs typeface="Calibri" panose="020F0502020204030204" pitchFamily="34" charset="0"/>
              </a:rPr>
              <a:t>Consideration can be given to replacing the RDT at 9 months with NAT </a:t>
            </a:r>
            <a:r>
              <a:rPr lang="en-US" sz="1800" dirty="0">
                <a:latin typeface="Calibri"/>
                <a:ea typeface="Calibri"/>
                <a:cs typeface="Times New Roman"/>
              </a:rPr>
              <a:t>in the interest of minimizing challenges of interpretation and simplifying the infant testing algorithm</a:t>
            </a:r>
            <a:r>
              <a:rPr lang="en-US" sz="1900" dirty="0">
                <a:latin typeface="Calibri" panose="020F0502020204030204" pitchFamily="34" charset="0"/>
                <a:cs typeface="Times New Roman"/>
              </a:rPr>
              <a:t> </a:t>
            </a:r>
            <a:r>
              <a:rPr lang="en-US" sz="1600" i="1" dirty="0">
                <a:latin typeface="Calibri" panose="020F0502020204030204" pitchFamily="34" charset="0"/>
                <a:cs typeface="Calibri" panose="020F0502020204030204" pitchFamily="34" charset="0"/>
              </a:rPr>
              <a:t>(strong recommendation, high-quality evidence)</a:t>
            </a:r>
          </a:p>
        </p:txBody>
      </p:sp>
      <p:sp>
        <p:nvSpPr>
          <p:cNvPr id="15" name="Rectangle 14"/>
          <p:cNvSpPr>
            <a:spLocks noChangeArrowheads="1"/>
          </p:cNvSpPr>
          <p:nvPr/>
        </p:nvSpPr>
        <p:spPr bwMode="auto">
          <a:xfrm>
            <a:off x="-76231" y="6402641"/>
            <a:ext cx="11910048" cy="50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altLang="en-US" sz="900" dirty="0">
                <a:solidFill>
                  <a:srgbClr val="000000"/>
                </a:solidFill>
                <a:latin typeface="+mj-lt"/>
                <a:hlinkClick r:id="rId3"/>
              </a:rPr>
              <a:t>WHO. HIV diagnosis and ARV use in HIV-exposed infants: A programmatic update. 2018</a:t>
            </a:r>
          </a:p>
          <a:p>
            <a:r>
              <a:rPr lang="en-US" altLang="en-US" sz="900" dirty="0">
                <a:solidFill>
                  <a:srgbClr val="000000"/>
                </a:solidFill>
                <a:latin typeface="+mj-lt"/>
                <a:hlinkClick r:id="rId4"/>
              </a:rPr>
              <a:t>WHO. Consolidated guidelines on the use of antiretroviral drugs for treating and preventing HIV infection: Recommendations for a public health approach. 2016.</a:t>
            </a:r>
            <a:endParaRPr lang="en-US" altLang="en-US" sz="900" dirty="0">
              <a:solidFill>
                <a:srgbClr val="000000"/>
              </a:solidFill>
              <a:latin typeface="+mj-lt"/>
            </a:endParaRPr>
          </a:p>
          <a:p>
            <a:r>
              <a:rPr lang="en-US" altLang="en-US" sz="900" dirty="0">
                <a:solidFill>
                  <a:srgbClr val="000000"/>
                </a:solidFill>
                <a:latin typeface="+mj-lt"/>
                <a:hlinkClick r:id="rId5"/>
              </a:rPr>
              <a:t>WHO. Interim Guidelines: Updated recommendations on first-line and second-line antiretroviral regimens and post-exposure prophylaxis and recommendations on early infant diagnosis of HIV. 2018</a:t>
            </a:r>
            <a:endParaRPr lang="en-US" altLang="en-US" sz="900" dirty="0">
              <a:solidFill>
                <a:srgbClr val="000000"/>
              </a:solidFill>
              <a:latin typeface="+mj-lt"/>
            </a:endParaRPr>
          </a:p>
        </p:txBody>
      </p:sp>
    </p:spTree>
    <p:extLst>
      <p:ext uri="{BB962C8B-B14F-4D97-AF65-F5344CB8AC3E}">
        <p14:creationId xmlns:p14="http://schemas.microsoft.com/office/powerpoint/2010/main" val="1553462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19</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19</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Infants are vulnerable to delays in diagnosis due to long result turnaround times </a:t>
            </a: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609601"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sp>
        <p:nvSpPr>
          <p:cNvPr id="10" name="TextBox 9"/>
          <p:cNvSpPr txBox="1"/>
          <p:nvPr/>
        </p:nvSpPr>
        <p:spPr>
          <a:xfrm>
            <a:off x="457200" y="1455420"/>
            <a:ext cx="11122190" cy="381000"/>
          </a:xfrm>
          <a:prstGeom prst="rect">
            <a:avLst/>
          </a:prstGeom>
          <a:ln>
            <a:noFill/>
          </a:ln>
        </p:spPr>
        <p:style>
          <a:lnRef idx="2">
            <a:schemeClr val="dk1"/>
          </a:lnRef>
          <a:fillRef idx="1">
            <a:schemeClr val="lt1"/>
          </a:fillRef>
          <a:effectRef idx="0">
            <a:schemeClr val="dk1"/>
          </a:effectRef>
          <a:fontRef idx="minor">
            <a:schemeClr val="dk1"/>
          </a:fontRef>
        </p:style>
        <p:txBody>
          <a:bodyPr/>
          <a:lstStyle/>
          <a:p>
            <a:pPr>
              <a:spcBef>
                <a:spcPts val="0"/>
              </a:spcBef>
              <a:spcAft>
                <a:spcPts val="0"/>
              </a:spcAft>
              <a:defRPr/>
            </a:pPr>
            <a:r>
              <a:rPr lang="en-US" sz="2000" b="1" i="1" dirty="0">
                <a:solidFill>
                  <a:srgbClr val="000000"/>
                </a:solidFill>
                <a:ea typeface="ＭＳ 明朝"/>
                <a:cs typeface="Times New Roman"/>
              </a:rPr>
              <a:t>Each delay contributes to increase risk of mortality for this vulnerable population </a:t>
            </a:r>
          </a:p>
        </p:txBody>
      </p:sp>
      <p:sp>
        <p:nvSpPr>
          <p:cNvPr id="11" name="Chevron 10"/>
          <p:cNvSpPr/>
          <p:nvPr/>
        </p:nvSpPr>
        <p:spPr>
          <a:xfrm>
            <a:off x="1065212" y="2796383"/>
            <a:ext cx="2346394" cy="1766829"/>
          </a:xfrm>
          <a:prstGeom prst="chevron">
            <a:avLst>
              <a:gd name="adj" fmla="val 24877"/>
            </a:avLst>
          </a:prstGeom>
          <a:solidFill>
            <a:schemeClr val="tx2">
              <a:lumMod val="20000"/>
              <a:lumOff val="80000"/>
            </a:schemeClr>
          </a:solidFill>
          <a:ln w="3175"/>
        </p:spPr>
        <p:style>
          <a:lnRef idx="1">
            <a:schemeClr val="accent1"/>
          </a:lnRef>
          <a:fillRef idx="3">
            <a:schemeClr val="accent1"/>
          </a:fillRef>
          <a:effectRef idx="2">
            <a:schemeClr val="accent1"/>
          </a:effectRef>
          <a:fontRef idx="minor">
            <a:schemeClr val="lt1"/>
          </a:fontRef>
        </p:style>
        <p:txBody>
          <a:bodyPr/>
          <a:lstStyle/>
          <a:p>
            <a:pPr>
              <a:defRPr/>
            </a:pPr>
            <a:endParaRPr lang="en-US" sz="1400" dirty="0">
              <a:solidFill>
                <a:schemeClr val="tx1"/>
              </a:solidFill>
            </a:endParaRPr>
          </a:p>
        </p:txBody>
      </p:sp>
      <p:sp>
        <p:nvSpPr>
          <p:cNvPr id="12" name="Chevron 11"/>
          <p:cNvSpPr/>
          <p:nvPr/>
        </p:nvSpPr>
        <p:spPr>
          <a:xfrm>
            <a:off x="3138417" y="2777332"/>
            <a:ext cx="2346394" cy="1787196"/>
          </a:xfrm>
          <a:prstGeom prst="chevron">
            <a:avLst>
              <a:gd name="adj" fmla="val 24877"/>
            </a:avLst>
          </a:prstGeom>
          <a:solidFill>
            <a:schemeClr val="tx2">
              <a:lumMod val="20000"/>
              <a:lumOff val="80000"/>
            </a:schemeClr>
          </a:solidFill>
          <a:ln w="3175"/>
        </p:spPr>
        <p:style>
          <a:lnRef idx="1">
            <a:schemeClr val="accent1"/>
          </a:lnRef>
          <a:fillRef idx="3">
            <a:schemeClr val="accent1"/>
          </a:fillRef>
          <a:effectRef idx="2">
            <a:schemeClr val="accent1"/>
          </a:effectRef>
          <a:fontRef idx="minor">
            <a:schemeClr val="lt1"/>
          </a:fontRef>
        </p:style>
        <p:txBody>
          <a:bodyPr/>
          <a:lstStyle/>
          <a:p>
            <a:pPr>
              <a:defRPr/>
            </a:pPr>
            <a:endParaRPr lang="en-US" sz="1400" dirty="0">
              <a:solidFill>
                <a:schemeClr val="tx1"/>
              </a:solidFill>
            </a:endParaRPr>
          </a:p>
        </p:txBody>
      </p:sp>
      <p:sp>
        <p:nvSpPr>
          <p:cNvPr id="13" name="Chevron 12"/>
          <p:cNvSpPr/>
          <p:nvPr/>
        </p:nvSpPr>
        <p:spPr>
          <a:xfrm>
            <a:off x="5180013" y="2755108"/>
            <a:ext cx="2182148" cy="1833021"/>
          </a:xfrm>
          <a:prstGeom prst="chevron">
            <a:avLst>
              <a:gd name="adj" fmla="val 24877"/>
            </a:avLst>
          </a:prstGeom>
          <a:solidFill>
            <a:schemeClr val="tx2">
              <a:lumMod val="20000"/>
              <a:lumOff val="80000"/>
            </a:schemeClr>
          </a:solidFill>
          <a:ln w="3175"/>
        </p:spPr>
        <p:style>
          <a:lnRef idx="1">
            <a:schemeClr val="accent1"/>
          </a:lnRef>
          <a:fillRef idx="3">
            <a:schemeClr val="accent1"/>
          </a:fillRef>
          <a:effectRef idx="2">
            <a:schemeClr val="accent1"/>
          </a:effectRef>
          <a:fontRef idx="minor">
            <a:schemeClr val="lt1"/>
          </a:fontRef>
        </p:style>
        <p:txBody>
          <a:bodyPr/>
          <a:lstStyle/>
          <a:p>
            <a:pPr>
              <a:defRPr/>
            </a:pPr>
            <a:endParaRPr lang="en-US" sz="1400" dirty="0">
              <a:solidFill>
                <a:schemeClr val="tx1"/>
              </a:solidFill>
            </a:endParaRPr>
          </a:p>
        </p:txBody>
      </p:sp>
      <p:sp>
        <p:nvSpPr>
          <p:cNvPr id="15" name="Curved Right Arrow 14"/>
          <p:cNvSpPr/>
          <p:nvPr/>
        </p:nvSpPr>
        <p:spPr>
          <a:xfrm rot="10800000">
            <a:off x="8151813" y="2667000"/>
            <a:ext cx="736600" cy="1787525"/>
          </a:xfrm>
          <a:prstGeom prst="curvedRightArrow">
            <a:avLst>
              <a:gd name="adj1" fmla="val 33253"/>
              <a:gd name="adj2" fmla="val 50000"/>
              <a:gd name="adj3" fmla="val 25000"/>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6" name="Chevron 15"/>
          <p:cNvSpPr/>
          <p:nvPr/>
        </p:nvSpPr>
        <p:spPr>
          <a:xfrm>
            <a:off x="8816440" y="2755108"/>
            <a:ext cx="2154772" cy="1792287"/>
          </a:xfrm>
          <a:prstGeom prst="chevron">
            <a:avLst>
              <a:gd name="adj" fmla="val 24877"/>
            </a:avLst>
          </a:prstGeom>
          <a:solidFill>
            <a:schemeClr val="tx2">
              <a:lumMod val="20000"/>
              <a:lumOff val="80000"/>
            </a:schemeClr>
          </a:solidFill>
          <a:ln w="3175"/>
        </p:spPr>
        <p:style>
          <a:lnRef idx="1">
            <a:schemeClr val="accent1"/>
          </a:lnRef>
          <a:fillRef idx="3">
            <a:schemeClr val="accent1"/>
          </a:fillRef>
          <a:effectRef idx="2">
            <a:schemeClr val="accent1"/>
          </a:effectRef>
          <a:fontRef idx="minor">
            <a:schemeClr val="lt1"/>
          </a:fontRef>
        </p:style>
        <p:txBody>
          <a:bodyPr/>
          <a:lstStyle/>
          <a:p>
            <a:pPr>
              <a:defRPr/>
            </a:pPr>
            <a:endParaRPr lang="en-US" sz="1500" dirty="0">
              <a:solidFill>
                <a:schemeClr val="tx1"/>
              </a:solidFill>
            </a:endParaRPr>
          </a:p>
        </p:txBody>
      </p:sp>
      <p:sp>
        <p:nvSpPr>
          <p:cNvPr id="17" name="TextBox 16"/>
          <p:cNvSpPr txBox="1"/>
          <p:nvPr/>
        </p:nvSpPr>
        <p:spPr>
          <a:xfrm>
            <a:off x="7313613" y="2974977"/>
            <a:ext cx="1384299" cy="106362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lgn="ctr">
              <a:spcBef>
                <a:spcPts val="0"/>
              </a:spcBef>
              <a:spcAft>
                <a:spcPts val="0"/>
              </a:spcAft>
              <a:defRPr/>
            </a:pPr>
            <a:r>
              <a:rPr lang="en-US" sz="1500" b="1" dirty="0">
                <a:solidFill>
                  <a:srgbClr val="000000"/>
                </a:solidFill>
                <a:ea typeface="ＭＳ 明朝"/>
                <a:cs typeface="Times New Roman"/>
              </a:rPr>
              <a:t>Caregiver continues to return until result is available </a:t>
            </a:r>
          </a:p>
        </p:txBody>
      </p:sp>
      <p:sp>
        <p:nvSpPr>
          <p:cNvPr id="18" name="Curved Right Arrow 17"/>
          <p:cNvSpPr/>
          <p:nvPr/>
        </p:nvSpPr>
        <p:spPr>
          <a:xfrm>
            <a:off x="8291513" y="4073525"/>
            <a:ext cx="406399" cy="1146175"/>
          </a:xfrm>
          <a:prstGeom prst="curvedRightArrow">
            <a:avLst>
              <a:gd name="adj1" fmla="val 25000"/>
              <a:gd name="adj2" fmla="val 50000"/>
              <a:gd name="adj3" fmla="val 61667"/>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9" name="Curved Right Arrow 18"/>
          <p:cNvSpPr/>
          <p:nvPr/>
        </p:nvSpPr>
        <p:spPr>
          <a:xfrm flipH="1">
            <a:off x="7313613" y="4111625"/>
            <a:ext cx="396875" cy="1276350"/>
          </a:xfrm>
          <a:prstGeom prst="curvedRightArrow">
            <a:avLst>
              <a:gd name="adj1" fmla="val 25000"/>
              <a:gd name="adj2" fmla="val 50000"/>
              <a:gd name="adj3" fmla="val 61667"/>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0" name="Curved Right Arrow 19"/>
          <p:cNvSpPr/>
          <p:nvPr/>
        </p:nvSpPr>
        <p:spPr>
          <a:xfrm>
            <a:off x="7896224" y="4196083"/>
            <a:ext cx="508000" cy="1385887"/>
          </a:xfrm>
          <a:prstGeom prst="curvedRightArrow">
            <a:avLst>
              <a:gd name="adj1" fmla="val 25000"/>
              <a:gd name="adj2" fmla="val 50000"/>
              <a:gd name="adj3" fmla="val 61667"/>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1" name="Curved Right Arrow 20"/>
          <p:cNvSpPr/>
          <p:nvPr/>
        </p:nvSpPr>
        <p:spPr>
          <a:xfrm flipH="1">
            <a:off x="7180262" y="3883025"/>
            <a:ext cx="396875" cy="1144588"/>
          </a:xfrm>
          <a:prstGeom prst="curvedRightArrow">
            <a:avLst>
              <a:gd name="adj1" fmla="val 25000"/>
              <a:gd name="adj2" fmla="val 50000"/>
              <a:gd name="adj3" fmla="val 61667"/>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2" name="TextBox 21"/>
          <p:cNvSpPr txBox="1"/>
          <p:nvPr/>
        </p:nvSpPr>
        <p:spPr>
          <a:xfrm>
            <a:off x="6719887" y="2266950"/>
            <a:ext cx="2743200" cy="400050"/>
          </a:xfrm>
          <a:prstGeom prst="rect">
            <a:avLst/>
          </a:prstGeom>
          <a:ln>
            <a:noFill/>
          </a:ln>
        </p:spPr>
        <p:style>
          <a:lnRef idx="2">
            <a:schemeClr val="dk1"/>
          </a:lnRef>
          <a:fillRef idx="1">
            <a:schemeClr val="lt1"/>
          </a:fillRef>
          <a:effectRef idx="0">
            <a:schemeClr val="dk1"/>
          </a:effectRef>
          <a:fontRef idx="minor">
            <a:schemeClr val="dk1"/>
          </a:fontRef>
        </p:style>
        <p:txBody>
          <a:bodyPr/>
          <a:lstStyle/>
          <a:p>
            <a:pPr algn="ctr">
              <a:spcBef>
                <a:spcPts val="0"/>
              </a:spcBef>
              <a:spcAft>
                <a:spcPts val="0"/>
              </a:spcAft>
              <a:defRPr/>
            </a:pPr>
            <a:r>
              <a:rPr lang="en-US" sz="1600" b="1" dirty="0">
                <a:solidFill>
                  <a:srgbClr val="000000"/>
                </a:solidFill>
                <a:ea typeface="ＭＳ 明朝"/>
                <a:cs typeface="Times New Roman"/>
              </a:rPr>
              <a:t>If result is not available… </a:t>
            </a:r>
          </a:p>
        </p:txBody>
      </p:sp>
      <p:sp>
        <p:nvSpPr>
          <p:cNvPr id="23" name="TextBox 22"/>
          <p:cNvSpPr txBox="1"/>
          <p:nvPr/>
        </p:nvSpPr>
        <p:spPr>
          <a:xfrm>
            <a:off x="6294438" y="5027615"/>
            <a:ext cx="1019175" cy="763587"/>
          </a:xfrm>
          <a:prstGeom prst="rect">
            <a:avLst/>
          </a:prstGeom>
          <a:ln>
            <a:noFill/>
          </a:ln>
        </p:spPr>
        <p:style>
          <a:lnRef idx="2">
            <a:schemeClr val="dk1"/>
          </a:lnRef>
          <a:fillRef idx="1">
            <a:schemeClr val="lt1"/>
          </a:fillRef>
          <a:effectRef idx="0">
            <a:schemeClr val="dk1"/>
          </a:effectRef>
          <a:fontRef idx="minor">
            <a:schemeClr val="dk1"/>
          </a:fontRef>
        </p:style>
        <p:txBody>
          <a:bodyPr/>
          <a:lstStyle/>
          <a:p>
            <a:pPr algn="ctr">
              <a:spcBef>
                <a:spcPts val="0"/>
              </a:spcBef>
              <a:spcAft>
                <a:spcPts val="0"/>
              </a:spcAft>
              <a:defRPr/>
            </a:pPr>
            <a:r>
              <a:rPr lang="en-US" sz="1400" b="1" dirty="0">
                <a:solidFill>
                  <a:srgbClr val="000000"/>
                </a:solidFill>
                <a:ea typeface="ＭＳ 明朝"/>
                <a:cs typeface="Times New Roman"/>
              </a:rPr>
              <a:t>Loss to follow up </a:t>
            </a:r>
          </a:p>
        </p:txBody>
      </p:sp>
      <p:sp>
        <p:nvSpPr>
          <p:cNvPr id="24" name="TextBox 23"/>
          <p:cNvSpPr txBox="1"/>
          <p:nvPr/>
        </p:nvSpPr>
        <p:spPr>
          <a:xfrm>
            <a:off x="8291512" y="5127627"/>
            <a:ext cx="1225550" cy="40322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lgn="ctr">
              <a:spcBef>
                <a:spcPts val="0"/>
              </a:spcBef>
              <a:spcAft>
                <a:spcPts val="0"/>
              </a:spcAft>
              <a:defRPr/>
            </a:pPr>
            <a:r>
              <a:rPr lang="en-US" sz="1400" b="1" dirty="0">
                <a:solidFill>
                  <a:srgbClr val="000000"/>
                </a:solidFill>
                <a:ea typeface="ＭＳ 明朝"/>
                <a:cs typeface="Times New Roman"/>
              </a:rPr>
              <a:t>Death </a:t>
            </a:r>
          </a:p>
        </p:txBody>
      </p:sp>
      <p:sp>
        <p:nvSpPr>
          <p:cNvPr id="25" name="TextBox 24"/>
          <p:cNvSpPr txBox="1"/>
          <p:nvPr/>
        </p:nvSpPr>
        <p:spPr>
          <a:xfrm>
            <a:off x="9324441" y="3044825"/>
            <a:ext cx="1409699" cy="1296988"/>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spcBef>
                <a:spcPts val="0"/>
              </a:spcBef>
              <a:spcAft>
                <a:spcPts val="0"/>
              </a:spcAft>
              <a:defRPr/>
            </a:pPr>
            <a:r>
              <a:rPr lang="en-US" sz="1500" dirty="0">
                <a:solidFill>
                  <a:srgbClr val="000000"/>
                </a:solidFill>
                <a:ea typeface="ＭＳ 明朝"/>
                <a:cs typeface="Times New Roman"/>
              </a:rPr>
              <a:t>Caregiver &amp; Infant proceed to appropriate follow-up services </a:t>
            </a:r>
          </a:p>
        </p:txBody>
      </p:sp>
      <p:sp>
        <p:nvSpPr>
          <p:cNvPr id="26" name="TextBox 25"/>
          <p:cNvSpPr txBox="1"/>
          <p:nvPr/>
        </p:nvSpPr>
        <p:spPr>
          <a:xfrm>
            <a:off x="5865813" y="3154363"/>
            <a:ext cx="1143000" cy="9906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spcBef>
                <a:spcPts val="0"/>
              </a:spcBef>
              <a:spcAft>
                <a:spcPts val="0"/>
              </a:spcAft>
              <a:defRPr/>
            </a:pPr>
            <a:r>
              <a:rPr lang="en-US" sz="1500" dirty="0">
                <a:solidFill>
                  <a:srgbClr val="000000"/>
                </a:solidFill>
                <a:ea typeface="ＭＳ 明朝"/>
                <a:cs typeface="Times New Roman"/>
              </a:rPr>
              <a:t>Caregiver returns to</a:t>
            </a:r>
          </a:p>
          <a:p>
            <a:pPr>
              <a:spcBef>
                <a:spcPts val="0"/>
              </a:spcBef>
              <a:spcAft>
                <a:spcPts val="0"/>
              </a:spcAft>
              <a:defRPr/>
            </a:pPr>
            <a:r>
              <a:rPr lang="en-US" sz="1500" dirty="0">
                <a:solidFill>
                  <a:srgbClr val="000000"/>
                </a:solidFill>
                <a:ea typeface="ＭＳ 明朝"/>
                <a:cs typeface="Times New Roman"/>
              </a:rPr>
              <a:t> clinic for </a:t>
            </a:r>
          </a:p>
          <a:p>
            <a:pPr>
              <a:spcBef>
                <a:spcPts val="0"/>
              </a:spcBef>
              <a:spcAft>
                <a:spcPts val="0"/>
              </a:spcAft>
              <a:defRPr/>
            </a:pPr>
            <a:r>
              <a:rPr lang="en-US" sz="1500" dirty="0">
                <a:solidFill>
                  <a:srgbClr val="000000"/>
                </a:solidFill>
                <a:ea typeface="ＭＳ 明朝"/>
                <a:cs typeface="Times New Roman"/>
              </a:rPr>
              <a:t>result </a:t>
            </a:r>
          </a:p>
        </p:txBody>
      </p:sp>
      <p:sp>
        <p:nvSpPr>
          <p:cNvPr id="27" name="TextBox 26"/>
          <p:cNvSpPr txBox="1"/>
          <p:nvPr/>
        </p:nvSpPr>
        <p:spPr>
          <a:xfrm>
            <a:off x="3694113" y="3186115"/>
            <a:ext cx="1409699" cy="106997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spcBef>
                <a:spcPts val="0"/>
              </a:spcBef>
              <a:spcAft>
                <a:spcPts val="0"/>
              </a:spcAft>
              <a:defRPr/>
            </a:pPr>
            <a:r>
              <a:rPr lang="en-US" sz="1500" dirty="0">
                <a:solidFill>
                  <a:srgbClr val="000000"/>
                </a:solidFill>
                <a:ea typeface="ＭＳ 明朝"/>
                <a:cs typeface="Times New Roman"/>
              </a:rPr>
              <a:t>Caregiver and infant proceed to point of sample collection </a:t>
            </a:r>
          </a:p>
        </p:txBody>
      </p:sp>
      <p:sp>
        <p:nvSpPr>
          <p:cNvPr id="28" name="TextBox 27"/>
          <p:cNvSpPr txBox="1"/>
          <p:nvPr/>
        </p:nvSpPr>
        <p:spPr>
          <a:xfrm>
            <a:off x="1533560" y="3072608"/>
            <a:ext cx="1409699" cy="129698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spcBef>
                <a:spcPts val="0"/>
              </a:spcBef>
              <a:spcAft>
                <a:spcPts val="0"/>
              </a:spcAft>
              <a:defRPr/>
            </a:pPr>
            <a:r>
              <a:rPr lang="en-US" sz="1500" dirty="0">
                <a:solidFill>
                  <a:srgbClr val="000000"/>
                </a:solidFill>
                <a:ea typeface="ＭＳ 明朝"/>
                <a:cs typeface="Times New Roman"/>
              </a:rPr>
              <a:t>Caregiver and infant present at the clinic and test is advised </a:t>
            </a:r>
          </a:p>
        </p:txBody>
      </p:sp>
      <p:sp>
        <p:nvSpPr>
          <p:cNvPr id="14" name="Curved Right Arrow 13"/>
          <p:cNvSpPr/>
          <p:nvPr/>
        </p:nvSpPr>
        <p:spPr>
          <a:xfrm>
            <a:off x="7180263" y="2773365"/>
            <a:ext cx="666750" cy="1755775"/>
          </a:xfrm>
          <a:prstGeom prst="curvedRightArrow">
            <a:avLst>
              <a:gd name="adj1" fmla="val 37255"/>
              <a:gd name="adj2" fmla="val 58938"/>
              <a:gd name="adj3" fmla="val 42734"/>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 name="TextBox 2"/>
          <p:cNvSpPr txBox="1"/>
          <p:nvPr/>
        </p:nvSpPr>
        <p:spPr>
          <a:xfrm>
            <a:off x="1006766" y="5802868"/>
            <a:ext cx="9888246" cy="707886"/>
          </a:xfrm>
          <a:prstGeom prst="rect">
            <a:avLst/>
          </a:prstGeom>
          <a:solidFill>
            <a:schemeClr val="bg1">
              <a:lumMod val="75000"/>
            </a:schemeClr>
          </a:solidFill>
        </p:spPr>
        <p:txBody>
          <a:bodyPr wrap="square" rtlCol="0">
            <a:spAutoFit/>
          </a:bodyPr>
          <a:lstStyle/>
          <a:p>
            <a:pPr algn="ctr"/>
            <a:r>
              <a:rPr lang="en-US" sz="2000" b="1" dirty="0"/>
              <a:t>Referral-based conventional EID often takes &gt;60 days for results to be returned to the facility/caregiver, and many results are never returned at all </a:t>
            </a:r>
          </a:p>
        </p:txBody>
      </p:sp>
    </p:spTree>
    <p:extLst>
      <p:ext uri="{BB962C8B-B14F-4D97-AF65-F5344CB8AC3E}">
        <p14:creationId xmlns:p14="http://schemas.microsoft.com/office/powerpoint/2010/main" val="8975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3FFE592-A647-3E45-AE8A-EF455047FF3D}"/>
              </a:ext>
            </a:extLst>
          </p:cNvPr>
          <p:cNvSpPr/>
          <p:nvPr/>
        </p:nvSpPr>
        <p:spPr>
          <a:xfrm>
            <a:off x="1146442" y="1525571"/>
            <a:ext cx="7440613" cy="53816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dirty="0">
                <a:solidFill>
                  <a:schemeClr val="tx1"/>
                </a:solidFill>
              </a:rPr>
              <a:t>Learning Objectives </a:t>
            </a:r>
          </a:p>
        </p:txBody>
      </p:sp>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2</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2</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Agenda</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07" y="1528009"/>
            <a:ext cx="8080635" cy="538246"/>
            <a:chOff x="529965" y="3391846"/>
            <a:chExt cx="8080635" cy="538246"/>
          </a:xfrm>
        </p:grpSpPr>
        <p:sp>
          <p:nvSpPr>
            <p:cNvPr id="11" name="Rechteck 12">
              <a:extLst>
                <a:ext uri="{FF2B5EF4-FFF2-40B4-BE49-F238E27FC236}">
                  <a16:creationId xmlns:a16="http://schemas.microsoft.com/office/drawing/2014/main" id="{46C0F7E9-BBB8-4A45-A690-A38482B2CCAA}"/>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5"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5"/>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US" dirty="0">
                  <a:latin typeface="Calibri"/>
                  <a:cs typeface="Calibri"/>
                </a:rPr>
                <a:t>HIV and HIV in Infants: What you need to know</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07" y="3182975"/>
            <a:ext cx="8080635" cy="693086"/>
            <a:chOff x="529965" y="3391846"/>
            <a:chExt cx="8080635" cy="69308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526298"/>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Country Specific: Testing Algorithm, POC Testing SOPs and the Role of the Health Care Provider</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spTree>
    <p:extLst>
      <p:ext uri="{BB962C8B-B14F-4D97-AF65-F5344CB8AC3E}">
        <p14:creationId xmlns:p14="http://schemas.microsoft.com/office/powerpoint/2010/main" val="311437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20</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20</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Point of care (POC) testing transforms the provision of HIV diagnosis by allowing same day sample collection, testing, result return, and treatment initiation</a:t>
            </a: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2700" y="209529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sp>
        <p:nvSpPr>
          <p:cNvPr id="29" name="Oval 5"/>
          <p:cNvSpPr>
            <a:spLocks noChangeArrowheads="1"/>
          </p:cNvSpPr>
          <p:nvPr/>
        </p:nvSpPr>
        <p:spPr bwMode="auto">
          <a:xfrm>
            <a:off x="660401" y="2997517"/>
            <a:ext cx="595313" cy="595313"/>
          </a:xfrm>
          <a:prstGeom prst="ellipse">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400">
                <a:solidFill>
                  <a:srgbClr val="FFFFFF"/>
                </a:solidFill>
                <a:latin typeface="Cambria" pitchFamily="18" charset="0"/>
              </a:rPr>
              <a:t>1</a:t>
            </a:r>
          </a:p>
        </p:txBody>
      </p:sp>
      <p:sp>
        <p:nvSpPr>
          <p:cNvPr id="30" name="TextBox 6"/>
          <p:cNvSpPr txBox="1">
            <a:spLocks noChangeArrowheads="1"/>
          </p:cNvSpPr>
          <p:nvPr/>
        </p:nvSpPr>
        <p:spPr bwMode="auto">
          <a:xfrm>
            <a:off x="331788" y="2519679"/>
            <a:ext cx="120332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lnSpc>
                <a:spcPts val="1600"/>
              </a:lnSpc>
              <a:spcBef>
                <a:spcPct val="0"/>
              </a:spcBef>
              <a:buFontTx/>
              <a:buNone/>
            </a:pPr>
            <a:r>
              <a:rPr lang="en-US" altLang="en-US" sz="1400">
                <a:solidFill>
                  <a:srgbClr val="7F7F7F"/>
                </a:solidFill>
                <a:latin typeface="Cambria" pitchFamily="18" charset="0"/>
              </a:rPr>
              <a:t>HIV Diagnosis </a:t>
            </a:r>
          </a:p>
        </p:txBody>
      </p:sp>
      <p:sp>
        <p:nvSpPr>
          <p:cNvPr id="31" name="Right Arrow 30"/>
          <p:cNvSpPr/>
          <p:nvPr/>
        </p:nvSpPr>
        <p:spPr>
          <a:xfrm>
            <a:off x="1358900" y="3030855"/>
            <a:ext cx="822324" cy="503237"/>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400" i="1" dirty="0">
              <a:solidFill>
                <a:prstClr val="black"/>
              </a:solidFill>
              <a:latin typeface="Cambria"/>
              <a:cs typeface="Cambria"/>
            </a:endParaRPr>
          </a:p>
        </p:txBody>
      </p:sp>
      <p:sp>
        <p:nvSpPr>
          <p:cNvPr id="32" name="Oval 8"/>
          <p:cNvSpPr>
            <a:spLocks noChangeArrowheads="1"/>
          </p:cNvSpPr>
          <p:nvPr/>
        </p:nvSpPr>
        <p:spPr bwMode="auto">
          <a:xfrm>
            <a:off x="2279651" y="2992755"/>
            <a:ext cx="595313" cy="593725"/>
          </a:xfrm>
          <a:prstGeom prst="ellipse">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400">
                <a:solidFill>
                  <a:srgbClr val="F2F2F2"/>
                </a:solidFill>
                <a:latin typeface="Cambria" pitchFamily="18" charset="0"/>
              </a:rPr>
              <a:t>2</a:t>
            </a:r>
          </a:p>
        </p:txBody>
      </p:sp>
      <p:sp>
        <p:nvSpPr>
          <p:cNvPr id="33" name="TextBox 9"/>
          <p:cNvSpPr txBox="1">
            <a:spLocks noChangeArrowheads="1"/>
          </p:cNvSpPr>
          <p:nvPr/>
        </p:nvSpPr>
        <p:spPr bwMode="auto">
          <a:xfrm>
            <a:off x="1982788" y="2529204"/>
            <a:ext cx="112712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lnSpc>
                <a:spcPts val="1600"/>
              </a:lnSpc>
              <a:spcBef>
                <a:spcPct val="0"/>
              </a:spcBef>
              <a:buFontTx/>
              <a:buNone/>
            </a:pPr>
            <a:r>
              <a:rPr lang="en-US" altLang="en-US" sz="1400">
                <a:solidFill>
                  <a:srgbClr val="7F7F7F"/>
                </a:solidFill>
                <a:latin typeface="Cambria" pitchFamily="18" charset="0"/>
              </a:rPr>
              <a:t>Enrollment in HIV care </a:t>
            </a:r>
          </a:p>
        </p:txBody>
      </p:sp>
      <p:sp>
        <p:nvSpPr>
          <p:cNvPr id="34" name="Right Arrow 33"/>
          <p:cNvSpPr/>
          <p:nvPr/>
        </p:nvSpPr>
        <p:spPr>
          <a:xfrm>
            <a:off x="3013075" y="3053078"/>
            <a:ext cx="822324" cy="501650"/>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400" dirty="0">
              <a:solidFill>
                <a:prstClr val="black"/>
              </a:solidFill>
              <a:latin typeface="Cambria"/>
              <a:cs typeface="Cambria"/>
            </a:endParaRPr>
          </a:p>
        </p:txBody>
      </p:sp>
      <p:sp>
        <p:nvSpPr>
          <p:cNvPr id="35" name="Oval 11"/>
          <p:cNvSpPr>
            <a:spLocks noChangeArrowheads="1"/>
          </p:cNvSpPr>
          <p:nvPr/>
        </p:nvSpPr>
        <p:spPr bwMode="auto">
          <a:xfrm>
            <a:off x="4079875" y="2999105"/>
            <a:ext cx="593725" cy="593725"/>
          </a:xfrm>
          <a:prstGeom prst="ellipse">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400">
                <a:solidFill>
                  <a:srgbClr val="FFFFFF"/>
                </a:solidFill>
                <a:latin typeface="Cambria" pitchFamily="18" charset="0"/>
              </a:rPr>
              <a:t>3</a:t>
            </a:r>
          </a:p>
        </p:txBody>
      </p:sp>
      <p:sp>
        <p:nvSpPr>
          <p:cNvPr id="36" name="TextBox 12"/>
          <p:cNvSpPr txBox="1">
            <a:spLocks noChangeArrowheads="1"/>
          </p:cNvSpPr>
          <p:nvPr/>
        </p:nvSpPr>
        <p:spPr bwMode="auto">
          <a:xfrm>
            <a:off x="3829049" y="2533965"/>
            <a:ext cx="112395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lnSpc>
                <a:spcPts val="1600"/>
              </a:lnSpc>
              <a:spcBef>
                <a:spcPct val="0"/>
              </a:spcBef>
              <a:buFontTx/>
              <a:buNone/>
            </a:pPr>
            <a:r>
              <a:rPr lang="en-US" altLang="en-US" sz="1400">
                <a:solidFill>
                  <a:srgbClr val="7F7F7F"/>
                </a:solidFill>
                <a:latin typeface="Cambria" pitchFamily="18" charset="0"/>
              </a:rPr>
              <a:t>Blood draw</a:t>
            </a:r>
          </a:p>
        </p:txBody>
      </p:sp>
      <p:sp>
        <p:nvSpPr>
          <p:cNvPr id="37" name="Right Arrow 36"/>
          <p:cNvSpPr/>
          <p:nvPr/>
        </p:nvSpPr>
        <p:spPr>
          <a:xfrm>
            <a:off x="4803776" y="3024505"/>
            <a:ext cx="822324" cy="503237"/>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400" i="1" dirty="0">
              <a:solidFill>
                <a:prstClr val="black"/>
              </a:solidFill>
              <a:latin typeface="Cambria"/>
              <a:cs typeface="Cambria"/>
            </a:endParaRPr>
          </a:p>
        </p:txBody>
      </p:sp>
      <p:sp>
        <p:nvSpPr>
          <p:cNvPr id="38" name="Oval 14"/>
          <p:cNvSpPr>
            <a:spLocks noChangeArrowheads="1"/>
          </p:cNvSpPr>
          <p:nvPr/>
        </p:nvSpPr>
        <p:spPr bwMode="auto">
          <a:xfrm>
            <a:off x="5778499" y="2986405"/>
            <a:ext cx="593725" cy="593725"/>
          </a:xfrm>
          <a:prstGeom prst="ellipse">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400">
                <a:solidFill>
                  <a:srgbClr val="FFFFFF"/>
                </a:solidFill>
                <a:latin typeface="Cambria" pitchFamily="18" charset="0"/>
              </a:rPr>
              <a:t>4</a:t>
            </a:r>
          </a:p>
        </p:txBody>
      </p:sp>
      <p:sp>
        <p:nvSpPr>
          <p:cNvPr id="39" name="TextBox 15"/>
          <p:cNvSpPr txBox="1">
            <a:spLocks noChangeArrowheads="1"/>
          </p:cNvSpPr>
          <p:nvPr/>
        </p:nvSpPr>
        <p:spPr bwMode="auto">
          <a:xfrm>
            <a:off x="5513386" y="2522854"/>
            <a:ext cx="112395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lnSpc>
                <a:spcPts val="1600"/>
              </a:lnSpc>
              <a:spcBef>
                <a:spcPct val="0"/>
              </a:spcBef>
              <a:buFontTx/>
              <a:buNone/>
            </a:pPr>
            <a:r>
              <a:rPr lang="en-US" altLang="en-US" sz="1400">
                <a:solidFill>
                  <a:srgbClr val="7F7F7F"/>
                </a:solidFill>
                <a:latin typeface="Cambria" pitchFamily="18" charset="0"/>
              </a:rPr>
              <a:t>Test performed</a:t>
            </a:r>
          </a:p>
        </p:txBody>
      </p:sp>
      <p:sp>
        <p:nvSpPr>
          <p:cNvPr id="40" name="TextBox 16"/>
          <p:cNvSpPr txBox="1">
            <a:spLocks noChangeArrowheads="1"/>
          </p:cNvSpPr>
          <p:nvPr/>
        </p:nvSpPr>
        <p:spPr bwMode="auto">
          <a:xfrm>
            <a:off x="2232025" y="1752600"/>
            <a:ext cx="8162924"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lnSpc>
                <a:spcPts val="1600"/>
              </a:lnSpc>
              <a:spcBef>
                <a:spcPct val="0"/>
              </a:spcBef>
              <a:buFontTx/>
              <a:buNone/>
            </a:pPr>
            <a:r>
              <a:rPr lang="en-US" altLang="en-US" sz="2000" dirty="0">
                <a:solidFill>
                  <a:srgbClr val="10253F"/>
                </a:solidFill>
                <a:latin typeface="Cambria" pitchFamily="18" charset="0"/>
              </a:rPr>
              <a:t>Continuum of Care</a:t>
            </a:r>
          </a:p>
        </p:txBody>
      </p:sp>
      <p:sp>
        <p:nvSpPr>
          <p:cNvPr id="41" name="Oval 17"/>
          <p:cNvSpPr>
            <a:spLocks noChangeArrowheads="1"/>
          </p:cNvSpPr>
          <p:nvPr/>
        </p:nvSpPr>
        <p:spPr bwMode="auto">
          <a:xfrm>
            <a:off x="7519988" y="2992755"/>
            <a:ext cx="595312" cy="593725"/>
          </a:xfrm>
          <a:prstGeom prst="ellipse">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400">
                <a:solidFill>
                  <a:srgbClr val="FFFFFF"/>
                </a:solidFill>
                <a:latin typeface="Cambria" pitchFamily="18" charset="0"/>
              </a:rPr>
              <a:t>5</a:t>
            </a:r>
          </a:p>
        </p:txBody>
      </p:sp>
      <p:sp>
        <p:nvSpPr>
          <p:cNvPr id="42" name="TextBox 18"/>
          <p:cNvSpPr txBox="1">
            <a:spLocks noChangeArrowheads="1"/>
          </p:cNvSpPr>
          <p:nvPr/>
        </p:nvSpPr>
        <p:spPr bwMode="auto">
          <a:xfrm>
            <a:off x="7191376" y="2514915"/>
            <a:ext cx="12033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lnSpc>
                <a:spcPts val="1600"/>
              </a:lnSpc>
              <a:spcBef>
                <a:spcPct val="0"/>
              </a:spcBef>
              <a:buFontTx/>
              <a:buNone/>
            </a:pPr>
            <a:r>
              <a:rPr lang="en-US" altLang="en-US" sz="1400">
                <a:solidFill>
                  <a:srgbClr val="7F7F7F"/>
                </a:solidFill>
                <a:latin typeface="Cambria" pitchFamily="18" charset="0"/>
              </a:rPr>
              <a:t>Result received</a:t>
            </a:r>
          </a:p>
        </p:txBody>
      </p:sp>
      <p:sp>
        <p:nvSpPr>
          <p:cNvPr id="43" name="Right Arrow 42"/>
          <p:cNvSpPr/>
          <p:nvPr/>
        </p:nvSpPr>
        <p:spPr>
          <a:xfrm>
            <a:off x="8257223" y="3052919"/>
            <a:ext cx="823913" cy="503238"/>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400" i="1" dirty="0">
              <a:solidFill>
                <a:prstClr val="black"/>
              </a:solidFill>
              <a:latin typeface="Cambria"/>
              <a:cs typeface="Cambria"/>
            </a:endParaRPr>
          </a:p>
        </p:txBody>
      </p:sp>
      <p:sp>
        <p:nvSpPr>
          <p:cNvPr id="44" name="Oval 20"/>
          <p:cNvSpPr>
            <a:spLocks noChangeArrowheads="1"/>
          </p:cNvSpPr>
          <p:nvPr/>
        </p:nvSpPr>
        <p:spPr bwMode="auto">
          <a:xfrm>
            <a:off x="9217026" y="2962434"/>
            <a:ext cx="593725" cy="593725"/>
          </a:xfrm>
          <a:prstGeom prst="ellipse">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400" dirty="0">
                <a:solidFill>
                  <a:srgbClr val="F2F2F2"/>
                </a:solidFill>
                <a:latin typeface="Cambria" pitchFamily="18" charset="0"/>
              </a:rPr>
              <a:t>6</a:t>
            </a:r>
          </a:p>
        </p:txBody>
      </p:sp>
      <p:sp>
        <p:nvSpPr>
          <p:cNvPr id="45" name="TextBox 21"/>
          <p:cNvSpPr txBox="1">
            <a:spLocks noChangeArrowheads="1"/>
          </p:cNvSpPr>
          <p:nvPr/>
        </p:nvSpPr>
        <p:spPr bwMode="auto">
          <a:xfrm>
            <a:off x="8880475" y="2487929"/>
            <a:ext cx="1312863"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lnSpc>
                <a:spcPts val="1600"/>
              </a:lnSpc>
              <a:spcBef>
                <a:spcPct val="0"/>
              </a:spcBef>
              <a:buFontTx/>
              <a:buNone/>
            </a:pPr>
            <a:r>
              <a:rPr lang="en-US" altLang="en-US" sz="1400" dirty="0">
                <a:solidFill>
                  <a:srgbClr val="7F7F7F"/>
                </a:solidFill>
                <a:latin typeface="Cambria" pitchFamily="18" charset="0"/>
              </a:rPr>
              <a:t>Clinical consultation</a:t>
            </a:r>
          </a:p>
        </p:txBody>
      </p:sp>
      <p:sp>
        <p:nvSpPr>
          <p:cNvPr id="46" name="Right Arrow 45"/>
          <p:cNvSpPr/>
          <p:nvPr/>
        </p:nvSpPr>
        <p:spPr>
          <a:xfrm>
            <a:off x="9983788" y="3007677"/>
            <a:ext cx="822324" cy="503237"/>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400" dirty="0">
              <a:solidFill>
                <a:prstClr val="black"/>
              </a:solidFill>
              <a:latin typeface="Cambria"/>
              <a:cs typeface="Cambria"/>
            </a:endParaRPr>
          </a:p>
        </p:txBody>
      </p:sp>
      <p:sp>
        <p:nvSpPr>
          <p:cNvPr id="47" name="Oval 46"/>
          <p:cNvSpPr/>
          <p:nvPr/>
        </p:nvSpPr>
        <p:spPr>
          <a:xfrm>
            <a:off x="10988520" y="3006247"/>
            <a:ext cx="593725" cy="595312"/>
          </a:xfrm>
          <a:prstGeom prst="ellipse">
            <a:avLst/>
          </a:prstGeom>
          <a:solidFill>
            <a:srgbClr val="00336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400" dirty="0">
                <a:solidFill>
                  <a:prstClr val="white">
                    <a:lumMod val="95000"/>
                  </a:prstClr>
                </a:solidFill>
                <a:latin typeface="Cambria"/>
                <a:cs typeface="Cambria"/>
              </a:rPr>
              <a:t>7</a:t>
            </a:r>
          </a:p>
        </p:txBody>
      </p:sp>
      <p:sp>
        <p:nvSpPr>
          <p:cNvPr id="48" name="TextBox 24"/>
          <p:cNvSpPr txBox="1">
            <a:spLocks noChangeArrowheads="1"/>
          </p:cNvSpPr>
          <p:nvPr/>
        </p:nvSpPr>
        <p:spPr bwMode="auto">
          <a:xfrm>
            <a:off x="10726376" y="2509519"/>
            <a:ext cx="1125537"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lnSpc>
                <a:spcPts val="1600"/>
              </a:lnSpc>
              <a:spcBef>
                <a:spcPct val="0"/>
              </a:spcBef>
              <a:buFontTx/>
              <a:buNone/>
            </a:pPr>
            <a:r>
              <a:rPr lang="en-US" altLang="en-US" sz="1400" dirty="0">
                <a:solidFill>
                  <a:srgbClr val="7F7F7F"/>
                </a:solidFill>
                <a:latin typeface="Cambria" pitchFamily="18" charset="0"/>
              </a:rPr>
              <a:t>ART initiation</a:t>
            </a:r>
          </a:p>
        </p:txBody>
      </p:sp>
      <p:sp>
        <p:nvSpPr>
          <p:cNvPr id="52" name="Right Arrow 51"/>
          <p:cNvSpPr/>
          <p:nvPr/>
        </p:nvSpPr>
        <p:spPr>
          <a:xfrm>
            <a:off x="6596063" y="3030855"/>
            <a:ext cx="823912" cy="503237"/>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400" i="1" dirty="0">
              <a:solidFill>
                <a:prstClr val="black"/>
              </a:solidFill>
              <a:latin typeface="Cambria"/>
              <a:cs typeface="Cambria"/>
            </a:endParaRPr>
          </a:p>
        </p:txBody>
      </p:sp>
      <p:sp>
        <p:nvSpPr>
          <p:cNvPr id="57" name="Rounded Rectangular Callout 56"/>
          <p:cNvSpPr/>
          <p:nvPr/>
        </p:nvSpPr>
        <p:spPr>
          <a:xfrm>
            <a:off x="5409700" y="3730940"/>
            <a:ext cx="709612" cy="492125"/>
          </a:xfrm>
          <a:prstGeom prst="wedgeRoundRectCallout">
            <a:avLst>
              <a:gd name="adj1" fmla="val 28662"/>
              <a:gd name="adj2" fmla="val -90714"/>
              <a:gd name="adj3" fmla="val 16667"/>
            </a:avLst>
          </a:prstGeom>
          <a:no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400" dirty="0">
                <a:solidFill>
                  <a:srgbClr val="FF0073"/>
                </a:solidFill>
                <a:latin typeface="Cambria"/>
                <a:cs typeface="Cambria"/>
              </a:rPr>
              <a:t>POC EID</a:t>
            </a:r>
          </a:p>
        </p:txBody>
      </p:sp>
      <p:sp>
        <p:nvSpPr>
          <p:cNvPr id="59" name="Rectangle 58"/>
          <p:cNvSpPr/>
          <p:nvPr/>
        </p:nvSpPr>
        <p:spPr>
          <a:xfrm>
            <a:off x="404811" y="2500630"/>
            <a:ext cx="11429006" cy="1189037"/>
          </a:xfrm>
          <a:prstGeom prst="rect">
            <a:avLst/>
          </a:prstGeom>
          <a:noFill/>
          <a:ln w="25400">
            <a:solidFill>
              <a:schemeClr val="accent1">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b"/>
          <a:lstStyle/>
          <a:p>
            <a:pPr algn="ctr" defTabSz="457200" fontAlgn="auto">
              <a:spcBef>
                <a:spcPts val="0"/>
              </a:spcBef>
              <a:spcAft>
                <a:spcPts val="0"/>
              </a:spcAft>
              <a:defRPr/>
            </a:pPr>
            <a:endParaRPr lang="en-US" sz="1400" dirty="0">
              <a:solidFill>
                <a:srgbClr val="C0504D"/>
              </a:solidFill>
              <a:latin typeface="Cambria"/>
              <a:cs typeface="Cambria"/>
            </a:endParaRPr>
          </a:p>
        </p:txBody>
      </p:sp>
      <p:sp>
        <p:nvSpPr>
          <p:cNvPr id="61" name="Rectangle 37"/>
          <p:cNvSpPr>
            <a:spLocks noChangeArrowheads="1"/>
          </p:cNvSpPr>
          <p:nvPr/>
        </p:nvSpPr>
        <p:spPr bwMode="auto">
          <a:xfrm>
            <a:off x="3957637" y="2043111"/>
            <a:ext cx="443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600" i="1" dirty="0">
                <a:solidFill>
                  <a:srgbClr val="FF0073"/>
                </a:solidFill>
                <a:latin typeface="Cambria" pitchFamily="18" charset="0"/>
              </a:rPr>
              <a:t>Same day EID to ART initiation</a:t>
            </a:r>
          </a:p>
        </p:txBody>
      </p:sp>
      <p:sp>
        <p:nvSpPr>
          <p:cNvPr id="5" name="Left Brace 4"/>
          <p:cNvSpPr/>
          <p:nvPr/>
        </p:nvSpPr>
        <p:spPr>
          <a:xfrm rot="5400000" flipH="1">
            <a:off x="5755777" y="-1204101"/>
            <a:ext cx="727074" cy="11429006"/>
          </a:xfrm>
          <a:prstGeom prst="leftBrace">
            <a:avLst>
              <a:gd name="adj1" fmla="val 8333"/>
              <a:gd name="adj2" fmla="val 511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p:cNvSpPr txBox="1"/>
          <p:nvPr/>
        </p:nvSpPr>
        <p:spPr>
          <a:xfrm>
            <a:off x="5376479" y="4873940"/>
            <a:ext cx="1236345" cy="369332"/>
          </a:xfrm>
          <a:prstGeom prst="rect">
            <a:avLst/>
          </a:prstGeom>
          <a:noFill/>
        </p:spPr>
        <p:txBody>
          <a:bodyPr wrap="square" rtlCol="0">
            <a:spAutoFit/>
          </a:bodyPr>
          <a:lstStyle/>
          <a:p>
            <a:pPr algn="ctr"/>
            <a:r>
              <a:rPr lang="en-US" b="1" dirty="0"/>
              <a:t>1 day</a:t>
            </a:r>
          </a:p>
        </p:txBody>
      </p:sp>
      <p:sp>
        <p:nvSpPr>
          <p:cNvPr id="49" name="TextBox 48"/>
          <p:cNvSpPr txBox="1"/>
          <p:nvPr/>
        </p:nvSpPr>
        <p:spPr>
          <a:xfrm>
            <a:off x="1006766" y="5802868"/>
            <a:ext cx="9888246" cy="707886"/>
          </a:xfrm>
          <a:prstGeom prst="rect">
            <a:avLst/>
          </a:prstGeom>
          <a:solidFill>
            <a:schemeClr val="bg1">
              <a:lumMod val="75000"/>
            </a:schemeClr>
          </a:solidFill>
        </p:spPr>
        <p:txBody>
          <a:bodyPr wrap="square" rtlCol="0">
            <a:spAutoFit/>
          </a:bodyPr>
          <a:lstStyle/>
          <a:p>
            <a:pPr algn="ctr"/>
            <a:r>
              <a:rPr lang="en-US" sz="2000" b="1" dirty="0"/>
              <a:t>POC EID can return results within the same day, allowing faster treatment initiation for HIV+ infants and more caregivers to receive the test results </a:t>
            </a:r>
          </a:p>
        </p:txBody>
      </p:sp>
    </p:spTree>
    <p:extLst>
      <p:ext uri="{BB962C8B-B14F-4D97-AF65-F5344CB8AC3E}">
        <p14:creationId xmlns:p14="http://schemas.microsoft.com/office/powerpoint/2010/main" val="116058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MA6C131B"/>
          <p:cNvSpPr>
            <a:spLocks noChangeArrowheads="1"/>
          </p:cNvSpPr>
          <p:nvPr>
            <p:custDataLst>
              <p:tags r:id="rId1"/>
            </p:custDataLst>
          </p:nvPr>
        </p:nvSpPr>
        <p:spPr bwMode="auto">
          <a:xfrm>
            <a:off x="412579" y="1905000"/>
            <a:ext cx="11320633" cy="2433616"/>
          </a:xfrm>
          <a:prstGeom prst="rect">
            <a:avLst/>
          </a:prstGeom>
          <a:noFill/>
          <a:ln w="9525" algn="ctr">
            <a:noFill/>
            <a:miter lim="800000"/>
            <a:headEnd/>
            <a:tailEnd/>
          </a:ln>
        </p:spPr>
        <p:txBody>
          <a:bodyPr wrap="square" lIns="46800" tIns="46800" rIns="46800" bIns="46800">
            <a:spAutoFit/>
          </a:bodyPr>
          <a:lstStyle/>
          <a:p>
            <a:pPr marL="342900" indent="-342900" defTabSz="981075" eaLnBrk="0" hangingPunct="0">
              <a:lnSpc>
                <a:spcPct val="150000"/>
              </a:lnSpc>
              <a:spcBef>
                <a:spcPct val="40000"/>
              </a:spcBef>
              <a:buClr>
                <a:srgbClr val="000000"/>
              </a:buClr>
              <a:buFont typeface="Arial" panose="020B0604020202020204" pitchFamily="34" charset="0"/>
              <a:buChar char="•"/>
            </a:pPr>
            <a:r>
              <a:rPr lang="en-US" sz="2000" dirty="0">
                <a:solidFill>
                  <a:prstClr val="black"/>
                </a:solidFill>
                <a:cs typeface="Calibri"/>
              </a:rPr>
              <a:t>Referral-based </a:t>
            </a:r>
            <a:r>
              <a:rPr lang="en-US" sz="2000" b="1" dirty="0">
                <a:solidFill>
                  <a:prstClr val="black"/>
                </a:solidFill>
                <a:cs typeface="Calibri"/>
              </a:rPr>
              <a:t>conventional EID faces delays </a:t>
            </a:r>
            <a:r>
              <a:rPr lang="en-US" sz="2000" dirty="0">
                <a:solidFill>
                  <a:prstClr val="black"/>
                </a:solidFill>
                <a:cs typeface="Calibri"/>
              </a:rPr>
              <a:t>due to the need to batch samples for transport and analysis </a:t>
            </a:r>
          </a:p>
          <a:p>
            <a:pPr marL="342900" indent="-342900" defTabSz="981075" eaLnBrk="0" hangingPunct="0">
              <a:lnSpc>
                <a:spcPct val="150000"/>
              </a:lnSpc>
              <a:spcBef>
                <a:spcPct val="40000"/>
              </a:spcBef>
              <a:buClr>
                <a:srgbClr val="000000"/>
              </a:buClr>
              <a:buFont typeface="Arial" panose="020B0604020202020204" pitchFamily="34" charset="0"/>
              <a:buChar char="•"/>
            </a:pPr>
            <a:r>
              <a:rPr lang="en-US" sz="2000" dirty="0">
                <a:solidFill>
                  <a:prstClr val="black"/>
                </a:solidFill>
                <a:cs typeface="Calibri"/>
              </a:rPr>
              <a:t>In study settings and routine use, POC EID has been shown to:</a:t>
            </a:r>
          </a:p>
          <a:p>
            <a:pPr marL="800100" lvl="1" indent="-342900" defTabSz="981075" eaLnBrk="0" hangingPunct="0">
              <a:spcBef>
                <a:spcPct val="40000"/>
              </a:spcBef>
              <a:buClr>
                <a:srgbClr val="000000"/>
              </a:buClr>
              <a:buFont typeface="Arial" panose="020B0604020202020204" pitchFamily="34" charset="0"/>
              <a:buChar char="•"/>
            </a:pPr>
            <a:r>
              <a:rPr lang="en-US" sz="2000" i="1" dirty="0">
                <a:solidFill>
                  <a:prstClr val="black"/>
                </a:solidFill>
                <a:cs typeface="Calibri"/>
              </a:rPr>
              <a:t>Reduce result turnaround time to &lt;1 day</a:t>
            </a:r>
          </a:p>
          <a:p>
            <a:pPr marL="800100" lvl="1" indent="-342900" defTabSz="981075" eaLnBrk="0" hangingPunct="0">
              <a:spcBef>
                <a:spcPct val="40000"/>
              </a:spcBef>
              <a:buClr>
                <a:srgbClr val="000000"/>
              </a:buClr>
              <a:buFont typeface="Arial" panose="020B0604020202020204" pitchFamily="34" charset="0"/>
              <a:buChar char="•"/>
            </a:pPr>
            <a:r>
              <a:rPr lang="en-US" sz="2000" i="1" dirty="0">
                <a:solidFill>
                  <a:prstClr val="black"/>
                </a:solidFill>
                <a:cs typeface="Calibri"/>
              </a:rPr>
              <a:t>Increase ART initiation rates</a:t>
            </a:r>
          </a:p>
          <a:p>
            <a:pPr marL="800100" lvl="1" indent="-342900" defTabSz="981075" eaLnBrk="0" hangingPunct="0">
              <a:spcBef>
                <a:spcPct val="40000"/>
              </a:spcBef>
              <a:buClr>
                <a:srgbClr val="000000"/>
              </a:buClr>
              <a:buFont typeface="Arial" panose="020B0604020202020204" pitchFamily="34" charset="0"/>
              <a:buChar char="•"/>
            </a:pPr>
            <a:r>
              <a:rPr lang="en-US" sz="2000" i="1" dirty="0">
                <a:solidFill>
                  <a:prstClr val="black"/>
                </a:solidFill>
                <a:cs typeface="Calibri"/>
              </a:rPr>
              <a:t>Reduce time to ART initiation</a:t>
            </a:r>
          </a:p>
        </p:txBody>
      </p:sp>
      <p:sp>
        <p:nvSpPr>
          <p:cNvPr id="7" name="Title 2"/>
          <p:cNvSpPr txBox="1">
            <a:spLocks/>
          </p:cNvSpPr>
          <p:nvPr/>
        </p:nvSpPr>
        <p:spPr>
          <a:xfrm>
            <a:off x="0" y="0"/>
            <a:ext cx="12188825" cy="1143000"/>
          </a:xfrm>
          <a:prstGeom prst="rect">
            <a:avLst/>
          </a:prstGeom>
          <a:solidFill>
            <a:schemeClr val="accent5">
              <a:lumMod val="50000"/>
            </a:schemeClr>
          </a:solidFill>
        </p:spPr>
        <p:txBody>
          <a:bodyPr vert="horz" lIns="91440" tIns="45720" rIns="91440" bIns="45720" rtlCol="0" anchor="ctr">
            <a:noAutofit/>
          </a:bodyPr>
          <a:lstStyle>
            <a:defPPr>
              <a:defRPr lang="en-US"/>
            </a:defPPr>
            <a:lvl1pPr>
              <a:spcBef>
                <a:spcPct val="0"/>
              </a:spcBef>
              <a:buNone/>
              <a:defRPr sz="2000">
                <a:solidFill>
                  <a:schemeClr val="bg1"/>
                </a:solidFill>
                <a:latin typeface="+mj-lt"/>
                <a:ea typeface="+mj-ea"/>
                <a:cs typeface="+mj-cs"/>
              </a:defRPr>
            </a:lvl1pPr>
          </a:lstStyle>
          <a:p>
            <a:r>
              <a:rPr lang="en-US" sz="2400" dirty="0"/>
              <a:t>POC testing overcomes challenges related to conventional EID to provide significant </a:t>
            </a:r>
          </a:p>
          <a:p>
            <a:r>
              <a:rPr lang="en-US" sz="2400" dirty="0"/>
              <a:t>public health benefits for HIV-infected infants</a:t>
            </a:r>
          </a:p>
        </p:txBody>
      </p:sp>
      <p:sp>
        <p:nvSpPr>
          <p:cNvPr id="4" name="Oval 3">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3373677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22</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22</a:t>
            </a:fld>
            <a:endParaRPr lang="en-US" dirty="0">
              <a:solidFill>
                <a:prstClr val="black">
                  <a:tint val="75000"/>
                </a:prstClr>
              </a:solidFill>
            </a:endParaRPr>
          </a:p>
        </p:txBody>
      </p:sp>
      <p:sp>
        <p:nvSpPr>
          <p:cNvPr id="9" name="Title 1"/>
          <p:cNvSpPr>
            <a:spLocks noGrp="1"/>
          </p:cNvSpPr>
          <p:nvPr>
            <p:ph type="title"/>
          </p:nvPr>
        </p:nvSpPr>
        <p:spPr>
          <a:xfrm>
            <a:off x="1" y="1"/>
            <a:ext cx="11217866" cy="990601"/>
          </a:xfrm>
        </p:spPr>
        <p:txBody>
          <a:bodyPr>
            <a:noAutofit/>
          </a:bodyPr>
          <a:lstStyle/>
          <a:p>
            <a:pPr algn="l"/>
            <a:r>
              <a:rPr lang="en-US" sz="2400" dirty="0">
                <a:solidFill>
                  <a:schemeClr val="bg1"/>
                </a:solidFill>
              </a:rPr>
              <a:t>Health workers should proactively identify HIV-exposed and infected infants outside of PMTCT</a:t>
            </a:r>
            <a:endParaRPr lang="en-US" sz="2400" dirty="0">
              <a:solidFill>
                <a:schemeClr val="bg1"/>
              </a:solidFill>
              <a:cs typeface="Arial" panose="020B0604020202020204" pitchFamily="34" charset="0"/>
            </a:endParaRP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sp>
        <p:nvSpPr>
          <p:cNvPr id="5" name="TextBox 4"/>
          <p:cNvSpPr txBox="1"/>
          <p:nvPr/>
        </p:nvSpPr>
        <p:spPr>
          <a:xfrm>
            <a:off x="684212" y="1752600"/>
            <a:ext cx="10533655" cy="4370427"/>
          </a:xfrm>
          <a:prstGeom prst="rect">
            <a:avLst/>
          </a:prstGeom>
          <a:noFill/>
        </p:spPr>
        <p:txBody>
          <a:bodyPr wrap="square" rtlCol="0">
            <a:spAutoFit/>
          </a:bodyPr>
          <a:lstStyle/>
          <a:p>
            <a:r>
              <a:rPr lang="en-US" sz="2000" b="1" dirty="0"/>
              <a:t>HIV exposed infants may present at any entry point to the facility:</a:t>
            </a:r>
          </a:p>
          <a:p>
            <a:endParaRPr lang="en-US" dirty="0"/>
          </a:p>
          <a:p>
            <a:pPr marL="285750" indent="-285750">
              <a:lnSpc>
                <a:spcPct val="150000"/>
              </a:lnSpc>
              <a:buFont typeface="Arial" panose="020B0604020202020204" pitchFamily="34" charset="0"/>
              <a:buChar char="•"/>
            </a:pPr>
            <a:r>
              <a:rPr lang="en-US" sz="2000" dirty="0"/>
              <a:t>Mother-baby care point </a:t>
            </a:r>
          </a:p>
          <a:p>
            <a:pPr marL="285750" indent="-285750">
              <a:lnSpc>
                <a:spcPct val="150000"/>
              </a:lnSpc>
              <a:buFont typeface="Arial" panose="020B0604020202020204" pitchFamily="34" charset="0"/>
              <a:buChar char="•"/>
            </a:pPr>
            <a:r>
              <a:rPr lang="en-US" sz="2000" dirty="0"/>
              <a:t>PMTCT</a:t>
            </a:r>
          </a:p>
          <a:p>
            <a:pPr marL="285750" indent="-285750">
              <a:lnSpc>
                <a:spcPct val="150000"/>
              </a:lnSpc>
              <a:buFont typeface="Arial" panose="020B0604020202020204" pitchFamily="34" charset="0"/>
              <a:buChar char="•"/>
            </a:pPr>
            <a:r>
              <a:rPr lang="en-US" sz="2000" dirty="0"/>
              <a:t>Nutrition ward</a:t>
            </a:r>
          </a:p>
          <a:p>
            <a:pPr marL="285750" indent="-285750">
              <a:lnSpc>
                <a:spcPct val="150000"/>
              </a:lnSpc>
              <a:buFont typeface="Arial" panose="020B0604020202020204" pitchFamily="34" charset="0"/>
              <a:buChar char="•"/>
            </a:pPr>
            <a:r>
              <a:rPr lang="en-US" sz="2000" dirty="0"/>
              <a:t>Young Child Clinic / Under-5 clinic</a:t>
            </a:r>
          </a:p>
          <a:p>
            <a:pPr marL="285750" indent="-285750">
              <a:lnSpc>
                <a:spcPct val="150000"/>
              </a:lnSpc>
              <a:buFont typeface="Arial" panose="020B0604020202020204" pitchFamily="34" charset="0"/>
              <a:buChar char="•"/>
            </a:pPr>
            <a:r>
              <a:rPr lang="en-US" sz="2000" dirty="0"/>
              <a:t>Pediatric inpatient clinic </a:t>
            </a:r>
          </a:p>
          <a:p>
            <a:pPr marL="285750" indent="-285750">
              <a:lnSpc>
                <a:spcPct val="150000"/>
              </a:lnSpc>
              <a:buFont typeface="Arial" panose="020B0604020202020204" pitchFamily="34" charset="0"/>
              <a:buChar char="•"/>
            </a:pPr>
            <a:r>
              <a:rPr lang="en-US" sz="2000" dirty="0"/>
              <a:t>TB Clinic</a:t>
            </a:r>
          </a:p>
          <a:p>
            <a:pPr marL="285750" indent="-285750">
              <a:lnSpc>
                <a:spcPct val="150000"/>
              </a:lnSpc>
              <a:buFont typeface="Arial" panose="020B0604020202020204" pitchFamily="34" charset="0"/>
              <a:buChar char="•"/>
            </a:pPr>
            <a:r>
              <a:rPr lang="en-US" sz="2000" dirty="0"/>
              <a:t>Immunization / EPI</a:t>
            </a:r>
          </a:p>
          <a:p>
            <a:pPr marL="285750" indent="-285750">
              <a:lnSpc>
                <a:spcPct val="150000"/>
              </a:lnSpc>
              <a:buFont typeface="Arial" panose="020B0604020202020204" pitchFamily="34" charset="0"/>
              <a:buChar char="•"/>
            </a:pPr>
            <a:r>
              <a:rPr lang="en-US" sz="2000" dirty="0"/>
              <a:t>Outpatient department </a:t>
            </a:r>
          </a:p>
        </p:txBody>
      </p:sp>
      <p:sp>
        <p:nvSpPr>
          <p:cNvPr id="10" name="Rectangle 9"/>
          <p:cNvSpPr/>
          <p:nvPr/>
        </p:nvSpPr>
        <p:spPr>
          <a:xfrm>
            <a:off x="531812" y="1106269"/>
            <a:ext cx="11149605" cy="646331"/>
          </a:xfrm>
          <a:prstGeom prst="rect">
            <a:avLst/>
          </a:prstGeom>
        </p:spPr>
        <p:txBody>
          <a:bodyPr wrap="square">
            <a:spAutoFit/>
          </a:bodyPr>
          <a:lstStyle/>
          <a:p>
            <a:pPr fontAlgn="base">
              <a:spcBef>
                <a:spcPct val="0"/>
              </a:spcBef>
              <a:spcAft>
                <a:spcPct val="0"/>
              </a:spcAft>
              <a:defRPr/>
            </a:pPr>
            <a:r>
              <a:rPr lang="en-US" b="1" i="1" dirty="0">
                <a:solidFill>
                  <a:srgbClr val="FF0000"/>
                </a:solidFill>
              </a:rPr>
              <a:t>[Before the training begins, update this slide with the appropriate names of entry points in the local health system – the names for these clinics may vary by country, but should include any ward where infants may present for care] </a:t>
            </a:r>
            <a:endParaRPr lang="en-US" b="1" i="1" dirty="0"/>
          </a:p>
        </p:txBody>
      </p:sp>
    </p:spTree>
    <p:extLst>
      <p:ext uri="{BB962C8B-B14F-4D97-AF65-F5344CB8AC3E}">
        <p14:creationId xmlns:p14="http://schemas.microsoft.com/office/powerpoint/2010/main" val="32234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3"/>
          <p:cNvSpPr>
            <a:spLocks noGrp="1"/>
          </p:cNvSpPr>
          <p:nvPr>
            <p:ph type="title"/>
          </p:nvPr>
        </p:nvSpPr>
        <p:spPr>
          <a:xfrm>
            <a:off x="0" y="0"/>
            <a:ext cx="12188825" cy="914400"/>
          </a:xfrm>
          <a:solidFill>
            <a:schemeClr val="accent5">
              <a:lumMod val="50000"/>
            </a:schemeClr>
          </a:solidFill>
        </p:spPr>
        <p:txBody>
          <a:bodyPr vert="horz" lIns="91440" tIns="45720" rIns="91440" bIns="45720" rtlCol="0" anchor="ctr">
            <a:noAutofit/>
          </a:bodyPr>
          <a:lstStyle/>
          <a:p>
            <a:pPr algn="l" defTabSz="914400" eaLnBrk="1" hangingPunct="1"/>
            <a:r>
              <a:rPr lang="en-US" sz="2400" dirty="0">
                <a:solidFill>
                  <a:schemeClr val="bg1"/>
                </a:solidFill>
                <a:ea typeface="+mj-ea"/>
                <a:cs typeface="+mj-cs"/>
              </a:rPr>
              <a:t>Infants with unknown HIV status who present at the health facility should be routinely </a:t>
            </a:r>
            <a:br>
              <a:rPr lang="en-US" sz="2400" dirty="0">
                <a:solidFill>
                  <a:schemeClr val="bg1"/>
                </a:solidFill>
                <a:ea typeface="+mj-ea"/>
                <a:cs typeface="+mj-cs"/>
              </a:rPr>
            </a:br>
            <a:r>
              <a:rPr lang="en-US" sz="2400" dirty="0">
                <a:solidFill>
                  <a:schemeClr val="bg1"/>
                </a:solidFill>
                <a:ea typeface="+mj-ea"/>
                <a:cs typeface="+mj-cs"/>
              </a:rPr>
              <a:t>tested for HIV</a:t>
            </a:r>
          </a:p>
        </p:txBody>
      </p:sp>
      <p:sp>
        <p:nvSpPr>
          <p:cNvPr id="14" name="Oval 13"/>
          <p:cNvSpPr/>
          <p:nvPr/>
        </p:nvSpPr>
        <p:spPr>
          <a:xfrm>
            <a:off x="11137116" y="141288"/>
            <a:ext cx="821053"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199" b="1" dirty="0"/>
              <a:t>2</a:t>
            </a:r>
          </a:p>
        </p:txBody>
      </p:sp>
      <p:sp>
        <p:nvSpPr>
          <p:cNvPr id="4" name="Freeform 3"/>
          <p:cNvSpPr/>
          <p:nvPr/>
        </p:nvSpPr>
        <p:spPr>
          <a:xfrm>
            <a:off x="564982" y="1223471"/>
            <a:ext cx="3048000" cy="1420888"/>
          </a:xfrm>
          <a:custGeom>
            <a:avLst/>
            <a:gdLst>
              <a:gd name="connsiteX0" fmla="*/ 0 w 1420887"/>
              <a:gd name="connsiteY0" fmla="*/ 0 h 994620"/>
              <a:gd name="connsiteX1" fmla="*/ 923577 w 1420887"/>
              <a:gd name="connsiteY1" fmla="*/ 0 h 994620"/>
              <a:gd name="connsiteX2" fmla="*/ 1420887 w 1420887"/>
              <a:gd name="connsiteY2" fmla="*/ 497310 h 994620"/>
              <a:gd name="connsiteX3" fmla="*/ 923577 w 1420887"/>
              <a:gd name="connsiteY3" fmla="*/ 994620 h 994620"/>
              <a:gd name="connsiteX4" fmla="*/ 0 w 1420887"/>
              <a:gd name="connsiteY4" fmla="*/ 994620 h 994620"/>
              <a:gd name="connsiteX5" fmla="*/ 497310 w 1420887"/>
              <a:gd name="connsiteY5" fmla="*/ 497310 h 994620"/>
              <a:gd name="connsiteX6" fmla="*/ 0 w 1420887"/>
              <a:gd name="connsiteY6" fmla="*/ 0 h 99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887" h="994620">
                <a:moveTo>
                  <a:pt x="1420886" y="0"/>
                </a:moveTo>
                <a:lnTo>
                  <a:pt x="1420886" y="646503"/>
                </a:lnTo>
                <a:lnTo>
                  <a:pt x="710444" y="994620"/>
                </a:lnTo>
                <a:lnTo>
                  <a:pt x="1" y="646503"/>
                </a:lnTo>
                <a:lnTo>
                  <a:pt x="1" y="0"/>
                </a:lnTo>
                <a:lnTo>
                  <a:pt x="710444" y="348117"/>
                </a:lnTo>
                <a:lnTo>
                  <a:pt x="1420886" y="0"/>
                </a:lnTo>
                <a:close/>
              </a:path>
            </a:pathLst>
          </a:custGeom>
          <a:solidFill>
            <a:srgbClr val="006666"/>
          </a:solidFill>
          <a:ln>
            <a:solidFill>
              <a:srgbClr val="00666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508740" rIns="11430" bIns="508741" numCol="1" spcCol="1270" anchor="ctr" anchorCtr="0">
            <a:noAutofit/>
          </a:bodyPr>
          <a:lstStyle/>
          <a:p>
            <a:pPr lvl="0" algn="ctr" defTabSz="800100">
              <a:lnSpc>
                <a:spcPct val="90000"/>
              </a:lnSpc>
              <a:spcBef>
                <a:spcPct val="0"/>
              </a:spcBef>
              <a:spcAft>
                <a:spcPct val="35000"/>
              </a:spcAft>
            </a:pPr>
            <a:r>
              <a:rPr lang="en-US" sz="1600" b="1" kern="1200" dirty="0">
                <a:latin typeface="Calibri" pitchFamily="34" charset="0"/>
              </a:rPr>
              <a:t>1. </a:t>
            </a:r>
            <a:r>
              <a:rPr lang="en-US" sz="1600" b="1" kern="1200" dirty="0">
                <a:latin typeface="Calibri" pitchFamily="34" charset="0"/>
                <a:cs typeface="Calibri" pitchFamily="34" charset="0"/>
              </a:rPr>
              <a:t>Check child health passport of every infant for mother’s HIV status</a:t>
            </a:r>
          </a:p>
        </p:txBody>
      </p:sp>
      <p:sp>
        <p:nvSpPr>
          <p:cNvPr id="6" name="Freeform 5"/>
          <p:cNvSpPr/>
          <p:nvPr/>
        </p:nvSpPr>
        <p:spPr>
          <a:xfrm>
            <a:off x="564982" y="2499594"/>
            <a:ext cx="3048000" cy="1420888"/>
          </a:xfrm>
          <a:custGeom>
            <a:avLst/>
            <a:gdLst>
              <a:gd name="connsiteX0" fmla="*/ 0 w 1420887"/>
              <a:gd name="connsiteY0" fmla="*/ 0 h 994620"/>
              <a:gd name="connsiteX1" fmla="*/ 923577 w 1420887"/>
              <a:gd name="connsiteY1" fmla="*/ 0 h 994620"/>
              <a:gd name="connsiteX2" fmla="*/ 1420887 w 1420887"/>
              <a:gd name="connsiteY2" fmla="*/ 497310 h 994620"/>
              <a:gd name="connsiteX3" fmla="*/ 923577 w 1420887"/>
              <a:gd name="connsiteY3" fmla="*/ 994620 h 994620"/>
              <a:gd name="connsiteX4" fmla="*/ 0 w 1420887"/>
              <a:gd name="connsiteY4" fmla="*/ 994620 h 994620"/>
              <a:gd name="connsiteX5" fmla="*/ 497310 w 1420887"/>
              <a:gd name="connsiteY5" fmla="*/ 497310 h 994620"/>
              <a:gd name="connsiteX6" fmla="*/ 0 w 1420887"/>
              <a:gd name="connsiteY6" fmla="*/ 0 h 99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887" h="994620">
                <a:moveTo>
                  <a:pt x="1420886" y="0"/>
                </a:moveTo>
                <a:lnTo>
                  <a:pt x="1420886" y="646503"/>
                </a:lnTo>
                <a:lnTo>
                  <a:pt x="710444" y="994620"/>
                </a:lnTo>
                <a:lnTo>
                  <a:pt x="1" y="646503"/>
                </a:lnTo>
                <a:lnTo>
                  <a:pt x="1" y="0"/>
                </a:lnTo>
                <a:lnTo>
                  <a:pt x="710444" y="348117"/>
                </a:lnTo>
                <a:lnTo>
                  <a:pt x="1420886" y="0"/>
                </a:lnTo>
                <a:close/>
              </a:path>
            </a:pathLst>
          </a:custGeom>
          <a:solidFill>
            <a:srgbClr val="006666"/>
          </a:solidFill>
          <a:ln>
            <a:solidFill>
              <a:srgbClr val="00666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508740" rIns="11430" bIns="508741" numCol="1" spcCol="1270" anchor="ctr" anchorCtr="0">
            <a:noAutofit/>
          </a:bodyPr>
          <a:lstStyle/>
          <a:p>
            <a:pPr lvl="0" algn="ctr" defTabSz="800100">
              <a:lnSpc>
                <a:spcPct val="90000"/>
              </a:lnSpc>
              <a:spcBef>
                <a:spcPct val="0"/>
              </a:spcBef>
              <a:spcAft>
                <a:spcPct val="35000"/>
              </a:spcAft>
            </a:pPr>
            <a:r>
              <a:rPr lang="en-US" sz="1600" b="1" kern="1200" dirty="0">
                <a:latin typeface="Calibri" pitchFamily="34" charset="0"/>
              </a:rPr>
              <a:t>2. </a:t>
            </a:r>
            <a:r>
              <a:rPr lang="en-US" sz="1600" b="1" kern="1200" dirty="0">
                <a:latin typeface="Calibri" pitchFamily="34" charset="0"/>
                <a:cs typeface="Calibri" pitchFamily="34" charset="0"/>
              </a:rPr>
              <a:t>Check mother’s health passport if no indication from child passport</a:t>
            </a:r>
          </a:p>
        </p:txBody>
      </p:sp>
      <p:sp>
        <p:nvSpPr>
          <p:cNvPr id="7" name="Freeform 6"/>
          <p:cNvSpPr/>
          <p:nvPr/>
        </p:nvSpPr>
        <p:spPr>
          <a:xfrm>
            <a:off x="3612982" y="2499595"/>
            <a:ext cx="8044030" cy="923577"/>
          </a:xfrm>
          <a:custGeom>
            <a:avLst/>
            <a:gdLst>
              <a:gd name="connsiteX0" fmla="*/ 153932 w 923576"/>
              <a:gd name="connsiteY0" fmla="*/ 0 h 9792609"/>
              <a:gd name="connsiteX1" fmla="*/ 769644 w 923576"/>
              <a:gd name="connsiteY1" fmla="*/ 0 h 9792609"/>
              <a:gd name="connsiteX2" fmla="*/ 923576 w 923576"/>
              <a:gd name="connsiteY2" fmla="*/ 153932 h 9792609"/>
              <a:gd name="connsiteX3" fmla="*/ 923576 w 923576"/>
              <a:gd name="connsiteY3" fmla="*/ 9792609 h 9792609"/>
              <a:gd name="connsiteX4" fmla="*/ 923576 w 923576"/>
              <a:gd name="connsiteY4" fmla="*/ 9792609 h 9792609"/>
              <a:gd name="connsiteX5" fmla="*/ 0 w 923576"/>
              <a:gd name="connsiteY5" fmla="*/ 9792609 h 9792609"/>
              <a:gd name="connsiteX6" fmla="*/ 0 w 923576"/>
              <a:gd name="connsiteY6" fmla="*/ 9792609 h 9792609"/>
              <a:gd name="connsiteX7" fmla="*/ 0 w 923576"/>
              <a:gd name="connsiteY7" fmla="*/ 153932 h 9792609"/>
              <a:gd name="connsiteX8" fmla="*/ 153932 w 923576"/>
              <a:gd name="connsiteY8" fmla="*/ 0 h 9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576" h="9792609">
                <a:moveTo>
                  <a:pt x="923576" y="1632133"/>
                </a:moveTo>
                <a:lnTo>
                  <a:pt x="923576" y="8160476"/>
                </a:lnTo>
                <a:cubicBezTo>
                  <a:pt x="923576" y="9061872"/>
                  <a:pt x="917076" y="9792604"/>
                  <a:pt x="909058" y="9792604"/>
                </a:cubicBezTo>
                <a:lnTo>
                  <a:pt x="0" y="9792604"/>
                </a:lnTo>
                <a:lnTo>
                  <a:pt x="0" y="9792604"/>
                </a:lnTo>
                <a:lnTo>
                  <a:pt x="0" y="5"/>
                </a:lnTo>
                <a:lnTo>
                  <a:pt x="0" y="5"/>
                </a:lnTo>
                <a:lnTo>
                  <a:pt x="909058" y="5"/>
                </a:lnTo>
                <a:cubicBezTo>
                  <a:pt x="917076" y="5"/>
                  <a:pt x="923576" y="730737"/>
                  <a:pt x="923576" y="1632133"/>
                </a:cubicBezTo>
                <a:close/>
              </a:path>
            </a:pathLst>
          </a:custGeom>
          <a:ln>
            <a:solidFill>
              <a:srgbClr val="00666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7785" rIns="57785" bIns="57786" numCol="1" spcCol="1270" anchor="ctr" anchorCtr="0">
            <a:noAutofit/>
          </a:bodyPr>
          <a:lstStyle/>
          <a:p>
            <a:pPr marL="228600" lvl="1" indent="-228600" algn="l" defTabSz="889000">
              <a:lnSpc>
                <a:spcPct val="90000"/>
              </a:lnSpc>
              <a:spcBef>
                <a:spcPct val="0"/>
              </a:spcBef>
              <a:spcAft>
                <a:spcPct val="15000"/>
              </a:spcAft>
              <a:buChar char="••"/>
            </a:pPr>
            <a:r>
              <a:rPr lang="en-US" kern="1200" dirty="0">
                <a:latin typeface="Calibri" pitchFamily="34" charset="0"/>
                <a:cs typeface="Calibri" pitchFamily="34" charset="0"/>
              </a:rPr>
              <a:t>If mother is HIV-positive, counsel and refer for infant POC EID testing</a:t>
            </a:r>
          </a:p>
        </p:txBody>
      </p:sp>
      <p:sp>
        <p:nvSpPr>
          <p:cNvPr id="8" name="Freeform 7"/>
          <p:cNvSpPr/>
          <p:nvPr/>
        </p:nvSpPr>
        <p:spPr>
          <a:xfrm>
            <a:off x="564982" y="3775716"/>
            <a:ext cx="3048000" cy="1420888"/>
          </a:xfrm>
          <a:custGeom>
            <a:avLst/>
            <a:gdLst>
              <a:gd name="connsiteX0" fmla="*/ 0 w 1420887"/>
              <a:gd name="connsiteY0" fmla="*/ 0 h 994620"/>
              <a:gd name="connsiteX1" fmla="*/ 923577 w 1420887"/>
              <a:gd name="connsiteY1" fmla="*/ 0 h 994620"/>
              <a:gd name="connsiteX2" fmla="*/ 1420887 w 1420887"/>
              <a:gd name="connsiteY2" fmla="*/ 497310 h 994620"/>
              <a:gd name="connsiteX3" fmla="*/ 923577 w 1420887"/>
              <a:gd name="connsiteY3" fmla="*/ 994620 h 994620"/>
              <a:gd name="connsiteX4" fmla="*/ 0 w 1420887"/>
              <a:gd name="connsiteY4" fmla="*/ 994620 h 994620"/>
              <a:gd name="connsiteX5" fmla="*/ 497310 w 1420887"/>
              <a:gd name="connsiteY5" fmla="*/ 497310 h 994620"/>
              <a:gd name="connsiteX6" fmla="*/ 0 w 1420887"/>
              <a:gd name="connsiteY6" fmla="*/ 0 h 99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887" h="994620">
                <a:moveTo>
                  <a:pt x="1420886" y="0"/>
                </a:moveTo>
                <a:lnTo>
                  <a:pt x="1420886" y="646503"/>
                </a:lnTo>
                <a:lnTo>
                  <a:pt x="710444" y="994620"/>
                </a:lnTo>
                <a:lnTo>
                  <a:pt x="1" y="646503"/>
                </a:lnTo>
                <a:lnTo>
                  <a:pt x="1" y="0"/>
                </a:lnTo>
                <a:lnTo>
                  <a:pt x="710444" y="348117"/>
                </a:lnTo>
                <a:lnTo>
                  <a:pt x="1420886" y="0"/>
                </a:lnTo>
                <a:close/>
              </a:path>
            </a:pathLst>
          </a:custGeom>
          <a:solidFill>
            <a:srgbClr val="006666"/>
          </a:solidFill>
          <a:ln>
            <a:solidFill>
              <a:srgbClr val="00666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508740" rIns="11430" bIns="508741" numCol="1" spcCol="1270" anchor="ctr" anchorCtr="0">
            <a:noAutofit/>
          </a:bodyPr>
          <a:lstStyle/>
          <a:p>
            <a:pPr lvl="0" algn="ctr" defTabSz="800100">
              <a:lnSpc>
                <a:spcPct val="90000"/>
              </a:lnSpc>
              <a:spcBef>
                <a:spcPct val="0"/>
              </a:spcBef>
              <a:spcAft>
                <a:spcPct val="35000"/>
              </a:spcAft>
            </a:pPr>
            <a:r>
              <a:rPr lang="en-US" sz="1600" b="1" kern="1200" dirty="0">
                <a:latin typeface="Calibri" pitchFamily="34" charset="0"/>
              </a:rPr>
              <a:t>3</a:t>
            </a:r>
            <a:r>
              <a:rPr lang="en-US" sz="1600" b="1" kern="1200" dirty="0">
                <a:latin typeface="Calibri" pitchFamily="34" charset="0"/>
                <a:cs typeface="Calibri" pitchFamily="34" charset="0"/>
              </a:rPr>
              <a:t>. If mother’s HIV status unknown, perform a rapid HIV test on her</a:t>
            </a:r>
          </a:p>
        </p:txBody>
      </p:sp>
      <p:sp>
        <p:nvSpPr>
          <p:cNvPr id="10" name="Freeform 9"/>
          <p:cNvSpPr/>
          <p:nvPr/>
        </p:nvSpPr>
        <p:spPr>
          <a:xfrm>
            <a:off x="3612982" y="3775718"/>
            <a:ext cx="8044030" cy="923577"/>
          </a:xfrm>
          <a:custGeom>
            <a:avLst/>
            <a:gdLst>
              <a:gd name="connsiteX0" fmla="*/ 153932 w 923576"/>
              <a:gd name="connsiteY0" fmla="*/ 0 h 9792609"/>
              <a:gd name="connsiteX1" fmla="*/ 769644 w 923576"/>
              <a:gd name="connsiteY1" fmla="*/ 0 h 9792609"/>
              <a:gd name="connsiteX2" fmla="*/ 923576 w 923576"/>
              <a:gd name="connsiteY2" fmla="*/ 153932 h 9792609"/>
              <a:gd name="connsiteX3" fmla="*/ 923576 w 923576"/>
              <a:gd name="connsiteY3" fmla="*/ 9792609 h 9792609"/>
              <a:gd name="connsiteX4" fmla="*/ 923576 w 923576"/>
              <a:gd name="connsiteY4" fmla="*/ 9792609 h 9792609"/>
              <a:gd name="connsiteX5" fmla="*/ 0 w 923576"/>
              <a:gd name="connsiteY5" fmla="*/ 9792609 h 9792609"/>
              <a:gd name="connsiteX6" fmla="*/ 0 w 923576"/>
              <a:gd name="connsiteY6" fmla="*/ 9792609 h 9792609"/>
              <a:gd name="connsiteX7" fmla="*/ 0 w 923576"/>
              <a:gd name="connsiteY7" fmla="*/ 153932 h 9792609"/>
              <a:gd name="connsiteX8" fmla="*/ 153932 w 923576"/>
              <a:gd name="connsiteY8" fmla="*/ 0 h 9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576" h="9792609">
                <a:moveTo>
                  <a:pt x="923576" y="1632133"/>
                </a:moveTo>
                <a:lnTo>
                  <a:pt x="923576" y="8160476"/>
                </a:lnTo>
                <a:cubicBezTo>
                  <a:pt x="923576" y="9061872"/>
                  <a:pt x="917076" y="9792604"/>
                  <a:pt x="909058" y="9792604"/>
                </a:cubicBezTo>
                <a:lnTo>
                  <a:pt x="0" y="9792604"/>
                </a:lnTo>
                <a:lnTo>
                  <a:pt x="0" y="9792604"/>
                </a:lnTo>
                <a:lnTo>
                  <a:pt x="0" y="5"/>
                </a:lnTo>
                <a:lnTo>
                  <a:pt x="0" y="5"/>
                </a:lnTo>
                <a:lnTo>
                  <a:pt x="909058" y="5"/>
                </a:lnTo>
                <a:cubicBezTo>
                  <a:pt x="917076" y="5"/>
                  <a:pt x="923576" y="730737"/>
                  <a:pt x="923576" y="1632133"/>
                </a:cubicBezTo>
                <a:close/>
              </a:path>
            </a:pathLst>
          </a:custGeom>
          <a:ln>
            <a:solidFill>
              <a:srgbClr val="00666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7785" rIns="57785" bIns="57786" numCol="1" spcCol="1270" anchor="ctr" anchorCtr="0">
            <a:noAutofit/>
          </a:bodyPr>
          <a:lstStyle/>
          <a:p>
            <a:pPr marL="228600" lvl="1" indent="-228600" algn="l" defTabSz="889000">
              <a:lnSpc>
                <a:spcPct val="90000"/>
              </a:lnSpc>
              <a:spcBef>
                <a:spcPct val="0"/>
              </a:spcBef>
              <a:spcAft>
                <a:spcPct val="15000"/>
              </a:spcAft>
              <a:buChar char="••"/>
            </a:pPr>
            <a:r>
              <a:rPr lang="en-US" kern="1200" dirty="0">
                <a:latin typeface="Calibri" pitchFamily="34" charset="0"/>
                <a:cs typeface="Calibri" pitchFamily="34" charset="0"/>
              </a:rPr>
              <a:t>If mother is HIV-positive, counsel and refer infant for POC EID Testing</a:t>
            </a:r>
          </a:p>
        </p:txBody>
      </p:sp>
      <p:sp>
        <p:nvSpPr>
          <p:cNvPr id="12" name="Freeform 11"/>
          <p:cNvSpPr/>
          <p:nvPr/>
        </p:nvSpPr>
        <p:spPr>
          <a:xfrm>
            <a:off x="564982" y="5051839"/>
            <a:ext cx="3048000" cy="1420888"/>
          </a:xfrm>
          <a:custGeom>
            <a:avLst/>
            <a:gdLst>
              <a:gd name="connsiteX0" fmla="*/ 0 w 1420887"/>
              <a:gd name="connsiteY0" fmla="*/ 0 h 994620"/>
              <a:gd name="connsiteX1" fmla="*/ 923577 w 1420887"/>
              <a:gd name="connsiteY1" fmla="*/ 0 h 994620"/>
              <a:gd name="connsiteX2" fmla="*/ 1420887 w 1420887"/>
              <a:gd name="connsiteY2" fmla="*/ 497310 h 994620"/>
              <a:gd name="connsiteX3" fmla="*/ 923577 w 1420887"/>
              <a:gd name="connsiteY3" fmla="*/ 994620 h 994620"/>
              <a:gd name="connsiteX4" fmla="*/ 0 w 1420887"/>
              <a:gd name="connsiteY4" fmla="*/ 994620 h 994620"/>
              <a:gd name="connsiteX5" fmla="*/ 497310 w 1420887"/>
              <a:gd name="connsiteY5" fmla="*/ 497310 h 994620"/>
              <a:gd name="connsiteX6" fmla="*/ 0 w 1420887"/>
              <a:gd name="connsiteY6" fmla="*/ 0 h 99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887" h="994620">
                <a:moveTo>
                  <a:pt x="1420886" y="0"/>
                </a:moveTo>
                <a:lnTo>
                  <a:pt x="1420886" y="646503"/>
                </a:lnTo>
                <a:lnTo>
                  <a:pt x="710444" y="994620"/>
                </a:lnTo>
                <a:lnTo>
                  <a:pt x="1" y="646503"/>
                </a:lnTo>
                <a:lnTo>
                  <a:pt x="1" y="0"/>
                </a:lnTo>
                <a:lnTo>
                  <a:pt x="710444" y="348117"/>
                </a:lnTo>
                <a:lnTo>
                  <a:pt x="1420886" y="0"/>
                </a:lnTo>
                <a:close/>
              </a:path>
            </a:pathLst>
          </a:custGeom>
          <a:solidFill>
            <a:srgbClr val="006666"/>
          </a:solidFill>
          <a:ln>
            <a:solidFill>
              <a:srgbClr val="00666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508740" rIns="11430" bIns="508741" numCol="1" spcCol="1270" anchor="ctr" anchorCtr="0">
            <a:noAutofit/>
          </a:bodyPr>
          <a:lstStyle/>
          <a:p>
            <a:pPr lvl="0" algn="ctr" defTabSz="800100">
              <a:lnSpc>
                <a:spcPct val="90000"/>
              </a:lnSpc>
              <a:spcBef>
                <a:spcPct val="0"/>
              </a:spcBef>
              <a:spcAft>
                <a:spcPct val="35000"/>
              </a:spcAft>
            </a:pPr>
            <a:r>
              <a:rPr lang="en-US" sz="1600" b="1" kern="1200" dirty="0">
                <a:latin typeface="Calibri" pitchFamily="34" charset="0"/>
              </a:rPr>
              <a:t>4. </a:t>
            </a:r>
            <a:r>
              <a:rPr lang="en-US" sz="1600" b="1" kern="1200" dirty="0">
                <a:latin typeface="Calibri" pitchFamily="34" charset="0"/>
                <a:cs typeface="Calibri" pitchFamily="34" charset="0"/>
              </a:rPr>
              <a:t>If unable to HIV test the mother, </a:t>
            </a:r>
            <a:r>
              <a:rPr lang="en-US" sz="1600" b="1" dirty="0">
                <a:latin typeface="Calibri" pitchFamily="34" charset="0"/>
                <a:cs typeface="Calibri" pitchFamily="34" charset="0"/>
              </a:rPr>
              <a:t>perform a NAT on the infant</a:t>
            </a:r>
            <a:endParaRPr lang="en-US" sz="1600" b="1" kern="1200" dirty="0">
              <a:latin typeface="Calibri" pitchFamily="34" charset="0"/>
              <a:cs typeface="Calibri" pitchFamily="34" charset="0"/>
            </a:endParaRPr>
          </a:p>
        </p:txBody>
      </p:sp>
      <p:sp>
        <p:nvSpPr>
          <p:cNvPr id="15" name="Freeform 14"/>
          <p:cNvSpPr/>
          <p:nvPr/>
        </p:nvSpPr>
        <p:spPr>
          <a:xfrm>
            <a:off x="3612982" y="5051841"/>
            <a:ext cx="8044030" cy="923577"/>
          </a:xfrm>
          <a:custGeom>
            <a:avLst/>
            <a:gdLst>
              <a:gd name="connsiteX0" fmla="*/ 153932 w 923576"/>
              <a:gd name="connsiteY0" fmla="*/ 0 h 9792609"/>
              <a:gd name="connsiteX1" fmla="*/ 769644 w 923576"/>
              <a:gd name="connsiteY1" fmla="*/ 0 h 9792609"/>
              <a:gd name="connsiteX2" fmla="*/ 923576 w 923576"/>
              <a:gd name="connsiteY2" fmla="*/ 153932 h 9792609"/>
              <a:gd name="connsiteX3" fmla="*/ 923576 w 923576"/>
              <a:gd name="connsiteY3" fmla="*/ 9792609 h 9792609"/>
              <a:gd name="connsiteX4" fmla="*/ 923576 w 923576"/>
              <a:gd name="connsiteY4" fmla="*/ 9792609 h 9792609"/>
              <a:gd name="connsiteX5" fmla="*/ 0 w 923576"/>
              <a:gd name="connsiteY5" fmla="*/ 9792609 h 9792609"/>
              <a:gd name="connsiteX6" fmla="*/ 0 w 923576"/>
              <a:gd name="connsiteY6" fmla="*/ 9792609 h 9792609"/>
              <a:gd name="connsiteX7" fmla="*/ 0 w 923576"/>
              <a:gd name="connsiteY7" fmla="*/ 153932 h 9792609"/>
              <a:gd name="connsiteX8" fmla="*/ 153932 w 923576"/>
              <a:gd name="connsiteY8" fmla="*/ 0 h 9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576" h="9792609">
                <a:moveTo>
                  <a:pt x="923576" y="1632133"/>
                </a:moveTo>
                <a:lnTo>
                  <a:pt x="923576" y="8160476"/>
                </a:lnTo>
                <a:cubicBezTo>
                  <a:pt x="923576" y="9061872"/>
                  <a:pt x="917076" y="9792604"/>
                  <a:pt x="909058" y="9792604"/>
                </a:cubicBezTo>
                <a:lnTo>
                  <a:pt x="0" y="9792604"/>
                </a:lnTo>
                <a:lnTo>
                  <a:pt x="0" y="9792604"/>
                </a:lnTo>
                <a:lnTo>
                  <a:pt x="0" y="5"/>
                </a:lnTo>
                <a:lnTo>
                  <a:pt x="0" y="5"/>
                </a:lnTo>
                <a:lnTo>
                  <a:pt x="909058" y="5"/>
                </a:lnTo>
                <a:cubicBezTo>
                  <a:pt x="917076" y="5"/>
                  <a:pt x="923576" y="730737"/>
                  <a:pt x="923576" y="1632133"/>
                </a:cubicBezTo>
                <a:close/>
              </a:path>
            </a:pathLst>
          </a:custGeom>
          <a:ln>
            <a:solidFill>
              <a:srgbClr val="00666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7785" rIns="57785" bIns="57786" numCol="1" spcCol="1270" anchor="ctr" anchorCtr="0">
            <a:noAutofit/>
          </a:bodyPr>
          <a:lstStyle/>
          <a:p>
            <a:pPr marL="228600" lvl="1" indent="-228600" algn="l" defTabSz="889000">
              <a:lnSpc>
                <a:spcPct val="90000"/>
              </a:lnSpc>
              <a:spcBef>
                <a:spcPct val="0"/>
              </a:spcBef>
              <a:spcAft>
                <a:spcPct val="15000"/>
              </a:spcAft>
              <a:buChar char="••"/>
            </a:pPr>
            <a:r>
              <a:rPr lang="en-US" kern="1200" dirty="0">
                <a:latin typeface="Calibri" pitchFamily="34" charset="0"/>
                <a:cs typeface="Calibri" pitchFamily="34" charset="0"/>
              </a:rPr>
              <a:t>If mother is HIV-positive, refer to immediate ART care </a:t>
            </a:r>
            <a:r>
              <a:rPr lang="en-US" u="sng" kern="1200" dirty="0">
                <a:latin typeface="Calibri" pitchFamily="34" charset="0"/>
                <a:cs typeface="Calibri" pitchFamily="34" charset="0"/>
              </a:rPr>
              <a:t>and</a:t>
            </a:r>
            <a:r>
              <a:rPr lang="en-US" kern="1200" dirty="0">
                <a:latin typeface="Calibri" pitchFamily="34" charset="0"/>
                <a:cs typeface="Calibri" pitchFamily="34" charset="0"/>
              </a:rPr>
              <a:t> her infant for POC EID Testing</a:t>
            </a:r>
          </a:p>
        </p:txBody>
      </p:sp>
      <p:sp>
        <p:nvSpPr>
          <p:cNvPr id="21" name="Freeform 20"/>
          <p:cNvSpPr/>
          <p:nvPr/>
        </p:nvSpPr>
        <p:spPr>
          <a:xfrm>
            <a:off x="3612982" y="1219200"/>
            <a:ext cx="8044030" cy="923577"/>
          </a:xfrm>
          <a:custGeom>
            <a:avLst/>
            <a:gdLst>
              <a:gd name="connsiteX0" fmla="*/ 153932 w 923576"/>
              <a:gd name="connsiteY0" fmla="*/ 0 h 9792609"/>
              <a:gd name="connsiteX1" fmla="*/ 769644 w 923576"/>
              <a:gd name="connsiteY1" fmla="*/ 0 h 9792609"/>
              <a:gd name="connsiteX2" fmla="*/ 923576 w 923576"/>
              <a:gd name="connsiteY2" fmla="*/ 153932 h 9792609"/>
              <a:gd name="connsiteX3" fmla="*/ 923576 w 923576"/>
              <a:gd name="connsiteY3" fmla="*/ 9792609 h 9792609"/>
              <a:gd name="connsiteX4" fmla="*/ 923576 w 923576"/>
              <a:gd name="connsiteY4" fmla="*/ 9792609 h 9792609"/>
              <a:gd name="connsiteX5" fmla="*/ 0 w 923576"/>
              <a:gd name="connsiteY5" fmla="*/ 9792609 h 9792609"/>
              <a:gd name="connsiteX6" fmla="*/ 0 w 923576"/>
              <a:gd name="connsiteY6" fmla="*/ 9792609 h 9792609"/>
              <a:gd name="connsiteX7" fmla="*/ 0 w 923576"/>
              <a:gd name="connsiteY7" fmla="*/ 153932 h 9792609"/>
              <a:gd name="connsiteX8" fmla="*/ 153932 w 923576"/>
              <a:gd name="connsiteY8" fmla="*/ 0 h 9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576" h="9792609">
                <a:moveTo>
                  <a:pt x="923576" y="1632133"/>
                </a:moveTo>
                <a:lnTo>
                  <a:pt x="923576" y="8160476"/>
                </a:lnTo>
                <a:cubicBezTo>
                  <a:pt x="923576" y="9061872"/>
                  <a:pt x="917076" y="9792604"/>
                  <a:pt x="909058" y="9792604"/>
                </a:cubicBezTo>
                <a:lnTo>
                  <a:pt x="0" y="9792604"/>
                </a:lnTo>
                <a:lnTo>
                  <a:pt x="0" y="9792604"/>
                </a:lnTo>
                <a:lnTo>
                  <a:pt x="0" y="5"/>
                </a:lnTo>
                <a:lnTo>
                  <a:pt x="0" y="5"/>
                </a:lnTo>
                <a:lnTo>
                  <a:pt x="909058" y="5"/>
                </a:lnTo>
                <a:cubicBezTo>
                  <a:pt x="917076" y="5"/>
                  <a:pt x="923576" y="730737"/>
                  <a:pt x="923576" y="1632133"/>
                </a:cubicBezTo>
                <a:close/>
              </a:path>
            </a:pathLst>
          </a:custGeom>
          <a:ln>
            <a:solidFill>
              <a:srgbClr val="00666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7785" rIns="57785" bIns="57786" numCol="1" spcCol="1270" anchor="ctr" anchorCtr="0">
            <a:noAutofit/>
          </a:bodyPr>
          <a:lstStyle/>
          <a:p>
            <a:pPr marL="228600" lvl="1" indent="-228600" algn="l" defTabSz="889000">
              <a:lnSpc>
                <a:spcPct val="90000"/>
              </a:lnSpc>
              <a:spcBef>
                <a:spcPct val="0"/>
              </a:spcBef>
              <a:spcAft>
                <a:spcPct val="15000"/>
              </a:spcAft>
              <a:buChar char="••"/>
            </a:pPr>
            <a:r>
              <a:rPr lang="en-US" kern="1200" dirty="0">
                <a:latin typeface="Calibri" pitchFamily="34" charset="0"/>
                <a:cs typeface="Calibri" pitchFamily="34" charset="0"/>
              </a:rPr>
              <a:t>If mother is HIV-positive, counsel and refer for infant POC EID testing</a:t>
            </a:r>
          </a:p>
        </p:txBody>
      </p:sp>
    </p:spTree>
    <p:extLst>
      <p:ext uri="{BB962C8B-B14F-4D97-AF65-F5344CB8AC3E}">
        <p14:creationId xmlns:p14="http://schemas.microsoft.com/office/powerpoint/2010/main" val="3630475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3FFE592-A647-3E45-AE8A-EF455047FF3D}"/>
              </a:ext>
            </a:extLst>
          </p:cNvPr>
          <p:cNvSpPr/>
          <p:nvPr/>
        </p:nvSpPr>
        <p:spPr>
          <a:xfrm>
            <a:off x="1146439" y="3190322"/>
            <a:ext cx="7440613" cy="53816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122241" lvl="1" indent="-122241" eaLnBrk="0" hangingPunct="0">
              <a:lnSpc>
                <a:spcPct val="95000"/>
              </a:lnSpc>
              <a:buClr>
                <a:srgbClr val="FF0000"/>
              </a:buClr>
              <a:buSzPct val="100000"/>
              <a:tabLst>
                <a:tab pos="266708" algn="l"/>
              </a:tabLst>
            </a:pPr>
            <a:r>
              <a:rPr lang="en-US" dirty="0">
                <a:solidFill>
                  <a:schemeClr val="tx1"/>
                </a:solidFill>
                <a:cs typeface="Calibri"/>
              </a:rPr>
              <a:t>Country Specific: Testing Algorithm, POC Testing SOPs and Role of the Health Care Provider</a:t>
            </a:r>
          </a:p>
        </p:txBody>
      </p:sp>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24</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24</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Agenda</a:t>
            </a:r>
            <a:endParaRPr lang="en-US" sz="2199" dirty="0">
              <a:solidFill>
                <a:schemeClr val="bg1"/>
              </a:solidFill>
              <a:cs typeface="Arial" panose="020B0604020202020204" pitchFamily="34" charset="0"/>
            </a:endParaRP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07" y="1528009"/>
            <a:ext cx="8080635" cy="538246"/>
            <a:chOff x="529965" y="3391846"/>
            <a:chExt cx="8080635" cy="538246"/>
          </a:xfrm>
        </p:grpSpPr>
        <p:sp>
          <p:nvSpPr>
            <p:cNvPr id="11" name="Rechteck 12">
              <a:extLst>
                <a:ext uri="{FF2B5EF4-FFF2-40B4-BE49-F238E27FC236}">
                  <a16:creationId xmlns:a16="http://schemas.microsoft.com/office/drawing/2014/main" id="{46C0F7E9-BBB8-4A45-A690-A38482B2CCAA}"/>
                </a:ext>
              </a:extLst>
            </p:cNvPr>
            <p:cNvSpPr>
              <a:spLocks/>
            </p:cNvSpPr>
            <p:nvPr>
              <p:custDataLst>
                <p:tags r:id="rId6"/>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7"/>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latin typeface="Calibri"/>
                  <a:cs typeface="Calibri"/>
                </a:rPr>
                <a:t> Learning Objectives</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8"/>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5" y="2344564"/>
            <a:ext cx="8080635" cy="538246"/>
            <a:chOff x="529965" y="3391846"/>
            <a:chExt cx="8080635"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07"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2"/>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3</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sp>
        <p:nvSpPr>
          <p:cNvPr id="3" name="Rectangle 2"/>
          <p:cNvSpPr/>
          <p:nvPr/>
        </p:nvSpPr>
        <p:spPr>
          <a:xfrm>
            <a:off x="1146440" y="1528009"/>
            <a:ext cx="7315201" cy="538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3">
            <a:extLst>
              <a:ext uri="{FF2B5EF4-FFF2-40B4-BE49-F238E27FC236}">
                <a16:creationId xmlns:a16="http://schemas.microsoft.com/office/drawing/2014/main" id="{4B6EDCA6-5EB6-DD4E-87F1-3FE55D7F3B51}"/>
              </a:ext>
            </a:extLst>
          </p:cNvPr>
          <p:cNvSpPr>
            <a:spLocks noChangeArrowheads="1"/>
          </p:cNvSpPr>
          <p:nvPr>
            <p:custDataLst>
              <p:tags r:id="rId1"/>
            </p:custDataLst>
          </p:nvPr>
        </p:nvSpPr>
        <p:spPr bwMode="gray">
          <a:xfrm>
            <a:off x="1275562" y="248211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latin typeface="Calibri"/>
                <a:cs typeface="Calibri"/>
              </a:rPr>
              <a:t>HIV and HIV in Infants: What you need to know</a:t>
            </a:r>
          </a:p>
        </p:txBody>
      </p:sp>
    </p:spTree>
    <p:extLst>
      <p:ext uri="{BB962C8B-B14F-4D97-AF65-F5344CB8AC3E}">
        <p14:creationId xmlns:p14="http://schemas.microsoft.com/office/powerpoint/2010/main" val="1595227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25</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25</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National EID clinical algorithm</a:t>
            </a:r>
          </a:p>
        </p:txBody>
      </p:sp>
      <p:sp>
        <p:nvSpPr>
          <p:cNvPr id="6" name="Oval 5">
            <a:extLst>
              <a:ext uri="{FF2B5EF4-FFF2-40B4-BE49-F238E27FC236}">
                <a16:creationId xmlns:a16="http://schemas.microsoft.com/office/drawing/2014/main" id="{4E69BA94-6A2C-7141-90D5-78393D9DC31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
        <p:nvSpPr>
          <p:cNvPr id="3" name="Rectangle 2"/>
          <p:cNvSpPr/>
          <p:nvPr/>
        </p:nvSpPr>
        <p:spPr>
          <a:xfrm>
            <a:off x="2055813" y="1524000"/>
            <a:ext cx="7848600" cy="483236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FF0000"/>
                </a:solidFill>
              </a:rPr>
              <a:t>[Before conducting training, insert country-specific EID testing algorithm here. During training, carefully review the algorithm, including the infant’s age when each test should be conducted and the type of test that should be conducted. Emphasis should be given to completing the entire EID algorithm through the end of the exposure period (3-months after cessation of breastfeeding)]</a:t>
            </a:r>
          </a:p>
        </p:txBody>
      </p:sp>
    </p:spTree>
    <p:extLst>
      <p:ext uri="{BB962C8B-B14F-4D97-AF65-F5344CB8AC3E}">
        <p14:creationId xmlns:p14="http://schemas.microsoft.com/office/powerpoint/2010/main" val="1555298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4A3F8E2-4729-574E-9749-0300EB802ED6}"/>
              </a:ext>
            </a:extLst>
          </p:cNvPr>
          <p:cNvSpPr txBox="1">
            <a:spLocks noChangeArrowheads="1"/>
          </p:cNvSpPr>
          <p:nvPr/>
        </p:nvSpPr>
        <p:spPr>
          <a:xfrm>
            <a:off x="0" y="0"/>
            <a:ext cx="12188825" cy="914400"/>
          </a:xfrm>
          <a:prstGeom prst="rect">
            <a:avLst/>
          </a:prstGeom>
          <a:solidFill>
            <a:schemeClr val="accent5">
              <a:lumMod val="50000"/>
            </a:schemeClr>
          </a:solidFill>
        </p:spPr>
        <p:txBody>
          <a:bodyPr vert="horz" lIns="91440" tIns="45720" rIns="91440" bIns="45720" rtlCol="0" anchor="ctr">
            <a:noAutofit/>
          </a:bodyPr>
          <a:lstStyle>
            <a:defPPr>
              <a:defRPr lang="en-US"/>
            </a:defPPr>
            <a:lvl1pPr>
              <a:spcBef>
                <a:spcPct val="0"/>
              </a:spcBef>
              <a:buNone/>
              <a:defRPr sz="2000">
                <a:solidFill>
                  <a:schemeClr val="bg1"/>
                </a:solidFill>
                <a:latin typeface="+mj-lt"/>
                <a:ea typeface="+mj-ea"/>
                <a:cs typeface="+mj-cs"/>
              </a:defRPr>
            </a:lvl1pPr>
          </a:lstStyle>
          <a:p>
            <a:r>
              <a:rPr lang="en-US" sz="2400" dirty="0"/>
              <a:t> Example: POC EID Testing SOPs</a:t>
            </a:r>
          </a:p>
        </p:txBody>
      </p:sp>
      <p:sp>
        <p:nvSpPr>
          <p:cNvPr id="4" name="Rectangle 3">
            <a:extLst>
              <a:ext uri="{FF2B5EF4-FFF2-40B4-BE49-F238E27FC236}">
                <a16:creationId xmlns:a16="http://schemas.microsoft.com/office/drawing/2014/main" id="{C4E8D3C2-0B47-F74E-AD74-379B40FB3567}"/>
              </a:ext>
            </a:extLst>
          </p:cNvPr>
          <p:cNvSpPr/>
          <p:nvPr/>
        </p:nvSpPr>
        <p:spPr>
          <a:xfrm>
            <a:off x="454326" y="1219199"/>
            <a:ext cx="11071516" cy="5632311"/>
          </a:xfrm>
          <a:prstGeom prst="rect">
            <a:avLst/>
          </a:prstGeom>
        </p:spPr>
        <p:txBody>
          <a:bodyPr>
            <a:spAutoFit/>
          </a:bodyPr>
          <a:lstStyle/>
          <a:p>
            <a:pPr fontAlgn="base">
              <a:spcBef>
                <a:spcPct val="0"/>
              </a:spcBef>
              <a:spcAft>
                <a:spcPct val="0"/>
              </a:spcAft>
              <a:defRPr/>
            </a:pPr>
            <a:r>
              <a:rPr lang="en-US" sz="2000" b="1" dirty="0">
                <a:solidFill>
                  <a:prstClr val="black"/>
                </a:solidFill>
              </a:rPr>
              <a:t>ELIGIBILITY</a:t>
            </a:r>
            <a:endParaRPr lang="en-US" sz="2000" dirty="0">
              <a:solidFill>
                <a:prstClr val="black"/>
              </a:solidFill>
            </a:endParaRPr>
          </a:p>
          <a:p>
            <a:pPr fontAlgn="base">
              <a:spcBef>
                <a:spcPct val="0"/>
              </a:spcBef>
              <a:spcAft>
                <a:spcPct val="0"/>
              </a:spcAft>
              <a:defRPr/>
            </a:pPr>
            <a:r>
              <a:rPr lang="en-US" sz="2000" dirty="0">
                <a:solidFill>
                  <a:prstClr val="black"/>
                </a:solidFill>
              </a:rPr>
              <a:t>Based on the EID national testing algorithm for molecular testing (EID NAT)</a:t>
            </a:r>
            <a:endParaRPr lang="en-US" sz="2000" b="1" dirty="0">
              <a:solidFill>
                <a:prstClr val="black"/>
              </a:solidFill>
            </a:endParaRPr>
          </a:p>
          <a:p>
            <a:pPr fontAlgn="base">
              <a:spcBef>
                <a:spcPct val="0"/>
              </a:spcBef>
              <a:spcAft>
                <a:spcPct val="0"/>
              </a:spcAft>
              <a:defRPr/>
            </a:pPr>
            <a:endParaRPr lang="en-US" sz="2000" b="1" dirty="0">
              <a:solidFill>
                <a:prstClr val="black"/>
              </a:solidFill>
            </a:endParaRPr>
          </a:p>
          <a:p>
            <a:pPr fontAlgn="base">
              <a:spcBef>
                <a:spcPct val="0"/>
              </a:spcBef>
              <a:spcAft>
                <a:spcPct val="0"/>
              </a:spcAft>
              <a:defRPr/>
            </a:pPr>
            <a:r>
              <a:rPr lang="en-US" sz="2000" b="1" dirty="0">
                <a:solidFill>
                  <a:prstClr val="black"/>
                </a:solidFill>
              </a:rPr>
              <a:t>TRIAGE* </a:t>
            </a:r>
          </a:p>
          <a:p>
            <a:pPr fontAlgn="base">
              <a:spcBef>
                <a:spcPct val="0"/>
              </a:spcBef>
              <a:spcAft>
                <a:spcPct val="0"/>
              </a:spcAft>
              <a:defRPr/>
            </a:pPr>
            <a:r>
              <a:rPr lang="en-US" sz="2000" dirty="0">
                <a:solidFill>
                  <a:prstClr val="black"/>
                </a:solidFill>
              </a:rPr>
              <a:t>If there are more than four clients, triage based on the following criteria:</a:t>
            </a:r>
          </a:p>
          <a:p>
            <a:pPr marL="1200150" lvl="2" indent="-285750" fontAlgn="base">
              <a:spcBef>
                <a:spcPct val="0"/>
              </a:spcBef>
              <a:spcAft>
                <a:spcPct val="0"/>
              </a:spcAft>
              <a:buFont typeface="Arial" panose="020B0604020202020204" pitchFamily="34" charset="0"/>
              <a:buChar char="•"/>
              <a:defRPr/>
            </a:pPr>
            <a:r>
              <a:rPr lang="en-US" sz="2000" dirty="0">
                <a:solidFill>
                  <a:prstClr val="black"/>
                </a:solidFill>
              </a:rPr>
              <a:t>Sick children – the sicker children given testing priority</a:t>
            </a:r>
          </a:p>
          <a:p>
            <a:pPr marL="1200150" lvl="2" indent="-285750" fontAlgn="base">
              <a:spcBef>
                <a:spcPct val="0"/>
              </a:spcBef>
              <a:spcAft>
                <a:spcPct val="0"/>
              </a:spcAft>
              <a:buFont typeface="Arial" panose="020B0604020202020204" pitchFamily="34" charset="0"/>
              <a:buChar char="•"/>
              <a:defRPr/>
            </a:pPr>
            <a:r>
              <a:rPr lang="en-US" sz="2000" dirty="0">
                <a:solidFill>
                  <a:prstClr val="black"/>
                </a:solidFill>
              </a:rPr>
              <a:t>Distance to the facility – those having to travel furthest given testing priority</a:t>
            </a:r>
          </a:p>
          <a:p>
            <a:pPr marL="1200150" lvl="2" indent="-285750" fontAlgn="base">
              <a:spcBef>
                <a:spcPct val="0"/>
              </a:spcBef>
              <a:spcAft>
                <a:spcPct val="0"/>
              </a:spcAft>
              <a:buFont typeface="Arial" panose="020B0604020202020204" pitchFamily="34" charset="0"/>
              <a:buChar char="•"/>
              <a:defRPr/>
            </a:pPr>
            <a:r>
              <a:rPr lang="en-US" sz="2000" dirty="0">
                <a:solidFill>
                  <a:prstClr val="black"/>
                </a:solidFill>
              </a:rPr>
              <a:t>Willingness of the caregiver to stay around for the test and results – personal judgement of the end user, taking in to consideration the other clients in queue</a:t>
            </a:r>
          </a:p>
          <a:p>
            <a:pPr fontAlgn="base">
              <a:spcBef>
                <a:spcPct val="0"/>
              </a:spcBef>
              <a:spcAft>
                <a:spcPct val="0"/>
              </a:spcAft>
              <a:defRPr/>
            </a:pPr>
            <a:endParaRPr lang="en-US" sz="2000" dirty="0">
              <a:solidFill>
                <a:prstClr val="black"/>
              </a:solidFill>
            </a:endParaRPr>
          </a:p>
          <a:p>
            <a:pPr fontAlgn="base">
              <a:spcBef>
                <a:spcPct val="0"/>
              </a:spcBef>
              <a:spcAft>
                <a:spcPct val="0"/>
              </a:spcAft>
              <a:defRPr/>
            </a:pPr>
            <a:r>
              <a:rPr lang="en-US" sz="2000" b="1" dirty="0">
                <a:solidFill>
                  <a:prstClr val="black"/>
                </a:solidFill>
              </a:rPr>
              <a:t>POC EID TEST RESULTS</a:t>
            </a:r>
          </a:p>
          <a:p>
            <a:pPr marL="800100" lvl="1" indent="-342900" fontAlgn="base">
              <a:spcBef>
                <a:spcPct val="0"/>
              </a:spcBef>
              <a:spcAft>
                <a:spcPct val="0"/>
              </a:spcAft>
              <a:buFont typeface="+mj-lt"/>
              <a:buAutoNum type="arabicPeriod"/>
              <a:defRPr/>
            </a:pPr>
            <a:r>
              <a:rPr lang="en-US" sz="2000" dirty="0">
                <a:solidFill>
                  <a:prstClr val="black"/>
                </a:solidFill>
              </a:rPr>
              <a:t>HIV-1 detected, perform a confirmatory test </a:t>
            </a:r>
            <a:r>
              <a:rPr lang="en-US" sz="2000" b="1" i="1" dirty="0">
                <a:solidFill>
                  <a:prstClr val="black"/>
                </a:solidFill>
              </a:rPr>
              <a:t>using a new sample</a:t>
            </a:r>
            <a:endParaRPr lang="en-US" sz="2000" dirty="0">
              <a:solidFill>
                <a:prstClr val="black"/>
              </a:solidFill>
            </a:endParaRPr>
          </a:p>
          <a:p>
            <a:pPr marL="1200150" lvl="2" indent="-285750" fontAlgn="base">
              <a:spcBef>
                <a:spcPct val="0"/>
              </a:spcBef>
              <a:spcAft>
                <a:spcPct val="0"/>
              </a:spcAft>
              <a:buFont typeface="Arial" panose="020B0604020202020204" pitchFamily="34" charset="0"/>
              <a:buChar char="•"/>
              <a:defRPr/>
            </a:pPr>
            <a:r>
              <a:rPr lang="en-US" sz="2000" dirty="0">
                <a:solidFill>
                  <a:prstClr val="black"/>
                </a:solidFill>
              </a:rPr>
              <a:t>If detected return results to client, and manage the client according to National HIV Guidelines.</a:t>
            </a:r>
          </a:p>
          <a:p>
            <a:pPr marL="1200150" lvl="2" indent="-285750" fontAlgn="base">
              <a:spcBef>
                <a:spcPct val="0"/>
              </a:spcBef>
              <a:spcAft>
                <a:spcPct val="0"/>
              </a:spcAft>
              <a:buFont typeface="Arial" panose="020B0604020202020204" pitchFamily="34" charset="0"/>
              <a:buChar char="•"/>
              <a:defRPr/>
            </a:pPr>
            <a:r>
              <a:rPr lang="en-US" sz="2000" dirty="0">
                <a:solidFill>
                  <a:prstClr val="black"/>
                </a:solidFill>
              </a:rPr>
              <a:t>If </a:t>
            </a:r>
            <a:r>
              <a:rPr lang="en-US" sz="2000" b="1" dirty="0">
                <a:solidFill>
                  <a:prstClr val="black"/>
                </a:solidFill>
              </a:rPr>
              <a:t>NOT</a:t>
            </a:r>
            <a:r>
              <a:rPr lang="en-US" sz="2000" dirty="0">
                <a:solidFill>
                  <a:prstClr val="black"/>
                </a:solidFill>
              </a:rPr>
              <a:t> detected on repeat test, collect DBS and send to molecular lab for test rerun; retain the infant/child on preventive therapy until DBS results are out.</a:t>
            </a:r>
          </a:p>
          <a:p>
            <a:pPr marL="800100" lvl="1" indent="-342900" fontAlgn="base">
              <a:spcBef>
                <a:spcPct val="0"/>
              </a:spcBef>
              <a:spcAft>
                <a:spcPct val="0"/>
              </a:spcAft>
              <a:buFont typeface="+mj-lt"/>
              <a:buAutoNum type="arabicPeriod"/>
              <a:defRPr/>
            </a:pPr>
            <a:r>
              <a:rPr lang="en-US" sz="2000" dirty="0">
                <a:solidFill>
                  <a:prstClr val="black"/>
                </a:solidFill>
              </a:rPr>
              <a:t>HIV-1 undetected, manage client according to National HIV Guidelines.</a:t>
            </a:r>
          </a:p>
          <a:p>
            <a:pPr fontAlgn="base">
              <a:spcBef>
                <a:spcPct val="0"/>
              </a:spcBef>
              <a:spcAft>
                <a:spcPct val="0"/>
              </a:spcAft>
              <a:defRPr/>
            </a:pPr>
            <a:endParaRPr lang="en-US" sz="2000" dirty="0">
              <a:solidFill>
                <a:prstClr val="black"/>
              </a:solidFill>
            </a:endParaRPr>
          </a:p>
        </p:txBody>
      </p:sp>
      <p:sp>
        <p:nvSpPr>
          <p:cNvPr id="10" name="TextBox 9">
            <a:extLst>
              <a:ext uri="{FF2B5EF4-FFF2-40B4-BE49-F238E27FC236}">
                <a16:creationId xmlns:a16="http://schemas.microsoft.com/office/drawing/2014/main" id="{00684A4B-66B0-D749-A484-A12E9333C2DB}"/>
              </a:ext>
            </a:extLst>
          </p:cNvPr>
          <p:cNvSpPr txBox="1"/>
          <p:nvPr/>
        </p:nvSpPr>
        <p:spPr>
          <a:xfrm>
            <a:off x="0" y="6537325"/>
            <a:ext cx="7516442" cy="320675"/>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fontAlgn="base">
              <a:defRPr/>
            </a:pPr>
            <a:r>
              <a:rPr lang="en-US" sz="1400" i="1" dirty="0">
                <a:solidFill>
                  <a:srgbClr val="000000"/>
                </a:solidFill>
                <a:ea typeface="ＭＳ 明朝"/>
                <a:cs typeface="Times New Roman"/>
              </a:rPr>
              <a:t>*Validate during clinical system training session</a:t>
            </a:r>
          </a:p>
        </p:txBody>
      </p:sp>
      <p:sp>
        <p:nvSpPr>
          <p:cNvPr id="11" name="Oval 10">
            <a:extLst>
              <a:ext uri="{FF2B5EF4-FFF2-40B4-BE49-F238E27FC236}">
                <a16:creationId xmlns:a16="http://schemas.microsoft.com/office/drawing/2014/main" id="{4E69BA94-6A2C-7141-90D5-78393D9DC31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
        <p:nvSpPr>
          <p:cNvPr id="6" name="Rectangle 5"/>
          <p:cNvSpPr/>
          <p:nvPr/>
        </p:nvSpPr>
        <p:spPr>
          <a:xfrm>
            <a:off x="1827212" y="1034533"/>
            <a:ext cx="9390655" cy="369332"/>
          </a:xfrm>
          <a:prstGeom prst="rect">
            <a:avLst/>
          </a:prstGeom>
        </p:spPr>
        <p:txBody>
          <a:bodyPr wrap="square">
            <a:spAutoFit/>
          </a:bodyPr>
          <a:lstStyle/>
          <a:p>
            <a:pPr fontAlgn="base">
              <a:spcBef>
                <a:spcPct val="0"/>
              </a:spcBef>
              <a:spcAft>
                <a:spcPct val="0"/>
              </a:spcAft>
              <a:defRPr/>
            </a:pPr>
            <a:r>
              <a:rPr lang="en-US" b="1" i="1" dirty="0">
                <a:solidFill>
                  <a:srgbClr val="FF0000"/>
                </a:solidFill>
              </a:rPr>
              <a:t>[Before conducting training, update this slide with an example that aligns with local EID SOPs]</a:t>
            </a:r>
            <a:r>
              <a:rPr lang="en-US" b="1" i="1" dirty="0"/>
              <a:t> </a:t>
            </a:r>
          </a:p>
        </p:txBody>
      </p:sp>
    </p:spTree>
    <p:extLst>
      <p:ext uri="{BB962C8B-B14F-4D97-AF65-F5344CB8AC3E}">
        <p14:creationId xmlns:p14="http://schemas.microsoft.com/office/powerpoint/2010/main" val="2550727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27</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27</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As health care providers, what role do you play?</a:t>
            </a:r>
          </a:p>
        </p:txBody>
      </p:sp>
      <p:sp>
        <p:nvSpPr>
          <p:cNvPr id="6" name="Content Placeholder 1"/>
          <p:cNvSpPr txBox="1">
            <a:spLocks/>
          </p:cNvSpPr>
          <p:nvPr/>
        </p:nvSpPr>
        <p:spPr>
          <a:xfrm>
            <a:off x="531813" y="1373187"/>
            <a:ext cx="8203518" cy="4572000"/>
          </a:xfrm>
          <a:prstGeom prst="rect">
            <a:avLst/>
          </a:prstGeom>
        </p:spPr>
        <p:txBody>
          <a:bodyPr/>
          <a:lstStyle>
            <a:lvl1pPr marL="342912" indent="-342912" algn="l" defTabSz="914430"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74" indent="-285759" algn="l" defTabSz="914430"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40" indent="-228608" algn="l" defTabSz="91443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60025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8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en-US" sz="2000" dirty="0"/>
          </a:p>
          <a:p>
            <a:r>
              <a:rPr lang="en-US" altLang="en-US" sz="2000" dirty="0"/>
              <a:t>Identify HIV exposed infants at all points of entry to the facility</a:t>
            </a:r>
          </a:p>
          <a:p>
            <a:r>
              <a:rPr lang="en-US" altLang="en-US" sz="2000" dirty="0"/>
              <a:t>Provide sufficient pre-and post- counseling</a:t>
            </a:r>
          </a:p>
          <a:p>
            <a:r>
              <a:rPr lang="en-US" altLang="en-US" sz="2000" dirty="0"/>
              <a:t>Collect sample and perform the test using POC EID device onsite</a:t>
            </a:r>
          </a:p>
          <a:p>
            <a:r>
              <a:rPr lang="en-US" altLang="en-US" sz="2000" dirty="0"/>
              <a:t>Ensure positive results are confirmed using a new sample </a:t>
            </a:r>
          </a:p>
          <a:p>
            <a:r>
              <a:rPr lang="en-US" altLang="en-US" sz="2000" dirty="0"/>
              <a:t>Refer and/or provide care and treatment when eligible</a:t>
            </a:r>
          </a:p>
          <a:p>
            <a:r>
              <a:rPr lang="en-US" altLang="en-US" sz="2000" dirty="0"/>
              <a:t>Ensure infants complete the entire EID algorithm to obtain final HIV status</a:t>
            </a:r>
          </a:p>
          <a:p>
            <a:r>
              <a:rPr lang="en-US" altLang="en-US" sz="2000" dirty="0"/>
              <a:t>Monitor patient progress throughout subsequent visits</a:t>
            </a:r>
          </a:p>
          <a:p>
            <a:r>
              <a:rPr lang="en-US" altLang="en-US" sz="2000" dirty="0"/>
              <a:t>Follow up defaulters and provide counseling</a:t>
            </a:r>
          </a:p>
          <a:p>
            <a:r>
              <a:rPr lang="en-US" altLang="en-US" sz="2000" dirty="0"/>
              <a:t>Monitor adherence to care and treatment</a:t>
            </a:r>
          </a:p>
          <a:p>
            <a:endParaRPr lang="en-US" altLang="en-US" dirty="0"/>
          </a:p>
          <a:p>
            <a:pPr>
              <a:buFont typeface="Wingdings 3" pitchFamily="18" charset="2"/>
              <a:buNone/>
            </a:pPr>
            <a:endParaRPr lang="en-US" altLang="en-US" dirty="0"/>
          </a:p>
        </p:txBody>
      </p:sp>
      <p:sp>
        <p:nvSpPr>
          <p:cNvPr id="7" name="TextBox 3"/>
          <p:cNvSpPr txBox="1">
            <a:spLocks noChangeArrowheads="1"/>
          </p:cNvSpPr>
          <p:nvPr/>
        </p:nvSpPr>
        <p:spPr bwMode="auto">
          <a:xfrm>
            <a:off x="1293813" y="5582819"/>
            <a:ext cx="7772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000" b="1" i="1" dirty="0">
                <a:solidFill>
                  <a:srgbClr val="FF0000"/>
                </a:solidFill>
              </a:rPr>
              <a:t>Helping the vulnerable children for an AIDS free generation </a:t>
            </a:r>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7613" y="2057402"/>
            <a:ext cx="22764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7787" y="6629400"/>
            <a:ext cx="6477000" cy="3556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spcBef>
                <a:spcPts val="0"/>
              </a:spcBef>
              <a:spcAft>
                <a:spcPts val="0"/>
              </a:spcAft>
              <a:defRPr/>
            </a:pPr>
            <a:r>
              <a:rPr lang="en-US" sz="1050" dirty="0">
                <a:solidFill>
                  <a:srgbClr val="000000"/>
                </a:solidFill>
                <a:ea typeface="ＭＳ 明朝"/>
                <a:cs typeface="Times New Roman"/>
              </a:rPr>
              <a:t>Photo source: WHO Information Note: Novel Point of Care Tools for EID of HIV, July 2017</a:t>
            </a:r>
          </a:p>
        </p:txBody>
      </p:sp>
    </p:spTree>
    <p:extLst>
      <p:ext uri="{BB962C8B-B14F-4D97-AF65-F5344CB8AC3E}">
        <p14:creationId xmlns:p14="http://schemas.microsoft.com/office/powerpoint/2010/main" val="716324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28</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28</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Questions?</a:t>
            </a:r>
          </a:p>
        </p:txBody>
      </p:sp>
      <p:pic>
        <p:nvPicPr>
          <p:cNvPr id="6" name="Picture 28" descr="Classroom Shadow">
            <a:extLst>
              <a:ext uri="{FF2B5EF4-FFF2-40B4-BE49-F238E27FC236}">
                <a16:creationId xmlns:a16="http://schemas.microsoft.com/office/drawing/2014/main" id="{2CF11BAC-EB48-B14C-B548-E8F2AA713844}"/>
              </a:ext>
            </a:extLst>
          </p:cNvPr>
          <p:cNvPicPr>
            <a:picLocks noChangeAspect="1" noChangeArrowheads="1"/>
          </p:cNvPicPr>
          <p:nvPr/>
        </p:nvPicPr>
        <p:blipFill>
          <a:blip r:embed="rId3" cstate="print"/>
          <a:srcRect/>
          <a:stretch>
            <a:fillRect/>
          </a:stretch>
        </p:blipFill>
        <p:spPr bwMode="auto">
          <a:xfrm>
            <a:off x="3998914" y="1752600"/>
            <a:ext cx="3889375" cy="2109788"/>
          </a:xfrm>
          <a:prstGeom prst="rect">
            <a:avLst/>
          </a:prstGeom>
          <a:noFill/>
          <a:ln w="9525">
            <a:noFill/>
            <a:miter lim="800000"/>
            <a:headEnd/>
            <a:tailEnd/>
          </a:ln>
        </p:spPr>
      </p:pic>
      <p:sp>
        <p:nvSpPr>
          <p:cNvPr id="7" name="TextBox 6">
            <a:extLst>
              <a:ext uri="{FF2B5EF4-FFF2-40B4-BE49-F238E27FC236}">
                <a16:creationId xmlns:a16="http://schemas.microsoft.com/office/drawing/2014/main" id="{299CE42A-FC10-3742-97C3-ACA34F9BCD31}"/>
              </a:ext>
            </a:extLst>
          </p:cNvPr>
          <p:cNvSpPr txBox="1"/>
          <p:nvPr/>
        </p:nvSpPr>
        <p:spPr>
          <a:xfrm>
            <a:off x="4723122" y="6125597"/>
            <a:ext cx="2743200" cy="461537"/>
          </a:xfrm>
          <a:prstGeom prst="rect">
            <a:avLst/>
          </a:prstGeom>
          <a:noFill/>
        </p:spPr>
        <p:txBody>
          <a:bodyPr wrap="square" rtlCol="0">
            <a:spAutoFit/>
          </a:bodyPr>
          <a:lstStyle/>
          <a:p>
            <a:pPr algn="ctr"/>
            <a:r>
              <a:rPr lang="en-US" sz="2399" b="1" dirty="0"/>
              <a:t>Thank You!</a:t>
            </a:r>
          </a:p>
        </p:txBody>
      </p:sp>
    </p:spTree>
    <p:extLst>
      <p:ext uri="{BB962C8B-B14F-4D97-AF65-F5344CB8AC3E}">
        <p14:creationId xmlns:p14="http://schemas.microsoft.com/office/powerpoint/2010/main" val="1681737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1" y="0"/>
            <a:ext cx="12188825" cy="1066799"/>
          </a:xfrm>
          <a:prstGeom prst="rect">
            <a:avLst/>
          </a:prstGeom>
          <a:solidFill>
            <a:schemeClr val="accent5">
              <a:lumMod val="50000"/>
            </a:schemeClr>
          </a:solidFill>
        </p:spPr>
        <p:txBody>
          <a:bodyPr vert="horz" lIns="91440" tIns="45720" rIns="91440" bIns="45720" rtlCol="0" anchor="ctr">
            <a:noAutofit/>
          </a:bodyPr>
          <a:lstStyle>
            <a:defPPr>
              <a:defRPr lang="en-US"/>
            </a:defPPr>
            <a:lvl1pPr>
              <a:spcBef>
                <a:spcPct val="0"/>
              </a:spcBef>
              <a:buNone/>
              <a:defRPr sz="2400" b="1">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r>
              <a:rPr lang="en-US" dirty="0"/>
              <a:t>Acknowledgments </a:t>
            </a:r>
          </a:p>
        </p:txBody>
      </p:sp>
      <p:sp>
        <p:nvSpPr>
          <p:cNvPr id="11" name="Rectangle 10"/>
          <p:cNvSpPr/>
          <p:nvPr/>
        </p:nvSpPr>
        <p:spPr>
          <a:xfrm>
            <a:off x="1903412" y="5146670"/>
            <a:ext cx="8458200" cy="1323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17564" y="3845004"/>
            <a:ext cx="8353697" cy="1107996"/>
          </a:xfrm>
          <a:prstGeom prst="rect">
            <a:avLst/>
          </a:prstGeom>
          <a:noFill/>
        </p:spPr>
        <p:txBody>
          <a:bodyPr wrap="none" rtlCol="0">
            <a:spAutoFit/>
          </a:bodyPr>
          <a:lstStyle/>
          <a:p>
            <a:pPr algn="ctr"/>
            <a:endParaRPr lang="en-US" sz="2200" dirty="0">
              <a:solidFill>
                <a:prstClr val="black"/>
              </a:solidFill>
            </a:endParaRPr>
          </a:p>
          <a:p>
            <a:pPr algn="ctr"/>
            <a:r>
              <a:rPr lang="en-US" sz="2200" dirty="0" err="1">
                <a:solidFill>
                  <a:schemeClr val="accent5">
                    <a:lumMod val="50000"/>
                  </a:schemeClr>
                </a:solidFill>
              </a:rPr>
              <a:t>Unitaid</a:t>
            </a:r>
            <a:r>
              <a:rPr lang="en-US" sz="2200" dirty="0">
                <a:solidFill>
                  <a:schemeClr val="accent5">
                    <a:lumMod val="50000"/>
                  </a:schemeClr>
                </a:solidFill>
              </a:rPr>
              <a:t> accelerates access to innovation so that critical health products </a:t>
            </a:r>
          </a:p>
          <a:p>
            <a:pPr algn="ctr"/>
            <a:r>
              <a:rPr lang="en-US" sz="2200" dirty="0">
                <a:solidFill>
                  <a:schemeClr val="accent5">
                    <a:lumMod val="50000"/>
                  </a:schemeClr>
                </a:solidFill>
              </a:rPr>
              <a:t>can reach the people who need them.</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2213" y="2268534"/>
            <a:ext cx="4097867" cy="1676400"/>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FA78021D-E16C-463F-8DFD-18842AF8C3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016" y="5754038"/>
            <a:ext cx="1843276" cy="646763"/>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BCA88925-2B8A-4BF6-807B-1FF9EFA01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987" y="5508274"/>
            <a:ext cx="1811831" cy="968726"/>
          </a:xfrm>
          <a:prstGeom prst="rect">
            <a:avLst/>
          </a:prstGeom>
        </p:spPr>
      </p:pic>
      <p:pic>
        <p:nvPicPr>
          <p:cNvPr id="15" name="Picture 14" descr="A screenshot of a cell phone&#10;&#10;Description generated with very high confidence">
            <a:extLst>
              <a:ext uri="{FF2B5EF4-FFF2-40B4-BE49-F238E27FC236}">
                <a16:creationId xmlns:a16="http://schemas.microsoft.com/office/drawing/2014/main" id="{FE362994-5E43-4601-92CA-43175C984D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8012" y="5443868"/>
            <a:ext cx="1700366" cy="1033133"/>
          </a:xfrm>
          <a:prstGeom prst="rect">
            <a:avLst/>
          </a:prstGeom>
        </p:spPr>
      </p:pic>
      <p:sp>
        <p:nvSpPr>
          <p:cNvPr id="3" name="TextBox 2">
            <a:extLst>
              <a:ext uri="{FF2B5EF4-FFF2-40B4-BE49-F238E27FC236}">
                <a16:creationId xmlns:a16="http://schemas.microsoft.com/office/drawing/2014/main" id="{9F1E9B1F-0047-428E-B7E9-65A7108F8DE4}"/>
              </a:ext>
            </a:extLst>
          </p:cNvPr>
          <p:cNvSpPr txBox="1"/>
          <p:nvPr/>
        </p:nvSpPr>
        <p:spPr>
          <a:xfrm>
            <a:off x="1751012" y="1447801"/>
            <a:ext cx="8229600" cy="769441"/>
          </a:xfrm>
          <a:prstGeom prst="rect">
            <a:avLst/>
          </a:prstGeom>
          <a:noFill/>
        </p:spPr>
        <p:txBody>
          <a:bodyPr wrap="square" rtlCol="0">
            <a:spAutoFit/>
          </a:bodyPr>
          <a:lstStyle/>
          <a:p>
            <a:pPr algn="ctr"/>
            <a:r>
              <a:rPr lang="en-US" sz="2200" dirty="0">
                <a:solidFill>
                  <a:schemeClr val="accent5">
                    <a:lumMod val="50000"/>
                  </a:schemeClr>
                </a:solidFill>
              </a:rPr>
              <a:t>The development of the POC EID Training Package was made possible </a:t>
            </a:r>
          </a:p>
          <a:p>
            <a:pPr algn="ctr"/>
            <a:r>
              <a:rPr lang="en-US" sz="2200" dirty="0">
                <a:solidFill>
                  <a:schemeClr val="accent5">
                    <a:lumMod val="50000"/>
                  </a:schemeClr>
                </a:solidFill>
              </a:rPr>
              <a:t>thanks to </a:t>
            </a:r>
            <a:r>
              <a:rPr lang="en-US" sz="2200" dirty="0" err="1">
                <a:solidFill>
                  <a:schemeClr val="accent5">
                    <a:lumMod val="50000"/>
                  </a:schemeClr>
                </a:solidFill>
              </a:rPr>
              <a:t>Unitaid’s</a:t>
            </a:r>
            <a:r>
              <a:rPr lang="en-US" sz="2200" dirty="0">
                <a:solidFill>
                  <a:schemeClr val="accent5">
                    <a:lumMod val="50000"/>
                  </a:schemeClr>
                </a:solidFill>
              </a:rPr>
              <a:t> support.</a:t>
            </a:r>
          </a:p>
        </p:txBody>
      </p:sp>
    </p:spTree>
    <p:extLst>
      <p:ext uri="{BB962C8B-B14F-4D97-AF65-F5344CB8AC3E}">
        <p14:creationId xmlns:p14="http://schemas.microsoft.com/office/powerpoint/2010/main" val="213715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3</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3</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Learning Objectives</a:t>
            </a:r>
          </a:p>
        </p:txBody>
      </p:sp>
      <p:sp>
        <p:nvSpPr>
          <p:cNvPr id="6" name="Oval 5">
            <a:extLst>
              <a:ext uri="{FF2B5EF4-FFF2-40B4-BE49-F238E27FC236}">
                <a16:creationId xmlns:a16="http://schemas.microsoft.com/office/drawing/2014/main" id="{B737C211-6CC8-954A-99B4-03BDF036E46D}"/>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1</a:t>
            </a:r>
          </a:p>
        </p:txBody>
      </p:sp>
      <p:sp>
        <p:nvSpPr>
          <p:cNvPr id="7" name="TextBox 6"/>
          <p:cNvSpPr txBox="1"/>
          <p:nvPr/>
        </p:nvSpPr>
        <p:spPr>
          <a:xfrm>
            <a:off x="533399" y="1819276"/>
            <a:ext cx="9623959" cy="3416320"/>
          </a:xfrm>
          <a:prstGeom prst="rect">
            <a:avLst/>
          </a:prstGeom>
          <a:noFill/>
        </p:spPr>
        <p:txBody>
          <a:bodyPr wrap="square">
            <a:spAutoFit/>
          </a:bodyPr>
          <a:lstStyle/>
          <a:p>
            <a:pPr marL="285750" indent="-285750">
              <a:buFont typeface="Arial" panose="020B0604020202020204" pitchFamily="34" charset="0"/>
              <a:buChar char="•"/>
              <a:defRPr/>
            </a:pPr>
            <a:endParaRPr lang="en-US" altLang="en-US" sz="2400" dirty="0">
              <a:latin typeface="Calibri" pitchFamily="34" charset="0"/>
              <a:ea typeface="Calibri" pitchFamily="34" charset="0"/>
              <a:cs typeface="Calibri" pitchFamily="34" charset="0"/>
            </a:endParaRPr>
          </a:p>
          <a:p>
            <a:pPr marL="285750" indent="-285750">
              <a:buFont typeface="Arial" panose="020B0604020202020204" pitchFamily="34" charset="0"/>
              <a:buChar char="•"/>
              <a:defRPr/>
            </a:pPr>
            <a:r>
              <a:rPr lang="en-US" altLang="en-US" sz="2400" dirty="0">
                <a:latin typeface="Calibri" pitchFamily="34" charset="0"/>
                <a:ea typeface="Calibri" pitchFamily="34" charset="0"/>
                <a:cs typeface="Calibri" pitchFamily="34" charset="0"/>
              </a:rPr>
              <a:t>Review the basics facts of HIV and HIV diagnosis in infants </a:t>
            </a:r>
          </a:p>
          <a:p>
            <a:pPr marL="285750" indent="-285750">
              <a:buFont typeface="Arial" panose="020B0604020202020204" pitchFamily="34" charset="0"/>
              <a:buChar char="•"/>
              <a:defRPr/>
            </a:pPr>
            <a:endParaRPr lang="en-US" sz="2400" dirty="0"/>
          </a:p>
          <a:p>
            <a:pPr marL="285750" indent="-285750">
              <a:buFont typeface="Arial" panose="020B0604020202020204" pitchFamily="34" charset="0"/>
              <a:buChar char="•"/>
              <a:defRPr/>
            </a:pPr>
            <a:r>
              <a:rPr lang="en-US" sz="2400" dirty="0"/>
              <a:t>Describe the importance of early detection of HIV infection in infants</a:t>
            </a:r>
            <a:endParaRPr lang="en-US" altLang="en-US" sz="2400" dirty="0">
              <a:ea typeface="Calibri" pitchFamily="34" charset="0"/>
              <a:cs typeface="Calibri" pitchFamily="34" charset="0"/>
            </a:endParaRPr>
          </a:p>
          <a:p>
            <a:pPr marL="285750" indent="-285750">
              <a:buFont typeface="Arial" panose="020B0604020202020204" pitchFamily="34" charset="0"/>
              <a:buChar char="•"/>
              <a:defRPr/>
            </a:pPr>
            <a:endParaRPr lang="en-US" altLang="en-US" sz="2400" dirty="0">
              <a:latin typeface="Calibri" pitchFamily="34" charset="0"/>
              <a:ea typeface="Calibri" pitchFamily="34" charset="0"/>
              <a:cs typeface="Calibri" pitchFamily="34" charset="0"/>
            </a:endParaRPr>
          </a:p>
          <a:p>
            <a:pPr marL="285750" indent="-285750">
              <a:buFont typeface="Arial" panose="020B0604020202020204" pitchFamily="34" charset="0"/>
              <a:buChar char="•"/>
              <a:defRPr/>
            </a:pPr>
            <a:r>
              <a:rPr lang="en-US" altLang="en-US" sz="2400" dirty="0">
                <a:latin typeface="Calibri" pitchFamily="34" charset="0"/>
                <a:ea typeface="Calibri" pitchFamily="34" charset="0"/>
                <a:cs typeface="Calibri" pitchFamily="34" charset="0"/>
              </a:rPr>
              <a:t>Understand country specific testing algorithms and protocols </a:t>
            </a:r>
          </a:p>
          <a:p>
            <a:pPr marL="285750" indent="-285750">
              <a:buFont typeface="Arial" panose="020B0604020202020204" pitchFamily="34" charset="0"/>
              <a:buChar char="•"/>
              <a:defRPr/>
            </a:pPr>
            <a:endParaRPr lang="en-US" altLang="en-US" sz="2400" dirty="0">
              <a:latin typeface="Calibri" pitchFamily="34" charset="0"/>
              <a:ea typeface="Calibri" pitchFamily="34" charset="0"/>
              <a:cs typeface="Calibri" pitchFamily="34" charset="0"/>
            </a:endParaRPr>
          </a:p>
          <a:p>
            <a:pPr marL="285750" indent="-285750">
              <a:buFont typeface="Arial" panose="020B0604020202020204" pitchFamily="34" charset="0"/>
              <a:buChar char="•"/>
              <a:defRPr/>
            </a:pPr>
            <a:r>
              <a:rPr lang="en-US" altLang="en-US" sz="2400" dirty="0">
                <a:latin typeface="Calibri" pitchFamily="34" charset="0"/>
                <a:ea typeface="Calibri" pitchFamily="34" charset="0"/>
                <a:cs typeface="Calibri" pitchFamily="34" charset="0"/>
              </a:rPr>
              <a:t>Understand the role of Health Care Providers on early infant diagnosis of HIV </a:t>
            </a:r>
          </a:p>
        </p:txBody>
      </p:sp>
      <p:pic>
        <p:nvPicPr>
          <p:cNvPr id="10" name="Picture 9" descr="Image result for idea image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612" y="4677711"/>
            <a:ext cx="204787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33400" y="1419225"/>
            <a:ext cx="7467600" cy="461665"/>
          </a:xfrm>
          <a:prstGeom prst="rect">
            <a:avLst/>
          </a:prstGeom>
        </p:spPr>
        <p:txBody>
          <a:bodyPr>
            <a:spAutoFit/>
          </a:bodyPr>
          <a:lstStyle/>
          <a:p>
            <a:pPr>
              <a:defRPr/>
            </a:pPr>
            <a:r>
              <a:rPr lang="en-US" sz="2400" b="1" dirty="0">
                <a:latin typeface="Calibri" panose="020F0502020204030204" pitchFamily="34" charset="0"/>
                <a:ea typeface="ＭＳ Ｐゴシック" pitchFamily="34" charset="-128"/>
                <a:cs typeface="Arabic Typesetting" pitchFamily="66" charset="-78"/>
              </a:rPr>
              <a:t>By the end of this module, participants should be able to:</a:t>
            </a:r>
          </a:p>
        </p:txBody>
      </p:sp>
    </p:spTree>
    <p:extLst>
      <p:ext uri="{BB962C8B-B14F-4D97-AF65-F5344CB8AC3E}">
        <p14:creationId xmlns:p14="http://schemas.microsoft.com/office/powerpoint/2010/main" val="348841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3FFE592-A647-3E45-AE8A-EF455047FF3D}"/>
              </a:ext>
            </a:extLst>
          </p:cNvPr>
          <p:cNvSpPr/>
          <p:nvPr/>
        </p:nvSpPr>
        <p:spPr>
          <a:xfrm>
            <a:off x="1146440" y="2344648"/>
            <a:ext cx="7440613" cy="53816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122241" lvl="1" indent="-122241" eaLnBrk="0" hangingPunct="0">
              <a:lnSpc>
                <a:spcPct val="95000"/>
              </a:lnSpc>
              <a:buClr>
                <a:srgbClr val="FF0000"/>
              </a:buClr>
              <a:buSzPct val="100000"/>
              <a:tabLst>
                <a:tab pos="266708" algn="l"/>
              </a:tabLst>
            </a:pPr>
            <a:r>
              <a:rPr lang="en-US" dirty="0">
                <a:solidFill>
                  <a:schemeClr val="tx1"/>
                </a:solidFill>
                <a:cs typeface="Calibri"/>
              </a:rPr>
              <a:t>HIV and HIV in Infants: What you need to know</a:t>
            </a:r>
          </a:p>
        </p:txBody>
      </p:sp>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4</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4</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Agenda</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07" y="1528009"/>
            <a:ext cx="8080635" cy="538246"/>
            <a:chOff x="529965" y="3391846"/>
            <a:chExt cx="8080635" cy="538246"/>
          </a:xfrm>
        </p:grpSpPr>
        <p:sp>
          <p:nvSpPr>
            <p:cNvPr id="11" name="Rechteck 12">
              <a:extLst>
                <a:ext uri="{FF2B5EF4-FFF2-40B4-BE49-F238E27FC236}">
                  <a16:creationId xmlns:a16="http://schemas.microsoft.com/office/drawing/2014/main" id="{46C0F7E9-BBB8-4A45-A690-A38482B2CCAA}"/>
                </a:ext>
              </a:extLst>
            </p:cNvPr>
            <p:cNvSpPr>
              <a:spLocks/>
            </p:cNvSpPr>
            <p:nvPr>
              <p:custDataLst>
                <p:tags r:id="rId6"/>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7"/>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latin typeface="Calibri"/>
                  <a:cs typeface="Calibri"/>
                </a:rPr>
                <a:t> Learning Objectives</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8"/>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5" y="2344564"/>
            <a:ext cx="8080635" cy="538246"/>
            <a:chOff x="529965" y="3391846"/>
            <a:chExt cx="8080635"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07" y="3182977"/>
            <a:ext cx="8080635" cy="619923"/>
            <a:chOff x="529965" y="3391846"/>
            <a:chExt cx="8080635" cy="619923"/>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485471"/>
              <a:ext cx="6800050" cy="526298"/>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Country Specific: Testing Algorithm, POC Testing SOPs and the Role of the Health Care Provider</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sp>
        <p:nvSpPr>
          <p:cNvPr id="3" name="Rectangle 2"/>
          <p:cNvSpPr/>
          <p:nvPr/>
        </p:nvSpPr>
        <p:spPr>
          <a:xfrm>
            <a:off x="1146440" y="1528009"/>
            <a:ext cx="7315201" cy="538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44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5</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5</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Basic Information on HIV</a:t>
            </a: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sp>
        <p:nvSpPr>
          <p:cNvPr id="10" name="Oval 9"/>
          <p:cNvSpPr/>
          <p:nvPr/>
        </p:nvSpPr>
        <p:spPr>
          <a:xfrm>
            <a:off x="5332413" y="1981200"/>
            <a:ext cx="3657601" cy="3600450"/>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ectangle 10"/>
          <p:cNvSpPr/>
          <p:nvPr/>
        </p:nvSpPr>
        <p:spPr>
          <a:xfrm>
            <a:off x="852488" y="2133601"/>
            <a:ext cx="4024312" cy="3477875"/>
          </a:xfrm>
          <a:prstGeom prst="rect">
            <a:avLst/>
          </a:prstGeom>
        </p:spPr>
        <p:txBody>
          <a:bodyPr>
            <a:spAutoFit/>
          </a:bodyPr>
          <a:lstStyle/>
          <a:p>
            <a:pPr marL="285750" indent="-285750">
              <a:buFont typeface="Arial" panose="020B0604020202020204" pitchFamily="34" charset="0"/>
              <a:buChar char="•"/>
              <a:defRPr/>
            </a:pPr>
            <a:r>
              <a:rPr lang="en-US" sz="2000" b="1" dirty="0">
                <a:latin typeface="+mn-lt"/>
              </a:rPr>
              <a:t>HIV </a:t>
            </a:r>
            <a:r>
              <a:rPr lang="en-US" sz="2000" dirty="0">
                <a:latin typeface="+mn-lt"/>
              </a:rPr>
              <a:t>refers to the human immunodeficiency virus. There are two types of HIV: </a:t>
            </a:r>
            <a:r>
              <a:rPr lang="en-US" sz="2000" b="1" dirty="0">
                <a:latin typeface="+mn-lt"/>
              </a:rPr>
              <a:t>HIV-1 and HIV-2</a:t>
            </a:r>
            <a:r>
              <a:rPr lang="en-US" sz="2000" dirty="0">
                <a:latin typeface="+mn-lt"/>
              </a:rPr>
              <a:t>.</a:t>
            </a:r>
          </a:p>
          <a:p>
            <a:pPr marL="285750" indent="-285750">
              <a:buFont typeface="Arial" panose="020B0604020202020204" pitchFamily="34" charset="0"/>
              <a:buChar char="•"/>
              <a:defRPr/>
            </a:pPr>
            <a:endParaRPr lang="en-US" sz="2000" dirty="0">
              <a:latin typeface="+mn-lt"/>
            </a:endParaRPr>
          </a:p>
          <a:p>
            <a:pPr marL="285750" indent="-285750">
              <a:buFont typeface="Arial" panose="020B0604020202020204" pitchFamily="34" charset="0"/>
              <a:buChar char="•"/>
              <a:defRPr/>
            </a:pPr>
            <a:r>
              <a:rPr lang="en-US" sz="2000" b="1" dirty="0">
                <a:latin typeface="+mn-lt"/>
              </a:rPr>
              <a:t>HIV-1 </a:t>
            </a:r>
            <a:r>
              <a:rPr lang="en-US" sz="2000" dirty="0">
                <a:latin typeface="+mn-lt"/>
              </a:rPr>
              <a:t>is responsible for the vast majority of HIV infections globally</a:t>
            </a:r>
          </a:p>
          <a:p>
            <a:pPr>
              <a:defRPr/>
            </a:pPr>
            <a:endParaRPr lang="en-US" sz="2000" dirty="0">
              <a:latin typeface="+mn-lt"/>
            </a:endParaRPr>
          </a:p>
          <a:p>
            <a:pPr marL="285750" indent="-285750">
              <a:buFont typeface="Arial" panose="020B0604020202020204" pitchFamily="34" charset="0"/>
              <a:buChar char="•"/>
              <a:defRPr/>
            </a:pPr>
            <a:r>
              <a:rPr lang="en-US" sz="2000" b="1" dirty="0">
                <a:latin typeface="+mn-lt"/>
              </a:rPr>
              <a:t>HIV-2</a:t>
            </a:r>
            <a:r>
              <a:rPr lang="en-US" sz="2000" dirty="0">
                <a:latin typeface="+mn-lt"/>
              </a:rPr>
              <a:t> is rare and localized mostly in West Africa and parts of </a:t>
            </a:r>
            <a:r>
              <a:rPr lang="en-US" sz="2000" dirty="0"/>
              <a:t>Western </a:t>
            </a:r>
            <a:r>
              <a:rPr lang="en-US" sz="2000" dirty="0">
                <a:latin typeface="+mn-lt"/>
              </a:rPr>
              <a:t>Europe</a:t>
            </a:r>
          </a:p>
        </p:txBody>
      </p:sp>
      <p:sp>
        <p:nvSpPr>
          <p:cNvPr id="12" name="TextBox 11"/>
          <p:cNvSpPr txBox="1"/>
          <p:nvPr/>
        </p:nvSpPr>
        <p:spPr>
          <a:xfrm>
            <a:off x="533400" y="1371600"/>
            <a:ext cx="2667000" cy="400050"/>
          </a:xfrm>
          <a:prstGeom prst="rect">
            <a:avLst/>
          </a:prstGeom>
          <a:noFill/>
        </p:spPr>
        <p:txBody>
          <a:bodyPr>
            <a:spAutoFit/>
          </a:bodyPr>
          <a:lstStyle/>
          <a:p>
            <a:pPr>
              <a:defRPr/>
            </a:pPr>
            <a:r>
              <a:rPr lang="en-US" sz="2000" b="1" dirty="0">
                <a:latin typeface="+mn-lt"/>
              </a:rPr>
              <a:t>What is HIV?</a:t>
            </a:r>
          </a:p>
        </p:txBody>
      </p:sp>
    </p:spTree>
    <p:extLst>
      <p:ext uri="{BB962C8B-B14F-4D97-AF65-F5344CB8AC3E}">
        <p14:creationId xmlns:p14="http://schemas.microsoft.com/office/powerpoint/2010/main" val="263887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6</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6</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cs typeface="Arial" panose="020B0604020202020204" pitchFamily="34" charset="0"/>
              </a:rPr>
              <a:t>Basic Information on HIV</a:t>
            </a: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pic>
        <p:nvPicPr>
          <p:cNvPr id="13" name="Picture 4"/>
          <p:cNvPicPr>
            <a:picLocks noChangeAspect="1" noChangeArrowheads="1"/>
          </p:cNvPicPr>
          <p:nvPr/>
        </p:nvPicPr>
        <p:blipFill>
          <a:blip r:embed="rId3"/>
          <a:srcRect/>
          <a:stretch>
            <a:fillRect/>
          </a:stretch>
        </p:blipFill>
        <p:spPr bwMode="auto">
          <a:xfrm>
            <a:off x="2288381" y="2133602"/>
            <a:ext cx="7462837" cy="3914775"/>
          </a:xfrm>
          <a:prstGeom prst="rect">
            <a:avLst/>
          </a:prstGeom>
          <a:solidFill>
            <a:schemeClr val="bg2"/>
          </a:solidFill>
          <a:ln>
            <a:solidFill>
              <a:schemeClr val="bg2">
                <a:lumMod val="75000"/>
              </a:schemeClr>
            </a:solidFill>
          </a:ln>
        </p:spPr>
      </p:pic>
      <p:sp>
        <p:nvSpPr>
          <p:cNvPr id="14" name="TextBox 13"/>
          <p:cNvSpPr txBox="1"/>
          <p:nvPr/>
        </p:nvSpPr>
        <p:spPr>
          <a:xfrm>
            <a:off x="228600" y="1295400"/>
            <a:ext cx="3276600" cy="400110"/>
          </a:xfrm>
          <a:prstGeom prst="rect">
            <a:avLst/>
          </a:prstGeom>
          <a:noFill/>
        </p:spPr>
        <p:txBody>
          <a:bodyPr>
            <a:spAutoFit/>
          </a:bodyPr>
          <a:lstStyle/>
          <a:p>
            <a:pPr>
              <a:defRPr/>
            </a:pPr>
            <a:r>
              <a:rPr lang="en-US" sz="2000" b="1" dirty="0">
                <a:latin typeface="+mj-lt"/>
              </a:rPr>
              <a:t>HIV Groups and sub groups </a:t>
            </a:r>
          </a:p>
        </p:txBody>
      </p:sp>
      <p:sp>
        <p:nvSpPr>
          <p:cNvPr id="15" name="TextBox 14"/>
          <p:cNvSpPr txBox="1"/>
          <p:nvPr/>
        </p:nvSpPr>
        <p:spPr>
          <a:xfrm>
            <a:off x="6019801" y="6048376"/>
            <a:ext cx="2667000" cy="261610"/>
          </a:xfrm>
          <a:prstGeom prst="rect">
            <a:avLst/>
          </a:prstGeom>
          <a:noFill/>
        </p:spPr>
        <p:txBody>
          <a:bodyPr>
            <a:spAutoFit/>
          </a:bodyPr>
          <a:lstStyle/>
          <a:p>
            <a:pPr>
              <a:defRPr/>
            </a:pPr>
            <a:r>
              <a:rPr lang="en-US" sz="1100" i="1" dirty="0">
                <a:solidFill>
                  <a:schemeClr val="bg2">
                    <a:lumMod val="75000"/>
                  </a:schemeClr>
                </a:solidFill>
                <a:latin typeface="+mn-lt"/>
              </a:rPr>
              <a:t>Source: Adopted from </a:t>
            </a:r>
            <a:r>
              <a:rPr lang="en-US" sz="1100" i="1" dirty="0" err="1">
                <a:solidFill>
                  <a:schemeClr val="bg2">
                    <a:lumMod val="75000"/>
                  </a:schemeClr>
                </a:solidFill>
                <a:latin typeface="+mn-lt"/>
              </a:rPr>
              <a:t>Alere</a:t>
            </a:r>
            <a:r>
              <a:rPr lang="en-US" sz="1100" i="1" dirty="0">
                <a:solidFill>
                  <a:schemeClr val="bg2">
                    <a:lumMod val="75000"/>
                  </a:schemeClr>
                </a:solidFill>
                <a:latin typeface="+mn-lt"/>
              </a:rPr>
              <a:t> presentation </a:t>
            </a:r>
          </a:p>
        </p:txBody>
      </p:sp>
    </p:spTree>
    <p:extLst>
      <p:ext uri="{BB962C8B-B14F-4D97-AF65-F5344CB8AC3E}">
        <p14:creationId xmlns:p14="http://schemas.microsoft.com/office/powerpoint/2010/main" val="240216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solidFill>
                  <a:schemeClr val="tx1"/>
                </a:solidFill>
              </a:rPr>
              <a:t>7</a:t>
            </a:fld>
            <a:endParaRPr lang="en-US" dirty="0">
              <a:solidFill>
                <a:schemeClr val="tx1"/>
              </a:solidFill>
            </a:endParaRPr>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schemeClr val="tx1"/>
                </a:solidFill>
              </a:rPr>
              <a:pPr/>
              <a:t>7</a:t>
            </a:fld>
            <a:endParaRPr lang="en-US" dirty="0">
              <a:solidFill>
                <a:schemeClr val="tx1"/>
              </a:solidFill>
            </a:endParaRPr>
          </a:p>
        </p:txBody>
      </p:sp>
      <p:sp>
        <p:nvSpPr>
          <p:cNvPr id="9" name="Title 1"/>
          <p:cNvSpPr>
            <a:spLocks noGrp="1"/>
          </p:cNvSpPr>
          <p:nvPr>
            <p:ph type="title"/>
          </p:nvPr>
        </p:nvSpPr>
        <p:spPr>
          <a:xfrm>
            <a:off x="1" y="1"/>
            <a:ext cx="12148858" cy="990601"/>
          </a:xfrm>
        </p:spPr>
        <p:txBody>
          <a:bodyPr>
            <a:noAutofit/>
          </a:bodyPr>
          <a:lstStyle/>
          <a:p>
            <a:pPr algn="l"/>
            <a:r>
              <a:rPr lang="en-US" sz="2400" dirty="0">
                <a:solidFill>
                  <a:schemeClr val="bg1"/>
                </a:solidFill>
              </a:rPr>
              <a:t> Basic Information on HIV: Transmission channels</a:t>
            </a:r>
            <a:endParaRPr lang="en-US" sz="2199" b="1" dirty="0">
              <a:solidFill>
                <a:schemeClr val="bg1"/>
              </a:solidFill>
              <a:cs typeface="Arial" panose="020B0604020202020204" pitchFamily="34" charset="0"/>
            </a:endParaRP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sp>
        <p:nvSpPr>
          <p:cNvPr id="10" name="Rectangle 12"/>
          <p:cNvSpPr txBox="1">
            <a:spLocks noChangeArrowheads="1"/>
          </p:cNvSpPr>
          <p:nvPr/>
        </p:nvSpPr>
        <p:spPr>
          <a:xfrm>
            <a:off x="733927" y="1990725"/>
            <a:ext cx="5817686" cy="4597400"/>
          </a:xfrm>
          <a:prstGeom prst="rect">
            <a:avLst/>
          </a:prstGeom>
        </p:spPr>
        <p:txBody>
          <a:bodyPr rtlCol="0">
            <a:normAutofit fontScale="92500" lnSpcReduction="10000"/>
          </a:bodyPr>
          <a:lstStyle>
            <a:lvl1pPr marL="342912" indent="-342912" algn="l" defTabSz="914430"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74" indent="-285759" algn="l" defTabSz="914430"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40" indent="-228608" algn="l" defTabSz="91443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60025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8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628">
              <a:lnSpc>
                <a:spcPct val="90000"/>
              </a:lnSpc>
              <a:buClr>
                <a:schemeClr val="accent3"/>
              </a:buClr>
              <a:defRPr/>
            </a:pPr>
            <a:r>
              <a:rPr lang="en-US" sz="2200" dirty="0">
                <a:ea typeface="ＭＳ Ｐゴシック" charset="0"/>
                <a:cs typeface="Calibri" pitchFamily="34" charset="0"/>
              </a:rPr>
              <a:t>Unprotected sexual contact with an infected partner</a:t>
            </a:r>
          </a:p>
          <a:p>
            <a:pPr marL="109728" indent="0">
              <a:lnSpc>
                <a:spcPct val="90000"/>
              </a:lnSpc>
              <a:buClr>
                <a:schemeClr val="accent3"/>
              </a:buClr>
              <a:buFont typeface="Wingdings" pitchFamily="2" charset="2"/>
              <a:buNone/>
              <a:defRPr/>
            </a:pPr>
            <a:endParaRPr lang="en-US" sz="2200" dirty="0">
              <a:ea typeface="ＭＳ Ｐゴシック" charset="0"/>
              <a:cs typeface="Calibri" pitchFamily="34" charset="0"/>
            </a:endParaRPr>
          </a:p>
          <a:p>
            <a:pPr marL="452628">
              <a:lnSpc>
                <a:spcPct val="90000"/>
              </a:lnSpc>
              <a:buClr>
                <a:schemeClr val="accent3"/>
              </a:buClr>
              <a:defRPr/>
            </a:pPr>
            <a:r>
              <a:rPr lang="en-US" sz="2200" dirty="0">
                <a:ea typeface="ＭＳ Ｐゴシック" charset="0"/>
                <a:cs typeface="Calibri" pitchFamily="34" charset="0"/>
              </a:rPr>
              <a:t>Transfusion with HIV-infected blood</a:t>
            </a:r>
          </a:p>
          <a:p>
            <a:pPr marL="109728" indent="0">
              <a:lnSpc>
                <a:spcPct val="90000"/>
              </a:lnSpc>
              <a:buClr>
                <a:schemeClr val="accent3"/>
              </a:buClr>
              <a:buFont typeface="Wingdings" pitchFamily="2" charset="2"/>
              <a:buNone/>
              <a:defRPr/>
            </a:pPr>
            <a:endParaRPr lang="en-US" sz="2200" dirty="0">
              <a:ea typeface="ＭＳ Ｐゴシック" charset="0"/>
              <a:cs typeface="Calibri" pitchFamily="34" charset="0"/>
            </a:endParaRPr>
          </a:p>
          <a:p>
            <a:pPr marL="452628">
              <a:lnSpc>
                <a:spcPct val="90000"/>
              </a:lnSpc>
              <a:buClr>
                <a:schemeClr val="accent3"/>
              </a:buClr>
              <a:defRPr/>
            </a:pPr>
            <a:r>
              <a:rPr lang="en-US" sz="2200" dirty="0">
                <a:ea typeface="ＭＳ Ｐゴシック" charset="0"/>
                <a:cs typeface="Calibri" pitchFamily="34" charset="0"/>
              </a:rPr>
              <a:t>Injection using needles or syringes contaminated with HIV-infected blood</a:t>
            </a:r>
          </a:p>
          <a:p>
            <a:pPr marL="109728" indent="0">
              <a:lnSpc>
                <a:spcPct val="90000"/>
              </a:lnSpc>
              <a:buClr>
                <a:schemeClr val="accent3"/>
              </a:buClr>
              <a:buFont typeface="Wingdings" pitchFamily="2" charset="2"/>
              <a:buNone/>
              <a:defRPr/>
            </a:pPr>
            <a:endParaRPr lang="en-US" sz="2200" dirty="0">
              <a:ea typeface="ＭＳ Ｐゴシック" charset="0"/>
              <a:cs typeface="Calibri" pitchFamily="34" charset="0"/>
            </a:endParaRPr>
          </a:p>
          <a:p>
            <a:pPr marL="452628">
              <a:lnSpc>
                <a:spcPct val="90000"/>
              </a:lnSpc>
              <a:buClr>
                <a:schemeClr val="accent3"/>
              </a:buClr>
              <a:defRPr/>
            </a:pPr>
            <a:r>
              <a:rPr lang="en-US" sz="2200" dirty="0">
                <a:ea typeface="ＭＳ Ｐゴシック" charset="0"/>
                <a:cs typeface="Calibri" pitchFamily="34" charset="0"/>
              </a:rPr>
              <a:t>Accidental cuts in a hospital setting with blood contaminated sharp instruments</a:t>
            </a:r>
          </a:p>
          <a:p>
            <a:pPr marL="452628">
              <a:lnSpc>
                <a:spcPct val="90000"/>
              </a:lnSpc>
              <a:buClr>
                <a:schemeClr val="accent3"/>
              </a:buClr>
              <a:defRPr/>
            </a:pPr>
            <a:endParaRPr lang="en-US" sz="2200" dirty="0">
              <a:ea typeface="ＭＳ Ｐゴシック" charset="0"/>
              <a:cs typeface="Calibri" pitchFamily="34" charset="0"/>
            </a:endParaRPr>
          </a:p>
          <a:p>
            <a:pPr marL="452628">
              <a:lnSpc>
                <a:spcPct val="90000"/>
              </a:lnSpc>
              <a:buClr>
                <a:schemeClr val="accent3"/>
              </a:buClr>
              <a:defRPr/>
            </a:pPr>
            <a:r>
              <a:rPr lang="en-US" sz="2200" dirty="0">
                <a:ea typeface="ＭＳ Ｐゴシック" charset="0"/>
                <a:cs typeface="Calibri" pitchFamily="34" charset="0"/>
              </a:rPr>
              <a:t>Exposure of broken skin or wound to infected blood or body fluids</a:t>
            </a:r>
          </a:p>
          <a:p>
            <a:pPr marL="109728" indent="0">
              <a:lnSpc>
                <a:spcPct val="90000"/>
              </a:lnSpc>
              <a:buClr>
                <a:schemeClr val="accent3"/>
              </a:buClr>
              <a:buFont typeface="Wingdings" pitchFamily="2" charset="2"/>
              <a:buNone/>
              <a:defRPr/>
            </a:pPr>
            <a:endParaRPr lang="en-US" sz="2200" dirty="0">
              <a:ea typeface="ＭＳ Ｐゴシック" charset="0"/>
              <a:cs typeface="Calibri" pitchFamily="34" charset="0"/>
            </a:endParaRPr>
          </a:p>
          <a:p>
            <a:pPr marL="452628">
              <a:lnSpc>
                <a:spcPct val="90000"/>
              </a:lnSpc>
              <a:buClr>
                <a:schemeClr val="accent3"/>
              </a:buClr>
              <a:defRPr/>
            </a:pPr>
            <a:r>
              <a:rPr lang="en-US" sz="2200" b="1" dirty="0">
                <a:ea typeface="ＭＳ Ｐゴシック" charset="0"/>
                <a:cs typeface="Calibri" pitchFamily="34" charset="0"/>
              </a:rPr>
              <a:t>Mother to child transmission</a:t>
            </a:r>
          </a:p>
          <a:p>
            <a:pPr marL="365760" indent="-256032">
              <a:lnSpc>
                <a:spcPct val="90000"/>
              </a:lnSpc>
              <a:buClr>
                <a:schemeClr val="accent3"/>
              </a:buClr>
              <a:buFont typeface="Wingdings 3"/>
              <a:buChar char=""/>
              <a:defRPr/>
            </a:pPr>
            <a:endParaRPr lang="en-US" sz="2000" dirty="0">
              <a:ea typeface="ＭＳ Ｐゴシック" charset="0"/>
            </a:endParaRPr>
          </a:p>
          <a:p>
            <a:pPr marL="109728" indent="0">
              <a:lnSpc>
                <a:spcPct val="90000"/>
              </a:lnSpc>
              <a:buClr>
                <a:schemeClr val="accent3"/>
              </a:buClr>
              <a:buFont typeface="Wingdings" pitchFamily="2" charset="2"/>
              <a:buNone/>
              <a:defRPr/>
            </a:pPr>
            <a:endParaRPr lang="en-US" sz="2000" dirty="0">
              <a:ea typeface="ＭＳ Ｐゴシック" charset="0"/>
            </a:endParaRPr>
          </a:p>
        </p:txBody>
      </p:sp>
      <p:pic>
        <p:nvPicPr>
          <p:cNvPr id="11" name="Picture 15" descr="Card 2"/>
          <p:cNvPicPr>
            <a:picLocks noChangeAspect="1" noChangeArrowheads="1"/>
          </p:cNvPicPr>
          <p:nvPr/>
        </p:nvPicPr>
        <p:blipFill>
          <a:blip r:embed="rId3" cstate="print"/>
          <a:srcRect/>
          <a:stretch>
            <a:fillRect/>
          </a:stretch>
        </p:blipFill>
        <p:spPr>
          <a:xfrm>
            <a:off x="7770812" y="1851025"/>
            <a:ext cx="3670300" cy="2438400"/>
          </a:xfrm>
          <a:prstGeom prst="roundRect">
            <a:avLst>
              <a:gd name="adj" fmla="val 0"/>
            </a:avLst>
          </a:prstGeom>
          <a:effectLst>
            <a:outerShdw blurRad="76200" dist="38100" dir="7800000" algn="tl" rotWithShape="0">
              <a:srgbClr val="000000">
                <a:alpha val="40000"/>
              </a:srgbClr>
            </a:outerShdw>
          </a:effectLst>
        </p:spPr>
      </p:pic>
      <p:sp>
        <p:nvSpPr>
          <p:cNvPr id="12" name="TextBox 4"/>
          <p:cNvSpPr txBox="1">
            <a:spLocks noChangeArrowheads="1"/>
          </p:cNvSpPr>
          <p:nvPr/>
        </p:nvSpPr>
        <p:spPr bwMode="auto">
          <a:xfrm>
            <a:off x="228601" y="1143002"/>
            <a:ext cx="11885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FF"/>
              </a:buClr>
              <a:buFont typeface="Wingdings" pitchFamily="2" charset="2"/>
              <a:buChar char="§"/>
              <a:defRPr>
                <a:solidFill>
                  <a:srgbClr val="D9D9D9"/>
                </a:solidFill>
                <a:latin typeface="Calibri" pitchFamily="34" charset="0"/>
              </a:defRPr>
            </a:lvl1pPr>
            <a:lvl2pPr marL="742950" indent="-285750" eaLnBrk="0" hangingPunct="0">
              <a:spcBef>
                <a:spcPct val="20000"/>
              </a:spcBef>
              <a:buClr>
                <a:srgbClr val="FFFFFF"/>
              </a:buClr>
              <a:buFont typeface="Wingdings" pitchFamily="2" charset="2"/>
              <a:buChar char="§"/>
              <a:defRPr sz="1400">
                <a:solidFill>
                  <a:srgbClr val="D9D9D9"/>
                </a:solidFill>
                <a:latin typeface="Calibri" pitchFamily="34" charset="0"/>
              </a:defRPr>
            </a:lvl2pPr>
            <a:lvl3pPr marL="11430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3pPr>
            <a:lvl4pPr marL="16002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4pPr>
            <a:lvl5pPr marL="2057400" indent="-228600" eaLnBrk="0" hangingPunct="0">
              <a:spcBef>
                <a:spcPct val="20000"/>
              </a:spcBef>
              <a:buClr>
                <a:srgbClr val="FFFFFF"/>
              </a:buClr>
              <a:buFont typeface="Wingdings" pitchFamily="2" charset="2"/>
              <a:buChar char="§"/>
              <a:defRPr sz="1400">
                <a:solidFill>
                  <a:srgbClr val="D9D9D9"/>
                </a:solidFill>
                <a:latin typeface="Calibri" pitchFamily="34" charset="0"/>
              </a:defRPr>
            </a:lvl5pPr>
            <a:lvl6pPr marL="25146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6pPr>
            <a:lvl7pPr marL="29718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7pPr>
            <a:lvl8pPr marL="34290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8pPr>
            <a:lvl9pPr marL="3886200" indent="-228600" eaLnBrk="0" fontAlgn="base" hangingPunct="0">
              <a:spcBef>
                <a:spcPct val="20000"/>
              </a:spcBef>
              <a:spcAft>
                <a:spcPct val="0"/>
              </a:spcAft>
              <a:buClr>
                <a:srgbClr val="FFFFFF"/>
              </a:buClr>
              <a:buFont typeface="Wingdings" pitchFamily="2" charset="2"/>
              <a:buChar char="§"/>
              <a:defRPr sz="1400">
                <a:solidFill>
                  <a:srgbClr val="D9D9D9"/>
                </a:solidFill>
                <a:latin typeface="Calibri" pitchFamily="34" charset="0"/>
              </a:defRPr>
            </a:lvl9pPr>
          </a:lstStyle>
          <a:p>
            <a:pPr eaLnBrk="1" hangingPunct="1">
              <a:spcBef>
                <a:spcPct val="0"/>
              </a:spcBef>
              <a:buClrTx/>
              <a:buFontTx/>
              <a:buNone/>
              <a:defRPr/>
            </a:pPr>
            <a:r>
              <a:rPr lang="en-US" altLang="en-US" sz="2000" b="1" dirty="0">
                <a:solidFill>
                  <a:schemeClr val="tx1"/>
                </a:solidFill>
                <a:ea typeface="Calibri" pitchFamily="34" charset="0"/>
                <a:cs typeface="Calibri" pitchFamily="34" charset="0"/>
              </a:rPr>
              <a:t>The virus can be transmitted/passed through body fluids including: semen, breast milk, blood and secretion from mucous membranes</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688" y="4835861"/>
            <a:ext cx="844549"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8237" y="4694571"/>
            <a:ext cx="167798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6226" y="4694573"/>
            <a:ext cx="136366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762000" y="5749925"/>
            <a:ext cx="3619500" cy="80645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7" name="8-Point Star 16"/>
          <p:cNvSpPr/>
          <p:nvPr/>
        </p:nvSpPr>
        <p:spPr>
          <a:xfrm>
            <a:off x="7221287" y="4856581"/>
            <a:ext cx="304801" cy="228600"/>
          </a:xfrm>
          <a:prstGeom prst="star8">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1</a:t>
            </a:r>
          </a:p>
        </p:txBody>
      </p:sp>
      <p:sp>
        <p:nvSpPr>
          <p:cNvPr id="18" name="8-Point Star 17"/>
          <p:cNvSpPr/>
          <p:nvPr/>
        </p:nvSpPr>
        <p:spPr>
          <a:xfrm>
            <a:off x="8218236" y="4865688"/>
            <a:ext cx="304801" cy="228600"/>
          </a:xfrm>
          <a:prstGeom prst="star8">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2</a:t>
            </a:r>
          </a:p>
        </p:txBody>
      </p:sp>
      <p:sp>
        <p:nvSpPr>
          <p:cNvPr id="19" name="8-Point Star 18"/>
          <p:cNvSpPr/>
          <p:nvPr/>
        </p:nvSpPr>
        <p:spPr>
          <a:xfrm>
            <a:off x="9844955" y="4960855"/>
            <a:ext cx="304801" cy="228600"/>
          </a:xfrm>
          <a:prstGeom prst="star8">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3</a:t>
            </a:r>
          </a:p>
        </p:txBody>
      </p:sp>
    </p:spTree>
    <p:extLst>
      <p:ext uri="{BB962C8B-B14F-4D97-AF65-F5344CB8AC3E}">
        <p14:creationId xmlns:p14="http://schemas.microsoft.com/office/powerpoint/2010/main" val="106143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8</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8</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r>
              <a:rPr lang="en-US" altLang="en-US" sz="2400" dirty="0">
                <a:solidFill>
                  <a:schemeClr val="bg1"/>
                </a:solidFill>
              </a:rPr>
              <a:t>1.8 million estimated children (&lt;15 years) living with HIV in 2017</a:t>
            </a:r>
            <a:endParaRPr lang="en-US" sz="2400" b="1" dirty="0">
              <a:solidFill>
                <a:schemeClr val="bg1"/>
              </a:solidFill>
              <a:cs typeface="Arial" panose="020B0604020202020204" pitchFamily="34" charset="0"/>
            </a:endParaRP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grpSp>
        <p:nvGrpSpPr>
          <p:cNvPr id="10" name="Group 9">
            <a:extLst>
              <a:ext uri="{FF2B5EF4-FFF2-40B4-BE49-F238E27FC236}">
                <a16:creationId xmlns:a16="http://schemas.microsoft.com/office/drawing/2014/main" id="{E032AE43-FAFE-4A86-A6C3-2AB8AB3348A8}"/>
              </a:ext>
            </a:extLst>
          </p:cNvPr>
          <p:cNvGrpSpPr/>
          <p:nvPr/>
        </p:nvGrpSpPr>
        <p:grpSpPr>
          <a:xfrm>
            <a:off x="1376318" y="1295400"/>
            <a:ext cx="9290093" cy="5269561"/>
            <a:chOff x="608400" y="1440000"/>
            <a:chExt cx="8668355" cy="4715444"/>
          </a:xfrm>
        </p:grpSpPr>
        <p:grpSp>
          <p:nvGrpSpPr>
            <p:cNvPr id="12" name="Group 11">
              <a:extLst>
                <a:ext uri="{FF2B5EF4-FFF2-40B4-BE49-F238E27FC236}">
                  <a16:creationId xmlns:a16="http://schemas.microsoft.com/office/drawing/2014/main" id="{27EA502A-E94C-45DC-B39C-781EE1A89FB0}"/>
                </a:ext>
              </a:extLst>
            </p:cNvPr>
            <p:cNvGrpSpPr/>
            <p:nvPr/>
          </p:nvGrpSpPr>
          <p:grpSpPr>
            <a:xfrm>
              <a:off x="1246894" y="1440000"/>
              <a:ext cx="8029861" cy="4424363"/>
              <a:chOff x="1246894" y="1504950"/>
              <a:chExt cx="8029861" cy="4424363"/>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894" y="1504950"/>
                <a:ext cx="8029861" cy="3878199"/>
              </a:xfrm>
              <a:prstGeom prst="rect">
                <a:avLst/>
              </a:prstGeom>
            </p:spPr>
          </p:pic>
          <p:sp>
            <p:nvSpPr>
              <p:cNvPr id="15" name="Rectangle 14"/>
              <p:cNvSpPr>
                <a:spLocks noChangeArrowheads="1"/>
              </p:cNvSpPr>
              <p:nvPr/>
            </p:nvSpPr>
            <p:spPr bwMode="auto">
              <a:xfrm>
                <a:off x="1555750" y="5529263"/>
                <a:ext cx="7418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4" tIns="47092" rIns="94184" bIns="47092">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r>
                  <a:rPr lang="en-US" altLang="en-US" sz="2000" b="1" dirty="0">
                    <a:latin typeface="Arial Bold" panose="020B0704020202020204" pitchFamily="34" charset="0"/>
                    <a:cs typeface="Arial Bold" panose="020B0704020202020204" pitchFamily="34" charset="0"/>
                  </a:rPr>
                  <a:t>Total: 1.8 million </a:t>
                </a:r>
                <a:r>
                  <a:rPr lang="en-US" altLang="en-US" dirty="0">
                    <a:solidFill>
                      <a:srgbClr val="4D4D4D"/>
                    </a:solidFill>
                  </a:rPr>
                  <a:t>[1.3 million–2.4 million]</a:t>
                </a:r>
              </a:p>
            </p:txBody>
          </p:sp>
          <p:sp>
            <p:nvSpPr>
              <p:cNvPr id="16" name="Rectangle 15"/>
              <p:cNvSpPr>
                <a:spLocks noChangeArrowheads="1"/>
              </p:cNvSpPr>
              <p:nvPr/>
            </p:nvSpPr>
            <p:spPr bwMode="auto">
              <a:xfrm>
                <a:off x="4251325" y="3083360"/>
                <a:ext cx="2278063" cy="44012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Middle East and North Africa</a:t>
                </a:r>
              </a:p>
              <a:p>
                <a:pPr algn="ctr">
                  <a:lnSpc>
                    <a:spcPct val="75000"/>
                  </a:lnSpc>
                  <a:spcBef>
                    <a:spcPts val="200"/>
                  </a:spcBef>
                  <a:spcAft>
                    <a:spcPts val="100"/>
                  </a:spcAft>
                </a:pPr>
                <a:r>
                  <a:rPr lang="en-US" altLang="en-US" sz="1400" b="1" dirty="0"/>
                  <a:t>8200</a:t>
                </a:r>
              </a:p>
              <a:p>
                <a:pPr algn="ctr">
                  <a:lnSpc>
                    <a:spcPct val="60000"/>
                  </a:lnSpc>
                </a:pPr>
                <a:r>
                  <a:rPr lang="en-US" altLang="en-US" sz="1000" b="1" dirty="0">
                    <a:solidFill>
                      <a:srgbClr val="5F5F5F"/>
                    </a:solidFill>
                    <a:latin typeface="Arial Narrow" pitchFamily="34" charset="0"/>
                  </a:rPr>
                  <a:t>[6000–11 000]</a:t>
                </a:r>
              </a:p>
            </p:txBody>
          </p:sp>
          <p:sp>
            <p:nvSpPr>
              <p:cNvPr id="17" name="Rectangle 16"/>
              <p:cNvSpPr>
                <a:spLocks noChangeArrowheads="1"/>
              </p:cNvSpPr>
              <p:nvPr/>
            </p:nvSpPr>
            <p:spPr bwMode="auto">
              <a:xfrm>
                <a:off x="3829310" y="3586544"/>
                <a:ext cx="1947862" cy="44012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Western and central Africa</a:t>
                </a:r>
              </a:p>
              <a:p>
                <a:pPr algn="ctr">
                  <a:lnSpc>
                    <a:spcPct val="75000"/>
                  </a:lnSpc>
                  <a:spcBef>
                    <a:spcPts val="200"/>
                  </a:spcBef>
                  <a:spcAft>
                    <a:spcPts val="100"/>
                  </a:spcAft>
                </a:pPr>
                <a:r>
                  <a:rPr lang="en-GB" altLang="en-US" sz="1400" b="1" dirty="0"/>
                  <a:t>500 000</a:t>
                </a:r>
                <a:endParaRPr lang="en-US" altLang="en-US" sz="1400" b="1" dirty="0"/>
              </a:p>
              <a:p>
                <a:pPr algn="ctr">
                  <a:lnSpc>
                    <a:spcPct val="60000"/>
                  </a:lnSpc>
                </a:pPr>
                <a:r>
                  <a:rPr lang="en-US" altLang="en-US" sz="1000" b="1" dirty="0">
                    <a:solidFill>
                      <a:srgbClr val="5F5F5F"/>
                    </a:solidFill>
                    <a:latin typeface="Arial Narrow" pitchFamily="34" charset="0"/>
                  </a:rPr>
                  <a:t>[320 000–690 000]</a:t>
                </a:r>
              </a:p>
            </p:txBody>
          </p:sp>
          <p:sp>
            <p:nvSpPr>
              <p:cNvPr id="18" name="Rectangle 17"/>
              <p:cNvSpPr>
                <a:spLocks noChangeArrowheads="1"/>
              </p:cNvSpPr>
              <p:nvPr/>
            </p:nvSpPr>
            <p:spPr bwMode="auto">
              <a:xfrm>
                <a:off x="5800346" y="1995017"/>
                <a:ext cx="1739900" cy="46423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Eastern Europe </a:t>
                </a:r>
                <a:br>
                  <a:rPr lang="en-US" altLang="en-US" sz="1200" b="1" dirty="0"/>
                </a:br>
                <a:r>
                  <a:rPr lang="en-US" altLang="en-US" sz="1200" b="1" dirty="0"/>
                  <a:t>and central Asia</a:t>
                </a:r>
              </a:p>
              <a:p>
                <a:pPr algn="ctr">
                  <a:lnSpc>
                    <a:spcPct val="75000"/>
                  </a:lnSpc>
                  <a:spcBef>
                    <a:spcPts val="200"/>
                  </a:spcBef>
                  <a:spcAft>
                    <a:spcPts val="100"/>
                  </a:spcAft>
                </a:pPr>
                <a:r>
                  <a:rPr lang="en-US" altLang="en-US" sz="1400" b="1" dirty="0"/>
                  <a:t>…*</a:t>
                </a:r>
              </a:p>
            </p:txBody>
          </p:sp>
          <p:sp>
            <p:nvSpPr>
              <p:cNvPr id="19" name="Rectangle 18"/>
              <p:cNvSpPr>
                <a:spLocks noChangeArrowheads="1"/>
              </p:cNvSpPr>
              <p:nvPr/>
            </p:nvSpPr>
            <p:spPr bwMode="auto">
              <a:xfrm>
                <a:off x="6765546" y="3847630"/>
                <a:ext cx="2197100" cy="44012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Asia and the Pacific</a:t>
                </a:r>
              </a:p>
              <a:p>
                <a:pPr algn="ctr">
                  <a:lnSpc>
                    <a:spcPct val="75000"/>
                  </a:lnSpc>
                  <a:spcBef>
                    <a:spcPts val="200"/>
                  </a:spcBef>
                  <a:spcAft>
                    <a:spcPts val="100"/>
                  </a:spcAft>
                </a:pPr>
                <a:r>
                  <a:rPr lang="en-US" altLang="en-US" sz="1400" b="1" dirty="0"/>
                  <a:t>110 000</a:t>
                </a:r>
              </a:p>
              <a:p>
                <a:pPr algn="ctr">
                  <a:lnSpc>
                    <a:spcPct val="60000"/>
                  </a:lnSpc>
                </a:pPr>
                <a:r>
                  <a:rPr lang="en-US" altLang="en-US" sz="1000" b="1" dirty="0">
                    <a:solidFill>
                      <a:srgbClr val="5F5F5F"/>
                    </a:solidFill>
                    <a:latin typeface="Arial Narrow" pitchFamily="34" charset="0"/>
                  </a:rPr>
                  <a:t>[82 000–150 000]</a:t>
                </a:r>
              </a:p>
            </p:txBody>
          </p:sp>
          <p:sp>
            <p:nvSpPr>
              <p:cNvPr id="20" name="Rectangle 19"/>
              <p:cNvSpPr>
                <a:spLocks noChangeArrowheads="1"/>
              </p:cNvSpPr>
              <p:nvPr/>
            </p:nvSpPr>
            <p:spPr bwMode="auto">
              <a:xfrm>
                <a:off x="1327150" y="2276475"/>
                <a:ext cx="3698875" cy="32573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North America and western and central Europe</a:t>
                </a:r>
              </a:p>
              <a:p>
                <a:pPr algn="ctr" eaLnBrk="1" hangingPunct="1">
                  <a:lnSpc>
                    <a:spcPct val="75000"/>
                  </a:lnSpc>
                  <a:spcBef>
                    <a:spcPts val="200"/>
                  </a:spcBef>
                  <a:spcAft>
                    <a:spcPts val="100"/>
                  </a:spcAft>
                </a:pPr>
                <a:r>
                  <a:rPr lang="en-US" altLang="en-US" sz="1400" b="1" dirty="0"/>
                  <a:t>…*</a:t>
                </a:r>
              </a:p>
            </p:txBody>
          </p:sp>
          <p:sp>
            <p:nvSpPr>
              <p:cNvPr id="21" name="Rectangle 20"/>
              <p:cNvSpPr>
                <a:spLocks noChangeArrowheads="1"/>
              </p:cNvSpPr>
              <p:nvPr/>
            </p:nvSpPr>
            <p:spPr bwMode="auto">
              <a:xfrm>
                <a:off x="4364038" y="4257675"/>
                <a:ext cx="2182812" cy="44012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Eastern and southern Africa</a:t>
                </a:r>
              </a:p>
              <a:p>
                <a:pPr algn="ctr">
                  <a:lnSpc>
                    <a:spcPct val="75000"/>
                  </a:lnSpc>
                  <a:spcBef>
                    <a:spcPts val="200"/>
                  </a:spcBef>
                  <a:spcAft>
                    <a:spcPts val="100"/>
                  </a:spcAft>
                </a:pPr>
                <a:r>
                  <a:rPr lang="en-GB" altLang="en-US" sz="1400" b="1" dirty="0"/>
                  <a:t>1.2 million</a:t>
                </a:r>
                <a:endParaRPr lang="en-US" altLang="en-US" sz="1400" b="1" dirty="0"/>
              </a:p>
              <a:p>
                <a:pPr algn="ctr">
                  <a:lnSpc>
                    <a:spcPct val="60000"/>
                  </a:lnSpc>
                </a:pPr>
                <a:r>
                  <a:rPr lang="en-US" altLang="en-US" sz="1000" b="1" dirty="0">
                    <a:solidFill>
                      <a:srgbClr val="5F5F5F"/>
                    </a:solidFill>
                    <a:latin typeface="Arial Narrow" pitchFamily="34" charset="0"/>
                  </a:rPr>
                  <a:t>[880 000–1.4 million]</a:t>
                </a:r>
              </a:p>
            </p:txBody>
          </p:sp>
          <p:sp>
            <p:nvSpPr>
              <p:cNvPr id="22" name="Rectangle 21"/>
              <p:cNvSpPr>
                <a:spLocks noChangeArrowheads="1"/>
              </p:cNvSpPr>
              <p:nvPr/>
            </p:nvSpPr>
            <p:spPr bwMode="auto">
              <a:xfrm>
                <a:off x="2373313" y="4150241"/>
                <a:ext cx="1762125" cy="436145"/>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Latin America </a:t>
                </a:r>
              </a:p>
              <a:p>
                <a:pPr algn="ctr">
                  <a:lnSpc>
                    <a:spcPct val="75000"/>
                  </a:lnSpc>
                  <a:spcBef>
                    <a:spcPts val="200"/>
                  </a:spcBef>
                  <a:spcAft>
                    <a:spcPts val="100"/>
                  </a:spcAft>
                </a:pPr>
                <a:r>
                  <a:rPr lang="en-US" altLang="en-US" sz="1400" b="1" dirty="0"/>
                  <a:t>27 000</a:t>
                </a:r>
              </a:p>
              <a:p>
                <a:pPr algn="ctr">
                  <a:lnSpc>
                    <a:spcPct val="60000"/>
                  </a:lnSpc>
                </a:pPr>
                <a:r>
                  <a:rPr lang="en-US" altLang="en-US" sz="1000" b="1" dirty="0">
                    <a:solidFill>
                      <a:srgbClr val="5F5F5F"/>
                    </a:solidFill>
                    <a:latin typeface="Arial Narrow" pitchFamily="34" charset="0"/>
                  </a:rPr>
                  <a:t>[19 000–36 000]</a:t>
                </a:r>
              </a:p>
            </p:txBody>
          </p:sp>
          <p:sp>
            <p:nvSpPr>
              <p:cNvPr id="23" name="Rectangle 22"/>
              <p:cNvSpPr>
                <a:spLocks noChangeArrowheads="1"/>
              </p:cNvSpPr>
              <p:nvPr/>
            </p:nvSpPr>
            <p:spPr bwMode="auto">
              <a:xfrm>
                <a:off x="2119164" y="3140968"/>
                <a:ext cx="1762125" cy="436145"/>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Caribbean</a:t>
                </a:r>
              </a:p>
              <a:p>
                <a:pPr algn="ctr">
                  <a:lnSpc>
                    <a:spcPct val="75000"/>
                  </a:lnSpc>
                  <a:spcBef>
                    <a:spcPts val="200"/>
                  </a:spcBef>
                  <a:spcAft>
                    <a:spcPts val="100"/>
                  </a:spcAft>
                </a:pPr>
                <a:r>
                  <a:rPr lang="en-US" altLang="en-US" sz="1400" b="1" dirty="0"/>
                  <a:t>9900</a:t>
                </a:r>
              </a:p>
              <a:p>
                <a:pPr algn="ctr">
                  <a:lnSpc>
                    <a:spcPct val="60000"/>
                  </a:lnSpc>
                </a:pPr>
                <a:r>
                  <a:rPr lang="en-US" altLang="en-US" sz="1000" b="1" dirty="0">
                    <a:solidFill>
                      <a:srgbClr val="5F5F5F"/>
                    </a:solidFill>
                    <a:latin typeface="Arial Narrow" pitchFamily="34" charset="0"/>
                  </a:rPr>
                  <a:t>[7400–15 000]</a:t>
                </a:r>
              </a:p>
            </p:txBody>
          </p:sp>
        </p:grpSp>
        <p:sp>
          <p:nvSpPr>
            <p:cNvPr id="13" name="TextBox 13">
              <a:extLst>
                <a:ext uri="{FF2B5EF4-FFF2-40B4-BE49-F238E27FC236}">
                  <a16:creationId xmlns:a16="http://schemas.microsoft.com/office/drawing/2014/main" id="{75397451-9567-4A17-B01F-F6DCD373E8E9}"/>
                </a:ext>
              </a:extLst>
            </p:cNvPr>
            <p:cNvSpPr txBox="1"/>
            <p:nvPr/>
          </p:nvSpPr>
          <p:spPr>
            <a:xfrm>
              <a:off x="608400" y="5940000"/>
              <a:ext cx="2723823" cy="215444"/>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GB" sz="800" dirty="0">
                  <a:latin typeface="Arial Narrow" panose="020B0606020202030204" pitchFamily="34" charset="0"/>
                </a:rPr>
                <a:t>*Estimates for children are not published because of small numbers.</a:t>
              </a:r>
            </a:p>
          </p:txBody>
        </p:sp>
      </p:grpSp>
      <p:sp>
        <p:nvSpPr>
          <p:cNvPr id="5" name="TextBox 4"/>
          <p:cNvSpPr txBox="1"/>
          <p:nvPr/>
        </p:nvSpPr>
        <p:spPr>
          <a:xfrm>
            <a:off x="311" y="6629400"/>
            <a:ext cx="3122301" cy="276999"/>
          </a:xfrm>
          <a:prstGeom prst="rect">
            <a:avLst/>
          </a:prstGeom>
          <a:noFill/>
        </p:spPr>
        <p:txBody>
          <a:bodyPr wrap="square" rtlCol="0">
            <a:spAutoFit/>
          </a:bodyPr>
          <a:lstStyle/>
          <a:p>
            <a:r>
              <a:rPr lang="en-US" sz="1200" dirty="0"/>
              <a:t>Source: UNAIDS, 2018</a:t>
            </a:r>
          </a:p>
        </p:txBody>
      </p:sp>
    </p:spTree>
    <p:extLst>
      <p:ext uri="{BB962C8B-B14F-4D97-AF65-F5344CB8AC3E}">
        <p14:creationId xmlns:p14="http://schemas.microsoft.com/office/powerpoint/2010/main" val="421614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1"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9</a:t>
            </a:fld>
            <a:endParaRPr lang="en-US" dirty="0"/>
          </a:p>
        </p:txBody>
      </p:sp>
      <p:sp>
        <p:nvSpPr>
          <p:cNvPr id="4" name="Slide Number Placeholder 2"/>
          <p:cNvSpPr txBox="1">
            <a:spLocks/>
          </p:cNvSpPr>
          <p:nvPr/>
        </p:nvSpPr>
        <p:spPr>
          <a:xfrm>
            <a:off x="8735330" y="6356366"/>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9</a:t>
            </a:fld>
            <a:endParaRPr lang="en-US" dirty="0">
              <a:solidFill>
                <a:prstClr val="black">
                  <a:tint val="75000"/>
                </a:prstClr>
              </a:solidFill>
            </a:endParaRPr>
          </a:p>
        </p:txBody>
      </p:sp>
      <p:sp>
        <p:nvSpPr>
          <p:cNvPr id="9" name="Title 1"/>
          <p:cNvSpPr>
            <a:spLocks noGrp="1"/>
          </p:cNvSpPr>
          <p:nvPr>
            <p:ph type="title"/>
          </p:nvPr>
        </p:nvSpPr>
        <p:spPr>
          <a:xfrm>
            <a:off x="1" y="1"/>
            <a:ext cx="12148858" cy="990601"/>
          </a:xfrm>
        </p:spPr>
        <p:txBody>
          <a:bodyPr>
            <a:noAutofit/>
          </a:bodyPr>
          <a:lstStyle/>
          <a:p>
            <a:pPr algn="l">
              <a:defRPr/>
            </a:pPr>
            <a:r>
              <a:rPr lang="en-US" altLang="en-US" sz="2400" dirty="0">
                <a:solidFill>
                  <a:schemeClr val="bg1"/>
                </a:solidFill>
              </a:rPr>
              <a:t>180,000 estimated new HIV infections among children (&lt;15 years) in 2017</a:t>
            </a:r>
            <a:endParaRPr lang="en-US" sz="2400" b="1" dirty="0">
              <a:solidFill>
                <a:schemeClr val="bg1"/>
              </a:solidFill>
              <a:cs typeface="Arial" panose="020B0604020202020204" pitchFamily="34" charset="0"/>
            </a:endParaRPr>
          </a:p>
        </p:txBody>
      </p:sp>
      <p:sp>
        <p:nvSpPr>
          <p:cNvPr id="6" name="Oval 5">
            <a:extLst>
              <a:ext uri="{FF2B5EF4-FFF2-40B4-BE49-F238E27FC236}">
                <a16:creationId xmlns:a16="http://schemas.microsoft.com/office/drawing/2014/main" id="{2F10F051-E8D7-6141-BB96-10E1327CE3EA}"/>
              </a:ext>
            </a:extLst>
          </p:cNvPr>
          <p:cNvSpPr/>
          <p:nvPr/>
        </p:nvSpPr>
        <p:spPr>
          <a:xfrm>
            <a:off x="11217867"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7" name="Rectangle 5"/>
          <p:cNvSpPr>
            <a:spLocks noChangeArrowheads="1"/>
          </p:cNvSpPr>
          <p:nvPr/>
        </p:nvSpPr>
        <p:spPr bwMode="auto">
          <a:xfrm>
            <a:off x="1" y="2615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sp>
        <p:nvSpPr>
          <p:cNvPr id="11" name="TextBox 10"/>
          <p:cNvSpPr txBox="1"/>
          <p:nvPr/>
        </p:nvSpPr>
        <p:spPr>
          <a:xfrm>
            <a:off x="311" y="6629400"/>
            <a:ext cx="3122301" cy="276999"/>
          </a:xfrm>
          <a:prstGeom prst="rect">
            <a:avLst/>
          </a:prstGeom>
          <a:noFill/>
        </p:spPr>
        <p:txBody>
          <a:bodyPr wrap="square" rtlCol="0">
            <a:spAutoFit/>
          </a:bodyPr>
          <a:lstStyle/>
          <a:p>
            <a:r>
              <a:rPr lang="en-US" sz="1200" dirty="0"/>
              <a:t>Source: UNAIDS, 2018</a:t>
            </a:r>
          </a:p>
        </p:txBody>
      </p:sp>
      <p:grpSp>
        <p:nvGrpSpPr>
          <p:cNvPr id="12" name="Group 11">
            <a:extLst>
              <a:ext uri="{FF2B5EF4-FFF2-40B4-BE49-F238E27FC236}">
                <a16:creationId xmlns:a16="http://schemas.microsoft.com/office/drawing/2014/main" id="{7DE82EDC-1276-4F42-84D4-097791360836}"/>
              </a:ext>
            </a:extLst>
          </p:cNvPr>
          <p:cNvGrpSpPr/>
          <p:nvPr/>
        </p:nvGrpSpPr>
        <p:grpSpPr>
          <a:xfrm>
            <a:off x="1303725" y="1426152"/>
            <a:ext cx="9286487" cy="5112775"/>
            <a:chOff x="608400" y="1440000"/>
            <a:chExt cx="8668355" cy="4715444"/>
          </a:xfrm>
        </p:grpSpPr>
        <p:grpSp>
          <p:nvGrpSpPr>
            <p:cNvPr id="14" name="Group 13">
              <a:extLst>
                <a:ext uri="{FF2B5EF4-FFF2-40B4-BE49-F238E27FC236}">
                  <a16:creationId xmlns:a16="http://schemas.microsoft.com/office/drawing/2014/main" id="{1A6EF85E-4FEA-4E02-B2E5-9C1CED633E99}"/>
                </a:ext>
              </a:extLst>
            </p:cNvPr>
            <p:cNvGrpSpPr/>
            <p:nvPr/>
          </p:nvGrpSpPr>
          <p:grpSpPr>
            <a:xfrm>
              <a:off x="1246894" y="1440000"/>
              <a:ext cx="8029861" cy="4424363"/>
              <a:chOff x="1246894" y="1504950"/>
              <a:chExt cx="8029861" cy="4424363"/>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894" y="1504950"/>
                <a:ext cx="8029861" cy="3878199"/>
              </a:xfrm>
              <a:prstGeom prst="rect">
                <a:avLst/>
              </a:prstGeom>
            </p:spPr>
          </p:pic>
          <p:sp>
            <p:nvSpPr>
              <p:cNvPr id="17" name="Rectangle 16"/>
              <p:cNvSpPr>
                <a:spLocks noChangeArrowheads="1"/>
              </p:cNvSpPr>
              <p:nvPr/>
            </p:nvSpPr>
            <p:spPr bwMode="auto">
              <a:xfrm>
                <a:off x="1555750" y="5529263"/>
                <a:ext cx="7418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4" tIns="47092" rIns="94184" bIns="47092">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r>
                  <a:rPr lang="en-US" altLang="en-US" sz="2000" b="1" dirty="0"/>
                  <a:t>Total: 180 000 </a:t>
                </a:r>
                <a:r>
                  <a:rPr lang="en-US" altLang="en-US" dirty="0">
                    <a:solidFill>
                      <a:srgbClr val="4D4D4D"/>
                    </a:solidFill>
                  </a:rPr>
                  <a:t>[110 000–260 000]</a:t>
                </a:r>
              </a:p>
            </p:txBody>
          </p:sp>
          <p:sp>
            <p:nvSpPr>
              <p:cNvPr id="18" name="Rectangle 17"/>
              <p:cNvSpPr>
                <a:spLocks noChangeArrowheads="1"/>
              </p:cNvSpPr>
              <p:nvPr/>
            </p:nvSpPr>
            <p:spPr bwMode="auto">
              <a:xfrm>
                <a:off x="4251325" y="3083360"/>
                <a:ext cx="2278063" cy="44012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Middle East and North Africa</a:t>
                </a:r>
              </a:p>
              <a:p>
                <a:pPr algn="ctr">
                  <a:lnSpc>
                    <a:spcPct val="75000"/>
                  </a:lnSpc>
                  <a:spcBef>
                    <a:spcPts val="200"/>
                  </a:spcBef>
                  <a:spcAft>
                    <a:spcPts val="100"/>
                  </a:spcAft>
                </a:pPr>
                <a:r>
                  <a:rPr lang="en-US" altLang="en-US" sz="1400" b="1" dirty="0"/>
                  <a:t>1300</a:t>
                </a:r>
              </a:p>
              <a:p>
                <a:pPr algn="ctr">
                  <a:lnSpc>
                    <a:spcPct val="60000"/>
                  </a:lnSpc>
                </a:pPr>
                <a:r>
                  <a:rPr lang="en-US" altLang="en-US" sz="1000" b="1" dirty="0">
                    <a:solidFill>
                      <a:srgbClr val="5F5F5F"/>
                    </a:solidFill>
                    <a:latin typeface="Arial Narrow" pitchFamily="34" charset="0"/>
                  </a:rPr>
                  <a:t>[780–1900]</a:t>
                </a:r>
              </a:p>
            </p:txBody>
          </p:sp>
          <p:sp>
            <p:nvSpPr>
              <p:cNvPr id="19" name="Rectangle 18"/>
              <p:cNvSpPr>
                <a:spLocks noChangeArrowheads="1"/>
              </p:cNvSpPr>
              <p:nvPr/>
            </p:nvSpPr>
            <p:spPr bwMode="auto">
              <a:xfrm>
                <a:off x="3829310" y="3586544"/>
                <a:ext cx="1947862" cy="44012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Western and central Africa</a:t>
                </a:r>
              </a:p>
              <a:p>
                <a:pPr algn="ctr">
                  <a:lnSpc>
                    <a:spcPct val="75000"/>
                  </a:lnSpc>
                  <a:spcBef>
                    <a:spcPts val="200"/>
                  </a:spcBef>
                  <a:spcAft>
                    <a:spcPts val="100"/>
                  </a:spcAft>
                </a:pPr>
                <a:r>
                  <a:rPr lang="en-GB" altLang="en-US" sz="1400" b="1" dirty="0"/>
                  <a:t>67 000</a:t>
                </a:r>
                <a:endParaRPr lang="en-US" altLang="en-US" sz="1400" b="1" dirty="0"/>
              </a:p>
              <a:p>
                <a:pPr algn="ctr">
                  <a:lnSpc>
                    <a:spcPct val="60000"/>
                  </a:lnSpc>
                </a:pPr>
                <a:r>
                  <a:rPr lang="en-US" altLang="en-US" sz="1000" b="1" dirty="0">
                    <a:solidFill>
                      <a:srgbClr val="5F5F5F"/>
                    </a:solidFill>
                    <a:latin typeface="Arial Narrow" pitchFamily="34" charset="0"/>
                  </a:rPr>
                  <a:t>[36 000–100 000]</a:t>
                </a:r>
              </a:p>
            </p:txBody>
          </p:sp>
          <p:sp>
            <p:nvSpPr>
              <p:cNvPr id="20" name="Rectangle 19"/>
              <p:cNvSpPr>
                <a:spLocks noChangeArrowheads="1"/>
              </p:cNvSpPr>
              <p:nvPr/>
            </p:nvSpPr>
            <p:spPr bwMode="auto">
              <a:xfrm>
                <a:off x="5800338" y="1995017"/>
                <a:ext cx="1739900" cy="46423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Eastern Europe </a:t>
                </a:r>
                <a:br>
                  <a:rPr lang="en-US" altLang="en-US" sz="1200" b="1" dirty="0"/>
                </a:br>
                <a:r>
                  <a:rPr lang="en-US" altLang="en-US" sz="1200" b="1" dirty="0"/>
                  <a:t>and central Asia</a:t>
                </a:r>
              </a:p>
              <a:p>
                <a:pPr algn="ctr">
                  <a:lnSpc>
                    <a:spcPct val="75000"/>
                  </a:lnSpc>
                  <a:spcBef>
                    <a:spcPts val="200"/>
                  </a:spcBef>
                  <a:spcAft>
                    <a:spcPts val="100"/>
                  </a:spcAft>
                </a:pPr>
                <a:r>
                  <a:rPr lang="en-US" altLang="en-US" sz="1400" b="1" dirty="0"/>
                  <a:t>…*</a:t>
                </a:r>
              </a:p>
            </p:txBody>
          </p:sp>
          <p:sp>
            <p:nvSpPr>
              <p:cNvPr id="21" name="Rectangle 20"/>
              <p:cNvSpPr>
                <a:spLocks noChangeArrowheads="1"/>
              </p:cNvSpPr>
              <p:nvPr/>
            </p:nvSpPr>
            <p:spPr bwMode="auto">
              <a:xfrm>
                <a:off x="6765538" y="3847630"/>
                <a:ext cx="2197100" cy="44012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Asia and the Pacific</a:t>
                </a:r>
              </a:p>
              <a:p>
                <a:pPr algn="ctr">
                  <a:lnSpc>
                    <a:spcPct val="75000"/>
                  </a:lnSpc>
                  <a:spcBef>
                    <a:spcPts val="200"/>
                  </a:spcBef>
                  <a:spcAft>
                    <a:spcPts val="100"/>
                  </a:spcAft>
                </a:pPr>
                <a:r>
                  <a:rPr lang="en-US" altLang="en-US" sz="1400" b="1" dirty="0"/>
                  <a:t>10 000</a:t>
                </a:r>
              </a:p>
              <a:p>
                <a:pPr algn="ctr">
                  <a:lnSpc>
                    <a:spcPct val="60000"/>
                  </a:lnSpc>
                </a:pPr>
                <a:r>
                  <a:rPr lang="en-US" altLang="en-US" sz="1000" b="1" dirty="0">
                    <a:solidFill>
                      <a:srgbClr val="5F5F5F"/>
                    </a:solidFill>
                    <a:latin typeface="Arial Narrow" pitchFamily="34" charset="0"/>
                  </a:rPr>
                  <a:t>[7400–14 000]</a:t>
                </a:r>
              </a:p>
            </p:txBody>
          </p:sp>
          <p:sp>
            <p:nvSpPr>
              <p:cNvPr id="22" name="Rectangle 21"/>
              <p:cNvSpPr>
                <a:spLocks noChangeArrowheads="1"/>
              </p:cNvSpPr>
              <p:nvPr/>
            </p:nvSpPr>
            <p:spPr bwMode="auto">
              <a:xfrm>
                <a:off x="1327150" y="2276475"/>
                <a:ext cx="3698875" cy="32573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North America and western and central Europe</a:t>
                </a:r>
              </a:p>
              <a:p>
                <a:pPr algn="ctr" eaLnBrk="1" hangingPunct="1">
                  <a:lnSpc>
                    <a:spcPct val="75000"/>
                  </a:lnSpc>
                  <a:spcBef>
                    <a:spcPts val="200"/>
                  </a:spcBef>
                  <a:spcAft>
                    <a:spcPts val="100"/>
                  </a:spcAft>
                </a:pPr>
                <a:r>
                  <a:rPr lang="en-US" altLang="en-US" sz="1400" b="1" dirty="0"/>
                  <a:t>…*</a:t>
                </a:r>
              </a:p>
            </p:txBody>
          </p:sp>
          <p:sp>
            <p:nvSpPr>
              <p:cNvPr id="23" name="Rectangle 22"/>
              <p:cNvSpPr>
                <a:spLocks noChangeArrowheads="1"/>
              </p:cNvSpPr>
              <p:nvPr/>
            </p:nvSpPr>
            <p:spPr bwMode="auto">
              <a:xfrm>
                <a:off x="4364038" y="4257675"/>
                <a:ext cx="2182812" cy="440120"/>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Eastern and southern Africa</a:t>
                </a:r>
              </a:p>
              <a:p>
                <a:pPr algn="ctr">
                  <a:lnSpc>
                    <a:spcPct val="75000"/>
                  </a:lnSpc>
                  <a:spcBef>
                    <a:spcPts val="200"/>
                  </a:spcBef>
                  <a:spcAft>
                    <a:spcPts val="100"/>
                  </a:spcAft>
                </a:pPr>
                <a:r>
                  <a:rPr lang="en-GB" altLang="en-US" sz="1400" b="1" dirty="0"/>
                  <a:t>92 000</a:t>
                </a:r>
                <a:endParaRPr lang="en-US" altLang="en-US" sz="1400" b="1" dirty="0"/>
              </a:p>
              <a:p>
                <a:pPr algn="ctr">
                  <a:lnSpc>
                    <a:spcPct val="60000"/>
                  </a:lnSpc>
                </a:pPr>
                <a:r>
                  <a:rPr lang="en-US" altLang="en-US" sz="1000" b="1" dirty="0">
                    <a:solidFill>
                      <a:srgbClr val="5F5F5F"/>
                    </a:solidFill>
                    <a:latin typeface="Arial Narrow" pitchFamily="34" charset="0"/>
                  </a:rPr>
                  <a:t>[61 000–130 000]</a:t>
                </a:r>
              </a:p>
            </p:txBody>
          </p:sp>
          <p:sp>
            <p:nvSpPr>
              <p:cNvPr id="24" name="Rectangle 23"/>
              <p:cNvSpPr>
                <a:spLocks noChangeArrowheads="1"/>
              </p:cNvSpPr>
              <p:nvPr/>
            </p:nvSpPr>
            <p:spPr bwMode="auto">
              <a:xfrm>
                <a:off x="2373313" y="4150241"/>
                <a:ext cx="1762125" cy="436145"/>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Latin America </a:t>
                </a:r>
              </a:p>
              <a:p>
                <a:pPr algn="ctr">
                  <a:lnSpc>
                    <a:spcPct val="75000"/>
                  </a:lnSpc>
                  <a:spcBef>
                    <a:spcPts val="200"/>
                  </a:spcBef>
                  <a:spcAft>
                    <a:spcPts val="100"/>
                  </a:spcAft>
                </a:pPr>
                <a:r>
                  <a:rPr lang="en-US" altLang="en-US" sz="1400" b="1" dirty="0"/>
                  <a:t>2400</a:t>
                </a:r>
              </a:p>
              <a:p>
                <a:pPr algn="ctr">
                  <a:lnSpc>
                    <a:spcPct val="60000"/>
                  </a:lnSpc>
                </a:pPr>
                <a:r>
                  <a:rPr lang="en-US" altLang="en-US" sz="1000" b="1" dirty="0">
                    <a:solidFill>
                      <a:srgbClr val="5F5F5F"/>
                    </a:solidFill>
                    <a:latin typeface="Arial Narrow" pitchFamily="34" charset="0"/>
                  </a:rPr>
                  <a:t>[1800–3600]</a:t>
                </a:r>
              </a:p>
            </p:txBody>
          </p:sp>
          <p:sp>
            <p:nvSpPr>
              <p:cNvPr id="25" name="Rectangle 24"/>
              <p:cNvSpPr>
                <a:spLocks noChangeArrowheads="1"/>
              </p:cNvSpPr>
              <p:nvPr/>
            </p:nvSpPr>
            <p:spPr bwMode="auto">
              <a:xfrm>
                <a:off x="2119164" y="3140968"/>
                <a:ext cx="1762125" cy="436145"/>
              </a:xfrm>
              <a:prstGeom prst="rect">
                <a:avLst/>
              </a:prstGeom>
              <a:noFill/>
              <a:ln>
                <a:noFill/>
              </a:ln>
              <a:effectLst>
                <a:outerShdw blurRad="38100" dist="254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lnSpc>
                    <a:spcPct val="75000"/>
                  </a:lnSpc>
                </a:pPr>
                <a:r>
                  <a:rPr lang="en-US" altLang="en-US" sz="1200" b="1" dirty="0"/>
                  <a:t>Caribbean</a:t>
                </a:r>
              </a:p>
              <a:p>
                <a:pPr algn="ctr">
                  <a:lnSpc>
                    <a:spcPct val="75000"/>
                  </a:lnSpc>
                  <a:spcBef>
                    <a:spcPts val="200"/>
                  </a:spcBef>
                  <a:spcAft>
                    <a:spcPts val="100"/>
                  </a:spcAft>
                </a:pPr>
                <a:r>
                  <a:rPr lang="en-US" altLang="en-US" sz="1400" b="1" dirty="0"/>
                  <a:t>1100</a:t>
                </a:r>
              </a:p>
              <a:p>
                <a:pPr algn="ctr">
                  <a:lnSpc>
                    <a:spcPct val="60000"/>
                  </a:lnSpc>
                </a:pPr>
                <a:r>
                  <a:rPr lang="en-US" altLang="en-US" sz="1000" b="1" dirty="0">
                    <a:solidFill>
                      <a:srgbClr val="5F5F5F"/>
                    </a:solidFill>
                    <a:latin typeface="Arial Narrow" pitchFamily="34" charset="0"/>
                  </a:rPr>
                  <a:t>[710 – 1900]</a:t>
                </a:r>
              </a:p>
            </p:txBody>
          </p:sp>
        </p:grpSp>
        <p:sp>
          <p:nvSpPr>
            <p:cNvPr id="15" name="TextBox 2">
              <a:extLst>
                <a:ext uri="{FF2B5EF4-FFF2-40B4-BE49-F238E27FC236}">
                  <a16:creationId xmlns:a16="http://schemas.microsoft.com/office/drawing/2014/main" id="{5D2F4C63-E89C-4A1B-BFCB-62E0E8C7026B}"/>
                </a:ext>
              </a:extLst>
            </p:cNvPr>
            <p:cNvSpPr txBox="1"/>
            <p:nvPr/>
          </p:nvSpPr>
          <p:spPr>
            <a:xfrm>
              <a:off x="608400" y="5940000"/>
              <a:ext cx="2723823" cy="215444"/>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GB" sz="800" dirty="0">
                  <a:latin typeface="Arial Narrow" panose="020B0606020202030204" pitchFamily="34" charset="0"/>
                </a:rPr>
                <a:t>*Estimates for children are not published because of small numbers.</a:t>
              </a:r>
            </a:p>
          </p:txBody>
        </p:sp>
      </p:grpSp>
    </p:spTree>
    <p:extLst>
      <p:ext uri="{BB962C8B-B14F-4D97-AF65-F5344CB8AC3E}">
        <p14:creationId xmlns:p14="http://schemas.microsoft.com/office/powerpoint/2010/main" val="139577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01.xml><?xml version="1.0" encoding="utf-8"?>
<p:tagLst xmlns:a="http://schemas.openxmlformats.org/drawingml/2006/main" xmlns:r="http://schemas.openxmlformats.org/officeDocument/2006/relationships" xmlns:p="http://schemas.openxmlformats.org/presentationml/2006/main">
  <p:tag name="RESIZE" val="Yes"/>
</p:tagLst>
</file>

<file path=ppt/tags/tag102.xml><?xml version="1.0" encoding="utf-8"?>
<p:tagLst xmlns:a="http://schemas.openxmlformats.org/drawingml/2006/main" xmlns:r="http://schemas.openxmlformats.org/officeDocument/2006/relationships" xmlns:p="http://schemas.openxmlformats.org/presentationml/2006/main">
  <p:tag name="RESIZE" val="Yes"/>
</p:tagLst>
</file>

<file path=ppt/tags/tag103.xml><?xml version="1.0" encoding="utf-8"?>
<p:tagLst xmlns:a="http://schemas.openxmlformats.org/drawingml/2006/main" xmlns:r="http://schemas.openxmlformats.org/officeDocument/2006/relationships" xmlns:p="http://schemas.openxmlformats.org/presentationml/2006/main">
  <p:tag name="RESIZE" val="Yes"/>
</p:tagLst>
</file>

<file path=ppt/tags/tag104.xml><?xml version="1.0" encoding="utf-8"?>
<p:tagLst xmlns:a="http://schemas.openxmlformats.org/drawingml/2006/main" xmlns:r="http://schemas.openxmlformats.org/officeDocument/2006/relationships" xmlns:p="http://schemas.openxmlformats.org/presentationml/2006/main">
  <p:tag name="RESIZE" val="Yes"/>
</p:tagLst>
</file>

<file path=ppt/tags/tag105.xml><?xml version="1.0" encoding="utf-8"?>
<p:tagLst xmlns:a="http://schemas.openxmlformats.org/drawingml/2006/main" xmlns:r="http://schemas.openxmlformats.org/officeDocument/2006/relationships" xmlns:p="http://schemas.openxmlformats.org/presentationml/2006/main">
  <p:tag name="RESIZE" val="Yes"/>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3.xml><?xml version="1.0" encoding="utf-8"?>
<p:tagLst xmlns:a="http://schemas.openxmlformats.org/drawingml/2006/main" xmlns:r="http://schemas.openxmlformats.org/officeDocument/2006/relationships" xmlns:p="http://schemas.openxmlformats.org/presentationml/2006/main">
  <p:tag name="RESIZE" val="Yes"/>
</p:tagLst>
</file>

<file path=ppt/tags/tag64.xml><?xml version="1.0" encoding="utf-8"?>
<p:tagLst xmlns:a="http://schemas.openxmlformats.org/drawingml/2006/main" xmlns:r="http://schemas.openxmlformats.org/officeDocument/2006/relationships" xmlns:p="http://schemas.openxmlformats.org/presentationml/2006/main">
  <p:tag name="RESIZE" val="Yes"/>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3.xml><?xml version="1.0" encoding="utf-8"?>
<p:tagLst xmlns:a="http://schemas.openxmlformats.org/drawingml/2006/main" xmlns:r="http://schemas.openxmlformats.org/officeDocument/2006/relationships" xmlns:p="http://schemas.openxmlformats.org/presentationml/2006/main">
  <p:tag name="RESIZE" val="Yes"/>
</p:tagLst>
</file>

<file path=ppt/tags/tag74.xml><?xml version="1.0" encoding="utf-8"?>
<p:tagLst xmlns:a="http://schemas.openxmlformats.org/drawingml/2006/main" xmlns:r="http://schemas.openxmlformats.org/officeDocument/2006/relationships" xmlns:p="http://schemas.openxmlformats.org/presentationml/2006/main">
  <p:tag name="RESIZE" val="Yes"/>
</p:tagLst>
</file>

<file path=ppt/tags/tag75.xml><?xml version="1.0" encoding="utf-8"?>
<p:tagLst xmlns:a="http://schemas.openxmlformats.org/drawingml/2006/main" xmlns:r="http://schemas.openxmlformats.org/officeDocument/2006/relationships" xmlns:p="http://schemas.openxmlformats.org/presentationml/2006/main">
  <p:tag name="RESIZE" val="Yes"/>
</p:tagLst>
</file>

<file path=ppt/tags/tag76.xml><?xml version="1.0" encoding="utf-8"?>
<p:tagLst xmlns:a="http://schemas.openxmlformats.org/drawingml/2006/main" xmlns:r="http://schemas.openxmlformats.org/officeDocument/2006/relationships" xmlns:p="http://schemas.openxmlformats.org/presentationml/2006/main">
  <p:tag name="RESIZE" val="Yes"/>
</p:tagLst>
</file>

<file path=ppt/tags/tag77.xml><?xml version="1.0" encoding="utf-8"?>
<p:tagLst xmlns:a="http://schemas.openxmlformats.org/drawingml/2006/main" xmlns:r="http://schemas.openxmlformats.org/officeDocument/2006/relationships" xmlns:p="http://schemas.openxmlformats.org/presentationml/2006/main">
  <p:tag name="RESIZE" val="Yes"/>
</p:tagLst>
</file>

<file path=ppt/tags/tag78.xml><?xml version="1.0" encoding="utf-8"?>
<p:tagLst xmlns:a="http://schemas.openxmlformats.org/drawingml/2006/main" xmlns:r="http://schemas.openxmlformats.org/officeDocument/2006/relationships" xmlns:p="http://schemas.openxmlformats.org/presentationml/2006/main">
  <p:tag name="RESIZE" val="Yes"/>
</p:tagLst>
</file>

<file path=ppt/tags/tag79.xml><?xml version="1.0" encoding="utf-8"?>
<p:tagLst xmlns:a="http://schemas.openxmlformats.org/drawingml/2006/main" xmlns:r="http://schemas.openxmlformats.org/officeDocument/2006/relationships" xmlns:p="http://schemas.openxmlformats.org/presentationml/2006/main">
  <p:tag name="RESIZE" val="Yes"/>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80.xml><?xml version="1.0" encoding="utf-8"?>
<p:tagLst xmlns:a="http://schemas.openxmlformats.org/drawingml/2006/main" xmlns:r="http://schemas.openxmlformats.org/officeDocument/2006/relationships" xmlns:p="http://schemas.openxmlformats.org/presentationml/2006/main">
  <p:tag name="RESIZE" val="Yes"/>
</p:tagLst>
</file>

<file path=ppt/tags/tag81.xml><?xml version="1.0" encoding="utf-8"?>
<p:tagLst xmlns:a="http://schemas.openxmlformats.org/drawingml/2006/main" xmlns:r="http://schemas.openxmlformats.org/officeDocument/2006/relationships" xmlns:p="http://schemas.openxmlformats.org/presentationml/2006/main">
  <p:tag name="RESIZE" val="Yes"/>
</p:tagLst>
</file>

<file path=ppt/tags/tag82.xml><?xml version="1.0" encoding="utf-8"?>
<p:tagLst xmlns:a="http://schemas.openxmlformats.org/drawingml/2006/main" xmlns:r="http://schemas.openxmlformats.org/officeDocument/2006/relationships" xmlns:p="http://schemas.openxmlformats.org/presentationml/2006/main">
  <p:tag name="RESIZE" val="Yes"/>
</p:tagLst>
</file>

<file path=ppt/tags/tag83.xml><?xml version="1.0" encoding="utf-8"?>
<p:tagLst xmlns:a="http://schemas.openxmlformats.org/drawingml/2006/main" xmlns:r="http://schemas.openxmlformats.org/officeDocument/2006/relationships" xmlns:p="http://schemas.openxmlformats.org/presentationml/2006/main">
  <p:tag name="RESIZE" val="Yes"/>
</p:tagLst>
</file>

<file path=ppt/tags/tag84.xml><?xml version="1.0" encoding="utf-8"?>
<p:tagLst xmlns:a="http://schemas.openxmlformats.org/drawingml/2006/main" xmlns:r="http://schemas.openxmlformats.org/officeDocument/2006/relationships" xmlns:p="http://schemas.openxmlformats.org/presentationml/2006/main">
  <p:tag name="RESIZE" val="Yes"/>
</p:tagLst>
</file>

<file path=ppt/tags/tag85.xml><?xml version="1.0" encoding="utf-8"?>
<p:tagLst xmlns:a="http://schemas.openxmlformats.org/drawingml/2006/main" xmlns:r="http://schemas.openxmlformats.org/officeDocument/2006/relationships" xmlns:p="http://schemas.openxmlformats.org/presentationml/2006/main">
  <p:tag name="RESIZE" val="Yes"/>
</p:tagLst>
</file>

<file path=ppt/tags/tag86.xml><?xml version="1.0" encoding="utf-8"?>
<p:tagLst xmlns:a="http://schemas.openxmlformats.org/drawingml/2006/main" xmlns:r="http://schemas.openxmlformats.org/officeDocument/2006/relationships" xmlns:p="http://schemas.openxmlformats.org/presentationml/2006/main">
  <p:tag name="RESIZE" val="Yes"/>
</p:tagLst>
</file>

<file path=ppt/tags/tag87.xml><?xml version="1.0" encoding="utf-8"?>
<p:tagLst xmlns:a="http://schemas.openxmlformats.org/drawingml/2006/main" xmlns:r="http://schemas.openxmlformats.org/officeDocument/2006/relationships" xmlns:p="http://schemas.openxmlformats.org/presentationml/2006/main">
  <p:tag name="RESIZE" val="Yes"/>
</p:tagLst>
</file>

<file path=ppt/tags/tag88.xml><?xml version="1.0" encoding="utf-8"?>
<p:tagLst xmlns:a="http://schemas.openxmlformats.org/drawingml/2006/main" xmlns:r="http://schemas.openxmlformats.org/officeDocument/2006/relationships" xmlns:p="http://schemas.openxmlformats.org/presentationml/2006/main">
  <p:tag name="RESIZE" val="Yes"/>
</p:tagLst>
</file>

<file path=ppt/tags/tag89.xml><?xml version="1.0" encoding="utf-8"?>
<p:tagLst xmlns:a="http://schemas.openxmlformats.org/drawingml/2006/main" xmlns:r="http://schemas.openxmlformats.org/officeDocument/2006/relationships" xmlns:p="http://schemas.openxmlformats.org/presentationml/2006/main">
  <p:tag name="RESIZE" val="Yes"/>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90.xml><?xml version="1.0" encoding="utf-8"?>
<p:tagLst xmlns:a="http://schemas.openxmlformats.org/drawingml/2006/main" xmlns:r="http://schemas.openxmlformats.org/officeDocument/2006/relationships" xmlns:p="http://schemas.openxmlformats.org/presentationml/2006/main">
  <p:tag name="BAINBULLET" val="True"/>
</p:tagLst>
</file>

<file path=ppt/tags/tag91.xml><?xml version="1.0" encoding="utf-8"?>
<p:tagLst xmlns:a="http://schemas.openxmlformats.org/drawingml/2006/main" xmlns:r="http://schemas.openxmlformats.org/officeDocument/2006/relationships" xmlns:p="http://schemas.openxmlformats.org/presentationml/2006/main">
  <p:tag name="RESIZE" val="Yes"/>
</p:tagLst>
</file>

<file path=ppt/tags/tag92.xml><?xml version="1.0" encoding="utf-8"?>
<p:tagLst xmlns:a="http://schemas.openxmlformats.org/drawingml/2006/main" xmlns:r="http://schemas.openxmlformats.org/officeDocument/2006/relationships" xmlns:p="http://schemas.openxmlformats.org/presentationml/2006/main">
  <p:tag name="RESIZE" val="Yes"/>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heme/theme1.xml><?xml version="1.0" encoding="utf-8"?>
<a:theme xmlns:a="http://schemas.openxmlformats.org/drawingml/2006/main" name="POC EID Training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C EID Training PPT Template" id="{46B856A7-760D-D84E-8898-8D4BB6119A52}" vid="{123DACAB-12BA-3142-940F-9EB9EC9FC07D}"/>
    </a:ext>
  </a:extLst>
</a:theme>
</file>

<file path=ppt/theme/theme2.xml><?xml version="1.0" encoding="utf-8"?>
<a:theme xmlns:a="http://schemas.openxmlformats.org/drawingml/2006/main" name="CHAI l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3.xml><?xml version="1.0" encoding="utf-8"?>
<a:theme xmlns:a="http://schemas.openxmlformats.org/drawingml/2006/main" name="1_CHAI l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eme1 CHAI">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CHAI" id="{0059D97C-0670-DA42-B291-781CEB20C67D}" vid="{A2533885-5C78-C24A-BF7B-BE7444068C8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ct:contentTypeSchema ct:_="" ma:_="" ma:contentTypeName="UNICEF Document" ma:contentTypeID="0x0101009BA85F8052A6DA4FA3E31FF9F74C697000D0B0C4907EA05F4A865C0A89F58791D9" ma:contentTypeVersion="25" ma:contentTypeDescription="Create a new document." ma:contentTypeScope="" ma:versionID="d45ecf57941070577967f66a1893b837" xmlns:ct="http://schemas.microsoft.com/office/2006/metadata/contentType" xmlns:ma="http://schemas.microsoft.com/office/2006/metadata/properties/metaAttributes">
<xsd:schema targetNamespace="http://schemas.microsoft.com/office/2006/metadata/properties" ma:root="true" ma:fieldsID="b4451c0aeda0c7565d9fb63d34dfce46" ns1:_="" ns2:_="" ns3:_="" ns4:_="" ns5:_="" ns6:_="" ns7:_="" xmlns:xsd="http://www.w3.org/2001/XMLSchema" xmlns:xs="http://www.w3.org/2001/XMLSchema" xmlns:p="http://schemas.microsoft.com/office/2006/metadata/properties" xmlns:ns1="http://schemas.microsoft.com/sharepoint/v3" xmlns:ns2="ca283e0b-db31-4043-a2ef-b80661bf084a" xmlns:ns3="0dc0e1a9-2c35-44eb-9b3b-be9e3a09b5fc" xmlns:ns4="http://schemas.microsoft.com/sharepoint/v4" xmlns:ns5="b3d1fd11-a68f-4a7b-9e56-b89e09e86e0d" xmlns:ns6="65182ab8-747e-4d60-8b70-c4a0a711ff47" xmlns:ns7="65182ab8-747e-4d 60-8b70-c4a0a711ff47">
<xsd:import namespace="http://schemas.microsoft.com/sharepoint/v3"/>
<xsd:import namespace="ca283e0b-db31-4043-a2ef-b80661bf084a"/>
<xsd:import namespace="0dc0e1a9-2c35-44eb-9b3b-be9e3a09b5fc"/>
<xsd:import namespace="http://schemas.microsoft.com/sharepoint/v4"/>
<xsd:import namespace="b3d1fd11-a68f-4a7b-9e56-b89e09e86e0d"/>
<xsd:import namespace="65182ab8-747e-4d60-8b70-c4a0a711ff47"/>
<xsd:import namespace="65182ab8-747e-4d 60-8b70-c4a0a711ff47"/>
<xsd:element name="properties">
<xsd:complexType>
<xsd:sequence>
<xsd:element name="documentManagement">
<xsd:complexType>
<xsd:all>
<xsd:element ref="ns2:ContentLanguage" minOccurs="0"/>
<xsd:element ref="ns2:ContentStatus" minOccurs="0"/>
<xsd:element ref="ns3:h6a71f3e574e4344bc34f3fc9dd20054" minOccurs="0"/>
<xsd:element ref="ns3:_dlc_DocId" minOccurs="0"/>
<xsd:element ref="ns3:_dlc_DocIdUrl" minOccurs="0"/>
<xsd:element ref="ns3:ga975397408f43e4b84ec8e5a598e523" minOccurs="0"/>
<xsd:element ref="ns3:_dlc_DocIdPersistId" minOccurs="0"/>
<xsd:element ref="ns3:mda26ace941f4791a7314a339fee829c" minOccurs="0"/>
<xsd:element ref="ns3:j169e817e0ee4eb8974e6fc4a2762909" minOccurs="0"/>
<xsd:element ref="ns3:TaxCatchAll" minOccurs="0"/>
<xsd:element ref="ns3:j048a4f9aaad4a8990a1d5e5f53cb451" minOccurs="0"/>
<xsd:element ref="ns3:TaxCatchAllLabel" minOccurs="0"/>
<xsd:element ref="ns3:TaxKeywordTaxHTField" minOccurs="0"/>
<xsd:element ref="ns4:IconOverlay" minOccurs="0"/>
<xsd:element ref="ns1:_vti_ItemDeclaredRecord" minOccurs="0"/>
<xsd:element ref="ns1:_vti_ItemHoldRecordStatus" minOccurs="0"/>
<xsd:element ref="ns5:MediaServiceMetadata" minOccurs="0"/>
<xsd:element ref="ns5:MediaServiceFastMetadata" minOccurs="0"/>
<xsd:element ref="ns5:MediaServiceAutoKeyPoints" minOccurs="0"/>
<xsd:element ref="ns5:MediaServiceKeyPoints" minOccurs="0"/>
<xsd:element ref="ns3:SharedWithUsers" minOccurs="0"/>
<xsd:element ref="ns3:SharedWithDetails" minOccurs="0"/>
<xsd:element ref="ns5:MediaServiceDateTaken" minOccurs="0"/>
<xsd:element ref="ns5:MediaLengthInSeconds" minOccurs="0"/>
<xsd:element ref="ns6:IsK_UNICEFApproved" minOccurs="0"/>
<xsd:element ref="ns6:K_UNICEFApprovedBy" minOccurs="0"/>
<xsd:element ref="ns6:K_UNICEFComments" minOccurs="0"/>
<xsd:element ref="ns6:K_UNICEFRequestedBy" minOccurs="0"/>
<xsd:element ref="ns7:K_UNICEFStatus" minOccurs="0"/>
<xsd:element ref="ns5:MediaServiceObjectDetectorVersions" minOccurs="0"/>
</xsd:all>
</xsd:complexType>
</xsd:element>
</xsd:sequence>
</xsd:complexType>
</xsd:element>
</xsd:schema>
<xsd:schema targetNamespace="http://schemas.microsoft.com/sharepoint/v3"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vti_ItemDeclaredRecord" ma:index="28" nillable="true" ma:displayName="Declared Record" ma:hidden="true" ma:internalName="_vti_ItemDeclaredRecord" ma:readOnly="true">
<xsd:simpleType>
<xsd:restriction base="dms:DateTime"/>
</xsd:simpleType>
</xsd:element>
<xsd:element name="_vti_ItemHoldRecordStatus" ma:index="29" nillable="true" ma:displayName="Hold and Record Status" ma:decimals="0" ma:description="" ma:hidden="true" ma:indexed="true" ma:internalName="_vti_ItemHoldRecordStatus" ma:readOnly="true">
<xsd:simpleType>
<xsd:restriction base="dms:Unknown"/>
</xsd:simpleType>
</xsd:element>
</xsd:schema>
<xsd:schema targetNamespace="ca283e0b-db31-4043-a2ef-b80661bf084a"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ContentLanguage" ma:index="3" nillable="true" ma:displayName="Content Language *" ma:default="English" ma:format="RadioButtons" ma:indexed="true" ma:internalName="ContentLanguag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ContentStatus" ma:index="11" nillable="true" ma:displayName="Content Status" ma:default="­" ma:description="Optional column to indicate document status: draft, final or no status." ma:format="RadioButtons" ma:internalName="ContentStatus">
<xsd:simpleType>
<xsd:restriction base="dms:Choice">
<xsd:enumeration value="­"/>
<xsd:enumeration value="Draft"/>
<xsd:enumeration value="Final"/>
</xsd:restriction>
</xsd:simpleType>
</xsd:element>
</xsd:schema>
<xsd:schema targetNamespace="0dc0e1a9-2c35-44eb-9b3b-be9e3a09b5fc"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6a71f3e574e4344bc34f3fc9dd20054" ma:index="15" nillable="true" ma:taxonomy="true" ma:internalName="h6a71f3e574e4344bc34f3fc9dd20054" ma:taxonomyFieldName="Topic" ma:displayName="Topic *"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xsd:element>
</xsd:sequence>
</xsd:complexType>
</xsd:element>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ga975397408f43e4b84ec8e5a598e523" ma:index="18" nillable="true" ma:taxonomy="true" ma:internalName="ga975397408f43e4b84ec8e5a598e523" ma:taxonomyFieldName="OfficeDivision" ma:displayName="Office/Division *" ma:default="1033;#Programme Division-456D|b599cc08-53d0-4ecf-afce-40bdcdf910e2" ma:fieldId="{0a975397-408f-43e4-b84e-c8e5a598e523}" ma:sspId="73f51738-d318-4883-9d64-4f0bd0ccc55e" ma:termSetId="1761a25e-44f4-4213-964a-f96c515e12cb" ma:anchorId="00000000-0000-0000-0000-000000000000" ma:open="false" ma:isKeyword="false">
<xsd:complexType>
<xsd:sequence>
<xsd:element ref="pc:Terms" minOccurs="0" maxOccurs="1"></xsd:element>
</xsd:sequence>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mda26ace941f4791a7314a339fee829c" ma:index="20" nillable="true" ma:taxonomy="true" ma:internalName="mda26ace941f4791a7314a339fee829c" ma:taxonomyFieldName="DocumentType" ma:displayName="Document Type *" ma:indexed="tru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xsd:element>
</xsd:sequence>
</xsd:complexType>
</xsd:element>
<xsd:element name="j169e817e0ee4eb8974e6fc4a2762909" ma:index="21"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xsd:element>
</xsd:sequence>
</xsd:complexType>
</xsd:element>
<xsd:element name="TaxCatchAll" ma:index="22" nillable="true" ma:displayName="Taxonomy Catch All Column" ma:hidden="true" ma:list="{9d178fa2-89de-4543-9ea5-ee51aa475811}" ma:internalName="TaxCatchAll" ma:showField="CatchAllData" ma:web="0dc0e1a9-2c35-44eb-9b3b-be9e3a09b5fc">
<xsd:complexType>
<xsd:complexContent>
<xsd:extension base="dms:MultiChoiceLookup">
<xsd:sequence>
<xsd:element name="Value" type="dms:Lookup" maxOccurs="unbounded" minOccurs="0" nillable="true"/>
</xsd:sequence>
</xsd:extension>
</xsd:complexContent>
</xsd:complexType>
</xsd:element>
<xsd:element name="j048a4f9aaad4a8990a1d5e5f53cb451" ma:index="23"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xsd:element>
</xsd:sequence>
</xsd:complexType>
</xsd:element>
<xsd:element name="TaxCatchAllLabel" ma:index="24" nillable="true" ma:displayName="Taxonomy Catch All Column1" ma:hidden="true" ma:list="{9d178fa2-89de-4543-9ea5-ee51aa475811}" ma:internalName="TaxCatchAllLabel" ma:readOnly="true" ma:showField="CatchAllDataLabel" ma:web="0dc0e1a9-2c35-44eb-9b3b-be9e3a09b5fc">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xsd:element>
</xsd:sequence>
</xsd:complex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targetNamespace="http://schemas.microsoft.com/sharepoint/v4"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targetNamespace="b3d1fd11-a68f-4a7b-9e56-b89e09e86e0d"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MediaServiceMetadata" ma:index="30" nillable="true" ma:displayName="MediaServiceMetadata" ma:hidden="true" ma:internalName="MediaServiceMetadata"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DateTaken" ma:index="36" nillable="true" ma:displayName="MediaServiceDateTaken" ma:hidden="true" ma:indexed="true" ma:internalName="MediaServiceDateTaken"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schema>
<xsd:schema targetNamespace="65182ab8-747e-4d60-8b70-c4a0a711ff47"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IsK_UNICEFApproved" ma:index="38" nillable="true" ma:displayName="Is K_UNICEF Approved" ma:default="FALSE" ma:internalName="IsK_UNICEFApproved">
<xsd:simpleType>
<xsd:restriction base="dms:Boolean"/>
</xsd:simpleType>
</xsd:element>
<xsd:element name="K_UNICEFApprovedBy" ma:index="39" nillable="true" ma:displayName="K_UNICEF Approved By" ma:list="UserInfo" ma:SharePointGroup="0" ma:internalName="K_UNICEFApproved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_UNICEFComments" ma:index="40" nillable="true" ma:displayName="K_UNICEF Comments" ma:internalName="K_UNICEFComments">
<xsd:simpleType>
<xsd:restriction base="dms:Note">
<xsd:maxLength value="255"/>
</xsd:restriction>
</xsd:simpleType>
</xsd:element>
<xsd:element name="K_UNICEFRequestedBy" ma:index="41" nillable="true" ma:displayName="K_UNICEF Requested By" ma:list="UserInfo" ma:SharePointGroup="0" ma:internalName="K_UNICEFRequested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targetNamespace="65182ab8-747e-4d 60-8b70-c4a0a711ff47"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K_UNICEFStatus" ma:index="42" nillable="true" ma:displayName="K_UNICEF Status" ma:format="Dropdown" ma:internalName="K_UNICEFStatus">
<xsd:simpleType>
<xsd:restriction base="dms:Choice">
<xsd:enumeration value="In Progress"/>
<xsd:enumeration value="Approved"/>
<xsd:enumeration value="Rejected"/>
<xsd:enumeration value="Unpublished"/>
</xsd:restrict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p:properties xmlns:p="http://schemas.microsoft.com/office/2006/metadata/properties" xmlns:xsi="http://www.w3.org/2001/XMLSchema-instance" xmlns:pc="http://schemas.microsoft.com/office/infopath/2007/PartnerControls"><documentManagement><j048a4f9aaad4a8990a1d5e5f53cb451 xmlns="0dc0e1a9-2c35-44eb-9b3b-be9e3a09b5fc"><Terms xmlns="http://schemas.microsoft.com/office/infopath/2007/PartnerControls"></Terms></j048a4f9aaad4a8990a1d5e5f53cb451><K_UNICEFComments xmlns="65182ab8-747e-4d60-8b70-c4a0a711ff47" xsi:nil="true"></K_UNICEFComments><TaxKeywordTaxHTField xmlns="0dc0e1a9-2c35-44eb-9b3b-be9e3a09b5fc"><Terms xmlns="http://schemas.microsoft.com/office/infopath/2007/PartnerControls"><TermInfo xmlns="http://schemas.microsoft.com/office/infopath/2007/PartnerControls"><TermName xmlns="http://schemas.microsoft.com/office/infopath/2007/PartnerControls">AI and ML opportunities in public health</TermName><TermId xmlns="http://schemas.microsoft.com/office/infopath/2007/PartnerControls">a1eb58ad-2b1c-44c7-b210-a9648c74816c</TermId></TermInfo></Terms></TaxKeywordTaxHTField><h6a71f3e574e4344bc34f3fc9dd20054 xmlns="0dc0e1a9-2c35-44eb-9b3b-be9e3a09b5fc"><Terms xmlns="http://schemas.microsoft.com/office/infopath/2007/PartnerControls"><TermInfo xmlns="http://schemas.microsoft.com/office/infopath/2007/PartnerControls"><TermName xmlns="http://schemas.microsoft.com/office/infopath/2007/PartnerControls">HIV pediatric treatment and care</TermName><TermId xmlns="http://schemas.microsoft.com/office/infopath/2007/PartnerControls">9c66175c-d2aa-4698-a2b2-b822650deddb</TermId></TermInfo></Terms></h6a71f3e574e4344bc34f3fc9dd20054><ContentStatus xmlns="ca283e0b-db31-4043-a2ef-b80661bf084a">­</ContentStatus><IconOverlay xmlns="http://schemas.microsoft.com/sharepoint/v4">|pptx|lockoverlay.png</IconOverlay><K_UNICEFApprovedBy xmlns="65182ab8-747e-4d60-8b70-c4a0a711ff47"><UserInfo><DisplayName>Diksha Mudbhary-Sitaula</DisplayName><AccountId>15</AccountId><AccountType/></UserInfo></K_UNICEFApprovedBy><ContentLanguage xmlns="ca283e0b-db31-4043-a2ef-b80661bf084a">English</ContentLanguage><j169e817e0ee4eb8974e6fc4a2762909 xmlns="0dc0e1a9-2c35-44eb-9b3b-be9e3a09b5fc"><Terms xmlns="http://schemas.microsoft.com/office/infopath/2007/PartnerControls"></Terms></j169e817e0ee4eb8974e6fc4a2762909><TaxCatchAll xmlns="0dc0e1a9-2c35-44eb-9b3b-be9e3a09b5fc"><Value>13</Value><Value>11</Value><Value>16</Value><Value>2</Value></TaxCatchAll><IsK_UNICEFApproved xmlns="65182ab8-747e-4d60-8b70-c4a0a711ff47">true</IsK_UNICEFApproved><ga975397408f43e4b84ec8e5a598e523 xmlns="0dc0e1a9-2c35-44eb-9b3b-be9e3a09b5fc"><Terms xmlns="http://schemas.microsoft.com/office/infopath/2007/PartnerControls"><TermInfo xmlns="http://schemas.microsoft.com/office/infopath/2007/PartnerControls"><TermName xmlns="http://schemas.microsoft.com/office/infopath/2007/PartnerControls">Programme Division-456D</TermName><TermId xmlns="http://schemas.microsoft.com/office/infopath/2007/PartnerControls">b599cc08-53d0-4ecf-afce-40bdcdf910e2</TermId></TermInfo></Terms></ga975397408f43e4b84ec8e5a598e523><mda26ace941f4791a7314a339fee829c xmlns="0dc0e1a9-2c35-44eb-9b3b-be9e3a09b5fc"><Terms xmlns="http://schemas.microsoft.com/office/infopath/2007/PartnerControls"><TermInfo xmlns="http://schemas.microsoft.com/office/infopath/2007/PartnerControls"><TermName xmlns="http://schemas.microsoft.com/office/infopath/2007/PartnerControls">Presentations (technical, for knowledge capture)</TermName><TermId xmlns="http://schemas.microsoft.com/office/infopath/2007/PartnerControls">7164c8ca-0c42-42db-a128-aeb4e78ebaf8</TermId></TermInfo></Terms></mda26ace941f4791a7314a339fee829c><K_UNICEFRequestedBy xmlns="65182ab8-747e-4d60-8b70-c4a0a711ff47"><UserInfo><DisplayName>Diksha Mudbhary-Sitaula</DisplayName><AccountId>15</AccountId><AccountType/></UserInfo></K_UNICEFRequestedBy><K_UNICEFStatus xmlns="65182ab8-747e-4d 60-8b70-c4a0a711ff47">Approved</K_UNICEFStatus><_dlc_DocId xmlns="0dc0e1a9-2c35-44eb-9b3b-be9e3a09b5fc">ES3Z4Z2VR4SK-271004913-69</_dlc_DocId><_dlc_DocIdUrl xmlns="0dc0e1a9-2c35-44eb-9b3b-be9e3a09b5fc"><Url>https://unicef.sharepoint.com/teams/PD-Diagnostics/_layouts/15/DocIdRedir.aspx?ID=ES3Z4Z2VR4SK-271004913-69</Url><Description>ES3Z4Z2VR4SK-271004913-69</Description></_dlc_DocIdUrl><_vti_ItemDeclaredRecord xmlns="http://schemas.microsoft.com/sharepoint/v3">2023-07-20T19:01:38+00:00</_vti_ItemDeclaredRecord><_vti_ItemHoldRecordStatus xmlns="http://schemas.microsoft.com/sharepoint/v3">273</_vti_ItemHoldRecordStatus></documentManagement></p:properties>
</file>

<file path=customXml/itemProps1.xml><?xml version="1.0" encoding="utf-8"?>
<ds:datastoreItem xmlns:ds="http://schemas.openxmlformats.org/officeDocument/2006/customXml" ds:itemID="{E4938166-3FDA-4C80-AB83-3F3386936157}"/>
</file>

<file path=customXml/itemProps2.xml><?xml version="1.0" encoding="utf-8"?>
<ds:datastoreItem xmlns:ds="http://schemas.openxmlformats.org/officeDocument/2006/customXml" ds:itemID="{BCE69B10-12AC-4994-92FB-404D18989557}"/>
</file>

<file path=customXml/itemProps3.xml><?xml version="1.0" encoding="utf-8"?>
<ds:datastoreItem xmlns:ds="http://schemas.openxmlformats.org/officeDocument/2006/customXml" ds:itemID="{5CCF3B29-413E-4CBF-8A25-B9BA61A60A52}"/>
</file>

<file path=customXml/itemProps4.xml><?xml version="1.0" encoding="utf-8"?>
<ds:datastoreItem xmlns:ds="http://schemas.openxmlformats.org/officeDocument/2006/customXml" ds:itemID="{2AC660C7-471B-4C1B-BD63-EA1F7B1A39A5}"/>
</file>

<file path=docProps/app.xml><?xml version="1.0" encoding="utf-8"?>
<Properties xmlns="http://schemas.openxmlformats.org/officeDocument/2006/extended-properties" xmlns:vt="http://schemas.openxmlformats.org/officeDocument/2006/docPropsVTypes">
  <Template>POC EID Training PPT Template</Template>
  <TotalTime>351</TotalTime>
  <Words>2966</Words>
  <Application>Microsoft Office PowerPoint</Application>
  <PresentationFormat>Custom</PresentationFormat>
  <Paragraphs>418</Paragraphs>
  <Slides>29</Slides>
  <Notes>28</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3</vt:i4>
      </vt:variant>
      <vt:variant>
        <vt:lpstr>Slide Titles</vt:lpstr>
      </vt:variant>
      <vt:variant>
        <vt:i4>29</vt:i4>
      </vt:variant>
    </vt:vector>
  </HeadingPairs>
  <TitlesOfParts>
    <vt:vector size="49" baseType="lpstr">
      <vt:lpstr>Arial</vt:lpstr>
      <vt:lpstr>Arial Bold</vt:lpstr>
      <vt:lpstr>Arial Narrow</vt:lpstr>
      <vt:lpstr>Calibri</vt:lpstr>
      <vt:lpstr>Cambria</vt:lpstr>
      <vt:lpstr>Franklin Gothic Book</vt:lpstr>
      <vt:lpstr>Helvetica</vt:lpstr>
      <vt:lpstr>Helvetica-Bold</vt:lpstr>
      <vt:lpstr>Marlett</vt:lpstr>
      <vt:lpstr>Verdana</vt:lpstr>
      <vt:lpstr>Wingdings</vt:lpstr>
      <vt:lpstr>Wingdings 3</vt:lpstr>
      <vt:lpstr>POC EID Training PPT Template</vt:lpstr>
      <vt:lpstr>CHAI lab</vt:lpstr>
      <vt:lpstr>1_CHAI lab</vt:lpstr>
      <vt:lpstr>8_Office Theme</vt:lpstr>
      <vt:lpstr>Theme1 CHAI</vt:lpstr>
      <vt:lpstr>think-cell Slide</vt:lpstr>
      <vt:lpstr>Chart</vt:lpstr>
      <vt:lpstr>Microsoft Excel 97-2003 Worksheet</vt:lpstr>
      <vt:lpstr>Early Infant Diagnosis of HIV  Module 1: Introduction to EID and Point of Care EID Testing   </vt:lpstr>
      <vt:lpstr>Agenda</vt:lpstr>
      <vt:lpstr>Learning Objectives</vt:lpstr>
      <vt:lpstr>Agenda</vt:lpstr>
      <vt:lpstr>Basic Information on HIV</vt:lpstr>
      <vt:lpstr>Basic Information on HIV</vt:lpstr>
      <vt:lpstr> Basic Information on HIV: Transmission channels</vt:lpstr>
      <vt:lpstr>1.8 million estimated children (&lt;15 years) living with HIV in 2017</vt:lpstr>
      <vt:lpstr>180,000 estimated new HIV infections among children (&lt;15 years) in 2017</vt:lpstr>
      <vt:lpstr>110,00 estimated deaths in children (&lt;15 years) from AIDS in 2017</vt:lpstr>
      <vt:lpstr>EID is an emergency test due to high mortality among HIV-positive infants not on ART</vt:lpstr>
      <vt:lpstr>Challenges with diagnosing HIV in infants</vt:lpstr>
      <vt:lpstr>Diagnosing HIV in Infants – Why Rapid Tests Don’t Work</vt:lpstr>
      <vt:lpstr>Early Infant Diagnosis (EID) uses nucleic acid testing to look for HIV genetic material</vt:lpstr>
      <vt:lpstr>EID Testing – How Conventional Testing Works</vt:lpstr>
      <vt:lpstr>The WHO provides recommendations for when, how and where to diagnose HIV in infants (1 of 3)</vt:lpstr>
      <vt:lpstr>The WHO provides recommendations for when, how and where to diagnose HIV in infants (2 of 3)</vt:lpstr>
      <vt:lpstr>The WHO provides recommendations for when, how and where to diagnose HIV in infants (3 of 3)</vt:lpstr>
      <vt:lpstr>Infants are vulnerable to delays in diagnosis due to long result turnaround times </vt:lpstr>
      <vt:lpstr>Point of care (POC) testing transforms the provision of HIV diagnosis by allowing same day sample collection, testing, result return, and treatment initiation</vt:lpstr>
      <vt:lpstr>PowerPoint Presentation</vt:lpstr>
      <vt:lpstr>Health workers should proactively identify HIV-exposed and infected infants outside of PMTCT</vt:lpstr>
      <vt:lpstr>Infants with unknown HIV status who present at the health facility should be routinely  tested for HIV</vt:lpstr>
      <vt:lpstr>Agenda</vt:lpstr>
      <vt:lpstr>National EID clinical algorithm</vt:lpstr>
      <vt:lpstr>PowerPoint Presentation</vt:lpstr>
      <vt:lpstr>As health care providers, what role do you play?</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Infant Diagnosis of HIV   Introduction to EID and POC EID Testing   2019</dc:title>
  <dc:creator>Katie Lamp</dc:creator>
  <cp:keywords>AI and ML opportunities in public health</cp:keywords>
  <cp:lastModifiedBy>Diksha Mudbhary-Sitaula</cp:lastModifiedBy>
  <cp:revision>39</cp:revision>
  <dcterms:created xsi:type="dcterms:W3CDTF">2019-01-17T21:22:04Z</dcterms:created>
  <dcterms:modified xsi:type="dcterms:W3CDTF">2023-07-19T21:01:06Z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0x0101009BA85F8052A6DA4FA3E31FF9F74C697000D0B0C4907EA05F4A865C0A89F58791D9</vt:lpwstr>
  </property>
  <property fmtid="{D5CDD505-2E9C-101B-9397-08002B2CF9AE}" pid="3" name="TaxKeyword">
    <vt:lpwstr>11;#AI and ML opportunities in public health|a1eb58ad-2b1c-44c7-b210-a9648c74816c</vt:lpwstr>
  </property>
  <property fmtid="{D5CDD505-2E9C-101B-9397-08002B2CF9AE}" pid="4" name="OfficeDivision">
    <vt:lpwstr>2;#Programme Division-456D|b599cc08-53d0-4ecf-afce-40bdcdf910e2</vt:lpwstr>
  </property>
  <property fmtid="{D5CDD505-2E9C-101B-9397-08002B2CF9AE}" pid="5" name="_dlc_DocIdItemGuid">
    <vt:lpwstr>aa13745f-543c-4277-ab5b-4f10ab3a9d15</vt:lpwstr>
  </property>
  <property fmtid="{D5CDD505-2E9C-101B-9397-08002B2CF9AE}" pid="6" name="SystemDTAC">
    <vt:lpwstr/>
  </property>
  <property fmtid="{D5CDD505-2E9C-101B-9397-08002B2CF9AE}" pid="7" name="Topic">
    <vt:lpwstr>13;#HIV pediatric treatment and care|9c66175c-d2aa-4698-a2b2-b822650deddb</vt:lpwstr>
  </property>
  <property fmtid="{D5CDD505-2E9C-101B-9397-08002B2CF9AE}" pid="8" name="CriticalForLongTermRetention">
    <vt:lpwstr/>
  </property>
  <property fmtid="{D5CDD505-2E9C-101B-9397-08002B2CF9AE}" pid="9" name="DocumentType">
    <vt:lpwstr>16;#Presentations (technical, for knowledge capture)|7164c8ca-0c42-42db-a128-aeb4e78ebaf8</vt:lpwstr>
  </property>
  <property fmtid="{D5CDD505-2E9C-101B-9397-08002B2CF9AE}" pid="10" name="ecm_ItemDeleteBlockHolders">
    <vt:lpwstr>ecm_InPlaceRecordLock</vt:lpwstr>
  </property>
  <property fmtid="{D5CDD505-2E9C-101B-9397-08002B2CF9AE}" pid="11" name="ecm_RecordRestrictions">
    <vt:lpwstr>BlockDelete, BlockEdit</vt:lpwstr>
  </property>
  <property fmtid="{D5CDD505-2E9C-101B-9397-08002B2CF9AE}" pid="12" name="ecm_ItemLockHolders">
    <vt:lpwstr>ecm_InPlaceRecordLock</vt:lpwstr>
  </property>
</Properties>
</file>