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Layouts/slideLayout10.xml" ContentType="application/vnd.openxmlformats-officedocument.presentationml.slideLayout+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4.xml" ContentType="application/vnd.openxmlformats-officedocument.presentationml.notesSlide+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1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3.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7"/>
  </p:sldMasterIdLst>
  <p:notesMasterIdLst>
    <p:notesMasterId r:id="rId58"/>
  </p:notesMasterIdLst>
  <p:sldIdLst>
    <p:sldId id="256" r:id="rId8"/>
    <p:sldId id="257" r:id="rId9"/>
    <p:sldId id="305" r:id="rId10"/>
    <p:sldId id="258" r:id="rId11"/>
    <p:sldId id="281" r:id="rId12"/>
    <p:sldId id="282" r:id="rId13"/>
    <p:sldId id="309" r:id="rId14"/>
    <p:sldId id="319" r:id="rId15"/>
    <p:sldId id="290" r:id="rId16"/>
    <p:sldId id="261" r:id="rId17"/>
    <p:sldId id="265" r:id="rId18"/>
    <p:sldId id="262" r:id="rId19"/>
    <p:sldId id="283" r:id="rId20"/>
    <p:sldId id="291" r:id="rId21"/>
    <p:sldId id="285" r:id="rId22"/>
    <p:sldId id="287" r:id="rId23"/>
    <p:sldId id="286" r:id="rId24"/>
    <p:sldId id="288" r:id="rId25"/>
    <p:sldId id="268" r:id="rId26"/>
    <p:sldId id="296" r:id="rId27"/>
    <p:sldId id="297" r:id="rId28"/>
    <p:sldId id="300" r:id="rId29"/>
    <p:sldId id="301" r:id="rId30"/>
    <p:sldId id="303" r:id="rId31"/>
    <p:sldId id="304" r:id="rId32"/>
    <p:sldId id="295" r:id="rId33"/>
    <p:sldId id="273" r:id="rId34"/>
    <p:sldId id="275" r:id="rId35"/>
    <p:sldId id="284" r:id="rId36"/>
    <p:sldId id="276" r:id="rId37"/>
    <p:sldId id="278" r:id="rId38"/>
    <p:sldId id="298" r:id="rId39"/>
    <p:sldId id="299" r:id="rId40"/>
    <p:sldId id="292" r:id="rId41"/>
    <p:sldId id="272" r:id="rId42"/>
    <p:sldId id="269" r:id="rId43"/>
    <p:sldId id="267" r:id="rId44"/>
    <p:sldId id="270" r:id="rId45"/>
    <p:sldId id="293" r:id="rId46"/>
    <p:sldId id="294" r:id="rId47"/>
    <p:sldId id="314" r:id="rId48"/>
    <p:sldId id="306" r:id="rId49"/>
    <p:sldId id="308" r:id="rId50"/>
    <p:sldId id="307" r:id="rId51"/>
    <p:sldId id="315" r:id="rId52"/>
    <p:sldId id="316" r:id="rId53"/>
    <p:sldId id="318" r:id="rId54"/>
    <p:sldId id="311" r:id="rId55"/>
    <p:sldId id="312" r:id="rId56"/>
    <p:sldId id="313" r:id="rId57"/>
  </p:sldIdLst>
  <p:sldSz cx="18288000" cy="10287000"/>
  <p:notesSz cx="6858000" cy="9144000"/>
  <p:embeddedFontLst>
    <p:embeddedFont>
      <p:font typeface="Calibri" panose="020F0502020204030204" pitchFamily="34" charset="0"/>
      <p:regular r:id="rId59"/>
      <p:bold r:id="rId60"/>
      <p:italic r:id="rId61"/>
      <p:boldItalic r:id="rId62"/>
    </p:embeddedFont>
    <p:embeddedFont>
      <p:font typeface="Glacial Indifference" panose="020B0604020202020204" charset="0"/>
      <p:regular r:id="rId63"/>
    </p:embeddedFont>
    <p:embeddedFont>
      <p:font typeface="Lato" panose="020F0502020204030203" pitchFamily="34" charset="0"/>
      <p:regular r:id="rId64"/>
      <p:bold r:id="rId65"/>
      <p:italic r:id="rId66"/>
      <p:boldItalic r:id="rId67"/>
    </p:embeddedFont>
    <p:embeddedFont>
      <p:font typeface="Univers" panose="020B0503020202020204" pitchFamily="34" charset="0"/>
      <p:regular r:id="rId68"/>
      <p:bold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2" d="100"/>
          <a:sy n="42" d="100"/>
        </p:scale>
        <p:origin x="768" y="3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font" Target="fonts/font5.fntdata"/><Relationship Id="rId68" Type="http://schemas.openxmlformats.org/officeDocument/2006/relationships/font" Target="fonts/font10.fntdata"/><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notesMaster" Target="notesMasters/notesMaster1.xml"/><Relationship Id="rId66" Type="http://schemas.openxmlformats.org/officeDocument/2006/relationships/font" Target="fonts/font8.fntdata"/><Relationship Id="rId74" Type="http://schemas.openxmlformats.org/officeDocument/2006/relationships/customXml" Target="../customXml/item7.xml"/><Relationship Id="rId5" Type="http://schemas.openxmlformats.org/officeDocument/2006/relationships/customXml" Target="../customXml/item5.xml"/><Relationship Id="rId61" Type="http://schemas.openxmlformats.org/officeDocument/2006/relationships/font" Target="fonts/font3.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font" Target="fonts/font6.fntdata"/><Relationship Id="rId69" Type="http://schemas.openxmlformats.org/officeDocument/2006/relationships/font" Target="fonts/font11.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font" Target="fonts/font4.fntdata"/><Relationship Id="rId70" Type="http://schemas.openxmlformats.org/officeDocument/2006/relationships/presProps" Target="presProps.xml"/><Relationship Id="rId75" Type="http://schemas.openxmlformats.org/officeDocument/2006/relationships/customXml" Target="../customXml/item8.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1.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FCDD16-C879-42A6-B98B-0733980C9186}" type="datetimeFigureOut">
              <a:rPr lang="en-US" smtClean="0"/>
              <a:t>4/18/2024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C2DDF3-7E75-4419-BDF9-304DAFA4D363}" type="slidenum">
              <a:rPr lang="en-US" smtClean="0"/>
              <a:t>‹#›</a:t>
            </a:fld>
            <a:endParaRPr lang="en-US"/>
          </a:p>
        </p:txBody>
      </p:sp>
    </p:spTree>
    <p:extLst>
      <p:ext uri="{BB962C8B-B14F-4D97-AF65-F5344CB8AC3E}">
        <p14:creationId xmlns:p14="http://schemas.microsoft.com/office/powerpoint/2010/main" val="3997134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C2DDF3-7E75-4419-BDF9-304DAFA4D363}" type="slidenum">
              <a:rPr lang="en-US" smtClean="0"/>
              <a:t>3</a:t>
            </a:fld>
            <a:endParaRPr lang="en-US"/>
          </a:p>
        </p:txBody>
      </p:sp>
    </p:spTree>
    <p:extLst>
      <p:ext uri="{BB962C8B-B14F-4D97-AF65-F5344CB8AC3E}">
        <p14:creationId xmlns:p14="http://schemas.microsoft.com/office/powerpoint/2010/main" val="1349762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Draft script:</a:t>
            </a:r>
            <a:endParaRPr lang="en-US"/>
          </a:p>
          <a:p>
            <a:endParaRPr lang="en-US"/>
          </a:p>
          <a:p>
            <a:r>
              <a:rPr lang="en-US"/>
              <a:t>Welcome to the Let’s Rumble with being Vulnerable Game. </a:t>
            </a:r>
          </a:p>
        </p:txBody>
      </p:sp>
      <p:sp>
        <p:nvSpPr>
          <p:cNvPr id="4" name="Slide Number Placeholder 3"/>
          <p:cNvSpPr>
            <a:spLocks noGrp="1"/>
          </p:cNvSpPr>
          <p:nvPr>
            <p:ph type="sldNum" sz="quarter" idx="5"/>
          </p:nvPr>
        </p:nvSpPr>
        <p:spPr/>
        <p:txBody>
          <a:bodyPr/>
          <a:lstStyle/>
          <a:p>
            <a:fld id="{84C2DDF3-7E75-4419-BDF9-304DAFA4D363}" type="slidenum">
              <a:rPr lang="en-US" smtClean="0"/>
              <a:t>23</a:t>
            </a:fld>
            <a:endParaRPr lang="en-US"/>
          </a:p>
        </p:txBody>
      </p:sp>
    </p:spTree>
    <p:extLst>
      <p:ext uri="{BB962C8B-B14F-4D97-AF65-F5344CB8AC3E}">
        <p14:creationId xmlns:p14="http://schemas.microsoft.com/office/powerpoint/2010/main" val="4106733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Draft script:</a:t>
            </a:r>
            <a:endParaRPr lang="en-US"/>
          </a:p>
        </p:txBody>
      </p:sp>
      <p:sp>
        <p:nvSpPr>
          <p:cNvPr id="4" name="Slide Number Placeholder 3"/>
          <p:cNvSpPr>
            <a:spLocks noGrp="1"/>
          </p:cNvSpPr>
          <p:nvPr>
            <p:ph type="sldNum" sz="quarter" idx="5"/>
          </p:nvPr>
        </p:nvSpPr>
        <p:spPr/>
        <p:txBody>
          <a:bodyPr/>
          <a:lstStyle/>
          <a:p>
            <a:fld id="{84C2DDF3-7E75-4419-BDF9-304DAFA4D363}" type="slidenum">
              <a:rPr lang="en-US" smtClean="0"/>
              <a:t>24</a:t>
            </a:fld>
            <a:endParaRPr lang="en-US"/>
          </a:p>
        </p:txBody>
      </p:sp>
    </p:spTree>
    <p:extLst>
      <p:ext uri="{BB962C8B-B14F-4D97-AF65-F5344CB8AC3E}">
        <p14:creationId xmlns:p14="http://schemas.microsoft.com/office/powerpoint/2010/main" val="4106564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C2DDF3-7E75-4419-BDF9-304DAFA4D363}" type="slidenum">
              <a:rPr lang="en-US" smtClean="0"/>
              <a:t>25</a:t>
            </a:fld>
            <a:endParaRPr lang="en-US"/>
          </a:p>
        </p:txBody>
      </p:sp>
    </p:spTree>
    <p:extLst>
      <p:ext uri="{BB962C8B-B14F-4D97-AF65-F5344CB8AC3E}">
        <p14:creationId xmlns:p14="http://schemas.microsoft.com/office/powerpoint/2010/main" val="792145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Draft script: Welcome to </a:t>
            </a:r>
            <a:r>
              <a:rPr lang="en-US" b="0" i="0">
                <a:solidFill>
                  <a:srgbClr val="383838"/>
                </a:solidFill>
                <a:effectLst/>
                <a:latin typeface="Lato" panose="020F0502020204030203" pitchFamily="34" charset="0"/>
              </a:rPr>
              <a:t>the Privilege Walk activity. This fun and interactive session is to help us all acknowledge that not everyone is starting their journey and career in UNICEF from the same place. The exercise is designed to help us to recognize and unpack the different sorts of privilege that exists within our society and our culture. </a:t>
            </a:r>
          </a:p>
          <a:p>
            <a:endParaRPr lang="en-US" b="0" i="0">
              <a:solidFill>
                <a:srgbClr val="383838"/>
              </a:solidFill>
              <a:effectLst/>
              <a:latin typeface="Lato" panose="020F0502020204030203" pitchFamily="34" charset="0"/>
            </a:endParaRPr>
          </a:p>
          <a:p>
            <a:r>
              <a:rPr lang="en-US" b="0" i="0">
                <a:solidFill>
                  <a:srgbClr val="383838"/>
                </a:solidFill>
                <a:effectLst/>
                <a:latin typeface="Lato" panose="020F0502020204030203" pitchFamily="34" charset="0"/>
              </a:rPr>
              <a:t>Often, we do not notice our own privilege because it is so ingrained within our culture. So this activity is a great way to begin our own conversations about privilege, our UNICEF office team and our organizational Values. There is not shame in realizing that we have come from different paths and from different experiences, only opportunities to strengthen our collective sense of belonging.</a:t>
            </a:r>
          </a:p>
          <a:p>
            <a:endParaRPr lang="en-US" b="0" i="0">
              <a:solidFill>
                <a:srgbClr val="383838"/>
              </a:solidFill>
              <a:effectLst/>
              <a:latin typeface="Lato" panose="020F0502020204030203" pitchFamily="34" charset="0"/>
            </a:endParaRPr>
          </a:p>
          <a:p>
            <a:r>
              <a:rPr lang="en-US" b="0" i="0">
                <a:solidFill>
                  <a:srgbClr val="383838"/>
                </a:solidFill>
                <a:effectLst/>
                <a:latin typeface="Lato" panose="020F0502020204030203" pitchFamily="34" charset="0"/>
              </a:rPr>
              <a:t>The great thing is that once we realize our privilege, we can also begin to strengthen our awareness  and how each one of us can take responsibility for helping to dismantle privilege and power, if it is used in a way that goes against our core values. It helps us to reflect on how we can support each other more, and become even better allies.</a:t>
            </a:r>
          </a:p>
          <a:p>
            <a:endParaRPr lang="en-US"/>
          </a:p>
        </p:txBody>
      </p:sp>
      <p:sp>
        <p:nvSpPr>
          <p:cNvPr id="4" name="Slide Number Placeholder 3"/>
          <p:cNvSpPr>
            <a:spLocks noGrp="1"/>
          </p:cNvSpPr>
          <p:nvPr>
            <p:ph type="sldNum" sz="quarter" idx="5"/>
          </p:nvPr>
        </p:nvSpPr>
        <p:spPr/>
        <p:txBody>
          <a:bodyPr/>
          <a:lstStyle/>
          <a:p>
            <a:fld id="{84C2DDF3-7E75-4419-BDF9-304DAFA4D363}" type="slidenum">
              <a:rPr lang="en-US" smtClean="0"/>
              <a:t>26</a:t>
            </a:fld>
            <a:endParaRPr lang="en-US"/>
          </a:p>
        </p:txBody>
      </p:sp>
    </p:spTree>
    <p:extLst>
      <p:ext uri="{BB962C8B-B14F-4D97-AF65-F5344CB8AC3E}">
        <p14:creationId xmlns:p14="http://schemas.microsoft.com/office/powerpoint/2010/main" val="3424181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C2DDF3-7E75-4419-BDF9-304DAFA4D363}" type="slidenum">
              <a:rPr lang="en-US" smtClean="0"/>
              <a:t>27</a:t>
            </a:fld>
            <a:endParaRPr lang="en-US"/>
          </a:p>
        </p:txBody>
      </p:sp>
    </p:spTree>
    <p:extLst>
      <p:ext uri="{BB962C8B-B14F-4D97-AF65-F5344CB8AC3E}">
        <p14:creationId xmlns:p14="http://schemas.microsoft.com/office/powerpoint/2010/main" val="1867110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End of session script: please see in the questions sheet.</a:t>
            </a:r>
          </a:p>
        </p:txBody>
      </p:sp>
      <p:sp>
        <p:nvSpPr>
          <p:cNvPr id="4" name="Slide Number Placeholder 3"/>
          <p:cNvSpPr>
            <a:spLocks noGrp="1"/>
          </p:cNvSpPr>
          <p:nvPr>
            <p:ph type="sldNum" sz="quarter" idx="5"/>
          </p:nvPr>
        </p:nvSpPr>
        <p:spPr/>
        <p:txBody>
          <a:bodyPr/>
          <a:lstStyle/>
          <a:p>
            <a:fld id="{84C2DDF3-7E75-4419-BDF9-304DAFA4D363}" type="slidenum">
              <a:rPr lang="en-US" smtClean="0"/>
              <a:t>28</a:t>
            </a:fld>
            <a:endParaRPr lang="en-US"/>
          </a:p>
        </p:txBody>
      </p:sp>
    </p:spTree>
    <p:extLst>
      <p:ext uri="{BB962C8B-B14F-4D97-AF65-F5344CB8AC3E}">
        <p14:creationId xmlns:p14="http://schemas.microsoft.com/office/powerpoint/2010/main" val="3304718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C2DDF3-7E75-4419-BDF9-304DAFA4D363}" type="slidenum">
              <a:rPr lang="en-US" smtClean="0"/>
              <a:t>30</a:t>
            </a:fld>
            <a:endParaRPr lang="en-US"/>
          </a:p>
        </p:txBody>
      </p:sp>
    </p:spTree>
    <p:extLst>
      <p:ext uri="{BB962C8B-B14F-4D97-AF65-F5344CB8AC3E}">
        <p14:creationId xmlns:p14="http://schemas.microsoft.com/office/powerpoint/2010/main" val="3986620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Draft script:</a:t>
            </a:r>
          </a:p>
          <a:p>
            <a:r>
              <a:rPr lang="en-US"/>
              <a:t>Welcome to the River of Life exercise.</a:t>
            </a:r>
            <a:endParaRPr lang="en-US">
              <a:cs typeface="Calibri"/>
            </a:endParaRPr>
          </a:p>
          <a:p>
            <a:endParaRPr lang="en-US"/>
          </a:p>
          <a:p>
            <a:r>
              <a:rPr lang="en-US"/>
              <a:t>This insightful activity gives us an opportunity to learn about each other as human beings first, and to put aside the functional aspect of who we are at work. </a:t>
            </a:r>
          </a:p>
          <a:p>
            <a:endParaRPr lang="en-US">
              <a:cs typeface="Calibri" panose="020F0502020204030204"/>
            </a:endParaRPr>
          </a:p>
          <a:p>
            <a:r>
              <a:rPr lang="en-US"/>
              <a:t>It is a moment of vulnerability for many of us as this activity asks us </a:t>
            </a:r>
            <a:r>
              <a:rPr lang="en-US" err="1"/>
              <a:t>ot</a:t>
            </a:r>
            <a:r>
              <a:rPr lang="en-US"/>
              <a:t> share something of ourselves that is personal and unique to who we are. Please feel free to share as less or more depending on whatever makes you comfortable. No one should feel awkward or exposed in this activity. </a:t>
            </a:r>
            <a:endParaRPr lang="en-US">
              <a:cs typeface="Calibri"/>
            </a:endParaRPr>
          </a:p>
          <a:p>
            <a:endParaRPr lang="en-US"/>
          </a:p>
          <a:p>
            <a:r>
              <a:rPr lang="en-US"/>
              <a:t>We want to build bridges together, get to know each other and reinforce those links of empathy that make us a stronger, more trusting team.</a:t>
            </a:r>
            <a:endParaRPr lang="en-US">
              <a:cs typeface="Calibri"/>
            </a:endParaRPr>
          </a:p>
          <a:p>
            <a:endParaRPr lang="en-US">
              <a:cs typeface="Calibri"/>
            </a:endParaRPr>
          </a:p>
          <a:p>
            <a:endParaRPr lang="en-US">
              <a:cs typeface="Calibri"/>
            </a:endParaRPr>
          </a:p>
          <a:p>
            <a:r>
              <a:rPr lang="en-US">
                <a:cs typeface="Calibri"/>
              </a:rPr>
              <a:t>STEP one – some probing questions that the facilitator can ask:</a:t>
            </a:r>
          </a:p>
          <a:p>
            <a:r>
              <a:rPr lang="en-US"/>
              <a:t> • Where are the bends and turns, when your situation or perspective changed? Was the transition smooth or sudden? • Are there rocks or boulders — obstacles or life-altering moments — falling into your river? • Are there points at which it flows powerfully and purposefully or slows to a trickle?</a:t>
            </a:r>
          </a:p>
          <a:p>
            <a:endParaRPr lang="en-US">
              <a:cs typeface="Calibri" panose="020F0502020204030204"/>
            </a:endParaRPr>
          </a:p>
          <a:p>
            <a:r>
              <a:rPr lang="en-US">
                <a:cs typeface="Calibri" panose="020F0502020204030204"/>
              </a:rPr>
              <a:t>STEP TWO – some more questions that the facilitator can ask:</a:t>
            </a:r>
          </a:p>
          <a:p>
            <a:r>
              <a:rPr lang="en-US"/>
              <a:t>If you wish, you can also record thoughts and feelings attached to these relationships. • What relationships have been most significant at different positions in your life? • Who has most shaped you? • Have there been significant losses of relationships along the way? • What groups or communities of people were most important?</a:t>
            </a:r>
          </a:p>
          <a:p>
            <a:endParaRPr lang="en-US">
              <a:cs typeface="Calibri" panose="020F0502020204030204"/>
            </a:endParaRPr>
          </a:p>
          <a:p>
            <a:r>
              <a:rPr lang="en-US">
                <a:cs typeface="Calibri" panose="020F0502020204030204"/>
              </a:rPr>
              <a:t>STEP 3 – some probing questions"</a:t>
            </a:r>
          </a:p>
          <a:p>
            <a:r>
              <a:rPr lang="en-US"/>
              <a:t>Are there causes, or principles that have been  most important to you at a given point in your life? • Toward what goals, if any, were your primary energies directed? Or, metaphorically speaking, what purposes and ends helped to shape the flow of life waters at a given time in your experience? As you finish depicting your river of life, review the whole diagram. Do its symbols and words seem to portray how you think and feel about the whole of your life? Is there some important element left out? Make adjustments as needed. Remember that no diagram can possibly capture all that shapes your journey</a:t>
            </a:r>
            <a:endParaRPr lang="en-US">
              <a:cs typeface="Calibri" panose="020F0502020204030204"/>
            </a:endParaRPr>
          </a:p>
          <a:p>
            <a:endParaRPr lang="en-US">
              <a:cs typeface="Calibri" panose="020F0502020204030204"/>
            </a:endParaRPr>
          </a:p>
          <a:p>
            <a:pPr>
              <a:lnSpc>
                <a:spcPts val="3599"/>
              </a:lnSpc>
            </a:pPr>
            <a:r>
              <a:rPr lang="en-US">
                <a:cs typeface="Calibri" panose="020F0502020204030204"/>
              </a:rPr>
              <a:t>Back in plenary – the facilitator can share the below: </a:t>
            </a:r>
          </a:p>
          <a:p>
            <a:pPr>
              <a:lnSpc>
                <a:spcPts val="3599"/>
              </a:lnSpc>
            </a:pPr>
            <a:r>
              <a:rPr lang="en-US">
                <a:cs typeface="Calibri" panose="020F0502020204030204"/>
              </a:rPr>
              <a:t>Thanks for sharing your experience today and  listening to that of your colleagues. Getting to know each other, beyond what our role is, is key to our feeling a sense of inclusion and belonging in this team. </a:t>
            </a:r>
            <a:r>
              <a:rPr lang="en-US"/>
              <a:t> We are more than our title, more than our job description and bring qualities to teams that are a part of our life's journey of lived experiences. Weh new see each other as fellow human beings, each with our own unique journeys but also a sense of connectedness as we go through our lives, we can better empathize and collaborate.</a:t>
            </a:r>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84C2DDF3-7E75-4419-BDF9-304DAFA4D363}" type="slidenum">
              <a:rPr lang="en-US" smtClean="0"/>
              <a:t>31</a:t>
            </a:fld>
            <a:endParaRPr lang="en-US"/>
          </a:p>
        </p:txBody>
      </p:sp>
    </p:spTree>
    <p:extLst>
      <p:ext uri="{BB962C8B-B14F-4D97-AF65-F5344CB8AC3E}">
        <p14:creationId xmlns:p14="http://schemas.microsoft.com/office/powerpoint/2010/main" val="16140034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C2DDF3-7E75-4419-BDF9-304DAFA4D363}" type="slidenum">
              <a:rPr lang="en-US" smtClean="0"/>
              <a:t>32</a:t>
            </a:fld>
            <a:endParaRPr lang="en-US"/>
          </a:p>
        </p:txBody>
      </p:sp>
    </p:spTree>
    <p:extLst>
      <p:ext uri="{BB962C8B-B14F-4D97-AF65-F5344CB8AC3E}">
        <p14:creationId xmlns:p14="http://schemas.microsoft.com/office/powerpoint/2010/main" val="2100607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End of session script: please see in the questions sheet.</a:t>
            </a:r>
          </a:p>
        </p:txBody>
      </p:sp>
      <p:sp>
        <p:nvSpPr>
          <p:cNvPr id="4" name="Slide Number Placeholder 3"/>
          <p:cNvSpPr>
            <a:spLocks noGrp="1"/>
          </p:cNvSpPr>
          <p:nvPr>
            <p:ph type="sldNum" sz="quarter" idx="5"/>
          </p:nvPr>
        </p:nvSpPr>
        <p:spPr/>
        <p:txBody>
          <a:bodyPr/>
          <a:lstStyle/>
          <a:p>
            <a:fld id="{84C2DDF3-7E75-4419-BDF9-304DAFA4D363}" type="slidenum">
              <a:rPr lang="en-US" smtClean="0"/>
              <a:t>33</a:t>
            </a:fld>
            <a:endParaRPr lang="en-US"/>
          </a:p>
        </p:txBody>
      </p:sp>
    </p:spTree>
    <p:extLst>
      <p:ext uri="{BB962C8B-B14F-4D97-AF65-F5344CB8AC3E}">
        <p14:creationId xmlns:p14="http://schemas.microsoft.com/office/powerpoint/2010/main" val="664578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see the accompanying PPT for access to the overall script to explain the exercise and the accompanying pocketbook.</a:t>
            </a:r>
          </a:p>
        </p:txBody>
      </p:sp>
      <p:sp>
        <p:nvSpPr>
          <p:cNvPr id="4" name="Slide Number Placeholder 3"/>
          <p:cNvSpPr>
            <a:spLocks noGrp="1"/>
          </p:cNvSpPr>
          <p:nvPr>
            <p:ph type="sldNum" sz="quarter" idx="5"/>
          </p:nvPr>
        </p:nvSpPr>
        <p:spPr/>
        <p:txBody>
          <a:bodyPr/>
          <a:lstStyle/>
          <a:p>
            <a:fld id="{84C2DDF3-7E75-4419-BDF9-304DAFA4D363}" type="slidenum">
              <a:rPr lang="en-US" smtClean="0"/>
              <a:t>10</a:t>
            </a:fld>
            <a:endParaRPr lang="en-US"/>
          </a:p>
        </p:txBody>
      </p:sp>
    </p:spTree>
    <p:extLst>
      <p:ext uri="{BB962C8B-B14F-4D97-AF65-F5344CB8AC3E}">
        <p14:creationId xmlns:p14="http://schemas.microsoft.com/office/powerpoint/2010/main" val="11150470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an opportunity to </a:t>
            </a:r>
            <a:r>
              <a:rPr lang="en-US" err="1"/>
              <a:t>hink</a:t>
            </a:r>
            <a:r>
              <a:rPr lang="en-US"/>
              <a:t> about how actions support our team </a:t>
            </a:r>
            <a:r>
              <a:rPr lang="en-US" err="1"/>
              <a:t>welbign</a:t>
            </a:r>
            <a:r>
              <a:rPr lang="en-US"/>
              <a:t> and productivity, through an affirmation exercise reminding us that we can be wide and good and it can free us to think about </a:t>
            </a:r>
            <a:r>
              <a:rPr lang="en-US" err="1"/>
              <a:t>th</a:t>
            </a:r>
            <a:r>
              <a:rPr lang="en-US"/>
              <a:t> wisdom and goodness in others. </a:t>
            </a:r>
          </a:p>
        </p:txBody>
      </p:sp>
      <p:sp>
        <p:nvSpPr>
          <p:cNvPr id="4" name="Slide Number Placeholder 3"/>
          <p:cNvSpPr>
            <a:spLocks noGrp="1"/>
          </p:cNvSpPr>
          <p:nvPr>
            <p:ph type="sldNum" sz="quarter" idx="5"/>
          </p:nvPr>
        </p:nvSpPr>
        <p:spPr/>
        <p:txBody>
          <a:bodyPr/>
          <a:lstStyle/>
          <a:p>
            <a:fld id="{84C2DDF3-7E75-4419-BDF9-304DAFA4D363}" type="slidenum">
              <a:rPr lang="en-US" smtClean="0"/>
              <a:t>42</a:t>
            </a:fld>
            <a:endParaRPr lang="en-US"/>
          </a:p>
        </p:txBody>
      </p:sp>
    </p:spTree>
    <p:extLst>
      <p:ext uri="{BB962C8B-B14F-4D97-AF65-F5344CB8AC3E}">
        <p14:creationId xmlns:p14="http://schemas.microsoft.com/office/powerpoint/2010/main" val="313614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C2DDF3-7E75-4419-BDF9-304DAFA4D363}" type="slidenum">
              <a:rPr lang="en-US" smtClean="0"/>
              <a:t>45</a:t>
            </a:fld>
            <a:endParaRPr lang="en-US"/>
          </a:p>
        </p:txBody>
      </p:sp>
    </p:spTree>
    <p:extLst>
      <p:ext uri="{BB962C8B-B14F-4D97-AF65-F5344CB8AC3E}">
        <p14:creationId xmlns:p14="http://schemas.microsoft.com/office/powerpoint/2010/main" val="15264379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C2DDF3-7E75-4419-BDF9-304DAFA4D363}" type="slidenum">
              <a:rPr lang="en-US" smtClean="0"/>
              <a:t>47</a:t>
            </a:fld>
            <a:endParaRPr lang="en-US"/>
          </a:p>
        </p:txBody>
      </p:sp>
    </p:spTree>
    <p:extLst>
      <p:ext uri="{BB962C8B-B14F-4D97-AF65-F5344CB8AC3E}">
        <p14:creationId xmlns:p14="http://schemas.microsoft.com/office/powerpoint/2010/main" val="2585053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see the </a:t>
            </a:r>
            <a:r>
              <a:rPr lang="en-US" err="1"/>
              <a:t>powerpoint</a:t>
            </a:r>
            <a:r>
              <a:rPr lang="en-US"/>
              <a:t> presentation for the script to guide you through the discussion and exercise.</a:t>
            </a:r>
          </a:p>
        </p:txBody>
      </p:sp>
      <p:sp>
        <p:nvSpPr>
          <p:cNvPr id="4" name="Slide Number Placeholder 3"/>
          <p:cNvSpPr>
            <a:spLocks noGrp="1"/>
          </p:cNvSpPr>
          <p:nvPr>
            <p:ph type="sldNum" sz="quarter" idx="5"/>
          </p:nvPr>
        </p:nvSpPr>
        <p:spPr/>
        <p:txBody>
          <a:bodyPr/>
          <a:lstStyle/>
          <a:p>
            <a:fld id="{84C2DDF3-7E75-4419-BDF9-304DAFA4D363}" type="slidenum">
              <a:rPr lang="en-US" smtClean="0"/>
              <a:t>12</a:t>
            </a:fld>
            <a:endParaRPr lang="en-US"/>
          </a:p>
        </p:txBody>
      </p:sp>
    </p:spTree>
    <p:extLst>
      <p:ext uri="{BB962C8B-B14F-4D97-AF65-F5344CB8AC3E}">
        <p14:creationId xmlns:p14="http://schemas.microsoft.com/office/powerpoint/2010/main" val="3998498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Draft script:</a:t>
            </a:r>
          </a:p>
          <a:p>
            <a:r>
              <a:rPr lang="en-US"/>
              <a:t>Welcome to this fun activity that through a series of questions, helps us to shift between our multiple identities and learn about others around us as human beings.  It helps us remove the implicit boundaries of “us” and “them” and experience a sense of a shared identity with another learner. </a:t>
            </a:r>
          </a:p>
          <a:p>
            <a:endParaRPr lang="en-US"/>
          </a:p>
          <a:p>
            <a:r>
              <a:rPr lang="en-US"/>
              <a:t>And if you learnt  about the Growth Mindset, you will find that it helps us move away from a fixed mindset about what we think we know about others, to one that is open to new information and a greater shared sense of empathy with one another.</a:t>
            </a:r>
            <a:endParaRPr lang="en-US">
              <a:cs typeface="Calibri"/>
            </a:endParaRPr>
          </a:p>
          <a:p>
            <a:endParaRPr lang="en-US">
              <a:cs typeface="Calibri"/>
            </a:endParaRPr>
          </a:p>
          <a:p>
            <a:r>
              <a:rPr lang="en-US">
                <a:cs typeface="Calibri"/>
              </a:rPr>
              <a:t>More than anything, you will find new surprises about your colleagues, so enjoy!</a:t>
            </a:r>
          </a:p>
          <a:p>
            <a:endParaRPr lang="en-US">
              <a:cs typeface="Calibri"/>
            </a:endParaRPr>
          </a:p>
        </p:txBody>
      </p:sp>
      <p:sp>
        <p:nvSpPr>
          <p:cNvPr id="4" name="Slide Number Placeholder 3"/>
          <p:cNvSpPr>
            <a:spLocks noGrp="1"/>
          </p:cNvSpPr>
          <p:nvPr>
            <p:ph type="sldNum" sz="quarter" idx="5"/>
          </p:nvPr>
        </p:nvSpPr>
        <p:spPr/>
        <p:txBody>
          <a:bodyPr/>
          <a:lstStyle/>
          <a:p>
            <a:fld id="{84C2DDF3-7E75-4419-BDF9-304DAFA4D363}" type="slidenum">
              <a:rPr lang="en-US" smtClean="0"/>
              <a:t>16</a:t>
            </a:fld>
            <a:endParaRPr lang="en-US"/>
          </a:p>
        </p:txBody>
      </p:sp>
    </p:spTree>
    <p:extLst>
      <p:ext uri="{BB962C8B-B14F-4D97-AF65-F5344CB8AC3E}">
        <p14:creationId xmlns:p14="http://schemas.microsoft.com/office/powerpoint/2010/main" val="4086324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F8E87-D436-41C0-B2B9-C9EA0DFCA8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372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Lato"/>
              <a:ea typeface="Lato"/>
              <a:cs typeface="Lato"/>
            </a:endParaRPr>
          </a:p>
        </p:txBody>
      </p:sp>
      <p:sp>
        <p:nvSpPr>
          <p:cNvPr id="4" name="Slide Number Placeholder 3"/>
          <p:cNvSpPr>
            <a:spLocks noGrp="1"/>
          </p:cNvSpPr>
          <p:nvPr>
            <p:ph type="sldNum" sz="quarter" idx="5"/>
          </p:nvPr>
        </p:nvSpPr>
        <p:spPr/>
        <p:txBody>
          <a:bodyPr/>
          <a:lstStyle/>
          <a:p>
            <a:fld id="{84C2DDF3-7E75-4419-BDF9-304DAFA4D363}" type="slidenum">
              <a:rPr lang="en-US" smtClean="0"/>
              <a:t>19</a:t>
            </a:fld>
            <a:endParaRPr lang="en-US"/>
          </a:p>
        </p:txBody>
      </p:sp>
    </p:spTree>
    <p:extLst>
      <p:ext uri="{BB962C8B-B14F-4D97-AF65-F5344CB8AC3E}">
        <p14:creationId xmlns:p14="http://schemas.microsoft.com/office/powerpoint/2010/main" val="3250779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Draft script: </a:t>
            </a:r>
            <a:r>
              <a:rPr lang="en-US"/>
              <a:t>Welcome to </a:t>
            </a:r>
            <a:r>
              <a:rPr lang="en-US" b="0" i="0">
                <a:solidFill>
                  <a:srgbClr val="383838"/>
                </a:solidFill>
                <a:effectLst/>
                <a:latin typeface="Lato"/>
                <a:ea typeface="Lato"/>
                <a:cs typeface="Lato"/>
              </a:rPr>
              <a:t>the game version of the DEI Glossary that </a:t>
            </a:r>
            <a:r>
              <a:rPr lang="en-US" sz="1200">
                <a:effectLst/>
                <a:latin typeface="Arial" panose="020B0604020202020204" pitchFamily="34" charset="0"/>
                <a:ea typeface="Calibri" panose="020F0502020204030204" pitchFamily="34" charset="0"/>
                <a:cs typeface="Times New Roman" panose="02020603050405020304" pitchFamily="18" charset="0"/>
              </a:rPr>
              <a:t>allows teams to interact together and learn collectively. It can also be used to introduce staff interactions/discussions about behaviours.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Arial" panose="020B0604020202020204" pitchFamily="34" charset="0"/>
                <a:ea typeface="Calibri" panose="020F0502020204030204" pitchFamily="34" charset="0"/>
                <a:cs typeface="Times New Roman" panose="02020603050405020304" pitchFamily="18" charset="0"/>
              </a:rPr>
              <a:t>You will have an opportunity to learn about some of the words in the DEI Glossary. Words matter and when we learn what they mean and what to use and what not to use we can better represent the communities and children that we serve, as well as be better colleagues within UNICEF.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Arial" panose="020B0604020202020204" pitchFamily="34" charset="0"/>
              <a:ea typeface="Lato"/>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Arial" panose="020B0604020202020204" pitchFamily="34" charset="0"/>
                <a:ea typeface="Lato"/>
                <a:cs typeface="Times New Roman" panose="02020603050405020304" pitchFamily="18" charset="0"/>
              </a:rPr>
              <a:t>Follow the instructions and have fun!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Arial" panose="020B0604020202020204" pitchFamily="34" charset="0"/>
              <a:ea typeface="Lato"/>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effectLst/>
                <a:latin typeface="Arial" panose="020B0604020202020204" pitchFamily="34" charset="0"/>
                <a:ea typeface="Lato"/>
                <a:cs typeface="Times New Roman" panose="02020603050405020304" pitchFamily="18" charset="0"/>
              </a:rPr>
              <a:t>At the of the session: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Arial" panose="020B0604020202020204" pitchFamily="34" charset="0"/>
                <a:ea typeface="Lato"/>
                <a:cs typeface="Times New Roman" panose="02020603050405020304" pitchFamily="18" charset="0"/>
              </a:rPr>
              <a:t>Okay great everyone: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Arial" panose="020B0604020202020204" pitchFamily="34" charset="0"/>
                <a:ea typeface="Lato"/>
                <a:cs typeface="Times New Roman" panose="02020603050405020304" pitchFamily="18" charset="0"/>
              </a:rPr>
              <a:t>So, who won the most cards? Let’s give them a round of applause.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Arial" panose="020B0604020202020204" pitchFamily="34" charset="0"/>
              <a:ea typeface="Lato"/>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Arial" panose="020B0604020202020204" pitchFamily="34" charset="0"/>
                <a:ea typeface="Lato"/>
                <a:cs typeface="Times New Roman" panose="02020603050405020304" pitchFamily="18" charset="0"/>
              </a:rPr>
              <a:t>The reality is that you are all winners because you have learnt and grown rom playing this game.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Arial" panose="020B0604020202020204" pitchFamily="34" charset="0"/>
                <a:ea typeface="Lato"/>
                <a:cs typeface="Times New Roman" panose="02020603050405020304" pitchFamily="18" charset="0"/>
              </a:rPr>
              <a:t>Does anyone want to share any reflections? Or ideas for how we can play this again another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Arial" panose="020B0604020202020204" pitchFamily="34" charset="0"/>
                <a:ea typeface="Lato"/>
                <a:cs typeface="Times New Roman" panose="02020603050405020304" pitchFamily="18" charset="0"/>
              </a:rPr>
              <a:t> </a:t>
            </a:r>
            <a:endParaRPr lang="en-US">
              <a:latin typeface="Lato"/>
              <a:ea typeface="Lato"/>
              <a:cs typeface="Lato"/>
            </a:endParaRPr>
          </a:p>
          <a:p>
            <a:endParaRPr lang="en-US"/>
          </a:p>
        </p:txBody>
      </p:sp>
      <p:sp>
        <p:nvSpPr>
          <p:cNvPr id="4" name="Slide Number Placeholder 3"/>
          <p:cNvSpPr>
            <a:spLocks noGrp="1"/>
          </p:cNvSpPr>
          <p:nvPr>
            <p:ph type="sldNum" sz="quarter" idx="5"/>
          </p:nvPr>
        </p:nvSpPr>
        <p:spPr/>
        <p:txBody>
          <a:bodyPr/>
          <a:lstStyle/>
          <a:p>
            <a:fld id="{84C2DDF3-7E75-4419-BDF9-304DAFA4D363}" type="slidenum">
              <a:rPr lang="en-US" smtClean="0"/>
              <a:t>20</a:t>
            </a:fld>
            <a:endParaRPr lang="en-US"/>
          </a:p>
        </p:txBody>
      </p:sp>
    </p:spTree>
    <p:extLst>
      <p:ext uri="{BB962C8B-B14F-4D97-AF65-F5344CB8AC3E}">
        <p14:creationId xmlns:p14="http://schemas.microsoft.com/office/powerpoint/2010/main" val="2615927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End of session script: please see in the questions sheet.</a:t>
            </a:r>
          </a:p>
        </p:txBody>
      </p:sp>
      <p:sp>
        <p:nvSpPr>
          <p:cNvPr id="4" name="Slide Number Placeholder 3"/>
          <p:cNvSpPr>
            <a:spLocks noGrp="1"/>
          </p:cNvSpPr>
          <p:nvPr>
            <p:ph type="sldNum" sz="quarter" idx="5"/>
          </p:nvPr>
        </p:nvSpPr>
        <p:spPr/>
        <p:txBody>
          <a:bodyPr/>
          <a:lstStyle/>
          <a:p>
            <a:fld id="{84C2DDF3-7E75-4419-BDF9-304DAFA4D363}" type="slidenum">
              <a:rPr lang="en-US" smtClean="0"/>
              <a:t>21</a:t>
            </a:fld>
            <a:endParaRPr lang="en-US"/>
          </a:p>
        </p:txBody>
      </p:sp>
    </p:spTree>
    <p:extLst>
      <p:ext uri="{BB962C8B-B14F-4D97-AF65-F5344CB8AC3E}">
        <p14:creationId xmlns:p14="http://schemas.microsoft.com/office/powerpoint/2010/main" val="1954100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Lato"/>
              <a:ea typeface="Lato"/>
              <a:cs typeface="Lato"/>
            </a:endParaRPr>
          </a:p>
        </p:txBody>
      </p:sp>
      <p:sp>
        <p:nvSpPr>
          <p:cNvPr id="4" name="Slide Number Placeholder 3"/>
          <p:cNvSpPr>
            <a:spLocks noGrp="1"/>
          </p:cNvSpPr>
          <p:nvPr>
            <p:ph type="sldNum" sz="quarter" idx="5"/>
          </p:nvPr>
        </p:nvSpPr>
        <p:spPr/>
        <p:txBody>
          <a:bodyPr/>
          <a:lstStyle/>
          <a:p>
            <a:fld id="{84C2DDF3-7E75-4419-BDF9-304DAFA4D363}" type="slidenum">
              <a:rPr lang="en-US" smtClean="0"/>
              <a:t>22</a:t>
            </a:fld>
            <a:endParaRPr lang="en-US"/>
          </a:p>
        </p:txBody>
      </p:sp>
    </p:spTree>
    <p:extLst>
      <p:ext uri="{BB962C8B-B14F-4D97-AF65-F5344CB8AC3E}">
        <p14:creationId xmlns:p14="http://schemas.microsoft.com/office/powerpoint/2010/main" val="3104297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9.emf"/><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hyperlink" Target="https://unicef.sharepoint.com/:p:/r/sites/OED-CultureChange/_layouts/15/Doc.aspx?sourcedoc=%7B9730FDEB-FBA1-449B-877D-84CAA75FCC22%7D&amp;file=Growth%20Mindset.pptx&amp;action=edit&amp;mobileredirect=true" TargetMode="External"/><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hyperlink" Target="https://www.ted.com/talks/carol_dweck_the_power_of_believing_that_you_can_improve" TargetMode="External"/><Relationship Id="rId5" Type="http://schemas.openxmlformats.org/officeDocument/2006/relationships/hyperlink" Target="https://unicef.sharepoint.com/sites/OED-CultureChange/DocumentLibrary1/Forms/AllItems.aspx?OR=Teams%2DHL&amp;CT=1669619506285&amp;clickparams=eyJBcHBOYW1lIjoiVGVhbXMtRGVza3RvcCIsIkFwcFZlcnNpb24iOiIyNy8yMjEwMjgwNzIwMCIsIkhhc0ZlZGVyYXRlZFVzZXIiOmZhbHNlfQ%3D%3D&amp;id=%2Fsites%2FOED%2DCultureChange%2FDocumentLibrary1%2FCapacity%2Dbuilding%20for%20Country%20Offices%2FTools%2FActivities%20to%20support%20the%20Inclusion%20Champion%20Playbook%2FThe%20Growth%20Mindset%2FThe%20Growth%20Mindset%20Pocket%20Tool%2Epdf&amp;viewid=a11d4f1a%2Dff8c%2D4175%2Db6dd%2Dcac54837477f&amp;parent=%2Fsites%2FOED%2DCultureChange%2FDocumentLibrary1%2FCapacity%2Dbuilding%20for%20Country%20Offices%2FTools%2FActivities%20to%20support%20the%20Inclusion%20Champion%20Playbook%2FThe%20Growth%20Mindset" TargetMode="External"/><Relationship Id="rId4" Type="http://schemas.openxmlformats.org/officeDocument/2006/relationships/image" Target="../media/image24.png"/><Relationship Id="rId9" Type="http://schemas.openxmlformats.org/officeDocument/2006/relationships/image" Target="../media/image9.emf"/></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emf"/><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emf"/><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hyperlink" Target="https://unicef.sharepoint.com/sites/OED-CultureChange/DocumentLibrary1/Forms/AllItems.aspx?id=%2Fsites%2FOED%2DCultureChange%2FDocumentLibrary1%2FGNEwD%20Internal%20Folder%2F4%20%2D%20Culture%20and%20Diversity%2F3%20%2D%20DEI%2FGlossary%20of%20DEI%20Terms%20v1%20%2D%20MKA%2Epdf&amp;parent=%2Fsites%2FOED%2DCultureChange%2FDocumentLibrary1%2FGNEwD%20Internal%20Folder%2F4%20%2D%20Culture%20and%20Diversity%2F3%20%2D%20DEI"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unicef.sharepoint.com/sites/OED-CultureChange/DocumentLibrary1/Forms/AllItems.aspx?OR=Teams%2DHL&amp;CT=1669619506285&amp;clickparams=eyJBcHBOYW1lIjoiVGVhbXMtRGVza3RvcCIsIkFwcFZlcnNpb24iOiIyNy8yMjEwMjgwNzIwMCIsIkhhc0ZlZGVyYXRlZFVzZXIiOmZhbHNlfQ%3D%3D&amp;id=%2Fsites%2FOED%2DCultureChange%2FDocumentLibrary1%2FCapacity%2Dbuilding%20for%20Country%20Offices%2FTools%2FActivities%20to%20support%20the%20Inclusion%20Champion%20Playbook%2FThe%20DEI%20Glossary%20Quiz%20Game%2FDEI%20glossary%20quiz%20cards%2Ezip&amp;viewid=a11d4f1a%2Dff8c%2D4175%2Db6dd%2Dcac54837477f&amp;parent=%2Fsites%2FOED%2DCultureChange%2FDocumentLibrary1%2FCapacity%2Dbuilding%20for%20Country%20Offices%2FTools%2FActivities%20to%20support%20the%20Inclusion%20Champion%20Playbook%2FThe%20DEI%20Glossary%20Quiz%20Game"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9.emf"/></Relationships>
</file>

<file path=ppt/slides/_rels/slide2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s://unicef.sharepoint.com/sites/OED-CultureChange/DocumentLibrary1/Forms/AllItems.aspx?OR=Teams%2DHL&amp;CT=1669619506285&amp;clickparams=eyJBcHBOYW1lIjoiVGVhbXMtRGVza3RvcCIsIkFwcFZlcnNpb24iOiIyNy8yMjEwMjgwNzIwMCIsIkhhc0ZlZGVyYXRlZFVzZXIiOmZhbHNlfQ%3D%3D&amp;id=%2Fsites%2FOED%2DCultureChange%2FDocumentLibrary1%2FCapacity%2Dbuilding%20for%20Country%20Offices%2FTools%2FActivities%20to%20support%20the%20Inclusion%20Champion%20Playbook%2FCommitment%20and%20Reflective%20Practice%20Templates&amp;viewid=a11d4f1a%2Dff8c%2D4175%2Db6dd%2Dcac54837477f" TargetMode="External"/><Relationship Id="rId5" Type="http://schemas.openxmlformats.org/officeDocument/2006/relationships/image" Target="../media/image12.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unicef.sharepoint.com/:w:/r/sites/OED-CultureChange/_layouts/15/Doc.aspx?sourcedoc=%7B992BEBF7-ABDF-4139-A110-47CEA3419969%7D&amp;file=Privilege%20Walk%20questions.docx&amp;action=default&amp;mobileredirect=true"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9.emf"/></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onbeing.org/wp-content/uploads/2019/05/on-being-river-of-life-exercise.pdf"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3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unicef.sharepoint.com/:w:/r/sites/OED-CultureChange/_layouts/15/Doc.aspx?sourcedoc=%7B99110388-7568-4E1B-84DC-2A6280C5D833%7D&amp;file=Lego%20challenge%20instructions.docx&amp;action=default&amp;mobileredirect=true" TargetMode="External"/><Relationship Id="rId7" Type="http://schemas.openxmlformats.org/officeDocument/2006/relationships/hyperlink" Target="https://unicef.sharepoint.com/:w:/r/sites/OED-CultureChange/_layouts/15/Doc.aspx?sourcedoc=%7BAADCA2DA-6A7F-4CED-9A95-E7B21E248EB9%7D&amp;file=Lego%20Challenge%20team%20tasks.docx&amp;action=default&amp;mobileredirect=true"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9.emf"/></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unicef.sharepoint.com/sites/OED-CultureChange/DocumentLibrary1/Forms/AllItems.aspx?OR=Teams%2DHL&amp;CT=1669619506285&amp;clickparams=eyJBcHBOYW1lIjoiVGVhbXMtRGVza3RvcCIsIkFwcFZlcnNpb24iOiIyNy8yMjEwMjgwNzIwMCIsIkhhc0ZlZGVyYXRlZFVzZXIiOmZhbHNlfQ%3D%3D&amp;id=%2Fsites%2FOED%2DCultureChange%2FDocumentLibrary1%2FCapacity%2Dbuilding%20for%20Country%20Offices%2FTools%2FActivities%20to%20support%20the%20Inclusion%20Champion%20Playbook%2FSpectrum%20of%20Behaviours%20Game%2FSnakes%20%26%20Ladder%20quiz%20cards%20hi%20res%2Ezip&amp;viewid=a11d4f1a%2Dff8c%2D4175%2Db6dd%2Dcac54837477f&amp;parent=%2Fsites%2FOED%2DCultureChange%2FDocumentLibrary1%2FCapacity%2Dbuilding%20for%20Country%20Offices%2FTools%2FActivities%20to%20support%20the%20Inclusion%20Champion%20Playbook%2FSpectrum%20of%20Behaviours%20Game" TargetMode="External"/><Relationship Id="rId7" Type="http://schemas.openxmlformats.org/officeDocument/2006/relationships/image" Target="../media/image41.png"/><Relationship Id="rId2" Type="http://schemas.openxmlformats.org/officeDocument/2006/relationships/hyperlink" Target="https://unicef.sharepoint.com/sites/OED-CultureChange/DocumentLibrary1/Forms/AllItems.aspx?OR=Teams%2DHL&amp;CT=1669619506285&amp;clickparams=eyJBcHBOYW1lIjoiVGVhbXMtRGVza3RvcCIsIkFwcFZlcnNpb24iOiIyNy8yMjEwMjgwNzIwMCIsIkhhc0ZlZGVyYXRlZFVzZXIiOmZhbHNlfQ%3D%3D&amp;id=%2Fsites%2FOED%2DCultureChange%2FDocumentLibrary1%2FCapacity%2Dbuilding%20for%20Country%20Offices%2FTools%2FActivities%20to%20support%20the%20Inclusion%20Champion%20Playbook%2FSpectrum%20of%20Behaviours%20Game%2FSnakes%20and%20ladders%5FDraft%203%2D01%2Ejpg&amp;viewid=a11d4f1a%2Dff8c%2D4175%2Db6dd%2Dcac54837477f&amp;parent=%2Fsites%2FOED%2DCultureChange%2FDocumentLibrary1%2FCapacity%2Dbuilding%20for%20Country%20Offices%2FTools%2FActivities%20to%20support%20the%20Inclusion%20Champion%20Playbook%2FSpectrum%20of%20Behaviours%20Game" TargetMode="Externa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9.emf"/></Relationships>
</file>

<file path=ppt/slides/_rels/slide3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emf"/><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hyperlink" Target="https://unicef.sharepoint.com/sites/OED-CultureChange/SitePages/Ask-for-support-to-the-Culture-and-Diversity-team.aspx" TargetMode="External"/><Relationship Id="rId2" Type="http://schemas.openxmlformats.org/officeDocument/2006/relationships/hyperlink" Target="mailto:orgculture@unicef.org" TargetMode="External"/><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s://unicef.sharepoint.com/sites/OED-CultureChange/DocumentLibrary1/Forms/AllItems.aspx?OR=Teams%2DHL&amp;CT=1669619506285&amp;clickparams=eyJBcHBOYW1lIjoiVGVhbXMtRGVza3RvcCIsIkFwcFZlcnNpb24iOiIyNy8yMjEwMjgwNzIwMCIsIkhhc0ZlZGVyYXRlZFVzZXIiOmZhbHNlfQ%3D%3D&amp;id=%2Fsites%2FOED%2DCultureChange%2FDocumentLibrary1%2FCapacity%2Dbuilding%20for%20Country%20Offices%2FTools%2FActivities%20to%20support%20the%20Inclusion%20Champion%20Playbook%2FMy%20Allyship%20Power%2FCore%20Values%20Stickers%20and%20Handouts&amp;viewid=a11d4f1a%2Dff8c%2D4175%2Db6dd%2Dcac54837477f" TargetMode="External"/><Relationship Id="rId7" Type="http://schemas.openxmlformats.org/officeDocument/2006/relationships/image" Target="../media/image45.jpeg"/><Relationship Id="rId2" Type="http://schemas.openxmlformats.org/officeDocument/2006/relationships/hyperlink" Target="https://unicef.sharepoint.com/sites/OED-CultureChange/DocumentLibrary1/Forms/AllItems.aspx?OR=Teams%2DHL&amp;CT=1669619506285&amp;clickparams=eyJBcHBOYW1lIjoiVGVhbXMtRGVza3RvcCIsIkFwcFZlcnNpb24iOiIyNy8yMjEwMjgwNzIwMCIsIkhhc0ZlZGVyYXRlZFVzZXIiOmZhbHNlfQ%3D%3D&amp;id=%2Fsites%2FOED%2DCultureChange%2FDocumentLibrary1%2FCapacity%2Dbuilding%20for%20Country%20Offices%2FTools%2FActivities%20to%20support%20the%20Inclusion%20Champion%20Playbook%2FCommitment%20and%20Reflective%20Practice%20Templates&amp;viewid=a11d4f1a%2Dff8c%2D4175%2Db6dd%2Dcac54837477f" TargetMode="Externa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13.png"/><Relationship Id="rId4" Type="http://schemas.openxmlformats.org/officeDocument/2006/relationships/image" Target="../media/image9.emf"/></Relationships>
</file>

<file path=ppt/slides/_rels/slide4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s://unicef.sharepoint.com/:w:/r/sites/OED-CultureChange/_layouts/15/Doc.aspx?sourcedoc=%7BFBE54F87-39A6-421F-9AC5-EAFADDB7B321%7D&amp;file=The%20Ally%20-%20A%20mini-drama%20of%20Hope.docx&amp;action=default&amp;mobileredirect=true" TargetMode="External"/><Relationship Id="rId2" Type="http://schemas.openxmlformats.org/officeDocument/2006/relationships/hyperlink" Target="https://unicef.sharepoint.com/:p:/r/sites/OED-CultureChange/_layouts/15/Doc.aspx?sourcedoc=%7B8FABFA7B-E2AE-448B-A959-5992719EDC71%7D&amp;file=PPT%20for%20the%20mini-drama.pptx&amp;action=edit&amp;mobileredirect=true" TargetMode="Externa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9.emf"/></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emf"/><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emf"/><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emf"/><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emf"/><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svg"/><Relationship Id="rId7" Type="http://schemas.openxmlformats.org/officeDocument/2006/relationships/image" Target="../media/image9.emf"/><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hyperlink" Target="https://unicef.sharepoint.com/sites/OED-CultureChange/DocumentLibrary1/Forms/AllItems.aspx?OR=Teams%2DHL&amp;CT=1669619506285&amp;clickparams=eyJBcHBOYW1lIjoiVGVhbXMtRGVza3RvcCIsIkFwcFZlcnNpb24iOiIyNy8yMjEwMjgwNzIwMCIsIkhhc0ZlZGVyYXRlZFVzZXIiOmZhbHNlfQ%3D%3D&amp;id=%2Fsites%2FOED%2DCultureChange%2FDocumentLibrary1%2FCapacity%2Dbuilding%20for%20Country%20Offices%2FTools%2FActivities%20to%20support%20the%20Inclusion%20Champion%20Playbook%2FCommitment%20and%20Reflective%20Practice%20Templates&amp;viewid=a11d4f1a%2Dff8c%2D4175%2Db6dd%2Dcac54837477f" TargetMode="External"/><Relationship Id="rId5" Type="http://schemas.openxmlformats.org/officeDocument/2006/relationships/image" Target="../media/image1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hyperlink" Target="https://unicef.sharepoint.com/sites/OED-CultureChange/DocumentLibrary1/Forms/AllItems.aspx?OR=Teams%2DHL&amp;CT=1669619506285&amp;clickparams=eyJBcHBOYW1lIjoiVGVhbXMtRGVza3RvcCIsIkFwcFZlcnNpb24iOiIyNy8yMjEwMjgwNzIwMCIsIkhhc0ZlZGVyYXRlZFVzZXIiOmZhbHNlfQ%3D%3D&amp;id=%2Fsites%2FOED%2DCultureChange%2FDocumentLibrary1%2FCapacity%2Dbuilding%20for%20Country%20Offices%2FTools%2FActivities%20to%20support%20the%20Inclusion%20Champion%20Playbook%2FCommitment%20and%20Reflective%20Practice%20Templates&amp;viewid=a11d4f1a%2Dff8c%2D4175%2Db6dd%2Dcac54837477f" TargetMode="Externa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7.png"/><Relationship Id="rId3" Type="http://schemas.openxmlformats.org/officeDocument/2006/relationships/image" Target="../media/image18.png"/><Relationship Id="rId7" Type="http://schemas.openxmlformats.org/officeDocument/2006/relationships/image" Target="../media/image1.png"/><Relationship Id="rId12" Type="http://schemas.openxmlformats.org/officeDocument/2006/relationships/image" Target="../media/image6.svg"/><Relationship Id="rId2" Type="http://schemas.openxmlformats.org/officeDocument/2006/relationships/image" Target="../media/image9.emf"/><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5.png"/><Relationship Id="rId5" Type="http://schemas.openxmlformats.org/officeDocument/2006/relationships/image" Target="../media/image20.png"/><Relationship Id="rId10" Type="http://schemas.openxmlformats.org/officeDocument/2006/relationships/image" Target="../media/image4.svg"/><Relationship Id="rId4" Type="http://schemas.openxmlformats.org/officeDocument/2006/relationships/image" Target="../media/image19.svg"/><Relationship Id="rId9" Type="http://schemas.openxmlformats.org/officeDocument/2006/relationships/image" Target="../media/image3.png"/><Relationship Id="rId1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Happy monste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904051" y="696345"/>
            <a:ext cx="3732985" cy="4808294"/>
          </a:xfrm>
          <a:prstGeom prst="rect">
            <a:avLst/>
          </a:prstGeom>
        </p:spPr>
      </p:pic>
      <p:pic>
        <p:nvPicPr>
          <p:cNvPr id="4" name="Picture 4" descr="Happy monste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43278" y="2139290"/>
            <a:ext cx="2722873" cy="3365349"/>
          </a:xfrm>
          <a:prstGeom prst="rect">
            <a:avLst/>
          </a:prstGeom>
        </p:spPr>
      </p:pic>
      <p:pic>
        <p:nvPicPr>
          <p:cNvPr id="5" name="Picture 5" descr="Happy monste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04714" y="1536198"/>
            <a:ext cx="4846124" cy="4114800"/>
          </a:xfrm>
          <a:prstGeom prst="rect">
            <a:avLst/>
          </a:prstGeom>
        </p:spPr>
      </p:pic>
      <p:pic>
        <p:nvPicPr>
          <p:cNvPr id="6" name="Picture 6" descr="Happy monste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046636" y="1071437"/>
            <a:ext cx="3673394" cy="4114800"/>
          </a:xfrm>
          <a:prstGeom prst="rect">
            <a:avLst/>
          </a:prstGeom>
        </p:spPr>
      </p:pic>
      <p:sp>
        <p:nvSpPr>
          <p:cNvPr id="7" name="TextBox 7"/>
          <p:cNvSpPr txBox="1">
            <a:spLocks noGrp="1"/>
          </p:cNvSpPr>
          <p:nvPr>
            <p:ph type="title" idx="4294967295"/>
          </p:nvPr>
        </p:nvSpPr>
        <p:spPr>
          <a:xfrm>
            <a:off x="1143000" y="5926555"/>
            <a:ext cx="17608774" cy="230832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027"/>
              </a:lnSpc>
              <a:spcBef>
                <a:spcPts val="0"/>
              </a:spcBef>
              <a:spcAft>
                <a:spcPts val="0"/>
              </a:spcAft>
              <a:buClrTx/>
              <a:buSzTx/>
              <a:buFontTx/>
              <a:buNone/>
              <a:tabLst/>
              <a:defRPr/>
            </a:pPr>
            <a:r>
              <a:rPr kumimoji="0" lang="en-US" sz="7523" b="0" i="0" u="none" strike="noStrike" kern="1200" cap="none" spc="993" normalizeH="0" baseline="0" noProof="0" dirty="0">
                <a:ln>
                  <a:noFill/>
                </a:ln>
                <a:solidFill>
                  <a:srgbClr val="000000"/>
                </a:solidFill>
                <a:effectLst/>
                <a:uLnTx/>
                <a:uFillTx/>
                <a:latin typeface="Univers" panose="020B0503020202020204" pitchFamily="34" charset="0"/>
                <a:ea typeface="+mn-ea"/>
                <a:cs typeface="+mn-cs"/>
              </a:rPr>
              <a:t>THE INCLUSION CHAMPIONS </a:t>
            </a:r>
          </a:p>
          <a:p>
            <a:pPr marL="0" marR="0" lvl="0" indent="0" algn="l" defTabSz="914400" rtl="0" eaLnBrk="1" fontAlgn="auto" latinLnBrk="0" hangingPunct="1">
              <a:lnSpc>
                <a:spcPts val="9027"/>
              </a:lnSpc>
              <a:spcBef>
                <a:spcPts val="0"/>
              </a:spcBef>
              <a:spcAft>
                <a:spcPts val="0"/>
              </a:spcAft>
              <a:buClrTx/>
              <a:buSzTx/>
              <a:buFontTx/>
              <a:buNone/>
              <a:tabLst/>
              <a:defRPr/>
            </a:pPr>
            <a:r>
              <a:rPr kumimoji="0" lang="en-US" sz="7523" b="0" i="0" u="none" strike="noStrike" kern="1200" cap="none" spc="993" normalizeH="0" baseline="0" noProof="0" dirty="0">
                <a:ln>
                  <a:noFill/>
                </a:ln>
                <a:solidFill>
                  <a:srgbClr val="009FE3"/>
                </a:solidFill>
                <a:effectLst/>
                <a:uLnTx/>
                <a:uFillTx/>
                <a:latin typeface="Univers" panose="020B0503020202020204" pitchFamily="34" charset="0"/>
                <a:ea typeface="+mn-ea"/>
                <a:cs typeface="+mn-cs"/>
              </a:rPr>
              <a:t>PLAYBOOK</a:t>
            </a:r>
          </a:p>
        </p:txBody>
      </p:sp>
      <p:sp>
        <p:nvSpPr>
          <p:cNvPr id="8" name="TextBox 8"/>
          <p:cNvSpPr txBox="1"/>
          <p:nvPr/>
        </p:nvSpPr>
        <p:spPr>
          <a:xfrm>
            <a:off x="1143000" y="8535888"/>
            <a:ext cx="16618174" cy="1000274"/>
          </a:xfrm>
          <a:prstGeom prst="rect">
            <a:avLst/>
          </a:prstGeom>
        </p:spPr>
        <p:txBody>
          <a:bodyPr wrap="square" lIns="0" tIns="0" rIns="0" bIns="0" rtlCol="0" anchor="t">
            <a:spAutoFit/>
          </a:bodyPr>
          <a:lstStyle/>
          <a:p>
            <a:pPr>
              <a:lnSpc>
                <a:spcPts val="3930"/>
              </a:lnSpc>
            </a:pPr>
            <a:r>
              <a:rPr lang="en-US" sz="2800" spc="288" dirty="0">
                <a:solidFill>
                  <a:srgbClr val="009FE3"/>
                </a:solidFill>
                <a:latin typeface="Univers"/>
              </a:rPr>
              <a:t>GREAT EXAMPLES OF ACTIVITIES FROM ACROSS UNICEF, BROUGHT TO YOU BY THE CULTURE &amp; DIVERSITY</a:t>
            </a:r>
          </a:p>
        </p:txBody>
      </p:sp>
      <p:sp>
        <p:nvSpPr>
          <p:cNvPr id="9" name="Rechteck 27" descr="Footer text reads: CARE • RESPECT • INTEGRITY • TRUST • ACCOUNTABILITY • SUSTAINABILITY&#10;And the UNICEF logo">
            <a:extLst>
              <a:ext uri="{FF2B5EF4-FFF2-40B4-BE49-F238E27FC236}">
                <a16:creationId xmlns:a16="http://schemas.microsoft.com/office/drawing/2014/main" id="{3C53453F-B821-47C8-AD6E-27B8A7CEE92D}"/>
              </a:ext>
            </a:extLst>
          </p:cNvPr>
          <p:cNvSpPr/>
          <p:nvPr/>
        </p:nvSpPr>
        <p:spPr>
          <a:xfrm>
            <a:off x="-76200" y="9590655"/>
            <a:ext cx="18364200" cy="734445"/>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pic>
        <p:nvPicPr>
          <p:cNvPr id="10" name="Grafik 8" descr="UNICEF logo">
            <a:extLst>
              <a:ext uri="{FF2B5EF4-FFF2-40B4-BE49-F238E27FC236}">
                <a16:creationId xmlns:a16="http://schemas.microsoft.com/office/drawing/2014/main" id="{D4388DC8-1BC0-4409-BA6B-3C0015FDED58}"/>
              </a:ext>
            </a:extLst>
          </p:cNvPr>
          <p:cNvPicPr>
            <a:picLocks noChangeAspect="1"/>
          </p:cNvPicPr>
          <p:nvPr/>
        </p:nvPicPr>
        <p:blipFill>
          <a:blip r:embed="rId10"/>
          <a:stretch>
            <a:fillRect/>
          </a:stretch>
        </p:blipFill>
        <p:spPr>
          <a:xfrm>
            <a:off x="13487400" y="9639300"/>
            <a:ext cx="4233058" cy="542471"/>
          </a:xfrm>
          <a:prstGeom prst="rect">
            <a:avLst/>
          </a:prstGeom>
        </p:spPr>
      </p:pic>
      <p:sp>
        <p:nvSpPr>
          <p:cNvPr id="11" name="TextBox 23" descr="Banner with UNICEF logo and unicef core values">
            <a:extLst>
              <a:ext uri="{FF2B5EF4-FFF2-40B4-BE49-F238E27FC236}">
                <a16:creationId xmlns:a16="http://schemas.microsoft.com/office/drawing/2014/main" id="{EF167A27-3FC1-43D1-A77A-2B123CB05654}"/>
              </a:ext>
            </a:extLst>
          </p:cNvPr>
          <p:cNvSpPr txBox="1"/>
          <p:nvPr/>
        </p:nvSpPr>
        <p:spPr>
          <a:xfrm>
            <a:off x="560461" y="9757946"/>
            <a:ext cx="13155539" cy="369332"/>
          </a:xfrm>
          <a:prstGeom prst="rect">
            <a:avLst/>
          </a:prstGeom>
          <a:noFill/>
        </p:spPr>
        <p:txBody>
          <a:bodyPr wrap="square" rtlCol="0">
            <a:spAutoFit/>
          </a:bodyPr>
          <a:lstStyle/>
          <a:p>
            <a:pPr lvl="0">
              <a:defRPr/>
            </a:pPr>
            <a:r>
              <a:rPr lang="en-US" b="1" spc="300">
                <a:solidFill>
                  <a:schemeClr val="bg1"/>
                </a:solidFill>
                <a:latin typeface="Univers" panose="020B0503020202020204" pitchFamily="34" charset="0"/>
                <a:cs typeface="Calibri Light" panose="020F0302020204030204" pitchFamily="34" charset="0"/>
              </a:rPr>
              <a:t>CARE • RESPECT • INTEGRITY • TRUST • ACCOUNTABILITY • SUSTAINABILITY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Grp="1"/>
          </p:cNvSpPr>
          <p:nvPr>
            <p:ph type="title" idx="4294967295"/>
          </p:nvPr>
        </p:nvSpPr>
        <p:spPr>
          <a:xfrm>
            <a:off x="1028700" y="990437"/>
            <a:ext cx="12153900" cy="22955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027"/>
              </a:lnSpc>
              <a:spcBef>
                <a:spcPts val="0"/>
              </a:spcBef>
              <a:spcAft>
                <a:spcPts val="0"/>
              </a:spcAft>
              <a:buClrTx/>
              <a:buSzTx/>
              <a:buFontTx/>
              <a:buNone/>
              <a:tabLst/>
              <a:defRPr/>
            </a:pPr>
            <a:r>
              <a:rPr kumimoji="0" lang="en-US" sz="7200" b="0" i="0" u="none" strike="noStrike" kern="1200" cap="none" spc="993" normalizeH="0" baseline="0" noProof="0">
                <a:ln>
                  <a:noFill/>
                </a:ln>
                <a:solidFill>
                  <a:srgbClr val="009FE3"/>
                </a:solidFill>
                <a:effectLst/>
                <a:uLnTx/>
                <a:uFillTx/>
                <a:latin typeface="Univers" panose="020B0503020202020204" pitchFamily="34" charset="0"/>
                <a:ea typeface="+mn-ea"/>
                <a:cs typeface="+mn-cs"/>
              </a:rPr>
              <a:t>The power of your Growth Mindset </a:t>
            </a:r>
          </a:p>
        </p:txBody>
      </p:sp>
      <p:sp>
        <p:nvSpPr>
          <p:cNvPr id="4" name="TextBox 4"/>
          <p:cNvSpPr txBox="1"/>
          <p:nvPr/>
        </p:nvSpPr>
        <p:spPr>
          <a:xfrm>
            <a:off x="1028700" y="2959819"/>
            <a:ext cx="16306769" cy="6905737"/>
          </a:xfrm>
          <a:prstGeom prst="rect">
            <a:avLst/>
          </a:prstGeom>
        </p:spPr>
        <p:txBody>
          <a:bodyPr lIns="0" tIns="0" rIns="0" bIns="0" rtlCol="0" anchor="t">
            <a:spAutoFit/>
          </a:bodyPr>
          <a:lstStyle/>
          <a:p>
            <a:pPr>
              <a:lnSpc>
                <a:spcPts val="3599"/>
              </a:lnSpc>
            </a:pPr>
            <a:endParaRPr b="1"/>
          </a:p>
          <a:p>
            <a:pPr>
              <a:lnSpc>
                <a:spcPts val="3599"/>
              </a:lnSpc>
            </a:pPr>
            <a:r>
              <a:rPr lang="en-US" sz="2999" b="1" spc="-119">
                <a:solidFill>
                  <a:srgbClr val="000000"/>
                </a:solidFill>
                <a:latin typeface="Univers" panose="020B0503020202020204" pitchFamily="34" charset="0"/>
              </a:rPr>
              <a:t>What is the Activity </a:t>
            </a:r>
          </a:p>
          <a:p>
            <a:pPr>
              <a:lnSpc>
                <a:spcPts val="3599"/>
              </a:lnSpc>
            </a:pPr>
            <a:r>
              <a:rPr lang="en-US" sz="2999" spc="-119">
                <a:solidFill>
                  <a:srgbClr val="000000"/>
                </a:solidFill>
                <a:latin typeface="Univers" panose="020B0503020202020204" pitchFamily="34" charset="0"/>
              </a:rPr>
              <a:t>This is a reflective activity for about 10 people sitting together, learning and sharing ideas of what a Growth Mindset is all about and how to apply it to their lives and ideas for the office/team. If possible, everyone will have watched Carol Dweck's video on the Power of Yet. And a facilitator can help guide colleagues with reflections on the video, more information of the growth and fixed mindset and discussion - using the accompanying presentation and pocketbook for colleagues.</a:t>
            </a:r>
          </a:p>
          <a:p>
            <a:pPr>
              <a:lnSpc>
                <a:spcPts val="3599"/>
              </a:lnSpc>
            </a:pPr>
            <a:endParaRPr lang="en-US" sz="2999" spc="-119">
              <a:solidFill>
                <a:srgbClr val="000000"/>
              </a:solidFill>
              <a:latin typeface="Univers" panose="020B0503020202020204" pitchFamily="34" charset="0"/>
            </a:endParaRPr>
          </a:p>
          <a:p>
            <a:pPr>
              <a:lnSpc>
                <a:spcPts val="3599"/>
              </a:lnSpc>
            </a:pPr>
            <a:r>
              <a:rPr lang="en-US" sz="2999" b="1" spc="-119">
                <a:solidFill>
                  <a:srgbClr val="000000"/>
                </a:solidFill>
                <a:latin typeface="Univers" panose="020B0503020202020204" pitchFamily="34" charset="0"/>
              </a:rPr>
              <a:t>What Tools You will Need: </a:t>
            </a:r>
          </a:p>
          <a:p>
            <a:pPr>
              <a:lnSpc>
                <a:spcPts val="3599"/>
              </a:lnSpc>
            </a:pPr>
            <a:r>
              <a:rPr lang="en-US" sz="2999" spc="-119">
                <a:solidFill>
                  <a:srgbClr val="000000"/>
                </a:solidFill>
                <a:latin typeface="Univers" panose="020B0503020202020204" pitchFamily="34" charset="0"/>
              </a:rPr>
              <a:t>A facilitator who is interested or has knowledge about the Growth Mindset</a:t>
            </a:r>
          </a:p>
          <a:p>
            <a:pPr>
              <a:lnSpc>
                <a:spcPts val="3599"/>
              </a:lnSpc>
            </a:pPr>
            <a:r>
              <a:rPr lang="en-US" sz="2999" spc="-119">
                <a:solidFill>
                  <a:srgbClr val="000000"/>
                </a:solidFill>
                <a:latin typeface="Univers" panose="020B0503020202020204" pitchFamily="34" charset="0"/>
              </a:rPr>
              <a:t>A safe, quiet space for people to sit together</a:t>
            </a:r>
          </a:p>
          <a:p>
            <a:pPr>
              <a:lnSpc>
                <a:spcPts val="3599"/>
              </a:lnSpc>
            </a:pPr>
            <a:r>
              <a:rPr lang="en-US" sz="2999" spc="-119">
                <a:solidFill>
                  <a:srgbClr val="000000"/>
                </a:solidFill>
                <a:latin typeface="Univers" panose="020B0503020202020204" pitchFamily="34" charset="0"/>
              </a:rPr>
              <a:t>Video screen if screening Carol Dweck’s Ted Talk during the session</a:t>
            </a:r>
          </a:p>
          <a:p>
            <a:pPr>
              <a:lnSpc>
                <a:spcPts val="3599"/>
              </a:lnSpc>
            </a:pPr>
            <a:r>
              <a:rPr lang="en-US" sz="2999" spc="-119">
                <a:solidFill>
                  <a:srgbClr val="000000"/>
                </a:solidFill>
                <a:latin typeface="Univers" panose="020B0503020202020204" pitchFamily="34" charset="0"/>
              </a:rPr>
              <a:t>Printed or on-screen versions of the Pocketbook for each colleague (and pens)</a:t>
            </a:r>
          </a:p>
          <a:p>
            <a:pPr>
              <a:lnSpc>
                <a:spcPts val="3599"/>
              </a:lnSpc>
            </a:pPr>
            <a:r>
              <a:rPr lang="en-US" sz="2999" spc="-119">
                <a:solidFill>
                  <a:srgbClr val="000000"/>
                </a:solidFill>
                <a:latin typeface="Univers" panose="020B0503020202020204" pitchFamily="34" charset="0"/>
              </a:rPr>
              <a:t>Flipchart for facilitator to note down common thoughts and ideas</a:t>
            </a:r>
          </a:p>
          <a:p>
            <a:pPr>
              <a:lnSpc>
                <a:spcPts val="3599"/>
              </a:lnSpc>
              <a:spcBef>
                <a:spcPct val="0"/>
              </a:spcBef>
            </a:pPr>
            <a:endParaRPr lang="en-US" sz="2999" spc="-119">
              <a:solidFill>
                <a:srgbClr val="000000"/>
              </a:solidFill>
              <a:latin typeface="Glacial Indifference"/>
            </a:endParaRPr>
          </a:p>
        </p:txBody>
      </p:sp>
      <p:sp>
        <p:nvSpPr>
          <p:cNvPr id="5" name="Rechteck 27" descr="Footer text reads: CARE • RESPECT • INTEGRITY • TRUST • ACCOUNTABILITY • SUSTAINABILITY&#10;And the UNICEF logo">
            <a:extLst>
              <a:ext uri="{FF2B5EF4-FFF2-40B4-BE49-F238E27FC236}">
                <a16:creationId xmlns:a16="http://schemas.microsoft.com/office/drawing/2014/main" id="{8205BD1A-49F7-4D8C-89F5-AB89D8D8FD2F}"/>
              </a:ext>
            </a:extLst>
          </p:cNvPr>
          <p:cNvSpPr/>
          <p:nvPr/>
        </p:nvSpPr>
        <p:spPr>
          <a:xfrm>
            <a:off x="-76200" y="9590655"/>
            <a:ext cx="18364200" cy="734445"/>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pic>
        <p:nvPicPr>
          <p:cNvPr id="6" name="Grafik 8" descr="UNICEF logo">
            <a:extLst>
              <a:ext uri="{FF2B5EF4-FFF2-40B4-BE49-F238E27FC236}">
                <a16:creationId xmlns:a16="http://schemas.microsoft.com/office/drawing/2014/main" id="{615F77CC-9E18-49C9-8A3A-1B4D27165133}"/>
              </a:ext>
            </a:extLst>
          </p:cNvPr>
          <p:cNvPicPr>
            <a:picLocks noChangeAspect="1"/>
          </p:cNvPicPr>
          <p:nvPr/>
        </p:nvPicPr>
        <p:blipFill>
          <a:blip r:embed="rId3"/>
          <a:stretch>
            <a:fillRect/>
          </a:stretch>
        </p:blipFill>
        <p:spPr>
          <a:xfrm>
            <a:off x="13487400" y="9639300"/>
            <a:ext cx="4233058" cy="542471"/>
          </a:xfrm>
          <a:prstGeom prst="rect">
            <a:avLst/>
          </a:prstGeom>
        </p:spPr>
      </p:pic>
      <p:sp>
        <p:nvSpPr>
          <p:cNvPr id="7" name="TextBox 23">
            <a:extLst>
              <a:ext uri="{FF2B5EF4-FFF2-40B4-BE49-F238E27FC236}">
                <a16:creationId xmlns:a16="http://schemas.microsoft.com/office/drawing/2014/main" id="{AA00BFA6-8266-4C0F-90FA-6DE073E6EC9E}"/>
              </a:ext>
            </a:extLst>
          </p:cNvPr>
          <p:cNvSpPr txBox="1"/>
          <p:nvPr/>
        </p:nvSpPr>
        <p:spPr>
          <a:xfrm>
            <a:off x="560461" y="9757946"/>
            <a:ext cx="13155539" cy="369332"/>
          </a:xfrm>
          <a:prstGeom prst="rect">
            <a:avLst/>
          </a:prstGeom>
          <a:noFill/>
        </p:spPr>
        <p:txBody>
          <a:bodyPr wrap="square" rtlCol="0">
            <a:spAutoFit/>
          </a:bodyPr>
          <a:lstStyle/>
          <a:p>
            <a:pPr lvl="0">
              <a:defRPr/>
            </a:pPr>
            <a:r>
              <a:rPr lang="en-US" b="1" spc="300">
                <a:solidFill>
                  <a:schemeClr val="bg1"/>
                </a:solidFill>
                <a:latin typeface="Univers" panose="020B0503020202020204" pitchFamily="34" charset="0"/>
                <a:cs typeface="Calibri Light" panose="020F0302020204030204" pitchFamily="34" charset="0"/>
              </a:rPr>
              <a:t>CARE • RESPECT • INTEGRITY • TRUST • ACCOUNTABILITY • SUSTAINABILITY</a:t>
            </a:r>
          </a:p>
        </p:txBody>
      </p:sp>
      <p:sp>
        <p:nvSpPr>
          <p:cNvPr id="8" name="Rectangle: Rounded Corners 7">
            <a:extLst>
              <a:ext uri="{FF2B5EF4-FFF2-40B4-BE49-F238E27FC236}">
                <a16:creationId xmlns:a16="http://schemas.microsoft.com/office/drawing/2014/main" id="{5044317A-1AFB-4190-B6E6-0FA0DFD9B3DA}"/>
              </a:ext>
            </a:extLst>
          </p:cNvPr>
          <p:cNvSpPr/>
          <p:nvPr/>
        </p:nvSpPr>
        <p:spPr>
          <a:xfrm>
            <a:off x="12420600" y="0"/>
            <a:ext cx="5873974" cy="1152525"/>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7823" lvl="1"/>
            <a:r>
              <a:rPr lang="en-US" sz="3200" spc="-139">
                <a:solidFill>
                  <a:schemeClr val="bg1"/>
                </a:solidFill>
                <a:latin typeface="Univers" panose="020B0503020202020204" pitchFamily="34" charset="0"/>
              </a:rPr>
              <a:t>Building Psychological Safety </a:t>
            </a:r>
            <a:endParaRPr lang="en-US" sz="3200" b="1" spc="-139">
              <a:solidFill>
                <a:schemeClr val="bg1"/>
              </a:solidFill>
              <a:latin typeface="Univers" panose="020B0503020202020204" pitchFamily="34" charset="0"/>
            </a:endParaRPr>
          </a:p>
        </p:txBody>
      </p:sp>
      <p:sp>
        <p:nvSpPr>
          <p:cNvPr id="9" name="Rectangle: Rounded Corners 8">
            <a:extLst>
              <a:ext uri="{FF2B5EF4-FFF2-40B4-BE49-F238E27FC236}">
                <a16:creationId xmlns:a16="http://schemas.microsoft.com/office/drawing/2014/main" id="{CC4CF95C-31E0-455B-811C-4FA3D5200F15}"/>
              </a:ext>
            </a:extLst>
          </p:cNvPr>
          <p:cNvSpPr/>
          <p:nvPr/>
        </p:nvSpPr>
        <p:spPr>
          <a:xfrm>
            <a:off x="12480458" y="1271171"/>
            <a:ext cx="5873974" cy="1152525"/>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7823" lvl="1"/>
            <a:r>
              <a:rPr lang="en-US" sz="3200" spc="-139">
                <a:solidFill>
                  <a:schemeClr val="bg1"/>
                </a:solidFill>
                <a:latin typeface="Univers" panose="020B0503020202020204" pitchFamily="34" charset="0"/>
              </a:rPr>
              <a:t>Building inclusion and addressing discrimination</a:t>
            </a:r>
            <a:endParaRPr lang="en-US" sz="3200" b="1" spc="-139">
              <a:solidFill>
                <a:schemeClr val="bg1"/>
              </a:solidFill>
              <a:latin typeface="Univers" panose="020B0503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 of the Growth Mindset presentation">
            <a:extLst>
              <a:ext uri="{FF2B5EF4-FFF2-40B4-BE49-F238E27FC236}">
                <a16:creationId xmlns:a16="http://schemas.microsoft.com/office/drawing/2014/main" id="{CE901380-A51B-416D-ABF5-C1B3A2E47B2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63344" y="5052306"/>
            <a:ext cx="6264470" cy="3588952"/>
          </a:xfrm>
          <a:prstGeom prst="rect">
            <a:avLst/>
          </a:prstGeom>
          <a:effectLst>
            <a:outerShdw blurRad="50800" dist="38100" dir="5400000" algn="t" rotWithShape="0">
              <a:prstClr val="black">
                <a:alpha val="40000"/>
              </a:prstClr>
            </a:outerShdw>
          </a:effectLst>
        </p:spPr>
      </p:pic>
      <p:pic>
        <p:nvPicPr>
          <p:cNvPr id="8" name="Picture 7" descr="Image of the Growth Mindset pocketbook">
            <a:extLst>
              <a:ext uri="{FF2B5EF4-FFF2-40B4-BE49-F238E27FC236}">
                <a16:creationId xmlns:a16="http://schemas.microsoft.com/office/drawing/2014/main" id="{679CBAD1-02C3-4A8F-8407-96865484EB3E}"/>
              </a:ext>
            </a:extLst>
          </p:cNvPr>
          <p:cNvPicPr>
            <a:picLocks noChangeAspect="1"/>
          </p:cNvPicPr>
          <p:nvPr/>
        </p:nvPicPr>
        <p:blipFill>
          <a:blip r:embed="rId3"/>
          <a:stretch>
            <a:fillRect/>
          </a:stretch>
        </p:blipFill>
        <p:spPr>
          <a:xfrm>
            <a:off x="9609747" y="2878780"/>
            <a:ext cx="4065171" cy="5769920"/>
          </a:xfrm>
          <a:prstGeom prst="rect">
            <a:avLst/>
          </a:prstGeom>
          <a:effectLst>
            <a:outerShdw blurRad="50800" dist="38100" dir="5400000" algn="t" rotWithShape="0">
              <a:prstClr val="black">
                <a:alpha val="40000"/>
              </a:prstClr>
            </a:outerShdw>
          </a:effectLst>
        </p:spPr>
      </p:pic>
      <p:pic>
        <p:nvPicPr>
          <p:cNvPr id="10" name="Picture 9" descr="Image of the Growth Mindset pocketbook inside">
            <a:extLst>
              <a:ext uri="{FF2B5EF4-FFF2-40B4-BE49-F238E27FC236}">
                <a16:creationId xmlns:a16="http://schemas.microsoft.com/office/drawing/2014/main" id="{BC3FDBCC-BC97-4D17-9137-33F6ED3CF516}"/>
              </a:ext>
            </a:extLst>
          </p:cNvPr>
          <p:cNvPicPr>
            <a:picLocks noChangeAspect="1"/>
          </p:cNvPicPr>
          <p:nvPr/>
        </p:nvPicPr>
        <p:blipFill>
          <a:blip r:embed="rId4"/>
          <a:stretch>
            <a:fillRect/>
          </a:stretch>
        </p:blipFill>
        <p:spPr>
          <a:xfrm>
            <a:off x="13839440" y="2876539"/>
            <a:ext cx="4026477" cy="5772161"/>
          </a:xfrm>
          <a:prstGeom prst="rect">
            <a:avLst/>
          </a:prstGeom>
          <a:effectLst>
            <a:outerShdw blurRad="50800" dist="38100" dir="5400000" algn="t" rotWithShape="0">
              <a:prstClr val="black">
                <a:alpha val="40000"/>
              </a:prstClr>
            </a:outerShdw>
          </a:effectLst>
        </p:spPr>
      </p:pic>
      <p:sp>
        <p:nvSpPr>
          <p:cNvPr id="13" name="TextBox 12">
            <a:extLst>
              <a:ext uri="{FF2B5EF4-FFF2-40B4-BE49-F238E27FC236}">
                <a16:creationId xmlns:a16="http://schemas.microsoft.com/office/drawing/2014/main" id="{AD3B8508-45FF-4A30-B732-0C81A2326635}"/>
              </a:ext>
            </a:extLst>
          </p:cNvPr>
          <p:cNvSpPr txBox="1"/>
          <p:nvPr/>
        </p:nvSpPr>
        <p:spPr>
          <a:xfrm>
            <a:off x="9609747" y="8708132"/>
            <a:ext cx="5261162" cy="369332"/>
          </a:xfrm>
          <a:prstGeom prst="rect">
            <a:avLst/>
          </a:prstGeom>
          <a:noFill/>
        </p:spPr>
        <p:txBody>
          <a:bodyPr wrap="square">
            <a:spAutoFit/>
          </a:bodyPr>
          <a:lstStyle/>
          <a:p>
            <a:r>
              <a:rPr lang="en-US">
                <a:latin typeface="Univers" panose="020B0503020202020204" pitchFamily="34" charset="0"/>
              </a:rPr>
              <a:t>The Participant’s Pocketbook </a:t>
            </a:r>
            <a:r>
              <a:rPr lang="en-US">
                <a:latin typeface="Univers" panose="020B0503020202020204" pitchFamily="34" charset="0"/>
                <a:hlinkClick r:id="rId5"/>
              </a:rPr>
              <a:t>is here</a:t>
            </a:r>
            <a:endParaRPr lang="en-US">
              <a:latin typeface="Univers" panose="020B0503020202020204" pitchFamily="34" charset="0"/>
            </a:endParaRPr>
          </a:p>
        </p:txBody>
      </p:sp>
      <p:pic>
        <p:nvPicPr>
          <p:cNvPr id="15" name="Picture 14" descr="Image of Professor Carol Dweck from her video">
            <a:hlinkClick r:id="rId6"/>
            <a:extLst>
              <a:ext uri="{FF2B5EF4-FFF2-40B4-BE49-F238E27FC236}">
                <a16:creationId xmlns:a16="http://schemas.microsoft.com/office/drawing/2014/main" id="{A0484BA4-A1A7-4ABD-96D0-3A75E39CCC90}"/>
              </a:ext>
            </a:extLst>
          </p:cNvPr>
          <p:cNvPicPr>
            <a:picLocks noChangeAspect="1"/>
          </p:cNvPicPr>
          <p:nvPr/>
        </p:nvPicPr>
        <p:blipFill>
          <a:blip r:embed="rId7"/>
          <a:stretch>
            <a:fillRect/>
          </a:stretch>
        </p:blipFill>
        <p:spPr>
          <a:xfrm>
            <a:off x="1620487" y="339903"/>
            <a:ext cx="5664381" cy="3753668"/>
          </a:xfrm>
          <a:prstGeom prst="rect">
            <a:avLst/>
          </a:prstGeom>
          <a:effectLst>
            <a:outerShdw blurRad="50800" dist="38100" dir="5400000" algn="t" rotWithShape="0">
              <a:prstClr val="black">
                <a:alpha val="40000"/>
              </a:prstClr>
            </a:outerShdw>
          </a:effectLst>
        </p:spPr>
      </p:pic>
      <p:sp>
        <p:nvSpPr>
          <p:cNvPr id="18" name="TextBox 3">
            <a:extLst>
              <a:ext uri="{FF2B5EF4-FFF2-40B4-BE49-F238E27FC236}">
                <a16:creationId xmlns:a16="http://schemas.microsoft.com/office/drawing/2014/main" id="{C1B640CA-9B45-4253-B046-6E96722671F4}"/>
              </a:ext>
            </a:extLst>
          </p:cNvPr>
          <p:cNvSpPr txBox="1">
            <a:spLocks noGrp="1"/>
          </p:cNvSpPr>
          <p:nvPr>
            <p:ph type="title" idx="4294967295"/>
          </p:nvPr>
        </p:nvSpPr>
        <p:spPr>
          <a:xfrm>
            <a:off x="1047707" y="1131941"/>
            <a:ext cx="15894274" cy="11541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r" defTabSz="914400" rtl="0" eaLnBrk="1" fontAlgn="auto" latinLnBrk="0" hangingPunct="1">
              <a:lnSpc>
                <a:spcPts val="9027"/>
              </a:lnSpc>
              <a:spcBef>
                <a:spcPts val="0"/>
              </a:spcBef>
              <a:spcAft>
                <a:spcPts val="0"/>
              </a:spcAft>
              <a:buClrTx/>
              <a:buSzTx/>
              <a:buFontTx/>
              <a:buNone/>
              <a:tabLst/>
              <a:defRPr/>
            </a:pPr>
            <a:r>
              <a:rPr kumimoji="0" lang="en-US" sz="7523" b="0" i="0" u="none" strike="noStrike" kern="1200" cap="none" spc="993" normalizeH="0" baseline="0" noProof="0">
                <a:ln>
                  <a:noFill/>
                </a:ln>
                <a:solidFill>
                  <a:srgbClr val="009FE3"/>
                </a:solidFill>
                <a:effectLst/>
                <a:uLnTx/>
                <a:uFillTx/>
                <a:latin typeface="Univers" panose="020B0503020202020204" pitchFamily="34" charset="0"/>
                <a:ea typeface="+mn-ea"/>
                <a:cs typeface="+mn-cs"/>
              </a:rPr>
              <a:t>Your Tools</a:t>
            </a:r>
          </a:p>
        </p:txBody>
      </p:sp>
      <p:sp>
        <p:nvSpPr>
          <p:cNvPr id="21" name="TextBox 20">
            <a:extLst>
              <a:ext uri="{FF2B5EF4-FFF2-40B4-BE49-F238E27FC236}">
                <a16:creationId xmlns:a16="http://schemas.microsoft.com/office/drawing/2014/main" id="{03EA9FCC-651D-440F-B2A3-971DA1B11D9B}"/>
              </a:ext>
            </a:extLst>
          </p:cNvPr>
          <p:cNvSpPr txBox="1"/>
          <p:nvPr/>
        </p:nvSpPr>
        <p:spPr>
          <a:xfrm>
            <a:off x="1585982" y="4106809"/>
            <a:ext cx="5261162" cy="646331"/>
          </a:xfrm>
          <a:prstGeom prst="rect">
            <a:avLst/>
          </a:prstGeom>
          <a:noFill/>
        </p:spPr>
        <p:txBody>
          <a:bodyPr wrap="square">
            <a:spAutoFit/>
          </a:bodyPr>
          <a:lstStyle/>
          <a:p>
            <a:r>
              <a:rPr lang="en-US">
                <a:latin typeface="Univers" panose="020B0503020202020204" pitchFamily="34" charset="0"/>
              </a:rPr>
              <a:t>The Video – please click on the image above to go to the video link.</a:t>
            </a:r>
          </a:p>
        </p:txBody>
      </p:sp>
      <p:sp>
        <p:nvSpPr>
          <p:cNvPr id="22" name="TextBox 21">
            <a:extLst>
              <a:ext uri="{FF2B5EF4-FFF2-40B4-BE49-F238E27FC236}">
                <a16:creationId xmlns:a16="http://schemas.microsoft.com/office/drawing/2014/main" id="{4B33FB03-FF7D-4113-B1CD-EB96C713796D}"/>
              </a:ext>
            </a:extLst>
          </p:cNvPr>
          <p:cNvSpPr txBox="1"/>
          <p:nvPr/>
        </p:nvSpPr>
        <p:spPr>
          <a:xfrm>
            <a:off x="1617612" y="8670987"/>
            <a:ext cx="5261162" cy="646331"/>
          </a:xfrm>
          <a:prstGeom prst="rect">
            <a:avLst/>
          </a:prstGeom>
          <a:noFill/>
        </p:spPr>
        <p:txBody>
          <a:bodyPr wrap="square">
            <a:spAutoFit/>
          </a:bodyPr>
          <a:lstStyle/>
          <a:p>
            <a:r>
              <a:rPr lang="en-US">
                <a:latin typeface="Univers" panose="020B0503020202020204" pitchFamily="34" charset="0"/>
              </a:rPr>
              <a:t>The Facilitator’s Presentation to guide the conversation is</a:t>
            </a:r>
            <a:r>
              <a:rPr lang="en-US">
                <a:latin typeface="Univers" panose="020B0503020202020204" pitchFamily="34" charset="0"/>
                <a:hlinkClick r:id="rId8"/>
              </a:rPr>
              <a:t> here</a:t>
            </a:r>
            <a:endParaRPr lang="en-US">
              <a:latin typeface="Univers" panose="020B0503020202020204" pitchFamily="34" charset="0"/>
            </a:endParaRPr>
          </a:p>
        </p:txBody>
      </p:sp>
      <p:sp>
        <p:nvSpPr>
          <p:cNvPr id="23" name="Rechteck 27" descr="Footer text reads: CARE • RESPECT • INTEGRITY • TRUST • ACCOUNTABILITY • SUSTAINABILITY&#10;And the UNICEF logo">
            <a:extLst>
              <a:ext uri="{FF2B5EF4-FFF2-40B4-BE49-F238E27FC236}">
                <a16:creationId xmlns:a16="http://schemas.microsoft.com/office/drawing/2014/main" id="{8ABC47D4-5D79-4C51-9DC0-318095883729}"/>
              </a:ext>
            </a:extLst>
          </p:cNvPr>
          <p:cNvSpPr/>
          <p:nvPr/>
        </p:nvSpPr>
        <p:spPr>
          <a:xfrm>
            <a:off x="-76200" y="9590655"/>
            <a:ext cx="18364200" cy="734445"/>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pic>
        <p:nvPicPr>
          <p:cNvPr id="24" name="Grafik 8" descr="UNICEF logo">
            <a:extLst>
              <a:ext uri="{FF2B5EF4-FFF2-40B4-BE49-F238E27FC236}">
                <a16:creationId xmlns:a16="http://schemas.microsoft.com/office/drawing/2014/main" id="{980505D7-BBD7-4B2E-86A9-7556B4F1C395}"/>
              </a:ext>
            </a:extLst>
          </p:cNvPr>
          <p:cNvPicPr>
            <a:picLocks noChangeAspect="1"/>
          </p:cNvPicPr>
          <p:nvPr/>
        </p:nvPicPr>
        <p:blipFill>
          <a:blip r:embed="rId9"/>
          <a:stretch>
            <a:fillRect/>
          </a:stretch>
        </p:blipFill>
        <p:spPr>
          <a:xfrm>
            <a:off x="13487400" y="9639300"/>
            <a:ext cx="4233058" cy="542471"/>
          </a:xfrm>
          <a:prstGeom prst="rect">
            <a:avLst/>
          </a:prstGeom>
        </p:spPr>
      </p:pic>
      <p:sp>
        <p:nvSpPr>
          <p:cNvPr id="25" name="TextBox 23">
            <a:extLst>
              <a:ext uri="{FF2B5EF4-FFF2-40B4-BE49-F238E27FC236}">
                <a16:creationId xmlns:a16="http://schemas.microsoft.com/office/drawing/2014/main" id="{D6C71676-1F54-4F16-863E-67C251AF20EA}"/>
              </a:ext>
            </a:extLst>
          </p:cNvPr>
          <p:cNvSpPr txBox="1"/>
          <p:nvPr/>
        </p:nvSpPr>
        <p:spPr>
          <a:xfrm>
            <a:off x="560461" y="9757946"/>
            <a:ext cx="13155539" cy="369332"/>
          </a:xfrm>
          <a:prstGeom prst="rect">
            <a:avLst/>
          </a:prstGeom>
          <a:noFill/>
        </p:spPr>
        <p:txBody>
          <a:bodyPr wrap="square" rtlCol="0">
            <a:spAutoFit/>
          </a:bodyPr>
          <a:lstStyle/>
          <a:p>
            <a:pPr lvl="0">
              <a:defRPr/>
            </a:pPr>
            <a:r>
              <a:rPr lang="en-US" b="1" spc="300">
                <a:solidFill>
                  <a:schemeClr val="bg1"/>
                </a:solidFill>
                <a:latin typeface="Univers" panose="020B0503020202020204" pitchFamily="34" charset="0"/>
                <a:cs typeface="Calibri Light" panose="020F0302020204030204" pitchFamily="34" charset="0"/>
              </a:rPr>
              <a:t>CARE • RESPECT • INTEGRITY • TRUST • ACCOUNTABILITY • SUSTAINABILITY</a:t>
            </a:r>
          </a:p>
        </p:txBody>
      </p:sp>
    </p:spTree>
    <p:extLst>
      <p:ext uri="{BB962C8B-B14F-4D97-AF65-F5344CB8AC3E}">
        <p14:creationId xmlns:p14="http://schemas.microsoft.com/office/powerpoint/2010/main" val="1725307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Grp="1"/>
          </p:cNvSpPr>
          <p:nvPr>
            <p:ph type="title" idx="4294967295"/>
          </p:nvPr>
        </p:nvSpPr>
        <p:spPr>
          <a:xfrm>
            <a:off x="1028700" y="990437"/>
            <a:ext cx="15894274" cy="11541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027"/>
              </a:lnSpc>
              <a:spcBef>
                <a:spcPts val="0"/>
              </a:spcBef>
              <a:spcAft>
                <a:spcPts val="0"/>
              </a:spcAft>
              <a:buClrTx/>
              <a:buSzTx/>
              <a:buFontTx/>
              <a:buNone/>
              <a:tabLst/>
              <a:defRPr/>
            </a:pPr>
            <a:r>
              <a:rPr kumimoji="0" lang="en-US" sz="7523" b="0" i="0" u="none" strike="noStrike" kern="1200" cap="none" spc="993" normalizeH="0" baseline="0" noProof="0" dirty="0">
                <a:ln>
                  <a:noFill/>
                </a:ln>
                <a:solidFill>
                  <a:srgbClr val="009FE3"/>
                </a:solidFill>
                <a:effectLst/>
                <a:uLnTx/>
                <a:uFillTx/>
                <a:latin typeface="Univers" panose="020B0503020202020204" pitchFamily="34" charset="0"/>
                <a:ea typeface="+mn-ea"/>
                <a:cs typeface="+mn-cs"/>
              </a:rPr>
              <a:t>Instructions</a:t>
            </a:r>
          </a:p>
        </p:txBody>
      </p:sp>
      <p:sp>
        <p:nvSpPr>
          <p:cNvPr id="4" name="TextBox 4"/>
          <p:cNvSpPr txBox="1"/>
          <p:nvPr/>
        </p:nvSpPr>
        <p:spPr>
          <a:xfrm>
            <a:off x="822453" y="3104826"/>
            <a:ext cx="16306769" cy="5982407"/>
          </a:xfrm>
          <a:prstGeom prst="rect">
            <a:avLst/>
          </a:prstGeom>
        </p:spPr>
        <p:txBody>
          <a:bodyPr lIns="0" tIns="0" rIns="0" bIns="0" rtlCol="0" anchor="t">
            <a:spAutoFit/>
          </a:bodyPr>
          <a:lstStyle/>
          <a:p>
            <a:pPr>
              <a:lnSpc>
                <a:spcPts val="3599"/>
              </a:lnSpc>
            </a:pPr>
            <a:r>
              <a:rPr lang="en-US" sz="2999" spc="-119" dirty="0">
                <a:solidFill>
                  <a:srgbClr val="000000"/>
                </a:solidFill>
                <a:latin typeface="Univers" panose="020B0503020202020204" pitchFamily="34" charset="0"/>
              </a:rPr>
              <a:t>The facilitator can use guide the accompanying </a:t>
            </a:r>
            <a:r>
              <a:rPr lang="en-US" sz="2999" spc="-119" dirty="0" err="1">
                <a:solidFill>
                  <a:srgbClr val="000000"/>
                </a:solidFill>
                <a:latin typeface="Univers" panose="020B0503020202020204" pitchFamily="34" charset="0"/>
              </a:rPr>
              <a:t>Powerpoint</a:t>
            </a:r>
            <a:r>
              <a:rPr lang="en-US" sz="2999" spc="-119" dirty="0">
                <a:solidFill>
                  <a:srgbClr val="000000"/>
                </a:solidFill>
                <a:latin typeface="Univers" panose="020B0503020202020204" pitchFamily="34" charset="0"/>
              </a:rPr>
              <a:t> Presentation throughout the session.</a:t>
            </a:r>
          </a:p>
          <a:p>
            <a:pPr>
              <a:lnSpc>
                <a:spcPts val="3599"/>
              </a:lnSpc>
            </a:pPr>
            <a:r>
              <a:rPr lang="en-US" sz="2999" spc="-119" dirty="0">
                <a:solidFill>
                  <a:srgbClr val="000000"/>
                </a:solidFill>
                <a:latin typeface="Univers" panose="020B0503020202020204" pitchFamily="34" charset="0"/>
              </a:rPr>
              <a:t>Colleagues can refer to and use the accompanying Pocket Book.</a:t>
            </a:r>
          </a:p>
          <a:p>
            <a:pPr>
              <a:lnSpc>
                <a:spcPts val="3599"/>
              </a:lnSpc>
            </a:pPr>
            <a:endParaRPr lang="en-US" sz="2999" spc="-119" dirty="0">
              <a:solidFill>
                <a:srgbClr val="000000"/>
              </a:solidFill>
              <a:latin typeface="Univers" panose="020B0503020202020204" pitchFamily="34" charset="0"/>
            </a:endParaRPr>
          </a:p>
          <a:p>
            <a:pPr marL="457200" indent="-457200">
              <a:lnSpc>
                <a:spcPts val="3599"/>
              </a:lnSpc>
              <a:buFont typeface="Arial" panose="020B0604020202020204" pitchFamily="34" charset="0"/>
              <a:buChar char="•"/>
            </a:pPr>
            <a:endParaRPr lang="en-US" sz="2999" b="1" spc="-119" dirty="0">
              <a:solidFill>
                <a:srgbClr val="000000"/>
              </a:solidFill>
              <a:latin typeface="Univers" panose="020B0503020202020204" pitchFamily="34" charset="0"/>
            </a:endParaRPr>
          </a:p>
          <a:p>
            <a:pPr marL="457200" indent="-457200">
              <a:lnSpc>
                <a:spcPts val="3599"/>
              </a:lnSpc>
              <a:buFont typeface="Arial" panose="020B0604020202020204" pitchFamily="34" charset="0"/>
              <a:buChar char="•"/>
            </a:pPr>
            <a:r>
              <a:rPr lang="en-US" sz="2999" spc="-119" dirty="0">
                <a:solidFill>
                  <a:srgbClr val="000000"/>
                </a:solidFill>
                <a:latin typeface="Univers" panose="020B0503020202020204" pitchFamily="34" charset="0"/>
              </a:rPr>
              <a:t>Spend some time reflecting on the video and what everyone learnt from the video</a:t>
            </a:r>
          </a:p>
          <a:p>
            <a:pPr marL="457200" indent="-457200">
              <a:lnSpc>
                <a:spcPts val="3599"/>
              </a:lnSpc>
              <a:buFont typeface="Arial" panose="020B0604020202020204" pitchFamily="34" charset="0"/>
              <a:buChar char="•"/>
            </a:pPr>
            <a:r>
              <a:rPr lang="en-US" sz="2999" spc="-119" dirty="0">
                <a:solidFill>
                  <a:srgbClr val="000000"/>
                </a:solidFill>
                <a:latin typeface="Univers" panose="020B0503020202020204" pitchFamily="34" charset="0"/>
              </a:rPr>
              <a:t>Use the accompanying presentation to share more learning and participants can refer to their pocketbook and begin with the quiz. If time allows, let people take the quiz either during or ahead of the session. Go through the various activities in the pocketbook.</a:t>
            </a:r>
          </a:p>
          <a:p>
            <a:pPr marL="457200" indent="-457200">
              <a:lnSpc>
                <a:spcPts val="3599"/>
              </a:lnSpc>
              <a:buFont typeface="Arial" panose="020B0604020202020204" pitchFamily="34" charset="0"/>
              <a:buChar char="•"/>
            </a:pPr>
            <a:r>
              <a:rPr lang="en-US" sz="2999" spc="-119" dirty="0">
                <a:solidFill>
                  <a:srgbClr val="000000"/>
                </a:solidFill>
                <a:latin typeface="Univers" panose="020B0503020202020204" pitchFamily="34" charset="0"/>
              </a:rPr>
              <a:t>Spend the time discussing how this could apply to us as individuals and as a team - any challenges to overcome or ideas for making a collective commitment to model tis approach?</a:t>
            </a:r>
          </a:p>
          <a:p>
            <a:pPr marL="457200" indent="-457200">
              <a:lnSpc>
                <a:spcPts val="3599"/>
              </a:lnSpc>
              <a:buFont typeface="Arial" panose="020B0604020202020204" pitchFamily="34" charset="0"/>
              <a:buChar char="•"/>
            </a:pPr>
            <a:endParaRPr lang="en-US" sz="2999" spc="-119" dirty="0">
              <a:solidFill>
                <a:srgbClr val="000000"/>
              </a:solidFill>
              <a:latin typeface="Univers" panose="020B0503020202020204" pitchFamily="34" charset="0"/>
            </a:endParaRPr>
          </a:p>
          <a:p>
            <a:pPr marL="457200" indent="-457200">
              <a:lnSpc>
                <a:spcPts val="3599"/>
              </a:lnSpc>
              <a:buFont typeface="Arial" panose="020B0604020202020204" pitchFamily="34" charset="0"/>
              <a:buChar char="•"/>
            </a:pPr>
            <a:endParaRPr lang="en-US" sz="2999" spc="-119" dirty="0">
              <a:solidFill>
                <a:srgbClr val="000000"/>
              </a:solidFill>
              <a:latin typeface="Univers" panose="020B0503020202020204" pitchFamily="34" charset="0"/>
            </a:endParaRPr>
          </a:p>
          <a:p>
            <a:pPr>
              <a:lnSpc>
                <a:spcPts val="3599"/>
              </a:lnSpc>
              <a:spcBef>
                <a:spcPct val="0"/>
              </a:spcBef>
            </a:pPr>
            <a:endParaRPr lang="en-US" sz="2999" spc="-119" dirty="0">
              <a:solidFill>
                <a:srgbClr val="000000"/>
              </a:solidFill>
              <a:latin typeface="Glacial Indifference"/>
            </a:endParaRPr>
          </a:p>
        </p:txBody>
      </p:sp>
      <p:sp>
        <p:nvSpPr>
          <p:cNvPr id="5" name="Rechteck 27" descr="Footer text reads: CARE • RESPECT • INTEGRITY • TRUST • ACCOUNTABILITY • SUSTAINABILITY&#10;And the UNICEF logo">
            <a:extLst>
              <a:ext uri="{FF2B5EF4-FFF2-40B4-BE49-F238E27FC236}">
                <a16:creationId xmlns:a16="http://schemas.microsoft.com/office/drawing/2014/main" id="{E8651F6A-73C3-41C8-9C8E-CC39A13383CE}"/>
              </a:ext>
            </a:extLst>
          </p:cNvPr>
          <p:cNvSpPr/>
          <p:nvPr/>
        </p:nvSpPr>
        <p:spPr>
          <a:xfrm>
            <a:off x="-76200" y="9590655"/>
            <a:ext cx="18364200" cy="734445"/>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pic>
        <p:nvPicPr>
          <p:cNvPr id="6" name="Grafik 8" descr="UNICEF logo">
            <a:extLst>
              <a:ext uri="{FF2B5EF4-FFF2-40B4-BE49-F238E27FC236}">
                <a16:creationId xmlns:a16="http://schemas.microsoft.com/office/drawing/2014/main" id="{2463D855-AE49-4AB9-B113-00292422C996}"/>
              </a:ext>
            </a:extLst>
          </p:cNvPr>
          <p:cNvPicPr>
            <a:picLocks noChangeAspect="1"/>
          </p:cNvPicPr>
          <p:nvPr/>
        </p:nvPicPr>
        <p:blipFill>
          <a:blip r:embed="rId3"/>
          <a:stretch>
            <a:fillRect/>
          </a:stretch>
        </p:blipFill>
        <p:spPr>
          <a:xfrm>
            <a:off x="13487400" y="9639300"/>
            <a:ext cx="4233058" cy="542471"/>
          </a:xfrm>
          <a:prstGeom prst="rect">
            <a:avLst/>
          </a:prstGeom>
        </p:spPr>
      </p:pic>
      <p:sp>
        <p:nvSpPr>
          <p:cNvPr id="7" name="TextBox 23">
            <a:extLst>
              <a:ext uri="{FF2B5EF4-FFF2-40B4-BE49-F238E27FC236}">
                <a16:creationId xmlns:a16="http://schemas.microsoft.com/office/drawing/2014/main" id="{90650896-1559-4CBE-836C-F1857273D0FC}"/>
              </a:ext>
            </a:extLst>
          </p:cNvPr>
          <p:cNvSpPr txBox="1"/>
          <p:nvPr/>
        </p:nvSpPr>
        <p:spPr>
          <a:xfrm>
            <a:off x="560461" y="9757946"/>
            <a:ext cx="13155539" cy="369332"/>
          </a:xfrm>
          <a:prstGeom prst="rect">
            <a:avLst/>
          </a:prstGeom>
          <a:noFill/>
        </p:spPr>
        <p:txBody>
          <a:bodyPr wrap="square" rtlCol="0">
            <a:spAutoFit/>
          </a:bodyPr>
          <a:lstStyle/>
          <a:p>
            <a:pPr lvl="0">
              <a:defRPr/>
            </a:pPr>
            <a:r>
              <a:rPr lang="en-US" b="1" spc="300">
                <a:solidFill>
                  <a:schemeClr val="bg1"/>
                </a:solidFill>
                <a:latin typeface="Univers" panose="020B0503020202020204" pitchFamily="34" charset="0"/>
                <a:cs typeface="Calibri Light" panose="020F0302020204030204" pitchFamily="34" charset="0"/>
              </a:rPr>
              <a:t>CARE • RESPECT • INTEGRITY • TRUST • ACCOUNTABILITY • SUSTAINABILITY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4B33FB03-FF7D-4113-B1CD-EB96C713796D}"/>
              </a:ext>
            </a:extLst>
          </p:cNvPr>
          <p:cNvSpPr txBox="1"/>
          <p:nvPr/>
        </p:nvSpPr>
        <p:spPr>
          <a:xfrm>
            <a:off x="914400" y="8508728"/>
            <a:ext cx="8001000" cy="369332"/>
          </a:xfrm>
          <a:prstGeom prst="rect">
            <a:avLst/>
          </a:prstGeom>
          <a:noFill/>
        </p:spPr>
        <p:txBody>
          <a:bodyPr wrap="square" lIns="91440" tIns="45720" rIns="91440" bIns="45720" anchor="t">
            <a:spAutoFit/>
          </a:bodyPr>
          <a:lstStyle/>
          <a:p>
            <a:pPr>
              <a:defRPr/>
            </a:pPr>
            <a:r>
              <a:rPr kumimoji="0" lang="en-US" sz="1800" b="0" i="0" u="none" strike="noStrike" kern="1200" cap="none" spc="0" normalizeH="0" baseline="0" noProof="0">
                <a:ln>
                  <a:noFill/>
                </a:ln>
                <a:effectLst/>
                <a:uLnTx/>
                <a:uFillTx/>
                <a:latin typeface="Calibri"/>
                <a:ea typeface="+mn-ea"/>
                <a:cs typeface="+mn-cs"/>
              </a:rPr>
              <a:t>Any questions on how it worked? Reach out to </a:t>
            </a:r>
            <a:r>
              <a:rPr lang="en-US">
                <a:latin typeface="Calibri"/>
              </a:rPr>
              <a:t>Tania at tdhakhwa@unicef.org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Rechteck 27" descr="Footer text reads: CARE • RESPECT • INTEGRITY • TRUST • ACCOUNTABILITY • SUSTAINABILITY&#10;And the UNICEF logo">
            <a:extLst>
              <a:ext uri="{FF2B5EF4-FFF2-40B4-BE49-F238E27FC236}">
                <a16:creationId xmlns:a16="http://schemas.microsoft.com/office/drawing/2014/main" id="{8ABC47D4-5D79-4C51-9DC0-318095883729}"/>
              </a:ext>
            </a:extLst>
          </p:cNvPr>
          <p:cNvSpPr/>
          <p:nvPr/>
        </p:nvSpPr>
        <p:spPr>
          <a:xfrm>
            <a:off x="-76200" y="9590655"/>
            <a:ext cx="18364200" cy="734445"/>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prstClr val="white"/>
              </a:solidFill>
              <a:effectLst/>
              <a:uLnTx/>
              <a:uFillTx/>
              <a:latin typeface="Calibri"/>
              <a:ea typeface="+mn-ea"/>
              <a:cs typeface="+mn-cs"/>
            </a:endParaRPr>
          </a:p>
        </p:txBody>
      </p:sp>
      <p:pic>
        <p:nvPicPr>
          <p:cNvPr id="24" name="Grafik 8" descr="UNICEF logo">
            <a:extLst>
              <a:ext uri="{FF2B5EF4-FFF2-40B4-BE49-F238E27FC236}">
                <a16:creationId xmlns:a16="http://schemas.microsoft.com/office/drawing/2014/main" id="{980505D7-BBD7-4B2E-86A9-7556B4F1C395}"/>
              </a:ext>
            </a:extLst>
          </p:cNvPr>
          <p:cNvPicPr>
            <a:picLocks noChangeAspect="1"/>
          </p:cNvPicPr>
          <p:nvPr/>
        </p:nvPicPr>
        <p:blipFill>
          <a:blip r:embed="rId2"/>
          <a:stretch>
            <a:fillRect/>
          </a:stretch>
        </p:blipFill>
        <p:spPr>
          <a:xfrm>
            <a:off x="13487400" y="9639300"/>
            <a:ext cx="4233058" cy="542471"/>
          </a:xfrm>
          <a:prstGeom prst="rect">
            <a:avLst/>
          </a:prstGeom>
        </p:spPr>
      </p:pic>
      <p:sp>
        <p:nvSpPr>
          <p:cNvPr id="25" name="TextBox 23">
            <a:extLst>
              <a:ext uri="{FF2B5EF4-FFF2-40B4-BE49-F238E27FC236}">
                <a16:creationId xmlns:a16="http://schemas.microsoft.com/office/drawing/2014/main" id="{D6C71676-1F54-4F16-863E-67C251AF20EA}"/>
              </a:ext>
            </a:extLst>
          </p:cNvPr>
          <p:cNvSpPr txBox="1"/>
          <p:nvPr/>
        </p:nvSpPr>
        <p:spPr>
          <a:xfrm>
            <a:off x="560461" y="9757946"/>
            <a:ext cx="131555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a:ln>
                  <a:noFill/>
                </a:ln>
                <a:solidFill>
                  <a:prstClr val="white"/>
                </a:solidFill>
                <a:effectLst/>
                <a:uLnTx/>
                <a:uFillTx/>
                <a:latin typeface="Univers" panose="020B0503020202020204" pitchFamily="34" charset="0"/>
                <a:ea typeface="+mn-ea"/>
                <a:cs typeface="Calibri Light" panose="020F0302020204030204" pitchFamily="34" charset="0"/>
              </a:rPr>
              <a:t>CARE • RESPECT • INTEGRITY • TRUST • ACCOUNTABILITY • SUSTAINABILITY</a:t>
            </a:r>
          </a:p>
        </p:txBody>
      </p:sp>
      <p:sp>
        <p:nvSpPr>
          <p:cNvPr id="11" name="TextBox 3">
            <a:extLst>
              <a:ext uri="{FF2B5EF4-FFF2-40B4-BE49-F238E27FC236}">
                <a16:creationId xmlns:a16="http://schemas.microsoft.com/office/drawing/2014/main" id="{56E44086-8C40-415A-B71F-72D7B5211036}"/>
              </a:ext>
            </a:extLst>
          </p:cNvPr>
          <p:cNvSpPr txBox="1">
            <a:spLocks noGrp="1"/>
          </p:cNvSpPr>
          <p:nvPr>
            <p:ph type="title" idx="4294967295"/>
          </p:nvPr>
        </p:nvSpPr>
        <p:spPr>
          <a:xfrm>
            <a:off x="10896600" y="993549"/>
            <a:ext cx="6121581" cy="461664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027"/>
              </a:lnSpc>
              <a:spcBef>
                <a:spcPts val="0"/>
              </a:spcBef>
              <a:spcAft>
                <a:spcPts val="0"/>
              </a:spcAft>
              <a:buClrTx/>
              <a:buSzTx/>
              <a:buFontTx/>
              <a:buNone/>
              <a:tabLst/>
              <a:defRPr/>
            </a:pPr>
            <a:r>
              <a:rPr kumimoji="0" lang="en-US" sz="7523" b="0" i="0" u="none" strike="noStrike" kern="1200" cap="none" spc="993" normalizeH="0" baseline="0" noProof="0">
                <a:ln>
                  <a:noFill/>
                </a:ln>
                <a:solidFill>
                  <a:srgbClr val="009FE3"/>
                </a:solidFill>
                <a:effectLst/>
                <a:uLnTx/>
                <a:uFillTx/>
                <a:latin typeface="Univers" panose="020B0503020202020204" pitchFamily="34" charset="0"/>
                <a:ea typeface="+mn-ea"/>
                <a:cs typeface="+mn-cs"/>
              </a:rPr>
              <a:t>The Growth Mindset</a:t>
            </a:r>
          </a:p>
          <a:p>
            <a:pPr marL="0" marR="0" lvl="0" indent="0" algn="l" defTabSz="914400" rtl="0" eaLnBrk="1" fontAlgn="auto" latinLnBrk="0" hangingPunct="1">
              <a:lnSpc>
                <a:spcPts val="9027"/>
              </a:lnSpc>
              <a:spcBef>
                <a:spcPts val="0"/>
              </a:spcBef>
              <a:spcAft>
                <a:spcPts val="0"/>
              </a:spcAft>
              <a:buClrTx/>
              <a:buSzTx/>
              <a:buFontTx/>
              <a:buNone/>
              <a:tabLst/>
              <a:defRPr/>
            </a:pPr>
            <a:r>
              <a:rPr kumimoji="0" lang="en-US" sz="7523" b="1" i="0" u="none" strike="noStrike" kern="1200" cap="none" spc="993" normalizeH="0" baseline="0" noProof="0">
                <a:ln>
                  <a:noFill/>
                </a:ln>
                <a:solidFill>
                  <a:srgbClr val="009FE3"/>
                </a:solidFill>
                <a:effectLst/>
                <a:uLnTx/>
                <a:uFillTx/>
                <a:latin typeface="Univers" panose="020B0503020202020204" pitchFamily="34" charset="0"/>
                <a:ea typeface="+mn-ea"/>
                <a:cs typeface="+mn-cs"/>
              </a:rPr>
              <a:t>in action</a:t>
            </a:r>
          </a:p>
        </p:txBody>
      </p:sp>
      <p:pic>
        <p:nvPicPr>
          <p:cNvPr id="3" name="Picture 2" descr="colleagues learning about the growth mindset">
            <a:extLst>
              <a:ext uri="{FF2B5EF4-FFF2-40B4-BE49-F238E27FC236}">
                <a16:creationId xmlns:a16="http://schemas.microsoft.com/office/drawing/2014/main" id="{A8A1471D-C64E-49DE-93D8-BC24844D0E80}"/>
              </a:ext>
            </a:extLst>
          </p:cNvPr>
          <p:cNvPicPr>
            <a:picLocks noChangeAspect="1"/>
          </p:cNvPicPr>
          <p:nvPr/>
        </p:nvPicPr>
        <p:blipFill>
          <a:blip r:embed="rId3"/>
          <a:stretch>
            <a:fillRect/>
          </a:stretch>
        </p:blipFill>
        <p:spPr>
          <a:xfrm>
            <a:off x="943732" y="993549"/>
            <a:ext cx="8581268" cy="6435951"/>
          </a:xfrm>
          <a:prstGeom prst="rect">
            <a:avLst/>
          </a:prstGeom>
        </p:spPr>
      </p:pic>
      <p:pic>
        <p:nvPicPr>
          <p:cNvPr id="4" name="Picture 3" descr="Photo of the Growth Mindset Pocketbook">
            <a:extLst>
              <a:ext uri="{FF2B5EF4-FFF2-40B4-BE49-F238E27FC236}">
                <a16:creationId xmlns:a16="http://schemas.microsoft.com/office/drawing/2014/main" id="{B38CFB7F-319E-4F1F-84C3-987A271F10E1}"/>
              </a:ext>
            </a:extLst>
          </p:cNvPr>
          <p:cNvPicPr>
            <a:picLocks noChangeAspect="1"/>
          </p:cNvPicPr>
          <p:nvPr/>
        </p:nvPicPr>
        <p:blipFill>
          <a:blip r:embed="rId4"/>
          <a:stretch>
            <a:fillRect/>
          </a:stretch>
        </p:blipFill>
        <p:spPr>
          <a:xfrm>
            <a:off x="5240034" y="2171701"/>
            <a:ext cx="4580241" cy="6009174"/>
          </a:xfrm>
          <a:prstGeom prst="rect">
            <a:avLst/>
          </a:prstGeom>
        </p:spPr>
      </p:pic>
    </p:spTree>
    <p:extLst>
      <p:ext uri="{BB962C8B-B14F-4D97-AF65-F5344CB8AC3E}">
        <p14:creationId xmlns:p14="http://schemas.microsoft.com/office/powerpoint/2010/main" val="45798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158763" y="848344"/>
            <a:ext cx="15894274" cy="7155805"/>
          </a:xfrm>
          <a:prstGeom prst="rect">
            <a:avLst/>
          </a:prstGeom>
        </p:spPr>
        <p:txBody>
          <a:bodyPr lIns="0" tIns="0" rIns="0" bIns="0" rtlCol="0" anchor="t">
            <a:spAutoFit/>
          </a:bodyPr>
          <a:lstStyle/>
          <a:p>
            <a:pPr marL="0" marR="0" lvl="0" indent="0" algn="l" defTabSz="914400" rtl="0" eaLnBrk="1" fontAlgn="auto" latinLnBrk="0" hangingPunct="1">
              <a:lnSpc>
                <a:spcPts val="902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a:p>
            <a:pPr marL="377823" marR="0" lvl="1" indent="0" algn="l" defTabSz="914400" rtl="0" eaLnBrk="1" fontAlgn="auto" latinLnBrk="0" hangingPunct="1">
              <a:lnSpc>
                <a:spcPct val="100000"/>
              </a:lnSpc>
              <a:spcBef>
                <a:spcPts val="0"/>
              </a:spcBef>
              <a:spcAft>
                <a:spcPts val="0"/>
              </a:spcAft>
              <a:buClrTx/>
              <a:buSzTx/>
              <a:buFontTx/>
              <a:buNone/>
              <a:tabLst/>
              <a:defRPr/>
            </a:pPr>
            <a:r>
              <a:rPr kumimoji="0" lang="en-US" sz="7523" b="0" i="0" u="none" strike="noStrike" kern="1200" cap="none" spc="993" normalizeH="0" baseline="0" noProof="0">
                <a:ln>
                  <a:noFill/>
                </a:ln>
                <a:solidFill>
                  <a:prstClr val="black"/>
                </a:solidFill>
                <a:effectLst/>
                <a:uLnTx/>
                <a:uFillTx/>
                <a:latin typeface="Univers" panose="020B0503020202020204" pitchFamily="34" charset="0"/>
                <a:ea typeface="+mn-ea"/>
                <a:cs typeface="+mn-cs"/>
              </a:rPr>
              <a:t>2</a:t>
            </a:r>
            <a:r>
              <a:rPr kumimoji="0" lang="en-US" sz="8000" b="0" i="0" u="none" strike="noStrike" kern="1200" cap="none" spc="993" normalizeH="0" baseline="0" noProof="0">
                <a:ln>
                  <a:noFill/>
                </a:ln>
                <a:solidFill>
                  <a:prstClr val="black"/>
                </a:solidFill>
                <a:effectLst/>
                <a:uLnTx/>
                <a:uFillTx/>
                <a:latin typeface="Univers" panose="020B0503020202020204" pitchFamily="34" charset="0"/>
                <a:ea typeface="+mn-ea"/>
                <a:cs typeface="+mn-cs"/>
              </a:rPr>
              <a:t>.</a:t>
            </a:r>
            <a:r>
              <a:rPr kumimoji="0" lang="en-US" sz="8000" b="0" i="0" u="none" strike="noStrike" kern="1200" cap="none" spc="-139" normalizeH="0" baseline="0" noProof="0">
                <a:ln>
                  <a:noFill/>
                </a:ln>
                <a:solidFill>
                  <a:prstClr val="black"/>
                </a:solidFill>
                <a:effectLst/>
                <a:uLnTx/>
                <a:uFillTx/>
                <a:latin typeface="Univers" panose="020B0503020202020204" pitchFamily="34" charset="0"/>
                <a:ea typeface="+mn-ea"/>
                <a:cs typeface="+mn-cs"/>
              </a:rPr>
              <a:t>STRENGTHENING SAFETY THROUGH </a:t>
            </a:r>
            <a:r>
              <a:rPr kumimoji="0" lang="en-US" sz="8000" b="1" i="0" u="none" strike="noStrike" kern="1200" cap="none" spc="-139" normalizeH="0" baseline="0" noProof="0">
                <a:ln>
                  <a:noFill/>
                </a:ln>
                <a:solidFill>
                  <a:prstClr val="black"/>
                </a:solidFill>
                <a:effectLst/>
                <a:uLnTx/>
                <a:uFillTx/>
                <a:latin typeface="Univers" panose="020B0503020202020204" pitchFamily="34" charset="0"/>
                <a:ea typeface="+mn-ea"/>
                <a:cs typeface="+mn-cs"/>
              </a:rPr>
              <a:t>BELONGING AND INCLUSION </a:t>
            </a:r>
          </a:p>
          <a:p>
            <a:pPr marL="0" marR="0" lvl="0" indent="0" algn="l" defTabSz="914400" rtl="0" eaLnBrk="1" fontAlgn="auto" latinLnBrk="0" hangingPunct="1">
              <a:lnSpc>
                <a:spcPts val="9027"/>
              </a:lnSpc>
              <a:spcBef>
                <a:spcPts val="0"/>
              </a:spcBef>
              <a:spcAft>
                <a:spcPts val="0"/>
              </a:spcAft>
              <a:buClrTx/>
              <a:buSzTx/>
              <a:buFontTx/>
              <a:buNone/>
              <a:tabLst/>
              <a:defRPr/>
            </a:pPr>
            <a:endParaRPr kumimoji="0" lang="en-US" sz="7523" b="0" i="0" u="none" strike="noStrike" kern="1200" cap="none" spc="993" normalizeH="0" baseline="0" noProof="0">
              <a:ln>
                <a:noFill/>
              </a:ln>
              <a:solidFill>
                <a:srgbClr val="00B0F0"/>
              </a:solidFill>
              <a:effectLst/>
              <a:uLnTx/>
              <a:uFillTx/>
              <a:latin typeface="Univers" panose="020B0503020202020204" pitchFamily="34" charset="0"/>
              <a:ea typeface="+mn-ea"/>
              <a:cs typeface="+mn-cs"/>
            </a:endParaRPr>
          </a:p>
          <a:p>
            <a:pPr marL="0" marR="0" lvl="0" indent="0" algn="l" defTabSz="914400" rtl="0" eaLnBrk="1" fontAlgn="auto" latinLnBrk="0" hangingPunct="1">
              <a:lnSpc>
                <a:spcPts val="9027"/>
              </a:lnSpc>
              <a:spcBef>
                <a:spcPts val="0"/>
              </a:spcBef>
              <a:spcAft>
                <a:spcPts val="0"/>
              </a:spcAft>
              <a:buClrTx/>
              <a:buSzTx/>
              <a:buFontTx/>
              <a:buNone/>
              <a:tabLst/>
              <a:defRPr/>
            </a:pPr>
            <a:endParaRPr kumimoji="0" lang="en-US" sz="7523" b="0" i="0" u="none" strike="noStrike" kern="1200" cap="none" spc="993" normalizeH="0" baseline="0" noProof="0">
              <a:ln>
                <a:noFill/>
              </a:ln>
              <a:solidFill>
                <a:srgbClr val="009FE3"/>
              </a:solidFill>
              <a:effectLst/>
              <a:uLnTx/>
              <a:uFillTx/>
              <a:latin typeface="Glacial Indifference"/>
              <a:ea typeface="+mn-ea"/>
              <a:cs typeface="+mn-cs"/>
            </a:endParaRPr>
          </a:p>
        </p:txBody>
      </p:sp>
      <p:sp>
        <p:nvSpPr>
          <p:cNvPr id="7" name="Rechteck 27" descr="Footer text reads: CARE • RESPECT • INTEGRITY • TRUST • ACCOUNTABILITY • SUSTAINABILITY&#10;And the UNICEF logo">
            <a:extLst>
              <a:ext uri="{FF2B5EF4-FFF2-40B4-BE49-F238E27FC236}">
                <a16:creationId xmlns:a16="http://schemas.microsoft.com/office/drawing/2014/main" id="{36D66899-284F-42D5-AF4F-AD5F84BC3321}"/>
              </a:ext>
            </a:extLst>
          </p:cNvPr>
          <p:cNvSpPr/>
          <p:nvPr/>
        </p:nvSpPr>
        <p:spPr>
          <a:xfrm>
            <a:off x="-76200" y="9590655"/>
            <a:ext cx="18364200" cy="734445"/>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prstClr val="white"/>
              </a:solidFill>
              <a:effectLst/>
              <a:uLnTx/>
              <a:uFillTx/>
              <a:latin typeface="Calibri"/>
              <a:ea typeface="+mn-ea"/>
              <a:cs typeface="+mn-cs"/>
            </a:endParaRPr>
          </a:p>
        </p:txBody>
      </p:sp>
      <p:pic>
        <p:nvPicPr>
          <p:cNvPr id="8" name="Grafik 8" descr="UNICEF logo">
            <a:extLst>
              <a:ext uri="{FF2B5EF4-FFF2-40B4-BE49-F238E27FC236}">
                <a16:creationId xmlns:a16="http://schemas.microsoft.com/office/drawing/2014/main" id="{57A40E5F-3583-4C8B-9690-355FC4C149EC}"/>
              </a:ext>
            </a:extLst>
          </p:cNvPr>
          <p:cNvPicPr>
            <a:picLocks noChangeAspect="1"/>
          </p:cNvPicPr>
          <p:nvPr/>
        </p:nvPicPr>
        <p:blipFill>
          <a:blip r:embed="rId2"/>
          <a:stretch>
            <a:fillRect/>
          </a:stretch>
        </p:blipFill>
        <p:spPr>
          <a:xfrm>
            <a:off x="13487400" y="9639300"/>
            <a:ext cx="4233058" cy="542471"/>
          </a:xfrm>
          <a:prstGeom prst="rect">
            <a:avLst/>
          </a:prstGeom>
        </p:spPr>
      </p:pic>
      <p:sp>
        <p:nvSpPr>
          <p:cNvPr id="9" name="TextBox 23">
            <a:extLst>
              <a:ext uri="{FF2B5EF4-FFF2-40B4-BE49-F238E27FC236}">
                <a16:creationId xmlns:a16="http://schemas.microsoft.com/office/drawing/2014/main" id="{7E9AFDDA-CF3F-459D-9EF9-E887769CD1BD}"/>
              </a:ext>
            </a:extLst>
          </p:cNvPr>
          <p:cNvSpPr txBox="1">
            <a:spLocks noGrp="1"/>
          </p:cNvSpPr>
          <p:nvPr>
            <p:ph type="title" idx="4294967295"/>
          </p:nvPr>
        </p:nvSpPr>
        <p:spPr>
          <a:xfrm>
            <a:off x="560461" y="9757946"/>
            <a:ext cx="13155539"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a:ln>
                  <a:noFill/>
                </a:ln>
                <a:solidFill>
                  <a:prstClr val="white"/>
                </a:solidFill>
                <a:effectLst/>
                <a:uLnTx/>
                <a:uFillTx/>
                <a:latin typeface="Univers" panose="020B0503020202020204" pitchFamily="34" charset="0"/>
                <a:ea typeface="+mn-ea"/>
                <a:cs typeface="Calibri Light" panose="020F0302020204030204" pitchFamily="34" charset="0"/>
              </a:rPr>
              <a:t>CARE • RESPECT • INTEGRITY • TRUST • ACCOUNTABILITY • SUSTAINABILITY</a:t>
            </a:r>
          </a:p>
        </p:txBody>
      </p:sp>
      <p:pic>
        <p:nvPicPr>
          <p:cNvPr id="3" name="Picture 2">
            <a:extLst>
              <a:ext uri="{FF2B5EF4-FFF2-40B4-BE49-F238E27FC236}">
                <a16:creationId xmlns:a16="http://schemas.microsoft.com/office/drawing/2014/main" id="{186B948A-44FB-43BA-60C4-99FE98760EA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200" y="5455930"/>
            <a:ext cx="18743762" cy="4359014"/>
          </a:xfrm>
          <a:prstGeom prst="rect">
            <a:avLst/>
          </a:prstGeom>
        </p:spPr>
      </p:pic>
    </p:spTree>
    <p:extLst>
      <p:ext uri="{BB962C8B-B14F-4D97-AF65-F5344CB8AC3E}">
        <p14:creationId xmlns:p14="http://schemas.microsoft.com/office/powerpoint/2010/main" val="106980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Grp="1"/>
          </p:cNvSpPr>
          <p:nvPr>
            <p:ph type="title" idx="4294967295"/>
          </p:nvPr>
        </p:nvSpPr>
        <p:spPr>
          <a:xfrm>
            <a:off x="1028700" y="990437"/>
            <a:ext cx="11385326" cy="230832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027"/>
              </a:lnSpc>
              <a:spcBef>
                <a:spcPts val="0"/>
              </a:spcBef>
              <a:spcAft>
                <a:spcPts val="0"/>
              </a:spcAft>
              <a:buClrTx/>
              <a:buSzTx/>
              <a:buFontTx/>
              <a:buNone/>
              <a:tabLst/>
              <a:defRPr/>
            </a:pPr>
            <a:r>
              <a:rPr kumimoji="0" lang="en-US" sz="7523" b="0" i="0" u="none" strike="noStrike" kern="1200" cap="none" spc="993" normalizeH="0" baseline="0" noProof="0">
                <a:ln>
                  <a:noFill/>
                </a:ln>
                <a:solidFill>
                  <a:srgbClr val="009FE3"/>
                </a:solidFill>
                <a:effectLst/>
                <a:uLnTx/>
                <a:uFillTx/>
                <a:latin typeface="Univers" panose="020B0503020202020204" pitchFamily="34" charset="0"/>
                <a:ea typeface="+mn-ea"/>
                <a:cs typeface="+mn-cs"/>
              </a:rPr>
              <a:t>All that We </a:t>
            </a:r>
          </a:p>
          <a:p>
            <a:pPr marL="0" marR="0" lvl="0" indent="0" algn="l" defTabSz="914400" rtl="0" eaLnBrk="1" fontAlgn="auto" latinLnBrk="0" hangingPunct="1">
              <a:lnSpc>
                <a:spcPts val="9027"/>
              </a:lnSpc>
              <a:spcBef>
                <a:spcPts val="0"/>
              </a:spcBef>
              <a:spcAft>
                <a:spcPts val="0"/>
              </a:spcAft>
              <a:buClrTx/>
              <a:buSzTx/>
              <a:buFontTx/>
              <a:buNone/>
              <a:tabLst/>
              <a:defRPr/>
            </a:pPr>
            <a:r>
              <a:rPr kumimoji="0" lang="en-US" sz="7523" b="0" i="0" u="none" strike="noStrike" kern="1200" cap="none" spc="993" normalizeH="0" baseline="0" noProof="0">
                <a:ln>
                  <a:noFill/>
                </a:ln>
                <a:solidFill>
                  <a:srgbClr val="009FE3"/>
                </a:solidFill>
                <a:effectLst/>
                <a:uLnTx/>
                <a:uFillTx/>
                <a:latin typeface="Univers" panose="020B0503020202020204" pitchFamily="34" charset="0"/>
                <a:ea typeface="+mn-ea"/>
                <a:cs typeface="+mn-cs"/>
              </a:rPr>
              <a:t>Share - Game</a:t>
            </a:r>
          </a:p>
        </p:txBody>
      </p:sp>
      <p:sp>
        <p:nvSpPr>
          <p:cNvPr id="4" name="TextBox 4"/>
          <p:cNvSpPr txBox="1"/>
          <p:nvPr/>
        </p:nvSpPr>
        <p:spPr>
          <a:xfrm>
            <a:off x="1028700" y="2959819"/>
            <a:ext cx="16306769" cy="6444072"/>
          </a:xfrm>
          <a:prstGeom prst="rect">
            <a:avLst/>
          </a:prstGeom>
        </p:spPr>
        <p:txBody>
          <a:bodyPr lIns="0" tIns="0" rIns="0" bIns="0" rtlCol="0" anchor="t">
            <a:spAutoFit/>
          </a:bodyPr>
          <a:lstStyle/>
          <a:p>
            <a:pPr marL="0" marR="0" lvl="0" indent="0" algn="l" defTabSz="914400" rtl="0" eaLnBrk="1" fontAlgn="auto" latinLnBrk="0" hangingPunct="1">
              <a:lnSpc>
                <a:spcPts val="3599"/>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ts val="3599"/>
              </a:lnSpc>
              <a:spcBef>
                <a:spcPts val="0"/>
              </a:spcBef>
              <a:spcAft>
                <a:spcPts val="0"/>
              </a:spcAft>
              <a:buClrTx/>
              <a:buSzTx/>
              <a:buFontTx/>
              <a:buNone/>
              <a:tabLst/>
              <a:defRPr/>
            </a:pPr>
            <a:r>
              <a:rPr kumimoji="0" lang="en-US" sz="2999" b="1" i="0" u="none" strike="noStrike" kern="1200" cap="none" spc="-119" normalizeH="0" baseline="0" noProof="0">
                <a:ln>
                  <a:noFill/>
                </a:ln>
                <a:solidFill>
                  <a:srgbClr val="000000"/>
                </a:solidFill>
                <a:effectLst/>
                <a:uLnTx/>
                <a:uFillTx/>
                <a:latin typeface="Univers" panose="020B0503020202020204" pitchFamily="34" charset="0"/>
                <a:ea typeface="+mn-ea"/>
                <a:cs typeface="+mn-cs"/>
              </a:rPr>
              <a:t>What is the Activity </a:t>
            </a:r>
          </a:p>
          <a:p>
            <a:pPr marL="0" marR="0" lvl="0" indent="0" algn="l" defTabSz="914400" rtl="0" eaLnBrk="1" fontAlgn="auto" latinLnBrk="0" hangingPunct="1">
              <a:lnSpc>
                <a:spcPts val="3599"/>
              </a:lnSpc>
              <a:spcBef>
                <a:spcPts val="0"/>
              </a:spcBef>
              <a:spcAft>
                <a:spcPts val="0"/>
              </a:spcAft>
              <a:buClrTx/>
              <a:buSzTx/>
              <a:buFontTx/>
              <a:buNone/>
              <a:tabLst/>
              <a:defRPr/>
            </a:pPr>
            <a:r>
              <a:rPr kumimoji="0" lang="en-US" sz="2999" b="0" i="0" u="none" strike="noStrike" kern="1200" cap="none" spc="-119" normalizeH="0" baseline="0" noProof="0">
                <a:ln>
                  <a:noFill/>
                </a:ln>
                <a:solidFill>
                  <a:srgbClr val="000000"/>
                </a:solidFill>
                <a:effectLst/>
                <a:uLnTx/>
                <a:uFillTx/>
                <a:latin typeface="Univers" panose="020B0503020202020204" pitchFamily="34" charset="0"/>
                <a:ea typeface="+mn-ea"/>
                <a:cs typeface="+mn-cs"/>
              </a:rPr>
              <a:t>This is fun activity that through a series of questions, helps learners to shift our identities and learn about others around us as human beings.  It helps us remove the implicit boundaries of “us” and “them” and experience a sense of a shared identity with another learner. It helps us move from a fixed mindset about what we think we know about others, to one that is open to new information and a greater shared sense of empathy.</a:t>
            </a:r>
          </a:p>
          <a:p>
            <a:pPr marL="0" marR="0" lvl="0" indent="0" algn="l" defTabSz="914400" rtl="0" eaLnBrk="1" fontAlgn="auto" latinLnBrk="0" hangingPunct="1">
              <a:lnSpc>
                <a:spcPts val="3599"/>
              </a:lnSpc>
              <a:spcBef>
                <a:spcPts val="0"/>
              </a:spcBef>
              <a:spcAft>
                <a:spcPts val="0"/>
              </a:spcAft>
              <a:buClrTx/>
              <a:buSzTx/>
              <a:buFontTx/>
              <a:buNone/>
              <a:tabLst/>
              <a:defRPr/>
            </a:pPr>
            <a:endParaRPr kumimoji="0" lang="en-US" sz="2999" b="0" i="0" u="none" strike="noStrike" kern="1200" cap="none" spc="-119" normalizeH="0" baseline="0" noProof="0">
              <a:ln>
                <a:noFill/>
              </a:ln>
              <a:solidFill>
                <a:srgbClr val="000000"/>
              </a:solidFill>
              <a:effectLst/>
              <a:uLnTx/>
              <a:uFillTx/>
              <a:latin typeface="Univers" panose="020B0503020202020204" pitchFamily="34" charset="0"/>
              <a:ea typeface="+mn-ea"/>
              <a:cs typeface="+mn-cs"/>
            </a:endParaRPr>
          </a:p>
          <a:p>
            <a:pPr marL="0" marR="0" lvl="0" indent="0" algn="l" defTabSz="914400" rtl="0" eaLnBrk="1" fontAlgn="auto" latinLnBrk="0" hangingPunct="1">
              <a:lnSpc>
                <a:spcPts val="3599"/>
              </a:lnSpc>
              <a:spcBef>
                <a:spcPts val="0"/>
              </a:spcBef>
              <a:spcAft>
                <a:spcPts val="0"/>
              </a:spcAft>
              <a:buClrTx/>
              <a:buSzTx/>
              <a:buFontTx/>
              <a:buNone/>
              <a:tabLst/>
              <a:defRPr/>
            </a:pPr>
            <a:r>
              <a:rPr kumimoji="0" lang="en-US" sz="2999" b="1" i="0" u="none" strike="noStrike" kern="1200" cap="none" spc="-119" normalizeH="0" baseline="0" noProof="0">
                <a:ln>
                  <a:noFill/>
                </a:ln>
                <a:solidFill>
                  <a:srgbClr val="000000"/>
                </a:solidFill>
                <a:effectLst/>
                <a:uLnTx/>
                <a:uFillTx/>
                <a:latin typeface="Univers" panose="020B0503020202020204" pitchFamily="34" charset="0"/>
                <a:ea typeface="+mn-ea"/>
                <a:cs typeface="+mn-cs"/>
              </a:rPr>
              <a:t>What Tools You will Need: </a:t>
            </a:r>
          </a:p>
          <a:p>
            <a:pPr marL="0" marR="0" lvl="0" indent="0" algn="l" defTabSz="914400" rtl="0" eaLnBrk="1" fontAlgn="auto" latinLnBrk="0" hangingPunct="1">
              <a:lnSpc>
                <a:spcPts val="3599"/>
              </a:lnSpc>
              <a:spcBef>
                <a:spcPts val="0"/>
              </a:spcBef>
              <a:spcAft>
                <a:spcPts val="0"/>
              </a:spcAft>
              <a:buClrTx/>
              <a:buSzTx/>
              <a:buFontTx/>
              <a:buNone/>
              <a:tabLst/>
              <a:defRPr/>
            </a:pPr>
            <a:r>
              <a:rPr kumimoji="0" lang="en-US" sz="2999" b="0" i="0" u="none" strike="noStrike" kern="1200" cap="none" spc="-119" normalizeH="0" baseline="0" noProof="0">
                <a:ln>
                  <a:noFill/>
                </a:ln>
                <a:solidFill>
                  <a:srgbClr val="000000"/>
                </a:solidFill>
                <a:effectLst/>
                <a:uLnTx/>
                <a:uFillTx/>
                <a:latin typeface="Univers" panose="020B0503020202020204" pitchFamily="34" charset="0"/>
                <a:ea typeface="+mn-ea"/>
                <a:cs typeface="+mn-cs"/>
              </a:rPr>
              <a:t>A facilitator who is a natural convenor and helps to reinforce a sense of inclusion. </a:t>
            </a:r>
          </a:p>
          <a:p>
            <a:pPr marL="0" marR="0" lvl="0" indent="0" algn="l" defTabSz="914400" rtl="0" eaLnBrk="1" fontAlgn="auto" latinLnBrk="0" hangingPunct="1">
              <a:lnSpc>
                <a:spcPts val="3599"/>
              </a:lnSpc>
              <a:spcBef>
                <a:spcPts val="0"/>
              </a:spcBef>
              <a:spcAft>
                <a:spcPts val="0"/>
              </a:spcAft>
              <a:buClrTx/>
              <a:buSzTx/>
              <a:buFontTx/>
              <a:buNone/>
              <a:tabLst/>
              <a:defRPr/>
            </a:pPr>
            <a:r>
              <a:rPr kumimoji="0" lang="en-US" sz="2999" b="0" i="0" u="none" strike="noStrike" kern="1200" cap="none" spc="-119" normalizeH="0" baseline="0" noProof="0">
                <a:ln>
                  <a:noFill/>
                </a:ln>
                <a:solidFill>
                  <a:srgbClr val="000000"/>
                </a:solidFill>
                <a:effectLst/>
                <a:uLnTx/>
                <a:uFillTx/>
                <a:latin typeface="Univers" panose="020B0503020202020204" pitchFamily="34" charset="0"/>
                <a:ea typeface="+mn-ea"/>
                <a:cs typeface="+mn-cs"/>
              </a:rPr>
              <a:t>An open and safe space for people to walk around. </a:t>
            </a:r>
          </a:p>
          <a:p>
            <a:pPr marL="0" marR="0" lvl="0" indent="0" algn="l" defTabSz="914400" rtl="0" eaLnBrk="1" fontAlgn="auto" latinLnBrk="0" hangingPunct="1">
              <a:lnSpc>
                <a:spcPts val="3599"/>
              </a:lnSpc>
              <a:spcBef>
                <a:spcPts val="0"/>
              </a:spcBef>
              <a:spcAft>
                <a:spcPts val="0"/>
              </a:spcAft>
              <a:buClrTx/>
              <a:buSzTx/>
              <a:buFontTx/>
              <a:buNone/>
              <a:tabLst/>
              <a:defRPr/>
            </a:pPr>
            <a:r>
              <a:rPr kumimoji="0" lang="en-US" sz="2999" b="0" i="0" u="none" strike="noStrike" kern="1200" cap="none" spc="-119" normalizeH="0" baseline="0" noProof="0">
                <a:ln>
                  <a:noFill/>
                </a:ln>
                <a:solidFill>
                  <a:srgbClr val="000000"/>
                </a:solidFill>
                <a:effectLst/>
                <a:uLnTx/>
                <a:uFillTx/>
                <a:latin typeface="Univers" panose="020B0503020202020204" pitchFamily="34" charset="0"/>
                <a:ea typeface="+mn-ea"/>
                <a:cs typeface="+mn-cs"/>
              </a:rPr>
              <a:t>Flipchart for facilitator to note down any reflections or ideas after the session to take beyond this session.</a:t>
            </a:r>
          </a:p>
          <a:p>
            <a:pPr marL="0" marR="0" lvl="0" indent="0" algn="l" defTabSz="914400" rtl="0" eaLnBrk="1" fontAlgn="auto" latinLnBrk="0" hangingPunct="1">
              <a:lnSpc>
                <a:spcPts val="3599"/>
              </a:lnSpc>
              <a:spcBef>
                <a:spcPct val="0"/>
              </a:spcBef>
              <a:spcAft>
                <a:spcPts val="0"/>
              </a:spcAft>
              <a:buClrTx/>
              <a:buSzTx/>
              <a:buFontTx/>
              <a:buNone/>
              <a:tabLst/>
              <a:defRPr/>
            </a:pPr>
            <a:endParaRPr kumimoji="0" lang="en-US" sz="2999" b="0" i="0" u="none" strike="noStrike" kern="1200" cap="none" spc="-119" normalizeH="0" baseline="0" noProof="0">
              <a:ln>
                <a:noFill/>
              </a:ln>
              <a:solidFill>
                <a:srgbClr val="000000"/>
              </a:solidFill>
              <a:effectLst/>
              <a:uLnTx/>
              <a:uFillTx/>
              <a:latin typeface="Glacial Indifference"/>
              <a:ea typeface="+mn-ea"/>
              <a:cs typeface="+mn-cs"/>
            </a:endParaRPr>
          </a:p>
        </p:txBody>
      </p:sp>
      <p:sp>
        <p:nvSpPr>
          <p:cNvPr id="5" name="Rechteck 27" descr="Footer text reads: CARE • RESPECT • INTEGRITY • TRUST • ACCOUNTABILITY • SUSTAINABILITY&#10;And the UNICEF logo">
            <a:extLst>
              <a:ext uri="{FF2B5EF4-FFF2-40B4-BE49-F238E27FC236}">
                <a16:creationId xmlns:a16="http://schemas.microsoft.com/office/drawing/2014/main" id="{8205BD1A-49F7-4D8C-89F5-AB89D8D8FD2F}"/>
              </a:ext>
            </a:extLst>
          </p:cNvPr>
          <p:cNvSpPr/>
          <p:nvPr/>
        </p:nvSpPr>
        <p:spPr>
          <a:xfrm>
            <a:off x="-76200" y="9590655"/>
            <a:ext cx="18364200" cy="734445"/>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prstClr val="white"/>
              </a:solidFill>
              <a:effectLst/>
              <a:uLnTx/>
              <a:uFillTx/>
              <a:latin typeface="Calibri"/>
              <a:ea typeface="+mn-ea"/>
              <a:cs typeface="+mn-cs"/>
            </a:endParaRPr>
          </a:p>
        </p:txBody>
      </p:sp>
      <p:pic>
        <p:nvPicPr>
          <p:cNvPr id="6" name="Grafik 8" descr="UNICEF logo">
            <a:extLst>
              <a:ext uri="{FF2B5EF4-FFF2-40B4-BE49-F238E27FC236}">
                <a16:creationId xmlns:a16="http://schemas.microsoft.com/office/drawing/2014/main" id="{615F77CC-9E18-49C9-8A3A-1B4D27165133}"/>
              </a:ext>
            </a:extLst>
          </p:cNvPr>
          <p:cNvPicPr>
            <a:picLocks noChangeAspect="1"/>
          </p:cNvPicPr>
          <p:nvPr/>
        </p:nvPicPr>
        <p:blipFill>
          <a:blip r:embed="rId2"/>
          <a:stretch>
            <a:fillRect/>
          </a:stretch>
        </p:blipFill>
        <p:spPr>
          <a:xfrm>
            <a:off x="13487400" y="9639300"/>
            <a:ext cx="4233058" cy="542471"/>
          </a:xfrm>
          <a:prstGeom prst="rect">
            <a:avLst/>
          </a:prstGeom>
        </p:spPr>
      </p:pic>
      <p:sp>
        <p:nvSpPr>
          <p:cNvPr id="7" name="TextBox 23">
            <a:extLst>
              <a:ext uri="{FF2B5EF4-FFF2-40B4-BE49-F238E27FC236}">
                <a16:creationId xmlns:a16="http://schemas.microsoft.com/office/drawing/2014/main" id="{AA00BFA6-8266-4C0F-90FA-6DE073E6EC9E}"/>
              </a:ext>
            </a:extLst>
          </p:cNvPr>
          <p:cNvSpPr txBox="1"/>
          <p:nvPr/>
        </p:nvSpPr>
        <p:spPr>
          <a:xfrm>
            <a:off x="560461" y="9757946"/>
            <a:ext cx="131555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a:ln>
                  <a:noFill/>
                </a:ln>
                <a:solidFill>
                  <a:prstClr val="white"/>
                </a:solidFill>
                <a:effectLst/>
                <a:uLnTx/>
                <a:uFillTx/>
                <a:latin typeface="Univers" panose="020B0503020202020204" pitchFamily="34" charset="0"/>
                <a:ea typeface="+mn-ea"/>
                <a:cs typeface="Calibri Light" panose="020F0302020204030204" pitchFamily="34" charset="0"/>
              </a:rPr>
              <a:t>CARE • RESPECT • INTEGRITY • TRUST • ACCOUNTABILITY • SUSTAINABILITY</a:t>
            </a:r>
          </a:p>
        </p:txBody>
      </p:sp>
      <p:sp>
        <p:nvSpPr>
          <p:cNvPr id="8" name="Rectangle: Rounded Corners 7">
            <a:extLst>
              <a:ext uri="{FF2B5EF4-FFF2-40B4-BE49-F238E27FC236}">
                <a16:creationId xmlns:a16="http://schemas.microsoft.com/office/drawing/2014/main" id="{8D83A30B-62E2-45E3-B4A8-249B587C3938}"/>
              </a:ext>
            </a:extLst>
          </p:cNvPr>
          <p:cNvSpPr/>
          <p:nvPr/>
        </p:nvSpPr>
        <p:spPr>
          <a:xfrm>
            <a:off x="12414026" y="0"/>
            <a:ext cx="5873974" cy="1152525"/>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7823"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39" normalizeH="0" baseline="0" noProof="0">
                <a:ln>
                  <a:noFill/>
                </a:ln>
                <a:solidFill>
                  <a:prstClr val="white"/>
                </a:solidFill>
                <a:effectLst/>
                <a:uLnTx/>
                <a:uFillTx/>
                <a:latin typeface="Univers" panose="020B0503020202020204" pitchFamily="34" charset="0"/>
                <a:ea typeface="+mn-ea"/>
                <a:cs typeface="+mn-cs"/>
              </a:rPr>
              <a:t>Building Psychological Safety </a:t>
            </a:r>
            <a:endParaRPr kumimoji="0" lang="en-US" sz="3200" b="1" i="0" u="none" strike="noStrike" kern="1200" cap="none" spc="-139" normalizeH="0" baseline="0" noProof="0">
              <a:ln>
                <a:noFill/>
              </a:ln>
              <a:solidFill>
                <a:prstClr val="white"/>
              </a:solidFill>
              <a:effectLst/>
              <a:uLnTx/>
              <a:uFillTx/>
              <a:latin typeface="Univers" panose="020B0503020202020204" pitchFamily="34" charset="0"/>
              <a:ea typeface="+mn-ea"/>
              <a:cs typeface="+mn-cs"/>
            </a:endParaRPr>
          </a:p>
        </p:txBody>
      </p:sp>
      <p:sp>
        <p:nvSpPr>
          <p:cNvPr id="9" name="Rectangle: Rounded Corners 8">
            <a:extLst>
              <a:ext uri="{FF2B5EF4-FFF2-40B4-BE49-F238E27FC236}">
                <a16:creationId xmlns:a16="http://schemas.microsoft.com/office/drawing/2014/main" id="{C5FCFC1B-DFBA-441D-8D84-93A44F73FFD0}"/>
              </a:ext>
            </a:extLst>
          </p:cNvPr>
          <p:cNvSpPr/>
          <p:nvPr/>
        </p:nvSpPr>
        <p:spPr>
          <a:xfrm>
            <a:off x="12414026" y="1319816"/>
            <a:ext cx="5873974" cy="1152525"/>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7823"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39" normalizeH="0" baseline="0" noProof="0">
                <a:ln>
                  <a:noFill/>
                </a:ln>
                <a:solidFill>
                  <a:prstClr val="white"/>
                </a:solidFill>
                <a:effectLst/>
                <a:uLnTx/>
                <a:uFillTx/>
                <a:latin typeface="Univers" panose="020B0503020202020204" pitchFamily="34" charset="0"/>
                <a:ea typeface="+mn-ea"/>
                <a:cs typeface="+mn-cs"/>
              </a:rPr>
              <a:t>Building inclusion and addressing discrimination</a:t>
            </a:r>
            <a:endParaRPr kumimoji="0" lang="en-US" sz="3200" b="1" i="0" u="none" strike="noStrike" kern="1200" cap="none" spc="-139" normalizeH="0" baseline="0" noProof="0">
              <a:ln>
                <a:noFill/>
              </a:ln>
              <a:solidFill>
                <a:prstClr val="white"/>
              </a:solidFill>
              <a:effectLst/>
              <a:uLnTx/>
              <a:uFillTx/>
              <a:latin typeface="Univers" panose="020B0503020202020204" pitchFamily="34" charset="0"/>
              <a:ea typeface="+mn-ea"/>
              <a:cs typeface="+mn-cs"/>
            </a:endParaRPr>
          </a:p>
        </p:txBody>
      </p:sp>
    </p:spTree>
    <p:extLst>
      <p:ext uri="{BB962C8B-B14F-4D97-AF65-F5344CB8AC3E}">
        <p14:creationId xmlns:p14="http://schemas.microsoft.com/office/powerpoint/2010/main" val="38839510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990615" y="2311890"/>
            <a:ext cx="16306769" cy="5949577"/>
          </a:xfrm>
          <a:prstGeom prst="rect">
            <a:avLst/>
          </a:prstGeom>
        </p:spPr>
        <p:txBody>
          <a:bodyPr lIns="0" tIns="0" rIns="0" bIns="0" rtlCol="0" anchor="t">
            <a:spAutoFit/>
          </a:bodyPr>
          <a:lstStyle/>
          <a:p>
            <a:pPr marL="0" marR="0" lvl="0" indent="0" algn="l" defTabSz="914400" rtl="0" eaLnBrk="1" fontAlgn="auto" latinLnBrk="0" hangingPunct="1">
              <a:lnSpc>
                <a:spcPts val="3599"/>
              </a:lnSpc>
              <a:spcBef>
                <a:spcPts val="0"/>
              </a:spcBef>
              <a:spcAft>
                <a:spcPts val="0"/>
              </a:spcAft>
              <a:buClrTx/>
              <a:buSzTx/>
              <a:buFontTx/>
              <a:buNone/>
              <a:tabLst/>
              <a:defRPr/>
            </a:pPr>
            <a:endParaRPr kumimoji="0" sz="1800" b="1" i="0" u="none" strike="noStrike" kern="1200" cap="none" spc="0" normalizeH="0" baseline="0" noProof="0" dirty="0">
              <a:ln>
                <a:noFill/>
              </a:ln>
              <a:solidFill>
                <a:prstClr val="black"/>
              </a:solidFill>
              <a:effectLst/>
              <a:uLnTx/>
              <a:uFillTx/>
              <a:latin typeface="Univers" panose="020B0503020202020204" pitchFamily="34" charset="0"/>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Univers" panose="020B0503020202020204" pitchFamily="34" charset="0"/>
                <a:ea typeface="Calibri" panose="020F0502020204030204" pitchFamily="34" charset="0"/>
                <a:cs typeface="Arial" panose="020B0604020202020204" pitchFamily="34" charset="0"/>
              </a:rPr>
              <a:t>One person reads out the questions to a large group who are all standing on one side of the space. If participants response is affirmative, they are asked to go stand together in a separate group and look around to see who they are standing with.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Univers" panose="020B0503020202020204" pitchFamily="34" charset="0"/>
                <a:ea typeface="Calibri" panose="020F0502020204030204" pitchFamily="34" charset="0"/>
                <a:cs typeface="Arial" panose="020B0604020202020204" pitchFamily="34" charset="0"/>
              </a:rPr>
              <a:t>They then go back to the bigger group and wait for the next question. And so on and so forth.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Univers" panose="020B0503020202020204" pitchFamily="34" charset="0"/>
                <a:ea typeface="Calibri" panose="020F0502020204030204" pitchFamily="34" charset="0"/>
                <a:cs typeface="Arial" panose="020B0604020202020204" pitchFamily="34" charset="0"/>
              </a:rPr>
              <a:t>After the last question, everyone should be standing together, and this is an opportunity to remind them that we are all one – no matter our different identities and lived experiences – and ask them all to give each other a round of applause in honour of the work each one does for children, every day.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Univers" panose="020B0503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Univers" panose="020B0503020202020204" pitchFamily="34" charset="0"/>
                <a:ea typeface="Calibri" panose="020F0502020204030204" pitchFamily="34" charset="0"/>
                <a:cs typeface="Arial" panose="020B0604020202020204" pitchFamily="34" charset="0"/>
              </a:rPr>
              <a:t>As you go through the exercise:</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600" b="0" i="0" u="none" strike="noStrike" kern="1200" cap="none" spc="-119" normalizeH="0" baseline="0" noProof="0" dirty="0">
                <a:ln>
                  <a:noFill/>
                </a:ln>
                <a:solidFill>
                  <a:srgbClr val="000000"/>
                </a:solidFill>
                <a:effectLst/>
                <a:uLnTx/>
                <a:uFillTx/>
                <a:latin typeface="Univers" panose="020B0503020202020204" pitchFamily="34" charset="0"/>
                <a:ea typeface="+mn-ea"/>
                <a:cs typeface="Arial" panose="020B0604020202020204" pitchFamily="34" charset="0"/>
              </a:rPr>
              <a:t>Try to encourage the learners to look around them and see who is in their “in-group”.  Is it a surprise? How do they feel?</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600" b="0" i="0" u="none" strike="noStrike" kern="1200" cap="none" spc="-119" normalizeH="0" baseline="0" noProof="0" dirty="0">
                <a:ln>
                  <a:noFill/>
                </a:ln>
                <a:solidFill>
                  <a:srgbClr val="000000"/>
                </a:solidFill>
                <a:effectLst/>
                <a:uLnTx/>
                <a:uFillTx/>
                <a:latin typeface="Univers" panose="020B0503020202020204" pitchFamily="34" charset="0"/>
                <a:ea typeface="+mn-ea"/>
                <a:cs typeface="Arial" panose="020B0604020202020204" pitchFamily="34" charset="0"/>
              </a:rPr>
              <a:t>At the end of the session, offer the space for learners to reflect on the session.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119" normalizeH="0" baseline="0" noProof="0" dirty="0">
              <a:ln>
                <a:noFill/>
              </a:ln>
              <a:solidFill>
                <a:srgbClr val="000000"/>
              </a:solidFill>
              <a:effectLst/>
              <a:uLnTx/>
              <a:uFillTx/>
              <a:latin typeface="Univers" panose="020B0503020202020204" pitchFamily="34" charset="0"/>
              <a:ea typeface="+mn-ea"/>
              <a:cs typeface="+mn-cs"/>
            </a:endParaRPr>
          </a:p>
        </p:txBody>
      </p:sp>
      <p:sp>
        <p:nvSpPr>
          <p:cNvPr id="5" name="Rechteck 27" descr="Footer text reads: CARE • RESPECT • INTEGRITY • TRUST • ACCOUNTABILITY • SUSTAINABILITY&#10;And the UNICEF logo">
            <a:extLst>
              <a:ext uri="{FF2B5EF4-FFF2-40B4-BE49-F238E27FC236}">
                <a16:creationId xmlns:a16="http://schemas.microsoft.com/office/drawing/2014/main" id="{E8651F6A-73C3-41C8-9C8E-CC39A13383CE}"/>
              </a:ext>
            </a:extLst>
          </p:cNvPr>
          <p:cNvSpPr/>
          <p:nvPr/>
        </p:nvSpPr>
        <p:spPr>
          <a:xfrm>
            <a:off x="-76200" y="9590655"/>
            <a:ext cx="18364200" cy="734445"/>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prstClr val="white"/>
              </a:solidFill>
              <a:effectLst/>
              <a:uLnTx/>
              <a:uFillTx/>
              <a:latin typeface="Calibri"/>
              <a:ea typeface="+mn-ea"/>
              <a:cs typeface="+mn-cs"/>
            </a:endParaRPr>
          </a:p>
        </p:txBody>
      </p:sp>
      <p:pic>
        <p:nvPicPr>
          <p:cNvPr id="6" name="Grafik 8" descr="UNICEF logo">
            <a:extLst>
              <a:ext uri="{FF2B5EF4-FFF2-40B4-BE49-F238E27FC236}">
                <a16:creationId xmlns:a16="http://schemas.microsoft.com/office/drawing/2014/main" id="{2463D855-AE49-4AB9-B113-00292422C996}"/>
              </a:ext>
            </a:extLst>
          </p:cNvPr>
          <p:cNvPicPr>
            <a:picLocks noChangeAspect="1"/>
          </p:cNvPicPr>
          <p:nvPr/>
        </p:nvPicPr>
        <p:blipFill>
          <a:blip r:embed="rId3"/>
          <a:stretch>
            <a:fillRect/>
          </a:stretch>
        </p:blipFill>
        <p:spPr>
          <a:xfrm>
            <a:off x="13487400" y="9639300"/>
            <a:ext cx="4233058" cy="542471"/>
          </a:xfrm>
          <a:prstGeom prst="rect">
            <a:avLst/>
          </a:prstGeom>
        </p:spPr>
      </p:pic>
      <p:sp>
        <p:nvSpPr>
          <p:cNvPr id="7" name="TextBox 23">
            <a:extLst>
              <a:ext uri="{FF2B5EF4-FFF2-40B4-BE49-F238E27FC236}">
                <a16:creationId xmlns:a16="http://schemas.microsoft.com/office/drawing/2014/main" id="{90650896-1559-4CBE-836C-F1857273D0FC}"/>
              </a:ext>
            </a:extLst>
          </p:cNvPr>
          <p:cNvSpPr txBox="1"/>
          <p:nvPr/>
        </p:nvSpPr>
        <p:spPr>
          <a:xfrm>
            <a:off x="560461" y="9757946"/>
            <a:ext cx="131555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a:ln>
                  <a:noFill/>
                </a:ln>
                <a:solidFill>
                  <a:prstClr val="white"/>
                </a:solidFill>
                <a:effectLst/>
                <a:uLnTx/>
                <a:uFillTx/>
                <a:latin typeface="Univers" panose="020B0503020202020204" pitchFamily="34" charset="0"/>
                <a:ea typeface="+mn-ea"/>
                <a:cs typeface="Calibri Light" panose="020F0302020204030204" pitchFamily="34" charset="0"/>
              </a:rPr>
              <a:t>CARE • RESPECT • INTEGRITY • TRUST • ACCOUNTABILITY • SUSTAINABILITY</a:t>
            </a:r>
          </a:p>
        </p:txBody>
      </p:sp>
      <p:sp>
        <p:nvSpPr>
          <p:cNvPr id="8" name="TextBox 3">
            <a:extLst>
              <a:ext uri="{FF2B5EF4-FFF2-40B4-BE49-F238E27FC236}">
                <a16:creationId xmlns:a16="http://schemas.microsoft.com/office/drawing/2014/main" id="{7A2089E3-1A93-4600-883C-BC7964F1CED6}"/>
              </a:ext>
            </a:extLst>
          </p:cNvPr>
          <p:cNvSpPr txBox="1">
            <a:spLocks noGrp="1"/>
          </p:cNvSpPr>
          <p:nvPr>
            <p:ph type="title" idx="4294967295"/>
          </p:nvPr>
        </p:nvSpPr>
        <p:spPr>
          <a:xfrm>
            <a:off x="1028700" y="990437"/>
            <a:ext cx="16691758" cy="11541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027"/>
              </a:lnSpc>
              <a:spcBef>
                <a:spcPts val="0"/>
              </a:spcBef>
              <a:spcAft>
                <a:spcPts val="0"/>
              </a:spcAft>
              <a:buClrTx/>
              <a:buSzTx/>
              <a:buFontTx/>
              <a:buNone/>
              <a:tabLst/>
              <a:defRPr/>
            </a:pPr>
            <a:r>
              <a:rPr kumimoji="0" lang="en-US" sz="7523" b="0" i="0" u="none" strike="noStrike" kern="1200" cap="none" spc="993" normalizeH="0" baseline="0" noProof="0" dirty="0">
                <a:ln>
                  <a:noFill/>
                </a:ln>
                <a:solidFill>
                  <a:srgbClr val="009FE3"/>
                </a:solidFill>
                <a:effectLst/>
                <a:uLnTx/>
                <a:uFillTx/>
                <a:latin typeface="Univers" panose="020B0503020202020204" pitchFamily="34" charset="0"/>
                <a:ea typeface="+mn-ea"/>
                <a:cs typeface="+mn-cs"/>
              </a:rPr>
              <a:t>Instructions</a:t>
            </a:r>
          </a:p>
        </p:txBody>
      </p:sp>
    </p:spTree>
    <p:extLst>
      <p:ext uri="{BB962C8B-B14F-4D97-AF65-F5344CB8AC3E}">
        <p14:creationId xmlns:p14="http://schemas.microsoft.com/office/powerpoint/2010/main" val="1117263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3">
            <a:extLst>
              <a:ext uri="{FF2B5EF4-FFF2-40B4-BE49-F238E27FC236}">
                <a16:creationId xmlns:a16="http://schemas.microsoft.com/office/drawing/2014/main" id="{C1B640CA-9B45-4253-B046-6E96722671F4}"/>
              </a:ext>
            </a:extLst>
          </p:cNvPr>
          <p:cNvSpPr txBox="1">
            <a:spLocks noGrp="1"/>
          </p:cNvSpPr>
          <p:nvPr>
            <p:ph type="title" idx="4294967295"/>
          </p:nvPr>
        </p:nvSpPr>
        <p:spPr>
          <a:xfrm>
            <a:off x="1047707" y="1131941"/>
            <a:ext cx="15894274" cy="11541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r" defTabSz="914400" rtl="0" eaLnBrk="1" fontAlgn="auto" latinLnBrk="0" hangingPunct="1">
              <a:lnSpc>
                <a:spcPts val="9027"/>
              </a:lnSpc>
              <a:spcBef>
                <a:spcPts val="0"/>
              </a:spcBef>
              <a:spcAft>
                <a:spcPts val="0"/>
              </a:spcAft>
              <a:buClrTx/>
              <a:buSzTx/>
              <a:buFontTx/>
              <a:buNone/>
              <a:tabLst/>
              <a:defRPr/>
            </a:pPr>
            <a:r>
              <a:rPr kumimoji="0" lang="en-US" sz="7523" b="0" i="0" u="none" strike="noStrike" kern="1200" cap="none" spc="993" normalizeH="0" baseline="0" noProof="0">
                <a:ln>
                  <a:noFill/>
                </a:ln>
                <a:solidFill>
                  <a:srgbClr val="009FE3"/>
                </a:solidFill>
                <a:effectLst/>
                <a:uLnTx/>
                <a:uFillTx/>
                <a:latin typeface="Univers" panose="020B0503020202020204" pitchFamily="34" charset="0"/>
                <a:ea typeface="+mn-ea"/>
                <a:cs typeface="+mn-cs"/>
              </a:rPr>
              <a:t>Your Tools</a:t>
            </a:r>
          </a:p>
        </p:txBody>
      </p:sp>
      <p:sp>
        <p:nvSpPr>
          <p:cNvPr id="21" name="TextBox 20">
            <a:extLst>
              <a:ext uri="{FF2B5EF4-FFF2-40B4-BE49-F238E27FC236}">
                <a16:creationId xmlns:a16="http://schemas.microsoft.com/office/drawing/2014/main" id="{03EA9FCC-651D-440F-B2A3-971DA1B11D9B}"/>
              </a:ext>
            </a:extLst>
          </p:cNvPr>
          <p:cNvSpPr txBox="1"/>
          <p:nvPr/>
        </p:nvSpPr>
        <p:spPr>
          <a:xfrm>
            <a:off x="1346018" y="1339690"/>
            <a:ext cx="6731181" cy="810523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Univers"/>
                <a:ea typeface="Calibri" panose="020F0502020204030204" pitchFamily="34" charset="0"/>
                <a:cs typeface="Times New Roman"/>
              </a:rPr>
              <a:t>Questions</a:t>
            </a:r>
            <a:endParaRPr kumimoji="0" lang="en-US" sz="3600" b="0" i="0" u="none" strike="noStrike" kern="1200" cap="none" spc="0" normalizeH="0" baseline="0" noProof="0" dirty="0">
              <a:ln>
                <a:noFill/>
              </a:ln>
              <a:solidFill>
                <a:prstClr val="black"/>
              </a:solidFill>
              <a:effectLst/>
              <a:uLnTx/>
              <a:uFillTx/>
              <a:latin typeface="Univers"/>
              <a:ea typeface="Calibri" panose="020F0502020204030204" pitchFamily="34" charset="0"/>
              <a:cs typeface="Times New Roman"/>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effectLst/>
                <a:uLnTx/>
                <a:uFillTx/>
                <a:latin typeface="Univers"/>
                <a:ea typeface="Calibri" panose="020F0502020204030204" pitchFamily="34" charset="0"/>
                <a:cs typeface="Times New Roman"/>
              </a:rPr>
              <a:t>Who loves to dance?</a:t>
            </a:r>
            <a:endParaRPr lang="en-US" sz="2400" b="0" i="0" u="none" strike="noStrike" kern="1200" cap="none" spc="0" normalizeH="0" baseline="0" noProof="0" dirty="0">
              <a:ln>
                <a:noFill/>
              </a:ln>
              <a:effectLst/>
              <a:uLnTx/>
              <a:uFillTx/>
              <a:latin typeface="Univers"/>
              <a:ea typeface="Calibri" panose="020F0502020204030204" pitchFamily="34" charset="0"/>
              <a:cs typeface="Times New Roman"/>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effectLst/>
                <a:uLnTx/>
                <a:uFillTx/>
                <a:latin typeface="Univers"/>
                <a:ea typeface="Calibri" panose="020F0502020204030204" pitchFamily="34" charset="0"/>
                <a:cs typeface="Times New Roman"/>
              </a:rPr>
              <a:t>Who is an only child?</a:t>
            </a:r>
            <a:endParaRPr lang="en-US" sz="2400" b="0" i="0" u="none" strike="noStrike" kern="1200" cap="none" spc="0" normalizeH="0" baseline="0" noProof="0" dirty="0">
              <a:ln>
                <a:noFill/>
              </a:ln>
              <a:effectLst/>
              <a:uLnTx/>
              <a:uFillTx/>
              <a:latin typeface="Univers"/>
              <a:ea typeface="Calibri" panose="020F0502020204030204" pitchFamily="34" charset="0"/>
              <a:cs typeface="Times New Roman"/>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effectLst/>
                <a:uLnTx/>
                <a:uFillTx/>
                <a:latin typeface="Univers"/>
                <a:ea typeface="Calibri" panose="020F0502020204030204" pitchFamily="34" charset="0"/>
                <a:cs typeface="Times New Roman"/>
              </a:rPr>
              <a:t>Who cooked a wonderful meal this past week?</a:t>
            </a:r>
            <a:endParaRPr lang="en-US" sz="2400" b="0" i="0" u="none" strike="noStrike" kern="1200" cap="none" spc="0" normalizeH="0" baseline="0" noProof="0" dirty="0">
              <a:ln>
                <a:noFill/>
              </a:ln>
              <a:effectLst/>
              <a:uLnTx/>
              <a:uFillTx/>
              <a:latin typeface="Univers"/>
              <a:ea typeface="Calibri" panose="020F0502020204030204" pitchFamily="34" charset="0"/>
              <a:cs typeface="Times New Roman"/>
            </a:endParaRPr>
          </a:p>
          <a:p>
            <a:pPr>
              <a:lnSpc>
                <a:spcPct val="107000"/>
              </a:lnSpc>
              <a:spcAft>
                <a:spcPts val="800"/>
              </a:spcAft>
              <a:defRPr/>
            </a:pPr>
            <a:r>
              <a:rPr kumimoji="0" lang="en-US" sz="2400" b="0" i="0" u="none" strike="noStrike" kern="1200" cap="none" spc="0" normalizeH="0" baseline="0" noProof="0" dirty="0">
                <a:ln>
                  <a:noFill/>
                </a:ln>
                <a:effectLst/>
                <a:uLnTx/>
                <a:uFillTx/>
                <a:latin typeface="Univers"/>
                <a:ea typeface="Calibri" panose="020F0502020204030204" pitchFamily="34" charset="0"/>
                <a:cs typeface="Times New Roman"/>
              </a:rPr>
              <a:t>Who </a:t>
            </a:r>
            <a:r>
              <a:rPr lang="en-US" sz="2400" dirty="0">
                <a:latin typeface="Univers"/>
                <a:ea typeface="Calibri" panose="020F0502020204030204" pitchFamily="34" charset="0"/>
                <a:cs typeface="Times New Roman"/>
              </a:rPr>
              <a:t>enjoyed the meals </a:t>
            </a:r>
            <a:r>
              <a:rPr kumimoji="0" lang="en-US" sz="2400" b="0" i="0" u="none" strike="noStrike" kern="1200" cap="none" spc="0" normalizeH="0" baseline="0" noProof="0" dirty="0">
                <a:ln>
                  <a:noFill/>
                </a:ln>
                <a:effectLst/>
                <a:uLnTx/>
                <a:uFillTx/>
                <a:latin typeface="Univers"/>
                <a:ea typeface="Calibri" panose="020F0502020204030204" pitchFamily="34" charset="0"/>
                <a:cs typeface="Times New Roman"/>
              </a:rPr>
              <a:t>in school?</a:t>
            </a:r>
            <a:endParaRPr lang="en-US" sz="2400" b="0" i="0" u="none" strike="noStrike" kern="1200" cap="none" spc="0" normalizeH="0" baseline="0" noProof="0" dirty="0">
              <a:ln>
                <a:noFill/>
              </a:ln>
              <a:effectLst/>
              <a:uLnTx/>
              <a:uFillTx/>
              <a:latin typeface="Univers"/>
              <a:ea typeface="Calibri" panose="020F0502020204030204" pitchFamily="34" charset="0"/>
              <a:cs typeface="Times New Roman"/>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effectLst/>
                <a:uLnTx/>
                <a:uFillTx/>
                <a:latin typeface="Univers"/>
                <a:ea typeface="Calibri" panose="020F0502020204030204" pitchFamily="34" charset="0"/>
                <a:cs typeface="Times New Roman"/>
              </a:rPr>
              <a:t>Who is madly in love?</a:t>
            </a:r>
            <a:endParaRPr lang="en-US" sz="2400" b="0" i="0" u="none" strike="noStrike" kern="1200" cap="none" spc="0" normalizeH="0" baseline="0" noProof="0" dirty="0">
              <a:ln>
                <a:noFill/>
              </a:ln>
              <a:effectLst/>
              <a:uLnTx/>
              <a:uFillTx/>
              <a:latin typeface="Univers"/>
              <a:ea typeface="Calibri" panose="020F0502020204030204" pitchFamily="34" charset="0"/>
              <a:cs typeface="Times New Roman"/>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effectLst/>
                <a:uLnTx/>
                <a:uFillTx/>
                <a:latin typeface="Univers"/>
                <a:ea typeface="Calibri" panose="020F0502020204030204" pitchFamily="34" charset="0"/>
                <a:cs typeface="Times New Roman"/>
              </a:rPr>
              <a:t>Who is left-handed?</a:t>
            </a:r>
            <a:endParaRPr lang="en-US" sz="2400" b="0" i="0" u="none" strike="noStrike" kern="1200" cap="none" spc="0" normalizeH="0" baseline="0" noProof="0" dirty="0">
              <a:ln>
                <a:noFill/>
              </a:ln>
              <a:effectLst/>
              <a:uLnTx/>
              <a:uFillTx/>
              <a:latin typeface="Univers"/>
              <a:ea typeface="Calibri" panose="020F0502020204030204" pitchFamily="34" charset="0"/>
              <a:cs typeface="Times New Roman"/>
            </a:endParaRPr>
          </a:p>
          <a:p>
            <a:pPr>
              <a:lnSpc>
                <a:spcPct val="107000"/>
              </a:lnSpc>
              <a:spcAft>
                <a:spcPts val="800"/>
              </a:spcAft>
              <a:defRPr/>
            </a:pPr>
            <a:r>
              <a:rPr kumimoji="0" lang="en-US" sz="2400" b="0" i="0" u="none" strike="noStrike" kern="1200" cap="none" spc="0" normalizeH="0" baseline="0" noProof="0" dirty="0">
                <a:ln>
                  <a:noFill/>
                </a:ln>
                <a:effectLst/>
                <a:uLnTx/>
                <a:uFillTx/>
                <a:latin typeface="Univers"/>
                <a:ea typeface="Calibri" panose="020F0502020204030204" pitchFamily="34" charset="0"/>
                <a:cs typeface="Times New Roman"/>
              </a:rPr>
              <a:t>Who </a:t>
            </a:r>
            <a:r>
              <a:rPr lang="en-US" sz="2400" dirty="0">
                <a:latin typeface="Univers"/>
                <a:ea typeface="Calibri" panose="020F0502020204030204" pitchFamily="34" charset="0"/>
                <a:cs typeface="Times New Roman"/>
              </a:rPr>
              <a:t>enjoys watching films/movies</a:t>
            </a:r>
            <a:r>
              <a:rPr kumimoji="0" lang="en-US" sz="2400" b="0" i="0" u="none" strike="noStrike" kern="1200" cap="none" spc="0" normalizeH="0" baseline="0" noProof="0" dirty="0">
                <a:ln>
                  <a:noFill/>
                </a:ln>
                <a:effectLst/>
                <a:uLnTx/>
                <a:uFillTx/>
                <a:latin typeface="Univers"/>
                <a:ea typeface="Calibri" panose="020F0502020204030204" pitchFamily="34" charset="0"/>
                <a:cs typeface="Times New Roman"/>
              </a:rPr>
              <a:t>?</a:t>
            </a:r>
            <a:endParaRPr lang="en-US" sz="2400" b="0" i="0" u="none" strike="noStrike" kern="1200" cap="none" spc="0" normalizeH="0" baseline="0" noProof="0" dirty="0">
              <a:ln>
                <a:noFill/>
              </a:ln>
              <a:effectLst/>
              <a:uLnTx/>
              <a:uFillTx/>
              <a:latin typeface="Univers"/>
              <a:ea typeface="Calibri" panose="020F0502020204030204" pitchFamily="34" charset="0"/>
              <a:cs typeface="Times New Roman"/>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effectLst/>
                <a:uLnTx/>
                <a:uFillTx/>
                <a:latin typeface="Univers"/>
                <a:ea typeface="Calibri" panose="020F0502020204030204" pitchFamily="34" charset="0"/>
                <a:cs typeface="Times New Roman"/>
              </a:rPr>
              <a:t>Who has laughed today?</a:t>
            </a:r>
            <a:endParaRPr lang="en-US" sz="2400" b="0" i="0" u="none" strike="noStrike" kern="1200" cap="none" spc="0" normalizeH="0" baseline="0" noProof="0" dirty="0">
              <a:ln>
                <a:noFill/>
              </a:ln>
              <a:effectLst/>
              <a:uLnTx/>
              <a:uFillTx/>
              <a:latin typeface="Univers"/>
              <a:ea typeface="Calibri" panose="020F0502020204030204" pitchFamily="34" charset="0"/>
              <a:cs typeface="Times New Roman"/>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effectLst/>
                <a:uLnTx/>
                <a:uFillTx/>
                <a:latin typeface="Univers"/>
                <a:ea typeface="Calibri" panose="020F0502020204030204" pitchFamily="34" charset="0"/>
                <a:cs typeface="Times New Roman"/>
              </a:rPr>
              <a:t>Who loves cold weather?</a:t>
            </a:r>
            <a:endParaRPr lang="en-US" sz="2400" b="0" i="0" u="none" strike="noStrike" kern="1200" cap="none" spc="0" normalizeH="0" baseline="0" noProof="0" dirty="0">
              <a:ln>
                <a:noFill/>
              </a:ln>
              <a:effectLst/>
              <a:uLnTx/>
              <a:uFillTx/>
              <a:latin typeface="Univers"/>
              <a:ea typeface="Calibri" panose="020F0502020204030204" pitchFamily="34" charset="0"/>
              <a:cs typeface="Times New Roman"/>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effectLst/>
                <a:uLnTx/>
                <a:uFillTx/>
                <a:latin typeface="Univers"/>
                <a:ea typeface="Calibri" panose="020F0502020204030204" pitchFamily="34" charset="0"/>
                <a:cs typeface="Times New Roman"/>
              </a:rPr>
              <a:t>Who has a pet dog?</a:t>
            </a:r>
            <a:endParaRPr lang="en-US" sz="2400" b="0" i="0" u="none" strike="noStrike" kern="1200" cap="none" spc="0" normalizeH="0" baseline="0" noProof="0" dirty="0">
              <a:ln>
                <a:noFill/>
              </a:ln>
              <a:effectLst/>
              <a:uLnTx/>
              <a:uFillTx/>
              <a:latin typeface="Univers"/>
              <a:ea typeface="Calibri" panose="020F0502020204030204" pitchFamily="34" charset="0"/>
              <a:cs typeface="Times New Roman"/>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effectLst/>
                <a:uLnTx/>
                <a:uFillTx/>
                <a:latin typeface="Univers"/>
                <a:ea typeface="Calibri" panose="020F0502020204030204" pitchFamily="34" charset="0"/>
                <a:cs typeface="Times New Roman"/>
              </a:rPr>
              <a:t>Who belongs to the UNICEF family?</a:t>
            </a:r>
            <a:endParaRPr lang="en-US" sz="2400" b="0" i="0" u="none" strike="noStrike" kern="1200" cap="none" spc="0" normalizeH="0" baseline="0" noProof="0" dirty="0">
              <a:ln>
                <a:noFill/>
              </a:ln>
              <a:effectLst/>
              <a:uLnTx/>
              <a:uFillTx/>
              <a:latin typeface="Univers"/>
              <a:ea typeface="Calibri" panose="020F0502020204030204" pitchFamily="34" charset="0"/>
              <a:cs typeface="Times New Roman"/>
            </a:endParaRPr>
          </a:p>
          <a:p>
            <a:pPr>
              <a:lnSpc>
                <a:spcPct val="107000"/>
              </a:lnSpc>
              <a:spcAft>
                <a:spcPts val="800"/>
              </a:spcAft>
              <a:defRPr/>
            </a:pPr>
            <a:r>
              <a:rPr lang="en-US" sz="2400" i="1" dirty="0">
                <a:solidFill>
                  <a:prstClr val="black"/>
                </a:solidFill>
                <a:latin typeface="Univers"/>
                <a:ea typeface="Calibri"/>
                <a:cs typeface="Times New Roman"/>
              </a:rPr>
              <a:t>(Ending with an inclusive question like this allows everyone to then come together)</a:t>
            </a:r>
            <a:endParaRPr lang="en-US" sz="2400" b="0" i="1" u="none" strike="noStrike" kern="1200" cap="none" spc="0" normalizeH="0" baseline="0" noProof="0" dirty="0">
              <a:ln>
                <a:noFill/>
              </a:ln>
              <a:solidFill>
                <a:prstClr val="black"/>
              </a:solidFill>
              <a:effectLst/>
              <a:uLnTx/>
              <a:uFillTx/>
              <a:latin typeface="Univers"/>
              <a:ea typeface="Calibri"/>
              <a:cs typeface="Times New Roman"/>
            </a:endParaRPr>
          </a:p>
          <a:p>
            <a:pPr>
              <a:defRPr/>
            </a:pPr>
            <a:endParaRPr lang="en-US" dirty="0">
              <a:solidFill>
                <a:prstClr val="black"/>
              </a:solidFill>
              <a:latin typeface="Calibri"/>
              <a:ea typeface="Calibri"/>
              <a:cs typeface="Calibri"/>
            </a:endParaRPr>
          </a:p>
        </p:txBody>
      </p:sp>
      <p:sp>
        <p:nvSpPr>
          <p:cNvPr id="23" name="Rechteck 27" descr="Footer text reads: CARE • RESPECT • INTEGRITY • TRUST • ACCOUNTABILITY • SUSTAINABILITY&#10;And the UNICEF logo">
            <a:extLst>
              <a:ext uri="{FF2B5EF4-FFF2-40B4-BE49-F238E27FC236}">
                <a16:creationId xmlns:a16="http://schemas.microsoft.com/office/drawing/2014/main" id="{8ABC47D4-5D79-4C51-9DC0-318095883729}"/>
              </a:ext>
            </a:extLst>
          </p:cNvPr>
          <p:cNvSpPr/>
          <p:nvPr/>
        </p:nvSpPr>
        <p:spPr>
          <a:xfrm>
            <a:off x="-76200" y="9590655"/>
            <a:ext cx="18364200" cy="734445"/>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prstClr val="white"/>
              </a:solidFill>
              <a:effectLst/>
              <a:uLnTx/>
              <a:uFillTx/>
              <a:latin typeface="Calibri"/>
              <a:ea typeface="+mn-ea"/>
              <a:cs typeface="+mn-cs"/>
            </a:endParaRPr>
          </a:p>
        </p:txBody>
      </p:sp>
      <p:pic>
        <p:nvPicPr>
          <p:cNvPr id="24" name="Grafik 8" descr="UNICEF logo">
            <a:extLst>
              <a:ext uri="{FF2B5EF4-FFF2-40B4-BE49-F238E27FC236}">
                <a16:creationId xmlns:a16="http://schemas.microsoft.com/office/drawing/2014/main" id="{980505D7-BBD7-4B2E-86A9-7556B4F1C395}"/>
              </a:ext>
            </a:extLst>
          </p:cNvPr>
          <p:cNvPicPr>
            <a:picLocks noChangeAspect="1"/>
          </p:cNvPicPr>
          <p:nvPr/>
        </p:nvPicPr>
        <p:blipFill>
          <a:blip r:embed="rId3"/>
          <a:stretch>
            <a:fillRect/>
          </a:stretch>
        </p:blipFill>
        <p:spPr>
          <a:xfrm>
            <a:off x="13487400" y="9639300"/>
            <a:ext cx="4233058" cy="542471"/>
          </a:xfrm>
          <a:prstGeom prst="rect">
            <a:avLst/>
          </a:prstGeom>
        </p:spPr>
      </p:pic>
      <p:sp>
        <p:nvSpPr>
          <p:cNvPr id="25" name="TextBox 23">
            <a:extLst>
              <a:ext uri="{FF2B5EF4-FFF2-40B4-BE49-F238E27FC236}">
                <a16:creationId xmlns:a16="http://schemas.microsoft.com/office/drawing/2014/main" id="{D6C71676-1F54-4F16-863E-67C251AF20EA}"/>
              </a:ext>
            </a:extLst>
          </p:cNvPr>
          <p:cNvSpPr txBox="1"/>
          <p:nvPr/>
        </p:nvSpPr>
        <p:spPr>
          <a:xfrm>
            <a:off x="560461" y="9757946"/>
            <a:ext cx="131555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a:ln>
                  <a:noFill/>
                </a:ln>
                <a:solidFill>
                  <a:prstClr val="white"/>
                </a:solidFill>
                <a:effectLst/>
                <a:uLnTx/>
                <a:uFillTx/>
                <a:latin typeface="Univers" panose="020B0503020202020204" pitchFamily="34" charset="0"/>
                <a:ea typeface="+mn-ea"/>
                <a:cs typeface="Calibri Light" panose="020F0302020204030204" pitchFamily="34" charset="0"/>
              </a:rPr>
              <a:t>CARE • RESPECT • INTEGRITY • TRUST • ACCOUNTABILITY • SUSTAINABILITY</a:t>
            </a:r>
          </a:p>
        </p:txBody>
      </p:sp>
      <p:sp>
        <p:nvSpPr>
          <p:cNvPr id="14" name="TextBox 13">
            <a:extLst>
              <a:ext uri="{FF2B5EF4-FFF2-40B4-BE49-F238E27FC236}">
                <a16:creationId xmlns:a16="http://schemas.microsoft.com/office/drawing/2014/main" id="{B0A7FC20-2EC9-4FE2-A224-A2C82BD37756}"/>
              </a:ext>
            </a:extLst>
          </p:cNvPr>
          <p:cNvSpPr txBox="1"/>
          <p:nvPr/>
        </p:nvSpPr>
        <p:spPr>
          <a:xfrm>
            <a:off x="9448800" y="2453394"/>
            <a:ext cx="7406590" cy="7298163"/>
          </a:xfrm>
          <a:prstGeom prst="rect">
            <a:avLst/>
          </a:prstGeom>
          <a:noFill/>
        </p:spPr>
        <p:txBody>
          <a:bodyPr wrap="square" lIns="91440" tIns="45720" rIns="91440" bIns="45720" anchor="t">
            <a:spAutoFit/>
          </a:bodyPr>
          <a:lstStyle/>
          <a:p>
            <a:pPr>
              <a:defRPr/>
            </a:pPr>
            <a:r>
              <a:rPr kumimoji="0" lang="en-US" sz="2800" b="1" i="0" u="none" strike="noStrike" kern="1200" cap="none" spc="0" normalizeH="0" baseline="0" noProof="0">
                <a:ln>
                  <a:noFill/>
                </a:ln>
                <a:effectLst/>
                <a:uLnTx/>
                <a:uFillTx/>
                <a:latin typeface="Arial"/>
                <a:cs typeface="Arial"/>
              </a:rPr>
              <a:t>Please feel free to adapt the templated questions where you think there might be great alignment or relatability amongst the learners.</a:t>
            </a:r>
            <a:r>
              <a:rPr lang="en-US" sz="2800" b="1">
                <a:latin typeface="Arial"/>
                <a:cs typeface="Arial"/>
              </a:rPr>
              <a:t> </a:t>
            </a:r>
          </a:p>
          <a:p>
            <a:pPr marL="0" marR="0" lvl="0" indent="0" algn="l" defTabSz="914400">
              <a:lnSpc>
                <a:spcPct val="100000"/>
              </a:lnSpc>
              <a:spcBef>
                <a:spcPts val="0"/>
              </a:spcBef>
              <a:spcAft>
                <a:spcPts val="0"/>
              </a:spcAft>
              <a:buClrTx/>
              <a:buSzTx/>
              <a:buFontTx/>
              <a:buNone/>
              <a:tabLst/>
              <a:defRPr/>
            </a:pPr>
            <a:endParaRPr lang="en-US" sz="2800" b="0" i="0" u="none" strike="noStrike" kern="1200" cap="none" spc="0" normalizeH="0" baseline="0" noProof="0">
              <a:ln>
                <a:noFill/>
              </a:ln>
              <a:effectLst/>
              <a:uLnTx/>
              <a:uFillTx/>
              <a:latin typeface="Arial"/>
              <a:cs typeface="Arial"/>
            </a:endParaRPr>
          </a:p>
          <a:p>
            <a:pPr>
              <a:defRPr/>
            </a:pPr>
            <a:r>
              <a:rPr lang="en-US" sz="2800">
                <a:latin typeface="Arial"/>
                <a:cs typeface="Arial"/>
              </a:rPr>
              <a:t>For example, one office focused on open-ended questions such as </a:t>
            </a:r>
            <a:r>
              <a:rPr lang="en-US" sz="2800">
                <a:latin typeface="Arial"/>
                <a:ea typeface="+mn-lt"/>
                <a:cs typeface="+mn-lt"/>
              </a:rPr>
              <a:t>What kind of activities you love most to relax during weekend?: 1) sleeping; 2) reading books or watching films; 3) playing sports; 4) others; etc.</a:t>
            </a:r>
            <a:endParaRPr lang="en-US" sz="2800" b="0" i="0" u="none" strike="noStrike" kern="1200" cap="none" spc="0" normalizeH="0" baseline="0" noProof="0">
              <a:ln>
                <a:noFill/>
              </a:ln>
              <a:effectLst/>
              <a:uLnTx/>
              <a:uFillTx/>
              <a:latin typeface="Arial"/>
              <a:ea typeface="Calibri"/>
              <a:cs typeface="Calibri"/>
            </a:endParaRPr>
          </a:p>
          <a:p>
            <a:pPr>
              <a:defRPr/>
            </a:pPr>
            <a:endParaRPr lang="en-US" sz="2800" b="1">
              <a:solidFill>
                <a:prstClr val="black"/>
              </a:solidFill>
              <a:latin typeface="Arial"/>
              <a:ea typeface="Calibri"/>
              <a:cs typeface="Calibri"/>
            </a:endParaRPr>
          </a:p>
          <a:p>
            <a:pPr>
              <a:defRPr/>
            </a:pPr>
            <a:r>
              <a:rPr lang="en-US" sz="2800" b="1">
                <a:latin typeface="Arial"/>
                <a:ea typeface="Calibri"/>
                <a:cs typeface="Calibri"/>
              </a:rPr>
              <a:t>YOU CAN FINISH THE GAME BY PLAYING THIS INSPIRING VIDEO:</a:t>
            </a:r>
          </a:p>
          <a:p>
            <a:pPr>
              <a:defRPr/>
            </a:pPr>
            <a:r>
              <a:rPr lang="en-US" sz="2800" b="1">
                <a:ea typeface="+mn-lt"/>
                <a:cs typeface="+mn-lt"/>
              </a:rPr>
              <a:t>https://www.youtube.com/channel/UCQMaFeUpKFjJuCtWunchDUA/featured</a:t>
            </a:r>
            <a:endParaRPr lang="en-US" b="1"/>
          </a:p>
          <a:p>
            <a:pPr>
              <a:defRPr/>
            </a:pPr>
            <a:endParaRPr lang="en-US">
              <a:solidFill>
                <a:prstClr val="black"/>
              </a:solidFill>
              <a:latin typeface="Calibri"/>
              <a:ea typeface="Calibri"/>
              <a:cs typeface="Calibri"/>
            </a:endParaRPr>
          </a:p>
        </p:txBody>
      </p:sp>
    </p:spTree>
    <p:extLst>
      <p:ext uri="{BB962C8B-B14F-4D97-AF65-F5344CB8AC3E}">
        <p14:creationId xmlns:p14="http://schemas.microsoft.com/office/powerpoint/2010/main" val="897078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4B33FB03-FF7D-4113-B1CD-EB96C713796D}"/>
              </a:ext>
            </a:extLst>
          </p:cNvPr>
          <p:cNvSpPr txBox="1"/>
          <p:nvPr/>
        </p:nvSpPr>
        <p:spPr>
          <a:xfrm>
            <a:off x="914400" y="8508728"/>
            <a:ext cx="8001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Any questions on how it worked? Reach out to </a:t>
            </a:r>
            <a:r>
              <a:rPr lang="en-US">
                <a:solidFill>
                  <a:prstClr val="black"/>
                </a:solidFill>
                <a:latin typeface="Calibri"/>
              </a:rPr>
              <a:t>Nicole at Nicole Klaesener-Metzner nklaesener@unicef.org</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Rechteck 27" descr="Footer text reads: CARE • RESPECT • INTEGRITY • TRUST • ACCOUNTABILITY • SUSTAINABILITY&#10;And the UNICEF logo">
            <a:extLst>
              <a:ext uri="{FF2B5EF4-FFF2-40B4-BE49-F238E27FC236}">
                <a16:creationId xmlns:a16="http://schemas.microsoft.com/office/drawing/2014/main" id="{8ABC47D4-5D79-4C51-9DC0-318095883729}"/>
              </a:ext>
            </a:extLst>
          </p:cNvPr>
          <p:cNvSpPr/>
          <p:nvPr/>
        </p:nvSpPr>
        <p:spPr>
          <a:xfrm>
            <a:off x="-76200" y="9590655"/>
            <a:ext cx="18364200" cy="734445"/>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prstClr val="white"/>
              </a:solidFill>
              <a:effectLst/>
              <a:uLnTx/>
              <a:uFillTx/>
              <a:latin typeface="Calibri"/>
              <a:ea typeface="+mn-ea"/>
              <a:cs typeface="+mn-cs"/>
            </a:endParaRPr>
          </a:p>
        </p:txBody>
      </p:sp>
      <p:pic>
        <p:nvPicPr>
          <p:cNvPr id="24" name="Grafik 8" descr="UNICEF logo">
            <a:extLst>
              <a:ext uri="{FF2B5EF4-FFF2-40B4-BE49-F238E27FC236}">
                <a16:creationId xmlns:a16="http://schemas.microsoft.com/office/drawing/2014/main" id="{980505D7-BBD7-4B2E-86A9-7556B4F1C395}"/>
              </a:ext>
            </a:extLst>
          </p:cNvPr>
          <p:cNvPicPr>
            <a:picLocks noChangeAspect="1"/>
          </p:cNvPicPr>
          <p:nvPr/>
        </p:nvPicPr>
        <p:blipFill>
          <a:blip r:embed="rId2"/>
          <a:stretch>
            <a:fillRect/>
          </a:stretch>
        </p:blipFill>
        <p:spPr>
          <a:xfrm>
            <a:off x="13487400" y="9639300"/>
            <a:ext cx="4233058" cy="542471"/>
          </a:xfrm>
          <a:prstGeom prst="rect">
            <a:avLst/>
          </a:prstGeom>
        </p:spPr>
      </p:pic>
      <p:sp>
        <p:nvSpPr>
          <p:cNvPr id="25" name="TextBox 23">
            <a:extLst>
              <a:ext uri="{FF2B5EF4-FFF2-40B4-BE49-F238E27FC236}">
                <a16:creationId xmlns:a16="http://schemas.microsoft.com/office/drawing/2014/main" id="{D6C71676-1F54-4F16-863E-67C251AF20EA}"/>
              </a:ext>
            </a:extLst>
          </p:cNvPr>
          <p:cNvSpPr txBox="1"/>
          <p:nvPr/>
        </p:nvSpPr>
        <p:spPr>
          <a:xfrm>
            <a:off x="560461" y="9757946"/>
            <a:ext cx="131555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a:ln>
                  <a:noFill/>
                </a:ln>
                <a:solidFill>
                  <a:prstClr val="white"/>
                </a:solidFill>
                <a:effectLst/>
                <a:uLnTx/>
                <a:uFillTx/>
                <a:latin typeface="Univers" panose="020B0503020202020204" pitchFamily="34" charset="0"/>
                <a:ea typeface="+mn-ea"/>
                <a:cs typeface="Calibri Light" panose="020F0302020204030204" pitchFamily="34" charset="0"/>
              </a:rPr>
              <a:t>CARE • RESPECT • INTEGRITY • TRUST • ACCOUNTABILITY • SUSTAINABILITY</a:t>
            </a:r>
          </a:p>
        </p:txBody>
      </p:sp>
      <p:sp>
        <p:nvSpPr>
          <p:cNvPr id="11" name="TextBox 3">
            <a:extLst>
              <a:ext uri="{FF2B5EF4-FFF2-40B4-BE49-F238E27FC236}">
                <a16:creationId xmlns:a16="http://schemas.microsoft.com/office/drawing/2014/main" id="{56E44086-8C40-415A-B71F-72D7B5211036}"/>
              </a:ext>
            </a:extLst>
          </p:cNvPr>
          <p:cNvSpPr txBox="1">
            <a:spLocks noGrp="1"/>
          </p:cNvSpPr>
          <p:nvPr>
            <p:ph type="title" idx="4294967295"/>
          </p:nvPr>
        </p:nvSpPr>
        <p:spPr>
          <a:xfrm>
            <a:off x="10067482" y="993549"/>
            <a:ext cx="6950700" cy="346248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027"/>
              </a:lnSpc>
              <a:spcBef>
                <a:spcPts val="0"/>
              </a:spcBef>
              <a:spcAft>
                <a:spcPts val="0"/>
              </a:spcAft>
              <a:buClrTx/>
              <a:buSzTx/>
              <a:buFontTx/>
              <a:buNone/>
              <a:tabLst/>
              <a:defRPr/>
            </a:pPr>
            <a:r>
              <a:rPr kumimoji="0" lang="en-US" sz="7523" b="0" i="0" u="none" strike="noStrike" kern="1200" cap="none" spc="993" normalizeH="0" baseline="0" noProof="0">
                <a:ln>
                  <a:noFill/>
                </a:ln>
                <a:solidFill>
                  <a:srgbClr val="009FE3"/>
                </a:solidFill>
                <a:effectLst/>
                <a:uLnTx/>
                <a:uFillTx/>
                <a:latin typeface="Univers" panose="020B0503020202020204" pitchFamily="34" charset="0"/>
                <a:ea typeface="+mn-ea"/>
                <a:cs typeface="+mn-cs"/>
              </a:rPr>
              <a:t>All that We Share</a:t>
            </a:r>
          </a:p>
          <a:p>
            <a:pPr marL="0" marR="0" lvl="0" indent="0" algn="l" defTabSz="914400" rtl="0" eaLnBrk="1" fontAlgn="auto" latinLnBrk="0" hangingPunct="1">
              <a:lnSpc>
                <a:spcPts val="9027"/>
              </a:lnSpc>
              <a:spcBef>
                <a:spcPts val="0"/>
              </a:spcBef>
              <a:spcAft>
                <a:spcPts val="0"/>
              </a:spcAft>
              <a:buClrTx/>
              <a:buSzTx/>
              <a:buFontTx/>
              <a:buNone/>
              <a:tabLst/>
              <a:defRPr/>
            </a:pPr>
            <a:r>
              <a:rPr kumimoji="0" lang="en-US" sz="7523" b="1" i="0" u="none" strike="noStrike" kern="1200" cap="none" spc="993" normalizeH="0" baseline="0" noProof="0">
                <a:ln>
                  <a:noFill/>
                </a:ln>
                <a:solidFill>
                  <a:srgbClr val="009FE3"/>
                </a:solidFill>
                <a:effectLst/>
                <a:uLnTx/>
                <a:uFillTx/>
                <a:latin typeface="Univers" panose="020B0503020202020204" pitchFamily="34" charset="0"/>
                <a:ea typeface="+mn-ea"/>
                <a:cs typeface="+mn-cs"/>
              </a:rPr>
              <a:t>in Action</a:t>
            </a:r>
          </a:p>
        </p:txBody>
      </p:sp>
      <p:pic>
        <p:nvPicPr>
          <p:cNvPr id="5" name="Picture 4" descr="Photo of colleagues playing the game outside on the grass">
            <a:extLst>
              <a:ext uri="{FF2B5EF4-FFF2-40B4-BE49-F238E27FC236}">
                <a16:creationId xmlns:a16="http://schemas.microsoft.com/office/drawing/2014/main" id="{A4C311CA-701D-4EA8-91C9-7EF2E1D1D3C1}"/>
              </a:ext>
            </a:extLst>
          </p:cNvPr>
          <p:cNvPicPr>
            <a:picLocks noChangeAspect="1"/>
          </p:cNvPicPr>
          <p:nvPr/>
        </p:nvPicPr>
        <p:blipFill>
          <a:blip r:embed="rId3"/>
          <a:stretch>
            <a:fillRect/>
          </a:stretch>
        </p:blipFill>
        <p:spPr>
          <a:xfrm>
            <a:off x="1142905" y="1605483"/>
            <a:ext cx="7772495" cy="5829371"/>
          </a:xfrm>
          <a:prstGeom prst="rect">
            <a:avLst/>
          </a:prstGeom>
        </p:spPr>
      </p:pic>
      <p:pic>
        <p:nvPicPr>
          <p:cNvPr id="1028" name="Picture 4" descr="Photo of colleagues playing the game inside a large room">
            <a:extLst>
              <a:ext uri="{FF2B5EF4-FFF2-40B4-BE49-F238E27FC236}">
                <a16:creationId xmlns:a16="http://schemas.microsoft.com/office/drawing/2014/main" id="{DA226759-E55C-E6EE-9000-C771039F8C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7481" y="4620563"/>
            <a:ext cx="7077614" cy="39825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8B55BEC-51AC-B05A-AEAB-8642E5995582}"/>
              </a:ext>
            </a:extLst>
          </p:cNvPr>
          <p:cNvSpPr txBox="1"/>
          <p:nvPr/>
        </p:nvSpPr>
        <p:spPr>
          <a:xfrm>
            <a:off x="10067481" y="8767636"/>
            <a:ext cx="8001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Any questions on how it worked? Reach out to Hoai at  </a:t>
            </a:r>
            <a:r>
              <a:rPr lang="en-US">
                <a:solidFill>
                  <a:prstClr val="black"/>
                </a:solidFill>
                <a:latin typeface="Calibri"/>
              </a:rPr>
              <a:t>ptthoai@unicef.org</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1183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047750" y="3617595"/>
            <a:ext cx="16306769" cy="5520742"/>
          </a:xfrm>
          <a:prstGeom prst="rect">
            <a:avLst/>
          </a:prstGeom>
        </p:spPr>
        <p:txBody>
          <a:bodyPr lIns="0" tIns="0" rIns="0" bIns="0" rtlCol="0" anchor="t">
            <a:spAutoFit/>
          </a:bodyPr>
          <a:lstStyle/>
          <a:p>
            <a:pPr>
              <a:lnSpc>
                <a:spcPts val="3599"/>
              </a:lnSpc>
            </a:pPr>
            <a:endParaRPr b="1"/>
          </a:p>
          <a:p>
            <a:pPr>
              <a:lnSpc>
                <a:spcPts val="3599"/>
              </a:lnSpc>
            </a:pPr>
            <a:r>
              <a:rPr lang="en-US" sz="2999" b="1" spc="-119">
                <a:solidFill>
                  <a:srgbClr val="000000"/>
                </a:solidFill>
                <a:latin typeface="Univers" panose="020B0503020202020204" pitchFamily="34" charset="0"/>
              </a:rPr>
              <a:t>What is the Activity </a:t>
            </a:r>
          </a:p>
          <a:p>
            <a:pPr>
              <a:lnSpc>
                <a:spcPts val="3599"/>
              </a:lnSpc>
            </a:pPr>
            <a:r>
              <a:rPr lang="en-US" sz="2950" spc="-119">
                <a:solidFill>
                  <a:srgbClr val="000000"/>
                </a:solidFill>
                <a:latin typeface="Univers"/>
              </a:rPr>
              <a:t>This is an insightful activity to learn all about words that we use in our everyday work, some of which we know and others we do not, all of which are taken from </a:t>
            </a:r>
            <a:r>
              <a:rPr lang="en-US" sz="2950" spc="-119">
                <a:solidFill>
                  <a:srgbClr val="000000"/>
                </a:solidFill>
                <a:latin typeface="Univers"/>
                <a:hlinkClick r:id="rId3"/>
              </a:rPr>
              <a:t>the Glossary </a:t>
            </a:r>
            <a:r>
              <a:rPr lang="en-US" sz="2950" spc="-119">
                <a:solidFill>
                  <a:srgbClr val="000000"/>
                </a:solidFill>
                <a:latin typeface="Univers"/>
              </a:rPr>
              <a:t>of terms related to diversity, equity and inclusion.</a:t>
            </a:r>
            <a:endParaRPr lang="en-US" sz="2950" spc="-119">
              <a:solidFill>
                <a:srgbClr val="000000"/>
              </a:solidFill>
              <a:latin typeface="Univers" panose="020B0503020202020204" pitchFamily="34" charset="0"/>
            </a:endParaRPr>
          </a:p>
          <a:p>
            <a:pPr>
              <a:lnSpc>
                <a:spcPts val="3599"/>
              </a:lnSpc>
            </a:pPr>
            <a:endParaRPr lang="en-US" sz="2999" spc="-119">
              <a:solidFill>
                <a:srgbClr val="000000"/>
              </a:solidFill>
              <a:latin typeface="Univers" panose="020B0503020202020204" pitchFamily="34" charset="0"/>
            </a:endParaRPr>
          </a:p>
          <a:p>
            <a:pPr>
              <a:lnSpc>
                <a:spcPts val="3599"/>
              </a:lnSpc>
            </a:pPr>
            <a:r>
              <a:rPr lang="en-US" sz="2999" b="1" spc="-119">
                <a:solidFill>
                  <a:srgbClr val="000000"/>
                </a:solidFill>
                <a:latin typeface="Univers" panose="020B0503020202020204" pitchFamily="34" charset="0"/>
              </a:rPr>
              <a:t>What Tools You will Need: </a:t>
            </a:r>
          </a:p>
          <a:p>
            <a:pPr>
              <a:lnSpc>
                <a:spcPts val="3599"/>
              </a:lnSpc>
            </a:pPr>
            <a:r>
              <a:rPr lang="en-US" sz="2999" spc="-119">
                <a:solidFill>
                  <a:srgbClr val="000000"/>
                </a:solidFill>
                <a:latin typeface="Univers" panose="020B0503020202020204" pitchFamily="34" charset="0"/>
              </a:rPr>
              <a:t>A facilitator who can help to explain the game, read the questions and facilitate discussion and reflection at the end.</a:t>
            </a:r>
          </a:p>
          <a:p>
            <a:pPr>
              <a:lnSpc>
                <a:spcPts val="3599"/>
              </a:lnSpc>
            </a:pPr>
            <a:r>
              <a:rPr lang="en-US" sz="2999" spc="-119">
                <a:solidFill>
                  <a:srgbClr val="000000"/>
                </a:solidFill>
                <a:latin typeface="Univers" panose="020B0503020202020204" pitchFamily="34" charset="0"/>
              </a:rPr>
              <a:t>A safe, large space for people to sit together in groups or pairs</a:t>
            </a:r>
          </a:p>
          <a:p>
            <a:pPr>
              <a:lnSpc>
                <a:spcPts val="3599"/>
              </a:lnSpc>
            </a:pPr>
            <a:r>
              <a:rPr lang="en-US" sz="2999" spc="-119">
                <a:solidFill>
                  <a:srgbClr val="000000"/>
                </a:solidFill>
                <a:latin typeface="Univers" panose="020B0503020202020204" pitchFamily="34" charset="0"/>
              </a:rPr>
              <a:t>Flipchart for facilitator to note thoughts and ideas</a:t>
            </a:r>
          </a:p>
          <a:p>
            <a:pPr>
              <a:lnSpc>
                <a:spcPts val="3599"/>
              </a:lnSpc>
              <a:spcBef>
                <a:spcPct val="0"/>
              </a:spcBef>
            </a:pPr>
            <a:endParaRPr lang="en-US" sz="2999" spc="-119">
              <a:solidFill>
                <a:srgbClr val="000000"/>
              </a:solidFill>
              <a:latin typeface="Glacial Indifference"/>
            </a:endParaRPr>
          </a:p>
        </p:txBody>
      </p:sp>
      <p:sp>
        <p:nvSpPr>
          <p:cNvPr id="5" name="Rechteck 27" descr="Footer text reads: CARE • RESPECT • INTEGRITY • TRUST • ACCOUNTABILITY • SUSTAINABILITY&#10;And the UNICEF logo">
            <a:extLst>
              <a:ext uri="{FF2B5EF4-FFF2-40B4-BE49-F238E27FC236}">
                <a16:creationId xmlns:a16="http://schemas.microsoft.com/office/drawing/2014/main" id="{8205BD1A-49F7-4D8C-89F5-AB89D8D8FD2F}"/>
              </a:ext>
            </a:extLst>
          </p:cNvPr>
          <p:cNvSpPr/>
          <p:nvPr/>
        </p:nvSpPr>
        <p:spPr>
          <a:xfrm>
            <a:off x="-76200" y="9590655"/>
            <a:ext cx="18364200" cy="734445"/>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pic>
        <p:nvPicPr>
          <p:cNvPr id="6" name="Grafik 8" descr="UNICEF logo">
            <a:extLst>
              <a:ext uri="{FF2B5EF4-FFF2-40B4-BE49-F238E27FC236}">
                <a16:creationId xmlns:a16="http://schemas.microsoft.com/office/drawing/2014/main" id="{615F77CC-9E18-49C9-8A3A-1B4D27165133}"/>
              </a:ext>
            </a:extLst>
          </p:cNvPr>
          <p:cNvPicPr>
            <a:picLocks noChangeAspect="1"/>
          </p:cNvPicPr>
          <p:nvPr/>
        </p:nvPicPr>
        <p:blipFill>
          <a:blip r:embed="rId4"/>
          <a:stretch>
            <a:fillRect/>
          </a:stretch>
        </p:blipFill>
        <p:spPr>
          <a:xfrm>
            <a:off x="13487400" y="9639300"/>
            <a:ext cx="4233058" cy="542471"/>
          </a:xfrm>
          <a:prstGeom prst="rect">
            <a:avLst/>
          </a:prstGeom>
        </p:spPr>
      </p:pic>
      <p:sp>
        <p:nvSpPr>
          <p:cNvPr id="7" name="TextBox 23">
            <a:extLst>
              <a:ext uri="{FF2B5EF4-FFF2-40B4-BE49-F238E27FC236}">
                <a16:creationId xmlns:a16="http://schemas.microsoft.com/office/drawing/2014/main" id="{AA00BFA6-8266-4C0F-90FA-6DE073E6EC9E}"/>
              </a:ext>
            </a:extLst>
          </p:cNvPr>
          <p:cNvSpPr txBox="1"/>
          <p:nvPr/>
        </p:nvSpPr>
        <p:spPr>
          <a:xfrm>
            <a:off x="560461" y="9757946"/>
            <a:ext cx="13155539" cy="369332"/>
          </a:xfrm>
          <a:prstGeom prst="rect">
            <a:avLst/>
          </a:prstGeom>
          <a:noFill/>
        </p:spPr>
        <p:txBody>
          <a:bodyPr wrap="square" rtlCol="0">
            <a:spAutoFit/>
          </a:bodyPr>
          <a:lstStyle/>
          <a:p>
            <a:pPr lvl="0">
              <a:defRPr/>
            </a:pPr>
            <a:r>
              <a:rPr lang="en-US" b="1" spc="300">
                <a:solidFill>
                  <a:schemeClr val="bg1"/>
                </a:solidFill>
                <a:latin typeface="Univers" panose="020B0503020202020204" pitchFamily="34" charset="0"/>
                <a:cs typeface="Calibri Light" panose="020F0302020204030204" pitchFamily="34" charset="0"/>
              </a:rPr>
              <a:t>CARE • RESPECT • INTEGRITY • TRUST • ACCOUNTABILITY • SUSTAINABILITY</a:t>
            </a:r>
          </a:p>
        </p:txBody>
      </p:sp>
      <p:sp>
        <p:nvSpPr>
          <p:cNvPr id="8" name="TextBox 3">
            <a:extLst>
              <a:ext uri="{FF2B5EF4-FFF2-40B4-BE49-F238E27FC236}">
                <a16:creationId xmlns:a16="http://schemas.microsoft.com/office/drawing/2014/main" id="{16C7CC62-1C4D-4C71-BD4A-0323C0C5A845}"/>
              </a:ext>
            </a:extLst>
          </p:cNvPr>
          <p:cNvSpPr txBox="1">
            <a:spLocks noGrp="1"/>
          </p:cNvSpPr>
          <p:nvPr>
            <p:ph type="title" idx="4294967295"/>
          </p:nvPr>
        </p:nvSpPr>
        <p:spPr>
          <a:xfrm>
            <a:off x="1028700" y="1190625"/>
            <a:ext cx="11385326" cy="230832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027"/>
              </a:lnSpc>
              <a:spcBef>
                <a:spcPts val="0"/>
              </a:spcBef>
              <a:spcAft>
                <a:spcPts val="0"/>
              </a:spcAft>
              <a:buClrTx/>
              <a:buSzTx/>
              <a:buFontTx/>
              <a:buNone/>
              <a:tabLst/>
              <a:defRPr/>
            </a:pPr>
            <a:r>
              <a:rPr kumimoji="0" lang="en-US" sz="7500" b="0" i="0" u="none" strike="noStrike" kern="1200" cap="none" spc="993" normalizeH="0" baseline="0" noProof="0">
                <a:ln>
                  <a:noFill/>
                </a:ln>
                <a:solidFill>
                  <a:srgbClr val="009FE3"/>
                </a:solidFill>
                <a:effectLst/>
                <a:uLnTx/>
                <a:uFillTx/>
                <a:latin typeface="Univers"/>
                <a:ea typeface="+mn-ea"/>
                <a:cs typeface="+mn-cs"/>
              </a:rPr>
              <a:t>'Words Matter' Game</a:t>
            </a:r>
          </a:p>
        </p:txBody>
      </p:sp>
      <p:sp>
        <p:nvSpPr>
          <p:cNvPr id="9" name="Rectangle: Rounded Corners 8">
            <a:extLst>
              <a:ext uri="{FF2B5EF4-FFF2-40B4-BE49-F238E27FC236}">
                <a16:creationId xmlns:a16="http://schemas.microsoft.com/office/drawing/2014/main" id="{78ECD726-748C-4163-897B-500649AAACFE}"/>
              </a:ext>
            </a:extLst>
          </p:cNvPr>
          <p:cNvSpPr/>
          <p:nvPr/>
        </p:nvSpPr>
        <p:spPr>
          <a:xfrm>
            <a:off x="12414026" y="38100"/>
            <a:ext cx="5873974" cy="1152525"/>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7823" lvl="1"/>
            <a:r>
              <a:rPr lang="en-US" sz="3200" spc="-139">
                <a:solidFill>
                  <a:schemeClr val="bg1"/>
                </a:solidFill>
                <a:latin typeface="Univers" panose="020B0503020202020204" pitchFamily="34" charset="0"/>
              </a:rPr>
              <a:t>Building inclusion and addressing discrimination</a:t>
            </a:r>
            <a:endParaRPr lang="en-US" sz="3200" b="1" spc="-139">
              <a:solidFill>
                <a:schemeClr val="bg1"/>
              </a:solidFill>
              <a:latin typeface="Univers" panose="020B0503020202020204" pitchFamily="34" charset="0"/>
            </a:endParaRPr>
          </a:p>
        </p:txBody>
      </p:sp>
      <p:sp>
        <p:nvSpPr>
          <p:cNvPr id="10" name="Rectangle: Rounded Corners 9">
            <a:extLst>
              <a:ext uri="{FF2B5EF4-FFF2-40B4-BE49-F238E27FC236}">
                <a16:creationId xmlns:a16="http://schemas.microsoft.com/office/drawing/2014/main" id="{9FD5AC87-C674-438B-B39B-1FB6A04592C7}"/>
              </a:ext>
            </a:extLst>
          </p:cNvPr>
          <p:cNvSpPr/>
          <p:nvPr/>
        </p:nvSpPr>
        <p:spPr>
          <a:xfrm>
            <a:off x="12414026" y="1309271"/>
            <a:ext cx="5873974" cy="1152525"/>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7823"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39" normalizeH="0" baseline="0" noProof="0">
                <a:ln>
                  <a:noFill/>
                </a:ln>
                <a:solidFill>
                  <a:prstClr val="white"/>
                </a:solidFill>
                <a:effectLst/>
                <a:uLnTx/>
                <a:uFillTx/>
                <a:latin typeface="Univers" panose="020B0503020202020204" pitchFamily="34" charset="0"/>
                <a:ea typeface="+mn-ea"/>
                <a:cs typeface="+mn-cs"/>
              </a:rPr>
              <a:t>Creating spaces for conversations and empathy</a:t>
            </a:r>
          </a:p>
        </p:txBody>
      </p:sp>
    </p:spTree>
    <p:extLst>
      <p:ext uri="{BB962C8B-B14F-4D97-AF65-F5344CB8AC3E}">
        <p14:creationId xmlns:p14="http://schemas.microsoft.com/office/powerpoint/2010/main" val="3323275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775763" y="1496132"/>
            <a:ext cx="16736473" cy="8790868"/>
          </a:xfrm>
          <a:prstGeom prst="rect">
            <a:avLst/>
          </a:prstGeom>
        </p:spPr>
        <p:txBody>
          <a:bodyPr lIns="0" tIns="0" rIns="0" bIns="0" rtlCol="0" anchor="t">
            <a:spAutoFit/>
          </a:bodyPr>
          <a:lstStyle/>
          <a:p>
            <a:pPr>
              <a:lnSpc>
                <a:spcPts val="3599"/>
              </a:lnSpc>
            </a:pPr>
            <a:endParaRPr dirty="0"/>
          </a:p>
          <a:p>
            <a:pPr>
              <a:lnSpc>
                <a:spcPts val="3599"/>
              </a:lnSpc>
            </a:pPr>
            <a:r>
              <a:rPr lang="en-US" sz="2950" b="1" spc="-119" dirty="0">
                <a:solidFill>
                  <a:srgbClr val="000000"/>
                </a:solidFill>
                <a:latin typeface="Univers"/>
                <a:ea typeface="+mn-lt"/>
                <a:cs typeface="+mn-lt"/>
              </a:rPr>
              <a:t>To help you in your efforts: </a:t>
            </a:r>
            <a:r>
              <a:rPr lang="en-US" sz="2950" spc="-119" dirty="0">
                <a:solidFill>
                  <a:srgbClr val="000000"/>
                </a:solidFill>
                <a:latin typeface="Univers"/>
                <a:ea typeface="+mn-lt"/>
                <a:cs typeface="+mn-lt"/>
              </a:rPr>
              <a:t>As we all work together to increase our diversity and our sense of belonging in every office, we know colleagues are looking at the Global Staff Survey and Pulse Check results to help figure out the gaps that need to be addressed.  Some offices are bringing together a few colleagues to look into solutions to help nuance and verify the data. Many offices have dedicated task forces or working groups to address DEI issues and are hosting conversations to bring everyone together on this journey.</a:t>
            </a:r>
            <a:endParaRPr lang="en-US" dirty="0">
              <a:latin typeface="Univers"/>
            </a:endParaRPr>
          </a:p>
          <a:p>
            <a:pPr>
              <a:lnSpc>
                <a:spcPts val="3599"/>
              </a:lnSpc>
            </a:pPr>
            <a:endParaRPr lang="en-US" sz="2950" spc="-119" dirty="0">
              <a:solidFill>
                <a:srgbClr val="000000"/>
              </a:solidFill>
              <a:latin typeface="Univers"/>
              <a:ea typeface="+mn-lt"/>
              <a:cs typeface="+mn-lt"/>
            </a:endParaRPr>
          </a:p>
          <a:p>
            <a:pPr>
              <a:lnSpc>
                <a:spcPts val="3599"/>
              </a:lnSpc>
            </a:pPr>
            <a:r>
              <a:rPr lang="en-US" sz="2950" b="1" spc="-119" dirty="0">
                <a:solidFill>
                  <a:srgbClr val="000000"/>
                </a:solidFill>
                <a:latin typeface="Univers"/>
                <a:ea typeface="+mn-lt"/>
                <a:cs typeface="+mn-lt"/>
              </a:rPr>
              <a:t>To share some great example from country offices and teams: </a:t>
            </a:r>
            <a:r>
              <a:rPr lang="en-US" sz="2950" spc="-119" dirty="0">
                <a:solidFill>
                  <a:srgbClr val="000000"/>
                </a:solidFill>
                <a:latin typeface="Univers"/>
                <a:ea typeface="+mn-lt"/>
                <a:cs typeface="+mn-lt"/>
              </a:rPr>
              <a:t>we can all learn together and there are some good ideas for: helping everybody to be heard, feel valued; connect with one another to listen, share ideas, raise concerns and find solutions that will help us to address cultural and systemic challenges.</a:t>
            </a:r>
            <a:endParaRPr lang="en-US" dirty="0">
              <a:latin typeface="Univers"/>
            </a:endParaRPr>
          </a:p>
          <a:p>
            <a:pPr>
              <a:lnSpc>
                <a:spcPts val="3599"/>
              </a:lnSpc>
            </a:pPr>
            <a:endParaRPr lang="en-US" sz="2950" spc="-119" dirty="0">
              <a:solidFill>
                <a:srgbClr val="000000"/>
              </a:solidFill>
              <a:latin typeface="Univers"/>
              <a:ea typeface="+mn-lt"/>
              <a:cs typeface="+mn-lt"/>
            </a:endParaRPr>
          </a:p>
          <a:p>
            <a:pPr>
              <a:lnSpc>
                <a:spcPts val="3599"/>
              </a:lnSpc>
            </a:pPr>
            <a:r>
              <a:rPr lang="en-US" sz="2950" spc="-119" dirty="0">
                <a:solidFill>
                  <a:srgbClr val="000000"/>
                </a:solidFill>
                <a:latin typeface="Univers"/>
                <a:ea typeface="+mn-lt"/>
                <a:cs typeface="+mn-lt"/>
              </a:rPr>
              <a:t>So, this is an </a:t>
            </a:r>
            <a:r>
              <a:rPr lang="en-US" sz="2950" b="1" spc="-119" dirty="0">
                <a:solidFill>
                  <a:srgbClr val="000000"/>
                </a:solidFill>
                <a:latin typeface="Univers"/>
                <a:ea typeface="+mn-lt"/>
                <a:cs typeface="+mn-lt"/>
              </a:rPr>
              <a:t>evolving Pocketbook of ideas and activities that you can all use and add to </a:t>
            </a:r>
            <a:r>
              <a:rPr lang="en-US" sz="2950" spc="-119" dirty="0">
                <a:solidFill>
                  <a:srgbClr val="000000"/>
                </a:solidFill>
                <a:latin typeface="Univers"/>
                <a:ea typeface="+mn-lt"/>
                <a:cs typeface="+mn-lt"/>
              </a:rPr>
              <a:t>as you provide a safe and creative space for colleagues to learn about and contribute to making your environment an inclusive, diverse and rich learning environment for all - so we can do an even better job for the children we serve. </a:t>
            </a:r>
            <a:endParaRPr lang="en-US" dirty="0"/>
          </a:p>
          <a:p>
            <a:pPr>
              <a:lnSpc>
                <a:spcPts val="2413"/>
              </a:lnSpc>
            </a:pPr>
            <a:endParaRPr lang="en-US" sz="2950" spc="-119" dirty="0">
              <a:latin typeface="Univers"/>
            </a:endParaRPr>
          </a:p>
          <a:p>
            <a:pPr>
              <a:lnSpc>
                <a:spcPts val="2413"/>
              </a:lnSpc>
            </a:pPr>
            <a:endParaRPr lang="en-US" sz="2999" spc="-119" dirty="0">
              <a:solidFill>
                <a:srgbClr val="000000"/>
              </a:solidFill>
              <a:latin typeface="Glacial Indifference"/>
            </a:endParaRPr>
          </a:p>
          <a:p>
            <a:pPr>
              <a:lnSpc>
                <a:spcPts val="2413"/>
              </a:lnSpc>
              <a:spcBef>
                <a:spcPct val="0"/>
              </a:spcBef>
            </a:pPr>
            <a:endParaRPr lang="en-US" sz="2999" spc="-119" dirty="0">
              <a:solidFill>
                <a:srgbClr val="000000"/>
              </a:solidFill>
              <a:latin typeface="Glacial Indifference"/>
            </a:endParaRPr>
          </a:p>
        </p:txBody>
      </p:sp>
      <p:sp>
        <p:nvSpPr>
          <p:cNvPr id="4" name="TextBox 4"/>
          <p:cNvSpPr txBox="1">
            <a:spLocks noGrp="1"/>
          </p:cNvSpPr>
          <p:nvPr>
            <p:ph type="title" idx="4294967295"/>
          </p:nvPr>
        </p:nvSpPr>
        <p:spPr>
          <a:xfrm>
            <a:off x="1028700" y="447675"/>
            <a:ext cx="15894274" cy="11525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027"/>
              </a:lnSpc>
              <a:spcBef>
                <a:spcPts val="0"/>
              </a:spcBef>
              <a:spcAft>
                <a:spcPts val="0"/>
              </a:spcAft>
              <a:buClrTx/>
              <a:buSzTx/>
              <a:buFontTx/>
              <a:buNone/>
              <a:tabLst/>
              <a:defRPr/>
            </a:pPr>
            <a:r>
              <a:rPr kumimoji="0" lang="en-US" sz="7523" b="0" i="0" u="none" strike="noStrike" kern="1200" cap="none" spc="993" normalizeH="0" baseline="0" noProof="0" dirty="0">
                <a:ln>
                  <a:noFill/>
                </a:ln>
                <a:solidFill>
                  <a:srgbClr val="009FE3"/>
                </a:solidFill>
                <a:effectLst/>
                <a:uLnTx/>
                <a:uFillTx/>
                <a:latin typeface="Univers" panose="020B0503020202020204" pitchFamily="34" charset="0"/>
                <a:ea typeface="+mn-ea"/>
                <a:cs typeface="+mn-cs"/>
              </a:rPr>
              <a:t>WHY A PLAYBOOK? </a:t>
            </a:r>
          </a:p>
        </p:txBody>
      </p:sp>
      <p:sp>
        <p:nvSpPr>
          <p:cNvPr id="5" name="Rechteck 27" descr="Footer text reads: CARE • RESPECT • INTEGRITY • TRUST • ACCOUNTABILITY • SUSTAINABILITY&#10;And the UNICEF logo">
            <a:extLst>
              <a:ext uri="{FF2B5EF4-FFF2-40B4-BE49-F238E27FC236}">
                <a16:creationId xmlns:a16="http://schemas.microsoft.com/office/drawing/2014/main" id="{1FD7355B-59DB-48D3-94B6-41D927FE3FB6}"/>
              </a:ext>
            </a:extLst>
          </p:cNvPr>
          <p:cNvSpPr/>
          <p:nvPr/>
        </p:nvSpPr>
        <p:spPr>
          <a:xfrm>
            <a:off x="-76200" y="9590655"/>
            <a:ext cx="18364200" cy="734445"/>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pic>
        <p:nvPicPr>
          <p:cNvPr id="6" name="Grafik 8" descr="UNICEF logo">
            <a:extLst>
              <a:ext uri="{FF2B5EF4-FFF2-40B4-BE49-F238E27FC236}">
                <a16:creationId xmlns:a16="http://schemas.microsoft.com/office/drawing/2014/main" id="{C57E75F6-B25C-4508-802A-2E5F7F102A06}"/>
              </a:ext>
            </a:extLst>
          </p:cNvPr>
          <p:cNvPicPr>
            <a:picLocks noChangeAspect="1"/>
          </p:cNvPicPr>
          <p:nvPr/>
        </p:nvPicPr>
        <p:blipFill>
          <a:blip r:embed="rId2"/>
          <a:stretch>
            <a:fillRect/>
          </a:stretch>
        </p:blipFill>
        <p:spPr>
          <a:xfrm>
            <a:off x="13487400" y="9639300"/>
            <a:ext cx="4233058" cy="542471"/>
          </a:xfrm>
          <a:prstGeom prst="rect">
            <a:avLst/>
          </a:prstGeom>
        </p:spPr>
      </p:pic>
      <p:sp>
        <p:nvSpPr>
          <p:cNvPr id="7" name="TextBox 23">
            <a:extLst>
              <a:ext uri="{FF2B5EF4-FFF2-40B4-BE49-F238E27FC236}">
                <a16:creationId xmlns:a16="http://schemas.microsoft.com/office/drawing/2014/main" id="{BB5D5AE2-0EAD-4D9C-833D-21F3992D9813}"/>
              </a:ext>
            </a:extLst>
          </p:cNvPr>
          <p:cNvSpPr txBox="1"/>
          <p:nvPr/>
        </p:nvSpPr>
        <p:spPr>
          <a:xfrm>
            <a:off x="560461" y="9757946"/>
            <a:ext cx="13155539" cy="369332"/>
          </a:xfrm>
          <a:prstGeom prst="rect">
            <a:avLst/>
          </a:prstGeom>
          <a:noFill/>
        </p:spPr>
        <p:txBody>
          <a:bodyPr wrap="square" rtlCol="0">
            <a:spAutoFit/>
          </a:bodyPr>
          <a:lstStyle/>
          <a:p>
            <a:pPr lvl="0">
              <a:defRPr/>
            </a:pPr>
            <a:r>
              <a:rPr lang="en-US" b="1" spc="300">
                <a:solidFill>
                  <a:schemeClr val="bg1"/>
                </a:solidFill>
                <a:latin typeface="Univers" panose="020B0503020202020204" pitchFamily="34" charset="0"/>
                <a:cs typeface="Calibri Light" panose="020F0302020204030204" pitchFamily="34" charset="0"/>
              </a:rPr>
              <a:t>CARE • RESPECT • INTEGRITY • TRUST • ACCOUNTABILITY • SUSTAINABILITY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028700" y="1735821"/>
            <a:ext cx="16306769" cy="7819833"/>
          </a:xfrm>
          <a:prstGeom prst="rect">
            <a:avLst/>
          </a:prstGeom>
        </p:spPr>
        <p:txBody>
          <a:bodyPr lIns="0" tIns="0" rIns="0" bIns="0" rtlCol="0" anchor="t">
            <a:spAutoFit/>
          </a:bodyPr>
          <a:lstStyle/>
          <a:p>
            <a:pPr>
              <a:lnSpc>
                <a:spcPts val="3599"/>
              </a:lnSpc>
            </a:pPr>
            <a:endParaRPr b="1" dirty="0"/>
          </a:p>
          <a:p>
            <a:pPr marL="457200" indent="-457200">
              <a:lnSpc>
                <a:spcPts val="3599"/>
              </a:lnSpc>
              <a:buFont typeface="Arial" panose="020B0604020202020204" pitchFamily="34" charset="0"/>
              <a:buChar char="•"/>
            </a:pPr>
            <a:r>
              <a:rPr lang="en-US" sz="2800" b="1" spc="-119" dirty="0">
                <a:solidFill>
                  <a:srgbClr val="000000"/>
                </a:solidFill>
                <a:latin typeface="Univers" panose="020B0503020202020204" pitchFamily="34" charset="0"/>
              </a:rPr>
              <a:t>Step one: </a:t>
            </a:r>
            <a:r>
              <a:rPr lang="en-US" sz="2800" spc="-119" dirty="0">
                <a:solidFill>
                  <a:srgbClr val="000000"/>
                </a:solidFill>
                <a:latin typeface="Univers" panose="020B0503020202020204" pitchFamily="34" charset="0"/>
              </a:rPr>
              <a:t>The facilitator asks participants to go into pairs or into groups. And ensure that there are at least two groups that will compete together.</a:t>
            </a:r>
          </a:p>
          <a:p>
            <a:pPr marL="457200" indent="-457200">
              <a:lnSpc>
                <a:spcPts val="3599"/>
              </a:lnSpc>
              <a:buFont typeface="Arial" panose="020B0604020202020204" pitchFamily="34" charset="0"/>
              <a:buChar char="•"/>
            </a:pPr>
            <a:endParaRPr lang="en-US" sz="2800" spc="-119" dirty="0">
              <a:solidFill>
                <a:srgbClr val="000000"/>
              </a:solidFill>
              <a:effectLst/>
              <a:latin typeface="Univers" panose="020B0503020202020204" pitchFamily="34" charset="0"/>
              <a:ea typeface="Calibri" panose="020F0502020204030204" pitchFamily="34" charset="0"/>
              <a:cs typeface="Times New Roman" panose="02020603050405020304" pitchFamily="18" charset="0"/>
            </a:endParaRPr>
          </a:p>
          <a:p>
            <a:pPr marL="457200" indent="-457200">
              <a:lnSpc>
                <a:spcPts val="3599"/>
              </a:lnSpc>
              <a:buFont typeface="Arial" panose="020B0604020202020204" pitchFamily="34" charset="0"/>
              <a:buChar char="•"/>
            </a:pPr>
            <a:r>
              <a:rPr lang="en-US" sz="2800" b="1" spc="-119" dirty="0">
                <a:solidFill>
                  <a:srgbClr val="000000"/>
                </a:solidFill>
                <a:latin typeface="Univers" panose="020B0503020202020204" pitchFamily="34" charset="0"/>
              </a:rPr>
              <a:t>Step two: </a:t>
            </a:r>
            <a:r>
              <a:rPr lang="en-US" sz="2800" dirty="0">
                <a:effectLst/>
                <a:latin typeface="Univers" panose="020B0503020202020204" pitchFamily="34" charset="0"/>
                <a:ea typeface="Calibri" panose="020F0502020204030204" pitchFamily="34" charset="0"/>
                <a:cs typeface="Times New Roman" panose="02020603050405020304" pitchFamily="18" charset="0"/>
              </a:rPr>
              <a:t>Each pair/group takes a stack of quiz cards and sits together.</a:t>
            </a:r>
          </a:p>
          <a:p>
            <a:pPr marL="457200" indent="-457200">
              <a:lnSpc>
                <a:spcPts val="3599"/>
              </a:lnSpc>
              <a:buFont typeface="Arial" panose="020B0604020202020204" pitchFamily="34" charset="0"/>
              <a:buChar char="•"/>
            </a:pPr>
            <a:endParaRPr lang="en-US" sz="2800" dirty="0">
              <a:latin typeface="Univers" panose="020B0503020202020204" pitchFamily="34" charset="0"/>
              <a:ea typeface="Calibri" panose="020F0502020204030204" pitchFamily="34" charset="0"/>
              <a:cs typeface="Times New Roman" panose="02020603050405020304" pitchFamily="18" charset="0"/>
            </a:endParaRPr>
          </a:p>
          <a:p>
            <a:pPr marL="457200" indent="-457200">
              <a:lnSpc>
                <a:spcPts val="3599"/>
              </a:lnSpc>
              <a:buFont typeface="Arial" panose="020B0604020202020204" pitchFamily="34" charset="0"/>
              <a:buChar char="•"/>
            </a:pPr>
            <a:r>
              <a:rPr lang="en-US" sz="2800" b="1" spc="-119" dirty="0">
                <a:solidFill>
                  <a:srgbClr val="000000"/>
                </a:solidFill>
                <a:latin typeface="Univers" panose="020B0503020202020204" pitchFamily="34" charset="0"/>
              </a:rPr>
              <a:t>Step three: </a:t>
            </a:r>
            <a:r>
              <a:rPr lang="en-US" sz="2800" dirty="0">
                <a:effectLst/>
                <a:latin typeface="Univers" panose="020B0503020202020204" pitchFamily="34" charset="0"/>
                <a:ea typeface="Calibri" panose="020F0502020204030204" pitchFamily="34" charset="0"/>
                <a:cs typeface="Times New Roman" panose="02020603050405020304" pitchFamily="18" charset="0"/>
              </a:rPr>
              <a:t>A timer is set for 2 minutes.</a:t>
            </a:r>
          </a:p>
          <a:p>
            <a:pPr marL="457200" indent="-457200">
              <a:lnSpc>
                <a:spcPts val="3599"/>
              </a:lnSpc>
              <a:buFont typeface="Arial" panose="020B0604020202020204" pitchFamily="34" charset="0"/>
              <a:buChar char="•"/>
            </a:pPr>
            <a:endParaRPr lang="en-US" sz="2800" dirty="0">
              <a:latin typeface="Univers" panose="020B0503020202020204" pitchFamily="34" charset="0"/>
              <a:ea typeface="Calibri" panose="020F0502020204030204" pitchFamily="34" charset="0"/>
              <a:cs typeface="Times New Roman" panose="02020603050405020304" pitchFamily="18" charset="0"/>
            </a:endParaRPr>
          </a:p>
          <a:p>
            <a:pPr marL="457200" indent="-457200">
              <a:lnSpc>
                <a:spcPts val="3599"/>
              </a:lnSpc>
              <a:buFont typeface="Arial" panose="020B0604020202020204" pitchFamily="34" charset="0"/>
              <a:buChar char="•"/>
            </a:pPr>
            <a:r>
              <a:rPr lang="en-US" sz="2800" b="1" spc="-119" dirty="0">
                <a:solidFill>
                  <a:srgbClr val="000000"/>
                </a:solidFill>
                <a:latin typeface="Univers" panose="020B0503020202020204" pitchFamily="34" charset="0"/>
              </a:rPr>
              <a:t>Step four: </a:t>
            </a:r>
            <a:r>
              <a:rPr lang="en-US" sz="2800" dirty="0">
                <a:effectLst/>
                <a:latin typeface="Univers" panose="020B0503020202020204" pitchFamily="34" charset="0"/>
                <a:ea typeface="Calibri" panose="020F0502020204030204" pitchFamily="34" charset="0"/>
                <a:cs typeface="Times New Roman" panose="02020603050405020304" pitchFamily="18" charset="0"/>
              </a:rPr>
              <a:t>One player poses a question and gives the multiple-choice answers to the partner/s using the text on the card and the partner/s has/have to guess it. When the partner/s guesses it correctly, they get to move onto the next card in the pack. This continues as quickly as possible until the 2 minutes are up.</a:t>
            </a:r>
          </a:p>
          <a:p>
            <a:pPr marL="457200" indent="-457200">
              <a:lnSpc>
                <a:spcPts val="3599"/>
              </a:lnSpc>
              <a:spcBef>
                <a:spcPct val="0"/>
              </a:spcBef>
              <a:buFont typeface="Arial" panose="020B0604020202020204" pitchFamily="34" charset="0"/>
              <a:buChar char="•"/>
            </a:pPr>
            <a:endParaRPr lang="en-US" sz="2800" spc="-119" dirty="0">
              <a:solidFill>
                <a:srgbClr val="000000"/>
              </a:solidFill>
              <a:latin typeface="Univers" panose="020B0503020202020204" pitchFamily="34" charset="0"/>
            </a:endParaRPr>
          </a:p>
          <a:p>
            <a:pPr marL="457200" indent="-457200">
              <a:lnSpc>
                <a:spcPts val="3599"/>
              </a:lnSpc>
              <a:spcBef>
                <a:spcPct val="0"/>
              </a:spcBef>
              <a:buFont typeface="Arial" panose="020B0604020202020204" pitchFamily="34" charset="0"/>
              <a:buChar char="•"/>
            </a:pPr>
            <a:r>
              <a:rPr lang="en-US" sz="2800" b="1" spc="-119" dirty="0">
                <a:solidFill>
                  <a:srgbClr val="000000"/>
                </a:solidFill>
                <a:latin typeface="Univers" panose="020B0503020202020204" pitchFamily="34" charset="0"/>
              </a:rPr>
              <a:t>Step five: the groups can play for about 15 to 20 minutes. </a:t>
            </a:r>
            <a:r>
              <a:rPr lang="en-US" sz="2800" spc="-119" dirty="0">
                <a:solidFill>
                  <a:srgbClr val="000000"/>
                </a:solidFill>
                <a:latin typeface="Univers" panose="020B0503020202020204" pitchFamily="34" charset="0"/>
              </a:rPr>
              <a:t>At the end of the session, the facilitator can invite the players to count how many cards they guessed and  share any reflections. And applause for all the learning!</a:t>
            </a:r>
          </a:p>
          <a:p>
            <a:pPr marL="457200" indent="-457200">
              <a:lnSpc>
                <a:spcPts val="3599"/>
              </a:lnSpc>
              <a:spcBef>
                <a:spcPct val="0"/>
              </a:spcBef>
              <a:buFont typeface="Arial" panose="020B0604020202020204" pitchFamily="34" charset="0"/>
              <a:buChar char="•"/>
            </a:pPr>
            <a:r>
              <a:rPr lang="en-US" sz="2800" spc="-119" dirty="0">
                <a:solidFill>
                  <a:srgbClr val="000000"/>
                </a:solidFill>
                <a:latin typeface="Univers" panose="020B0503020202020204" pitchFamily="34" charset="0"/>
              </a:rPr>
              <a:t>1</a:t>
            </a:r>
          </a:p>
        </p:txBody>
      </p:sp>
      <p:sp>
        <p:nvSpPr>
          <p:cNvPr id="5" name="Rechteck 27" descr="Footer text reads: CARE • RESPECT • INTEGRITY • TRUST • ACCOUNTABILITY • SUSTAINABILITY&#10;And the UNICEF logo">
            <a:extLst>
              <a:ext uri="{FF2B5EF4-FFF2-40B4-BE49-F238E27FC236}">
                <a16:creationId xmlns:a16="http://schemas.microsoft.com/office/drawing/2014/main" id="{8205BD1A-49F7-4D8C-89F5-AB89D8D8FD2F}"/>
              </a:ext>
            </a:extLst>
          </p:cNvPr>
          <p:cNvSpPr/>
          <p:nvPr/>
        </p:nvSpPr>
        <p:spPr>
          <a:xfrm>
            <a:off x="-76200" y="9590655"/>
            <a:ext cx="18364200" cy="734445"/>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pic>
        <p:nvPicPr>
          <p:cNvPr id="6" name="Grafik 8" descr="UNICEF logo">
            <a:extLst>
              <a:ext uri="{FF2B5EF4-FFF2-40B4-BE49-F238E27FC236}">
                <a16:creationId xmlns:a16="http://schemas.microsoft.com/office/drawing/2014/main" id="{615F77CC-9E18-49C9-8A3A-1B4D27165133}"/>
              </a:ext>
            </a:extLst>
          </p:cNvPr>
          <p:cNvPicPr>
            <a:picLocks noChangeAspect="1"/>
          </p:cNvPicPr>
          <p:nvPr/>
        </p:nvPicPr>
        <p:blipFill>
          <a:blip r:embed="rId3"/>
          <a:stretch>
            <a:fillRect/>
          </a:stretch>
        </p:blipFill>
        <p:spPr>
          <a:xfrm>
            <a:off x="13487400" y="9639300"/>
            <a:ext cx="4233058" cy="542471"/>
          </a:xfrm>
          <a:prstGeom prst="rect">
            <a:avLst/>
          </a:prstGeom>
        </p:spPr>
      </p:pic>
      <p:sp>
        <p:nvSpPr>
          <p:cNvPr id="7" name="TextBox 23">
            <a:extLst>
              <a:ext uri="{FF2B5EF4-FFF2-40B4-BE49-F238E27FC236}">
                <a16:creationId xmlns:a16="http://schemas.microsoft.com/office/drawing/2014/main" id="{AA00BFA6-8266-4C0F-90FA-6DE073E6EC9E}"/>
              </a:ext>
            </a:extLst>
          </p:cNvPr>
          <p:cNvSpPr txBox="1"/>
          <p:nvPr/>
        </p:nvSpPr>
        <p:spPr>
          <a:xfrm>
            <a:off x="560461" y="9757946"/>
            <a:ext cx="13155539" cy="369332"/>
          </a:xfrm>
          <a:prstGeom prst="rect">
            <a:avLst/>
          </a:prstGeom>
          <a:noFill/>
        </p:spPr>
        <p:txBody>
          <a:bodyPr wrap="square" rtlCol="0">
            <a:spAutoFit/>
          </a:bodyPr>
          <a:lstStyle/>
          <a:p>
            <a:pPr lvl="0">
              <a:defRPr/>
            </a:pPr>
            <a:r>
              <a:rPr lang="en-US" b="1" spc="300">
                <a:solidFill>
                  <a:schemeClr val="bg1"/>
                </a:solidFill>
                <a:latin typeface="Univers" panose="020B0503020202020204" pitchFamily="34" charset="0"/>
                <a:cs typeface="Calibri Light" panose="020F0302020204030204" pitchFamily="34" charset="0"/>
              </a:rPr>
              <a:t>CARE • RESPECT • INTEGRITY • TRUST • ACCOUNTABILITY • SUSTAINABILITY</a:t>
            </a:r>
          </a:p>
        </p:txBody>
      </p:sp>
      <p:sp>
        <p:nvSpPr>
          <p:cNvPr id="9" name="TextBox 3">
            <a:extLst>
              <a:ext uri="{FF2B5EF4-FFF2-40B4-BE49-F238E27FC236}">
                <a16:creationId xmlns:a16="http://schemas.microsoft.com/office/drawing/2014/main" id="{3CDC50DB-2FEC-4F6E-8958-F319590F8FB8}"/>
              </a:ext>
            </a:extLst>
          </p:cNvPr>
          <p:cNvSpPr txBox="1">
            <a:spLocks noGrp="1"/>
          </p:cNvSpPr>
          <p:nvPr>
            <p:ph type="title" idx="4294967295"/>
          </p:nvPr>
        </p:nvSpPr>
        <p:spPr>
          <a:xfrm>
            <a:off x="1028700" y="852657"/>
            <a:ext cx="15894274" cy="108920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027"/>
              </a:lnSpc>
              <a:spcBef>
                <a:spcPts val="0"/>
              </a:spcBef>
              <a:spcAft>
                <a:spcPts val="0"/>
              </a:spcAft>
              <a:buClrTx/>
              <a:buSzTx/>
              <a:buFontTx/>
              <a:buNone/>
              <a:tabLst/>
              <a:defRPr/>
            </a:pPr>
            <a:r>
              <a:rPr kumimoji="0" lang="en-US" sz="7200" b="0" i="0" u="none" strike="noStrike" kern="1200" cap="none" spc="993" normalizeH="0" baseline="0" noProof="0" dirty="0">
                <a:ln>
                  <a:noFill/>
                </a:ln>
                <a:solidFill>
                  <a:srgbClr val="009FE3"/>
                </a:solidFill>
                <a:effectLst/>
                <a:uLnTx/>
                <a:uFillTx/>
                <a:latin typeface="Univers" panose="020B0503020202020204" pitchFamily="34" charset="0"/>
                <a:ea typeface="+mn-ea"/>
                <a:cs typeface="+mn-cs"/>
              </a:rPr>
              <a:t>Instructions</a:t>
            </a:r>
            <a:endParaRPr kumimoji="0" lang="en-US" sz="7500" b="0" i="0" u="none" strike="noStrike" kern="1200" cap="none" spc="993" normalizeH="0" baseline="0" noProof="0" dirty="0">
              <a:ln>
                <a:noFill/>
              </a:ln>
              <a:solidFill>
                <a:srgbClr val="009FE3"/>
              </a:solidFill>
              <a:effectLst/>
              <a:uLnTx/>
              <a:uFillTx/>
              <a:latin typeface="Univers"/>
              <a:ea typeface="+mn-ea"/>
              <a:cs typeface="+mn-cs"/>
            </a:endParaRPr>
          </a:p>
        </p:txBody>
      </p:sp>
    </p:spTree>
    <p:extLst>
      <p:ext uri="{BB962C8B-B14F-4D97-AF65-F5344CB8AC3E}">
        <p14:creationId xmlns:p14="http://schemas.microsoft.com/office/powerpoint/2010/main" val="290817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3">
            <a:extLst>
              <a:ext uri="{FF2B5EF4-FFF2-40B4-BE49-F238E27FC236}">
                <a16:creationId xmlns:a16="http://schemas.microsoft.com/office/drawing/2014/main" id="{C1B640CA-9B45-4253-B046-6E96722671F4}"/>
              </a:ext>
            </a:extLst>
          </p:cNvPr>
          <p:cNvSpPr txBox="1">
            <a:spLocks noGrp="1"/>
          </p:cNvSpPr>
          <p:nvPr>
            <p:ph type="title" idx="4294967295"/>
          </p:nvPr>
        </p:nvSpPr>
        <p:spPr>
          <a:xfrm>
            <a:off x="1047707" y="1131941"/>
            <a:ext cx="15894274" cy="11541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r" defTabSz="914400" rtl="0" eaLnBrk="1" fontAlgn="auto" latinLnBrk="0" hangingPunct="1">
              <a:lnSpc>
                <a:spcPts val="9027"/>
              </a:lnSpc>
              <a:spcBef>
                <a:spcPts val="0"/>
              </a:spcBef>
              <a:spcAft>
                <a:spcPts val="0"/>
              </a:spcAft>
              <a:buClrTx/>
              <a:buSzTx/>
              <a:buFontTx/>
              <a:buNone/>
              <a:tabLst/>
              <a:defRPr/>
            </a:pPr>
            <a:r>
              <a:rPr kumimoji="0" lang="en-US" sz="7523" b="0" i="0" u="none" strike="noStrike" kern="1200" cap="none" spc="993" normalizeH="0" baseline="0" noProof="0">
                <a:ln>
                  <a:noFill/>
                </a:ln>
                <a:solidFill>
                  <a:srgbClr val="009FE3"/>
                </a:solidFill>
                <a:effectLst/>
                <a:uLnTx/>
                <a:uFillTx/>
                <a:latin typeface="Univers" panose="020B0503020202020204" pitchFamily="34" charset="0"/>
                <a:ea typeface="+mn-ea"/>
                <a:cs typeface="+mn-cs"/>
              </a:rPr>
              <a:t>Your Tools</a:t>
            </a:r>
          </a:p>
        </p:txBody>
      </p:sp>
      <p:sp>
        <p:nvSpPr>
          <p:cNvPr id="22" name="TextBox 21">
            <a:extLst>
              <a:ext uri="{FF2B5EF4-FFF2-40B4-BE49-F238E27FC236}">
                <a16:creationId xmlns:a16="http://schemas.microsoft.com/office/drawing/2014/main" id="{4B33FB03-FF7D-4113-B1CD-EB96C713796D}"/>
              </a:ext>
            </a:extLst>
          </p:cNvPr>
          <p:cNvSpPr txBox="1"/>
          <p:nvPr/>
        </p:nvSpPr>
        <p:spPr>
          <a:xfrm>
            <a:off x="1431102" y="7439680"/>
            <a:ext cx="5261162" cy="369332"/>
          </a:xfrm>
          <a:prstGeom prst="rect">
            <a:avLst/>
          </a:prstGeom>
          <a:noFill/>
        </p:spPr>
        <p:txBody>
          <a:bodyPr wrap="square">
            <a:spAutoFit/>
          </a:bodyPr>
          <a:lstStyle/>
          <a:p>
            <a:r>
              <a:rPr lang="en-US">
                <a:latin typeface="Univers" panose="020B0503020202020204" pitchFamily="34" charset="0"/>
                <a:cs typeface="Arial" panose="020B0604020202020204" pitchFamily="34" charset="0"/>
              </a:rPr>
              <a:t>The quiz cards can be accessed</a:t>
            </a:r>
            <a:r>
              <a:rPr lang="en-US">
                <a:latin typeface="Univers" panose="020B0503020202020204" pitchFamily="34" charset="0"/>
                <a:cs typeface="Arial" panose="020B0604020202020204" pitchFamily="34" charset="0"/>
                <a:hlinkClick r:id="rId3"/>
              </a:rPr>
              <a:t> here</a:t>
            </a:r>
            <a:r>
              <a:rPr lang="en-US">
                <a:latin typeface="Univers" panose="020B0503020202020204" pitchFamily="34" charset="0"/>
                <a:cs typeface="Arial" panose="020B0604020202020204" pitchFamily="34" charset="0"/>
              </a:rPr>
              <a:t>.</a:t>
            </a:r>
          </a:p>
        </p:txBody>
      </p:sp>
      <p:sp>
        <p:nvSpPr>
          <p:cNvPr id="23" name="Rechteck 27" descr="Footer text reads: CARE • RESPECT • INTEGRITY • TRUST • ACCOUNTABILITY • SUSTAINABILITY&#10;And the UNICEF logo">
            <a:extLst>
              <a:ext uri="{FF2B5EF4-FFF2-40B4-BE49-F238E27FC236}">
                <a16:creationId xmlns:a16="http://schemas.microsoft.com/office/drawing/2014/main" id="{8ABC47D4-5D79-4C51-9DC0-318095883729}"/>
              </a:ext>
            </a:extLst>
          </p:cNvPr>
          <p:cNvSpPr/>
          <p:nvPr/>
        </p:nvSpPr>
        <p:spPr>
          <a:xfrm>
            <a:off x="-76200" y="9590655"/>
            <a:ext cx="18364200" cy="734445"/>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pic>
        <p:nvPicPr>
          <p:cNvPr id="24" name="Grafik 8" descr="UNICEF logo">
            <a:extLst>
              <a:ext uri="{FF2B5EF4-FFF2-40B4-BE49-F238E27FC236}">
                <a16:creationId xmlns:a16="http://schemas.microsoft.com/office/drawing/2014/main" id="{980505D7-BBD7-4B2E-86A9-7556B4F1C395}"/>
              </a:ext>
            </a:extLst>
          </p:cNvPr>
          <p:cNvPicPr>
            <a:picLocks noChangeAspect="1"/>
          </p:cNvPicPr>
          <p:nvPr/>
        </p:nvPicPr>
        <p:blipFill>
          <a:blip r:embed="rId4"/>
          <a:stretch>
            <a:fillRect/>
          </a:stretch>
        </p:blipFill>
        <p:spPr>
          <a:xfrm>
            <a:off x="13487400" y="9639300"/>
            <a:ext cx="4233058" cy="542471"/>
          </a:xfrm>
          <a:prstGeom prst="rect">
            <a:avLst/>
          </a:prstGeom>
        </p:spPr>
      </p:pic>
      <p:sp>
        <p:nvSpPr>
          <p:cNvPr id="25" name="TextBox 23">
            <a:extLst>
              <a:ext uri="{FF2B5EF4-FFF2-40B4-BE49-F238E27FC236}">
                <a16:creationId xmlns:a16="http://schemas.microsoft.com/office/drawing/2014/main" id="{D6C71676-1F54-4F16-863E-67C251AF20EA}"/>
              </a:ext>
            </a:extLst>
          </p:cNvPr>
          <p:cNvSpPr txBox="1"/>
          <p:nvPr/>
        </p:nvSpPr>
        <p:spPr>
          <a:xfrm>
            <a:off x="560461" y="9757946"/>
            <a:ext cx="13155539" cy="369332"/>
          </a:xfrm>
          <a:prstGeom prst="rect">
            <a:avLst/>
          </a:prstGeom>
          <a:noFill/>
        </p:spPr>
        <p:txBody>
          <a:bodyPr wrap="square" rtlCol="0">
            <a:spAutoFit/>
          </a:bodyPr>
          <a:lstStyle/>
          <a:p>
            <a:pPr lvl="0">
              <a:defRPr/>
            </a:pPr>
            <a:r>
              <a:rPr lang="en-US" b="1" spc="300">
                <a:solidFill>
                  <a:schemeClr val="bg1"/>
                </a:solidFill>
                <a:latin typeface="Univers" panose="020B0503020202020204" pitchFamily="34" charset="0"/>
                <a:cs typeface="Calibri Light" panose="020F0302020204030204" pitchFamily="34" charset="0"/>
              </a:rPr>
              <a:t>CARE • RESPECT • INTEGRITY • TRUST • ACCOUNTABILITY • SUSTAINABILITY</a:t>
            </a:r>
          </a:p>
        </p:txBody>
      </p:sp>
      <p:pic>
        <p:nvPicPr>
          <p:cNvPr id="9" name="Picture 8" descr="Image of quiz card ">
            <a:extLst>
              <a:ext uri="{FF2B5EF4-FFF2-40B4-BE49-F238E27FC236}">
                <a16:creationId xmlns:a16="http://schemas.microsoft.com/office/drawing/2014/main" id="{47748B3F-491F-45F0-B2E4-FE56ED5C3658}"/>
              </a:ext>
            </a:extLst>
          </p:cNvPr>
          <p:cNvPicPr/>
          <p:nvPr/>
        </p:nvPicPr>
        <p:blipFill>
          <a:blip r:embed="rId5"/>
          <a:stretch>
            <a:fillRect/>
          </a:stretch>
        </p:blipFill>
        <p:spPr>
          <a:xfrm>
            <a:off x="1539015" y="1270441"/>
            <a:ext cx="6738997" cy="5749038"/>
          </a:xfrm>
          <a:prstGeom prst="rect">
            <a:avLst/>
          </a:prstGeom>
        </p:spPr>
      </p:pic>
      <p:pic>
        <p:nvPicPr>
          <p:cNvPr id="4" name="Picture 3" descr="Image of game card">
            <a:extLst>
              <a:ext uri="{FF2B5EF4-FFF2-40B4-BE49-F238E27FC236}">
                <a16:creationId xmlns:a16="http://schemas.microsoft.com/office/drawing/2014/main" id="{DE775911-69BC-4BD2-B0DD-F7EE8CDA4C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17902" y="3151836"/>
            <a:ext cx="6738996" cy="5649286"/>
          </a:xfrm>
          <a:prstGeom prst="rect">
            <a:avLst/>
          </a:prstGeom>
        </p:spPr>
      </p:pic>
    </p:spTree>
    <p:extLst>
      <p:ext uri="{BB962C8B-B14F-4D97-AF65-F5344CB8AC3E}">
        <p14:creationId xmlns:p14="http://schemas.microsoft.com/office/powerpoint/2010/main" val="4126776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047750" y="3617595"/>
            <a:ext cx="16306769" cy="5520742"/>
          </a:xfrm>
          <a:prstGeom prst="rect">
            <a:avLst/>
          </a:prstGeom>
        </p:spPr>
        <p:txBody>
          <a:bodyPr lIns="0" tIns="0" rIns="0" bIns="0" rtlCol="0" anchor="t">
            <a:spAutoFit/>
          </a:bodyPr>
          <a:lstStyle/>
          <a:p>
            <a:pPr>
              <a:lnSpc>
                <a:spcPts val="3599"/>
              </a:lnSpc>
            </a:pPr>
            <a:endParaRPr b="1"/>
          </a:p>
          <a:p>
            <a:pPr>
              <a:lnSpc>
                <a:spcPts val="3599"/>
              </a:lnSpc>
            </a:pPr>
            <a:r>
              <a:rPr lang="en-US" sz="2999" b="1" spc="-119">
                <a:solidFill>
                  <a:srgbClr val="000000"/>
                </a:solidFill>
                <a:latin typeface="Univers" panose="020B0503020202020204" pitchFamily="34" charset="0"/>
              </a:rPr>
              <a:t>What is the Activity </a:t>
            </a:r>
          </a:p>
          <a:p>
            <a:pPr>
              <a:lnSpc>
                <a:spcPts val="3599"/>
              </a:lnSpc>
            </a:pPr>
            <a:r>
              <a:rPr lang="en-US" sz="2950" spc="-119">
                <a:solidFill>
                  <a:srgbClr val="000000"/>
                </a:solidFill>
                <a:latin typeface="Univers"/>
              </a:rPr>
              <a:t>This is an insightful activity to begin to uncover the day-to-day challenges and fears that colleagues experience in the workplace and make space to express these fears, strengthen collective empathy and work towards new ideas for strengthening safety, trust and inclusion as a team. </a:t>
            </a:r>
            <a:endParaRPr lang="en-US" sz="2950" spc="-119">
              <a:solidFill>
                <a:srgbClr val="000000"/>
              </a:solidFill>
              <a:latin typeface="Univers" panose="020B0503020202020204" pitchFamily="34" charset="0"/>
            </a:endParaRPr>
          </a:p>
          <a:p>
            <a:pPr>
              <a:lnSpc>
                <a:spcPts val="3599"/>
              </a:lnSpc>
            </a:pPr>
            <a:endParaRPr lang="en-US" sz="2999" spc="-119">
              <a:solidFill>
                <a:srgbClr val="000000"/>
              </a:solidFill>
              <a:latin typeface="Univers" panose="020B0503020202020204" pitchFamily="34" charset="0"/>
            </a:endParaRPr>
          </a:p>
          <a:p>
            <a:pPr>
              <a:lnSpc>
                <a:spcPts val="3599"/>
              </a:lnSpc>
            </a:pPr>
            <a:r>
              <a:rPr lang="en-US" sz="2999" b="1" spc="-119">
                <a:solidFill>
                  <a:srgbClr val="000000"/>
                </a:solidFill>
                <a:latin typeface="Univers" panose="020B0503020202020204" pitchFamily="34" charset="0"/>
              </a:rPr>
              <a:t>What Tools You will Need: </a:t>
            </a:r>
          </a:p>
          <a:p>
            <a:pPr>
              <a:lnSpc>
                <a:spcPts val="3599"/>
              </a:lnSpc>
            </a:pPr>
            <a:r>
              <a:rPr lang="en-US" sz="2999" spc="-119">
                <a:solidFill>
                  <a:srgbClr val="000000"/>
                </a:solidFill>
                <a:latin typeface="Univers" panose="020B0503020202020204" pitchFamily="34" charset="0"/>
              </a:rPr>
              <a:t>A facilitator who can help to explain the game, read the questions and facilitate discussion and reflection at the end.</a:t>
            </a:r>
          </a:p>
          <a:p>
            <a:pPr>
              <a:lnSpc>
                <a:spcPts val="3599"/>
              </a:lnSpc>
            </a:pPr>
            <a:r>
              <a:rPr lang="en-US" sz="2999" spc="-119">
                <a:solidFill>
                  <a:srgbClr val="000000"/>
                </a:solidFill>
                <a:latin typeface="Univers" panose="020B0503020202020204" pitchFamily="34" charset="0"/>
              </a:rPr>
              <a:t>A safe, large space for people to sit together in groups or pairs</a:t>
            </a:r>
          </a:p>
          <a:p>
            <a:pPr>
              <a:lnSpc>
                <a:spcPts val="3599"/>
              </a:lnSpc>
            </a:pPr>
            <a:r>
              <a:rPr lang="en-US" sz="2999" spc="-119">
                <a:solidFill>
                  <a:srgbClr val="000000"/>
                </a:solidFill>
                <a:latin typeface="Univers" panose="020B0503020202020204" pitchFamily="34" charset="0"/>
              </a:rPr>
              <a:t>Flipchart for facilitator to note thoughts and ideas</a:t>
            </a:r>
          </a:p>
          <a:p>
            <a:pPr>
              <a:lnSpc>
                <a:spcPts val="3599"/>
              </a:lnSpc>
              <a:spcBef>
                <a:spcPct val="0"/>
              </a:spcBef>
            </a:pPr>
            <a:endParaRPr lang="en-US" sz="2999" spc="-119">
              <a:solidFill>
                <a:srgbClr val="000000"/>
              </a:solidFill>
              <a:latin typeface="Glacial Indifference"/>
            </a:endParaRPr>
          </a:p>
        </p:txBody>
      </p:sp>
      <p:sp>
        <p:nvSpPr>
          <p:cNvPr id="5" name="Rechteck 27" descr="Footer text reads: CARE • RESPECT • INTEGRITY • TRUST • ACCOUNTABILITY • SUSTAINABILITY&#10;And the UNICEF logo">
            <a:extLst>
              <a:ext uri="{FF2B5EF4-FFF2-40B4-BE49-F238E27FC236}">
                <a16:creationId xmlns:a16="http://schemas.microsoft.com/office/drawing/2014/main" id="{8205BD1A-49F7-4D8C-89F5-AB89D8D8FD2F}"/>
              </a:ext>
            </a:extLst>
          </p:cNvPr>
          <p:cNvSpPr/>
          <p:nvPr/>
        </p:nvSpPr>
        <p:spPr>
          <a:xfrm>
            <a:off x="-76200" y="9590655"/>
            <a:ext cx="18364200" cy="734445"/>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pic>
        <p:nvPicPr>
          <p:cNvPr id="6" name="Grafik 8" descr="UNICEF logo">
            <a:extLst>
              <a:ext uri="{FF2B5EF4-FFF2-40B4-BE49-F238E27FC236}">
                <a16:creationId xmlns:a16="http://schemas.microsoft.com/office/drawing/2014/main" id="{615F77CC-9E18-49C9-8A3A-1B4D27165133}"/>
              </a:ext>
            </a:extLst>
          </p:cNvPr>
          <p:cNvPicPr>
            <a:picLocks noChangeAspect="1"/>
          </p:cNvPicPr>
          <p:nvPr/>
        </p:nvPicPr>
        <p:blipFill>
          <a:blip r:embed="rId3"/>
          <a:stretch>
            <a:fillRect/>
          </a:stretch>
        </p:blipFill>
        <p:spPr>
          <a:xfrm>
            <a:off x="13487400" y="9639300"/>
            <a:ext cx="4233058" cy="542471"/>
          </a:xfrm>
          <a:prstGeom prst="rect">
            <a:avLst/>
          </a:prstGeom>
        </p:spPr>
      </p:pic>
      <p:sp>
        <p:nvSpPr>
          <p:cNvPr id="7" name="TextBox 23">
            <a:extLst>
              <a:ext uri="{FF2B5EF4-FFF2-40B4-BE49-F238E27FC236}">
                <a16:creationId xmlns:a16="http://schemas.microsoft.com/office/drawing/2014/main" id="{AA00BFA6-8266-4C0F-90FA-6DE073E6EC9E}"/>
              </a:ext>
            </a:extLst>
          </p:cNvPr>
          <p:cNvSpPr txBox="1"/>
          <p:nvPr/>
        </p:nvSpPr>
        <p:spPr>
          <a:xfrm>
            <a:off x="560461" y="9757946"/>
            <a:ext cx="13155539" cy="369332"/>
          </a:xfrm>
          <a:prstGeom prst="rect">
            <a:avLst/>
          </a:prstGeom>
          <a:noFill/>
        </p:spPr>
        <p:txBody>
          <a:bodyPr wrap="square" rtlCol="0">
            <a:spAutoFit/>
          </a:bodyPr>
          <a:lstStyle/>
          <a:p>
            <a:pPr lvl="0">
              <a:defRPr/>
            </a:pPr>
            <a:r>
              <a:rPr lang="en-US" b="1" spc="300">
                <a:solidFill>
                  <a:schemeClr val="bg1"/>
                </a:solidFill>
                <a:latin typeface="Univers" panose="020B0503020202020204" pitchFamily="34" charset="0"/>
                <a:cs typeface="Calibri Light" panose="020F0302020204030204" pitchFamily="34" charset="0"/>
              </a:rPr>
              <a:t>CARE • RESPECT • INTEGRITY • TRUST • ACCOUNTABILITY • SUSTAINABILITY</a:t>
            </a:r>
          </a:p>
        </p:txBody>
      </p:sp>
      <p:sp>
        <p:nvSpPr>
          <p:cNvPr id="8" name="TextBox 3">
            <a:extLst>
              <a:ext uri="{FF2B5EF4-FFF2-40B4-BE49-F238E27FC236}">
                <a16:creationId xmlns:a16="http://schemas.microsoft.com/office/drawing/2014/main" id="{16C7CC62-1C4D-4C71-BD4A-0323C0C5A845}"/>
              </a:ext>
            </a:extLst>
          </p:cNvPr>
          <p:cNvSpPr txBox="1">
            <a:spLocks noGrp="1"/>
          </p:cNvSpPr>
          <p:nvPr>
            <p:ph type="title" idx="4294967295"/>
          </p:nvPr>
        </p:nvSpPr>
        <p:spPr>
          <a:xfrm>
            <a:off x="948628" y="597902"/>
            <a:ext cx="13296900" cy="346248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0" b="0" i="0" u="none" strike="noStrike" kern="1200" cap="none" spc="993" normalizeH="0" baseline="0" noProof="0">
                <a:ln>
                  <a:noFill/>
                </a:ln>
                <a:solidFill>
                  <a:srgbClr val="009FE3"/>
                </a:solidFill>
                <a:effectLst/>
                <a:uLnTx/>
                <a:uFillTx/>
                <a:latin typeface="Univers"/>
                <a:ea typeface="+mn-ea"/>
                <a:cs typeface="+mn-cs"/>
              </a:rPr>
              <a:t>‘Let’s Rumble with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0" b="0" i="0" u="none" strike="noStrike" kern="1200" cap="none" spc="993" normalizeH="0" baseline="0" noProof="0">
                <a:ln>
                  <a:noFill/>
                </a:ln>
                <a:solidFill>
                  <a:srgbClr val="009FE3"/>
                </a:solidFill>
                <a:effectLst/>
                <a:uLnTx/>
                <a:uFillTx/>
                <a:latin typeface="Univers"/>
                <a:ea typeface="+mn-ea"/>
                <a:cs typeface="+mn-cs"/>
              </a:rPr>
              <a:t>Being Vulnerable’ Game</a:t>
            </a:r>
          </a:p>
        </p:txBody>
      </p:sp>
      <p:sp>
        <p:nvSpPr>
          <p:cNvPr id="9" name="Rectangle: Rounded Corners 8">
            <a:extLst>
              <a:ext uri="{FF2B5EF4-FFF2-40B4-BE49-F238E27FC236}">
                <a16:creationId xmlns:a16="http://schemas.microsoft.com/office/drawing/2014/main" id="{78ECD726-748C-4163-897B-500649AAACFE}"/>
              </a:ext>
            </a:extLst>
          </p:cNvPr>
          <p:cNvSpPr/>
          <p:nvPr/>
        </p:nvSpPr>
        <p:spPr>
          <a:xfrm>
            <a:off x="12414026" y="38100"/>
            <a:ext cx="5873974" cy="1152525"/>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7823" lvl="1"/>
            <a:r>
              <a:rPr lang="en-US" sz="3200" spc="-139">
                <a:solidFill>
                  <a:schemeClr val="bg1"/>
                </a:solidFill>
                <a:latin typeface="Univers" panose="020B0503020202020204" pitchFamily="34" charset="0"/>
              </a:rPr>
              <a:t>Building inclusion and addressing discrimination</a:t>
            </a:r>
            <a:endParaRPr lang="en-US" sz="3200" b="1" spc="-139">
              <a:solidFill>
                <a:schemeClr val="bg1"/>
              </a:solidFill>
              <a:latin typeface="Univers" panose="020B0503020202020204" pitchFamily="34" charset="0"/>
            </a:endParaRPr>
          </a:p>
        </p:txBody>
      </p:sp>
      <p:sp>
        <p:nvSpPr>
          <p:cNvPr id="10" name="Rectangle: Rounded Corners 9">
            <a:extLst>
              <a:ext uri="{FF2B5EF4-FFF2-40B4-BE49-F238E27FC236}">
                <a16:creationId xmlns:a16="http://schemas.microsoft.com/office/drawing/2014/main" id="{9FD5AC87-C674-438B-B39B-1FB6A04592C7}"/>
              </a:ext>
            </a:extLst>
          </p:cNvPr>
          <p:cNvSpPr/>
          <p:nvPr/>
        </p:nvSpPr>
        <p:spPr>
          <a:xfrm>
            <a:off x="12414026" y="1309271"/>
            <a:ext cx="5873974" cy="1152525"/>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7823"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39" normalizeH="0" baseline="0" noProof="0">
                <a:ln>
                  <a:noFill/>
                </a:ln>
                <a:solidFill>
                  <a:prstClr val="white"/>
                </a:solidFill>
                <a:effectLst/>
                <a:uLnTx/>
                <a:uFillTx/>
                <a:latin typeface="Univers" panose="020B0503020202020204" pitchFamily="34" charset="0"/>
                <a:ea typeface="+mn-ea"/>
                <a:cs typeface="+mn-cs"/>
              </a:rPr>
              <a:t>Creating spaces for conversations and empathy</a:t>
            </a:r>
          </a:p>
        </p:txBody>
      </p:sp>
    </p:spTree>
    <p:extLst>
      <p:ext uri="{BB962C8B-B14F-4D97-AF65-F5344CB8AC3E}">
        <p14:creationId xmlns:p14="http://schemas.microsoft.com/office/powerpoint/2010/main" val="4153167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952515" y="2099356"/>
            <a:ext cx="16306769" cy="7097840"/>
          </a:xfrm>
          <a:prstGeom prst="rect">
            <a:avLst/>
          </a:prstGeom>
        </p:spPr>
        <p:txBody>
          <a:bodyPr lIns="0" tIns="0" rIns="0" bIns="0" rtlCol="0" anchor="t">
            <a:spAutoFit/>
          </a:bodyPr>
          <a:lstStyle/>
          <a:p>
            <a:pPr>
              <a:lnSpc>
                <a:spcPts val="3599"/>
              </a:lnSpc>
            </a:pPr>
            <a:endParaRPr lang="en-US" sz="2800" b="1" spc="-119" dirty="0">
              <a:solidFill>
                <a:srgbClr val="000000"/>
              </a:solidFill>
              <a:latin typeface="Univers" panose="020B0503020202020204" pitchFamily="34" charset="0"/>
            </a:endParaRPr>
          </a:p>
          <a:p>
            <a:pPr marL="0" marR="0">
              <a:lnSpc>
                <a:spcPct val="107000"/>
              </a:lnSpc>
              <a:spcBef>
                <a:spcPts val="0"/>
              </a:spcBef>
              <a:spcAft>
                <a:spcPts val="800"/>
              </a:spcAft>
            </a:pPr>
            <a:r>
              <a:rPr lang="en-US" sz="2800" b="1" spc="-119" dirty="0">
                <a:solidFill>
                  <a:srgbClr val="000000"/>
                </a:solidFill>
                <a:latin typeface="Univers" panose="020B0503020202020204" pitchFamily="34" charset="0"/>
              </a:rPr>
              <a:t>Step one: pre-session task - </a:t>
            </a:r>
            <a:r>
              <a:rPr lang="en-US" sz="2800" spc="-119" dirty="0">
                <a:solidFill>
                  <a:srgbClr val="000000"/>
                </a:solidFill>
                <a:latin typeface="Univers" panose="020B0503020202020204" pitchFamily="34" charset="0"/>
              </a:rPr>
              <a:t>Before the session, ask </a:t>
            </a:r>
            <a:r>
              <a:rPr lang="en-US" sz="2800" dirty="0">
                <a:effectLst/>
                <a:latin typeface="Univers" panose="020B0503020202020204" pitchFamily="34" charset="0"/>
                <a:ea typeface="Calibri" panose="020F0502020204030204" pitchFamily="34" charset="0"/>
                <a:cs typeface="Times New Roman" panose="02020603050405020304" pitchFamily="18" charset="0"/>
              </a:rPr>
              <a:t>colleagues to reflect on just </a:t>
            </a:r>
            <a:r>
              <a:rPr lang="en-US" sz="2800" b="1" dirty="0">
                <a:effectLst/>
                <a:latin typeface="Univers" panose="020B0503020202020204" pitchFamily="34" charset="0"/>
                <a:ea typeface="Calibri" panose="020F0502020204030204" pitchFamily="34" charset="0"/>
                <a:cs typeface="Times New Roman" panose="02020603050405020304" pitchFamily="18" charset="0"/>
              </a:rPr>
              <a:t>one of the questions below </a:t>
            </a:r>
            <a:r>
              <a:rPr lang="en-US" sz="2800" dirty="0">
                <a:effectLst/>
                <a:latin typeface="Univers" panose="020B0503020202020204" pitchFamily="34" charset="0"/>
                <a:ea typeface="Calibri" panose="020F0502020204030204" pitchFamily="34" charset="0"/>
                <a:cs typeface="Times New Roman" panose="02020603050405020304" pitchFamily="18" charset="0"/>
              </a:rPr>
              <a:t>(choose between them) and write their answer down on a VIPP card/large post-it note (without their name), and bring to the session:</a:t>
            </a:r>
          </a:p>
          <a:p>
            <a:pPr marL="342900" marR="0" lvl="0" indent="-342900">
              <a:lnSpc>
                <a:spcPct val="107000"/>
              </a:lnSpc>
              <a:spcBef>
                <a:spcPts val="0"/>
              </a:spcBef>
              <a:spcAft>
                <a:spcPts val="0"/>
              </a:spcAft>
              <a:buFont typeface="Symbol" panose="05050102010706020507" pitchFamily="18" charset="2"/>
              <a:buChar char=""/>
            </a:pPr>
            <a:r>
              <a:rPr lang="en-US" sz="2800" i="1" dirty="0">
                <a:effectLst/>
                <a:latin typeface="Univers" panose="020B0503020202020204" pitchFamily="34" charset="0"/>
                <a:ea typeface="Calibri" panose="020F0502020204030204" pitchFamily="34" charset="0"/>
                <a:cs typeface="Times New Roman" panose="02020603050405020304" pitchFamily="18" charset="0"/>
              </a:rPr>
              <a:t>Name one elephant in the room that your group needs to have a conversation about</a:t>
            </a:r>
          </a:p>
          <a:p>
            <a:pPr marL="342900" marR="0" lvl="0" indent="-342900">
              <a:lnSpc>
                <a:spcPct val="107000"/>
              </a:lnSpc>
              <a:spcBef>
                <a:spcPts val="0"/>
              </a:spcBef>
              <a:spcAft>
                <a:spcPts val="0"/>
              </a:spcAft>
              <a:buFont typeface="Symbol" panose="05050102010706020507" pitchFamily="18" charset="2"/>
              <a:buChar char=""/>
            </a:pPr>
            <a:r>
              <a:rPr lang="en-US" sz="2800" i="1" dirty="0">
                <a:effectLst/>
                <a:latin typeface="Univers" panose="020B0503020202020204" pitchFamily="34" charset="0"/>
                <a:ea typeface="Calibri" panose="020F0502020204030204" pitchFamily="34" charset="0"/>
                <a:cs typeface="Times New Roman" panose="02020603050405020304" pitchFamily="18" charset="0"/>
              </a:rPr>
              <a:t>Describe the typical response in your group when someone makes a big mistake or fails. </a:t>
            </a:r>
          </a:p>
          <a:p>
            <a:pPr marL="342900" marR="0" lvl="0" indent="-342900">
              <a:lnSpc>
                <a:spcPct val="107000"/>
              </a:lnSpc>
              <a:spcBef>
                <a:spcPts val="0"/>
              </a:spcBef>
              <a:spcAft>
                <a:spcPts val="800"/>
              </a:spcAft>
              <a:buFont typeface="Symbol" panose="05050102010706020507" pitchFamily="18" charset="2"/>
              <a:buChar char=""/>
            </a:pPr>
            <a:r>
              <a:rPr lang="en-US" sz="2800" i="1" dirty="0">
                <a:effectLst/>
                <a:latin typeface="Univers" panose="020B0503020202020204" pitchFamily="34" charset="0"/>
                <a:ea typeface="Calibri" panose="020F0502020204030204" pitchFamily="34" charset="0"/>
                <a:cs typeface="Times New Roman" panose="02020603050405020304" pitchFamily="18" charset="0"/>
              </a:rPr>
              <a:t>What is the biggest  barrier to psychological safety and trust in our team?</a:t>
            </a:r>
          </a:p>
          <a:p>
            <a:pPr marL="457200" indent="-457200">
              <a:lnSpc>
                <a:spcPts val="3599"/>
              </a:lnSpc>
              <a:buFont typeface="Arial" panose="020B0604020202020204" pitchFamily="34" charset="0"/>
              <a:buChar char="•"/>
            </a:pPr>
            <a:endParaRPr lang="en-US" sz="2500" spc="-119" dirty="0">
              <a:solidFill>
                <a:srgbClr val="000000"/>
              </a:solidFill>
              <a:effectLst/>
              <a:latin typeface="Univers" panose="020B0503020202020204" pitchFamily="34" charset="0"/>
              <a:ea typeface="Calibri" panose="020F0502020204030204" pitchFamily="34" charset="0"/>
              <a:cs typeface="Times New Roman" panose="02020603050405020304" pitchFamily="18" charset="0"/>
            </a:endParaRPr>
          </a:p>
          <a:p>
            <a:pPr>
              <a:lnSpc>
                <a:spcPts val="3599"/>
              </a:lnSpc>
            </a:pPr>
            <a:r>
              <a:rPr lang="en-US" sz="2800" b="1" spc="-119" dirty="0">
                <a:solidFill>
                  <a:srgbClr val="000000"/>
                </a:solidFill>
                <a:latin typeface="Univers" panose="020B0503020202020204" pitchFamily="34" charset="0"/>
              </a:rPr>
              <a:t>Step two: </a:t>
            </a:r>
            <a:r>
              <a:rPr lang="en-US" sz="2800" dirty="0">
                <a:effectLst/>
                <a:latin typeface="Univers" panose="020B0503020202020204" pitchFamily="34" charset="0"/>
                <a:ea typeface="Calibri" panose="020F0502020204030204" pitchFamily="34" charset="0"/>
                <a:cs typeface="Times New Roman" panose="02020603050405020304" pitchFamily="18" charset="0"/>
              </a:rPr>
              <a:t>As colleagues enter the room, they can put the post it note/VIPP into a container for someone/facilitator to mix and then post on the wall.</a:t>
            </a:r>
          </a:p>
          <a:p>
            <a:pPr marL="457200" indent="-457200">
              <a:lnSpc>
                <a:spcPts val="3599"/>
              </a:lnSpc>
              <a:buFont typeface="Arial" panose="020B0604020202020204" pitchFamily="34" charset="0"/>
              <a:buChar char="•"/>
            </a:pPr>
            <a:endParaRPr lang="en-US" sz="2800" dirty="0">
              <a:latin typeface="Univers" panose="020B0503020202020204" pitchFamily="34" charset="0"/>
              <a:ea typeface="Calibri" panose="020F0502020204030204" pitchFamily="34" charset="0"/>
              <a:cs typeface="Times New Roman" panose="02020603050405020304" pitchFamily="18" charset="0"/>
            </a:endParaRPr>
          </a:p>
          <a:p>
            <a:pPr>
              <a:lnSpc>
                <a:spcPts val="3599"/>
              </a:lnSpc>
            </a:pPr>
            <a:r>
              <a:rPr lang="en-US" sz="2800" b="1" spc="-119" dirty="0">
                <a:solidFill>
                  <a:srgbClr val="000000"/>
                </a:solidFill>
                <a:latin typeface="Univers" panose="020B0503020202020204" pitchFamily="34" charset="0"/>
              </a:rPr>
              <a:t>Step three: </a:t>
            </a:r>
            <a:r>
              <a:rPr lang="en-US" sz="2800" spc="-119" dirty="0">
                <a:solidFill>
                  <a:srgbClr val="000000"/>
                </a:solidFill>
                <a:latin typeface="Univers" panose="020B0503020202020204" pitchFamily="34" charset="0"/>
              </a:rPr>
              <a:t>When everyone is settled, the </a:t>
            </a:r>
            <a:r>
              <a:rPr lang="en-US" sz="2800" spc="-119" dirty="0">
                <a:solidFill>
                  <a:srgbClr val="000000"/>
                </a:solidFill>
                <a:latin typeface="Univers" panose="020B0503020202020204" pitchFamily="34" charset="0"/>
                <a:cs typeface="Times New Roman" panose="02020603050405020304" pitchFamily="18" charset="0"/>
              </a:rPr>
              <a:t>f</a:t>
            </a:r>
            <a:r>
              <a:rPr lang="en-US" sz="2800" dirty="0">
                <a:effectLst/>
                <a:latin typeface="Univers" panose="020B0503020202020204" pitchFamily="34" charset="0"/>
                <a:ea typeface="Calibri" panose="020F0502020204030204" pitchFamily="34" charset="0"/>
                <a:cs typeface="Times New Roman" panose="02020603050405020304" pitchFamily="18" charset="0"/>
              </a:rPr>
              <a:t>acilitator welcomes colleagues and reflects on some of the insights coming from the cards.</a:t>
            </a:r>
          </a:p>
          <a:p>
            <a:pPr marL="457200" indent="-457200">
              <a:lnSpc>
                <a:spcPts val="3599"/>
              </a:lnSpc>
              <a:buFont typeface="Arial" panose="020B0604020202020204" pitchFamily="34" charset="0"/>
              <a:buChar char="•"/>
            </a:pPr>
            <a:endParaRPr lang="en-US" sz="2800" dirty="0">
              <a:latin typeface="Univers" panose="020B0503020202020204" pitchFamily="34" charset="0"/>
              <a:ea typeface="Calibri" panose="020F0502020204030204" pitchFamily="34" charset="0"/>
              <a:cs typeface="Times New Roman" panose="02020603050405020304" pitchFamily="18" charset="0"/>
            </a:endParaRPr>
          </a:p>
          <a:p>
            <a:pPr marL="457200" indent="-457200">
              <a:lnSpc>
                <a:spcPts val="3599"/>
              </a:lnSpc>
              <a:spcBef>
                <a:spcPct val="0"/>
              </a:spcBef>
              <a:buFont typeface="Arial" panose="020B0604020202020204" pitchFamily="34" charset="0"/>
              <a:buChar char="•"/>
            </a:pPr>
            <a:endParaRPr lang="en-US" sz="2800" spc="-119" dirty="0">
              <a:solidFill>
                <a:srgbClr val="000000"/>
              </a:solidFill>
              <a:latin typeface="Univers" panose="020B0503020202020204" pitchFamily="34" charset="0"/>
            </a:endParaRPr>
          </a:p>
        </p:txBody>
      </p:sp>
      <p:sp>
        <p:nvSpPr>
          <p:cNvPr id="5" name="Rechteck 27" descr="Footer text reads: CARE • RESPECT • INTEGRITY • TRUST • ACCOUNTABILITY • SUSTAINABILITY&#10;And the UNICEF logo">
            <a:extLst>
              <a:ext uri="{FF2B5EF4-FFF2-40B4-BE49-F238E27FC236}">
                <a16:creationId xmlns:a16="http://schemas.microsoft.com/office/drawing/2014/main" id="{8205BD1A-49F7-4D8C-89F5-AB89D8D8FD2F}"/>
              </a:ext>
            </a:extLst>
          </p:cNvPr>
          <p:cNvSpPr/>
          <p:nvPr/>
        </p:nvSpPr>
        <p:spPr>
          <a:xfrm>
            <a:off x="-76200" y="9590655"/>
            <a:ext cx="18364200" cy="734445"/>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pic>
        <p:nvPicPr>
          <p:cNvPr id="6" name="Grafik 8" descr="UNICEF logo">
            <a:extLst>
              <a:ext uri="{FF2B5EF4-FFF2-40B4-BE49-F238E27FC236}">
                <a16:creationId xmlns:a16="http://schemas.microsoft.com/office/drawing/2014/main" id="{615F77CC-9E18-49C9-8A3A-1B4D27165133}"/>
              </a:ext>
            </a:extLst>
          </p:cNvPr>
          <p:cNvPicPr>
            <a:picLocks noChangeAspect="1"/>
          </p:cNvPicPr>
          <p:nvPr/>
        </p:nvPicPr>
        <p:blipFill>
          <a:blip r:embed="rId3"/>
          <a:stretch>
            <a:fillRect/>
          </a:stretch>
        </p:blipFill>
        <p:spPr>
          <a:xfrm>
            <a:off x="13487400" y="9639300"/>
            <a:ext cx="4233058" cy="542471"/>
          </a:xfrm>
          <a:prstGeom prst="rect">
            <a:avLst/>
          </a:prstGeom>
        </p:spPr>
      </p:pic>
      <p:sp>
        <p:nvSpPr>
          <p:cNvPr id="7" name="TextBox 23">
            <a:extLst>
              <a:ext uri="{FF2B5EF4-FFF2-40B4-BE49-F238E27FC236}">
                <a16:creationId xmlns:a16="http://schemas.microsoft.com/office/drawing/2014/main" id="{AA00BFA6-8266-4C0F-90FA-6DE073E6EC9E}"/>
              </a:ext>
            </a:extLst>
          </p:cNvPr>
          <p:cNvSpPr txBox="1"/>
          <p:nvPr/>
        </p:nvSpPr>
        <p:spPr>
          <a:xfrm>
            <a:off x="560461" y="9757946"/>
            <a:ext cx="13155539" cy="369332"/>
          </a:xfrm>
          <a:prstGeom prst="rect">
            <a:avLst/>
          </a:prstGeom>
          <a:noFill/>
        </p:spPr>
        <p:txBody>
          <a:bodyPr wrap="square" rtlCol="0">
            <a:spAutoFit/>
          </a:bodyPr>
          <a:lstStyle/>
          <a:p>
            <a:pPr lvl="0">
              <a:defRPr/>
            </a:pPr>
            <a:r>
              <a:rPr lang="en-US" b="1" spc="300">
                <a:solidFill>
                  <a:schemeClr val="bg1"/>
                </a:solidFill>
                <a:latin typeface="Univers" panose="020B0503020202020204" pitchFamily="34" charset="0"/>
                <a:cs typeface="Calibri Light" panose="020F0302020204030204" pitchFamily="34" charset="0"/>
              </a:rPr>
              <a:t>CARE • RESPECT • INTEGRITY • TRUST • ACCOUNTABILITY • SUSTAINABILITY</a:t>
            </a:r>
          </a:p>
        </p:txBody>
      </p:sp>
      <p:sp>
        <p:nvSpPr>
          <p:cNvPr id="8" name="TextBox 3">
            <a:extLst>
              <a:ext uri="{FF2B5EF4-FFF2-40B4-BE49-F238E27FC236}">
                <a16:creationId xmlns:a16="http://schemas.microsoft.com/office/drawing/2014/main" id="{F9F4AE56-7DBF-467B-8F6F-34A05C5F121B}"/>
              </a:ext>
            </a:extLst>
          </p:cNvPr>
          <p:cNvSpPr txBox="1">
            <a:spLocks noGrp="1"/>
          </p:cNvSpPr>
          <p:nvPr>
            <p:ph type="title" idx="4294967295"/>
          </p:nvPr>
        </p:nvSpPr>
        <p:spPr>
          <a:xfrm>
            <a:off x="948628" y="597902"/>
            <a:ext cx="16577372" cy="11079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993" normalizeH="0" baseline="0" noProof="0" dirty="0">
                <a:ln>
                  <a:noFill/>
                </a:ln>
                <a:solidFill>
                  <a:srgbClr val="009FE3"/>
                </a:solidFill>
                <a:effectLst/>
                <a:uLnTx/>
                <a:uFillTx/>
                <a:latin typeface="Univers" panose="020B0503020202020204" pitchFamily="34" charset="0"/>
                <a:ea typeface="+mn-ea"/>
                <a:cs typeface="+mn-cs"/>
              </a:rPr>
              <a:t>Instructions</a:t>
            </a:r>
            <a:endParaRPr kumimoji="0" lang="en-US" sz="7500" b="0" i="0" u="none" strike="noStrike" kern="1200" cap="none" spc="993" normalizeH="0" baseline="0" noProof="0" dirty="0">
              <a:ln>
                <a:noFill/>
              </a:ln>
              <a:solidFill>
                <a:srgbClr val="009FE3"/>
              </a:solidFill>
              <a:effectLst/>
              <a:uLnTx/>
              <a:uFillTx/>
              <a:latin typeface="Univers"/>
              <a:ea typeface="+mn-ea"/>
              <a:cs typeface="+mn-cs"/>
            </a:endParaRPr>
          </a:p>
        </p:txBody>
      </p:sp>
    </p:spTree>
    <p:extLst>
      <p:ext uri="{BB962C8B-B14F-4D97-AF65-F5344CB8AC3E}">
        <p14:creationId xmlns:p14="http://schemas.microsoft.com/office/powerpoint/2010/main" val="13203917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960918" y="2496330"/>
            <a:ext cx="16306769" cy="7560147"/>
          </a:xfrm>
          <a:prstGeom prst="rect">
            <a:avLst/>
          </a:prstGeom>
        </p:spPr>
        <p:txBody>
          <a:bodyPr lIns="0" tIns="0" rIns="0" bIns="0" rtlCol="0" anchor="t">
            <a:spAutoFit/>
          </a:bodyPr>
          <a:lstStyle/>
          <a:p>
            <a:pPr marL="457200" indent="-457200">
              <a:lnSpc>
                <a:spcPts val="3599"/>
              </a:lnSpc>
              <a:buFont typeface="Arial" panose="020B0604020202020204" pitchFamily="34" charset="0"/>
              <a:buChar char="•"/>
            </a:pPr>
            <a:endParaRPr lang="en-US" sz="2800">
              <a:latin typeface="Univers" panose="020B0503020202020204" pitchFamily="34" charset="0"/>
              <a:ea typeface="Calibri" panose="020F0502020204030204" pitchFamily="34" charset="0"/>
              <a:cs typeface="Times New Roman" panose="02020603050405020304" pitchFamily="18" charset="0"/>
            </a:endParaRPr>
          </a:p>
          <a:p>
            <a:pPr>
              <a:lnSpc>
                <a:spcPts val="3599"/>
              </a:lnSpc>
            </a:pPr>
            <a:r>
              <a:rPr lang="en-US" sz="2800" b="1" spc="-119">
                <a:solidFill>
                  <a:srgbClr val="000000"/>
                </a:solidFill>
                <a:latin typeface="Univers" panose="020B0503020202020204" pitchFamily="34" charset="0"/>
              </a:rPr>
              <a:t>Step four: </a:t>
            </a:r>
            <a:r>
              <a:rPr lang="en-US" sz="2800">
                <a:effectLst/>
                <a:latin typeface="Univers" panose="020B0503020202020204" pitchFamily="34" charset="0"/>
                <a:ea typeface="Calibri" panose="020F0502020204030204" pitchFamily="34" charset="0"/>
                <a:cs typeface="Times New Roman" panose="02020603050405020304" pitchFamily="18" charset="0"/>
              </a:rPr>
              <a:t>The facilitator randomly </a:t>
            </a:r>
            <a:r>
              <a:rPr lang="en-US" sz="2800">
                <a:latin typeface="Univers" panose="020B0503020202020204" pitchFamily="34" charset="0"/>
                <a:ea typeface="Calibri" panose="020F0502020204030204" pitchFamily="34" charset="0"/>
                <a:cs typeface="Times New Roman" panose="02020603050405020304" pitchFamily="18" charset="0"/>
              </a:rPr>
              <a:t>d</a:t>
            </a:r>
            <a:r>
              <a:rPr lang="en-US" sz="2800">
                <a:effectLst/>
                <a:latin typeface="Univers" panose="020B0503020202020204" pitchFamily="34" charset="0"/>
                <a:ea typeface="Calibri" panose="020F0502020204030204" pitchFamily="34" charset="0"/>
                <a:cs typeface="Times New Roman" panose="02020603050405020304" pitchFamily="18" charset="0"/>
              </a:rPr>
              <a:t>ivides the bigger group up so that there are no more than five colleagues in each smaller group. And asks them to go to a quiet space and reflect on the following, reflections can be captured on flip chart:</a:t>
            </a:r>
          </a:p>
          <a:p>
            <a:pPr>
              <a:lnSpc>
                <a:spcPts val="3599"/>
              </a:lnSpc>
            </a:pPr>
            <a:r>
              <a:rPr lang="en-US" sz="2800">
                <a:effectLst/>
                <a:latin typeface="Univers" panose="020B0503020202020204" pitchFamily="34" charset="0"/>
                <a:ea typeface="Calibri" panose="020F0502020204030204" pitchFamily="34" charset="0"/>
                <a:cs typeface="Times New Roman" panose="02020603050405020304" pitchFamily="18" charset="0"/>
              </a:rPr>
              <a:t>Think about all the ways your group comes together both virtually and in person. Which actions/behaviours in your team tend to strengthen connections. Which tend actions/behaviours tend to weaken them? </a:t>
            </a:r>
          </a:p>
          <a:p>
            <a:pPr>
              <a:lnSpc>
                <a:spcPts val="3599"/>
              </a:lnSpc>
            </a:pPr>
            <a:endParaRPr lang="en-US" sz="2800">
              <a:latin typeface="Univers" panose="020B0503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b="1">
                <a:effectLst/>
                <a:latin typeface="Univers" panose="020B0503020202020204" pitchFamily="34" charset="0"/>
                <a:ea typeface="Calibri" panose="020F0502020204030204" pitchFamily="34" charset="0"/>
                <a:cs typeface="Times New Roman" panose="02020603050405020304" pitchFamily="18" charset="0"/>
              </a:rPr>
              <a:t>Step five: </a:t>
            </a:r>
            <a:r>
              <a:rPr lang="en-US" sz="2800" b="1">
                <a:latin typeface="Univers" panose="020B0503020202020204" pitchFamily="34" charset="0"/>
                <a:ea typeface="Calibri" panose="020F0502020204030204" pitchFamily="34" charset="0"/>
                <a:cs typeface="Times New Roman" panose="02020603050405020304" pitchFamily="18" charset="0"/>
              </a:rPr>
              <a:t>After the above exercise, the facilitator asks the group/or each individual to </a:t>
            </a:r>
            <a:r>
              <a:rPr lang="en-US" sz="2800">
                <a:effectLst/>
                <a:latin typeface="Univers" panose="020B0503020202020204" pitchFamily="34" charset="0"/>
                <a:ea typeface="Calibri" panose="020F0502020204030204" pitchFamily="34" charset="0"/>
                <a:cs typeface="Times New Roman" panose="02020603050405020304" pitchFamily="18" charset="0"/>
              </a:rPr>
              <a:t>Identify ONE action/commitment that they could do to further strengthen team connections (left column), and ONE they could take to address/mitigate what weakens the team connections (right column).</a:t>
            </a:r>
          </a:p>
          <a:p>
            <a:pPr marL="0" marR="0">
              <a:lnSpc>
                <a:spcPct val="107000"/>
              </a:lnSpc>
              <a:spcBef>
                <a:spcPts val="0"/>
              </a:spcBef>
              <a:spcAft>
                <a:spcPts val="800"/>
              </a:spcAft>
            </a:pPr>
            <a:r>
              <a:rPr lang="en-US" sz="2800">
                <a:effectLst/>
                <a:latin typeface="Univers" panose="020B0503020202020204" pitchFamily="34" charset="0"/>
                <a:ea typeface="Calibri" panose="020F0502020204030204" pitchFamily="34" charset="0"/>
                <a:cs typeface="Times New Roman" panose="02020603050405020304" pitchFamily="18" charset="0"/>
              </a:rPr>
              <a:t> </a:t>
            </a:r>
          </a:p>
          <a:p>
            <a:pPr>
              <a:lnSpc>
                <a:spcPts val="3599"/>
              </a:lnSpc>
            </a:pPr>
            <a:endParaRPr lang="en-US" sz="2800">
              <a:effectLst/>
              <a:latin typeface="Univers" panose="020B0503020202020204" pitchFamily="34" charset="0"/>
              <a:ea typeface="Calibri" panose="020F0502020204030204" pitchFamily="34" charset="0"/>
              <a:cs typeface="Times New Roman" panose="02020603050405020304" pitchFamily="18" charset="0"/>
            </a:endParaRPr>
          </a:p>
          <a:p>
            <a:pPr marL="457200" indent="-457200">
              <a:lnSpc>
                <a:spcPts val="3599"/>
              </a:lnSpc>
              <a:buFont typeface="Arial" panose="020B0604020202020204" pitchFamily="34" charset="0"/>
              <a:buChar char="•"/>
            </a:pPr>
            <a:endParaRPr lang="en-US" sz="2800">
              <a:latin typeface="Univers" panose="020B0503020202020204" pitchFamily="34" charset="0"/>
              <a:ea typeface="Calibri" panose="020F0502020204030204" pitchFamily="34" charset="0"/>
              <a:cs typeface="Times New Roman" panose="02020603050405020304" pitchFamily="18" charset="0"/>
            </a:endParaRPr>
          </a:p>
          <a:p>
            <a:pPr marL="457200" indent="-457200">
              <a:lnSpc>
                <a:spcPts val="3599"/>
              </a:lnSpc>
              <a:spcBef>
                <a:spcPct val="0"/>
              </a:spcBef>
              <a:buFont typeface="Arial" panose="020B0604020202020204" pitchFamily="34" charset="0"/>
              <a:buChar char="•"/>
            </a:pPr>
            <a:endParaRPr lang="en-US" sz="2800" spc="-119">
              <a:solidFill>
                <a:srgbClr val="000000"/>
              </a:solidFill>
              <a:latin typeface="Univers" panose="020B0503020202020204" pitchFamily="34" charset="0"/>
            </a:endParaRPr>
          </a:p>
        </p:txBody>
      </p:sp>
      <p:sp>
        <p:nvSpPr>
          <p:cNvPr id="5" name="Rechteck 27" descr="Footer text reads: CARE • RESPECT • INTEGRITY • TRUST • ACCOUNTABILITY • SUSTAINABILITY&#10;And the UNICEF logo">
            <a:extLst>
              <a:ext uri="{FF2B5EF4-FFF2-40B4-BE49-F238E27FC236}">
                <a16:creationId xmlns:a16="http://schemas.microsoft.com/office/drawing/2014/main" id="{8205BD1A-49F7-4D8C-89F5-AB89D8D8FD2F}"/>
              </a:ext>
            </a:extLst>
          </p:cNvPr>
          <p:cNvSpPr/>
          <p:nvPr/>
        </p:nvSpPr>
        <p:spPr>
          <a:xfrm>
            <a:off x="-76200" y="9590655"/>
            <a:ext cx="18364200" cy="734445"/>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pic>
        <p:nvPicPr>
          <p:cNvPr id="6" name="Grafik 8" descr="UNICEF logo">
            <a:extLst>
              <a:ext uri="{FF2B5EF4-FFF2-40B4-BE49-F238E27FC236}">
                <a16:creationId xmlns:a16="http://schemas.microsoft.com/office/drawing/2014/main" id="{615F77CC-9E18-49C9-8A3A-1B4D27165133}"/>
              </a:ext>
            </a:extLst>
          </p:cNvPr>
          <p:cNvPicPr>
            <a:picLocks noChangeAspect="1"/>
          </p:cNvPicPr>
          <p:nvPr/>
        </p:nvPicPr>
        <p:blipFill>
          <a:blip r:embed="rId3"/>
          <a:stretch>
            <a:fillRect/>
          </a:stretch>
        </p:blipFill>
        <p:spPr>
          <a:xfrm>
            <a:off x="13487400" y="9639300"/>
            <a:ext cx="4233058" cy="542471"/>
          </a:xfrm>
          <a:prstGeom prst="rect">
            <a:avLst/>
          </a:prstGeom>
        </p:spPr>
      </p:pic>
      <p:sp>
        <p:nvSpPr>
          <p:cNvPr id="7" name="TextBox 23">
            <a:extLst>
              <a:ext uri="{FF2B5EF4-FFF2-40B4-BE49-F238E27FC236}">
                <a16:creationId xmlns:a16="http://schemas.microsoft.com/office/drawing/2014/main" id="{AA00BFA6-8266-4C0F-90FA-6DE073E6EC9E}"/>
              </a:ext>
            </a:extLst>
          </p:cNvPr>
          <p:cNvSpPr txBox="1"/>
          <p:nvPr/>
        </p:nvSpPr>
        <p:spPr>
          <a:xfrm>
            <a:off x="560461" y="9757946"/>
            <a:ext cx="13155539" cy="369332"/>
          </a:xfrm>
          <a:prstGeom prst="rect">
            <a:avLst/>
          </a:prstGeom>
          <a:noFill/>
        </p:spPr>
        <p:txBody>
          <a:bodyPr wrap="square" rtlCol="0">
            <a:spAutoFit/>
          </a:bodyPr>
          <a:lstStyle/>
          <a:p>
            <a:pPr lvl="0">
              <a:defRPr/>
            </a:pPr>
            <a:r>
              <a:rPr lang="en-US" b="1" spc="300">
                <a:solidFill>
                  <a:schemeClr val="bg1"/>
                </a:solidFill>
                <a:latin typeface="Univers" panose="020B0503020202020204" pitchFamily="34" charset="0"/>
                <a:cs typeface="Calibri Light" panose="020F0302020204030204" pitchFamily="34" charset="0"/>
              </a:rPr>
              <a:t>CARE • RESPECT • INTEGRITY • TRUST • ACCOUNTABILITY • SUSTAINABILITY</a:t>
            </a:r>
          </a:p>
        </p:txBody>
      </p:sp>
      <p:sp>
        <p:nvSpPr>
          <p:cNvPr id="8" name="TextBox 3">
            <a:extLst>
              <a:ext uri="{FF2B5EF4-FFF2-40B4-BE49-F238E27FC236}">
                <a16:creationId xmlns:a16="http://schemas.microsoft.com/office/drawing/2014/main" id="{F9F4AE56-7DBF-467B-8F6F-34A05C5F121B}"/>
              </a:ext>
            </a:extLst>
          </p:cNvPr>
          <p:cNvSpPr txBox="1">
            <a:spLocks noGrp="1"/>
          </p:cNvSpPr>
          <p:nvPr>
            <p:ph type="title" idx="4294967295"/>
          </p:nvPr>
        </p:nvSpPr>
        <p:spPr>
          <a:xfrm>
            <a:off x="948628" y="597902"/>
            <a:ext cx="16577372" cy="11079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993" normalizeH="0" baseline="0" noProof="0" dirty="0">
                <a:ln>
                  <a:noFill/>
                </a:ln>
                <a:solidFill>
                  <a:srgbClr val="009FE3"/>
                </a:solidFill>
                <a:effectLst/>
                <a:uLnTx/>
                <a:uFillTx/>
                <a:latin typeface="Univers" panose="020B0503020202020204" pitchFamily="34" charset="0"/>
                <a:ea typeface="+mn-ea"/>
                <a:cs typeface="+mn-cs"/>
              </a:rPr>
              <a:t>Instructions continued</a:t>
            </a:r>
            <a:endParaRPr kumimoji="0" lang="en-US" sz="7500" b="0" i="0" u="none" strike="noStrike" kern="1200" cap="none" spc="993" normalizeH="0" baseline="0" noProof="0" dirty="0">
              <a:ln>
                <a:noFill/>
              </a:ln>
              <a:solidFill>
                <a:srgbClr val="009FE3"/>
              </a:solidFill>
              <a:effectLst/>
              <a:uLnTx/>
              <a:uFillTx/>
              <a:latin typeface="Univers"/>
              <a:ea typeface="+mn-ea"/>
              <a:cs typeface="+mn-cs"/>
            </a:endParaRPr>
          </a:p>
        </p:txBody>
      </p:sp>
    </p:spTree>
    <p:extLst>
      <p:ext uri="{BB962C8B-B14F-4D97-AF65-F5344CB8AC3E}">
        <p14:creationId xmlns:p14="http://schemas.microsoft.com/office/powerpoint/2010/main" val="7165299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3">
            <a:extLst>
              <a:ext uri="{FF2B5EF4-FFF2-40B4-BE49-F238E27FC236}">
                <a16:creationId xmlns:a16="http://schemas.microsoft.com/office/drawing/2014/main" id="{C1B640CA-9B45-4253-B046-6E96722671F4}"/>
              </a:ext>
            </a:extLst>
          </p:cNvPr>
          <p:cNvSpPr txBox="1">
            <a:spLocks noGrp="1"/>
          </p:cNvSpPr>
          <p:nvPr>
            <p:ph type="title" idx="4294967295"/>
          </p:nvPr>
        </p:nvSpPr>
        <p:spPr>
          <a:xfrm>
            <a:off x="1047707" y="1131941"/>
            <a:ext cx="15894274" cy="11541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r" defTabSz="914400" rtl="0" eaLnBrk="1" fontAlgn="auto" latinLnBrk="0" hangingPunct="1">
              <a:lnSpc>
                <a:spcPts val="9027"/>
              </a:lnSpc>
              <a:spcBef>
                <a:spcPts val="0"/>
              </a:spcBef>
              <a:spcAft>
                <a:spcPts val="0"/>
              </a:spcAft>
              <a:buClrTx/>
              <a:buSzTx/>
              <a:buFontTx/>
              <a:buNone/>
              <a:tabLst/>
              <a:defRPr/>
            </a:pPr>
            <a:r>
              <a:rPr kumimoji="0" lang="en-US" sz="7523" b="0" i="0" u="none" strike="noStrike" kern="1200" cap="none" spc="993" normalizeH="0" baseline="0" noProof="0">
                <a:ln>
                  <a:noFill/>
                </a:ln>
                <a:solidFill>
                  <a:srgbClr val="009FE3"/>
                </a:solidFill>
                <a:effectLst/>
                <a:uLnTx/>
                <a:uFillTx/>
                <a:latin typeface="Univers" panose="020B0503020202020204" pitchFamily="34" charset="0"/>
                <a:ea typeface="+mn-ea"/>
                <a:cs typeface="+mn-cs"/>
              </a:rPr>
              <a:t>Your Tools</a:t>
            </a:r>
          </a:p>
        </p:txBody>
      </p:sp>
      <p:sp>
        <p:nvSpPr>
          <p:cNvPr id="22" name="TextBox 21">
            <a:extLst>
              <a:ext uri="{FF2B5EF4-FFF2-40B4-BE49-F238E27FC236}">
                <a16:creationId xmlns:a16="http://schemas.microsoft.com/office/drawing/2014/main" id="{4B33FB03-FF7D-4113-B1CD-EB96C713796D}"/>
              </a:ext>
            </a:extLst>
          </p:cNvPr>
          <p:cNvSpPr txBox="1"/>
          <p:nvPr/>
        </p:nvSpPr>
        <p:spPr>
          <a:xfrm>
            <a:off x="1346018" y="6119902"/>
            <a:ext cx="8102781" cy="1908215"/>
          </a:xfrm>
          <a:prstGeom prst="rect">
            <a:avLst/>
          </a:prstGeom>
          <a:noFill/>
        </p:spPr>
        <p:txBody>
          <a:bodyPr wrap="square">
            <a:spAutoFit/>
          </a:bodyPr>
          <a:lstStyle/>
          <a:p>
            <a:r>
              <a:rPr lang="en-US" sz="2000">
                <a:latin typeface="Univers" panose="020B0503020202020204" pitchFamily="34" charset="0"/>
                <a:cs typeface="Arial" panose="020B0604020202020204" pitchFamily="34" charset="0"/>
              </a:rPr>
              <a:t>Draw a similar table as the one above, on a flipchart, for Step 5.</a:t>
            </a:r>
          </a:p>
          <a:p>
            <a:r>
              <a:rPr lang="en-US" sz="2000">
                <a:latin typeface="Univers" panose="020B0503020202020204" pitchFamily="34" charset="0"/>
                <a:cs typeface="Arial" panose="020B0604020202020204" pitchFamily="34" charset="0"/>
              </a:rPr>
              <a:t>Ask the individuals/teams to put </a:t>
            </a:r>
            <a:r>
              <a:rPr lang="en-US" sz="2000">
                <a:effectLst/>
                <a:latin typeface="Univers" panose="020B0503020202020204" pitchFamily="34" charset="0"/>
                <a:ea typeface="Calibri" panose="020F0502020204030204" pitchFamily="34" charset="0"/>
                <a:cs typeface="Times New Roman" panose="02020603050405020304" pitchFamily="18" charset="0"/>
              </a:rPr>
              <a:t>ONE action/commitment that they could do to further strengthen team connections in the left column and ONE they could take to address/mitigate what weakens the team connections in the right column</a:t>
            </a:r>
            <a:r>
              <a:rPr lang="en-US" sz="2000">
                <a:latin typeface="Univers" panose="020B0503020202020204" pitchFamily="34" charset="0"/>
                <a:cs typeface="Arial" panose="020B0604020202020204" pitchFamily="34" charset="0"/>
              </a:rPr>
              <a:t>.</a:t>
            </a:r>
          </a:p>
          <a:p>
            <a:endParaRPr lang="en-US">
              <a:latin typeface="Univers" panose="020B0503020202020204" pitchFamily="34" charset="0"/>
              <a:cs typeface="Arial" panose="020B0604020202020204" pitchFamily="34" charset="0"/>
            </a:endParaRPr>
          </a:p>
        </p:txBody>
      </p:sp>
      <p:sp>
        <p:nvSpPr>
          <p:cNvPr id="23" name="Rechteck 27" descr="Footer text reads: CARE • RESPECT • INTEGRITY • TRUST • ACCOUNTABILITY • SUSTAINABILITY&#10;And the UNICEF logo">
            <a:extLst>
              <a:ext uri="{FF2B5EF4-FFF2-40B4-BE49-F238E27FC236}">
                <a16:creationId xmlns:a16="http://schemas.microsoft.com/office/drawing/2014/main" id="{8ABC47D4-5D79-4C51-9DC0-318095883729}"/>
              </a:ext>
            </a:extLst>
          </p:cNvPr>
          <p:cNvSpPr/>
          <p:nvPr/>
        </p:nvSpPr>
        <p:spPr>
          <a:xfrm>
            <a:off x="-76200" y="9590655"/>
            <a:ext cx="18364200" cy="734445"/>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pic>
        <p:nvPicPr>
          <p:cNvPr id="24" name="Grafik 8" descr="UNICEF logo">
            <a:extLst>
              <a:ext uri="{FF2B5EF4-FFF2-40B4-BE49-F238E27FC236}">
                <a16:creationId xmlns:a16="http://schemas.microsoft.com/office/drawing/2014/main" id="{980505D7-BBD7-4B2E-86A9-7556B4F1C395}"/>
              </a:ext>
            </a:extLst>
          </p:cNvPr>
          <p:cNvPicPr>
            <a:picLocks noChangeAspect="1"/>
          </p:cNvPicPr>
          <p:nvPr/>
        </p:nvPicPr>
        <p:blipFill>
          <a:blip r:embed="rId3"/>
          <a:stretch>
            <a:fillRect/>
          </a:stretch>
        </p:blipFill>
        <p:spPr>
          <a:xfrm>
            <a:off x="13487400" y="9639300"/>
            <a:ext cx="4233058" cy="542471"/>
          </a:xfrm>
          <a:prstGeom prst="rect">
            <a:avLst/>
          </a:prstGeom>
        </p:spPr>
      </p:pic>
      <p:sp>
        <p:nvSpPr>
          <p:cNvPr id="25" name="TextBox 23">
            <a:extLst>
              <a:ext uri="{FF2B5EF4-FFF2-40B4-BE49-F238E27FC236}">
                <a16:creationId xmlns:a16="http://schemas.microsoft.com/office/drawing/2014/main" id="{D6C71676-1F54-4F16-863E-67C251AF20EA}"/>
              </a:ext>
            </a:extLst>
          </p:cNvPr>
          <p:cNvSpPr txBox="1"/>
          <p:nvPr/>
        </p:nvSpPr>
        <p:spPr>
          <a:xfrm>
            <a:off x="560461" y="9757946"/>
            <a:ext cx="13155539" cy="369332"/>
          </a:xfrm>
          <a:prstGeom prst="rect">
            <a:avLst/>
          </a:prstGeom>
          <a:noFill/>
        </p:spPr>
        <p:txBody>
          <a:bodyPr wrap="square" rtlCol="0">
            <a:spAutoFit/>
          </a:bodyPr>
          <a:lstStyle/>
          <a:p>
            <a:pPr lvl="0">
              <a:defRPr/>
            </a:pPr>
            <a:r>
              <a:rPr lang="en-US" b="1" spc="300">
                <a:solidFill>
                  <a:schemeClr val="bg1"/>
                </a:solidFill>
                <a:latin typeface="Univers" panose="020B0503020202020204" pitchFamily="34" charset="0"/>
                <a:cs typeface="Calibri Light" panose="020F0302020204030204" pitchFamily="34" charset="0"/>
              </a:rPr>
              <a:t>CARE • RESPECT • INTEGRITY • TRUST • ACCOUNTABILITY • SUSTAINABILITY</a:t>
            </a:r>
          </a:p>
        </p:txBody>
      </p:sp>
      <p:pic>
        <p:nvPicPr>
          <p:cNvPr id="6" name="Picture 5" descr="Chart with the words what makes us stronger in one column and what makes us weaker in another column.">
            <a:extLst>
              <a:ext uri="{FF2B5EF4-FFF2-40B4-BE49-F238E27FC236}">
                <a16:creationId xmlns:a16="http://schemas.microsoft.com/office/drawing/2014/main" id="{4D90FA9C-CB2A-4F50-8E12-338D5232A0A2}"/>
              </a:ext>
            </a:extLst>
          </p:cNvPr>
          <p:cNvPicPr>
            <a:picLocks noChangeAspect="1"/>
          </p:cNvPicPr>
          <p:nvPr/>
        </p:nvPicPr>
        <p:blipFill>
          <a:blip r:embed="rId4"/>
          <a:stretch>
            <a:fillRect/>
          </a:stretch>
        </p:blipFill>
        <p:spPr>
          <a:xfrm>
            <a:off x="1346019" y="2187677"/>
            <a:ext cx="8233508" cy="3276600"/>
          </a:xfrm>
          <a:prstGeom prst="rect">
            <a:avLst/>
          </a:prstGeom>
          <a:effectLst>
            <a:outerShdw blurRad="50800" dist="38100" dir="5400000" algn="t" rotWithShape="0">
              <a:prstClr val="black">
                <a:alpha val="40000"/>
              </a:prstClr>
            </a:outerShdw>
          </a:effectLst>
        </p:spPr>
      </p:pic>
      <p:pic>
        <p:nvPicPr>
          <p:cNvPr id="3" name="Picture 2" descr="Screenshot of Our Commitments document&#10;">
            <a:extLst>
              <a:ext uri="{FF2B5EF4-FFF2-40B4-BE49-F238E27FC236}">
                <a16:creationId xmlns:a16="http://schemas.microsoft.com/office/drawing/2014/main" id="{8CA3E807-497F-ACC1-C49E-E496C21A20E3}"/>
              </a:ext>
            </a:extLst>
          </p:cNvPr>
          <p:cNvPicPr>
            <a:picLocks noChangeAspect="1"/>
          </p:cNvPicPr>
          <p:nvPr/>
        </p:nvPicPr>
        <p:blipFill>
          <a:blip r:embed="rId5"/>
          <a:stretch>
            <a:fillRect/>
          </a:stretch>
        </p:blipFill>
        <p:spPr>
          <a:xfrm>
            <a:off x="11870635" y="3121002"/>
            <a:ext cx="3709126" cy="4824413"/>
          </a:xfrm>
          <a:prstGeom prst="rect">
            <a:avLst/>
          </a:prstGeom>
          <a:effectLst>
            <a:outerShdw blurRad="50800" dist="38100" dir="5400000" algn="t" rotWithShape="0">
              <a:prstClr val="black">
                <a:alpha val="40000"/>
              </a:prstClr>
            </a:outerShdw>
          </a:effectLst>
        </p:spPr>
      </p:pic>
      <p:sp>
        <p:nvSpPr>
          <p:cNvPr id="4" name="TextBox 3">
            <a:extLst>
              <a:ext uri="{FF2B5EF4-FFF2-40B4-BE49-F238E27FC236}">
                <a16:creationId xmlns:a16="http://schemas.microsoft.com/office/drawing/2014/main" id="{4C5B0958-73AD-B1DC-ABEB-FD4791C6B404}"/>
              </a:ext>
            </a:extLst>
          </p:cNvPr>
          <p:cNvSpPr txBox="1"/>
          <p:nvPr/>
        </p:nvSpPr>
        <p:spPr>
          <a:xfrm>
            <a:off x="10130789" y="8193630"/>
            <a:ext cx="5865767" cy="1231106"/>
          </a:xfrm>
          <a:prstGeom prst="rect">
            <a:avLst/>
          </a:prstGeom>
          <a:noFill/>
        </p:spPr>
        <p:txBody>
          <a:bodyPr wrap="square" lIns="91440" tIns="45720" rIns="91440" bIns="45720" anchor="t">
            <a:spAutoFit/>
          </a:bodyPr>
          <a:lstStyle/>
          <a:p>
            <a:r>
              <a:rPr lang="en-US">
                <a:latin typeface="Univers"/>
                <a:cs typeface="Arial"/>
              </a:rPr>
              <a:t>Please download the template and tailor to your needs. Y</a:t>
            </a:r>
            <a:r>
              <a:rPr lang="en-US">
                <a:latin typeface="Univers"/>
                <a:ea typeface="+mn-lt"/>
                <a:cs typeface="+mn-lt"/>
              </a:rPr>
              <a:t>ou can access the form from </a:t>
            </a:r>
            <a:r>
              <a:rPr lang="en-US">
                <a:latin typeface="Univers"/>
                <a:cs typeface="Segoe UI"/>
                <a:hlinkClick r:id="rId6"/>
              </a:rPr>
              <a:t>here</a:t>
            </a:r>
            <a:r>
              <a:rPr lang="en-US">
                <a:latin typeface="Univers"/>
                <a:ea typeface="+mn-lt"/>
                <a:cs typeface="+mn-lt"/>
              </a:rPr>
              <a:t>.</a:t>
            </a:r>
          </a:p>
          <a:p>
            <a:endParaRPr lang="en-US" sz="2000">
              <a:latin typeface="Univers"/>
              <a:cs typeface="Arial"/>
            </a:endParaRPr>
          </a:p>
          <a:p>
            <a:endParaRPr lang="en-US">
              <a:latin typeface="Univers" panose="020B0503020202020204" pitchFamily="34" charset="0"/>
              <a:cs typeface="Arial" panose="020B0604020202020204" pitchFamily="34" charset="0"/>
            </a:endParaRPr>
          </a:p>
        </p:txBody>
      </p:sp>
    </p:spTree>
    <p:extLst>
      <p:ext uri="{BB962C8B-B14F-4D97-AF65-F5344CB8AC3E}">
        <p14:creationId xmlns:p14="http://schemas.microsoft.com/office/powerpoint/2010/main" val="4686741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028700" y="2959819"/>
            <a:ext cx="16306769" cy="5520742"/>
          </a:xfrm>
          <a:prstGeom prst="rect">
            <a:avLst/>
          </a:prstGeom>
        </p:spPr>
        <p:txBody>
          <a:bodyPr lIns="0" tIns="0" rIns="0" bIns="0" rtlCol="0" anchor="t">
            <a:spAutoFit/>
          </a:bodyPr>
          <a:lstStyle/>
          <a:p>
            <a:pPr>
              <a:lnSpc>
                <a:spcPts val="3599"/>
              </a:lnSpc>
            </a:pPr>
            <a:endParaRPr b="1"/>
          </a:p>
          <a:p>
            <a:pPr>
              <a:lnSpc>
                <a:spcPts val="3599"/>
              </a:lnSpc>
            </a:pPr>
            <a:r>
              <a:rPr lang="en-US" sz="2999" b="1" spc="-119">
                <a:solidFill>
                  <a:srgbClr val="000000"/>
                </a:solidFill>
                <a:latin typeface="Univers" panose="020B0503020202020204" pitchFamily="34" charset="0"/>
              </a:rPr>
              <a:t>What is the Activity </a:t>
            </a:r>
          </a:p>
          <a:p>
            <a:pPr>
              <a:lnSpc>
                <a:spcPts val="3599"/>
              </a:lnSpc>
            </a:pPr>
            <a:r>
              <a:rPr lang="en-US" sz="2999" spc="-119">
                <a:solidFill>
                  <a:srgbClr val="000000"/>
                </a:solidFill>
                <a:latin typeface="Univers" panose="020B0503020202020204" pitchFamily="34" charset="0"/>
              </a:rPr>
              <a:t>This is an insightful activity for about 10 to 20 people standing together in a line. The facilitator asks each one to take a step forward or stay in their place depending upon their answer to a question.</a:t>
            </a:r>
          </a:p>
          <a:p>
            <a:pPr>
              <a:lnSpc>
                <a:spcPts val="3599"/>
              </a:lnSpc>
            </a:pPr>
            <a:endParaRPr lang="en-US" sz="2999" spc="-119">
              <a:solidFill>
                <a:srgbClr val="000000"/>
              </a:solidFill>
              <a:latin typeface="Univers" panose="020B0503020202020204" pitchFamily="34" charset="0"/>
            </a:endParaRPr>
          </a:p>
          <a:p>
            <a:pPr>
              <a:lnSpc>
                <a:spcPts val="3599"/>
              </a:lnSpc>
            </a:pPr>
            <a:r>
              <a:rPr lang="en-US" sz="2999" b="1" spc="-119">
                <a:solidFill>
                  <a:srgbClr val="000000"/>
                </a:solidFill>
                <a:latin typeface="Univers" panose="020B0503020202020204" pitchFamily="34" charset="0"/>
              </a:rPr>
              <a:t>What Tools You will Need: </a:t>
            </a:r>
          </a:p>
          <a:p>
            <a:pPr>
              <a:lnSpc>
                <a:spcPts val="3599"/>
              </a:lnSpc>
            </a:pPr>
            <a:r>
              <a:rPr lang="en-US" sz="2999" spc="-119">
                <a:solidFill>
                  <a:srgbClr val="000000"/>
                </a:solidFill>
                <a:latin typeface="Univers" panose="020B0503020202020204" pitchFamily="34" charset="0"/>
              </a:rPr>
              <a:t>A facilitator who can help to explain the game, read the questions and facilitate discussion and reflection at the end.</a:t>
            </a:r>
          </a:p>
          <a:p>
            <a:pPr>
              <a:lnSpc>
                <a:spcPts val="3599"/>
              </a:lnSpc>
            </a:pPr>
            <a:r>
              <a:rPr lang="en-US" sz="2999" spc="-119">
                <a:solidFill>
                  <a:srgbClr val="000000"/>
                </a:solidFill>
                <a:latin typeface="Univers" panose="020B0503020202020204" pitchFamily="34" charset="0"/>
              </a:rPr>
              <a:t>A safe, large space for people to stand together and walk forward several steps</a:t>
            </a:r>
          </a:p>
          <a:p>
            <a:pPr>
              <a:lnSpc>
                <a:spcPts val="3599"/>
              </a:lnSpc>
            </a:pPr>
            <a:r>
              <a:rPr lang="en-US" sz="2999" spc="-119">
                <a:solidFill>
                  <a:srgbClr val="000000"/>
                </a:solidFill>
                <a:latin typeface="Univers" panose="020B0503020202020204" pitchFamily="34" charset="0"/>
              </a:rPr>
              <a:t>Flipchart for facilitator to note thoughts and ideas</a:t>
            </a:r>
          </a:p>
          <a:p>
            <a:pPr>
              <a:lnSpc>
                <a:spcPts val="3599"/>
              </a:lnSpc>
              <a:spcBef>
                <a:spcPct val="0"/>
              </a:spcBef>
            </a:pPr>
            <a:endParaRPr lang="en-US" sz="2999" spc="-119">
              <a:solidFill>
                <a:srgbClr val="000000"/>
              </a:solidFill>
              <a:latin typeface="Glacial Indifference"/>
            </a:endParaRPr>
          </a:p>
        </p:txBody>
      </p:sp>
      <p:sp>
        <p:nvSpPr>
          <p:cNvPr id="5" name="Rechteck 27" descr="Footer text reads: CARE • RESPECT • INTEGRITY • TRUST • ACCOUNTABILITY • SUSTAINABILITY&#10;And the UNICEF logo">
            <a:extLst>
              <a:ext uri="{FF2B5EF4-FFF2-40B4-BE49-F238E27FC236}">
                <a16:creationId xmlns:a16="http://schemas.microsoft.com/office/drawing/2014/main" id="{8205BD1A-49F7-4D8C-89F5-AB89D8D8FD2F}"/>
              </a:ext>
            </a:extLst>
          </p:cNvPr>
          <p:cNvSpPr/>
          <p:nvPr/>
        </p:nvSpPr>
        <p:spPr>
          <a:xfrm>
            <a:off x="-76200" y="9590655"/>
            <a:ext cx="18364200" cy="734445"/>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pic>
        <p:nvPicPr>
          <p:cNvPr id="6" name="Grafik 8" descr="UNICEF logo">
            <a:extLst>
              <a:ext uri="{FF2B5EF4-FFF2-40B4-BE49-F238E27FC236}">
                <a16:creationId xmlns:a16="http://schemas.microsoft.com/office/drawing/2014/main" id="{615F77CC-9E18-49C9-8A3A-1B4D27165133}"/>
              </a:ext>
            </a:extLst>
          </p:cNvPr>
          <p:cNvPicPr>
            <a:picLocks noChangeAspect="1"/>
          </p:cNvPicPr>
          <p:nvPr/>
        </p:nvPicPr>
        <p:blipFill>
          <a:blip r:embed="rId3"/>
          <a:stretch>
            <a:fillRect/>
          </a:stretch>
        </p:blipFill>
        <p:spPr>
          <a:xfrm>
            <a:off x="13487400" y="9639300"/>
            <a:ext cx="4233058" cy="542471"/>
          </a:xfrm>
          <a:prstGeom prst="rect">
            <a:avLst/>
          </a:prstGeom>
        </p:spPr>
      </p:pic>
      <p:sp>
        <p:nvSpPr>
          <p:cNvPr id="7" name="TextBox 23">
            <a:extLst>
              <a:ext uri="{FF2B5EF4-FFF2-40B4-BE49-F238E27FC236}">
                <a16:creationId xmlns:a16="http://schemas.microsoft.com/office/drawing/2014/main" id="{AA00BFA6-8266-4C0F-90FA-6DE073E6EC9E}"/>
              </a:ext>
            </a:extLst>
          </p:cNvPr>
          <p:cNvSpPr txBox="1"/>
          <p:nvPr/>
        </p:nvSpPr>
        <p:spPr>
          <a:xfrm>
            <a:off x="560461" y="9757946"/>
            <a:ext cx="13155539" cy="369332"/>
          </a:xfrm>
          <a:prstGeom prst="rect">
            <a:avLst/>
          </a:prstGeom>
          <a:noFill/>
        </p:spPr>
        <p:txBody>
          <a:bodyPr wrap="square" rtlCol="0">
            <a:spAutoFit/>
          </a:bodyPr>
          <a:lstStyle/>
          <a:p>
            <a:pPr lvl="0">
              <a:defRPr/>
            </a:pPr>
            <a:r>
              <a:rPr lang="en-US" b="1" spc="300">
                <a:solidFill>
                  <a:schemeClr val="bg1"/>
                </a:solidFill>
                <a:latin typeface="Univers" panose="020B0503020202020204" pitchFamily="34" charset="0"/>
                <a:cs typeface="Calibri Light" panose="020F0302020204030204" pitchFamily="34" charset="0"/>
              </a:rPr>
              <a:t>CARE • RESPECT • INTEGRITY • TRUST • ACCOUNTABILITY • SUSTAINABILITY</a:t>
            </a:r>
          </a:p>
        </p:txBody>
      </p:sp>
      <p:sp>
        <p:nvSpPr>
          <p:cNvPr id="8" name="TextBox 3">
            <a:extLst>
              <a:ext uri="{FF2B5EF4-FFF2-40B4-BE49-F238E27FC236}">
                <a16:creationId xmlns:a16="http://schemas.microsoft.com/office/drawing/2014/main" id="{16C7CC62-1C4D-4C71-BD4A-0323C0C5A845}"/>
              </a:ext>
            </a:extLst>
          </p:cNvPr>
          <p:cNvSpPr txBox="1">
            <a:spLocks noGrp="1"/>
          </p:cNvSpPr>
          <p:nvPr>
            <p:ph type="title" idx="4294967295"/>
          </p:nvPr>
        </p:nvSpPr>
        <p:spPr>
          <a:xfrm>
            <a:off x="1028700" y="1190625"/>
            <a:ext cx="15894274" cy="11541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027"/>
              </a:lnSpc>
              <a:spcBef>
                <a:spcPts val="0"/>
              </a:spcBef>
              <a:spcAft>
                <a:spcPts val="0"/>
              </a:spcAft>
              <a:buClrTx/>
              <a:buSzTx/>
              <a:buFontTx/>
              <a:buNone/>
              <a:tabLst/>
              <a:defRPr/>
            </a:pPr>
            <a:r>
              <a:rPr kumimoji="0" lang="en-US" sz="7523" b="0" i="0" u="none" strike="noStrike" kern="1200" cap="none" spc="993" normalizeH="0" baseline="0" noProof="0">
                <a:ln>
                  <a:noFill/>
                </a:ln>
                <a:solidFill>
                  <a:srgbClr val="009FE3"/>
                </a:solidFill>
                <a:effectLst/>
                <a:uLnTx/>
                <a:uFillTx/>
                <a:latin typeface="Univers" panose="020B0503020202020204" pitchFamily="34" charset="0"/>
                <a:ea typeface="+mn-ea"/>
                <a:cs typeface="+mn-cs"/>
              </a:rPr>
              <a:t>The Privilege Walk Game</a:t>
            </a:r>
          </a:p>
        </p:txBody>
      </p:sp>
      <p:sp>
        <p:nvSpPr>
          <p:cNvPr id="9" name="Rectangle: Rounded Corners 8">
            <a:extLst>
              <a:ext uri="{FF2B5EF4-FFF2-40B4-BE49-F238E27FC236}">
                <a16:creationId xmlns:a16="http://schemas.microsoft.com/office/drawing/2014/main" id="{78ECD726-748C-4163-897B-500649AAACFE}"/>
              </a:ext>
            </a:extLst>
          </p:cNvPr>
          <p:cNvSpPr/>
          <p:nvPr/>
        </p:nvSpPr>
        <p:spPr>
          <a:xfrm>
            <a:off x="12414026" y="38100"/>
            <a:ext cx="5873974" cy="1152525"/>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7823" lvl="1"/>
            <a:r>
              <a:rPr lang="en-US" sz="3200" spc="-139">
                <a:solidFill>
                  <a:schemeClr val="bg1"/>
                </a:solidFill>
                <a:latin typeface="Univers" panose="020B0503020202020204" pitchFamily="34" charset="0"/>
              </a:rPr>
              <a:t>Building inclusion and addressing discrimination</a:t>
            </a:r>
            <a:endParaRPr lang="en-US" sz="3200" b="1" spc="-139">
              <a:solidFill>
                <a:schemeClr val="bg1"/>
              </a:solidFill>
              <a:latin typeface="Univers" panose="020B0503020202020204" pitchFamily="34" charset="0"/>
            </a:endParaRPr>
          </a:p>
        </p:txBody>
      </p:sp>
    </p:spTree>
    <p:extLst>
      <p:ext uri="{BB962C8B-B14F-4D97-AF65-F5344CB8AC3E}">
        <p14:creationId xmlns:p14="http://schemas.microsoft.com/office/powerpoint/2010/main" val="25212799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028700" y="2586925"/>
            <a:ext cx="16306769" cy="5517729"/>
          </a:xfrm>
          <a:prstGeom prst="rect">
            <a:avLst/>
          </a:prstGeom>
        </p:spPr>
        <p:txBody>
          <a:bodyPr lIns="0" tIns="0" rIns="0" bIns="0" rtlCol="0" anchor="t">
            <a:spAutoFit/>
          </a:bodyPr>
          <a:lstStyle/>
          <a:p>
            <a:pPr>
              <a:lnSpc>
                <a:spcPts val="3599"/>
              </a:lnSpc>
            </a:pPr>
            <a:endParaRPr lang="en-US" sz="2999" b="1" spc="-119" dirty="0">
              <a:solidFill>
                <a:srgbClr val="000000"/>
              </a:solidFill>
              <a:latin typeface="Univers" panose="020B0503020202020204" pitchFamily="34" charset="0"/>
            </a:endParaRPr>
          </a:p>
          <a:p>
            <a:pPr marL="457200" indent="-457200">
              <a:lnSpc>
                <a:spcPts val="3599"/>
              </a:lnSpc>
              <a:buFont typeface="Arial" panose="020B0604020202020204" pitchFamily="34" charset="0"/>
              <a:buChar char="•"/>
            </a:pPr>
            <a:r>
              <a:rPr lang="en-US" sz="2999" b="1" spc="-119" dirty="0">
                <a:solidFill>
                  <a:srgbClr val="000000"/>
                </a:solidFill>
                <a:latin typeface="Univers" panose="020B0503020202020204" pitchFamily="34" charset="0"/>
              </a:rPr>
              <a:t>Before the game, review the set of questions and adapt according to your own context.</a:t>
            </a:r>
          </a:p>
          <a:p>
            <a:pPr marL="457200" indent="-457200">
              <a:lnSpc>
                <a:spcPts val="3599"/>
              </a:lnSpc>
              <a:buFont typeface="Arial" panose="020B0604020202020204" pitchFamily="34" charset="0"/>
              <a:buChar char="•"/>
            </a:pPr>
            <a:endParaRPr lang="en-US" sz="2999" b="1" spc="-119" dirty="0">
              <a:solidFill>
                <a:srgbClr val="000000"/>
              </a:solidFill>
              <a:latin typeface="Univers" panose="020B0503020202020204" pitchFamily="34" charset="0"/>
            </a:endParaRPr>
          </a:p>
          <a:p>
            <a:pPr marL="457200" indent="-457200">
              <a:lnSpc>
                <a:spcPts val="3599"/>
              </a:lnSpc>
              <a:buFont typeface="Arial" panose="020B0604020202020204" pitchFamily="34" charset="0"/>
              <a:buChar char="•"/>
            </a:pPr>
            <a:r>
              <a:rPr lang="en-US" sz="2999" b="1" spc="-119" dirty="0">
                <a:solidFill>
                  <a:srgbClr val="000000"/>
                </a:solidFill>
                <a:latin typeface="Univers" panose="020B0503020202020204" pitchFamily="34" charset="0"/>
              </a:rPr>
              <a:t>During the game: </a:t>
            </a:r>
            <a:r>
              <a:rPr lang="en-US" sz="2999" spc="-119" dirty="0">
                <a:solidFill>
                  <a:srgbClr val="000000"/>
                </a:solidFill>
                <a:latin typeface="Univers" panose="020B0503020202020204" pitchFamily="34" charset="0"/>
              </a:rPr>
              <a:t>The facilitator asks participants to line up together – one can create a line to begin with so everyone knows where to stand and markers for each step to take is that makes it clearer.</a:t>
            </a:r>
          </a:p>
          <a:p>
            <a:pPr marL="457200" indent="-457200">
              <a:lnSpc>
                <a:spcPts val="3599"/>
              </a:lnSpc>
              <a:buFont typeface="Arial" panose="020B0604020202020204" pitchFamily="34" charset="0"/>
              <a:buChar char="•"/>
            </a:pPr>
            <a:endParaRPr lang="en-US" sz="2999" spc="-119" dirty="0">
              <a:solidFill>
                <a:srgbClr val="000000"/>
              </a:solidFill>
              <a:latin typeface="Univers" panose="020B0503020202020204" pitchFamily="34" charset="0"/>
            </a:endParaRPr>
          </a:p>
          <a:p>
            <a:pPr marL="457200" indent="-457200">
              <a:lnSpc>
                <a:spcPts val="3599"/>
              </a:lnSpc>
              <a:buFont typeface="Arial" panose="020B0604020202020204" pitchFamily="34" charset="0"/>
              <a:buChar char="•"/>
            </a:pPr>
            <a:r>
              <a:rPr lang="en-US" sz="2999" spc="-119" dirty="0">
                <a:solidFill>
                  <a:srgbClr val="000000"/>
                </a:solidFill>
                <a:latin typeface="Univers" panose="020B0503020202020204" pitchFamily="34" charset="0"/>
              </a:rPr>
              <a:t>The facilitator asks each person to take a step forward or stay in position in response to the question. Provide a moment for each person to look around them when they respond to each question and have either stayed or moved.</a:t>
            </a:r>
          </a:p>
          <a:p>
            <a:pPr marL="457200" indent="-457200">
              <a:lnSpc>
                <a:spcPts val="3599"/>
              </a:lnSpc>
              <a:spcBef>
                <a:spcPct val="0"/>
              </a:spcBef>
              <a:buFont typeface="Arial" panose="020B0604020202020204" pitchFamily="34" charset="0"/>
              <a:buChar char="•"/>
            </a:pPr>
            <a:endParaRPr lang="en-US" sz="2999" spc="-119" dirty="0">
              <a:solidFill>
                <a:srgbClr val="000000"/>
              </a:solidFill>
              <a:latin typeface="Univers" panose="020B0503020202020204" pitchFamily="34" charset="0"/>
            </a:endParaRPr>
          </a:p>
          <a:p>
            <a:pPr marL="457200" indent="-457200">
              <a:lnSpc>
                <a:spcPts val="3599"/>
              </a:lnSpc>
              <a:spcBef>
                <a:spcPct val="0"/>
              </a:spcBef>
              <a:buFont typeface="Arial" panose="020B0604020202020204" pitchFamily="34" charset="0"/>
              <a:buChar char="•"/>
            </a:pPr>
            <a:r>
              <a:rPr lang="en-US" sz="2999" spc="-119" dirty="0">
                <a:solidFill>
                  <a:srgbClr val="000000"/>
                </a:solidFill>
                <a:latin typeface="Univers" panose="020B0503020202020204" pitchFamily="34" charset="0"/>
              </a:rPr>
              <a:t>At the end of the session, the facilitator can invite the players to share any reflections or ideas.</a:t>
            </a:r>
          </a:p>
        </p:txBody>
      </p:sp>
      <p:sp>
        <p:nvSpPr>
          <p:cNvPr id="5" name="Rechteck 27" descr="Footer text reads: CARE • RESPECT • INTEGRITY • TRUST • ACCOUNTABILITY • SUSTAINABILITY&#10;And the UNICEF logo">
            <a:extLst>
              <a:ext uri="{FF2B5EF4-FFF2-40B4-BE49-F238E27FC236}">
                <a16:creationId xmlns:a16="http://schemas.microsoft.com/office/drawing/2014/main" id="{8205BD1A-49F7-4D8C-89F5-AB89D8D8FD2F}"/>
              </a:ext>
            </a:extLst>
          </p:cNvPr>
          <p:cNvSpPr/>
          <p:nvPr/>
        </p:nvSpPr>
        <p:spPr>
          <a:xfrm>
            <a:off x="-76200" y="9590655"/>
            <a:ext cx="18364200" cy="734445"/>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pic>
        <p:nvPicPr>
          <p:cNvPr id="6" name="Grafik 8" descr="UNICEF logo">
            <a:extLst>
              <a:ext uri="{FF2B5EF4-FFF2-40B4-BE49-F238E27FC236}">
                <a16:creationId xmlns:a16="http://schemas.microsoft.com/office/drawing/2014/main" id="{615F77CC-9E18-49C9-8A3A-1B4D27165133}"/>
              </a:ext>
            </a:extLst>
          </p:cNvPr>
          <p:cNvPicPr>
            <a:picLocks noChangeAspect="1"/>
          </p:cNvPicPr>
          <p:nvPr/>
        </p:nvPicPr>
        <p:blipFill>
          <a:blip r:embed="rId3"/>
          <a:stretch>
            <a:fillRect/>
          </a:stretch>
        </p:blipFill>
        <p:spPr>
          <a:xfrm>
            <a:off x="13487400" y="9639300"/>
            <a:ext cx="4233058" cy="542471"/>
          </a:xfrm>
          <a:prstGeom prst="rect">
            <a:avLst/>
          </a:prstGeom>
        </p:spPr>
      </p:pic>
      <p:sp>
        <p:nvSpPr>
          <p:cNvPr id="7" name="TextBox 23">
            <a:extLst>
              <a:ext uri="{FF2B5EF4-FFF2-40B4-BE49-F238E27FC236}">
                <a16:creationId xmlns:a16="http://schemas.microsoft.com/office/drawing/2014/main" id="{AA00BFA6-8266-4C0F-90FA-6DE073E6EC9E}"/>
              </a:ext>
            </a:extLst>
          </p:cNvPr>
          <p:cNvSpPr txBox="1"/>
          <p:nvPr/>
        </p:nvSpPr>
        <p:spPr>
          <a:xfrm>
            <a:off x="560461" y="9757946"/>
            <a:ext cx="13155539" cy="369332"/>
          </a:xfrm>
          <a:prstGeom prst="rect">
            <a:avLst/>
          </a:prstGeom>
          <a:noFill/>
        </p:spPr>
        <p:txBody>
          <a:bodyPr wrap="square" rtlCol="0">
            <a:spAutoFit/>
          </a:bodyPr>
          <a:lstStyle/>
          <a:p>
            <a:pPr lvl="0">
              <a:defRPr/>
            </a:pPr>
            <a:r>
              <a:rPr lang="en-US" b="1" spc="300">
                <a:solidFill>
                  <a:schemeClr val="bg1"/>
                </a:solidFill>
                <a:latin typeface="Univers" panose="020B0503020202020204" pitchFamily="34" charset="0"/>
                <a:cs typeface="Calibri Light" panose="020F0302020204030204" pitchFamily="34" charset="0"/>
              </a:rPr>
              <a:t>CARE • RESPECT • INTEGRITY • TRUST • ACCOUNTABILITY • SUSTAINABILITY</a:t>
            </a:r>
          </a:p>
        </p:txBody>
      </p:sp>
      <p:sp>
        <p:nvSpPr>
          <p:cNvPr id="8" name="TextBox 3">
            <a:extLst>
              <a:ext uri="{FF2B5EF4-FFF2-40B4-BE49-F238E27FC236}">
                <a16:creationId xmlns:a16="http://schemas.microsoft.com/office/drawing/2014/main" id="{16C7CC62-1C4D-4C71-BD4A-0323C0C5A845}"/>
              </a:ext>
            </a:extLst>
          </p:cNvPr>
          <p:cNvSpPr txBox="1">
            <a:spLocks noGrp="1"/>
          </p:cNvSpPr>
          <p:nvPr>
            <p:ph type="title" idx="4294967295"/>
          </p:nvPr>
        </p:nvSpPr>
        <p:spPr>
          <a:xfrm>
            <a:off x="1028700" y="990437"/>
            <a:ext cx="15894274" cy="11541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027"/>
              </a:lnSpc>
              <a:spcBef>
                <a:spcPts val="0"/>
              </a:spcBef>
              <a:spcAft>
                <a:spcPts val="0"/>
              </a:spcAft>
              <a:buClrTx/>
              <a:buSzTx/>
              <a:buFontTx/>
              <a:buNone/>
              <a:tabLst/>
              <a:defRPr/>
            </a:pPr>
            <a:r>
              <a:rPr kumimoji="0" lang="en-US" sz="7523" b="0" i="0" u="none" strike="noStrike" kern="1200" cap="none" spc="993" normalizeH="0" baseline="0" noProof="0" dirty="0">
                <a:ln>
                  <a:noFill/>
                </a:ln>
                <a:solidFill>
                  <a:srgbClr val="009FE3"/>
                </a:solidFill>
                <a:effectLst/>
                <a:uLnTx/>
                <a:uFillTx/>
                <a:latin typeface="Univers" panose="020B0503020202020204" pitchFamily="34" charset="0"/>
                <a:ea typeface="+mn-ea"/>
                <a:cs typeface="+mn-cs"/>
              </a:rPr>
              <a:t>Instructions</a:t>
            </a:r>
          </a:p>
        </p:txBody>
      </p:sp>
    </p:spTree>
    <p:extLst>
      <p:ext uri="{BB962C8B-B14F-4D97-AF65-F5344CB8AC3E}">
        <p14:creationId xmlns:p14="http://schemas.microsoft.com/office/powerpoint/2010/main" val="33610778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3">
            <a:extLst>
              <a:ext uri="{FF2B5EF4-FFF2-40B4-BE49-F238E27FC236}">
                <a16:creationId xmlns:a16="http://schemas.microsoft.com/office/drawing/2014/main" id="{C1B640CA-9B45-4253-B046-6E96722671F4}"/>
              </a:ext>
            </a:extLst>
          </p:cNvPr>
          <p:cNvSpPr txBox="1">
            <a:spLocks noGrp="1"/>
          </p:cNvSpPr>
          <p:nvPr>
            <p:ph type="title" idx="4294967295"/>
          </p:nvPr>
        </p:nvSpPr>
        <p:spPr>
          <a:xfrm>
            <a:off x="1047707" y="1131941"/>
            <a:ext cx="15894274" cy="11541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r" defTabSz="914400" rtl="0" eaLnBrk="1" fontAlgn="auto" latinLnBrk="0" hangingPunct="1">
              <a:lnSpc>
                <a:spcPts val="9027"/>
              </a:lnSpc>
              <a:spcBef>
                <a:spcPts val="0"/>
              </a:spcBef>
              <a:spcAft>
                <a:spcPts val="0"/>
              </a:spcAft>
              <a:buClrTx/>
              <a:buSzTx/>
              <a:buFontTx/>
              <a:buNone/>
              <a:tabLst/>
              <a:defRPr/>
            </a:pPr>
            <a:r>
              <a:rPr kumimoji="0" lang="en-US" sz="7523" b="0" i="0" u="none" strike="noStrike" kern="1200" cap="none" spc="993" normalizeH="0" baseline="0" noProof="0">
                <a:ln>
                  <a:noFill/>
                </a:ln>
                <a:solidFill>
                  <a:srgbClr val="009FE3"/>
                </a:solidFill>
                <a:effectLst/>
                <a:uLnTx/>
                <a:uFillTx/>
                <a:latin typeface="Univers" panose="020B0503020202020204" pitchFamily="34" charset="0"/>
                <a:ea typeface="+mn-ea"/>
                <a:cs typeface="+mn-cs"/>
              </a:rPr>
              <a:t>Your Tools</a:t>
            </a:r>
          </a:p>
        </p:txBody>
      </p:sp>
      <p:sp>
        <p:nvSpPr>
          <p:cNvPr id="22" name="TextBox 21">
            <a:extLst>
              <a:ext uri="{FF2B5EF4-FFF2-40B4-BE49-F238E27FC236}">
                <a16:creationId xmlns:a16="http://schemas.microsoft.com/office/drawing/2014/main" id="{4B33FB03-FF7D-4113-B1CD-EB96C713796D}"/>
              </a:ext>
            </a:extLst>
          </p:cNvPr>
          <p:cNvSpPr txBox="1"/>
          <p:nvPr/>
        </p:nvSpPr>
        <p:spPr>
          <a:xfrm>
            <a:off x="1176960" y="7078802"/>
            <a:ext cx="5261162" cy="646331"/>
          </a:xfrm>
          <a:prstGeom prst="rect">
            <a:avLst/>
          </a:prstGeom>
          <a:noFill/>
        </p:spPr>
        <p:txBody>
          <a:bodyPr wrap="square">
            <a:spAutoFit/>
          </a:bodyPr>
          <a:lstStyle/>
          <a:p>
            <a:r>
              <a:rPr lang="en-US">
                <a:latin typeface="Univers" panose="020B0503020202020204" pitchFamily="34" charset="0"/>
                <a:cs typeface="Arial" panose="020B0604020202020204" pitchFamily="34" charset="0"/>
              </a:rPr>
              <a:t>The Facilitator’s  question and guide for the post-game conversation can be accessed </a:t>
            </a:r>
            <a:r>
              <a:rPr lang="en-US">
                <a:latin typeface="Univers" panose="020B0503020202020204" pitchFamily="34" charset="0"/>
                <a:cs typeface="Arial" panose="020B0604020202020204" pitchFamily="34" charset="0"/>
                <a:hlinkClick r:id="rId3"/>
              </a:rPr>
              <a:t>here</a:t>
            </a:r>
            <a:r>
              <a:rPr lang="en-US">
                <a:latin typeface="Univers" panose="020B0503020202020204" pitchFamily="34" charset="0"/>
                <a:cs typeface="Arial" panose="020B0604020202020204" pitchFamily="34" charset="0"/>
              </a:rPr>
              <a:t>.</a:t>
            </a:r>
          </a:p>
        </p:txBody>
      </p:sp>
      <p:sp>
        <p:nvSpPr>
          <p:cNvPr id="23" name="Rechteck 27" descr="Footer text reads: CARE • RESPECT • INTEGRITY • TRUST • ACCOUNTABILITY • SUSTAINABILITY&#10;And the UNICEF logo">
            <a:extLst>
              <a:ext uri="{FF2B5EF4-FFF2-40B4-BE49-F238E27FC236}">
                <a16:creationId xmlns:a16="http://schemas.microsoft.com/office/drawing/2014/main" id="{8ABC47D4-5D79-4C51-9DC0-318095883729}"/>
              </a:ext>
            </a:extLst>
          </p:cNvPr>
          <p:cNvSpPr/>
          <p:nvPr/>
        </p:nvSpPr>
        <p:spPr>
          <a:xfrm>
            <a:off x="-76200" y="9590655"/>
            <a:ext cx="18364200" cy="734445"/>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pic>
        <p:nvPicPr>
          <p:cNvPr id="24" name="Grafik 8" descr="UNICEF logo">
            <a:extLst>
              <a:ext uri="{FF2B5EF4-FFF2-40B4-BE49-F238E27FC236}">
                <a16:creationId xmlns:a16="http://schemas.microsoft.com/office/drawing/2014/main" id="{980505D7-BBD7-4B2E-86A9-7556B4F1C395}"/>
              </a:ext>
            </a:extLst>
          </p:cNvPr>
          <p:cNvPicPr>
            <a:picLocks noChangeAspect="1"/>
          </p:cNvPicPr>
          <p:nvPr/>
        </p:nvPicPr>
        <p:blipFill>
          <a:blip r:embed="rId4"/>
          <a:stretch>
            <a:fillRect/>
          </a:stretch>
        </p:blipFill>
        <p:spPr>
          <a:xfrm>
            <a:off x="13487400" y="9639300"/>
            <a:ext cx="4233058" cy="542471"/>
          </a:xfrm>
          <a:prstGeom prst="rect">
            <a:avLst/>
          </a:prstGeom>
        </p:spPr>
      </p:pic>
      <p:sp>
        <p:nvSpPr>
          <p:cNvPr id="25" name="TextBox 23">
            <a:extLst>
              <a:ext uri="{FF2B5EF4-FFF2-40B4-BE49-F238E27FC236}">
                <a16:creationId xmlns:a16="http://schemas.microsoft.com/office/drawing/2014/main" id="{D6C71676-1F54-4F16-863E-67C251AF20EA}"/>
              </a:ext>
            </a:extLst>
          </p:cNvPr>
          <p:cNvSpPr txBox="1"/>
          <p:nvPr/>
        </p:nvSpPr>
        <p:spPr>
          <a:xfrm>
            <a:off x="560461" y="9757946"/>
            <a:ext cx="13155539" cy="369332"/>
          </a:xfrm>
          <a:prstGeom prst="rect">
            <a:avLst/>
          </a:prstGeom>
          <a:noFill/>
        </p:spPr>
        <p:txBody>
          <a:bodyPr wrap="square" rtlCol="0">
            <a:spAutoFit/>
          </a:bodyPr>
          <a:lstStyle/>
          <a:p>
            <a:pPr lvl="0">
              <a:defRPr/>
            </a:pPr>
            <a:r>
              <a:rPr lang="en-US" b="1" spc="300">
                <a:solidFill>
                  <a:schemeClr val="bg1"/>
                </a:solidFill>
                <a:latin typeface="Univers" panose="020B0503020202020204" pitchFamily="34" charset="0"/>
                <a:cs typeface="Calibri Light" panose="020F0302020204030204" pitchFamily="34" charset="0"/>
              </a:rPr>
              <a:t>CARE • RESPECT • INTEGRITY • TRUST • ACCOUNTABILITY • SUSTAINABILITY</a:t>
            </a:r>
          </a:p>
        </p:txBody>
      </p:sp>
      <p:pic>
        <p:nvPicPr>
          <p:cNvPr id="3" name="Picture 2" descr="Screenshot of questions from the Privilege Walk guide">
            <a:extLst>
              <a:ext uri="{FF2B5EF4-FFF2-40B4-BE49-F238E27FC236}">
                <a16:creationId xmlns:a16="http://schemas.microsoft.com/office/drawing/2014/main" id="{2429D79E-48F1-4C75-B0B5-6579AF0F2D3C}"/>
              </a:ext>
            </a:extLst>
          </p:cNvPr>
          <p:cNvPicPr>
            <a:picLocks noChangeAspect="1"/>
          </p:cNvPicPr>
          <p:nvPr/>
        </p:nvPicPr>
        <p:blipFill>
          <a:blip r:embed="rId5"/>
          <a:stretch>
            <a:fillRect/>
          </a:stretch>
        </p:blipFill>
        <p:spPr>
          <a:xfrm>
            <a:off x="1176960" y="1635882"/>
            <a:ext cx="7967040" cy="4870060"/>
          </a:xfrm>
          <a:prstGeom prst="rect">
            <a:avLst/>
          </a:prstGeom>
          <a:effectLst>
            <a:outerShdw blurRad="50800" dist="38100" dir="5400000" algn="t" rotWithShape="0">
              <a:prstClr val="black">
                <a:alpha val="40000"/>
              </a:prstClr>
            </a:outerShdw>
          </a:effectLst>
        </p:spPr>
      </p:pic>
      <p:pic>
        <p:nvPicPr>
          <p:cNvPr id="5" name="Picture 4" descr="Screenshot of questions from the Privilege Walk guide">
            <a:extLst>
              <a:ext uri="{FF2B5EF4-FFF2-40B4-BE49-F238E27FC236}">
                <a16:creationId xmlns:a16="http://schemas.microsoft.com/office/drawing/2014/main" id="{B62BF331-320A-4DA6-A32F-32A754C223E9}"/>
              </a:ext>
            </a:extLst>
          </p:cNvPr>
          <p:cNvPicPr>
            <a:picLocks noChangeAspect="1"/>
          </p:cNvPicPr>
          <p:nvPr/>
        </p:nvPicPr>
        <p:blipFill>
          <a:blip r:embed="rId6"/>
          <a:stretch>
            <a:fillRect/>
          </a:stretch>
        </p:blipFill>
        <p:spPr>
          <a:xfrm>
            <a:off x="7848600" y="4207580"/>
            <a:ext cx="9428373" cy="386661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487659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4B33FB03-FF7D-4113-B1CD-EB96C713796D}"/>
              </a:ext>
            </a:extLst>
          </p:cNvPr>
          <p:cNvSpPr txBox="1"/>
          <p:nvPr/>
        </p:nvSpPr>
        <p:spPr>
          <a:xfrm>
            <a:off x="914400" y="8508728"/>
            <a:ext cx="8001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Any questions on how it worked? Reach out to </a:t>
            </a:r>
            <a:r>
              <a:rPr lang="en-US">
                <a:solidFill>
                  <a:prstClr val="black"/>
                </a:solidFill>
                <a:latin typeface="Calibri"/>
              </a:rPr>
              <a:t>Bernadette at</a:t>
            </a:r>
            <a:r>
              <a:rPr lang="sv-SE">
                <a:solidFill>
                  <a:prstClr val="black"/>
                </a:solidFill>
                <a:latin typeface="Calibri"/>
              </a:rPr>
              <a:t> bgutmann@unicef.org</a:t>
            </a:r>
            <a:r>
              <a:rPr kumimoji="0" lang="en-US" sz="1800" b="0" i="0" u="none" strike="noStrike" kern="1200" cap="none" spc="0" normalizeH="0" baseline="0" noProof="0">
                <a:ln>
                  <a:noFill/>
                </a:ln>
                <a:solidFill>
                  <a:prstClr val="black"/>
                </a:solidFill>
                <a:effectLst/>
                <a:uLnTx/>
                <a:uFillTx/>
                <a:latin typeface="Calibri"/>
                <a:ea typeface="+mn-ea"/>
                <a:cs typeface="+mn-cs"/>
              </a:rPr>
              <a:t> </a:t>
            </a:r>
          </a:p>
        </p:txBody>
      </p:sp>
      <p:sp>
        <p:nvSpPr>
          <p:cNvPr id="23" name="Rechteck 27" descr="Footer text reads: CARE • RESPECT • INTEGRITY • TRUST • ACCOUNTABILITY • SUSTAINABILITY&#10;And the UNICEF logo">
            <a:extLst>
              <a:ext uri="{FF2B5EF4-FFF2-40B4-BE49-F238E27FC236}">
                <a16:creationId xmlns:a16="http://schemas.microsoft.com/office/drawing/2014/main" id="{8ABC47D4-5D79-4C51-9DC0-318095883729}"/>
              </a:ext>
            </a:extLst>
          </p:cNvPr>
          <p:cNvSpPr/>
          <p:nvPr/>
        </p:nvSpPr>
        <p:spPr>
          <a:xfrm>
            <a:off x="-76200" y="9590655"/>
            <a:ext cx="18364200" cy="734445"/>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prstClr val="white"/>
              </a:solidFill>
              <a:effectLst/>
              <a:uLnTx/>
              <a:uFillTx/>
              <a:latin typeface="Calibri"/>
              <a:ea typeface="+mn-ea"/>
              <a:cs typeface="+mn-cs"/>
            </a:endParaRPr>
          </a:p>
        </p:txBody>
      </p:sp>
      <p:pic>
        <p:nvPicPr>
          <p:cNvPr id="24" name="Grafik 8" descr="UNICEF logo">
            <a:extLst>
              <a:ext uri="{FF2B5EF4-FFF2-40B4-BE49-F238E27FC236}">
                <a16:creationId xmlns:a16="http://schemas.microsoft.com/office/drawing/2014/main" id="{980505D7-BBD7-4B2E-86A9-7556B4F1C395}"/>
              </a:ext>
            </a:extLst>
          </p:cNvPr>
          <p:cNvPicPr>
            <a:picLocks noChangeAspect="1"/>
          </p:cNvPicPr>
          <p:nvPr/>
        </p:nvPicPr>
        <p:blipFill>
          <a:blip r:embed="rId2"/>
          <a:stretch>
            <a:fillRect/>
          </a:stretch>
        </p:blipFill>
        <p:spPr>
          <a:xfrm>
            <a:off x="13487400" y="9639300"/>
            <a:ext cx="4233058" cy="542471"/>
          </a:xfrm>
          <a:prstGeom prst="rect">
            <a:avLst/>
          </a:prstGeom>
        </p:spPr>
      </p:pic>
      <p:sp>
        <p:nvSpPr>
          <p:cNvPr id="25" name="TextBox 23">
            <a:extLst>
              <a:ext uri="{FF2B5EF4-FFF2-40B4-BE49-F238E27FC236}">
                <a16:creationId xmlns:a16="http://schemas.microsoft.com/office/drawing/2014/main" id="{D6C71676-1F54-4F16-863E-67C251AF20EA}"/>
              </a:ext>
            </a:extLst>
          </p:cNvPr>
          <p:cNvSpPr txBox="1"/>
          <p:nvPr/>
        </p:nvSpPr>
        <p:spPr>
          <a:xfrm>
            <a:off x="560461" y="9757946"/>
            <a:ext cx="131555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a:ln>
                  <a:noFill/>
                </a:ln>
                <a:solidFill>
                  <a:prstClr val="white"/>
                </a:solidFill>
                <a:effectLst/>
                <a:uLnTx/>
                <a:uFillTx/>
                <a:latin typeface="Univers" panose="020B0503020202020204" pitchFamily="34" charset="0"/>
                <a:ea typeface="+mn-ea"/>
                <a:cs typeface="Calibri Light" panose="020F0302020204030204" pitchFamily="34" charset="0"/>
              </a:rPr>
              <a:t>CARE • RESPECT • INTEGRITY • TRUST • ACCOUNTABILITY • SUSTAINABILITY</a:t>
            </a:r>
          </a:p>
        </p:txBody>
      </p:sp>
      <p:pic>
        <p:nvPicPr>
          <p:cNvPr id="4" name="Picture 3" descr="Photo of people playing the game">
            <a:extLst>
              <a:ext uri="{FF2B5EF4-FFF2-40B4-BE49-F238E27FC236}">
                <a16:creationId xmlns:a16="http://schemas.microsoft.com/office/drawing/2014/main" id="{F92E89D3-28AE-4E23-9DBB-09A5E3150586}"/>
              </a:ext>
            </a:extLst>
          </p:cNvPr>
          <p:cNvPicPr>
            <a:picLocks noChangeAspect="1"/>
          </p:cNvPicPr>
          <p:nvPr/>
        </p:nvPicPr>
        <p:blipFill>
          <a:blip r:embed="rId3"/>
          <a:stretch>
            <a:fillRect/>
          </a:stretch>
        </p:blipFill>
        <p:spPr>
          <a:xfrm>
            <a:off x="904336" y="995706"/>
            <a:ext cx="9753600" cy="7315200"/>
          </a:xfrm>
          <a:prstGeom prst="rect">
            <a:avLst/>
          </a:prstGeom>
        </p:spPr>
      </p:pic>
      <p:sp>
        <p:nvSpPr>
          <p:cNvPr id="11" name="TextBox 3">
            <a:extLst>
              <a:ext uri="{FF2B5EF4-FFF2-40B4-BE49-F238E27FC236}">
                <a16:creationId xmlns:a16="http://schemas.microsoft.com/office/drawing/2014/main" id="{56E44086-8C40-415A-B71F-72D7B5211036}"/>
              </a:ext>
            </a:extLst>
          </p:cNvPr>
          <p:cNvSpPr txBox="1">
            <a:spLocks noGrp="1"/>
          </p:cNvSpPr>
          <p:nvPr>
            <p:ph type="title" idx="4294967295"/>
          </p:nvPr>
        </p:nvSpPr>
        <p:spPr>
          <a:xfrm>
            <a:off x="10896600" y="993549"/>
            <a:ext cx="6121581" cy="461664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027"/>
              </a:lnSpc>
              <a:spcBef>
                <a:spcPts val="0"/>
              </a:spcBef>
              <a:spcAft>
                <a:spcPts val="0"/>
              </a:spcAft>
              <a:buClrTx/>
              <a:buSzTx/>
              <a:buFontTx/>
              <a:buNone/>
              <a:tabLst/>
              <a:defRPr/>
            </a:pPr>
            <a:r>
              <a:rPr kumimoji="0" lang="en-US" sz="7523" b="0" i="0" u="none" strike="noStrike" kern="1200" cap="none" spc="993" normalizeH="0" baseline="0" noProof="0">
                <a:ln>
                  <a:noFill/>
                </a:ln>
                <a:solidFill>
                  <a:srgbClr val="009FE3"/>
                </a:solidFill>
                <a:effectLst/>
                <a:uLnTx/>
                <a:uFillTx/>
                <a:latin typeface="Univers" panose="020B0503020202020204" pitchFamily="34" charset="0"/>
                <a:ea typeface="+mn-ea"/>
                <a:cs typeface="+mn-cs"/>
              </a:rPr>
              <a:t>The Privilege Walk </a:t>
            </a:r>
          </a:p>
          <a:p>
            <a:pPr marL="0" marR="0" lvl="0" indent="0" algn="l" defTabSz="914400" rtl="0" eaLnBrk="1" fontAlgn="auto" latinLnBrk="0" hangingPunct="1">
              <a:lnSpc>
                <a:spcPts val="9027"/>
              </a:lnSpc>
              <a:spcBef>
                <a:spcPts val="0"/>
              </a:spcBef>
              <a:spcAft>
                <a:spcPts val="0"/>
              </a:spcAft>
              <a:buClrTx/>
              <a:buSzTx/>
              <a:buFontTx/>
              <a:buNone/>
              <a:tabLst/>
              <a:defRPr/>
            </a:pPr>
            <a:r>
              <a:rPr kumimoji="0" lang="en-US" sz="7523" b="1" i="0" u="none" strike="noStrike" kern="1200" cap="none" spc="993" normalizeH="0" baseline="0" noProof="0">
                <a:ln>
                  <a:noFill/>
                </a:ln>
                <a:solidFill>
                  <a:srgbClr val="009FE3"/>
                </a:solidFill>
                <a:effectLst/>
                <a:uLnTx/>
                <a:uFillTx/>
                <a:latin typeface="Univers" panose="020B0503020202020204" pitchFamily="34" charset="0"/>
                <a:ea typeface="+mn-ea"/>
                <a:cs typeface="+mn-cs"/>
              </a:rPr>
              <a:t>in Action</a:t>
            </a:r>
          </a:p>
        </p:txBody>
      </p:sp>
    </p:spTree>
    <p:extLst>
      <p:ext uri="{BB962C8B-B14F-4D97-AF65-F5344CB8AC3E}">
        <p14:creationId xmlns:p14="http://schemas.microsoft.com/office/powerpoint/2010/main" val="1220725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775763" y="1767491"/>
            <a:ext cx="16736473" cy="8329203"/>
          </a:xfrm>
          <a:prstGeom prst="rect">
            <a:avLst/>
          </a:prstGeom>
        </p:spPr>
        <p:txBody>
          <a:bodyPr lIns="0" tIns="0" rIns="0" bIns="0" rtlCol="0" anchor="t">
            <a:spAutoFit/>
          </a:bodyPr>
          <a:lstStyle/>
          <a:p>
            <a:pPr>
              <a:lnSpc>
                <a:spcPts val="3599"/>
              </a:lnSpc>
            </a:pPr>
            <a:endParaRPr/>
          </a:p>
          <a:p>
            <a:pPr>
              <a:lnSpc>
                <a:spcPts val="3599"/>
              </a:lnSpc>
            </a:pPr>
            <a:r>
              <a:rPr lang="en-US" sz="2800" spc="-119">
                <a:solidFill>
                  <a:srgbClr val="000000"/>
                </a:solidFill>
                <a:latin typeface="Univers"/>
              </a:rPr>
              <a:t>The different activities contained in this Playbook </a:t>
            </a:r>
            <a:r>
              <a:rPr lang="en-US" sz="2800" b="1" spc="-119">
                <a:solidFill>
                  <a:srgbClr val="000000"/>
                </a:solidFill>
                <a:latin typeface="Univers"/>
              </a:rPr>
              <a:t>are based upon behavioural insights and research </a:t>
            </a:r>
            <a:r>
              <a:rPr lang="en-US" sz="2800" spc="-119">
                <a:solidFill>
                  <a:srgbClr val="000000"/>
                </a:solidFill>
                <a:latin typeface="Univers"/>
              </a:rPr>
              <a:t>that focus on reinforcing safety, inclusion and dismantling unconscious bias and behaviours that contribute to discrimination. For example:</a:t>
            </a:r>
          </a:p>
          <a:p>
            <a:pPr>
              <a:lnSpc>
                <a:spcPts val="3599"/>
              </a:lnSpc>
            </a:pPr>
            <a:endParaRPr lang="en-US" sz="2800" spc="-119">
              <a:solidFill>
                <a:srgbClr val="000000"/>
              </a:solidFill>
              <a:latin typeface="Univers"/>
            </a:endParaRPr>
          </a:p>
          <a:p>
            <a:pPr>
              <a:lnSpc>
                <a:spcPts val="3599"/>
              </a:lnSpc>
            </a:pPr>
            <a:r>
              <a:rPr lang="en-US" sz="2800" spc="-119">
                <a:solidFill>
                  <a:srgbClr val="000000"/>
                </a:solidFill>
                <a:latin typeface="Univers"/>
              </a:rPr>
              <a:t>Many of the activities reinforce the need to be vulnerable and empathetic, as </a:t>
            </a:r>
            <a:r>
              <a:rPr lang="en-US" sz="2800" spc="-119" err="1">
                <a:solidFill>
                  <a:srgbClr val="000000"/>
                </a:solidFill>
                <a:latin typeface="Univers"/>
              </a:rPr>
              <a:t>Brene</a:t>
            </a:r>
            <a:r>
              <a:rPr lang="en-US" sz="2800" spc="-119">
                <a:solidFill>
                  <a:srgbClr val="000000"/>
                </a:solidFill>
                <a:latin typeface="Univers"/>
              </a:rPr>
              <a:t> Brown highlights “The definition of vulnerability is the emotion that we experience during times of uncertainty, risk and emotional exposure…and has been validated by every study I’ve done …” “We know that </a:t>
            </a:r>
            <a:r>
              <a:rPr lang="en-US" sz="2800" b="1" spc="-119">
                <a:solidFill>
                  <a:srgbClr val="000000"/>
                </a:solidFill>
                <a:latin typeface="Univers"/>
              </a:rPr>
              <a:t>vulnerability is the cornerstone of courage-building</a:t>
            </a:r>
            <a:r>
              <a:rPr lang="en-US" sz="2800" spc="-119">
                <a:solidFill>
                  <a:srgbClr val="000000"/>
                </a:solidFill>
                <a:latin typeface="Univers"/>
              </a:rPr>
              <a:t>, but we often fail to realize that without vulnerability there is no </a:t>
            </a:r>
            <a:r>
              <a:rPr lang="en-US" sz="2800" b="1" spc="-119">
                <a:solidFill>
                  <a:srgbClr val="000000"/>
                </a:solidFill>
                <a:latin typeface="Univers"/>
              </a:rPr>
              <a:t>creativity or innovation</a:t>
            </a:r>
            <a:r>
              <a:rPr lang="en-US" sz="2800" spc="-119">
                <a:solidFill>
                  <a:srgbClr val="000000"/>
                </a:solidFill>
                <a:latin typeface="Univers"/>
              </a:rPr>
              <a:t>.”</a:t>
            </a:r>
          </a:p>
          <a:p>
            <a:pPr>
              <a:lnSpc>
                <a:spcPts val="3599"/>
              </a:lnSpc>
            </a:pPr>
            <a:endParaRPr lang="en-US" sz="2800" spc="-119">
              <a:solidFill>
                <a:srgbClr val="000000"/>
              </a:solidFill>
              <a:latin typeface="Univers" panose="020B0503020202020204" pitchFamily="34" charset="0"/>
            </a:endParaRPr>
          </a:p>
          <a:p>
            <a:pPr>
              <a:lnSpc>
                <a:spcPts val="3599"/>
              </a:lnSpc>
            </a:pPr>
            <a:r>
              <a:rPr lang="en-US" sz="2800" spc="-119">
                <a:solidFill>
                  <a:srgbClr val="000000"/>
                </a:solidFill>
                <a:latin typeface="Univers" panose="020B0503020202020204" pitchFamily="34" charset="0"/>
              </a:rPr>
              <a:t>“Every human being has biases, the point of examining our implicit biases is to bring our conscious mind up to our unconscious mind and to know when we are behaving in in a stereotyped way”. “</a:t>
            </a:r>
            <a:r>
              <a:rPr lang="en-US" sz="2800" b="1" spc="-119">
                <a:solidFill>
                  <a:srgbClr val="000000"/>
                </a:solidFill>
                <a:latin typeface="Univers" panose="020B0503020202020204" pitchFamily="34" charset="0"/>
              </a:rPr>
              <a:t>Shifting group boundaries </a:t>
            </a:r>
            <a:r>
              <a:rPr lang="en-US" sz="2800" spc="-119">
                <a:solidFill>
                  <a:srgbClr val="000000"/>
                </a:solidFill>
                <a:latin typeface="Univers" panose="020B0503020202020204" pitchFamily="34" charset="0"/>
              </a:rPr>
              <a:t>with respect to forming new identities is enough to overcome bias. </a:t>
            </a:r>
            <a:r>
              <a:rPr lang="en-US" sz="2800" b="1" spc="-119">
                <a:solidFill>
                  <a:srgbClr val="000000"/>
                </a:solidFill>
                <a:latin typeface="Univers" panose="020B0503020202020204" pitchFamily="34" charset="0"/>
              </a:rPr>
              <a:t>Mere membership in a group is sufficient to change one’s identity and preferences</a:t>
            </a:r>
            <a:r>
              <a:rPr lang="en-US" sz="2800" spc="-119">
                <a:solidFill>
                  <a:srgbClr val="000000"/>
                </a:solidFill>
                <a:latin typeface="Univers" panose="020B0503020202020204" pitchFamily="34" charset="0"/>
              </a:rPr>
              <a:t>, bridge old divides while creating new ones.”  (Source: The Power of Us”)</a:t>
            </a:r>
            <a:endParaRPr lang="en-US" sz="2800" b="1" spc="-119">
              <a:solidFill>
                <a:srgbClr val="000000"/>
              </a:solidFill>
              <a:latin typeface="Univers" panose="020B0503020202020204" pitchFamily="34" charset="0"/>
            </a:endParaRPr>
          </a:p>
          <a:p>
            <a:pPr>
              <a:lnSpc>
                <a:spcPts val="2413"/>
              </a:lnSpc>
            </a:pPr>
            <a:endParaRPr lang="en-US" sz="2999" spc="-119">
              <a:solidFill>
                <a:srgbClr val="000000"/>
              </a:solidFill>
              <a:latin typeface="Univers" panose="020B0503020202020204" pitchFamily="34" charset="0"/>
            </a:endParaRPr>
          </a:p>
          <a:p>
            <a:pPr>
              <a:lnSpc>
                <a:spcPts val="2413"/>
              </a:lnSpc>
            </a:pPr>
            <a:endParaRPr lang="en-US" sz="2999" spc="-119">
              <a:solidFill>
                <a:srgbClr val="000000"/>
              </a:solidFill>
              <a:latin typeface="Glacial Indifference"/>
            </a:endParaRPr>
          </a:p>
          <a:p>
            <a:pPr>
              <a:lnSpc>
                <a:spcPts val="2413"/>
              </a:lnSpc>
              <a:spcBef>
                <a:spcPct val="0"/>
              </a:spcBef>
            </a:pPr>
            <a:endParaRPr lang="en-US" sz="2999" spc="-119">
              <a:solidFill>
                <a:srgbClr val="000000"/>
              </a:solidFill>
              <a:latin typeface="Glacial Indifference"/>
            </a:endParaRPr>
          </a:p>
        </p:txBody>
      </p:sp>
      <p:sp>
        <p:nvSpPr>
          <p:cNvPr id="4" name="TextBox 4"/>
          <p:cNvSpPr txBox="1">
            <a:spLocks noGrp="1"/>
          </p:cNvSpPr>
          <p:nvPr>
            <p:ph type="title" idx="4294967295"/>
          </p:nvPr>
        </p:nvSpPr>
        <p:spPr>
          <a:xfrm>
            <a:off x="1028700" y="447675"/>
            <a:ext cx="15894274" cy="11525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027"/>
              </a:lnSpc>
              <a:spcBef>
                <a:spcPts val="0"/>
              </a:spcBef>
              <a:spcAft>
                <a:spcPts val="0"/>
              </a:spcAft>
              <a:buClrTx/>
              <a:buSzTx/>
              <a:buFontTx/>
              <a:buNone/>
              <a:tabLst/>
              <a:defRPr/>
            </a:pPr>
            <a:r>
              <a:rPr lang="en-US" sz="7523" spc="993" dirty="0">
                <a:solidFill>
                  <a:srgbClr val="009FE3"/>
                </a:solidFill>
                <a:latin typeface="Univers" panose="020B0503020202020204" pitchFamily="34" charset="0"/>
                <a:ea typeface="+mn-ea"/>
                <a:cs typeface="+mn-cs"/>
              </a:rPr>
              <a:t>USING INSIGHTS</a:t>
            </a:r>
            <a:r>
              <a:rPr kumimoji="0" lang="en-US" sz="7523" b="0" i="0" u="none" strike="noStrike" kern="1200" cap="none" spc="993" normalizeH="0" baseline="0" noProof="0" dirty="0">
                <a:ln>
                  <a:noFill/>
                </a:ln>
                <a:solidFill>
                  <a:srgbClr val="009FE3"/>
                </a:solidFill>
                <a:effectLst/>
                <a:uLnTx/>
                <a:uFillTx/>
                <a:latin typeface="Univers" panose="020B0503020202020204" pitchFamily="34" charset="0"/>
                <a:ea typeface="+mn-ea"/>
                <a:cs typeface="+mn-cs"/>
              </a:rPr>
              <a:t> </a:t>
            </a:r>
          </a:p>
        </p:txBody>
      </p:sp>
      <p:sp>
        <p:nvSpPr>
          <p:cNvPr id="5" name="Rechteck 27" descr="Footer text reads: CARE • RESPECT • INTEGRITY • TRUST • ACCOUNTABILITY • SUSTAINABILITY&#10;And the UNICEF logo">
            <a:extLst>
              <a:ext uri="{FF2B5EF4-FFF2-40B4-BE49-F238E27FC236}">
                <a16:creationId xmlns:a16="http://schemas.microsoft.com/office/drawing/2014/main" id="{1FD7355B-59DB-48D3-94B6-41D927FE3FB6}"/>
              </a:ext>
            </a:extLst>
          </p:cNvPr>
          <p:cNvSpPr/>
          <p:nvPr/>
        </p:nvSpPr>
        <p:spPr>
          <a:xfrm>
            <a:off x="-76200" y="9590655"/>
            <a:ext cx="18364200" cy="734445"/>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pic>
        <p:nvPicPr>
          <p:cNvPr id="6" name="Grafik 8" descr="UNICEF logo">
            <a:extLst>
              <a:ext uri="{FF2B5EF4-FFF2-40B4-BE49-F238E27FC236}">
                <a16:creationId xmlns:a16="http://schemas.microsoft.com/office/drawing/2014/main" id="{C57E75F6-B25C-4508-802A-2E5F7F102A06}"/>
              </a:ext>
            </a:extLst>
          </p:cNvPr>
          <p:cNvPicPr>
            <a:picLocks noChangeAspect="1"/>
          </p:cNvPicPr>
          <p:nvPr/>
        </p:nvPicPr>
        <p:blipFill>
          <a:blip r:embed="rId3"/>
          <a:stretch>
            <a:fillRect/>
          </a:stretch>
        </p:blipFill>
        <p:spPr>
          <a:xfrm>
            <a:off x="13487400" y="9639300"/>
            <a:ext cx="4233058" cy="542471"/>
          </a:xfrm>
          <a:prstGeom prst="rect">
            <a:avLst/>
          </a:prstGeom>
        </p:spPr>
      </p:pic>
      <p:sp>
        <p:nvSpPr>
          <p:cNvPr id="7" name="TextBox 23">
            <a:extLst>
              <a:ext uri="{FF2B5EF4-FFF2-40B4-BE49-F238E27FC236}">
                <a16:creationId xmlns:a16="http://schemas.microsoft.com/office/drawing/2014/main" id="{BB5D5AE2-0EAD-4D9C-833D-21F3992D9813}"/>
              </a:ext>
            </a:extLst>
          </p:cNvPr>
          <p:cNvSpPr txBox="1"/>
          <p:nvPr/>
        </p:nvSpPr>
        <p:spPr>
          <a:xfrm>
            <a:off x="560461" y="9757946"/>
            <a:ext cx="13155539" cy="369332"/>
          </a:xfrm>
          <a:prstGeom prst="rect">
            <a:avLst/>
          </a:prstGeom>
          <a:noFill/>
        </p:spPr>
        <p:txBody>
          <a:bodyPr wrap="square" rtlCol="0">
            <a:spAutoFit/>
          </a:bodyPr>
          <a:lstStyle/>
          <a:p>
            <a:pPr lvl="0">
              <a:defRPr/>
            </a:pPr>
            <a:r>
              <a:rPr lang="en-US" b="1" spc="300">
                <a:solidFill>
                  <a:schemeClr val="bg1"/>
                </a:solidFill>
                <a:latin typeface="Univers" panose="020B0503020202020204" pitchFamily="34" charset="0"/>
                <a:cs typeface="Calibri Light" panose="020F0302020204030204" pitchFamily="34" charset="0"/>
              </a:rPr>
              <a:t>CARE • RESPECT • INTEGRITY • TRUST • ACCOUNTABILITY • SUSTAINABILITY</a:t>
            </a:r>
          </a:p>
        </p:txBody>
      </p:sp>
    </p:spTree>
    <p:extLst>
      <p:ext uri="{BB962C8B-B14F-4D97-AF65-F5344CB8AC3E}">
        <p14:creationId xmlns:p14="http://schemas.microsoft.com/office/powerpoint/2010/main" val="33238655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028700" y="2959819"/>
            <a:ext cx="16306769" cy="6905737"/>
          </a:xfrm>
          <a:prstGeom prst="rect">
            <a:avLst/>
          </a:prstGeom>
        </p:spPr>
        <p:txBody>
          <a:bodyPr lIns="0" tIns="0" rIns="0" bIns="0" rtlCol="0" anchor="t">
            <a:spAutoFit/>
          </a:bodyPr>
          <a:lstStyle/>
          <a:p>
            <a:pPr>
              <a:lnSpc>
                <a:spcPts val="3599"/>
              </a:lnSpc>
            </a:pPr>
            <a:endParaRPr b="1"/>
          </a:p>
          <a:p>
            <a:pPr>
              <a:lnSpc>
                <a:spcPts val="3599"/>
              </a:lnSpc>
            </a:pPr>
            <a:r>
              <a:rPr lang="en-US" sz="2950" b="1" spc="-119">
                <a:solidFill>
                  <a:srgbClr val="000000"/>
                </a:solidFill>
                <a:latin typeface="Univers"/>
              </a:rPr>
              <a:t>What is the Activity </a:t>
            </a:r>
            <a:endParaRPr lang="en-US" sz="2950" b="1" spc="-119">
              <a:solidFill>
                <a:srgbClr val="000000"/>
              </a:solidFill>
              <a:latin typeface="Univers" panose="020B0503020202020204" pitchFamily="34" charset="0"/>
            </a:endParaRPr>
          </a:p>
          <a:p>
            <a:pPr>
              <a:lnSpc>
                <a:spcPts val="3599"/>
              </a:lnSpc>
            </a:pPr>
            <a:r>
              <a:rPr lang="en-US" sz="2950" spc="-119">
                <a:solidFill>
                  <a:srgbClr val="000000"/>
                </a:solidFill>
                <a:latin typeface="Univers"/>
              </a:rPr>
              <a:t>This is an insightful activity for about  5 people or less to be in a group to share personal reflections and build empathy towards each other. The facilitator asks each participant to take some individual time out to answer a series of questions in the sheet provided. They can draw out their answers. When they are finished, they then come together in pairs or in a larger group (depending on how comfortable they feel) to share their River of Life. </a:t>
            </a:r>
            <a:r>
              <a:rPr lang="en-US" sz="2950" b="1" spc="-119">
                <a:solidFill>
                  <a:srgbClr val="FF0000"/>
                </a:solidFill>
                <a:latin typeface="Univers"/>
              </a:rPr>
              <a:t>It is critical to ensure that the stories are shared where colleagues feel safe.</a:t>
            </a:r>
          </a:p>
          <a:p>
            <a:pPr>
              <a:lnSpc>
                <a:spcPts val="3599"/>
              </a:lnSpc>
            </a:pPr>
            <a:endParaRPr lang="en-US" sz="2999" spc="-119">
              <a:solidFill>
                <a:srgbClr val="000000"/>
              </a:solidFill>
              <a:latin typeface="Univers" panose="020B0503020202020204" pitchFamily="34" charset="0"/>
            </a:endParaRPr>
          </a:p>
          <a:p>
            <a:pPr>
              <a:lnSpc>
                <a:spcPts val="3599"/>
              </a:lnSpc>
            </a:pPr>
            <a:r>
              <a:rPr lang="en-US" sz="2950" b="1" spc="-119">
                <a:solidFill>
                  <a:srgbClr val="000000"/>
                </a:solidFill>
                <a:latin typeface="Univers"/>
              </a:rPr>
              <a:t>What Tools You will Need: </a:t>
            </a:r>
            <a:endParaRPr lang="en-US" sz="2950" b="1" spc="-119">
              <a:solidFill>
                <a:srgbClr val="000000"/>
              </a:solidFill>
              <a:latin typeface="Univers" panose="020B0503020202020204" pitchFamily="34" charset="0"/>
            </a:endParaRPr>
          </a:p>
          <a:p>
            <a:pPr>
              <a:lnSpc>
                <a:spcPts val="3599"/>
              </a:lnSpc>
            </a:pPr>
            <a:r>
              <a:rPr lang="en-US" sz="2950" spc="-119">
                <a:solidFill>
                  <a:srgbClr val="000000"/>
                </a:solidFill>
                <a:latin typeface="Univers"/>
              </a:rPr>
              <a:t>A facilitator who can help to explain the game, read the questions and facilitate discussion and reflection at the end.</a:t>
            </a:r>
          </a:p>
          <a:p>
            <a:pPr>
              <a:lnSpc>
                <a:spcPts val="3599"/>
              </a:lnSpc>
            </a:pPr>
            <a:r>
              <a:rPr lang="en-US" sz="2950" spc="-119">
                <a:solidFill>
                  <a:srgbClr val="000000"/>
                </a:solidFill>
                <a:latin typeface="Univers"/>
              </a:rPr>
              <a:t>A safe, large space for people to  convene or go into individual space for reflection.</a:t>
            </a:r>
          </a:p>
          <a:p>
            <a:pPr>
              <a:lnSpc>
                <a:spcPts val="3599"/>
              </a:lnSpc>
            </a:pPr>
            <a:r>
              <a:rPr lang="en-US" sz="2950" spc="-119">
                <a:solidFill>
                  <a:srgbClr val="000000"/>
                </a:solidFill>
                <a:latin typeface="Univers"/>
              </a:rPr>
              <a:t>Flipchart for facilitator to note thoughts and ideas</a:t>
            </a:r>
          </a:p>
          <a:p>
            <a:pPr>
              <a:lnSpc>
                <a:spcPts val="3599"/>
              </a:lnSpc>
              <a:spcBef>
                <a:spcPct val="0"/>
              </a:spcBef>
            </a:pPr>
            <a:endParaRPr lang="en-US" sz="2999" spc="-119">
              <a:solidFill>
                <a:srgbClr val="000000"/>
              </a:solidFill>
              <a:latin typeface="Glacial Indifference"/>
            </a:endParaRPr>
          </a:p>
        </p:txBody>
      </p:sp>
      <p:sp>
        <p:nvSpPr>
          <p:cNvPr id="5" name="Rechteck 27" descr="Footer text reads: CARE • RESPECT • INTEGRITY • TRUST • ACCOUNTABILITY • SUSTAINABILITY&#10;And the UNICEF logo">
            <a:extLst>
              <a:ext uri="{FF2B5EF4-FFF2-40B4-BE49-F238E27FC236}">
                <a16:creationId xmlns:a16="http://schemas.microsoft.com/office/drawing/2014/main" id="{8205BD1A-49F7-4D8C-89F5-AB89D8D8FD2F}"/>
              </a:ext>
            </a:extLst>
          </p:cNvPr>
          <p:cNvSpPr/>
          <p:nvPr/>
        </p:nvSpPr>
        <p:spPr>
          <a:xfrm>
            <a:off x="-76200" y="9590655"/>
            <a:ext cx="18364200" cy="734445"/>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pic>
        <p:nvPicPr>
          <p:cNvPr id="6" name="Grafik 8" descr="UNICEF logo">
            <a:extLst>
              <a:ext uri="{FF2B5EF4-FFF2-40B4-BE49-F238E27FC236}">
                <a16:creationId xmlns:a16="http://schemas.microsoft.com/office/drawing/2014/main" id="{615F77CC-9E18-49C9-8A3A-1B4D27165133}"/>
              </a:ext>
            </a:extLst>
          </p:cNvPr>
          <p:cNvPicPr>
            <a:picLocks noChangeAspect="1"/>
          </p:cNvPicPr>
          <p:nvPr/>
        </p:nvPicPr>
        <p:blipFill>
          <a:blip r:embed="rId3"/>
          <a:stretch>
            <a:fillRect/>
          </a:stretch>
        </p:blipFill>
        <p:spPr>
          <a:xfrm>
            <a:off x="13487400" y="9639300"/>
            <a:ext cx="4233058" cy="542471"/>
          </a:xfrm>
          <a:prstGeom prst="rect">
            <a:avLst/>
          </a:prstGeom>
        </p:spPr>
      </p:pic>
      <p:sp>
        <p:nvSpPr>
          <p:cNvPr id="7" name="TextBox 23">
            <a:extLst>
              <a:ext uri="{FF2B5EF4-FFF2-40B4-BE49-F238E27FC236}">
                <a16:creationId xmlns:a16="http://schemas.microsoft.com/office/drawing/2014/main" id="{AA00BFA6-8266-4C0F-90FA-6DE073E6EC9E}"/>
              </a:ext>
            </a:extLst>
          </p:cNvPr>
          <p:cNvSpPr txBox="1"/>
          <p:nvPr/>
        </p:nvSpPr>
        <p:spPr>
          <a:xfrm>
            <a:off x="560461" y="9757946"/>
            <a:ext cx="13155539" cy="369332"/>
          </a:xfrm>
          <a:prstGeom prst="rect">
            <a:avLst/>
          </a:prstGeom>
          <a:noFill/>
        </p:spPr>
        <p:txBody>
          <a:bodyPr wrap="square" rtlCol="0">
            <a:spAutoFit/>
          </a:bodyPr>
          <a:lstStyle/>
          <a:p>
            <a:pPr lvl="0">
              <a:defRPr/>
            </a:pPr>
            <a:r>
              <a:rPr lang="en-US" b="1" spc="300">
                <a:solidFill>
                  <a:schemeClr val="bg1"/>
                </a:solidFill>
                <a:latin typeface="Univers" panose="020B0503020202020204" pitchFamily="34" charset="0"/>
                <a:cs typeface="Calibri Light" panose="020F0302020204030204" pitchFamily="34" charset="0"/>
              </a:rPr>
              <a:t>CARE • RESPECT • INTEGRITY • TRUST • ACCOUNTABILITY • SUSTAINABILITY</a:t>
            </a:r>
          </a:p>
        </p:txBody>
      </p:sp>
      <p:sp>
        <p:nvSpPr>
          <p:cNvPr id="8" name="TextBox 3">
            <a:extLst>
              <a:ext uri="{FF2B5EF4-FFF2-40B4-BE49-F238E27FC236}">
                <a16:creationId xmlns:a16="http://schemas.microsoft.com/office/drawing/2014/main" id="{16C7CC62-1C4D-4C71-BD4A-0323C0C5A845}"/>
              </a:ext>
            </a:extLst>
          </p:cNvPr>
          <p:cNvSpPr txBox="1">
            <a:spLocks noGrp="1"/>
          </p:cNvSpPr>
          <p:nvPr>
            <p:ph type="title" idx="4294967295"/>
          </p:nvPr>
        </p:nvSpPr>
        <p:spPr>
          <a:xfrm>
            <a:off x="1028700" y="990437"/>
            <a:ext cx="15894274" cy="11541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027"/>
              </a:lnSpc>
              <a:spcBef>
                <a:spcPts val="0"/>
              </a:spcBef>
              <a:spcAft>
                <a:spcPts val="0"/>
              </a:spcAft>
              <a:buClrTx/>
              <a:buSzTx/>
              <a:buFontTx/>
              <a:buNone/>
              <a:tabLst/>
              <a:defRPr/>
            </a:pPr>
            <a:r>
              <a:rPr kumimoji="0" lang="en-US" sz="7523" b="0" i="0" u="none" strike="noStrike" kern="1200" cap="none" spc="993" normalizeH="0" baseline="0" noProof="0">
                <a:ln>
                  <a:noFill/>
                </a:ln>
                <a:solidFill>
                  <a:srgbClr val="009FE3"/>
                </a:solidFill>
                <a:effectLst/>
                <a:uLnTx/>
                <a:uFillTx/>
                <a:latin typeface="Univers" panose="020B0503020202020204" pitchFamily="34" charset="0"/>
                <a:ea typeface="+mn-ea"/>
                <a:cs typeface="+mn-cs"/>
              </a:rPr>
              <a:t>The River of Life</a:t>
            </a:r>
          </a:p>
        </p:txBody>
      </p:sp>
      <p:sp>
        <p:nvSpPr>
          <p:cNvPr id="3" name="Rectangle: Rounded Corners 2">
            <a:extLst>
              <a:ext uri="{FF2B5EF4-FFF2-40B4-BE49-F238E27FC236}">
                <a16:creationId xmlns:a16="http://schemas.microsoft.com/office/drawing/2014/main" id="{0AE3E024-EE23-4DBB-5CE6-063FC5C14ACD}"/>
              </a:ext>
            </a:extLst>
          </p:cNvPr>
          <p:cNvSpPr/>
          <p:nvPr/>
        </p:nvSpPr>
        <p:spPr>
          <a:xfrm>
            <a:off x="12405906" y="42470"/>
            <a:ext cx="5873974" cy="1152525"/>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7823"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39" normalizeH="0" baseline="0" noProof="0">
                <a:ln>
                  <a:noFill/>
                </a:ln>
                <a:solidFill>
                  <a:prstClr val="white"/>
                </a:solidFill>
                <a:effectLst/>
                <a:uLnTx/>
                <a:uFillTx/>
                <a:latin typeface="Univers" panose="020B0503020202020204" pitchFamily="34" charset="0"/>
                <a:ea typeface="+mn-ea"/>
                <a:cs typeface="+mn-cs"/>
              </a:rPr>
              <a:t>Creating spaces for conversations and empathy</a:t>
            </a:r>
          </a:p>
        </p:txBody>
      </p:sp>
    </p:spTree>
    <p:extLst>
      <p:ext uri="{BB962C8B-B14F-4D97-AF65-F5344CB8AC3E}">
        <p14:creationId xmlns:p14="http://schemas.microsoft.com/office/powerpoint/2010/main" val="384528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991157" y="1630737"/>
            <a:ext cx="16306769" cy="8131393"/>
          </a:xfrm>
          <a:prstGeom prst="rect">
            <a:avLst/>
          </a:prstGeom>
        </p:spPr>
        <p:txBody>
          <a:bodyPr lIns="0" tIns="0" rIns="0" bIns="0" rtlCol="0" anchor="t">
            <a:spAutoFit/>
          </a:bodyPr>
          <a:lstStyle/>
          <a:p>
            <a:pPr>
              <a:lnSpc>
                <a:spcPts val="3599"/>
              </a:lnSpc>
            </a:pPr>
            <a:endParaRPr lang="en-US" sz="2800" b="1" dirty="0">
              <a:latin typeface="Univers"/>
            </a:endParaRPr>
          </a:p>
          <a:p>
            <a:pPr>
              <a:lnSpc>
                <a:spcPts val="3599"/>
              </a:lnSpc>
            </a:pPr>
            <a:endParaRPr lang="en-US" sz="2800" b="1" spc="-119" dirty="0">
              <a:solidFill>
                <a:srgbClr val="000000"/>
              </a:solidFill>
              <a:latin typeface="Univers"/>
            </a:endParaRPr>
          </a:p>
          <a:p>
            <a:pPr>
              <a:lnSpc>
                <a:spcPts val="3599"/>
              </a:lnSpc>
            </a:pPr>
            <a:r>
              <a:rPr lang="en-US" sz="2800" b="1" spc="-119" dirty="0">
                <a:solidFill>
                  <a:srgbClr val="000000"/>
                </a:solidFill>
                <a:latin typeface="Univers"/>
              </a:rPr>
              <a:t>STEP 1</a:t>
            </a:r>
            <a:endParaRPr lang="en-US" dirty="0"/>
          </a:p>
          <a:p>
            <a:pPr>
              <a:lnSpc>
                <a:spcPts val="3599"/>
              </a:lnSpc>
            </a:pPr>
            <a:r>
              <a:rPr lang="en-US" sz="2800" dirty="0">
                <a:latin typeface="Univers"/>
                <a:cs typeface="Arial"/>
              </a:rPr>
              <a:t>Think about the course of your life • If your life were a river, what shape would it take?</a:t>
            </a:r>
            <a:endParaRPr lang="en-US" sz="2800" dirty="0">
              <a:solidFill>
                <a:srgbClr val="000000"/>
              </a:solidFill>
              <a:latin typeface="Univers"/>
              <a:cs typeface="Arial" panose="020B0604020202020204" pitchFamily="34" charset="0"/>
            </a:endParaRPr>
          </a:p>
          <a:p>
            <a:pPr>
              <a:lnSpc>
                <a:spcPts val="3599"/>
              </a:lnSpc>
            </a:pPr>
            <a:endParaRPr lang="en-US" sz="2800" dirty="0">
              <a:solidFill>
                <a:srgbClr val="000000"/>
              </a:solidFill>
              <a:latin typeface="Univers"/>
              <a:cs typeface="Arial"/>
            </a:endParaRPr>
          </a:p>
          <a:p>
            <a:pPr>
              <a:lnSpc>
                <a:spcPts val="3599"/>
              </a:lnSpc>
            </a:pPr>
            <a:r>
              <a:rPr lang="en-US" sz="2800" b="1" dirty="0">
                <a:solidFill>
                  <a:srgbClr val="000000"/>
                </a:solidFill>
                <a:latin typeface="Univers"/>
                <a:cs typeface="Arial"/>
              </a:rPr>
              <a:t>STEP 2</a:t>
            </a:r>
          </a:p>
          <a:p>
            <a:r>
              <a:rPr lang="en-US" sz="2800" dirty="0">
                <a:solidFill>
                  <a:srgbClr val="000000"/>
                </a:solidFill>
                <a:latin typeface="Univers"/>
                <a:cs typeface="Arial"/>
              </a:rPr>
              <a:t>Now think about the various people who have accompanied you along this river’s journey. Record these key relationships and draw/note them in the appropriate places on your river of life. </a:t>
            </a:r>
          </a:p>
          <a:p>
            <a:pPr>
              <a:lnSpc>
                <a:spcPts val="3599"/>
              </a:lnSpc>
            </a:pPr>
            <a:endParaRPr lang="en-US" sz="2800" dirty="0">
              <a:solidFill>
                <a:srgbClr val="000000"/>
              </a:solidFill>
              <a:latin typeface="Univers"/>
              <a:cs typeface="Arial" panose="020B0604020202020204" pitchFamily="34" charset="0"/>
            </a:endParaRPr>
          </a:p>
          <a:p>
            <a:pPr>
              <a:lnSpc>
                <a:spcPts val="3599"/>
              </a:lnSpc>
            </a:pPr>
            <a:r>
              <a:rPr lang="en-US" sz="2800" b="1" dirty="0">
                <a:solidFill>
                  <a:srgbClr val="000000"/>
                </a:solidFill>
                <a:latin typeface="Univers"/>
                <a:cs typeface="Segoe UI"/>
              </a:rPr>
              <a:t>STEP 3</a:t>
            </a:r>
            <a:endParaRPr lang="en-US" sz="2800" dirty="0">
              <a:solidFill>
                <a:srgbClr val="000000"/>
              </a:solidFill>
              <a:latin typeface="Univers"/>
              <a:cs typeface="Segoe UI"/>
            </a:endParaRPr>
          </a:p>
          <a:p>
            <a:pPr>
              <a:lnSpc>
                <a:spcPts val="3599"/>
              </a:lnSpc>
            </a:pPr>
            <a:r>
              <a:rPr lang="en-US" sz="2800" dirty="0">
                <a:solidFill>
                  <a:srgbClr val="000000"/>
                </a:solidFill>
                <a:latin typeface="Univers"/>
                <a:cs typeface="Arial"/>
              </a:rPr>
              <a:t>Note what has been important to you. • What values, commitments? </a:t>
            </a:r>
          </a:p>
          <a:p>
            <a:pPr>
              <a:lnSpc>
                <a:spcPts val="3599"/>
              </a:lnSpc>
            </a:pPr>
            <a:endParaRPr lang="en-US" sz="2800" b="1" dirty="0">
              <a:solidFill>
                <a:srgbClr val="000000"/>
              </a:solidFill>
              <a:latin typeface="Univers"/>
              <a:cs typeface="Arial"/>
            </a:endParaRPr>
          </a:p>
          <a:p>
            <a:pPr>
              <a:lnSpc>
                <a:spcPts val="3599"/>
              </a:lnSpc>
            </a:pPr>
            <a:r>
              <a:rPr lang="en-US" sz="2800" b="1" dirty="0">
                <a:solidFill>
                  <a:srgbClr val="000000"/>
                </a:solidFill>
                <a:latin typeface="Univers"/>
                <a:cs typeface="Arial"/>
              </a:rPr>
              <a:t>STEP 4</a:t>
            </a:r>
          </a:p>
          <a:p>
            <a:pPr>
              <a:lnSpc>
                <a:spcPts val="3599"/>
              </a:lnSpc>
            </a:pPr>
            <a:r>
              <a:rPr lang="en-US" sz="2800" dirty="0">
                <a:solidFill>
                  <a:srgbClr val="000000"/>
                </a:solidFill>
                <a:latin typeface="Univers"/>
                <a:cs typeface="Arial"/>
              </a:rPr>
              <a:t>Take a moment to share with one or a small group of colleague – where you feel safe and comfortable.</a:t>
            </a:r>
          </a:p>
          <a:p>
            <a:pPr>
              <a:lnSpc>
                <a:spcPts val="3599"/>
              </a:lnSpc>
            </a:pPr>
            <a:endParaRPr lang="en-US" sz="3200" dirty="0">
              <a:solidFill>
                <a:srgbClr val="000000"/>
              </a:solidFill>
              <a:latin typeface="Arial" panose="020B0604020202020204" pitchFamily="34" charset="0"/>
              <a:cs typeface="Arial" panose="020B0604020202020204" pitchFamily="34" charset="0"/>
            </a:endParaRPr>
          </a:p>
          <a:p>
            <a:pPr>
              <a:lnSpc>
                <a:spcPts val="3599"/>
              </a:lnSpc>
            </a:pPr>
            <a:r>
              <a:rPr lang="en-US" sz="1000" dirty="0">
                <a:solidFill>
                  <a:srgbClr val="000000"/>
                </a:solidFill>
                <a:latin typeface="Arial"/>
                <a:cs typeface="Arial"/>
              </a:rPr>
              <a:t>Source of these exercises: </a:t>
            </a:r>
            <a:r>
              <a:rPr lang="en-US" sz="1000" dirty="0">
                <a:solidFill>
                  <a:srgbClr val="000000"/>
                </a:solidFill>
                <a:latin typeface="Arial"/>
                <a:cs typeface="Arial"/>
                <a:hlinkClick r:id="rId3"/>
              </a:rPr>
              <a:t>https://onbeing.org/wp-content/uploads/2019/05/on-being-river-of-life-exercise.pdf</a:t>
            </a:r>
            <a:endParaRPr lang="en-US" sz="1000" dirty="0">
              <a:latin typeface="Arial"/>
              <a:cs typeface="Arial"/>
            </a:endParaRPr>
          </a:p>
        </p:txBody>
      </p:sp>
      <p:sp>
        <p:nvSpPr>
          <p:cNvPr id="5" name="Rechteck 27" descr="Footer text reads: CARE • RESPECT • INTEGRITY • TRUST • ACCOUNTABILITY • SUSTAINABILITY&#10;And the UNICEF logo">
            <a:extLst>
              <a:ext uri="{FF2B5EF4-FFF2-40B4-BE49-F238E27FC236}">
                <a16:creationId xmlns:a16="http://schemas.microsoft.com/office/drawing/2014/main" id="{8205BD1A-49F7-4D8C-89F5-AB89D8D8FD2F}"/>
              </a:ext>
            </a:extLst>
          </p:cNvPr>
          <p:cNvSpPr/>
          <p:nvPr/>
        </p:nvSpPr>
        <p:spPr>
          <a:xfrm>
            <a:off x="-76200" y="9590655"/>
            <a:ext cx="18364200" cy="734445"/>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pic>
        <p:nvPicPr>
          <p:cNvPr id="6" name="Grafik 8" descr="UNICEF logo">
            <a:extLst>
              <a:ext uri="{FF2B5EF4-FFF2-40B4-BE49-F238E27FC236}">
                <a16:creationId xmlns:a16="http://schemas.microsoft.com/office/drawing/2014/main" id="{615F77CC-9E18-49C9-8A3A-1B4D27165133}"/>
              </a:ext>
            </a:extLst>
          </p:cNvPr>
          <p:cNvPicPr>
            <a:picLocks noChangeAspect="1"/>
          </p:cNvPicPr>
          <p:nvPr/>
        </p:nvPicPr>
        <p:blipFill>
          <a:blip r:embed="rId4"/>
          <a:stretch>
            <a:fillRect/>
          </a:stretch>
        </p:blipFill>
        <p:spPr>
          <a:xfrm>
            <a:off x="13487400" y="9639300"/>
            <a:ext cx="4233058" cy="542471"/>
          </a:xfrm>
          <a:prstGeom prst="rect">
            <a:avLst/>
          </a:prstGeom>
        </p:spPr>
      </p:pic>
      <p:sp>
        <p:nvSpPr>
          <p:cNvPr id="7" name="TextBox 23">
            <a:extLst>
              <a:ext uri="{FF2B5EF4-FFF2-40B4-BE49-F238E27FC236}">
                <a16:creationId xmlns:a16="http://schemas.microsoft.com/office/drawing/2014/main" id="{AA00BFA6-8266-4C0F-90FA-6DE073E6EC9E}"/>
              </a:ext>
            </a:extLst>
          </p:cNvPr>
          <p:cNvSpPr txBox="1"/>
          <p:nvPr/>
        </p:nvSpPr>
        <p:spPr>
          <a:xfrm>
            <a:off x="560461" y="9757946"/>
            <a:ext cx="13155539" cy="369332"/>
          </a:xfrm>
          <a:prstGeom prst="rect">
            <a:avLst/>
          </a:prstGeom>
          <a:noFill/>
        </p:spPr>
        <p:txBody>
          <a:bodyPr wrap="square" rtlCol="0">
            <a:spAutoFit/>
          </a:bodyPr>
          <a:lstStyle/>
          <a:p>
            <a:pPr lvl="0">
              <a:defRPr/>
            </a:pPr>
            <a:r>
              <a:rPr lang="en-US" b="1" spc="300">
                <a:solidFill>
                  <a:schemeClr val="bg1"/>
                </a:solidFill>
                <a:latin typeface="Univers" panose="020B0503020202020204" pitchFamily="34" charset="0"/>
                <a:cs typeface="Calibri Light" panose="020F0302020204030204" pitchFamily="34" charset="0"/>
              </a:rPr>
              <a:t>CARE • RESPECT • INTEGRITY • TRUST • ACCOUNTABILITY • SUSTAINABILITY</a:t>
            </a:r>
          </a:p>
        </p:txBody>
      </p:sp>
      <p:sp>
        <p:nvSpPr>
          <p:cNvPr id="8" name="TextBox 3">
            <a:extLst>
              <a:ext uri="{FF2B5EF4-FFF2-40B4-BE49-F238E27FC236}">
                <a16:creationId xmlns:a16="http://schemas.microsoft.com/office/drawing/2014/main" id="{16C7CC62-1C4D-4C71-BD4A-0323C0C5A845}"/>
              </a:ext>
            </a:extLst>
          </p:cNvPr>
          <p:cNvSpPr txBox="1">
            <a:spLocks noGrp="1"/>
          </p:cNvSpPr>
          <p:nvPr>
            <p:ph type="title" idx="4294967295"/>
          </p:nvPr>
        </p:nvSpPr>
        <p:spPr>
          <a:xfrm>
            <a:off x="985568" y="839475"/>
            <a:ext cx="15894274" cy="108920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027"/>
              </a:lnSpc>
              <a:spcBef>
                <a:spcPts val="0"/>
              </a:spcBef>
              <a:spcAft>
                <a:spcPts val="0"/>
              </a:spcAft>
              <a:buClrTx/>
              <a:buSzTx/>
              <a:buFontTx/>
              <a:buNone/>
              <a:tabLst/>
              <a:defRPr/>
            </a:pPr>
            <a:r>
              <a:rPr kumimoji="0" lang="en-US" sz="7200" b="0" i="0" u="none" strike="noStrike" kern="1200" cap="none" spc="993" normalizeH="0" baseline="0" noProof="0" dirty="0">
                <a:ln>
                  <a:noFill/>
                </a:ln>
                <a:solidFill>
                  <a:srgbClr val="009FE3"/>
                </a:solidFill>
                <a:effectLst/>
                <a:uLnTx/>
                <a:uFillTx/>
                <a:latin typeface="Univers" panose="020B0503020202020204" pitchFamily="34" charset="0"/>
                <a:ea typeface="+mn-ea"/>
                <a:cs typeface="+mn-cs"/>
              </a:rPr>
              <a:t>Instructions</a:t>
            </a:r>
            <a:endParaRPr kumimoji="0" lang="en-US" sz="7523" b="0" i="0" u="none" strike="noStrike" kern="1200" cap="none" spc="993" normalizeH="0" baseline="0" noProof="0" dirty="0">
              <a:ln>
                <a:noFill/>
              </a:ln>
              <a:solidFill>
                <a:srgbClr val="009FE3"/>
              </a:solidFill>
              <a:effectLst/>
              <a:uLnTx/>
              <a:uFillTx/>
              <a:latin typeface="Univers" panose="020B0503020202020204" pitchFamily="34" charset="0"/>
              <a:ea typeface="+mn-ea"/>
              <a:cs typeface="+mn-cs"/>
            </a:endParaRPr>
          </a:p>
        </p:txBody>
      </p:sp>
    </p:spTree>
    <p:extLst>
      <p:ext uri="{BB962C8B-B14F-4D97-AF65-F5344CB8AC3E}">
        <p14:creationId xmlns:p14="http://schemas.microsoft.com/office/powerpoint/2010/main" val="42913802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028700" y="2959819"/>
            <a:ext cx="16306769" cy="6859057"/>
          </a:xfrm>
          <a:prstGeom prst="rect">
            <a:avLst/>
          </a:prstGeom>
        </p:spPr>
        <p:txBody>
          <a:bodyPr lIns="0" tIns="0" rIns="0" bIns="0" rtlCol="0" anchor="t">
            <a:spAutoFit/>
          </a:bodyPr>
          <a:lstStyle/>
          <a:p>
            <a:pPr>
              <a:lnSpc>
                <a:spcPts val="3599"/>
              </a:lnSpc>
            </a:pPr>
            <a:endParaRPr b="1"/>
          </a:p>
          <a:p>
            <a:pPr>
              <a:lnSpc>
                <a:spcPts val="3599"/>
              </a:lnSpc>
            </a:pPr>
            <a:r>
              <a:rPr lang="en-US" sz="2999" b="1" spc="-119">
                <a:solidFill>
                  <a:srgbClr val="000000"/>
                </a:solidFill>
                <a:latin typeface="Univers" panose="020B0503020202020204" pitchFamily="34" charset="0"/>
              </a:rPr>
              <a:t>What is the Activity </a:t>
            </a:r>
          </a:p>
          <a:p>
            <a:pPr marL="0" marR="0" algn="just" fontAlgn="base">
              <a:spcBef>
                <a:spcPts val="0"/>
              </a:spcBef>
              <a:spcAft>
                <a:spcPts val="0"/>
              </a:spcAft>
            </a:pPr>
            <a:r>
              <a:rPr lang="en-US" sz="3200">
                <a:effectLst/>
                <a:latin typeface="Univers" panose="020B0503020202020204" pitchFamily="34" charset="0"/>
                <a:ea typeface="Times New Roman" panose="02020603050405020304" pitchFamily="18" charset="0"/>
                <a:cs typeface="Times New Roman" panose="02020603050405020304" pitchFamily="18" charset="0"/>
              </a:rPr>
              <a:t>This is a team-building activity in which groups must work together to build a structure out of LEGO bricks, but each individual has a secret “assignment” which makes the collaborative process more challenging. It emphasizes group communication, leadership dynamics, conflict, cooperation, patience and problem-solving strategy.</a:t>
            </a:r>
            <a:endParaRPr lang="en-US" sz="3200">
              <a:effectLst/>
              <a:latin typeface="Univers" panose="020B0503020202020204" pitchFamily="34" charset="0"/>
              <a:ea typeface="Calibri" panose="020F0502020204030204" pitchFamily="34" charset="0"/>
              <a:cs typeface="Times New Roman" panose="02020603050405020304" pitchFamily="18" charset="0"/>
            </a:endParaRPr>
          </a:p>
          <a:p>
            <a:pPr>
              <a:lnSpc>
                <a:spcPts val="3599"/>
              </a:lnSpc>
            </a:pPr>
            <a:endParaRPr lang="en-US" sz="2999" spc="-119">
              <a:solidFill>
                <a:srgbClr val="000000"/>
              </a:solidFill>
              <a:latin typeface="Univers" panose="020B0503020202020204" pitchFamily="34" charset="0"/>
            </a:endParaRPr>
          </a:p>
          <a:p>
            <a:pPr>
              <a:lnSpc>
                <a:spcPts val="3599"/>
              </a:lnSpc>
            </a:pPr>
            <a:r>
              <a:rPr lang="en-US" sz="2999" b="1" spc="-119">
                <a:solidFill>
                  <a:srgbClr val="000000"/>
                </a:solidFill>
                <a:latin typeface="Univers" panose="020B0503020202020204" pitchFamily="34" charset="0"/>
              </a:rPr>
              <a:t>What Tools You will Need: </a:t>
            </a:r>
          </a:p>
          <a:p>
            <a:pPr marL="342900" marR="0" lvl="0" indent="-342900" algn="just" fontAlgn="base">
              <a:lnSpc>
                <a:spcPct val="107000"/>
              </a:lnSpc>
              <a:spcBef>
                <a:spcPts val="0"/>
              </a:spcBef>
              <a:spcAft>
                <a:spcPts val="0"/>
              </a:spcAft>
              <a:buSzPts val="1000"/>
              <a:buFont typeface="Symbol" panose="05050102010706020507" pitchFamily="18" charset="2"/>
              <a:buChar char=""/>
              <a:tabLst>
                <a:tab pos="457200" algn="l"/>
              </a:tabLst>
            </a:pPr>
            <a:r>
              <a:rPr lang="en-US" sz="3200">
                <a:solidFill>
                  <a:srgbClr val="2B2B2B"/>
                </a:solidFill>
                <a:effectLst/>
                <a:latin typeface="Univers" panose="020B0503020202020204" pitchFamily="34" charset="0"/>
                <a:ea typeface="Times New Roman" panose="02020603050405020304" pitchFamily="18" charset="0"/>
                <a:cs typeface="Arial" panose="020B0604020202020204" pitchFamily="34" charset="0"/>
              </a:rPr>
              <a:t>A facilitator</a:t>
            </a:r>
            <a:endParaRPr lang="en-US" sz="3200">
              <a:solidFill>
                <a:srgbClr val="2B2B2B"/>
              </a:solidFill>
              <a:effectLst/>
              <a:latin typeface="Univers" panose="020B0503020202020204" pitchFamily="34" charset="0"/>
              <a:ea typeface="Calibri" panose="020F0502020204030204" pitchFamily="34" charset="0"/>
              <a:cs typeface="Times New Roman" panose="02020603050405020304" pitchFamily="18" charset="0"/>
            </a:endParaRPr>
          </a:p>
          <a:p>
            <a:pPr marL="342900" marR="0" lvl="0" indent="-342900" algn="just" fontAlgn="base">
              <a:lnSpc>
                <a:spcPct val="107000"/>
              </a:lnSpc>
              <a:spcBef>
                <a:spcPts val="0"/>
              </a:spcBef>
              <a:spcAft>
                <a:spcPts val="0"/>
              </a:spcAft>
              <a:buSzPts val="1000"/>
              <a:buFont typeface="Symbol" panose="05050102010706020507" pitchFamily="18" charset="2"/>
              <a:buChar char=""/>
              <a:tabLst>
                <a:tab pos="457200" algn="l"/>
              </a:tabLst>
            </a:pPr>
            <a:r>
              <a:rPr lang="en-US" sz="3200">
                <a:solidFill>
                  <a:srgbClr val="2B2B2B"/>
                </a:solidFill>
                <a:effectLst/>
                <a:latin typeface="Univers" panose="020B0503020202020204" pitchFamily="34" charset="0"/>
                <a:ea typeface="Times New Roman" panose="02020603050405020304" pitchFamily="18" charset="0"/>
                <a:cs typeface="Arial" panose="020B0604020202020204" pitchFamily="34" charset="0"/>
              </a:rPr>
              <a:t>A comfortabl</a:t>
            </a:r>
            <a:r>
              <a:rPr lang="en-US" sz="3200">
                <a:solidFill>
                  <a:srgbClr val="2B2B2B"/>
                </a:solidFill>
                <a:latin typeface="Univers" panose="020B0503020202020204" pitchFamily="34" charset="0"/>
                <a:ea typeface="Times New Roman" panose="02020603050405020304" pitchFamily="18" charset="0"/>
                <a:cs typeface="Arial" panose="020B0604020202020204" pitchFamily="34" charset="0"/>
              </a:rPr>
              <a:t>e space, with a table or space to lay out the LEGO bricks.</a:t>
            </a:r>
            <a:r>
              <a:rPr lang="en-US" sz="3200">
                <a:solidFill>
                  <a:srgbClr val="2B2B2B"/>
                </a:solidFill>
                <a:effectLst/>
                <a:latin typeface="Univers" panose="020B0503020202020204" pitchFamily="34" charset="0"/>
                <a:ea typeface="Times New Roman" panose="02020603050405020304" pitchFamily="18" charset="0"/>
                <a:cs typeface="Arial" panose="020B0604020202020204" pitchFamily="34" charset="0"/>
              </a:rPr>
              <a:t> Zone</a:t>
            </a:r>
            <a:endParaRPr lang="en-US" sz="3200">
              <a:solidFill>
                <a:srgbClr val="2B2B2B"/>
              </a:solidFill>
              <a:latin typeface="Univers" panose="020B0503020202020204" pitchFamily="34" charset="0"/>
              <a:ea typeface="Times New Roman" panose="02020603050405020304" pitchFamily="18" charset="0"/>
              <a:cs typeface="Times New Roman" panose="02020603050405020304" pitchFamily="18" charset="0"/>
            </a:endParaRPr>
          </a:p>
          <a:p>
            <a:pPr marL="342900" marR="0" lvl="0" indent="-342900" algn="just" fontAlgn="base">
              <a:lnSpc>
                <a:spcPct val="107000"/>
              </a:lnSpc>
              <a:spcBef>
                <a:spcPts val="0"/>
              </a:spcBef>
              <a:spcAft>
                <a:spcPts val="0"/>
              </a:spcAft>
              <a:buSzPts val="1000"/>
              <a:buFont typeface="Symbol" panose="05050102010706020507" pitchFamily="18" charset="2"/>
              <a:buChar char=""/>
              <a:tabLst>
                <a:tab pos="457200" algn="l"/>
              </a:tabLst>
            </a:pPr>
            <a:r>
              <a:rPr lang="en-US" sz="3200">
                <a:solidFill>
                  <a:srgbClr val="2B2B2B"/>
                </a:solidFill>
                <a:effectLst/>
                <a:latin typeface="Univers" panose="020B0503020202020204" pitchFamily="34" charset="0"/>
                <a:ea typeface="Times New Roman" panose="02020603050405020304" pitchFamily="18" charset="0"/>
                <a:cs typeface="Times New Roman" panose="02020603050405020304" pitchFamily="18" charset="0"/>
              </a:rPr>
              <a:t>Several Boxes of Lego</a:t>
            </a:r>
          </a:p>
          <a:p>
            <a:pPr marL="342900" marR="0" lvl="0" indent="-342900" algn="just" fontAlgn="base">
              <a:lnSpc>
                <a:spcPct val="107000"/>
              </a:lnSpc>
              <a:spcBef>
                <a:spcPts val="0"/>
              </a:spcBef>
              <a:spcAft>
                <a:spcPts val="0"/>
              </a:spcAft>
              <a:buSzPts val="1000"/>
              <a:buFont typeface="Symbol" panose="05050102010706020507" pitchFamily="18" charset="2"/>
              <a:buChar char=""/>
              <a:tabLst>
                <a:tab pos="457200" algn="l"/>
              </a:tabLst>
            </a:pPr>
            <a:r>
              <a:rPr lang="en-US" sz="3200">
                <a:solidFill>
                  <a:srgbClr val="2B2B2B"/>
                </a:solidFill>
                <a:effectLst/>
                <a:latin typeface="Univers" panose="020B0503020202020204" pitchFamily="34" charset="0"/>
                <a:ea typeface="Times New Roman" panose="02020603050405020304" pitchFamily="18" charset="0"/>
                <a:cs typeface="Times New Roman" panose="02020603050405020304" pitchFamily="18" charset="0"/>
              </a:rPr>
              <a:t>Printouts of Assignments</a:t>
            </a:r>
            <a:endParaRPr lang="en-US" sz="3200">
              <a:effectLst/>
              <a:latin typeface="Univers" panose="020B0503020202020204" pitchFamily="34" charset="0"/>
              <a:ea typeface="Calibri" panose="020F0502020204030204" pitchFamily="34" charset="0"/>
              <a:cs typeface="Times New Roman" panose="02020603050405020304" pitchFamily="18" charset="0"/>
            </a:endParaRPr>
          </a:p>
          <a:p>
            <a:pPr>
              <a:lnSpc>
                <a:spcPts val="3599"/>
              </a:lnSpc>
              <a:spcBef>
                <a:spcPct val="0"/>
              </a:spcBef>
            </a:pPr>
            <a:endParaRPr lang="en-US" sz="2999" spc="-119">
              <a:solidFill>
                <a:srgbClr val="000000"/>
              </a:solidFill>
              <a:latin typeface="Glacial Indifference"/>
            </a:endParaRPr>
          </a:p>
        </p:txBody>
      </p:sp>
      <p:sp>
        <p:nvSpPr>
          <p:cNvPr id="5" name="Rechteck 27" descr="Footer text reads: CARE • RESPECT • INTEGRITY • TRUST • ACCOUNTABILITY • SUSTAINABILITY&#10;And the UNICEF logo">
            <a:extLst>
              <a:ext uri="{FF2B5EF4-FFF2-40B4-BE49-F238E27FC236}">
                <a16:creationId xmlns:a16="http://schemas.microsoft.com/office/drawing/2014/main" id="{8205BD1A-49F7-4D8C-89F5-AB89D8D8FD2F}"/>
              </a:ext>
            </a:extLst>
          </p:cNvPr>
          <p:cNvSpPr/>
          <p:nvPr/>
        </p:nvSpPr>
        <p:spPr>
          <a:xfrm>
            <a:off x="-76200" y="9590655"/>
            <a:ext cx="18364200" cy="734445"/>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pic>
        <p:nvPicPr>
          <p:cNvPr id="6" name="Grafik 8" descr="UNICEF logo">
            <a:extLst>
              <a:ext uri="{FF2B5EF4-FFF2-40B4-BE49-F238E27FC236}">
                <a16:creationId xmlns:a16="http://schemas.microsoft.com/office/drawing/2014/main" id="{615F77CC-9E18-49C9-8A3A-1B4D27165133}"/>
              </a:ext>
            </a:extLst>
          </p:cNvPr>
          <p:cNvPicPr>
            <a:picLocks noChangeAspect="1"/>
          </p:cNvPicPr>
          <p:nvPr/>
        </p:nvPicPr>
        <p:blipFill>
          <a:blip r:embed="rId3"/>
          <a:stretch>
            <a:fillRect/>
          </a:stretch>
        </p:blipFill>
        <p:spPr>
          <a:xfrm>
            <a:off x="13487400" y="9639300"/>
            <a:ext cx="4233058" cy="542471"/>
          </a:xfrm>
          <a:prstGeom prst="rect">
            <a:avLst/>
          </a:prstGeom>
        </p:spPr>
      </p:pic>
      <p:sp>
        <p:nvSpPr>
          <p:cNvPr id="7" name="TextBox 23">
            <a:extLst>
              <a:ext uri="{FF2B5EF4-FFF2-40B4-BE49-F238E27FC236}">
                <a16:creationId xmlns:a16="http://schemas.microsoft.com/office/drawing/2014/main" id="{AA00BFA6-8266-4C0F-90FA-6DE073E6EC9E}"/>
              </a:ext>
            </a:extLst>
          </p:cNvPr>
          <p:cNvSpPr txBox="1"/>
          <p:nvPr/>
        </p:nvSpPr>
        <p:spPr>
          <a:xfrm>
            <a:off x="560461" y="9757946"/>
            <a:ext cx="13155539" cy="369332"/>
          </a:xfrm>
          <a:prstGeom prst="rect">
            <a:avLst/>
          </a:prstGeom>
          <a:noFill/>
        </p:spPr>
        <p:txBody>
          <a:bodyPr wrap="square" rtlCol="0">
            <a:spAutoFit/>
          </a:bodyPr>
          <a:lstStyle/>
          <a:p>
            <a:pPr lvl="0">
              <a:defRPr/>
            </a:pPr>
            <a:r>
              <a:rPr lang="en-US" b="1" spc="300">
                <a:solidFill>
                  <a:schemeClr val="bg1"/>
                </a:solidFill>
                <a:latin typeface="Univers" panose="020B0503020202020204" pitchFamily="34" charset="0"/>
                <a:cs typeface="Calibri Light" panose="020F0302020204030204" pitchFamily="34" charset="0"/>
              </a:rPr>
              <a:t>CARE • RESPECT • INTEGRITY • TRUST • ACCOUNTABILITY • SUSTAINABILITY</a:t>
            </a:r>
          </a:p>
        </p:txBody>
      </p:sp>
      <p:sp>
        <p:nvSpPr>
          <p:cNvPr id="8" name="TextBox 3">
            <a:extLst>
              <a:ext uri="{FF2B5EF4-FFF2-40B4-BE49-F238E27FC236}">
                <a16:creationId xmlns:a16="http://schemas.microsoft.com/office/drawing/2014/main" id="{16C7CC62-1C4D-4C71-BD4A-0323C0C5A845}"/>
              </a:ext>
            </a:extLst>
          </p:cNvPr>
          <p:cNvSpPr txBox="1">
            <a:spLocks noGrp="1"/>
          </p:cNvSpPr>
          <p:nvPr>
            <p:ph type="title" idx="4294967295"/>
          </p:nvPr>
        </p:nvSpPr>
        <p:spPr>
          <a:xfrm>
            <a:off x="1028700" y="1190625"/>
            <a:ext cx="15894274" cy="10923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027"/>
              </a:lnSpc>
              <a:spcBef>
                <a:spcPts val="0"/>
              </a:spcBef>
              <a:spcAft>
                <a:spcPts val="0"/>
              </a:spcAft>
              <a:buClrTx/>
              <a:buSzTx/>
              <a:buFontTx/>
              <a:buNone/>
              <a:tabLst/>
              <a:defRPr/>
            </a:pPr>
            <a:r>
              <a:rPr kumimoji="0" lang="en-US" sz="7300" b="0" i="0" u="none" strike="noStrike" kern="1200" cap="none" spc="993" normalizeH="0" baseline="0" noProof="0">
                <a:ln>
                  <a:noFill/>
                </a:ln>
                <a:solidFill>
                  <a:srgbClr val="009FE3"/>
                </a:solidFill>
                <a:effectLst/>
                <a:uLnTx/>
                <a:uFillTx/>
                <a:latin typeface="Univers"/>
                <a:ea typeface="+mn-ea"/>
                <a:cs typeface="+mn-cs"/>
              </a:rPr>
              <a:t>The LEGO Challenge</a:t>
            </a:r>
            <a:endParaRPr kumimoji="0" lang="en-US" sz="7300" b="0" i="0" u="none" strike="noStrike" kern="1200" cap="none" spc="993" normalizeH="0" baseline="0" noProof="0">
              <a:ln>
                <a:noFill/>
              </a:ln>
              <a:solidFill>
                <a:srgbClr val="009FE3"/>
              </a:solidFill>
              <a:effectLst/>
              <a:uLnTx/>
              <a:uFillTx/>
              <a:latin typeface="Univers" panose="020B0503020202020204" pitchFamily="34" charset="0"/>
              <a:ea typeface="+mn-ea"/>
              <a:cs typeface="+mn-cs"/>
            </a:endParaRPr>
          </a:p>
        </p:txBody>
      </p:sp>
      <p:sp>
        <p:nvSpPr>
          <p:cNvPr id="9" name="Rectangle: Rounded Corners 8">
            <a:extLst>
              <a:ext uri="{FF2B5EF4-FFF2-40B4-BE49-F238E27FC236}">
                <a16:creationId xmlns:a16="http://schemas.microsoft.com/office/drawing/2014/main" id="{78ECD726-748C-4163-897B-500649AAACFE}"/>
              </a:ext>
            </a:extLst>
          </p:cNvPr>
          <p:cNvSpPr/>
          <p:nvPr/>
        </p:nvSpPr>
        <p:spPr>
          <a:xfrm>
            <a:off x="12414026" y="38100"/>
            <a:ext cx="5873974" cy="1152525"/>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7823" lvl="1"/>
            <a:r>
              <a:rPr lang="en-US" sz="3200" spc="-139">
                <a:solidFill>
                  <a:schemeClr val="bg1"/>
                </a:solidFill>
                <a:latin typeface="Univers" panose="020B0503020202020204" pitchFamily="34" charset="0"/>
              </a:rPr>
              <a:t>Building inclusion and addressing discrimination</a:t>
            </a:r>
            <a:endParaRPr lang="en-US" sz="3200" b="1" spc="-139">
              <a:solidFill>
                <a:schemeClr val="bg1"/>
              </a:solidFill>
              <a:latin typeface="Univers" panose="020B0503020202020204" pitchFamily="34" charset="0"/>
            </a:endParaRPr>
          </a:p>
        </p:txBody>
      </p:sp>
      <p:sp>
        <p:nvSpPr>
          <p:cNvPr id="10" name="Rectangle: Rounded Corners 9">
            <a:extLst>
              <a:ext uri="{FF2B5EF4-FFF2-40B4-BE49-F238E27FC236}">
                <a16:creationId xmlns:a16="http://schemas.microsoft.com/office/drawing/2014/main" id="{C12EAF3F-CFC3-400A-A7EA-A9C1620E7827}"/>
              </a:ext>
            </a:extLst>
          </p:cNvPr>
          <p:cNvSpPr/>
          <p:nvPr/>
        </p:nvSpPr>
        <p:spPr>
          <a:xfrm>
            <a:off x="12426316" y="1357916"/>
            <a:ext cx="5873974" cy="1152525"/>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7823"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39" normalizeH="0" baseline="0" noProof="0">
                <a:ln>
                  <a:noFill/>
                </a:ln>
                <a:solidFill>
                  <a:prstClr val="white"/>
                </a:solidFill>
                <a:effectLst/>
                <a:uLnTx/>
                <a:uFillTx/>
                <a:latin typeface="Univers" panose="020B0503020202020204" pitchFamily="34" charset="0"/>
                <a:ea typeface="+mn-ea"/>
                <a:cs typeface="+mn-cs"/>
              </a:rPr>
              <a:t>Creating spaces for conversations and empathy</a:t>
            </a:r>
          </a:p>
        </p:txBody>
      </p:sp>
    </p:spTree>
    <p:extLst>
      <p:ext uri="{BB962C8B-B14F-4D97-AF65-F5344CB8AC3E}">
        <p14:creationId xmlns:p14="http://schemas.microsoft.com/office/powerpoint/2010/main" val="11467696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3">
            <a:extLst>
              <a:ext uri="{FF2B5EF4-FFF2-40B4-BE49-F238E27FC236}">
                <a16:creationId xmlns:a16="http://schemas.microsoft.com/office/drawing/2014/main" id="{C1B640CA-9B45-4253-B046-6E96722671F4}"/>
              </a:ext>
            </a:extLst>
          </p:cNvPr>
          <p:cNvSpPr txBox="1">
            <a:spLocks noGrp="1"/>
          </p:cNvSpPr>
          <p:nvPr>
            <p:ph type="title" idx="4294967295"/>
          </p:nvPr>
        </p:nvSpPr>
        <p:spPr>
          <a:xfrm>
            <a:off x="1047707" y="1131941"/>
            <a:ext cx="15894274" cy="11541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r" defTabSz="914400" rtl="0" eaLnBrk="1" fontAlgn="auto" latinLnBrk="0" hangingPunct="1">
              <a:lnSpc>
                <a:spcPts val="9027"/>
              </a:lnSpc>
              <a:spcBef>
                <a:spcPts val="0"/>
              </a:spcBef>
              <a:spcAft>
                <a:spcPts val="0"/>
              </a:spcAft>
              <a:buClrTx/>
              <a:buSzTx/>
              <a:buFontTx/>
              <a:buNone/>
              <a:tabLst/>
              <a:defRPr/>
            </a:pPr>
            <a:r>
              <a:rPr kumimoji="0" lang="en-US" sz="7523" b="0" i="0" u="none" strike="noStrike" kern="1200" cap="none" spc="993" normalizeH="0" baseline="0" noProof="0">
                <a:ln>
                  <a:noFill/>
                </a:ln>
                <a:solidFill>
                  <a:srgbClr val="009FE3"/>
                </a:solidFill>
                <a:effectLst/>
                <a:uLnTx/>
                <a:uFillTx/>
                <a:latin typeface="Univers" panose="020B0503020202020204" pitchFamily="34" charset="0"/>
                <a:ea typeface="+mn-ea"/>
                <a:cs typeface="+mn-cs"/>
              </a:rPr>
              <a:t>Your Tools</a:t>
            </a:r>
          </a:p>
        </p:txBody>
      </p:sp>
      <p:sp>
        <p:nvSpPr>
          <p:cNvPr id="22" name="TextBox 21">
            <a:extLst>
              <a:ext uri="{FF2B5EF4-FFF2-40B4-BE49-F238E27FC236}">
                <a16:creationId xmlns:a16="http://schemas.microsoft.com/office/drawing/2014/main" id="{4B33FB03-FF7D-4113-B1CD-EB96C713796D}"/>
              </a:ext>
            </a:extLst>
          </p:cNvPr>
          <p:cNvSpPr txBox="1"/>
          <p:nvPr/>
        </p:nvSpPr>
        <p:spPr>
          <a:xfrm>
            <a:off x="1047707" y="6362117"/>
            <a:ext cx="5261162" cy="646331"/>
          </a:xfrm>
          <a:prstGeom prst="rect">
            <a:avLst/>
          </a:prstGeom>
          <a:noFill/>
        </p:spPr>
        <p:txBody>
          <a:bodyPr wrap="square">
            <a:spAutoFit/>
          </a:bodyPr>
          <a:lstStyle/>
          <a:p>
            <a:r>
              <a:rPr lang="en-US">
                <a:latin typeface="Univers" panose="020B0503020202020204" pitchFamily="34" charset="0"/>
                <a:cs typeface="Arial" panose="020B0604020202020204" pitchFamily="34" charset="0"/>
              </a:rPr>
              <a:t>The Facilitator’s  instructions can be accessed </a:t>
            </a:r>
            <a:r>
              <a:rPr lang="en-US">
                <a:latin typeface="Univers" panose="020B0503020202020204" pitchFamily="34" charset="0"/>
                <a:cs typeface="Arial" panose="020B0604020202020204" pitchFamily="34" charset="0"/>
                <a:hlinkClick r:id="rId3"/>
              </a:rPr>
              <a:t>here</a:t>
            </a:r>
            <a:r>
              <a:rPr lang="en-US">
                <a:latin typeface="Univers" panose="020B0503020202020204" pitchFamily="34" charset="0"/>
                <a:cs typeface="Arial" panose="020B0604020202020204" pitchFamily="34" charset="0"/>
              </a:rPr>
              <a:t>.</a:t>
            </a:r>
          </a:p>
        </p:txBody>
      </p:sp>
      <p:sp>
        <p:nvSpPr>
          <p:cNvPr id="23" name="Rechteck 27" descr="Footer text reads: CARE • RESPECT • INTEGRITY • TRUST • ACCOUNTABILITY • SUSTAINABILITY&#10;And the UNICEF logo">
            <a:extLst>
              <a:ext uri="{FF2B5EF4-FFF2-40B4-BE49-F238E27FC236}">
                <a16:creationId xmlns:a16="http://schemas.microsoft.com/office/drawing/2014/main" id="{8ABC47D4-5D79-4C51-9DC0-318095883729}"/>
              </a:ext>
            </a:extLst>
          </p:cNvPr>
          <p:cNvSpPr/>
          <p:nvPr/>
        </p:nvSpPr>
        <p:spPr>
          <a:xfrm>
            <a:off x="-76200" y="9590655"/>
            <a:ext cx="18364200" cy="734445"/>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pic>
        <p:nvPicPr>
          <p:cNvPr id="24" name="Grafik 8" descr="UNICEF logo">
            <a:extLst>
              <a:ext uri="{FF2B5EF4-FFF2-40B4-BE49-F238E27FC236}">
                <a16:creationId xmlns:a16="http://schemas.microsoft.com/office/drawing/2014/main" id="{980505D7-BBD7-4B2E-86A9-7556B4F1C395}"/>
              </a:ext>
            </a:extLst>
          </p:cNvPr>
          <p:cNvPicPr>
            <a:picLocks noChangeAspect="1"/>
          </p:cNvPicPr>
          <p:nvPr/>
        </p:nvPicPr>
        <p:blipFill>
          <a:blip r:embed="rId4"/>
          <a:stretch>
            <a:fillRect/>
          </a:stretch>
        </p:blipFill>
        <p:spPr>
          <a:xfrm>
            <a:off x="13487400" y="9639300"/>
            <a:ext cx="4233058" cy="542471"/>
          </a:xfrm>
          <a:prstGeom prst="rect">
            <a:avLst/>
          </a:prstGeom>
        </p:spPr>
      </p:pic>
      <p:sp>
        <p:nvSpPr>
          <p:cNvPr id="25" name="TextBox 23">
            <a:extLst>
              <a:ext uri="{FF2B5EF4-FFF2-40B4-BE49-F238E27FC236}">
                <a16:creationId xmlns:a16="http://schemas.microsoft.com/office/drawing/2014/main" id="{D6C71676-1F54-4F16-863E-67C251AF20EA}"/>
              </a:ext>
            </a:extLst>
          </p:cNvPr>
          <p:cNvSpPr txBox="1"/>
          <p:nvPr/>
        </p:nvSpPr>
        <p:spPr>
          <a:xfrm>
            <a:off x="560461" y="9757946"/>
            <a:ext cx="13155539" cy="369332"/>
          </a:xfrm>
          <a:prstGeom prst="rect">
            <a:avLst/>
          </a:prstGeom>
          <a:noFill/>
        </p:spPr>
        <p:txBody>
          <a:bodyPr wrap="square" rtlCol="0">
            <a:spAutoFit/>
          </a:bodyPr>
          <a:lstStyle/>
          <a:p>
            <a:pPr lvl="0">
              <a:defRPr/>
            </a:pPr>
            <a:r>
              <a:rPr lang="en-US" b="1" spc="300">
                <a:solidFill>
                  <a:schemeClr val="bg1"/>
                </a:solidFill>
                <a:latin typeface="Univers" panose="020B0503020202020204" pitchFamily="34" charset="0"/>
                <a:cs typeface="Calibri Light" panose="020F0302020204030204" pitchFamily="34" charset="0"/>
              </a:rPr>
              <a:t>CARE • RESPECT • INTEGRITY • TRUST • ACCOUNTABILITY • SUSTAINABILITY</a:t>
            </a:r>
          </a:p>
        </p:txBody>
      </p:sp>
      <p:pic>
        <p:nvPicPr>
          <p:cNvPr id="4" name="Picture 3" descr="Screenshot of facilitator instructions">
            <a:extLst>
              <a:ext uri="{FF2B5EF4-FFF2-40B4-BE49-F238E27FC236}">
                <a16:creationId xmlns:a16="http://schemas.microsoft.com/office/drawing/2014/main" id="{E1D376D9-2487-4E97-A84F-36B2FFC2265A}"/>
              </a:ext>
            </a:extLst>
          </p:cNvPr>
          <p:cNvPicPr>
            <a:picLocks noChangeAspect="1"/>
          </p:cNvPicPr>
          <p:nvPr/>
        </p:nvPicPr>
        <p:blipFill>
          <a:blip r:embed="rId5"/>
          <a:stretch>
            <a:fillRect/>
          </a:stretch>
        </p:blipFill>
        <p:spPr>
          <a:xfrm>
            <a:off x="1155883" y="1569461"/>
            <a:ext cx="7005433" cy="4368917"/>
          </a:xfrm>
          <a:prstGeom prst="rect">
            <a:avLst/>
          </a:prstGeom>
          <a:effectLst>
            <a:outerShdw blurRad="50800" dist="38100" dir="5400000" algn="t" rotWithShape="0">
              <a:prstClr val="black">
                <a:alpha val="40000"/>
              </a:prstClr>
            </a:outerShdw>
          </a:effectLst>
        </p:spPr>
      </p:pic>
      <p:pic>
        <p:nvPicPr>
          <p:cNvPr id="7" name="Picture 6" descr="Screenshot of facilitator instructions">
            <a:extLst>
              <a:ext uri="{FF2B5EF4-FFF2-40B4-BE49-F238E27FC236}">
                <a16:creationId xmlns:a16="http://schemas.microsoft.com/office/drawing/2014/main" id="{ABE7FF43-D4D5-4822-8F29-5E7E52391FE8}"/>
              </a:ext>
            </a:extLst>
          </p:cNvPr>
          <p:cNvPicPr>
            <a:picLocks noChangeAspect="1"/>
          </p:cNvPicPr>
          <p:nvPr/>
        </p:nvPicPr>
        <p:blipFill>
          <a:blip r:embed="rId6"/>
          <a:stretch>
            <a:fillRect/>
          </a:stretch>
        </p:blipFill>
        <p:spPr>
          <a:xfrm>
            <a:off x="8686800" y="2812256"/>
            <a:ext cx="8729763" cy="4662487"/>
          </a:xfrm>
          <a:prstGeom prst="rect">
            <a:avLst/>
          </a:prstGeom>
          <a:effectLst>
            <a:outerShdw blurRad="50800" dist="38100" dir="5400000" algn="t" rotWithShape="0">
              <a:prstClr val="black">
                <a:alpha val="40000"/>
              </a:prstClr>
            </a:outerShdw>
          </a:effectLst>
        </p:spPr>
      </p:pic>
      <p:sp>
        <p:nvSpPr>
          <p:cNvPr id="13" name="TextBox 12">
            <a:extLst>
              <a:ext uri="{FF2B5EF4-FFF2-40B4-BE49-F238E27FC236}">
                <a16:creationId xmlns:a16="http://schemas.microsoft.com/office/drawing/2014/main" id="{0B8385E1-45B3-45F1-996F-3829D83B71D0}"/>
              </a:ext>
            </a:extLst>
          </p:cNvPr>
          <p:cNvSpPr txBox="1"/>
          <p:nvPr/>
        </p:nvSpPr>
        <p:spPr>
          <a:xfrm>
            <a:off x="8686800" y="8174676"/>
            <a:ext cx="5261162" cy="369332"/>
          </a:xfrm>
          <a:prstGeom prst="rect">
            <a:avLst/>
          </a:prstGeom>
          <a:noFill/>
        </p:spPr>
        <p:txBody>
          <a:bodyPr wrap="square">
            <a:spAutoFit/>
          </a:bodyPr>
          <a:lstStyle/>
          <a:p>
            <a:r>
              <a:rPr lang="en-US">
                <a:latin typeface="Univers" panose="020B0503020202020204" pitchFamily="34" charset="0"/>
                <a:cs typeface="Arial" panose="020B0604020202020204" pitchFamily="34" charset="0"/>
              </a:rPr>
              <a:t>Team tasks can be accessed </a:t>
            </a:r>
            <a:r>
              <a:rPr lang="en-US">
                <a:latin typeface="Univers" panose="020B0503020202020204" pitchFamily="34" charset="0"/>
                <a:cs typeface="Arial" panose="020B0604020202020204" pitchFamily="34" charset="0"/>
                <a:hlinkClick r:id="rId7"/>
              </a:rPr>
              <a:t>here</a:t>
            </a:r>
            <a:r>
              <a:rPr lang="en-US">
                <a:latin typeface="Univers" panose="020B0503020202020204" pitchFamily="34" charset="0"/>
                <a:cs typeface="Arial" panose="020B0604020202020204" pitchFamily="34" charset="0"/>
              </a:rPr>
              <a:t>.</a:t>
            </a:r>
          </a:p>
        </p:txBody>
      </p:sp>
    </p:spTree>
    <p:extLst>
      <p:ext uri="{BB962C8B-B14F-4D97-AF65-F5344CB8AC3E}">
        <p14:creationId xmlns:p14="http://schemas.microsoft.com/office/powerpoint/2010/main" val="4395233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Grp="1"/>
          </p:cNvSpPr>
          <p:nvPr>
            <p:ph type="title" idx="4294967295"/>
          </p:nvPr>
        </p:nvSpPr>
        <p:spPr>
          <a:xfrm>
            <a:off x="1158763" y="419100"/>
            <a:ext cx="15894274" cy="838691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027"/>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a:p>
            <a:pPr marL="377190" marR="0" lvl="1" indent="0" algn="l" defTabSz="914400" rtl="0" eaLnBrk="1" fontAlgn="auto" latinLnBrk="0" hangingPunct="1">
              <a:lnSpc>
                <a:spcPct val="100000"/>
              </a:lnSpc>
              <a:spcBef>
                <a:spcPts val="0"/>
              </a:spcBef>
              <a:spcAft>
                <a:spcPts val="0"/>
              </a:spcAft>
              <a:buClrTx/>
              <a:buSzTx/>
              <a:buFontTx/>
              <a:buNone/>
              <a:tabLst/>
              <a:defRPr/>
            </a:pPr>
            <a:r>
              <a:rPr kumimoji="0" lang="en-US" sz="7500" b="0" i="0" u="none" strike="noStrike" kern="1200" cap="none" spc="993" normalizeH="0" baseline="0" noProof="0">
                <a:ln>
                  <a:noFill/>
                </a:ln>
                <a:solidFill>
                  <a:schemeClr val="tx1"/>
                </a:solidFill>
                <a:effectLst/>
                <a:uLnTx/>
                <a:uFillTx/>
                <a:latin typeface="Univers"/>
                <a:ea typeface="+mn-ea"/>
                <a:cs typeface="+mn-cs"/>
              </a:rPr>
              <a:t>3.</a:t>
            </a:r>
            <a:r>
              <a:rPr kumimoji="0" lang="en-US" sz="8000" b="0" i="0" u="none" strike="noStrike" kern="1200" cap="none" spc="-139" normalizeH="0" baseline="0" noProof="0">
                <a:ln>
                  <a:noFill/>
                </a:ln>
                <a:solidFill>
                  <a:schemeClr val="tx1"/>
                </a:solidFill>
                <a:effectLst/>
                <a:uLnTx/>
                <a:uFillTx/>
                <a:latin typeface="Univers"/>
                <a:ea typeface="+mn-ea"/>
                <a:cs typeface="+mn-cs"/>
              </a:rPr>
              <a:t> OPPORTUNITIES TO CREATE SAFE SPACES TO CHAT ABOUT</a:t>
            </a:r>
            <a:r>
              <a:rPr kumimoji="0" lang="en-US" sz="8000" b="1" i="0" u="none" strike="noStrike" kern="1200" cap="none" spc="-139" normalizeH="0" baseline="0" noProof="0">
                <a:ln>
                  <a:noFill/>
                </a:ln>
                <a:solidFill>
                  <a:schemeClr val="tx1"/>
                </a:solidFill>
                <a:effectLst/>
                <a:uLnTx/>
                <a:uFillTx/>
                <a:latin typeface="Univers"/>
                <a:ea typeface="+mn-ea"/>
                <a:cs typeface="+mn-cs"/>
              </a:rPr>
              <a:t> BEHAVIOURS</a:t>
            </a:r>
          </a:p>
          <a:p>
            <a:pPr marL="377190" marR="0" lvl="1" indent="0" algn="l"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1200" cap="none" spc="-139" normalizeH="0" baseline="0" noProof="0">
              <a:ln>
                <a:noFill/>
              </a:ln>
              <a:solidFill>
                <a:srgbClr val="00B0F0"/>
              </a:solidFill>
              <a:effectLst/>
              <a:uLnTx/>
              <a:uFillTx/>
              <a:latin typeface="Univers" panose="020B0503020202020204" pitchFamily="34" charset="0"/>
              <a:ea typeface="+mn-ea"/>
              <a:cs typeface="+mn-cs"/>
            </a:endParaRPr>
          </a:p>
          <a:p>
            <a:pPr marL="0" marR="0" lvl="0" indent="0" algn="l" defTabSz="914400" rtl="0" eaLnBrk="1" fontAlgn="auto" latinLnBrk="0" hangingPunct="1">
              <a:lnSpc>
                <a:spcPts val="9027"/>
              </a:lnSpc>
              <a:spcBef>
                <a:spcPts val="0"/>
              </a:spcBef>
              <a:spcAft>
                <a:spcPts val="0"/>
              </a:spcAft>
              <a:buClrTx/>
              <a:buSzTx/>
              <a:buFontTx/>
              <a:buNone/>
              <a:tabLst/>
              <a:defRPr/>
            </a:pPr>
            <a:endParaRPr kumimoji="0" lang="en-US" sz="7523" b="0" i="0" u="none" strike="noStrike" kern="1200" cap="none" spc="993" normalizeH="0" baseline="0" noProof="0">
              <a:ln>
                <a:noFill/>
              </a:ln>
              <a:solidFill>
                <a:srgbClr val="00B0F0"/>
              </a:solidFill>
              <a:effectLst/>
              <a:uLnTx/>
              <a:uFillTx/>
              <a:latin typeface="Univers" panose="020B0503020202020204" pitchFamily="34" charset="0"/>
              <a:ea typeface="+mn-ea"/>
              <a:cs typeface="+mn-cs"/>
            </a:endParaRPr>
          </a:p>
          <a:p>
            <a:pPr marL="0" marR="0" lvl="0" indent="0" algn="l" defTabSz="914400" rtl="0" eaLnBrk="1" fontAlgn="auto" latinLnBrk="0" hangingPunct="1">
              <a:lnSpc>
                <a:spcPts val="9027"/>
              </a:lnSpc>
              <a:spcBef>
                <a:spcPts val="0"/>
              </a:spcBef>
              <a:spcAft>
                <a:spcPts val="0"/>
              </a:spcAft>
              <a:buClrTx/>
              <a:buSzTx/>
              <a:buFontTx/>
              <a:buNone/>
              <a:tabLst/>
              <a:defRPr/>
            </a:pPr>
            <a:endParaRPr kumimoji="0" lang="en-US" sz="7523" b="0" i="0" u="none" strike="noStrike" kern="1200" cap="none" spc="993" normalizeH="0" baseline="0" noProof="0">
              <a:ln>
                <a:noFill/>
              </a:ln>
              <a:solidFill>
                <a:srgbClr val="009FE3"/>
              </a:solidFill>
              <a:effectLst/>
              <a:uLnTx/>
              <a:uFillTx/>
              <a:latin typeface="Glacial Indifference"/>
              <a:ea typeface="+mn-ea"/>
              <a:cs typeface="+mn-cs"/>
            </a:endParaRPr>
          </a:p>
        </p:txBody>
      </p:sp>
      <p:sp>
        <p:nvSpPr>
          <p:cNvPr id="7" name="Rechteck 27" descr="Footer text reads: CARE • RESPECT • INTEGRITY • TRUST • ACCOUNTABILITY • SUSTAINABILITY&#10;And the UNICEF logo">
            <a:extLst>
              <a:ext uri="{FF2B5EF4-FFF2-40B4-BE49-F238E27FC236}">
                <a16:creationId xmlns:a16="http://schemas.microsoft.com/office/drawing/2014/main" id="{36D66899-284F-42D5-AF4F-AD5F84BC3321}"/>
              </a:ext>
            </a:extLst>
          </p:cNvPr>
          <p:cNvSpPr/>
          <p:nvPr/>
        </p:nvSpPr>
        <p:spPr>
          <a:xfrm>
            <a:off x="-76200" y="9590655"/>
            <a:ext cx="18364200" cy="734445"/>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pic>
        <p:nvPicPr>
          <p:cNvPr id="8" name="Grafik 8" descr="UNICEF logo">
            <a:extLst>
              <a:ext uri="{FF2B5EF4-FFF2-40B4-BE49-F238E27FC236}">
                <a16:creationId xmlns:a16="http://schemas.microsoft.com/office/drawing/2014/main" id="{57A40E5F-3583-4C8B-9690-355FC4C149EC}"/>
              </a:ext>
            </a:extLst>
          </p:cNvPr>
          <p:cNvPicPr>
            <a:picLocks noChangeAspect="1"/>
          </p:cNvPicPr>
          <p:nvPr/>
        </p:nvPicPr>
        <p:blipFill>
          <a:blip r:embed="rId2"/>
          <a:stretch>
            <a:fillRect/>
          </a:stretch>
        </p:blipFill>
        <p:spPr>
          <a:xfrm>
            <a:off x="13487400" y="9639300"/>
            <a:ext cx="4233058" cy="542471"/>
          </a:xfrm>
          <a:prstGeom prst="rect">
            <a:avLst/>
          </a:prstGeom>
        </p:spPr>
      </p:pic>
      <p:sp>
        <p:nvSpPr>
          <p:cNvPr id="9" name="TextBox 23">
            <a:extLst>
              <a:ext uri="{FF2B5EF4-FFF2-40B4-BE49-F238E27FC236}">
                <a16:creationId xmlns:a16="http://schemas.microsoft.com/office/drawing/2014/main" id="{7E9AFDDA-CF3F-459D-9EF9-E887769CD1BD}"/>
              </a:ext>
            </a:extLst>
          </p:cNvPr>
          <p:cNvSpPr txBox="1"/>
          <p:nvPr/>
        </p:nvSpPr>
        <p:spPr>
          <a:xfrm>
            <a:off x="560461" y="9757946"/>
            <a:ext cx="13155539" cy="369332"/>
          </a:xfrm>
          <a:prstGeom prst="rect">
            <a:avLst/>
          </a:prstGeom>
          <a:noFill/>
        </p:spPr>
        <p:txBody>
          <a:bodyPr wrap="square" rtlCol="0">
            <a:spAutoFit/>
          </a:bodyPr>
          <a:lstStyle/>
          <a:p>
            <a:pPr lvl="0">
              <a:defRPr/>
            </a:pPr>
            <a:r>
              <a:rPr lang="en-US" b="1" spc="300">
                <a:solidFill>
                  <a:schemeClr val="bg1"/>
                </a:solidFill>
                <a:latin typeface="Univers" panose="020B0503020202020204" pitchFamily="34" charset="0"/>
                <a:cs typeface="Calibri Light" panose="020F0302020204030204" pitchFamily="34" charset="0"/>
              </a:rPr>
              <a:t>CARE • RESPECT • INTEGRITY • TRUST • ACCOUNTABILITY • SUSTAINABILITY</a:t>
            </a:r>
          </a:p>
        </p:txBody>
      </p:sp>
      <p:pic>
        <p:nvPicPr>
          <p:cNvPr id="2" name="Picture 1">
            <a:extLst>
              <a:ext uri="{FF2B5EF4-FFF2-40B4-BE49-F238E27FC236}">
                <a16:creationId xmlns:a16="http://schemas.microsoft.com/office/drawing/2014/main" id="{6732064F-0468-B430-C821-444407F5E4A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200" y="5455930"/>
            <a:ext cx="18743762" cy="4359014"/>
          </a:xfrm>
          <a:prstGeom prst="rect">
            <a:avLst/>
          </a:prstGeom>
        </p:spPr>
      </p:pic>
    </p:spTree>
    <p:extLst>
      <p:ext uri="{BB962C8B-B14F-4D97-AF65-F5344CB8AC3E}">
        <p14:creationId xmlns:p14="http://schemas.microsoft.com/office/powerpoint/2010/main" val="35306534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028700" y="2959819"/>
            <a:ext cx="16306769" cy="6444072"/>
          </a:xfrm>
          <a:prstGeom prst="rect">
            <a:avLst/>
          </a:prstGeom>
        </p:spPr>
        <p:txBody>
          <a:bodyPr lIns="0" tIns="0" rIns="0" bIns="0" rtlCol="0" anchor="t">
            <a:spAutoFit/>
          </a:bodyPr>
          <a:lstStyle/>
          <a:p>
            <a:pPr>
              <a:lnSpc>
                <a:spcPts val="3599"/>
              </a:lnSpc>
            </a:pPr>
            <a:endParaRPr b="1"/>
          </a:p>
          <a:p>
            <a:pPr>
              <a:lnSpc>
                <a:spcPts val="3599"/>
              </a:lnSpc>
            </a:pPr>
            <a:r>
              <a:rPr lang="en-US" sz="2999" b="1" spc="-119">
                <a:solidFill>
                  <a:srgbClr val="000000"/>
                </a:solidFill>
                <a:latin typeface="Univers" panose="020B0503020202020204" pitchFamily="34" charset="0"/>
              </a:rPr>
              <a:t>What is the Activity </a:t>
            </a:r>
          </a:p>
          <a:p>
            <a:pPr>
              <a:lnSpc>
                <a:spcPts val="3599"/>
              </a:lnSpc>
            </a:pPr>
            <a:r>
              <a:rPr lang="en-US" sz="2999" spc="-119">
                <a:solidFill>
                  <a:srgbClr val="000000"/>
                </a:solidFill>
                <a:latin typeface="Univers" panose="020B0503020202020204" pitchFamily="34" charset="0"/>
              </a:rPr>
              <a:t>This is fun activity for about 10 to 20 people sitting together around a large printed snakes and ladders board, learning about different behaviours from the Spectrum of Behaviours Tool and sharing experiences.</a:t>
            </a:r>
          </a:p>
          <a:p>
            <a:pPr>
              <a:lnSpc>
                <a:spcPts val="3599"/>
              </a:lnSpc>
            </a:pPr>
            <a:endParaRPr lang="en-US" sz="2999" spc="-119">
              <a:solidFill>
                <a:srgbClr val="000000"/>
              </a:solidFill>
              <a:latin typeface="Univers" panose="020B0503020202020204" pitchFamily="34" charset="0"/>
            </a:endParaRPr>
          </a:p>
          <a:p>
            <a:pPr>
              <a:lnSpc>
                <a:spcPts val="3599"/>
              </a:lnSpc>
            </a:pPr>
            <a:r>
              <a:rPr lang="en-US" sz="2999" b="1" spc="-119">
                <a:solidFill>
                  <a:srgbClr val="000000"/>
                </a:solidFill>
                <a:latin typeface="Univers" panose="020B0503020202020204" pitchFamily="34" charset="0"/>
              </a:rPr>
              <a:t>What Tools You will Need: </a:t>
            </a:r>
          </a:p>
          <a:p>
            <a:pPr>
              <a:lnSpc>
                <a:spcPts val="3599"/>
              </a:lnSpc>
            </a:pPr>
            <a:r>
              <a:rPr lang="en-US" sz="2999" spc="-119">
                <a:solidFill>
                  <a:srgbClr val="000000"/>
                </a:solidFill>
                <a:latin typeface="Univers" panose="020B0503020202020204" pitchFamily="34" charset="0"/>
              </a:rPr>
              <a:t>A facilitator who can help to explain the game and facilitate discussions.</a:t>
            </a:r>
          </a:p>
          <a:p>
            <a:pPr>
              <a:lnSpc>
                <a:spcPts val="3599"/>
              </a:lnSpc>
            </a:pPr>
            <a:r>
              <a:rPr lang="en-US" sz="2999" spc="-119">
                <a:solidFill>
                  <a:srgbClr val="000000"/>
                </a:solidFill>
                <a:latin typeface="Univers" panose="020B0503020202020204" pitchFamily="34" charset="0"/>
              </a:rPr>
              <a:t>A safe, quiet space for people to sit together</a:t>
            </a:r>
          </a:p>
          <a:p>
            <a:pPr>
              <a:lnSpc>
                <a:spcPts val="3599"/>
              </a:lnSpc>
            </a:pPr>
            <a:r>
              <a:rPr lang="en-US" sz="2999" spc="-119">
                <a:solidFill>
                  <a:srgbClr val="000000"/>
                </a:solidFill>
                <a:latin typeface="Univers" panose="020B0503020202020204" pitchFamily="34" charset="0"/>
              </a:rPr>
              <a:t>A printed version of the big format Snakes and Ladders </a:t>
            </a:r>
          </a:p>
          <a:p>
            <a:pPr>
              <a:lnSpc>
                <a:spcPts val="3599"/>
              </a:lnSpc>
            </a:pPr>
            <a:r>
              <a:rPr lang="en-US" sz="2999" spc="-119">
                <a:solidFill>
                  <a:srgbClr val="000000"/>
                </a:solidFill>
                <a:latin typeface="Univers" panose="020B0503020202020204" pitchFamily="34" charset="0"/>
              </a:rPr>
              <a:t>Printed cards</a:t>
            </a:r>
          </a:p>
          <a:p>
            <a:pPr>
              <a:lnSpc>
                <a:spcPts val="3599"/>
              </a:lnSpc>
            </a:pPr>
            <a:r>
              <a:rPr lang="en-US" sz="2999" spc="-119">
                <a:solidFill>
                  <a:srgbClr val="000000"/>
                </a:solidFill>
                <a:latin typeface="Univers" panose="020B0503020202020204" pitchFamily="34" charset="0"/>
              </a:rPr>
              <a:t>A variety of fun team markers for each team to move around the board and a dice</a:t>
            </a:r>
          </a:p>
          <a:p>
            <a:pPr>
              <a:lnSpc>
                <a:spcPts val="3599"/>
              </a:lnSpc>
            </a:pPr>
            <a:r>
              <a:rPr lang="en-US" sz="2999" spc="-119">
                <a:solidFill>
                  <a:srgbClr val="000000"/>
                </a:solidFill>
                <a:latin typeface="Univers" panose="020B0503020202020204" pitchFamily="34" charset="0"/>
              </a:rPr>
              <a:t>Flipchart for facilitator to note down common thoughts and ideas</a:t>
            </a:r>
          </a:p>
          <a:p>
            <a:pPr>
              <a:lnSpc>
                <a:spcPts val="3599"/>
              </a:lnSpc>
              <a:spcBef>
                <a:spcPct val="0"/>
              </a:spcBef>
            </a:pPr>
            <a:endParaRPr lang="en-US" sz="2999" spc="-119">
              <a:solidFill>
                <a:srgbClr val="000000"/>
              </a:solidFill>
              <a:latin typeface="Glacial Indifference"/>
            </a:endParaRPr>
          </a:p>
        </p:txBody>
      </p:sp>
      <p:sp>
        <p:nvSpPr>
          <p:cNvPr id="5" name="Rechteck 27" descr="Footer text reads: CARE • RESPECT • INTEGRITY • TRUST • ACCOUNTABILITY • SUSTAINABILITY&#10;And the UNICEF logo">
            <a:extLst>
              <a:ext uri="{FF2B5EF4-FFF2-40B4-BE49-F238E27FC236}">
                <a16:creationId xmlns:a16="http://schemas.microsoft.com/office/drawing/2014/main" id="{8205BD1A-49F7-4D8C-89F5-AB89D8D8FD2F}"/>
              </a:ext>
            </a:extLst>
          </p:cNvPr>
          <p:cNvSpPr/>
          <p:nvPr/>
        </p:nvSpPr>
        <p:spPr>
          <a:xfrm>
            <a:off x="-76200" y="9590655"/>
            <a:ext cx="18364200" cy="734445"/>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pic>
        <p:nvPicPr>
          <p:cNvPr id="6" name="Grafik 8" descr="UNICEF logo">
            <a:extLst>
              <a:ext uri="{FF2B5EF4-FFF2-40B4-BE49-F238E27FC236}">
                <a16:creationId xmlns:a16="http://schemas.microsoft.com/office/drawing/2014/main" id="{615F77CC-9E18-49C9-8A3A-1B4D27165133}"/>
              </a:ext>
            </a:extLst>
          </p:cNvPr>
          <p:cNvPicPr>
            <a:picLocks noChangeAspect="1"/>
          </p:cNvPicPr>
          <p:nvPr/>
        </p:nvPicPr>
        <p:blipFill>
          <a:blip r:embed="rId2"/>
          <a:stretch>
            <a:fillRect/>
          </a:stretch>
        </p:blipFill>
        <p:spPr>
          <a:xfrm>
            <a:off x="13487400" y="9639300"/>
            <a:ext cx="4233058" cy="542471"/>
          </a:xfrm>
          <a:prstGeom prst="rect">
            <a:avLst/>
          </a:prstGeom>
        </p:spPr>
      </p:pic>
      <p:sp>
        <p:nvSpPr>
          <p:cNvPr id="7" name="TextBox 23">
            <a:extLst>
              <a:ext uri="{FF2B5EF4-FFF2-40B4-BE49-F238E27FC236}">
                <a16:creationId xmlns:a16="http://schemas.microsoft.com/office/drawing/2014/main" id="{AA00BFA6-8266-4C0F-90FA-6DE073E6EC9E}"/>
              </a:ext>
            </a:extLst>
          </p:cNvPr>
          <p:cNvSpPr txBox="1"/>
          <p:nvPr/>
        </p:nvSpPr>
        <p:spPr>
          <a:xfrm>
            <a:off x="560461" y="9757946"/>
            <a:ext cx="13155539" cy="369332"/>
          </a:xfrm>
          <a:prstGeom prst="rect">
            <a:avLst/>
          </a:prstGeom>
          <a:noFill/>
        </p:spPr>
        <p:txBody>
          <a:bodyPr wrap="square" rtlCol="0">
            <a:spAutoFit/>
          </a:bodyPr>
          <a:lstStyle/>
          <a:p>
            <a:pPr lvl="0">
              <a:defRPr/>
            </a:pPr>
            <a:r>
              <a:rPr lang="en-US" b="1" spc="300">
                <a:solidFill>
                  <a:schemeClr val="bg1"/>
                </a:solidFill>
                <a:latin typeface="Univers" panose="020B0503020202020204" pitchFamily="34" charset="0"/>
                <a:cs typeface="Calibri Light" panose="020F0302020204030204" pitchFamily="34" charset="0"/>
              </a:rPr>
              <a:t>CARE • RESPECT • INTEGRITY • TRUST • ACCOUNTABILITY • SUSTAINABILITY</a:t>
            </a:r>
          </a:p>
        </p:txBody>
      </p:sp>
      <p:sp>
        <p:nvSpPr>
          <p:cNvPr id="8" name="TextBox 3">
            <a:extLst>
              <a:ext uri="{FF2B5EF4-FFF2-40B4-BE49-F238E27FC236}">
                <a16:creationId xmlns:a16="http://schemas.microsoft.com/office/drawing/2014/main" id="{16C7CC62-1C4D-4C71-BD4A-0323C0C5A845}"/>
              </a:ext>
            </a:extLst>
          </p:cNvPr>
          <p:cNvSpPr txBox="1">
            <a:spLocks noGrp="1"/>
          </p:cNvSpPr>
          <p:nvPr>
            <p:ph type="title" idx="4294967295"/>
          </p:nvPr>
        </p:nvSpPr>
        <p:spPr>
          <a:xfrm>
            <a:off x="1028700" y="990437"/>
            <a:ext cx="12077700" cy="230832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027"/>
              </a:lnSpc>
              <a:spcBef>
                <a:spcPts val="0"/>
              </a:spcBef>
              <a:spcAft>
                <a:spcPts val="0"/>
              </a:spcAft>
              <a:buClrTx/>
              <a:buSzTx/>
              <a:buFontTx/>
              <a:buNone/>
              <a:tabLst/>
              <a:defRPr/>
            </a:pPr>
            <a:r>
              <a:rPr kumimoji="0" lang="en-US" sz="7500" b="0" i="0" u="none" strike="noStrike" kern="1200" cap="none" spc="993" normalizeH="0" baseline="0" noProof="0">
                <a:ln>
                  <a:noFill/>
                </a:ln>
                <a:solidFill>
                  <a:srgbClr val="009FE3"/>
                </a:solidFill>
                <a:effectLst/>
                <a:uLnTx/>
                <a:uFillTx/>
                <a:latin typeface="Univers"/>
                <a:ea typeface="+mn-ea"/>
                <a:cs typeface="+mn-cs"/>
              </a:rPr>
              <a:t>The Spectrum of Behaviours Game</a:t>
            </a:r>
          </a:p>
        </p:txBody>
      </p:sp>
      <p:sp>
        <p:nvSpPr>
          <p:cNvPr id="9" name="Rectangle: Rounded Corners 8">
            <a:extLst>
              <a:ext uri="{FF2B5EF4-FFF2-40B4-BE49-F238E27FC236}">
                <a16:creationId xmlns:a16="http://schemas.microsoft.com/office/drawing/2014/main" id="{D4343DB6-E679-43D0-B5DB-84ED4F3AFB32}"/>
              </a:ext>
            </a:extLst>
          </p:cNvPr>
          <p:cNvSpPr/>
          <p:nvPr/>
        </p:nvSpPr>
        <p:spPr>
          <a:xfrm>
            <a:off x="12333344" y="56680"/>
            <a:ext cx="5873974" cy="1152525"/>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7823" lvl="1"/>
            <a:r>
              <a:rPr lang="en-US" sz="3200" spc="-139">
                <a:solidFill>
                  <a:schemeClr val="bg1"/>
                </a:solidFill>
                <a:latin typeface="Univers" panose="020B0503020202020204" pitchFamily="34" charset="0"/>
              </a:rPr>
              <a:t>Building Psychological Safety </a:t>
            </a:r>
            <a:endParaRPr lang="en-US" sz="3200" b="1" spc="-139">
              <a:solidFill>
                <a:schemeClr val="bg1"/>
              </a:solidFill>
              <a:latin typeface="Univers" panose="020B0503020202020204" pitchFamily="34" charset="0"/>
            </a:endParaRPr>
          </a:p>
        </p:txBody>
      </p:sp>
      <p:sp>
        <p:nvSpPr>
          <p:cNvPr id="10" name="Rectangle: Rounded Corners 9">
            <a:extLst>
              <a:ext uri="{FF2B5EF4-FFF2-40B4-BE49-F238E27FC236}">
                <a16:creationId xmlns:a16="http://schemas.microsoft.com/office/drawing/2014/main" id="{C304938F-4E0E-4203-93C1-8068257BAA5F}"/>
              </a:ext>
            </a:extLst>
          </p:cNvPr>
          <p:cNvSpPr/>
          <p:nvPr/>
        </p:nvSpPr>
        <p:spPr>
          <a:xfrm>
            <a:off x="12333344" y="1376496"/>
            <a:ext cx="5873974" cy="1152525"/>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7823" lvl="1"/>
            <a:r>
              <a:rPr lang="en-US" sz="3200" spc="-139">
                <a:solidFill>
                  <a:schemeClr val="bg1"/>
                </a:solidFill>
                <a:latin typeface="Univers" panose="020B0503020202020204" pitchFamily="34" charset="0"/>
              </a:rPr>
              <a:t>Building inclusion and addressing discrimination</a:t>
            </a:r>
            <a:endParaRPr lang="en-US" sz="3200" b="1" spc="-139">
              <a:solidFill>
                <a:schemeClr val="bg1"/>
              </a:solidFill>
              <a:latin typeface="Univers" panose="020B0503020202020204" pitchFamily="34" charset="0"/>
            </a:endParaRPr>
          </a:p>
        </p:txBody>
      </p:sp>
      <p:sp>
        <p:nvSpPr>
          <p:cNvPr id="11" name="Rectangle: Rounded Corners 10">
            <a:extLst>
              <a:ext uri="{FF2B5EF4-FFF2-40B4-BE49-F238E27FC236}">
                <a16:creationId xmlns:a16="http://schemas.microsoft.com/office/drawing/2014/main" id="{F0B027D5-DC50-4106-B8A1-2F3437B57654}"/>
              </a:ext>
            </a:extLst>
          </p:cNvPr>
          <p:cNvSpPr/>
          <p:nvPr/>
        </p:nvSpPr>
        <p:spPr>
          <a:xfrm>
            <a:off x="12293003" y="2673815"/>
            <a:ext cx="5873974" cy="1152525"/>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7823" lvl="1"/>
            <a:r>
              <a:rPr lang="en-US" sz="3200" spc="-139">
                <a:solidFill>
                  <a:schemeClr val="bg1"/>
                </a:solidFill>
                <a:latin typeface="Univers" panose="020B0503020202020204" pitchFamily="34" charset="0"/>
              </a:rPr>
              <a:t>Creating spaces for conversations and empathy</a:t>
            </a:r>
          </a:p>
        </p:txBody>
      </p:sp>
    </p:spTree>
    <p:extLst>
      <p:ext uri="{BB962C8B-B14F-4D97-AF65-F5344CB8AC3E}">
        <p14:creationId xmlns:p14="http://schemas.microsoft.com/office/powerpoint/2010/main" val="34387850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3B8508-45FF-4A30-B732-0C81A2326635}"/>
              </a:ext>
            </a:extLst>
          </p:cNvPr>
          <p:cNvSpPr txBox="1"/>
          <p:nvPr/>
        </p:nvSpPr>
        <p:spPr>
          <a:xfrm>
            <a:off x="9609746" y="8708133"/>
            <a:ext cx="7060641" cy="923330"/>
          </a:xfrm>
          <a:prstGeom prst="rect">
            <a:avLst/>
          </a:prstGeom>
          <a:noFill/>
        </p:spPr>
        <p:txBody>
          <a:bodyPr wrap="square" lIns="91440" tIns="45720" rIns="91440" bIns="45720" anchor="t">
            <a:spAutoFit/>
          </a:bodyPr>
          <a:lstStyle/>
          <a:p>
            <a:r>
              <a:rPr lang="en-US">
                <a:latin typeface="Univers"/>
                <a:cs typeface="Arial"/>
              </a:rPr>
              <a:t>The large scale (8feet x 8 feet) snakes and ladders board, access  </a:t>
            </a:r>
            <a:r>
              <a:rPr lang="en-US">
                <a:latin typeface="Univers"/>
                <a:cs typeface="Arial"/>
                <a:hlinkClick r:id="rId2"/>
              </a:rPr>
              <a:t> here</a:t>
            </a:r>
          </a:p>
          <a:p>
            <a:endParaRPr lang="en-US"/>
          </a:p>
        </p:txBody>
      </p:sp>
      <p:sp>
        <p:nvSpPr>
          <p:cNvPr id="18" name="TextBox 3">
            <a:extLst>
              <a:ext uri="{FF2B5EF4-FFF2-40B4-BE49-F238E27FC236}">
                <a16:creationId xmlns:a16="http://schemas.microsoft.com/office/drawing/2014/main" id="{C1B640CA-9B45-4253-B046-6E96722671F4}"/>
              </a:ext>
            </a:extLst>
          </p:cNvPr>
          <p:cNvSpPr txBox="1">
            <a:spLocks noGrp="1"/>
          </p:cNvSpPr>
          <p:nvPr>
            <p:ph type="title" idx="4294967295"/>
          </p:nvPr>
        </p:nvSpPr>
        <p:spPr>
          <a:xfrm>
            <a:off x="1047707" y="1131941"/>
            <a:ext cx="15894274" cy="11541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r" defTabSz="914400" rtl="0" eaLnBrk="1" fontAlgn="auto" latinLnBrk="0" hangingPunct="1">
              <a:lnSpc>
                <a:spcPts val="9027"/>
              </a:lnSpc>
              <a:spcBef>
                <a:spcPts val="0"/>
              </a:spcBef>
              <a:spcAft>
                <a:spcPts val="0"/>
              </a:spcAft>
              <a:buClrTx/>
              <a:buSzTx/>
              <a:buFontTx/>
              <a:buNone/>
              <a:tabLst/>
              <a:defRPr/>
            </a:pPr>
            <a:r>
              <a:rPr kumimoji="0" lang="en-US" sz="7523" b="0" i="0" u="none" strike="noStrike" kern="1200" cap="none" spc="993" normalizeH="0" baseline="0" noProof="0">
                <a:ln>
                  <a:noFill/>
                </a:ln>
                <a:solidFill>
                  <a:srgbClr val="009FE3"/>
                </a:solidFill>
                <a:effectLst/>
                <a:uLnTx/>
                <a:uFillTx/>
                <a:latin typeface="Univers" panose="020B0503020202020204" pitchFamily="34" charset="0"/>
                <a:ea typeface="+mn-ea"/>
                <a:cs typeface="+mn-cs"/>
              </a:rPr>
              <a:t>Your Tools</a:t>
            </a:r>
          </a:p>
        </p:txBody>
      </p:sp>
      <p:sp>
        <p:nvSpPr>
          <p:cNvPr id="22" name="TextBox 21">
            <a:extLst>
              <a:ext uri="{FF2B5EF4-FFF2-40B4-BE49-F238E27FC236}">
                <a16:creationId xmlns:a16="http://schemas.microsoft.com/office/drawing/2014/main" id="{4B33FB03-FF7D-4113-B1CD-EB96C713796D}"/>
              </a:ext>
            </a:extLst>
          </p:cNvPr>
          <p:cNvSpPr txBox="1"/>
          <p:nvPr/>
        </p:nvSpPr>
        <p:spPr>
          <a:xfrm>
            <a:off x="1493838" y="8501703"/>
            <a:ext cx="7221588" cy="877163"/>
          </a:xfrm>
          <a:prstGeom prst="rect">
            <a:avLst/>
          </a:prstGeom>
          <a:noFill/>
        </p:spPr>
        <p:txBody>
          <a:bodyPr wrap="square">
            <a:spAutoFit/>
          </a:bodyPr>
          <a:lstStyle/>
          <a:p>
            <a:r>
              <a:rPr lang="en-US" sz="1700">
                <a:latin typeface="Univers" panose="020B0503020202020204" pitchFamily="34" charset="0"/>
                <a:cs typeface="Arial" panose="020B0604020202020204" pitchFamily="34" charset="0"/>
              </a:rPr>
              <a:t>A set of printed cards with snake/ladder related behaviours can be accessed </a:t>
            </a:r>
            <a:r>
              <a:rPr lang="en-US" sz="1700">
                <a:latin typeface="Univers" panose="020B0503020202020204" pitchFamily="34" charset="0"/>
                <a:cs typeface="Arial" panose="020B0604020202020204" pitchFamily="34" charset="0"/>
                <a:hlinkClick r:id="rId3"/>
              </a:rPr>
              <a:t>here </a:t>
            </a:r>
            <a:r>
              <a:rPr lang="en-US" sz="1700">
                <a:latin typeface="Univers" panose="020B0503020202020204" pitchFamily="34" charset="0"/>
                <a:cs typeface="Arial" panose="020B0604020202020204" pitchFamily="34" charset="0"/>
              </a:rPr>
              <a:t>– other, more contextually relevant behaviours can be customized, please contact Tania at tdhakhwa@unicef.org</a:t>
            </a:r>
          </a:p>
        </p:txBody>
      </p:sp>
      <p:sp>
        <p:nvSpPr>
          <p:cNvPr id="23" name="Rechteck 27" descr="Footer text reads: CARE • RESPECT • INTEGRITY • TRUST • ACCOUNTABILITY • SUSTAINABILITY&#10;And the UNICEF logo">
            <a:extLst>
              <a:ext uri="{FF2B5EF4-FFF2-40B4-BE49-F238E27FC236}">
                <a16:creationId xmlns:a16="http://schemas.microsoft.com/office/drawing/2014/main" id="{8ABC47D4-5D79-4C51-9DC0-318095883729}"/>
              </a:ext>
            </a:extLst>
          </p:cNvPr>
          <p:cNvSpPr/>
          <p:nvPr/>
        </p:nvSpPr>
        <p:spPr>
          <a:xfrm>
            <a:off x="-76200" y="9590655"/>
            <a:ext cx="18364200" cy="734445"/>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pic>
        <p:nvPicPr>
          <p:cNvPr id="24" name="Grafik 8" descr="UNICEF logo">
            <a:extLst>
              <a:ext uri="{FF2B5EF4-FFF2-40B4-BE49-F238E27FC236}">
                <a16:creationId xmlns:a16="http://schemas.microsoft.com/office/drawing/2014/main" id="{980505D7-BBD7-4B2E-86A9-7556B4F1C395}"/>
              </a:ext>
            </a:extLst>
          </p:cNvPr>
          <p:cNvPicPr>
            <a:picLocks noChangeAspect="1"/>
          </p:cNvPicPr>
          <p:nvPr/>
        </p:nvPicPr>
        <p:blipFill>
          <a:blip r:embed="rId4"/>
          <a:stretch>
            <a:fillRect/>
          </a:stretch>
        </p:blipFill>
        <p:spPr>
          <a:xfrm>
            <a:off x="13487400" y="9639300"/>
            <a:ext cx="4233058" cy="542471"/>
          </a:xfrm>
          <a:prstGeom prst="rect">
            <a:avLst/>
          </a:prstGeom>
        </p:spPr>
      </p:pic>
      <p:sp>
        <p:nvSpPr>
          <p:cNvPr id="25" name="TextBox 23">
            <a:extLst>
              <a:ext uri="{FF2B5EF4-FFF2-40B4-BE49-F238E27FC236}">
                <a16:creationId xmlns:a16="http://schemas.microsoft.com/office/drawing/2014/main" id="{D6C71676-1F54-4F16-863E-67C251AF20EA}"/>
              </a:ext>
            </a:extLst>
          </p:cNvPr>
          <p:cNvSpPr txBox="1"/>
          <p:nvPr/>
        </p:nvSpPr>
        <p:spPr>
          <a:xfrm>
            <a:off x="560461" y="9757946"/>
            <a:ext cx="13155539" cy="369332"/>
          </a:xfrm>
          <a:prstGeom prst="rect">
            <a:avLst/>
          </a:prstGeom>
          <a:noFill/>
        </p:spPr>
        <p:txBody>
          <a:bodyPr wrap="square" rtlCol="0">
            <a:spAutoFit/>
          </a:bodyPr>
          <a:lstStyle/>
          <a:p>
            <a:pPr lvl="0">
              <a:defRPr/>
            </a:pPr>
            <a:r>
              <a:rPr lang="en-US" b="1" spc="300">
                <a:solidFill>
                  <a:schemeClr val="bg1"/>
                </a:solidFill>
                <a:latin typeface="Univers" panose="020B0503020202020204" pitchFamily="34" charset="0"/>
                <a:cs typeface="Calibri Light" panose="020F0302020204030204" pitchFamily="34" charset="0"/>
              </a:rPr>
              <a:t>CARE • RESPECT • INTEGRITY • TRUST • ACCOUNTABILITY • SUSTAINABILITY</a:t>
            </a:r>
          </a:p>
        </p:txBody>
      </p:sp>
      <p:pic>
        <p:nvPicPr>
          <p:cNvPr id="14" name="Picture 13" descr="Image of the snakes and ladders game board&#10;&#10;">
            <a:extLst>
              <a:ext uri="{FF2B5EF4-FFF2-40B4-BE49-F238E27FC236}">
                <a16:creationId xmlns:a16="http://schemas.microsoft.com/office/drawing/2014/main" id="{99DA147C-4E64-4B95-8859-053D9EE7FA84}"/>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9609746" y="2441624"/>
            <a:ext cx="5935053" cy="6266508"/>
          </a:xfrm>
          <a:prstGeom prst="rect">
            <a:avLst/>
          </a:prstGeom>
          <a:effectLst>
            <a:outerShdw blurRad="50800" dist="38100" dir="5400000" algn="t" rotWithShape="0">
              <a:prstClr val="black">
                <a:alpha val="40000"/>
              </a:prstClr>
            </a:outerShdw>
          </a:effectLst>
        </p:spPr>
      </p:pic>
      <p:pic>
        <p:nvPicPr>
          <p:cNvPr id="19" name="Picture 18" descr="Image of the snakes and ladders playing card">
            <a:extLst>
              <a:ext uri="{FF2B5EF4-FFF2-40B4-BE49-F238E27FC236}">
                <a16:creationId xmlns:a16="http://schemas.microsoft.com/office/drawing/2014/main" id="{6F8E4B6C-9973-46A9-81FC-5CF816F35B4B}"/>
              </a:ext>
            </a:extLst>
          </p:cNvPr>
          <p:cNvPicPr/>
          <p:nvPr/>
        </p:nvPicPr>
        <p:blipFill>
          <a:blip r:embed="rId6"/>
          <a:stretch>
            <a:fillRect/>
          </a:stretch>
        </p:blipFill>
        <p:spPr>
          <a:xfrm>
            <a:off x="1601797" y="1078450"/>
            <a:ext cx="4478510" cy="3443220"/>
          </a:xfrm>
          <a:prstGeom prst="rect">
            <a:avLst/>
          </a:prstGeom>
          <a:effectLst>
            <a:outerShdw blurRad="50800" dist="38100" dir="5400000" algn="t" rotWithShape="0">
              <a:prstClr val="black">
                <a:alpha val="40000"/>
              </a:prstClr>
            </a:outerShdw>
          </a:effectLst>
        </p:spPr>
      </p:pic>
      <p:pic>
        <p:nvPicPr>
          <p:cNvPr id="20" name="Picture 19" descr="Image of the snakes and ladders playing card">
            <a:extLst>
              <a:ext uri="{FF2B5EF4-FFF2-40B4-BE49-F238E27FC236}">
                <a16:creationId xmlns:a16="http://schemas.microsoft.com/office/drawing/2014/main" id="{76911FAE-33DF-40F5-9BC0-26560273047D}"/>
              </a:ext>
            </a:extLst>
          </p:cNvPr>
          <p:cNvPicPr/>
          <p:nvPr/>
        </p:nvPicPr>
        <p:blipFill>
          <a:blip r:embed="rId7"/>
          <a:stretch>
            <a:fillRect/>
          </a:stretch>
        </p:blipFill>
        <p:spPr>
          <a:xfrm>
            <a:off x="1617612" y="5011873"/>
            <a:ext cx="4478509" cy="346129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2078601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Grp="1"/>
          </p:cNvSpPr>
          <p:nvPr>
            <p:ph type="title" idx="4294967295"/>
          </p:nvPr>
        </p:nvSpPr>
        <p:spPr>
          <a:xfrm>
            <a:off x="1028700" y="990437"/>
            <a:ext cx="15894274" cy="11541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027"/>
              </a:lnSpc>
              <a:spcBef>
                <a:spcPts val="0"/>
              </a:spcBef>
              <a:spcAft>
                <a:spcPts val="0"/>
              </a:spcAft>
              <a:buClrTx/>
              <a:buSzTx/>
              <a:buFontTx/>
              <a:buNone/>
              <a:tabLst/>
              <a:defRPr/>
            </a:pPr>
            <a:r>
              <a:rPr kumimoji="0" lang="en-US" sz="7523" b="0" i="0" u="none" strike="noStrike" kern="1200" cap="none" spc="993" normalizeH="0" baseline="0" noProof="0" dirty="0">
                <a:ln>
                  <a:noFill/>
                </a:ln>
                <a:solidFill>
                  <a:srgbClr val="009FE3"/>
                </a:solidFill>
                <a:effectLst/>
                <a:uLnTx/>
                <a:uFillTx/>
                <a:latin typeface="Univers" panose="020B0503020202020204" pitchFamily="34" charset="0"/>
                <a:ea typeface="+mn-ea"/>
                <a:cs typeface="+mn-cs"/>
              </a:rPr>
              <a:t>How to play</a:t>
            </a:r>
          </a:p>
        </p:txBody>
      </p:sp>
      <p:sp>
        <p:nvSpPr>
          <p:cNvPr id="4" name="TextBox 4"/>
          <p:cNvSpPr txBox="1"/>
          <p:nvPr/>
        </p:nvSpPr>
        <p:spPr>
          <a:xfrm>
            <a:off x="822453" y="3104826"/>
            <a:ext cx="16306769" cy="4438395"/>
          </a:xfrm>
          <a:prstGeom prst="rect">
            <a:avLst/>
          </a:prstGeom>
        </p:spPr>
        <p:txBody>
          <a:bodyPr lIns="0" tIns="0" rIns="0" bIns="0" rtlCol="0" anchor="t">
            <a:spAutoFit/>
          </a:bodyPr>
          <a:lstStyle/>
          <a:p>
            <a:pPr marL="0" marR="0">
              <a:lnSpc>
                <a:spcPct val="107000"/>
              </a:lnSpc>
              <a:spcBef>
                <a:spcPts val="0"/>
              </a:spcBef>
              <a:spcAft>
                <a:spcPts val="800"/>
              </a:spcAft>
            </a:pPr>
            <a:r>
              <a:rPr lang="en-US" sz="2800" dirty="0">
                <a:effectLst/>
                <a:latin typeface="Univers" panose="020B0503020202020204" pitchFamily="34" charset="0"/>
                <a:ea typeface="Calibri" panose="020F0502020204030204" pitchFamily="34" charset="0"/>
                <a:cs typeface="Times New Roman" panose="02020603050405020304" pitchFamily="18" charset="0"/>
              </a:rPr>
              <a:t>Up to about 20 players per board – divided up into pairs or three players in each group. The board is a large (8x8 feet), printed canvas that players can sit around (see image below).</a:t>
            </a:r>
          </a:p>
          <a:p>
            <a:pPr marL="0" marR="0">
              <a:lnSpc>
                <a:spcPct val="107000"/>
              </a:lnSpc>
              <a:spcBef>
                <a:spcPts val="0"/>
              </a:spcBef>
              <a:spcAft>
                <a:spcPts val="800"/>
              </a:spcAft>
            </a:pPr>
            <a:r>
              <a:rPr lang="en-US" sz="2800" dirty="0">
                <a:effectLst/>
                <a:latin typeface="Univers" panose="020B0503020202020204" pitchFamily="34" charset="0"/>
                <a:ea typeface="Calibri" panose="020F0502020204030204" pitchFamily="34" charset="0"/>
                <a:cs typeface="Times New Roman" panose="02020603050405020304" pitchFamily="18" charset="0"/>
              </a:rPr>
              <a:t>It is the same principle as the traditional snakes and ladders game. The teams roll the dice and up the squares.</a:t>
            </a:r>
          </a:p>
          <a:p>
            <a:pPr marL="0" marR="0">
              <a:lnSpc>
                <a:spcPct val="107000"/>
              </a:lnSpc>
              <a:spcBef>
                <a:spcPts val="0"/>
              </a:spcBef>
              <a:spcAft>
                <a:spcPts val="800"/>
              </a:spcAft>
            </a:pPr>
            <a:r>
              <a:rPr lang="en-US" sz="2800" dirty="0">
                <a:effectLst/>
                <a:latin typeface="Univers" panose="020B0503020202020204" pitchFamily="34" charset="0"/>
                <a:ea typeface="Calibri" panose="020F0502020204030204" pitchFamily="34" charset="0"/>
                <a:cs typeface="Times New Roman" panose="02020603050405020304" pitchFamily="18" charset="0"/>
              </a:rPr>
              <a:t>When they reach either a ladders or snakes, they will take a card from the deck that has a positive (ladder) or negative (snake) behaviours based on the Spectrum of Behaviours Toolkit. A team member can read out the card and they can discuss the </a:t>
            </a:r>
            <a:r>
              <a:rPr lang="en-US" sz="2800" dirty="0" err="1">
                <a:effectLst/>
                <a:latin typeface="Univers" panose="020B0503020202020204" pitchFamily="34" charset="0"/>
                <a:ea typeface="Calibri" panose="020F0502020204030204" pitchFamily="34" charset="0"/>
                <a:cs typeface="Times New Roman" panose="02020603050405020304" pitchFamily="18" charset="0"/>
              </a:rPr>
              <a:t>behaviour</a:t>
            </a:r>
            <a:r>
              <a:rPr lang="en-US" sz="2800" dirty="0">
                <a:effectLst/>
                <a:latin typeface="Univers" panose="020B0503020202020204" pitchFamily="34" charset="0"/>
                <a:ea typeface="Calibri" panose="020F0502020204030204" pitchFamily="34" charset="0"/>
                <a:cs typeface="Times New Roman" panose="02020603050405020304" pitchFamily="18" charset="0"/>
              </a:rPr>
              <a:t> either during or post-game. </a:t>
            </a:r>
          </a:p>
          <a:p>
            <a:pPr>
              <a:lnSpc>
                <a:spcPts val="3599"/>
              </a:lnSpc>
              <a:spcBef>
                <a:spcPct val="0"/>
              </a:spcBef>
            </a:pPr>
            <a:endParaRPr lang="en-US" sz="2999" spc="-119" dirty="0">
              <a:solidFill>
                <a:srgbClr val="000000"/>
              </a:solidFill>
              <a:latin typeface="Glacial Indifference"/>
            </a:endParaRPr>
          </a:p>
        </p:txBody>
      </p:sp>
      <p:sp>
        <p:nvSpPr>
          <p:cNvPr id="5" name="Rechteck 27" descr="Footer text reads: CARE • RESPECT • INTEGRITY • TRUST • ACCOUNTABILITY • SUSTAINABILITY&#10;And the UNICEF logo">
            <a:extLst>
              <a:ext uri="{FF2B5EF4-FFF2-40B4-BE49-F238E27FC236}">
                <a16:creationId xmlns:a16="http://schemas.microsoft.com/office/drawing/2014/main" id="{E8651F6A-73C3-41C8-9C8E-CC39A13383CE}"/>
              </a:ext>
            </a:extLst>
          </p:cNvPr>
          <p:cNvSpPr/>
          <p:nvPr/>
        </p:nvSpPr>
        <p:spPr>
          <a:xfrm>
            <a:off x="-76200" y="9590655"/>
            <a:ext cx="18364200" cy="734445"/>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pic>
        <p:nvPicPr>
          <p:cNvPr id="6" name="Grafik 8" descr="UNICEF logo">
            <a:extLst>
              <a:ext uri="{FF2B5EF4-FFF2-40B4-BE49-F238E27FC236}">
                <a16:creationId xmlns:a16="http://schemas.microsoft.com/office/drawing/2014/main" id="{2463D855-AE49-4AB9-B113-00292422C996}"/>
              </a:ext>
            </a:extLst>
          </p:cNvPr>
          <p:cNvPicPr>
            <a:picLocks noChangeAspect="1"/>
          </p:cNvPicPr>
          <p:nvPr/>
        </p:nvPicPr>
        <p:blipFill>
          <a:blip r:embed="rId2"/>
          <a:stretch>
            <a:fillRect/>
          </a:stretch>
        </p:blipFill>
        <p:spPr>
          <a:xfrm>
            <a:off x="13487400" y="9639300"/>
            <a:ext cx="4233058" cy="542471"/>
          </a:xfrm>
          <a:prstGeom prst="rect">
            <a:avLst/>
          </a:prstGeom>
        </p:spPr>
      </p:pic>
      <p:sp>
        <p:nvSpPr>
          <p:cNvPr id="7" name="TextBox 23">
            <a:extLst>
              <a:ext uri="{FF2B5EF4-FFF2-40B4-BE49-F238E27FC236}">
                <a16:creationId xmlns:a16="http://schemas.microsoft.com/office/drawing/2014/main" id="{90650896-1559-4CBE-836C-F1857273D0FC}"/>
              </a:ext>
            </a:extLst>
          </p:cNvPr>
          <p:cNvSpPr txBox="1"/>
          <p:nvPr/>
        </p:nvSpPr>
        <p:spPr>
          <a:xfrm>
            <a:off x="560461" y="9757946"/>
            <a:ext cx="13155539" cy="369332"/>
          </a:xfrm>
          <a:prstGeom prst="rect">
            <a:avLst/>
          </a:prstGeom>
          <a:noFill/>
        </p:spPr>
        <p:txBody>
          <a:bodyPr wrap="square" rtlCol="0">
            <a:spAutoFit/>
          </a:bodyPr>
          <a:lstStyle/>
          <a:p>
            <a:pPr lvl="0">
              <a:defRPr/>
            </a:pPr>
            <a:r>
              <a:rPr lang="en-US" b="1" spc="300">
                <a:solidFill>
                  <a:schemeClr val="bg1"/>
                </a:solidFill>
                <a:latin typeface="Univers" panose="020B0503020202020204" pitchFamily="34" charset="0"/>
                <a:cs typeface="Calibri Light" panose="020F0302020204030204" pitchFamily="34" charset="0"/>
              </a:rPr>
              <a:t>CARE • RESPECT • INTEGRITY • TRUST • ACCOUNTABILITY • SUSTAINABILITY</a:t>
            </a:r>
          </a:p>
        </p:txBody>
      </p:sp>
    </p:spTree>
    <p:extLst>
      <p:ext uri="{BB962C8B-B14F-4D97-AF65-F5344CB8AC3E}">
        <p14:creationId xmlns:p14="http://schemas.microsoft.com/office/powerpoint/2010/main" val="1715592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028700" y="2371071"/>
            <a:ext cx="16306769" cy="7090403"/>
          </a:xfrm>
          <a:prstGeom prst="rect">
            <a:avLst/>
          </a:prstGeom>
        </p:spPr>
        <p:txBody>
          <a:bodyPr lIns="0" tIns="0" rIns="0" bIns="0" rtlCol="0" anchor="t">
            <a:spAutoFit/>
          </a:bodyPr>
          <a:lstStyle/>
          <a:p>
            <a:endParaRPr sz="2800" b="1" dirty="0">
              <a:latin typeface="Univers" panose="020B0503020202020204" pitchFamily="34" charset="0"/>
            </a:endParaRPr>
          </a:p>
          <a:p>
            <a:pPr marL="0" marR="0">
              <a:spcBef>
                <a:spcPts val="0"/>
              </a:spcBef>
              <a:spcAft>
                <a:spcPts val="800"/>
              </a:spcAft>
            </a:pPr>
            <a:r>
              <a:rPr lang="en-US" sz="2800" b="1" dirty="0">
                <a:solidFill>
                  <a:srgbClr val="00B0F0"/>
                </a:solidFill>
                <a:effectLst/>
                <a:latin typeface="Univers" panose="020B0503020202020204" pitchFamily="34" charset="0"/>
                <a:ea typeface="Calibri" panose="020F0502020204030204" pitchFamily="34" charset="0"/>
                <a:cs typeface="Times New Roman" panose="02020603050405020304" pitchFamily="18" charset="0"/>
              </a:rPr>
              <a:t>Step 1</a:t>
            </a:r>
            <a:endParaRPr lang="en-US" sz="2800" dirty="0">
              <a:effectLst/>
              <a:latin typeface="Univers" panose="020B050302020202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2800" dirty="0">
                <a:effectLst/>
                <a:latin typeface="Univers" panose="020B0503020202020204" pitchFamily="34" charset="0"/>
                <a:ea typeface="Calibri" panose="020F0502020204030204" pitchFamily="34" charset="0"/>
                <a:cs typeface="Times New Roman" panose="02020603050405020304" pitchFamily="18" charset="0"/>
              </a:rPr>
              <a:t>Throw the dice and move according to the number.</a:t>
            </a:r>
          </a:p>
          <a:p>
            <a:pPr marL="0" marR="0">
              <a:spcBef>
                <a:spcPts val="0"/>
              </a:spcBef>
              <a:spcAft>
                <a:spcPts val="800"/>
              </a:spcAft>
            </a:pPr>
            <a:r>
              <a:rPr lang="en-US" sz="2800" b="1" dirty="0">
                <a:solidFill>
                  <a:srgbClr val="00B0F0"/>
                </a:solidFill>
                <a:effectLst/>
                <a:latin typeface="Univers" panose="020B0503020202020204" pitchFamily="34" charset="0"/>
                <a:ea typeface="Calibri" panose="020F0502020204030204" pitchFamily="34" charset="0"/>
                <a:cs typeface="Times New Roman" panose="02020603050405020304" pitchFamily="18" charset="0"/>
              </a:rPr>
              <a:t>Step 2</a:t>
            </a:r>
            <a:endParaRPr lang="en-US" sz="2800" dirty="0">
              <a:effectLst/>
              <a:latin typeface="Univers" panose="020B050302020202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2800" dirty="0">
                <a:latin typeface="Univers" panose="020B0503020202020204" pitchFamily="34" charset="0"/>
                <a:ea typeface="Calibri" panose="020F0502020204030204" pitchFamily="34" charset="0"/>
                <a:cs typeface="Times New Roman" panose="02020603050405020304" pitchFamily="18" charset="0"/>
              </a:rPr>
              <a:t>If the</a:t>
            </a:r>
            <a:r>
              <a:rPr lang="en-US" sz="2800" dirty="0">
                <a:effectLst/>
                <a:latin typeface="Univers" panose="020B0503020202020204" pitchFamily="34" charset="0"/>
                <a:ea typeface="Calibri" panose="020F0502020204030204" pitchFamily="34" charset="0"/>
                <a:cs typeface="Times New Roman" panose="02020603050405020304" pitchFamily="18" charset="0"/>
              </a:rPr>
              <a:t> players land on a space with a snake they pick up a deck of cards from the “snake pile” and read out loud the </a:t>
            </a:r>
            <a:r>
              <a:rPr lang="en-US" sz="2800" dirty="0" err="1">
                <a:effectLst/>
                <a:latin typeface="Univers" panose="020B0503020202020204" pitchFamily="34" charset="0"/>
                <a:ea typeface="Calibri" panose="020F0502020204030204" pitchFamily="34" charset="0"/>
                <a:cs typeface="Times New Roman" panose="02020603050405020304" pitchFamily="18" charset="0"/>
              </a:rPr>
              <a:t>behaviour</a:t>
            </a:r>
            <a:r>
              <a:rPr lang="en-US" sz="2800" dirty="0">
                <a:effectLst/>
                <a:latin typeface="Univers" panose="020B0503020202020204" pitchFamily="34" charset="0"/>
                <a:ea typeface="Calibri" panose="020F0502020204030204" pitchFamily="34" charset="0"/>
                <a:cs typeface="Times New Roman" panose="02020603050405020304" pitchFamily="18" charset="0"/>
              </a:rPr>
              <a:t>, and then move down. </a:t>
            </a:r>
            <a:r>
              <a:rPr lang="en-US" sz="2800" dirty="0">
                <a:latin typeface="Univers" panose="020B0503020202020204" pitchFamily="34" charset="0"/>
                <a:ea typeface="Calibri" panose="020F0502020204030204" pitchFamily="34" charset="0"/>
                <a:cs typeface="Times New Roman" panose="02020603050405020304" pitchFamily="18" charset="0"/>
              </a:rPr>
              <a:t>If the</a:t>
            </a:r>
            <a:r>
              <a:rPr lang="en-US" sz="2800" dirty="0">
                <a:effectLst/>
                <a:latin typeface="Univers" panose="020B0503020202020204" pitchFamily="34" charset="0"/>
                <a:ea typeface="Calibri" panose="020F0502020204030204" pitchFamily="34" charset="0"/>
                <a:cs typeface="Times New Roman" panose="02020603050405020304" pitchFamily="18" charset="0"/>
              </a:rPr>
              <a:t> players land on a space with a ladder they pick up a deck of cards from the “ladder pile” and read out the </a:t>
            </a:r>
            <a:r>
              <a:rPr lang="en-US" sz="2800" dirty="0" err="1">
                <a:effectLst/>
                <a:latin typeface="Univers" panose="020B0503020202020204" pitchFamily="34" charset="0"/>
                <a:ea typeface="Calibri" panose="020F0502020204030204" pitchFamily="34" charset="0"/>
                <a:cs typeface="Times New Roman" panose="02020603050405020304" pitchFamily="18" charset="0"/>
              </a:rPr>
              <a:t>behaviour</a:t>
            </a:r>
            <a:r>
              <a:rPr lang="en-US" sz="2800" dirty="0">
                <a:effectLst/>
                <a:latin typeface="Univers" panose="020B0503020202020204" pitchFamily="34" charset="0"/>
                <a:ea typeface="Calibri" panose="020F0502020204030204" pitchFamily="34" charset="0"/>
                <a:cs typeface="Times New Roman" panose="02020603050405020304" pitchFamily="18" charset="0"/>
              </a:rPr>
              <a:t>, and then move up.</a:t>
            </a:r>
          </a:p>
          <a:p>
            <a:r>
              <a:rPr lang="en-US" sz="2800" b="1" spc="-119" dirty="0">
                <a:solidFill>
                  <a:srgbClr val="00B0F0"/>
                </a:solidFill>
                <a:latin typeface="Univers" panose="020B0503020202020204" pitchFamily="34" charset="0"/>
              </a:rPr>
              <a:t>Step 3: </a:t>
            </a:r>
            <a:r>
              <a:rPr lang="en-US" sz="2800" spc="-119" dirty="0">
                <a:solidFill>
                  <a:srgbClr val="000000"/>
                </a:solidFill>
                <a:latin typeface="Univers" panose="020B0503020202020204" pitchFamily="34" charset="0"/>
              </a:rPr>
              <a:t>Players can have a short (5 minute +) sharing of any examples of how they have felt when have witnessed or experienced such a </a:t>
            </a:r>
            <a:r>
              <a:rPr lang="en-US" sz="2800" spc="-119" dirty="0" err="1">
                <a:solidFill>
                  <a:srgbClr val="000000"/>
                </a:solidFill>
                <a:latin typeface="Univers" panose="020B0503020202020204" pitchFamily="34" charset="0"/>
              </a:rPr>
              <a:t>behaviour</a:t>
            </a:r>
            <a:r>
              <a:rPr lang="en-US" sz="2800" spc="-119" dirty="0">
                <a:solidFill>
                  <a:srgbClr val="000000"/>
                </a:solidFill>
                <a:latin typeface="Univers" panose="020B0503020202020204" pitchFamily="34" charset="0"/>
              </a:rPr>
              <a:t> (keeping anonymity and privacy throughout). And note down on the flipchart behaviours they want to continue, start or stop.</a:t>
            </a:r>
          </a:p>
          <a:p>
            <a:endParaRPr lang="en-US" sz="2800" spc="-119" dirty="0">
              <a:solidFill>
                <a:srgbClr val="000000"/>
              </a:solidFill>
              <a:latin typeface="Univers" panose="020B0503020202020204" pitchFamily="34" charset="0"/>
            </a:endParaRPr>
          </a:p>
          <a:p>
            <a:pPr marL="0" marR="0">
              <a:spcBef>
                <a:spcPts val="0"/>
              </a:spcBef>
              <a:spcAft>
                <a:spcPts val="800"/>
              </a:spcAft>
            </a:pPr>
            <a:r>
              <a:rPr lang="en-US" sz="2800" b="1" dirty="0">
                <a:solidFill>
                  <a:srgbClr val="00B0F0"/>
                </a:solidFill>
                <a:effectLst/>
                <a:latin typeface="Univers" panose="020B0503020202020204" pitchFamily="34" charset="0"/>
                <a:ea typeface="Calibri" panose="020F0502020204030204" pitchFamily="34" charset="0"/>
                <a:cs typeface="Times New Roman" panose="02020603050405020304" pitchFamily="18" charset="0"/>
              </a:rPr>
              <a:t>Step 4: Who wins?</a:t>
            </a:r>
            <a:endParaRPr lang="en-US" sz="2800" dirty="0">
              <a:effectLst/>
              <a:latin typeface="Univers" panose="020B050302020202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2800" spc="-119" dirty="0">
                <a:solidFill>
                  <a:srgbClr val="000000"/>
                </a:solidFill>
                <a:latin typeface="Univers" panose="020B0503020202020204" pitchFamily="34" charset="0"/>
                <a:cs typeface="Times New Roman" panose="02020603050405020304" pitchFamily="18" charset="0"/>
              </a:rPr>
              <a:t>Everyone who has played the game and contributed to the discussion – the goal is sharing and learning!</a:t>
            </a:r>
            <a:endParaRPr lang="en-US" sz="2999" spc="-119" dirty="0">
              <a:solidFill>
                <a:srgbClr val="000000"/>
              </a:solidFill>
              <a:latin typeface="Univers" panose="020B0503020202020204" pitchFamily="34" charset="0"/>
            </a:endParaRPr>
          </a:p>
          <a:p>
            <a:pPr>
              <a:lnSpc>
                <a:spcPts val="3599"/>
              </a:lnSpc>
              <a:spcBef>
                <a:spcPct val="0"/>
              </a:spcBef>
            </a:pPr>
            <a:endParaRPr lang="en-US" sz="2999" spc="-119" dirty="0">
              <a:solidFill>
                <a:srgbClr val="000000"/>
              </a:solidFill>
              <a:latin typeface="Glacial Indifference"/>
            </a:endParaRPr>
          </a:p>
        </p:txBody>
      </p:sp>
      <p:sp>
        <p:nvSpPr>
          <p:cNvPr id="5" name="Rechteck 27" descr="Footer text reads: CARE • RESPECT • INTEGRITY • TRUST • ACCOUNTABILITY • SUSTAINABILITY&#10;And the UNICEF logo">
            <a:extLst>
              <a:ext uri="{FF2B5EF4-FFF2-40B4-BE49-F238E27FC236}">
                <a16:creationId xmlns:a16="http://schemas.microsoft.com/office/drawing/2014/main" id="{E8651F6A-73C3-41C8-9C8E-CC39A13383CE}"/>
              </a:ext>
            </a:extLst>
          </p:cNvPr>
          <p:cNvSpPr/>
          <p:nvPr/>
        </p:nvSpPr>
        <p:spPr>
          <a:xfrm>
            <a:off x="-76200" y="9590655"/>
            <a:ext cx="18364200" cy="734445"/>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pic>
        <p:nvPicPr>
          <p:cNvPr id="6" name="Grafik 8" descr="UNICEF logo">
            <a:extLst>
              <a:ext uri="{FF2B5EF4-FFF2-40B4-BE49-F238E27FC236}">
                <a16:creationId xmlns:a16="http://schemas.microsoft.com/office/drawing/2014/main" id="{2463D855-AE49-4AB9-B113-00292422C996}"/>
              </a:ext>
            </a:extLst>
          </p:cNvPr>
          <p:cNvPicPr>
            <a:picLocks noChangeAspect="1"/>
          </p:cNvPicPr>
          <p:nvPr/>
        </p:nvPicPr>
        <p:blipFill>
          <a:blip r:embed="rId2"/>
          <a:stretch>
            <a:fillRect/>
          </a:stretch>
        </p:blipFill>
        <p:spPr>
          <a:xfrm>
            <a:off x="13487400" y="9639300"/>
            <a:ext cx="4233058" cy="542471"/>
          </a:xfrm>
          <a:prstGeom prst="rect">
            <a:avLst/>
          </a:prstGeom>
        </p:spPr>
      </p:pic>
      <p:sp>
        <p:nvSpPr>
          <p:cNvPr id="7" name="TextBox 23">
            <a:extLst>
              <a:ext uri="{FF2B5EF4-FFF2-40B4-BE49-F238E27FC236}">
                <a16:creationId xmlns:a16="http://schemas.microsoft.com/office/drawing/2014/main" id="{90650896-1559-4CBE-836C-F1857273D0FC}"/>
              </a:ext>
            </a:extLst>
          </p:cNvPr>
          <p:cNvSpPr txBox="1"/>
          <p:nvPr/>
        </p:nvSpPr>
        <p:spPr>
          <a:xfrm>
            <a:off x="560461" y="9757946"/>
            <a:ext cx="13155539" cy="369332"/>
          </a:xfrm>
          <a:prstGeom prst="rect">
            <a:avLst/>
          </a:prstGeom>
          <a:noFill/>
        </p:spPr>
        <p:txBody>
          <a:bodyPr wrap="square" rtlCol="0">
            <a:spAutoFit/>
          </a:bodyPr>
          <a:lstStyle/>
          <a:p>
            <a:pPr lvl="0">
              <a:defRPr/>
            </a:pPr>
            <a:r>
              <a:rPr lang="en-US" b="1" spc="300">
                <a:solidFill>
                  <a:schemeClr val="bg1"/>
                </a:solidFill>
                <a:latin typeface="Univers" panose="020B0503020202020204" pitchFamily="34" charset="0"/>
                <a:cs typeface="Calibri Light" panose="020F0302020204030204" pitchFamily="34" charset="0"/>
              </a:rPr>
              <a:t>CARE • RESPECT • INTEGRITY • TRUST • ACCOUNTABILITY • SUSTAINABILITY</a:t>
            </a:r>
          </a:p>
        </p:txBody>
      </p:sp>
      <p:sp>
        <p:nvSpPr>
          <p:cNvPr id="8" name="TextBox 3">
            <a:extLst>
              <a:ext uri="{FF2B5EF4-FFF2-40B4-BE49-F238E27FC236}">
                <a16:creationId xmlns:a16="http://schemas.microsoft.com/office/drawing/2014/main" id="{C7909195-8854-4E80-8884-43073E9A36AA}"/>
              </a:ext>
            </a:extLst>
          </p:cNvPr>
          <p:cNvSpPr txBox="1">
            <a:spLocks noGrp="1"/>
          </p:cNvSpPr>
          <p:nvPr>
            <p:ph type="title" idx="4294967295"/>
          </p:nvPr>
        </p:nvSpPr>
        <p:spPr>
          <a:xfrm>
            <a:off x="1028700" y="990437"/>
            <a:ext cx="15894274" cy="11541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027"/>
              </a:lnSpc>
              <a:spcBef>
                <a:spcPts val="0"/>
              </a:spcBef>
              <a:spcAft>
                <a:spcPts val="0"/>
              </a:spcAft>
              <a:buClrTx/>
              <a:buSzTx/>
              <a:buFontTx/>
              <a:buNone/>
              <a:tabLst/>
              <a:defRPr/>
            </a:pPr>
            <a:r>
              <a:rPr kumimoji="0" lang="en-US" sz="7523" b="0" i="0" u="none" strike="noStrike" kern="1200" cap="none" spc="993" normalizeH="0" baseline="0" noProof="0" dirty="0">
                <a:ln>
                  <a:noFill/>
                </a:ln>
                <a:solidFill>
                  <a:srgbClr val="009FE3"/>
                </a:solidFill>
                <a:effectLst/>
                <a:uLnTx/>
                <a:uFillTx/>
                <a:latin typeface="Univers" panose="020B0503020202020204" pitchFamily="34" charset="0"/>
                <a:ea typeface="+mn-ea"/>
                <a:cs typeface="+mn-cs"/>
              </a:rPr>
              <a:t>Instructions</a:t>
            </a:r>
          </a:p>
        </p:txBody>
      </p:sp>
    </p:spTree>
    <p:extLst>
      <p:ext uri="{BB962C8B-B14F-4D97-AF65-F5344CB8AC3E}">
        <p14:creationId xmlns:p14="http://schemas.microsoft.com/office/powerpoint/2010/main" val="22790398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4B33FB03-FF7D-4113-B1CD-EB96C713796D}"/>
              </a:ext>
            </a:extLst>
          </p:cNvPr>
          <p:cNvSpPr txBox="1"/>
          <p:nvPr/>
        </p:nvSpPr>
        <p:spPr>
          <a:xfrm>
            <a:off x="914400" y="8508728"/>
            <a:ext cx="8001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Univers" panose="020B0503020202020204" pitchFamily="34" charset="0"/>
                <a:ea typeface="+mn-ea"/>
                <a:cs typeface="+mn-cs"/>
              </a:rPr>
              <a:t>Any questions on how it worked? Reach out to </a:t>
            </a:r>
            <a:r>
              <a:rPr lang="en-US">
                <a:solidFill>
                  <a:prstClr val="black"/>
                </a:solidFill>
                <a:latin typeface="Univers" panose="020B0503020202020204" pitchFamily="34" charset="0"/>
              </a:rPr>
              <a:t>Tania at tdhakhwa@unicef.org</a:t>
            </a:r>
            <a:r>
              <a:rPr kumimoji="0" lang="en-US" sz="1800" b="0" i="0" u="none" strike="noStrike" kern="1200" cap="none" spc="0" normalizeH="0" baseline="0" noProof="0">
                <a:ln>
                  <a:noFill/>
                </a:ln>
                <a:solidFill>
                  <a:prstClr val="black"/>
                </a:solidFill>
                <a:effectLst/>
                <a:uLnTx/>
                <a:uFillTx/>
                <a:latin typeface="Univers" panose="020B0503020202020204" pitchFamily="34" charset="0"/>
                <a:ea typeface="+mn-ea"/>
                <a:cs typeface="+mn-cs"/>
              </a:rPr>
              <a:t> </a:t>
            </a:r>
          </a:p>
        </p:txBody>
      </p:sp>
      <p:sp>
        <p:nvSpPr>
          <p:cNvPr id="23" name="Rechteck 27" descr="Footer text reads: CARE • RESPECT • INTEGRITY • TRUST • ACCOUNTABILITY • SUSTAINABILITY&#10;And the UNICEF logo">
            <a:extLst>
              <a:ext uri="{FF2B5EF4-FFF2-40B4-BE49-F238E27FC236}">
                <a16:creationId xmlns:a16="http://schemas.microsoft.com/office/drawing/2014/main" id="{8ABC47D4-5D79-4C51-9DC0-318095883729}"/>
              </a:ext>
            </a:extLst>
          </p:cNvPr>
          <p:cNvSpPr/>
          <p:nvPr/>
        </p:nvSpPr>
        <p:spPr>
          <a:xfrm>
            <a:off x="-76200" y="9590655"/>
            <a:ext cx="18364200" cy="734445"/>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prstClr val="white"/>
              </a:solidFill>
              <a:effectLst/>
              <a:uLnTx/>
              <a:uFillTx/>
              <a:latin typeface="Calibri"/>
              <a:ea typeface="+mn-ea"/>
              <a:cs typeface="+mn-cs"/>
            </a:endParaRPr>
          </a:p>
        </p:txBody>
      </p:sp>
      <p:pic>
        <p:nvPicPr>
          <p:cNvPr id="24" name="Grafik 8" descr="UNICEF logo">
            <a:extLst>
              <a:ext uri="{FF2B5EF4-FFF2-40B4-BE49-F238E27FC236}">
                <a16:creationId xmlns:a16="http://schemas.microsoft.com/office/drawing/2014/main" id="{980505D7-BBD7-4B2E-86A9-7556B4F1C395}"/>
              </a:ext>
            </a:extLst>
          </p:cNvPr>
          <p:cNvPicPr>
            <a:picLocks noChangeAspect="1"/>
          </p:cNvPicPr>
          <p:nvPr/>
        </p:nvPicPr>
        <p:blipFill>
          <a:blip r:embed="rId2"/>
          <a:stretch>
            <a:fillRect/>
          </a:stretch>
        </p:blipFill>
        <p:spPr>
          <a:xfrm>
            <a:off x="13487400" y="9639300"/>
            <a:ext cx="4233058" cy="542471"/>
          </a:xfrm>
          <a:prstGeom prst="rect">
            <a:avLst/>
          </a:prstGeom>
        </p:spPr>
      </p:pic>
      <p:sp>
        <p:nvSpPr>
          <p:cNvPr id="25" name="TextBox 23">
            <a:extLst>
              <a:ext uri="{FF2B5EF4-FFF2-40B4-BE49-F238E27FC236}">
                <a16:creationId xmlns:a16="http://schemas.microsoft.com/office/drawing/2014/main" id="{D6C71676-1F54-4F16-863E-67C251AF20EA}"/>
              </a:ext>
            </a:extLst>
          </p:cNvPr>
          <p:cNvSpPr txBox="1"/>
          <p:nvPr/>
        </p:nvSpPr>
        <p:spPr>
          <a:xfrm>
            <a:off x="560461" y="9757946"/>
            <a:ext cx="131555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a:ln>
                  <a:noFill/>
                </a:ln>
                <a:solidFill>
                  <a:prstClr val="white"/>
                </a:solidFill>
                <a:effectLst/>
                <a:uLnTx/>
                <a:uFillTx/>
                <a:latin typeface="Univers" panose="020B0503020202020204" pitchFamily="34" charset="0"/>
                <a:ea typeface="+mn-ea"/>
                <a:cs typeface="Calibri Light" panose="020F0302020204030204" pitchFamily="34" charset="0"/>
              </a:rPr>
              <a:t>CARE • RESPECT • INTEGRITY • TRUST • ACCOUNTABILITY • SUSTAINABILITY</a:t>
            </a:r>
          </a:p>
        </p:txBody>
      </p:sp>
      <p:sp>
        <p:nvSpPr>
          <p:cNvPr id="11" name="TextBox 3">
            <a:extLst>
              <a:ext uri="{FF2B5EF4-FFF2-40B4-BE49-F238E27FC236}">
                <a16:creationId xmlns:a16="http://schemas.microsoft.com/office/drawing/2014/main" id="{56E44086-8C40-415A-B71F-72D7B5211036}"/>
              </a:ext>
            </a:extLst>
          </p:cNvPr>
          <p:cNvSpPr txBox="1">
            <a:spLocks noGrp="1"/>
          </p:cNvSpPr>
          <p:nvPr>
            <p:ph type="title" idx="4294967295"/>
          </p:nvPr>
        </p:nvSpPr>
        <p:spPr>
          <a:xfrm>
            <a:off x="10896600" y="993549"/>
            <a:ext cx="6705600" cy="33239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993" normalizeH="0" baseline="0" noProof="0">
                <a:ln>
                  <a:noFill/>
                </a:ln>
                <a:solidFill>
                  <a:srgbClr val="009FE3"/>
                </a:solidFill>
                <a:effectLst/>
                <a:uLnTx/>
                <a:uFillTx/>
                <a:latin typeface="Univers" panose="020B0503020202020204" pitchFamily="34" charset="0"/>
                <a:ea typeface="+mn-ea"/>
                <a:cs typeface="+mn-cs"/>
              </a:rPr>
              <a:t>The Spectrum of Behaviours Tool Game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993" normalizeH="0" baseline="0" noProof="0">
                <a:ln>
                  <a:noFill/>
                </a:ln>
                <a:solidFill>
                  <a:srgbClr val="009FE3"/>
                </a:solidFill>
                <a:effectLst/>
                <a:uLnTx/>
                <a:uFillTx/>
                <a:latin typeface="Univers" panose="020B0503020202020204" pitchFamily="34" charset="0"/>
                <a:ea typeface="+mn-ea"/>
                <a:cs typeface="+mn-cs"/>
              </a:rPr>
              <a:t>in Action</a:t>
            </a:r>
          </a:p>
        </p:txBody>
      </p:sp>
      <p:pic>
        <p:nvPicPr>
          <p:cNvPr id="6" name="Picture 5" descr="Image of people playing the snakes and ladders game">
            <a:extLst>
              <a:ext uri="{FF2B5EF4-FFF2-40B4-BE49-F238E27FC236}">
                <a16:creationId xmlns:a16="http://schemas.microsoft.com/office/drawing/2014/main" id="{110E647A-4D6D-4C59-8A5D-ACB448D5A468}"/>
              </a:ext>
            </a:extLst>
          </p:cNvPr>
          <p:cNvPicPr>
            <a:picLocks noChangeAspect="1"/>
          </p:cNvPicPr>
          <p:nvPr/>
        </p:nvPicPr>
        <p:blipFill>
          <a:blip r:embed="rId3"/>
          <a:stretch>
            <a:fillRect/>
          </a:stretch>
        </p:blipFill>
        <p:spPr>
          <a:xfrm>
            <a:off x="4648200" y="3922972"/>
            <a:ext cx="5715000" cy="4286250"/>
          </a:xfrm>
          <a:prstGeom prst="rect">
            <a:avLst/>
          </a:prstGeom>
        </p:spPr>
      </p:pic>
      <p:pic>
        <p:nvPicPr>
          <p:cNvPr id="3" name="Picture 2" descr="Image of people playing the snakes and ladders game">
            <a:extLst>
              <a:ext uri="{FF2B5EF4-FFF2-40B4-BE49-F238E27FC236}">
                <a16:creationId xmlns:a16="http://schemas.microsoft.com/office/drawing/2014/main" id="{88836D9C-AFB0-4325-8A7C-5DBDA1278598}"/>
              </a:ext>
            </a:extLst>
          </p:cNvPr>
          <p:cNvPicPr>
            <a:picLocks noChangeAspect="1"/>
          </p:cNvPicPr>
          <p:nvPr/>
        </p:nvPicPr>
        <p:blipFill>
          <a:blip r:embed="rId4"/>
          <a:stretch>
            <a:fillRect/>
          </a:stretch>
        </p:blipFill>
        <p:spPr>
          <a:xfrm>
            <a:off x="381000" y="376521"/>
            <a:ext cx="5299657" cy="3942546"/>
          </a:xfrm>
          <a:prstGeom prst="rect">
            <a:avLst/>
          </a:prstGeom>
        </p:spPr>
      </p:pic>
    </p:spTree>
    <p:extLst>
      <p:ext uri="{BB962C8B-B14F-4D97-AF65-F5344CB8AC3E}">
        <p14:creationId xmlns:p14="http://schemas.microsoft.com/office/powerpoint/2010/main" val="4044262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983985" y="1237015"/>
            <a:ext cx="16736473" cy="8944756"/>
          </a:xfrm>
          <a:prstGeom prst="rect">
            <a:avLst/>
          </a:prstGeom>
        </p:spPr>
        <p:txBody>
          <a:bodyPr lIns="0" tIns="0" rIns="0" bIns="0" rtlCol="0" anchor="t">
            <a:spAutoFit/>
          </a:bodyPr>
          <a:lstStyle/>
          <a:p>
            <a:pPr>
              <a:lnSpc>
                <a:spcPts val="3599"/>
              </a:lnSpc>
            </a:pPr>
            <a:endParaRPr>
              <a:latin typeface="Univers" panose="020B0503020202020204" pitchFamily="34" charset="0"/>
            </a:endParaRPr>
          </a:p>
          <a:p>
            <a:pPr>
              <a:lnSpc>
                <a:spcPts val="3599"/>
              </a:lnSpc>
            </a:pPr>
            <a:r>
              <a:rPr lang="en-US" sz="2999" spc="-119">
                <a:solidFill>
                  <a:srgbClr val="000000"/>
                </a:solidFill>
                <a:latin typeface="Univers" panose="020B0503020202020204" pitchFamily="34" charset="0"/>
              </a:rPr>
              <a:t>This set of activities is </a:t>
            </a:r>
            <a:r>
              <a:rPr lang="en-US" sz="2999" b="1" spc="-119">
                <a:solidFill>
                  <a:srgbClr val="000000"/>
                </a:solidFill>
                <a:latin typeface="Univers" panose="020B0503020202020204" pitchFamily="34" charset="0"/>
              </a:rPr>
              <a:t>for YOU to use how you wish</a:t>
            </a:r>
            <a:r>
              <a:rPr lang="en-US" sz="2999" spc="-119">
                <a:solidFill>
                  <a:srgbClr val="000000"/>
                </a:solidFill>
                <a:latin typeface="Univers" panose="020B0503020202020204" pitchFamily="34" charset="0"/>
              </a:rPr>
              <a:t>, in what ever order and in whatever way you need to adapt it or contextualize it. We have included suggested scripts in the notes section to help.</a:t>
            </a:r>
          </a:p>
          <a:p>
            <a:pPr>
              <a:lnSpc>
                <a:spcPts val="3599"/>
              </a:lnSpc>
            </a:pPr>
            <a:endParaRPr lang="en-US" sz="2999" spc="-119">
              <a:solidFill>
                <a:srgbClr val="000000"/>
              </a:solidFill>
              <a:latin typeface="Univers" panose="020B0503020202020204" pitchFamily="34" charset="0"/>
            </a:endParaRPr>
          </a:p>
          <a:p>
            <a:pPr>
              <a:lnSpc>
                <a:spcPts val="3599"/>
              </a:lnSpc>
            </a:pPr>
            <a:r>
              <a:rPr lang="en-US" sz="2999" b="1" spc="-119">
                <a:solidFill>
                  <a:srgbClr val="000000"/>
                </a:solidFill>
                <a:latin typeface="Univers" panose="020B0503020202020204" pitchFamily="34" charset="0"/>
              </a:rPr>
              <a:t>Discuss the approaches with a variety of  colleagues </a:t>
            </a:r>
            <a:r>
              <a:rPr lang="en-US" sz="2999" spc="-119">
                <a:solidFill>
                  <a:srgbClr val="000000"/>
                </a:solidFill>
                <a:latin typeface="Univers" panose="020B0503020202020204" pitchFamily="34" charset="0"/>
              </a:rPr>
              <a:t>such as: Human Resources colleague, a Staff Association Representative, Staff Counsellor, Ethics &amp; Culture Champions, Social </a:t>
            </a:r>
            <a:r>
              <a:rPr lang="en-US" sz="2999" spc="-119" err="1">
                <a:solidFill>
                  <a:srgbClr val="000000"/>
                </a:solidFill>
                <a:latin typeface="Univers" panose="020B0503020202020204" pitchFamily="34" charset="0"/>
              </a:rPr>
              <a:t>Behaviour</a:t>
            </a:r>
            <a:r>
              <a:rPr lang="en-US" sz="2999" spc="-119">
                <a:solidFill>
                  <a:srgbClr val="000000"/>
                </a:solidFill>
                <a:latin typeface="Univers" panose="020B0503020202020204" pitchFamily="34" charset="0"/>
              </a:rPr>
              <a:t> Change colleagues, Peers Support Volunteers or other employees with a different function but with an interest in this topic, so you can bring different perspectives to determine what works.</a:t>
            </a:r>
          </a:p>
          <a:p>
            <a:pPr>
              <a:lnSpc>
                <a:spcPts val="3599"/>
              </a:lnSpc>
            </a:pPr>
            <a:endParaRPr lang="en-US" sz="2999" spc="-119">
              <a:solidFill>
                <a:srgbClr val="000000"/>
              </a:solidFill>
              <a:latin typeface="Univers" panose="020B0503020202020204" pitchFamily="34" charset="0"/>
            </a:endParaRPr>
          </a:p>
          <a:p>
            <a:pPr>
              <a:lnSpc>
                <a:spcPts val="3599"/>
              </a:lnSpc>
            </a:pPr>
            <a:r>
              <a:rPr lang="en-US" sz="2999" spc="-119">
                <a:solidFill>
                  <a:srgbClr val="000000"/>
                </a:solidFill>
                <a:latin typeface="Univers" panose="020B0503020202020204" pitchFamily="34" charset="0"/>
              </a:rPr>
              <a:t>The role of a </a:t>
            </a:r>
            <a:r>
              <a:rPr lang="en-US" sz="2999" b="1" spc="-119">
                <a:solidFill>
                  <a:srgbClr val="000000"/>
                </a:solidFill>
                <a:latin typeface="Univers" panose="020B0503020202020204" pitchFamily="34" charset="0"/>
              </a:rPr>
              <a:t>Staff Counsellor or Peer Support Volunteer </a:t>
            </a:r>
            <a:r>
              <a:rPr lang="en-US" sz="2999" spc="-119">
                <a:solidFill>
                  <a:srgbClr val="000000"/>
                </a:solidFill>
                <a:latin typeface="Univers" panose="020B0503020202020204" pitchFamily="34" charset="0"/>
              </a:rPr>
              <a:t>can be really valuable during sessions where people are opening up and feeling a little vulnerable.</a:t>
            </a:r>
          </a:p>
          <a:p>
            <a:pPr>
              <a:lnSpc>
                <a:spcPts val="3599"/>
              </a:lnSpc>
            </a:pPr>
            <a:endParaRPr lang="en-US" sz="2999" spc="-119">
              <a:solidFill>
                <a:srgbClr val="000000"/>
              </a:solidFill>
              <a:latin typeface="Univers" panose="020B0503020202020204" pitchFamily="34" charset="0"/>
            </a:endParaRPr>
          </a:p>
          <a:p>
            <a:pPr>
              <a:lnSpc>
                <a:spcPts val="3599"/>
              </a:lnSpc>
            </a:pPr>
            <a:r>
              <a:rPr lang="en-US" sz="2999" b="1" spc="-119">
                <a:solidFill>
                  <a:srgbClr val="000000"/>
                </a:solidFill>
                <a:latin typeface="Univers" panose="020B0503020202020204" pitchFamily="34" charset="0"/>
              </a:rPr>
              <a:t>Use these tools throughout the year </a:t>
            </a:r>
            <a:r>
              <a:rPr lang="en-US" sz="2999" spc="-119">
                <a:solidFill>
                  <a:srgbClr val="000000"/>
                </a:solidFill>
                <a:latin typeface="Univers" panose="020B0503020202020204" pitchFamily="34" charset="0"/>
              </a:rPr>
              <a:t>such as: all staff retreats, team meetings, as part of an annual review meeting, during learning sessions or brown bag lunches....</a:t>
            </a:r>
          </a:p>
          <a:p>
            <a:pPr>
              <a:lnSpc>
                <a:spcPts val="3599"/>
              </a:lnSpc>
            </a:pPr>
            <a:endParaRPr lang="en-US" sz="2999" spc="-119">
              <a:solidFill>
                <a:srgbClr val="000000"/>
              </a:solidFill>
              <a:latin typeface="Univers" panose="020B0503020202020204" pitchFamily="34" charset="0"/>
            </a:endParaRPr>
          </a:p>
          <a:p>
            <a:pPr>
              <a:lnSpc>
                <a:spcPts val="3599"/>
              </a:lnSpc>
            </a:pPr>
            <a:r>
              <a:rPr lang="en-US" sz="2999" spc="-119">
                <a:solidFill>
                  <a:srgbClr val="000000"/>
                </a:solidFill>
                <a:latin typeface="Univers" panose="020B0503020202020204" pitchFamily="34" charset="0"/>
              </a:rPr>
              <a:t>And please </a:t>
            </a:r>
            <a:r>
              <a:rPr lang="en-US" sz="2999" b="1" spc="-119">
                <a:solidFill>
                  <a:srgbClr val="000000"/>
                </a:solidFill>
                <a:latin typeface="Univers" panose="020B0503020202020204" pitchFamily="34" charset="0"/>
              </a:rPr>
              <a:t>give us feedback and share your own ideas</a:t>
            </a:r>
            <a:r>
              <a:rPr lang="en-US" sz="2999" spc="-119">
                <a:solidFill>
                  <a:srgbClr val="000000"/>
                </a:solidFill>
                <a:latin typeface="Univers" panose="020B0503020202020204" pitchFamily="34" charset="0"/>
              </a:rPr>
              <a:t> so we can add these to the pocketbook. Feel free to reach out to us at: </a:t>
            </a:r>
            <a:r>
              <a:rPr lang="en-US" sz="2999" spc="-119">
                <a:solidFill>
                  <a:srgbClr val="000000"/>
                </a:solidFill>
                <a:latin typeface="Univers" panose="020B0503020202020204" pitchFamily="34" charset="0"/>
                <a:hlinkClick r:id="rId2" tooltip="mailto:orgculture@unicef.org"/>
              </a:rPr>
              <a:t>orgculture@unicef.org</a:t>
            </a:r>
            <a:r>
              <a:rPr lang="en-US" sz="2999" spc="-119">
                <a:solidFill>
                  <a:srgbClr val="000000"/>
                </a:solidFill>
                <a:latin typeface="Univers" panose="020B0503020202020204" pitchFamily="34" charset="0"/>
              </a:rPr>
              <a:t> </a:t>
            </a:r>
          </a:p>
          <a:p>
            <a:pPr>
              <a:lnSpc>
                <a:spcPts val="3599"/>
              </a:lnSpc>
            </a:pPr>
            <a:r>
              <a:rPr lang="en-US" sz="2999" spc="-119">
                <a:solidFill>
                  <a:srgbClr val="000000"/>
                </a:solidFill>
                <a:latin typeface="Univers" panose="020B0503020202020204" pitchFamily="34" charset="0"/>
              </a:rPr>
              <a:t>Do you need expert support in your office journey? </a:t>
            </a:r>
            <a:r>
              <a:rPr lang="en-US" sz="2999" spc="-119">
                <a:solidFill>
                  <a:srgbClr val="000000"/>
                </a:solidFill>
                <a:latin typeface="Univers" panose="020B0503020202020204" pitchFamily="34" charset="0"/>
                <a:hlinkClick r:id="rId3" tooltip="https://unicef.sharepoint.com/sites/OED-CultureChange/SitePages/Ask-for-support-to-the-Culture-and-Diversity-team.aspx"/>
              </a:rPr>
              <a:t>Make a request to our team</a:t>
            </a:r>
          </a:p>
          <a:p>
            <a:pPr>
              <a:lnSpc>
                <a:spcPts val="2413"/>
              </a:lnSpc>
            </a:pPr>
            <a:endParaRPr lang="en-US" sz="2999" spc="-119">
              <a:solidFill>
                <a:srgbClr val="000000"/>
              </a:solidFill>
              <a:latin typeface="Glacial Indifference"/>
              <a:hlinkClick r:id="rId3" tooltip="https://unicef.sharepoint.com/sites/OED-CultureChange/SitePages/Ask-for-support-to-the-Culture-and-Diversity-team.aspx"/>
            </a:endParaRPr>
          </a:p>
          <a:p>
            <a:pPr>
              <a:lnSpc>
                <a:spcPts val="2413"/>
              </a:lnSpc>
              <a:spcBef>
                <a:spcPct val="0"/>
              </a:spcBef>
            </a:pPr>
            <a:endParaRPr lang="en-US" sz="2999" spc="-119">
              <a:solidFill>
                <a:srgbClr val="000000"/>
              </a:solidFill>
              <a:latin typeface="Glacial Indifference"/>
              <a:hlinkClick r:id="rId3" tooltip="https://unicef.sharepoint.com/sites/OED-CultureChange/SitePages/Ask-for-support-to-the-Culture-and-Diversity-team.aspx"/>
            </a:endParaRPr>
          </a:p>
        </p:txBody>
      </p:sp>
      <p:sp>
        <p:nvSpPr>
          <p:cNvPr id="4" name="TextBox 4"/>
          <p:cNvSpPr txBox="1">
            <a:spLocks noGrp="1"/>
          </p:cNvSpPr>
          <p:nvPr>
            <p:ph type="title" idx="4294967295"/>
          </p:nvPr>
        </p:nvSpPr>
        <p:spPr>
          <a:xfrm>
            <a:off x="1028700" y="447675"/>
            <a:ext cx="15894274" cy="11525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027"/>
              </a:lnSpc>
              <a:spcBef>
                <a:spcPts val="0"/>
              </a:spcBef>
              <a:spcAft>
                <a:spcPts val="0"/>
              </a:spcAft>
              <a:buClrTx/>
              <a:buSzTx/>
              <a:buFontTx/>
              <a:buNone/>
              <a:tabLst/>
              <a:defRPr/>
            </a:pPr>
            <a:r>
              <a:rPr kumimoji="0" lang="en-US" sz="7523" b="0" i="0" u="none" strike="noStrike" kern="1200" cap="none" spc="993" normalizeH="0" baseline="0" noProof="0">
                <a:ln>
                  <a:noFill/>
                </a:ln>
                <a:solidFill>
                  <a:srgbClr val="009FE3"/>
                </a:solidFill>
                <a:effectLst/>
                <a:uLnTx/>
                <a:uFillTx/>
                <a:latin typeface="Univers" panose="020B0503020202020204" pitchFamily="34" charset="0"/>
                <a:ea typeface="+mn-ea"/>
                <a:cs typeface="+mn-cs"/>
              </a:rPr>
              <a:t>HOW TO USE THIS? </a:t>
            </a:r>
          </a:p>
        </p:txBody>
      </p:sp>
      <p:sp>
        <p:nvSpPr>
          <p:cNvPr id="5" name="Rechteck 27" descr="Footer text reads: CARE • RESPECT • INTEGRITY • TRUST • ACCOUNTABILITY • SUSTAINABILITY&#10;And the UNICEF logo">
            <a:extLst>
              <a:ext uri="{FF2B5EF4-FFF2-40B4-BE49-F238E27FC236}">
                <a16:creationId xmlns:a16="http://schemas.microsoft.com/office/drawing/2014/main" id="{18D82D50-7FD5-4B69-9AD9-2E2B53529074}"/>
              </a:ext>
            </a:extLst>
          </p:cNvPr>
          <p:cNvSpPr/>
          <p:nvPr/>
        </p:nvSpPr>
        <p:spPr>
          <a:xfrm>
            <a:off x="-76200" y="9590655"/>
            <a:ext cx="18364200" cy="734445"/>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pic>
        <p:nvPicPr>
          <p:cNvPr id="6" name="Grafik 8" descr="UNICEF logo">
            <a:extLst>
              <a:ext uri="{FF2B5EF4-FFF2-40B4-BE49-F238E27FC236}">
                <a16:creationId xmlns:a16="http://schemas.microsoft.com/office/drawing/2014/main" id="{949B2D71-EB3F-4566-9995-9E53EB654802}"/>
              </a:ext>
            </a:extLst>
          </p:cNvPr>
          <p:cNvPicPr>
            <a:picLocks noChangeAspect="1"/>
          </p:cNvPicPr>
          <p:nvPr/>
        </p:nvPicPr>
        <p:blipFill>
          <a:blip r:embed="rId4"/>
          <a:stretch>
            <a:fillRect/>
          </a:stretch>
        </p:blipFill>
        <p:spPr>
          <a:xfrm>
            <a:off x="13487400" y="9639300"/>
            <a:ext cx="4233058" cy="542471"/>
          </a:xfrm>
          <a:prstGeom prst="rect">
            <a:avLst/>
          </a:prstGeom>
        </p:spPr>
      </p:pic>
      <p:sp>
        <p:nvSpPr>
          <p:cNvPr id="7" name="TextBox 23">
            <a:extLst>
              <a:ext uri="{FF2B5EF4-FFF2-40B4-BE49-F238E27FC236}">
                <a16:creationId xmlns:a16="http://schemas.microsoft.com/office/drawing/2014/main" id="{6FCB5074-78D0-4413-8A2F-165E43F367B2}"/>
              </a:ext>
            </a:extLst>
          </p:cNvPr>
          <p:cNvSpPr txBox="1"/>
          <p:nvPr/>
        </p:nvSpPr>
        <p:spPr>
          <a:xfrm>
            <a:off x="560461" y="9757946"/>
            <a:ext cx="13155539" cy="369332"/>
          </a:xfrm>
          <a:prstGeom prst="rect">
            <a:avLst/>
          </a:prstGeom>
          <a:noFill/>
        </p:spPr>
        <p:txBody>
          <a:bodyPr wrap="square" rtlCol="0">
            <a:spAutoFit/>
          </a:bodyPr>
          <a:lstStyle/>
          <a:p>
            <a:pPr lvl="0">
              <a:defRPr/>
            </a:pPr>
            <a:r>
              <a:rPr lang="en-US" b="1" spc="300">
                <a:solidFill>
                  <a:schemeClr val="bg1"/>
                </a:solidFill>
                <a:latin typeface="Univers" panose="020B0503020202020204" pitchFamily="34" charset="0"/>
                <a:cs typeface="Calibri Light" panose="020F0302020204030204" pitchFamily="34" charset="0"/>
              </a:rPr>
              <a:t>CARE • RESPECT • INTEGRITY • TRUST • ACCOUNTABILITY • SUSTAINABILITY</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Grp="1"/>
          </p:cNvSpPr>
          <p:nvPr>
            <p:ph type="title" idx="4294967295"/>
          </p:nvPr>
        </p:nvSpPr>
        <p:spPr>
          <a:xfrm>
            <a:off x="1158763" y="870681"/>
            <a:ext cx="15894274" cy="87562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027"/>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a:p>
            <a:pPr marL="377823" marR="0" lvl="1" indent="0" algn="l" defTabSz="914400" rtl="0" eaLnBrk="1" fontAlgn="auto" latinLnBrk="0" hangingPunct="1">
              <a:lnSpc>
                <a:spcPct val="100000"/>
              </a:lnSpc>
              <a:spcBef>
                <a:spcPts val="0"/>
              </a:spcBef>
              <a:spcAft>
                <a:spcPts val="0"/>
              </a:spcAft>
              <a:buClrTx/>
              <a:buSzTx/>
              <a:buFontTx/>
              <a:buNone/>
              <a:tabLst/>
              <a:defRPr/>
            </a:pPr>
            <a:r>
              <a:rPr kumimoji="0" lang="en-US" sz="7523" b="0" i="0" u="none" strike="noStrike" kern="1200" cap="none" spc="993" normalizeH="0" baseline="0" noProof="0">
                <a:ln>
                  <a:noFill/>
                </a:ln>
                <a:solidFill>
                  <a:schemeClr val="tx1"/>
                </a:solidFill>
                <a:effectLst/>
                <a:uLnTx/>
                <a:uFillTx/>
                <a:latin typeface="Univers" panose="020B0503020202020204" pitchFamily="34" charset="0"/>
                <a:ea typeface="+mn-ea"/>
                <a:cs typeface="+mn-cs"/>
              </a:rPr>
              <a:t>4</a:t>
            </a:r>
            <a:r>
              <a:rPr kumimoji="0" lang="en-US" sz="8000" b="0" i="0" u="none" strike="noStrike" kern="1200" cap="none" spc="993" normalizeH="0" baseline="0" noProof="0">
                <a:ln>
                  <a:noFill/>
                </a:ln>
                <a:solidFill>
                  <a:schemeClr val="tx1"/>
                </a:solidFill>
                <a:effectLst/>
                <a:uLnTx/>
                <a:uFillTx/>
                <a:latin typeface="Univers" panose="020B0503020202020204" pitchFamily="34" charset="0"/>
                <a:ea typeface="+mn-ea"/>
                <a:cs typeface="+mn-cs"/>
              </a:rPr>
              <a:t>.</a:t>
            </a:r>
            <a:r>
              <a:rPr kumimoji="0" lang="en-US" sz="8800" b="0" i="0" u="none" strike="noStrike" kern="1200" cap="none" spc="-139" normalizeH="0" baseline="0" noProof="0">
                <a:ln>
                  <a:noFill/>
                </a:ln>
                <a:solidFill>
                  <a:schemeClr val="tx1"/>
                </a:solidFill>
                <a:effectLst/>
                <a:uLnTx/>
                <a:uFillTx/>
                <a:latin typeface="Univers" panose="020B0503020202020204" pitchFamily="34" charset="0"/>
                <a:ea typeface="+mn-ea"/>
                <a:cs typeface="+mn-cs"/>
              </a:rPr>
              <a:t> </a:t>
            </a:r>
            <a:r>
              <a:rPr kumimoji="0" lang="en-US" sz="8000" b="0" i="0" u="none" strike="noStrike" kern="1200" cap="none" spc="-139" normalizeH="0" baseline="0" noProof="0">
                <a:ln>
                  <a:noFill/>
                </a:ln>
                <a:solidFill>
                  <a:schemeClr val="tx1"/>
                </a:solidFill>
                <a:effectLst/>
                <a:uLnTx/>
                <a:uFillTx/>
                <a:latin typeface="Univers" panose="020B0503020202020204" pitchFamily="34" charset="0"/>
                <a:ea typeface="+mn-ea"/>
                <a:cs typeface="+mn-cs"/>
              </a:rPr>
              <a:t>CREATIVE WAYS TO </a:t>
            </a:r>
            <a:r>
              <a:rPr kumimoji="0" lang="en-US" sz="8000" b="1" i="0" u="none" strike="noStrike" kern="1200" cap="none" spc="-139" normalizeH="0" baseline="0" noProof="0">
                <a:ln>
                  <a:noFill/>
                </a:ln>
                <a:solidFill>
                  <a:schemeClr val="tx1"/>
                </a:solidFill>
                <a:effectLst/>
                <a:uLnTx/>
                <a:uFillTx/>
                <a:latin typeface="Univers" panose="020B0503020202020204" pitchFamily="34" charset="0"/>
                <a:ea typeface="+mn-ea"/>
                <a:cs typeface="+mn-cs"/>
              </a:rPr>
              <a:t>STRENGTHEN ALLYSHIP</a:t>
            </a:r>
            <a:endParaRPr kumimoji="0" lang="en-US" sz="8800" b="1" i="0" u="none" strike="noStrike" kern="1200" cap="none" spc="-139" normalizeH="0" baseline="0" noProof="0">
              <a:ln>
                <a:noFill/>
              </a:ln>
              <a:solidFill>
                <a:schemeClr val="tx1"/>
              </a:solidFill>
              <a:effectLst/>
              <a:uLnTx/>
              <a:uFillTx/>
              <a:latin typeface="Univers" panose="020B0503020202020204" pitchFamily="34" charset="0"/>
              <a:ea typeface="+mn-ea"/>
              <a:cs typeface="+mn-cs"/>
            </a:endParaRPr>
          </a:p>
          <a:p>
            <a:pPr marL="377823" marR="0" lvl="1" indent="0" algn="l" defTabSz="914400" rtl="0" eaLnBrk="1" fontAlgn="auto" latinLnBrk="0" hangingPunct="1">
              <a:lnSpc>
                <a:spcPct val="100000"/>
              </a:lnSpc>
              <a:spcBef>
                <a:spcPts val="0"/>
              </a:spcBef>
              <a:spcAft>
                <a:spcPts val="0"/>
              </a:spcAft>
              <a:buClrTx/>
              <a:buSzTx/>
              <a:buFontTx/>
              <a:buNone/>
              <a:tabLst/>
              <a:defRPr/>
            </a:pPr>
            <a:endParaRPr kumimoji="0" lang="en-US" sz="8800" b="1" i="0" u="none" strike="noStrike" kern="1200" cap="none" spc="-139" normalizeH="0" baseline="0" noProof="0">
              <a:ln>
                <a:noFill/>
              </a:ln>
              <a:solidFill>
                <a:srgbClr val="00B0F0"/>
              </a:solidFill>
              <a:effectLst/>
              <a:uLnTx/>
              <a:uFillTx/>
              <a:latin typeface="Univers" panose="020B0503020202020204" pitchFamily="34" charset="0"/>
              <a:ea typeface="+mn-ea"/>
              <a:cs typeface="+mn-cs"/>
            </a:endParaRPr>
          </a:p>
          <a:p>
            <a:pPr marL="377823" marR="0" lvl="1" indent="0" algn="l"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1200" cap="none" spc="-139" normalizeH="0" baseline="0" noProof="0">
              <a:ln>
                <a:noFill/>
              </a:ln>
              <a:solidFill>
                <a:srgbClr val="00B0F0"/>
              </a:solidFill>
              <a:effectLst/>
              <a:uLnTx/>
              <a:uFillTx/>
              <a:latin typeface="Univers" panose="020B0503020202020204" pitchFamily="34" charset="0"/>
              <a:ea typeface="+mn-ea"/>
              <a:cs typeface="+mn-cs"/>
            </a:endParaRPr>
          </a:p>
          <a:p>
            <a:pPr marL="0" marR="0" lvl="0" indent="0" algn="l" defTabSz="914400" rtl="0" eaLnBrk="1" fontAlgn="auto" latinLnBrk="0" hangingPunct="1">
              <a:lnSpc>
                <a:spcPts val="9027"/>
              </a:lnSpc>
              <a:spcBef>
                <a:spcPts val="0"/>
              </a:spcBef>
              <a:spcAft>
                <a:spcPts val="0"/>
              </a:spcAft>
              <a:buClrTx/>
              <a:buSzTx/>
              <a:buFontTx/>
              <a:buNone/>
              <a:tabLst/>
              <a:defRPr/>
            </a:pPr>
            <a:endParaRPr kumimoji="0" lang="en-US" sz="7523" b="0" i="0" u="none" strike="noStrike" kern="1200" cap="none" spc="993" normalizeH="0" baseline="0" noProof="0">
              <a:ln>
                <a:noFill/>
              </a:ln>
              <a:solidFill>
                <a:srgbClr val="00B0F0"/>
              </a:solidFill>
              <a:effectLst/>
              <a:uLnTx/>
              <a:uFillTx/>
              <a:latin typeface="Univers" panose="020B0503020202020204" pitchFamily="34" charset="0"/>
              <a:ea typeface="+mn-ea"/>
              <a:cs typeface="+mn-cs"/>
            </a:endParaRPr>
          </a:p>
          <a:p>
            <a:pPr marL="0" marR="0" lvl="0" indent="0" algn="l" defTabSz="914400" rtl="0" eaLnBrk="1" fontAlgn="auto" latinLnBrk="0" hangingPunct="1">
              <a:lnSpc>
                <a:spcPts val="9027"/>
              </a:lnSpc>
              <a:spcBef>
                <a:spcPts val="0"/>
              </a:spcBef>
              <a:spcAft>
                <a:spcPts val="0"/>
              </a:spcAft>
              <a:buClrTx/>
              <a:buSzTx/>
              <a:buFontTx/>
              <a:buNone/>
              <a:tabLst/>
              <a:defRPr/>
            </a:pPr>
            <a:endParaRPr kumimoji="0" lang="en-US" sz="7523" b="0" i="0" u="none" strike="noStrike" kern="1200" cap="none" spc="993" normalizeH="0" baseline="0" noProof="0">
              <a:ln>
                <a:noFill/>
              </a:ln>
              <a:solidFill>
                <a:srgbClr val="009FE3"/>
              </a:solidFill>
              <a:effectLst/>
              <a:uLnTx/>
              <a:uFillTx/>
              <a:latin typeface="Glacial Indifference"/>
              <a:ea typeface="+mn-ea"/>
              <a:cs typeface="+mn-cs"/>
            </a:endParaRPr>
          </a:p>
        </p:txBody>
      </p:sp>
      <p:sp>
        <p:nvSpPr>
          <p:cNvPr id="7" name="Rechteck 27" descr="Footer text reads: CARE • RESPECT • INTEGRITY • TRUST • ACCOUNTABILITY • SUSTAINABILITY&#10;And the UNICEF logo">
            <a:extLst>
              <a:ext uri="{FF2B5EF4-FFF2-40B4-BE49-F238E27FC236}">
                <a16:creationId xmlns:a16="http://schemas.microsoft.com/office/drawing/2014/main" id="{36D66899-284F-42D5-AF4F-AD5F84BC3321}"/>
              </a:ext>
            </a:extLst>
          </p:cNvPr>
          <p:cNvSpPr/>
          <p:nvPr/>
        </p:nvSpPr>
        <p:spPr>
          <a:xfrm>
            <a:off x="-76200" y="9590655"/>
            <a:ext cx="18364200" cy="734445"/>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pic>
        <p:nvPicPr>
          <p:cNvPr id="8" name="Grafik 8" descr="UNICEF logo">
            <a:extLst>
              <a:ext uri="{FF2B5EF4-FFF2-40B4-BE49-F238E27FC236}">
                <a16:creationId xmlns:a16="http://schemas.microsoft.com/office/drawing/2014/main" id="{57A40E5F-3583-4C8B-9690-355FC4C149EC}"/>
              </a:ext>
            </a:extLst>
          </p:cNvPr>
          <p:cNvPicPr>
            <a:picLocks noChangeAspect="1"/>
          </p:cNvPicPr>
          <p:nvPr/>
        </p:nvPicPr>
        <p:blipFill>
          <a:blip r:embed="rId2"/>
          <a:stretch>
            <a:fillRect/>
          </a:stretch>
        </p:blipFill>
        <p:spPr>
          <a:xfrm>
            <a:off x="13487400" y="9639300"/>
            <a:ext cx="4233058" cy="542471"/>
          </a:xfrm>
          <a:prstGeom prst="rect">
            <a:avLst/>
          </a:prstGeom>
        </p:spPr>
      </p:pic>
      <p:sp>
        <p:nvSpPr>
          <p:cNvPr id="9" name="TextBox 23">
            <a:extLst>
              <a:ext uri="{FF2B5EF4-FFF2-40B4-BE49-F238E27FC236}">
                <a16:creationId xmlns:a16="http://schemas.microsoft.com/office/drawing/2014/main" id="{7E9AFDDA-CF3F-459D-9EF9-E887769CD1BD}"/>
              </a:ext>
            </a:extLst>
          </p:cNvPr>
          <p:cNvSpPr txBox="1"/>
          <p:nvPr/>
        </p:nvSpPr>
        <p:spPr>
          <a:xfrm>
            <a:off x="560461" y="9757946"/>
            <a:ext cx="13155539" cy="369332"/>
          </a:xfrm>
          <a:prstGeom prst="rect">
            <a:avLst/>
          </a:prstGeom>
          <a:noFill/>
        </p:spPr>
        <p:txBody>
          <a:bodyPr wrap="square" rtlCol="0">
            <a:spAutoFit/>
          </a:bodyPr>
          <a:lstStyle/>
          <a:p>
            <a:pPr lvl="0">
              <a:defRPr/>
            </a:pPr>
            <a:r>
              <a:rPr lang="en-US" b="1" spc="300">
                <a:solidFill>
                  <a:schemeClr val="bg1"/>
                </a:solidFill>
                <a:latin typeface="Univers" panose="020B0503020202020204" pitchFamily="34" charset="0"/>
                <a:cs typeface="Calibri Light" panose="020F0302020204030204" pitchFamily="34" charset="0"/>
              </a:rPr>
              <a:t>CARE • RESPECT • INTEGRITY • TRUST • ACCOUNTABILITY • SUSTAINABILITY</a:t>
            </a:r>
          </a:p>
        </p:txBody>
      </p:sp>
      <p:pic>
        <p:nvPicPr>
          <p:cNvPr id="2" name="Picture 1">
            <a:extLst>
              <a:ext uri="{FF2B5EF4-FFF2-40B4-BE49-F238E27FC236}">
                <a16:creationId xmlns:a16="http://schemas.microsoft.com/office/drawing/2014/main" id="{1148BE21-B504-ABF2-0E64-E66B42AC92C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200" y="5455930"/>
            <a:ext cx="18743762" cy="4359014"/>
          </a:xfrm>
          <a:prstGeom prst="rect">
            <a:avLst/>
          </a:prstGeom>
        </p:spPr>
      </p:pic>
    </p:spTree>
    <p:extLst>
      <p:ext uri="{BB962C8B-B14F-4D97-AF65-F5344CB8AC3E}">
        <p14:creationId xmlns:p14="http://schemas.microsoft.com/office/powerpoint/2010/main" val="10264063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028700" y="2959819"/>
            <a:ext cx="16306769" cy="5520742"/>
          </a:xfrm>
          <a:prstGeom prst="rect">
            <a:avLst/>
          </a:prstGeom>
        </p:spPr>
        <p:txBody>
          <a:bodyPr lIns="0" tIns="0" rIns="0" bIns="0" rtlCol="0" anchor="t">
            <a:spAutoFit/>
          </a:bodyPr>
          <a:lstStyle/>
          <a:p>
            <a:pPr marL="0" marR="0" lvl="0" indent="0" algn="l" defTabSz="914400" rtl="0" eaLnBrk="1" fontAlgn="auto" latinLnBrk="0" hangingPunct="1">
              <a:lnSpc>
                <a:spcPts val="3599"/>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ts val="3599"/>
              </a:lnSpc>
              <a:spcBef>
                <a:spcPts val="0"/>
              </a:spcBef>
              <a:spcAft>
                <a:spcPts val="0"/>
              </a:spcAft>
              <a:buClrTx/>
              <a:buSzTx/>
              <a:buFontTx/>
              <a:buNone/>
              <a:tabLst/>
              <a:defRPr/>
            </a:pPr>
            <a:r>
              <a:rPr kumimoji="0" lang="en-US" sz="2999" b="1" i="0" u="none" strike="noStrike" kern="1200" cap="none" spc="-119" normalizeH="0" baseline="0" noProof="0">
                <a:ln>
                  <a:noFill/>
                </a:ln>
                <a:solidFill>
                  <a:srgbClr val="000000"/>
                </a:solidFill>
                <a:effectLst/>
                <a:uLnTx/>
                <a:uFillTx/>
                <a:latin typeface="Univers" panose="020B0503020202020204" pitchFamily="34" charset="0"/>
                <a:ea typeface="+mn-ea"/>
                <a:cs typeface="+mn-cs"/>
              </a:rPr>
              <a:t>What is the Activity </a:t>
            </a:r>
          </a:p>
          <a:p>
            <a:pPr marL="0" marR="0" lvl="0" indent="0" algn="l" defTabSz="914400" rtl="0" eaLnBrk="1" fontAlgn="auto" latinLnBrk="0" hangingPunct="1">
              <a:lnSpc>
                <a:spcPts val="3599"/>
              </a:lnSpc>
              <a:spcBef>
                <a:spcPts val="0"/>
              </a:spcBef>
              <a:spcAft>
                <a:spcPts val="0"/>
              </a:spcAft>
              <a:buClrTx/>
              <a:buSzTx/>
              <a:buFontTx/>
              <a:buNone/>
              <a:tabLst/>
              <a:defRPr/>
            </a:pPr>
            <a:r>
              <a:rPr kumimoji="0" lang="en-US" sz="2999" b="0" i="0" u="none" strike="noStrike" kern="1200" cap="none" spc="-119" normalizeH="0" baseline="0" noProof="0">
                <a:ln>
                  <a:noFill/>
                </a:ln>
                <a:solidFill>
                  <a:srgbClr val="000000"/>
                </a:solidFill>
                <a:effectLst/>
                <a:uLnTx/>
                <a:uFillTx/>
                <a:latin typeface="Univers" panose="020B0503020202020204" pitchFamily="34" charset="0"/>
                <a:ea typeface="+mn-ea"/>
                <a:cs typeface="+mn-cs"/>
              </a:rPr>
              <a:t>This is </a:t>
            </a:r>
            <a:r>
              <a:rPr lang="en-US" sz="2999" spc="-119">
                <a:solidFill>
                  <a:srgbClr val="000000"/>
                </a:solidFill>
                <a:latin typeface="Univers" panose="020B0503020202020204" pitchFamily="34" charset="0"/>
              </a:rPr>
              <a:t>simple </a:t>
            </a:r>
            <a:r>
              <a:rPr kumimoji="0" lang="en-US" sz="2999" b="0" i="0" u="none" strike="noStrike" kern="1200" cap="none" spc="-119" normalizeH="0" baseline="0" noProof="0">
                <a:ln>
                  <a:noFill/>
                </a:ln>
                <a:solidFill>
                  <a:srgbClr val="000000"/>
                </a:solidFill>
                <a:effectLst/>
                <a:uLnTx/>
                <a:uFillTx/>
                <a:latin typeface="Univers" panose="020B0503020202020204" pitchFamily="34" charset="0"/>
                <a:ea typeface="+mn-ea"/>
                <a:cs typeface="+mn-cs"/>
              </a:rPr>
              <a:t>activity for about 10 to 20 learners to reflect on the Core Values as tools to harness their own powers to be better allies in the </a:t>
            </a:r>
            <a:r>
              <a:rPr kumimoji="0" lang="en-US" sz="2999" b="0" i="0" u="none" strike="noStrike" kern="1200" cap="none" spc="-119" normalizeH="0" baseline="0" noProof="0" err="1">
                <a:ln>
                  <a:noFill/>
                </a:ln>
                <a:solidFill>
                  <a:srgbClr val="000000"/>
                </a:solidFill>
                <a:effectLst/>
                <a:uLnTx/>
                <a:uFillTx/>
                <a:latin typeface="Univers" panose="020B0503020202020204" pitchFamily="34" charset="0"/>
                <a:ea typeface="+mn-ea"/>
                <a:cs typeface="+mn-cs"/>
              </a:rPr>
              <a:t>workplac</a:t>
            </a:r>
            <a:r>
              <a:rPr lang="en-US" sz="2999" spc="-119">
                <a:solidFill>
                  <a:srgbClr val="000000"/>
                </a:solidFill>
                <a:latin typeface="Univers" panose="020B0503020202020204" pitchFamily="34" charset="0"/>
              </a:rPr>
              <a:t>e and make a commitment to strengthen their behaviours related to other values.</a:t>
            </a:r>
            <a:endParaRPr kumimoji="0" lang="en-US" sz="2999" b="0" i="0" u="none" strike="noStrike" kern="1200" cap="none" spc="-119" normalizeH="0" baseline="0" noProof="0">
              <a:ln>
                <a:noFill/>
              </a:ln>
              <a:solidFill>
                <a:srgbClr val="000000"/>
              </a:solidFill>
              <a:effectLst/>
              <a:uLnTx/>
              <a:uFillTx/>
              <a:latin typeface="Univers" panose="020B0503020202020204" pitchFamily="34" charset="0"/>
              <a:ea typeface="+mn-ea"/>
              <a:cs typeface="+mn-cs"/>
            </a:endParaRPr>
          </a:p>
          <a:p>
            <a:pPr marL="0" marR="0" lvl="0" indent="0" algn="l" defTabSz="914400" rtl="0" eaLnBrk="1" fontAlgn="auto" latinLnBrk="0" hangingPunct="1">
              <a:lnSpc>
                <a:spcPts val="3599"/>
              </a:lnSpc>
              <a:spcBef>
                <a:spcPts val="0"/>
              </a:spcBef>
              <a:spcAft>
                <a:spcPts val="0"/>
              </a:spcAft>
              <a:buClrTx/>
              <a:buSzTx/>
              <a:buFontTx/>
              <a:buNone/>
              <a:tabLst/>
              <a:defRPr/>
            </a:pPr>
            <a:endParaRPr kumimoji="0" lang="en-US" sz="2999" b="0" i="0" u="none" strike="noStrike" kern="1200" cap="none" spc="-119" normalizeH="0" baseline="0" noProof="0">
              <a:ln>
                <a:noFill/>
              </a:ln>
              <a:solidFill>
                <a:srgbClr val="000000"/>
              </a:solidFill>
              <a:effectLst/>
              <a:uLnTx/>
              <a:uFillTx/>
              <a:latin typeface="Univers" panose="020B0503020202020204" pitchFamily="34" charset="0"/>
              <a:ea typeface="+mn-ea"/>
              <a:cs typeface="+mn-cs"/>
            </a:endParaRPr>
          </a:p>
          <a:p>
            <a:pPr marL="0" marR="0" lvl="0" indent="0" algn="l" defTabSz="914400" rtl="0" eaLnBrk="1" fontAlgn="auto" latinLnBrk="0" hangingPunct="1">
              <a:lnSpc>
                <a:spcPts val="3599"/>
              </a:lnSpc>
              <a:spcBef>
                <a:spcPts val="0"/>
              </a:spcBef>
              <a:spcAft>
                <a:spcPts val="0"/>
              </a:spcAft>
              <a:buClrTx/>
              <a:buSzTx/>
              <a:buFontTx/>
              <a:buNone/>
              <a:tabLst/>
              <a:defRPr/>
            </a:pPr>
            <a:r>
              <a:rPr kumimoji="0" lang="en-US" sz="2999" b="1" i="0" u="none" strike="noStrike" kern="1200" cap="none" spc="-119" normalizeH="0" baseline="0" noProof="0">
                <a:ln>
                  <a:noFill/>
                </a:ln>
                <a:solidFill>
                  <a:srgbClr val="000000"/>
                </a:solidFill>
                <a:effectLst/>
                <a:uLnTx/>
                <a:uFillTx/>
                <a:latin typeface="Univers" panose="020B0503020202020204" pitchFamily="34" charset="0"/>
                <a:ea typeface="+mn-ea"/>
                <a:cs typeface="+mn-cs"/>
              </a:rPr>
              <a:t>What Tools You will Need: </a:t>
            </a:r>
          </a:p>
          <a:p>
            <a:pPr marL="0" marR="0" lvl="0" indent="0" algn="l" defTabSz="914400" rtl="0" eaLnBrk="1" fontAlgn="auto" latinLnBrk="0" hangingPunct="1">
              <a:lnSpc>
                <a:spcPts val="3599"/>
              </a:lnSpc>
              <a:spcBef>
                <a:spcPts val="0"/>
              </a:spcBef>
              <a:spcAft>
                <a:spcPts val="0"/>
              </a:spcAft>
              <a:buClrTx/>
              <a:buSzTx/>
              <a:buFontTx/>
              <a:buNone/>
              <a:tabLst/>
              <a:defRPr/>
            </a:pPr>
            <a:r>
              <a:rPr kumimoji="0" lang="en-US" sz="2999" b="0" i="0" u="none" strike="noStrike" kern="1200" cap="none" spc="-119" normalizeH="0" baseline="0" noProof="0">
                <a:ln>
                  <a:noFill/>
                </a:ln>
                <a:solidFill>
                  <a:srgbClr val="000000"/>
                </a:solidFill>
                <a:effectLst/>
                <a:uLnTx/>
                <a:uFillTx/>
                <a:latin typeface="Univers" panose="020B0503020202020204" pitchFamily="34" charset="0"/>
                <a:ea typeface="+mn-ea"/>
                <a:cs typeface="+mn-cs"/>
              </a:rPr>
              <a:t>A facilitator who can help to explain the game and facilitate discussions.</a:t>
            </a:r>
          </a:p>
          <a:p>
            <a:pPr marL="0" marR="0" lvl="0" indent="0" algn="l" defTabSz="914400" rtl="0" eaLnBrk="1" fontAlgn="auto" latinLnBrk="0" hangingPunct="1">
              <a:lnSpc>
                <a:spcPts val="3599"/>
              </a:lnSpc>
              <a:spcBef>
                <a:spcPts val="0"/>
              </a:spcBef>
              <a:spcAft>
                <a:spcPts val="0"/>
              </a:spcAft>
              <a:buClrTx/>
              <a:buSzTx/>
              <a:buFontTx/>
              <a:buNone/>
              <a:tabLst/>
              <a:defRPr/>
            </a:pPr>
            <a:r>
              <a:rPr kumimoji="0" lang="en-US" sz="2999" b="0" i="0" u="none" strike="noStrike" kern="1200" cap="none" spc="-119" normalizeH="0" baseline="0" noProof="0">
                <a:ln>
                  <a:noFill/>
                </a:ln>
                <a:solidFill>
                  <a:srgbClr val="000000"/>
                </a:solidFill>
                <a:effectLst/>
                <a:uLnTx/>
                <a:uFillTx/>
                <a:latin typeface="Univers" panose="020B0503020202020204" pitchFamily="34" charset="0"/>
                <a:ea typeface="+mn-ea"/>
                <a:cs typeface="+mn-cs"/>
              </a:rPr>
              <a:t>A safe, quiet space for people to sit together</a:t>
            </a:r>
          </a:p>
          <a:p>
            <a:pPr marL="0" marR="0" lvl="0" indent="0" algn="l" defTabSz="914400" rtl="0" eaLnBrk="1" fontAlgn="auto" latinLnBrk="0" hangingPunct="1">
              <a:lnSpc>
                <a:spcPts val="3599"/>
              </a:lnSpc>
              <a:spcBef>
                <a:spcPts val="0"/>
              </a:spcBef>
              <a:spcAft>
                <a:spcPts val="0"/>
              </a:spcAft>
              <a:buClrTx/>
              <a:buSzTx/>
              <a:buFontTx/>
              <a:buNone/>
              <a:tabLst/>
              <a:defRPr/>
            </a:pPr>
            <a:r>
              <a:rPr lang="en-US" sz="2999" spc="-119">
                <a:solidFill>
                  <a:srgbClr val="000000"/>
                </a:solidFill>
                <a:latin typeface="Univers" panose="020B0503020202020204" pitchFamily="34" charset="0"/>
              </a:rPr>
              <a:t>Printouts of</a:t>
            </a:r>
            <a:r>
              <a:rPr kumimoji="0" lang="en-US" sz="2999" b="0" i="0" u="none" strike="noStrike" kern="1200" cap="none" spc="-119" normalizeH="0" baseline="0" noProof="0">
                <a:ln>
                  <a:noFill/>
                </a:ln>
                <a:solidFill>
                  <a:srgbClr val="000000"/>
                </a:solidFill>
                <a:effectLst/>
                <a:uLnTx/>
                <a:uFillTx/>
                <a:latin typeface="Univers" panose="020B0503020202020204" pitchFamily="34" charset="0"/>
                <a:ea typeface="+mn-ea"/>
                <a:cs typeface="+mn-cs"/>
              </a:rPr>
              <a:t> the Core Values </a:t>
            </a:r>
          </a:p>
          <a:p>
            <a:pPr marL="0" marR="0" lvl="0" indent="0" algn="l" defTabSz="914400" rtl="0" eaLnBrk="1" fontAlgn="auto" latinLnBrk="0" hangingPunct="1">
              <a:lnSpc>
                <a:spcPts val="3599"/>
              </a:lnSpc>
              <a:spcBef>
                <a:spcPts val="0"/>
              </a:spcBef>
              <a:spcAft>
                <a:spcPts val="0"/>
              </a:spcAft>
              <a:buClrTx/>
              <a:buSzTx/>
              <a:buFontTx/>
              <a:buNone/>
              <a:tabLst/>
              <a:defRPr/>
            </a:pPr>
            <a:r>
              <a:rPr lang="en-US" sz="2999" spc="-119">
                <a:solidFill>
                  <a:srgbClr val="000000"/>
                </a:solidFill>
                <a:latin typeface="Univers" panose="020B0503020202020204" pitchFamily="34" charset="0"/>
              </a:rPr>
              <a:t>Notebooks or printouts of a Reflective Practice Template</a:t>
            </a:r>
            <a:endParaRPr kumimoji="0" lang="en-US" sz="2999" b="0" i="0" u="none" strike="noStrike" kern="1200" cap="none" spc="-119" normalizeH="0" baseline="0" noProof="0">
              <a:ln>
                <a:noFill/>
              </a:ln>
              <a:solidFill>
                <a:srgbClr val="000000"/>
              </a:solidFill>
              <a:effectLst/>
              <a:uLnTx/>
              <a:uFillTx/>
              <a:latin typeface="Univers" panose="020B0503020202020204" pitchFamily="34" charset="0"/>
              <a:ea typeface="+mn-ea"/>
              <a:cs typeface="+mn-cs"/>
            </a:endParaRPr>
          </a:p>
          <a:p>
            <a:pPr marL="0" marR="0" lvl="0" indent="0" algn="l" defTabSz="914400" rtl="0" eaLnBrk="1" fontAlgn="auto" latinLnBrk="0" hangingPunct="1">
              <a:lnSpc>
                <a:spcPts val="3599"/>
              </a:lnSpc>
              <a:spcBef>
                <a:spcPct val="0"/>
              </a:spcBef>
              <a:spcAft>
                <a:spcPts val="0"/>
              </a:spcAft>
              <a:buClrTx/>
              <a:buSzTx/>
              <a:buFontTx/>
              <a:buNone/>
              <a:tabLst/>
              <a:defRPr/>
            </a:pPr>
            <a:endParaRPr kumimoji="0" lang="en-US" sz="2999" b="0" i="0" u="none" strike="noStrike" kern="1200" cap="none" spc="-119" normalizeH="0" baseline="0" noProof="0">
              <a:ln>
                <a:noFill/>
              </a:ln>
              <a:solidFill>
                <a:srgbClr val="000000"/>
              </a:solidFill>
              <a:effectLst/>
              <a:uLnTx/>
              <a:uFillTx/>
              <a:latin typeface="Glacial Indifference"/>
              <a:ea typeface="+mn-ea"/>
              <a:cs typeface="+mn-cs"/>
            </a:endParaRPr>
          </a:p>
        </p:txBody>
      </p:sp>
      <p:sp>
        <p:nvSpPr>
          <p:cNvPr id="5" name="Rechteck 27" descr="Footer text reads: CARE • RESPECT • INTEGRITY • TRUST • ACCOUNTABILITY • SUSTAINABILITY&#10;And the UNICEF logo">
            <a:extLst>
              <a:ext uri="{FF2B5EF4-FFF2-40B4-BE49-F238E27FC236}">
                <a16:creationId xmlns:a16="http://schemas.microsoft.com/office/drawing/2014/main" id="{8205BD1A-49F7-4D8C-89F5-AB89D8D8FD2F}"/>
              </a:ext>
            </a:extLst>
          </p:cNvPr>
          <p:cNvSpPr/>
          <p:nvPr/>
        </p:nvSpPr>
        <p:spPr>
          <a:xfrm>
            <a:off x="-76200" y="9590655"/>
            <a:ext cx="18364200" cy="734445"/>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prstClr val="white"/>
              </a:solidFill>
              <a:effectLst/>
              <a:uLnTx/>
              <a:uFillTx/>
              <a:latin typeface="Calibri"/>
              <a:ea typeface="+mn-ea"/>
              <a:cs typeface="+mn-cs"/>
            </a:endParaRPr>
          </a:p>
        </p:txBody>
      </p:sp>
      <p:pic>
        <p:nvPicPr>
          <p:cNvPr id="6" name="Grafik 8" descr="UNICEF logo">
            <a:extLst>
              <a:ext uri="{FF2B5EF4-FFF2-40B4-BE49-F238E27FC236}">
                <a16:creationId xmlns:a16="http://schemas.microsoft.com/office/drawing/2014/main" id="{615F77CC-9E18-49C9-8A3A-1B4D27165133}"/>
              </a:ext>
            </a:extLst>
          </p:cNvPr>
          <p:cNvPicPr>
            <a:picLocks noChangeAspect="1"/>
          </p:cNvPicPr>
          <p:nvPr/>
        </p:nvPicPr>
        <p:blipFill>
          <a:blip r:embed="rId2"/>
          <a:stretch>
            <a:fillRect/>
          </a:stretch>
        </p:blipFill>
        <p:spPr>
          <a:xfrm>
            <a:off x="13487400" y="9639300"/>
            <a:ext cx="4233058" cy="542471"/>
          </a:xfrm>
          <a:prstGeom prst="rect">
            <a:avLst/>
          </a:prstGeom>
        </p:spPr>
      </p:pic>
      <p:sp>
        <p:nvSpPr>
          <p:cNvPr id="7" name="TextBox 23">
            <a:extLst>
              <a:ext uri="{FF2B5EF4-FFF2-40B4-BE49-F238E27FC236}">
                <a16:creationId xmlns:a16="http://schemas.microsoft.com/office/drawing/2014/main" id="{AA00BFA6-8266-4C0F-90FA-6DE073E6EC9E}"/>
              </a:ext>
            </a:extLst>
          </p:cNvPr>
          <p:cNvSpPr txBox="1"/>
          <p:nvPr/>
        </p:nvSpPr>
        <p:spPr>
          <a:xfrm>
            <a:off x="560461" y="9757946"/>
            <a:ext cx="131555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a:ln>
                  <a:noFill/>
                </a:ln>
                <a:solidFill>
                  <a:prstClr val="white"/>
                </a:solidFill>
                <a:effectLst/>
                <a:uLnTx/>
                <a:uFillTx/>
                <a:latin typeface="Univers" panose="020B0503020202020204" pitchFamily="34" charset="0"/>
                <a:ea typeface="+mn-ea"/>
                <a:cs typeface="Calibri Light" panose="020F0302020204030204" pitchFamily="34" charset="0"/>
              </a:rPr>
              <a:t>CARE • RESPECT • INTEGRITY • TRUST • ACCOUNTABILITY • SUSTAINABILITY</a:t>
            </a:r>
          </a:p>
        </p:txBody>
      </p:sp>
      <p:sp>
        <p:nvSpPr>
          <p:cNvPr id="8" name="TextBox 3">
            <a:extLst>
              <a:ext uri="{FF2B5EF4-FFF2-40B4-BE49-F238E27FC236}">
                <a16:creationId xmlns:a16="http://schemas.microsoft.com/office/drawing/2014/main" id="{16C7CC62-1C4D-4C71-BD4A-0323C0C5A845}"/>
              </a:ext>
            </a:extLst>
          </p:cNvPr>
          <p:cNvSpPr txBox="1">
            <a:spLocks noGrp="1"/>
          </p:cNvSpPr>
          <p:nvPr>
            <p:ph type="title" idx="4294967295"/>
          </p:nvPr>
        </p:nvSpPr>
        <p:spPr>
          <a:xfrm>
            <a:off x="1028700" y="1594594"/>
            <a:ext cx="15800614" cy="11541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027"/>
              </a:lnSpc>
              <a:spcBef>
                <a:spcPts val="0"/>
              </a:spcBef>
              <a:spcAft>
                <a:spcPts val="0"/>
              </a:spcAft>
              <a:buClrTx/>
              <a:buSzTx/>
              <a:buFontTx/>
              <a:buNone/>
              <a:tabLst/>
              <a:defRPr/>
            </a:pPr>
            <a:r>
              <a:rPr kumimoji="0" lang="en-US" sz="7523" b="0" i="0" u="none" strike="noStrike" kern="1200" cap="none" spc="993" normalizeH="0" baseline="0" noProof="0">
                <a:ln>
                  <a:noFill/>
                </a:ln>
                <a:solidFill>
                  <a:srgbClr val="009FE3"/>
                </a:solidFill>
                <a:effectLst/>
                <a:uLnTx/>
                <a:uFillTx/>
                <a:latin typeface="Univers" panose="020B0503020202020204" pitchFamily="34" charset="0"/>
                <a:ea typeface="+mn-ea"/>
                <a:cs typeface="+mn-cs"/>
              </a:rPr>
              <a:t>“My Allyship </a:t>
            </a:r>
            <a:r>
              <a:rPr kumimoji="0" lang="en-US" sz="7523" b="0" i="0" u="none" strike="noStrike" kern="1200" cap="none" spc="993" normalizeH="0" baseline="0" noProof="0" err="1">
                <a:ln>
                  <a:noFill/>
                </a:ln>
                <a:solidFill>
                  <a:srgbClr val="009FE3"/>
                </a:solidFill>
                <a:effectLst/>
                <a:uLnTx/>
                <a:uFillTx/>
                <a:latin typeface="Univers" panose="020B0503020202020204" pitchFamily="34" charset="0"/>
                <a:ea typeface="+mn-ea"/>
                <a:cs typeface="+mn-cs"/>
              </a:rPr>
              <a:t>Power”Game</a:t>
            </a:r>
            <a:endParaRPr kumimoji="0" lang="en-US" sz="7523" b="0" i="0" u="none" strike="noStrike" kern="1200" cap="none" spc="993" normalizeH="0" baseline="0" noProof="0">
              <a:ln>
                <a:noFill/>
              </a:ln>
              <a:solidFill>
                <a:srgbClr val="009FE3"/>
              </a:solidFill>
              <a:effectLst/>
              <a:uLnTx/>
              <a:uFillTx/>
              <a:latin typeface="Univers" panose="020B0503020202020204" pitchFamily="34" charset="0"/>
              <a:ea typeface="+mn-ea"/>
              <a:cs typeface="+mn-cs"/>
            </a:endParaRPr>
          </a:p>
        </p:txBody>
      </p:sp>
      <p:sp>
        <p:nvSpPr>
          <p:cNvPr id="11" name="Rectangle: Rounded Corners 10">
            <a:extLst>
              <a:ext uri="{FF2B5EF4-FFF2-40B4-BE49-F238E27FC236}">
                <a16:creationId xmlns:a16="http://schemas.microsoft.com/office/drawing/2014/main" id="{F0B027D5-DC50-4106-B8A1-2F3437B57654}"/>
              </a:ext>
            </a:extLst>
          </p:cNvPr>
          <p:cNvSpPr/>
          <p:nvPr/>
        </p:nvSpPr>
        <p:spPr>
          <a:xfrm>
            <a:off x="12414026" y="92539"/>
            <a:ext cx="5873974" cy="1152525"/>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7823"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39" normalizeH="0" baseline="0" noProof="0">
                <a:ln>
                  <a:noFill/>
                </a:ln>
                <a:solidFill>
                  <a:prstClr val="white"/>
                </a:solidFill>
                <a:effectLst/>
                <a:uLnTx/>
                <a:uFillTx/>
                <a:latin typeface="Univers" panose="020B0503020202020204" pitchFamily="34" charset="0"/>
                <a:ea typeface="+mn-ea"/>
                <a:cs typeface="+mn-cs"/>
              </a:rPr>
              <a:t>Creating spaces for conversations and empathy</a:t>
            </a:r>
          </a:p>
        </p:txBody>
      </p:sp>
    </p:spTree>
    <p:extLst>
      <p:ext uri="{BB962C8B-B14F-4D97-AF65-F5344CB8AC3E}">
        <p14:creationId xmlns:p14="http://schemas.microsoft.com/office/powerpoint/2010/main" val="15292078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Grp="1"/>
          </p:cNvSpPr>
          <p:nvPr>
            <p:ph type="title" idx="4294967295"/>
          </p:nvPr>
        </p:nvSpPr>
        <p:spPr>
          <a:xfrm>
            <a:off x="1028700" y="990437"/>
            <a:ext cx="15894274" cy="11541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027"/>
              </a:lnSpc>
              <a:spcBef>
                <a:spcPts val="0"/>
              </a:spcBef>
              <a:spcAft>
                <a:spcPts val="0"/>
              </a:spcAft>
              <a:buClrTx/>
              <a:buSzTx/>
              <a:buFontTx/>
              <a:buNone/>
              <a:tabLst/>
              <a:defRPr/>
            </a:pPr>
            <a:r>
              <a:rPr kumimoji="0" lang="en-US" sz="7523" b="0" i="0" u="none" strike="noStrike" kern="1200" cap="none" spc="993" normalizeH="0" baseline="0" noProof="0" dirty="0">
                <a:ln>
                  <a:noFill/>
                </a:ln>
                <a:solidFill>
                  <a:srgbClr val="009FE3"/>
                </a:solidFill>
                <a:effectLst/>
                <a:uLnTx/>
                <a:uFillTx/>
                <a:latin typeface="Univers" panose="020B0503020202020204" pitchFamily="34" charset="0"/>
                <a:ea typeface="+mn-ea"/>
                <a:cs typeface="+mn-cs"/>
              </a:rPr>
              <a:t>Instructions</a:t>
            </a:r>
          </a:p>
        </p:txBody>
      </p:sp>
      <p:sp>
        <p:nvSpPr>
          <p:cNvPr id="4" name="TextBox 4"/>
          <p:cNvSpPr txBox="1"/>
          <p:nvPr/>
        </p:nvSpPr>
        <p:spPr>
          <a:xfrm>
            <a:off x="822452" y="2144599"/>
            <a:ext cx="16306769" cy="6478633"/>
          </a:xfrm>
          <a:prstGeom prst="rect">
            <a:avLst/>
          </a:prstGeom>
        </p:spPr>
        <p:txBody>
          <a:bodyPr lIns="0" tIns="0" rIns="0" bIns="0" rtlCol="0" anchor="t">
            <a:spAutoFit/>
          </a:bodyPr>
          <a:lstStyle/>
          <a:p>
            <a:pPr>
              <a:lnSpc>
                <a:spcPts val="3599"/>
              </a:lnSpc>
            </a:pPr>
            <a:endParaRPr b="1" dirty="0">
              <a:latin typeface="Univers" panose="020B0503020202020204" pitchFamily="34" charset="0"/>
            </a:endParaRPr>
          </a:p>
          <a:p>
            <a:pPr marL="0" marR="0">
              <a:lnSpc>
                <a:spcPct val="107000"/>
              </a:lnSpc>
              <a:spcBef>
                <a:spcPts val="0"/>
              </a:spcBef>
              <a:spcAft>
                <a:spcPts val="800"/>
              </a:spcAft>
            </a:pPr>
            <a:r>
              <a:rPr lang="en-US" sz="2800" b="1" dirty="0">
                <a:effectLst/>
                <a:latin typeface="Univers"/>
                <a:ea typeface="Calibri"/>
                <a:cs typeface="Times New Roman"/>
              </a:rPr>
              <a:t>Step One: </a:t>
            </a:r>
            <a:r>
              <a:rPr lang="en-US" sz="2800" dirty="0">
                <a:effectLst/>
                <a:latin typeface="Univers"/>
                <a:ea typeface="Calibri"/>
                <a:cs typeface="Times New Roman"/>
              </a:rPr>
              <a:t>Ask colleagues the question below. They can take 5 minutes to reflect </a:t>
            </a:r>
            <a:r>
              <a:rPr lang="en-US" sz="2800" dirty="0">
                <a:latin typeface="Univers"/>
                <a:ea typeface="Calibri"/>
                <a:cs typeface="Times New Roman"/>
              </a:rPr>
              <a:t>on</a:t>
            </a:r>
            <a:r>
              <a:rPr lang="en-US" sz="2800" dirty="0">
                <a:effectLst/>
                <a:latin typeface="Univers"/>
                <a:ea typeface="Calibri"/>
                <a:cs typeface="Times New Roman"/>
              </a:rPr>
              <a:t> an example</a:t>
            </a:r>
            <a:r>
              <a:rPr lang="en-US" sz="2800" dirty="0">
                <a:latin typeface="Univers"/>
                <a:ea typeface="Calibri"/>
                <a:cs typeface="Times New Roman"/>
              </a:rPr>
              <a:t>.</a:t>
            </a:r>
            <a:endParaRPr lang="en-US" sz="2800" dirty="0">
              <a:effectLst/>
              <a:latin typeface="Univers"/>
              <a:ea typeface="Calibri"/>
              <a:cs typeface="Times New Roman"/>
            </a:endParaRPr>
          </a:p>
          <a:p>
            <a:pPr>
              <a:lnSpc>
                <a:spcPct val="107000"/>
              </a:lnSpc>
              <a:spcAft>
                <a:spcPts val="800"/>
              </a:spcAft>
            </a:pPr>
            <a:r>
              <a:rPr lang="en-US" sz="2800" dirty="0">
                <a:latin typeface="Univers"/>
                <a:ea typeface="Calibri"/>
                <a:cs typeface="Times New Roman"/>
              </a:rPr>
              <a:t>Please think about a recent experience in which you demonstrated  a UNICEF Core value that supported another colleague/e, one that is very important to you and which made you feel good about yourself.</a:t>
            </a:r>
          </a:p>
          <a:p>
            <a:pPr marL="0" marR="0">
              <a:lnSpc>
                <a:spcPct val="107000"/>
              </a:lnSpc>
              <a:spcBef>
                <a:spcPts val="0"/>
              </a:spcBef>
              <a:spcAft>
                <a:spcPts val="800"/>
              </a:spcAft>
            </a:pPr>
            <a:endParaRPr lang="en-US" sz="2800" dirty="0">
              <a:effectLst/>
              <a:latin typeface="Univers" panose="020B05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b="1" dirty="0">
                <a:latin typeface="Univers"/>
                <a:ea typeface="Calibri"/>
                <a:cs typeface="Times New Roman"/>
              </a:rPr>
              <a:t>Step Two: </a:t>
            </a:r>
            <a:r>
              <a:rPr lang="en-US" sz="2800" dirty="0">
                <a:effectLst/>
                <a:latin typeface="Univers"/>
                <a:ea typeface="Calibri"/>
                <a:cs typeface="Times New Roman"/>
              </a:rPr>
              <a:t> Ask colleagues to share in smaller groups of 5 or less their example, with a focus on listening to </a:t>
            </a:r>
            <a:r>
              <a:rPr lang="en-US" sz="2800" b="1" dirty="0">
                <a:effectLst/>
                <a:latin typeface="Univers"/>
                <a:ea typeface="Calibri"/>
                <a:cs typeface="Times New Roman"/>
              </a:rPr>
              <a:t>others’ examples</a:t>
            </a:r>
            <a:r>
              <a:rPr lang="en-US" sz="2800" dirty="0">
                <a:effectLst/>
                <a:latin typeface="Univers"/>
                <a:ea typeface="Calibri"/>
                <a:cs typeface="Times New Roman"/>
              </a:rPr>
              <a:t>. Come back into plenary and share some examples in the wider group. Ask colleagues to reflect on examples of behaviours shared by other colleagues, to think of one </a:t>
            </a:r>
            <a:r>
              <a:rPr lang="en-US" sz="2800" dirty="0" err="1">
                <a:effectLst/>
                <a:latin typeface="Univers"/>
                <a:ea typeface="Calibri"/>
                <a:cs typeface="Times New Roman"/>
              </a:rPr>
              <a:t>behaviour</a:t>
            </a:r>
            <a:r>
              <a:rPr lang="en-US" sz="2800" dirty="0">
                <a:effectLst/>
                <a:latin typeface="Univers"/>
                <a:ea typeface="Calibri"/>
                <a:cs typeface="Times New Roman"/>
              </a:rPr>
              <a:t> that they could strengthen.</a:t>
            </a:r>
            <a:r>
              <a:rPr lang="en-US" sz="2800" dirty="0">
                <a:latin typeface="Univers"/>
                <a:ea typeface="Calibri"/>
                <a:cs typeface="Times New Roman"/>
              </a:rPr>
              <a:t> </a:t>
            </a:r>
            <a:endParaRPr lang="en-US" sz="2800" dirty="0">
              <a:effectLst/>
              <a:latin typeface="Univers" panose="020B0503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2800" b="1" dirty="0">
              <a:latin typeface="Univers" panose="020B0503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b="1" dirty="0">
                <a:latin typeface="Univers"/>
                <a:ea typeface="Calibri"/>
                <a:cs typeface="Times New Roman"/>
              </a:rPr>
              <a:t>Step Three: </a:t>
            </a:r>
            <a:r>
              <a:rPr lang="en-US" sz="2800" dirty="0">
                <a:latin typeface="Univers"/>
                <a:ea typeface="Calibri"/>
                <a:cs typeface="Times New Roman"/>
              </a:rPr>
              <a:t>Ask colleagues to refer to their notebooks/Reflective Practice Template and commit to strengthening one </a:t>
            </a:r>
            <a:r>
              <a:rPr lang="en-US" sz="2800" dirty="0" err="1">
                <a:latin typeface="Univers"/>
                <a:ea typeface="Calibri"/>
                <a:cs typeface="Times New Roman"/>
              </a:rPr>
              <a:t>behaviour</a:t>
            </a:r>
            <a:r>
              <a:rPr lang="en-US" sz="2800" dirty="0">
                <a:latin typeface="Univers"/>
                <a:ea typeface="Calibri"/>
                <a:cs typeface="Times New Roman"/>
              </a:rPr>
              <a:t>, linked to the Core Values and being a better ally.</a:t>
            </a:r>
            <a:endParaRPr lang="en-US" sz="2999" spc="-119" dirty="0">
              <a:solidFill>
                <a:srgbClr val="000000"/>
              </a:solidFill>
              <a:latin typeface="Univers"/>
              <a:ea typeface="Calibri"/>
              <a:cs typeface="Times New Roman"/>
            </a:endParaRPr>
          </a:p>
        </p:txBody>
      </p:sp>
      <p:sp>
        <p:nvSpPr>
          <p:cNvPr id="5" name="Rechteck 27" descr="Footer text reads: CARE • RESPECT • INTEGRITY • TRUST • ACCOUNTABILITY • SUSTAINABILITY&#10;And the UNICEF logo">
            <a:extLst>
              <a:ext uri="{FF2B5EF4-FFF2-40B4-BE49-F238E27FC236}">
                <a16:creationId xmlns:a16="http://schemas.microsoft.com/office/drawing/2014/main" id="{E8651F6A-73C3-41C8-9C8E-CC39A13383CE}"/>
              </a:ext>
            </a:extLst>
          </p:cNvPr>
          <p:cNvSpPr/>
          <p:nvPr/>
        </p:nvSpPr>
        <p:spPr>
          <a:xfrm>
            <a:off x="-76200" y="9590655"/>
            <a:ext cx="18364200" cy="734445"/>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pic>
        <p:nvPicPr>
          <p:cNvPr id="6" name="Grafik 8" descr="UNICEF logo">
            <a:extLst>
              <a:ext uri="{FF2B5EF4-FFF2-40B4-BE49-F238E27FC236}">
                <a16:creationId xmlns:a16="http://schemas.microsoft.com/office/drawing/2014/main" id="{2463D855-AE49-4AB9-B113-00292422C996}"/>
              </a:ext>
            </a:extLst>
          </p:cNvPr>
          <p:cNvPicPr>
            <a:picLocks noChangeAspect="1"/>
          </p:cNvPicPr>
          <p:nvPr/>
        </p:nvPicPr>
        <p:blipFill>
          <a:blip r:embed="rId3"/>
          <a:stretch>
            <a:fillRect/>
          </a:stretch>
        </p:blipFill>
        <p:spPr>
          <a:xfrm>
            <a:off x="13487400" y="9639300"/>
            <a:ext cx="4233058" cy="542471"/>
          </a:xfrm>
          <a:prstGeom prst="rect">
            <a:avLst/>
          </a:prstGeom>
        </p:spPr>
      </p:pic>
      <p:sp>
        <p:nvSpPr>
          <p:cNvPr id="7" name="TextBox 23">
            <a:extLst>
              <a:ext uri="{FF2B5EF4-FFF2-40B4-BE49-F238E27FC236}">
                <a16:creationId xmlns:a16="http://schemas.microsoft.com/office/drawing/2014/main" id="{90650896-1559-4CBE-836C-F1857273D0FC}"/>
              </a:ext>
            </a:extLst>
          </p:cNvPr>
          <p:cNvSpPr txBox="1"/>
          <p:nvPr/>
        </p:nvSpPr>
        <p:spPr>
          <a:xfrm>
            <a:off x="560461" y="9757946"/>
            <a:ext cx="13155539" cy="369332"/>
          </a:xfrm>
          <a:prstGeom prst="rect">
            <a:avLst/>
          </a:prstGeom>
          <a:noFill/>
        </p:spPr>
        <p:txBody>
          <a:bodyPr wrap="square" rtlCol="0">
            <a:spAutoFit/>
          </a:bodyPr>
          <a:lstStyle/>
          <a:p>
            <a:pPr lvl="0">
              <a:defRPr/>
            </a:pPr>
            <a:r>
              <a:rPr lang="en-US" b="1" spc="300">
                <a:solidFill>
                  <a:schemeClr val="bg1"/>
                </a:solidFill>
                <a:latin typeface="Univers" panose="020B0503020202020204" pitchFamily="34" charset="0"/>
                <a:cs typeface="Calibri Light" panose="020F0302020204030204" pitchFamily="34" charset="0"/>
              </a:rPr>
              <a:t>CARE • RESPECT • INTEGRITY • TRUST • ACCOUNTABILITY • SUSTAINABILITY</a:t>
            </a:r>
          </a:p>
        </p:txBody>
      </p:sp>
    </p:spTree>
    <p:extLst>
      <p:ext uri="{BB962C8B-B14F-4D97-AF65-F5344CB8AC3E}">
        <p14:creationId xmlns:p14="http://schemas.microsoft.com/office/powerpoint/2010/main" val="23371635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3B8508-45FF-4A30-B732-0C81A2326635}"/>
              </a:ext>
            </a:extLst>
          </p:cNvPr>
          <p:cNvSpPr txBox="1"/>
          <p:nvPr/>
        </p:nvSpPr>
        <p:spPr>
          <a:xfrm>
            <a:off x="9609746" y="8708133"/>
            <a:ext cx="7060641"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Univers" panose="020B0503020202020204" pitchFamily="34" charset="0"/>
                <a:ea typeface="+mn-ea"/>
                <a:cs typeface="Arial" panose="020B0604020202020204" pitchFamily="34" charset="0"/>
              </a:rPr>
              <a:t>The reflective practice document (as a word or PDF) can be found </a:t>
            </a:r>
            <a:r>
              <a:rPr kumimoji="0" lang="en-US" sz="1800" b="0" i="0" u="none" strike="noStrike" kern="1200" cap="none" spc="0" normalizeH="0" baseline="0" noProof="0">
                <a:ln>
                  <a:noFill/>
                </a:ln>
                <a:solidFill>
                  <a:prstClr val="black"/>
                </a:solidFill>
                <a:effectLst/>
                <a:uLnTx/>
                <a:uFillTx/>
                <a:latin typeface="Univers" panose="020B0503020202020204" pitchFamily="34" charset="0"/>
                <a:ea typeface="+mn-ea"/>
                <a:cs typeface="Arial" panose="020B0604020202020204" pitchFamily="34" charset="0"/>
                <a:hlinkClick r:id="rId2"/>
              </a:rPr>
              <a:t>here</a:t>
            </a:r>
            <a:r>
              <a:rPr kumimoji="0" lang="en-US" sz="1800" b="0" i="0" u="none" strike="noStrike" kern="1200" cap="none" spc="0" normalizeH="0" baseline="0" noProof="0">
                <a:ln>
                  <a:noFill/>
                </a:ln>
                <a:solidFill>
                  <a:prstClr val="black"/>
                </a:solidFill>
                <a:effectLst/>
                <a:uLnTx/>
                <a:uFillTx/>
                <a:latin typeface="Univers" panose="020B0503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3">
            <a:extLst>
              <a:ext uri="{FF2B5EF4-FFF2-40B4-BE49-F238E27FC236}">
                <a16:creationId xmlns:a16="http://schemas.microsoft.com/office/drawing/2014/main" id="{C1B640CA-9B45-4253-B046-6E96722671F4}"/>
              </a:ext>
            </a:extLst>
          </p:cNvPr>
          <p:cNvSpPr txBox="1">
            <a:spLocks noGrp="1"/>
          </p:cNvSpPr>
          <p:nvPr>
            <p:ph type="title" idx="4294967295"/>
          </p:nvPr>
        </p:nvSpPr>
        <p:spPr>
          <a:xfrm>
            <a:off x="1047707" y="1131941"/>
            <a:ext cx="15894274" cy="11541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r" defTabSz="914400" rtl="0" eaLnBrk="1" fontAlgn="auto" latinLnBrk="0" hangingPunct="1">
              <a:lnSpc>
                <a:spcPts val="9027"/>
              </a:lnSpc>
              <a:spcBef>
                <a:spcPts val="0"/>
              </a:spcBef>
              <a:spcAft>
                <a:spcPts val="0"/>
              </a:spcAft>
              <a:buClrTx/>
              <a:buSzTx/>
              <a:buFontTx/>
              <a:buNone/>
              <a:tabLst/>
              <a:defRPr/>
            </a:pPr>
            <a:r>
              <a:rPr kumimoji="0" lang="en-US" sz="7523" b="0" i="0" u="none" strike="noStrike" kern="1200" cap="none" spc="993" normalizeH="0" baseline="0" noProof="0">
                <a:ln>
                  <a:noFill/>
                </a:ln>
                <a:solidFill>
                  <a:srgbClr val="009FE3"/>
                </a:solidFill>
                <a:effectLst/>
                <a:uLnTx/>
                <a:uFillTx/>
                <a:latin typeface="Univers" panose="020B0503020202020204" pitchFamily="34" charset="0"/>
                <a:ea typeface="+mn-ea"/>
                <a:cs typeface="+mn-cs"/>
              </a:rPr>
              <a:t>Your Tools</a:t>
            </a:r>
          </a:p>
        </p:txBody>
      </p:sp>
      <p:sp>
        <p:nvSpPr>
          <p:cNvPr id="22" name="TextBox 21">
            <a:extLst>
              <a:ext uri="{FF2B5EF4-FFF2-40B4-BE49-F238E27FC236}">
                <a16:creationId xmlns:a16="http://schemas.microsoft.com/office/drawing/2014/main" id="{4B33FB03-FF7D-4113-B1CD-EB96C713796D}"/>
              </a:ext>
            </a:extLst>
          </p:cNvPr>
          <p:cNvSpPr txBox="1"/>
          <p:nvPr/>
        </p:nvSpPr>
        <p:spPr>
          <a:xfrm>
            <a:off x="1493838" y="8501703"/>
            <a:ext cx="7221588" cy="6155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black"/>
                </a:solidFill>
                <a:effectLst/>
                <a:uLnTx/>
                <a:uFillTx/>
                <a:latin typeface="Univers" panose="020B0503020202020204" pitchFamily="34" charset="0"/>
                <a:ea typeface="+mn-ea"/>
                <a:cs typeface="Arial" panose="020B0604020202020204" pitchFamily="34" charset="0"/>
              </a:rPr>
              <a:t>A set of </a:t>
            </a:r>
            <a:r>
              <a:rPr lang="en-US" sz="1700">
                <a:solidFill>
                  <a:prstClr val="black"/>
                </a:solidFill>
                <a:latin typeface="Univers" panose="020B0503020202020204" pitchFamily="34" charset="0"/>
                <a:cs typeface="Arial" panose="020B0604020202020204" pitchFamily="34" charset="0"/>
              </a:rPr>
              <a:t>these cards can be found</a:t>
            </a:r>
            <a:r>
              <a:rPr lang="en-US" sz="1700">
                <a:solidFill>
                  <a:prstClr val="black"/>
                </a:solidFill>
                <a:latin typeface="Univers" panose="020B0503020202020204" pitchFamily="34" charset="0"/>
                <a:cs typeface="Arial" panose="020B0604020202020204" pitchFamily="34" charset="0"/>
                <a:hlinkClick r:id="rId3"/>
              </a:rPr>
              <a:t> here </a:t>
            </a:r>
            <a:r>
              <a:rPr lang="en-US" sz="1700">
                <a:solidFill>
                  <a:prstClr val="black"/>
                </a:solidFill>
                <a:latin typeface="Univers" panose="020B0503020202020204" pitchFamily="34" charset="0"/>
                <a:cs typeface="Arial" panose="020B0604020202020204" pitchFamily="34" charset="0"/>
              </a:rPr>
              <a:t>for printing up either on paper or as stickers.</a:t>
            </a:r>
            <a:endParaRPr kumimoji="0" lang="en-US" sz="1700" b="0" i="0" u="none" strike="noStrike" kern="1200" cap="none" spc="0" normalizeH="0" baseline="0" noProof="0">
              <a:ln>
                <a:noFill/>
              </a:ln>
              <a:solidFill>
                <a:prstClr val="black"/>
              </a:solidFill>
              <a:effectLst/>
              <a:uLnTx/>
              <a:uFillTx/>
              <a:latin typeface="Univers" panose="020B0503020202020204" pitchFamily="34" charset="0"/>
              <a:ea typeface="+mn-ea"/>
              <a:cs typeface="Arial" panose="020B0604020202020204" pitchFamily="34" charset="0"/>
            </a:endParaRPr>
          </a:p>
        </p:txBody>
      </p:sp>
      <p:sp>
        <p:nvSpPr>
          <p:cNvPr id="23" name="Rechteck 27" descr="Footer text reads: CARE • RESPECT • INTEGRITY • TRUST • ACCOUNTABILITY • SUSTAINABILITY&#10;And the UNICEF logo">
            <a:extLst>
              <a:ext uri="{FF2B5EF4-FFF2-40B4-BE49-F238E27FC236}">
                <a16:creationId xmlns:a16="http://schemas.microsoft.com/office/drawing/2014/main" id="{8ABC47D4-5D79-4C51-9DC0-318095883729}"/>
              </a:ext>
            </a:extLst>
          </p:cNvPr>
          <p:cNvSpPr/>
          <p:nvPr/>
        </p:nvSpPr>
        <p:spPr>
          <a:xfrm>
            <a:off x="-76200" y="9590655"/>
            <a:ext cx="18364200" cy="734445"/>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prstClr val="white"/>
              </a:solidFill>
              <a:effectLst/>
              <a:uLnTx/>
              <a:uFillTx/>
              <a:latin typeface="Calibri"/>
              <a:ea typeface="+mn-ea"/>
              <a:cs typeface="+mn-cs"/>
            </a:endParaRPr>
          </a:p>
        </p:txBody>
      </p:sp>
      <p:pic>
        <p:nvPicPr>
          <p:cNvPr id="24" name="Grafik 8" descr="UNICEF logo">
            <a:extLst>
              <a:ext uri="{FF2B5EF4-FFF2-40B4-BE49-F238E27FC236}">
                <a16:creationId xmlns:a16="http://schemas.microsoft.com/office/drawing/2014/main" id="{980505D7-BBD7-4B2E-86A9-7556B4F1C395}"/>
              </a:ext>
            </a:extLst>
          </p:cNvPr>
          <p:cNvPicPr>
            <a:picLocks noChangeAspect="1"/>
          </p:cNvPicPr>
          <p:nvPr/>
        </p:nvPicPr>
        <p:blipFill>
          <a:blip r:embed="rId4"/>
          <a:stretch>
            <a:fillRect/>
          </a:stretch>
        </p:blipFill>
        <p:spPr>
          <a:xfrm>
            <a:off x="13487400" y="9639300"/>
            <a:ext cx="4233058" cy="542471"/>
          </a:xfrm>
          <a:prstGeom prst="rect">
            <a:avLst/>
          </a:prstGeom>
        </p:spPr>
      </p:pic>
      <p:sp>
        <p:nvSpPr>
          <p:cNvPr id="25" name="TextBox 23">
            <a:extLst>
              <a:ext uri="{FF2B5EF4-FFF2-40B4-BE49-F238E27FC236}">
                <a16:creationId xmlns:a16="http://schemas.microsoft.com/office/drawing/2014/main" id="{D6C71676-1F54-4F16-863E-67C251AF20EA}"/>
              </a:ext>
            </a:extLst>
          </p:cNvPr>
          <p:cNvSpPr txBox="1"/>
          <p:nvPr/>
        </p:nvSpPr>
        <p:spPr>
          <a:xfrm>
            <a:off x="560461" y="9757946"/>
            <a:ext cx="131555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a:ln>
                  <a:noFill/>
                </a:ln>
                <a:solidFill>
                  <a:prstClr val="white"/>
                </a:solidFill>
                <a:effectLst/>
                <a:uLnTx/>
                <a:uFillTx/>
                <a:latin typeface="Univers" panose="020B0503020202020204" pitchFamily="34" charset="0"/>
                <a:ea typeface="+mn-ea"/>
                <a:cs typeface="Calibri Light" panose="020F0302020204030204" pitchFamily="34" charset="0"/>
              </a:rPr>
              <a:t>CARE • RESPECT • INTEGRITY • TRUST • ACCOUNTABILITY • SUSTAINABILITY</a:t>
            </a:r>
          </a:p>
        </p:txBody>
      </p:sp>
      <p:pic>
        <p:nvPicPr>
          <p:cNvPr id="3" name="Picture 2" descr="Image of the Reflective Practice document">
            <a:extLst>
              <a:ext uri="{FF2B5EF4-FFF2-40B4-BE49-F238E27FC236}">
                <a16:creationId xmlns:a16="http://schemas.microsoft.com/office/drawing/2014/main" id="{83762D05-B366-4E4E-93C7-4D740A4C31F3}"/>
              </a:ext>
            </a:extLst>
          </p:cNvPr>
          <p:cNvPicPr>
            <a:picLocks noChangeAspect="1"/>
          </p:cNvPicPr>
          <p:nvPr/>
        </p:nvPicPr>
        <p:blipFill>
          <a:blip r:embed="rId5"/>
          <a:stretch>
            <a:fillRect/>
          </a:stretch>
        </p:blipFill>
        <p:spPr>
          <a:xfrm>
            <a:off x="9619578" y="2968230"/>
            <a:ext cx="4112405" cy="5223270"/>
          </a:xfrm>
          <a:prstGeom prst="rect">
            <a:avLst/>
          </a:prstGeom>
          <a:effectLst>
            <a:outerShdw blurRad="50800" dist="38100" dir="5400000" algn="t" rotWithShape="0">
              <a:prstClr val="black">
                <a:alpha val="40000"/>
              </a:prstClr>
            </a:outerShdw>
          </a:effectLst>
        </p:spPr>
      </p:pic>
      <p:pic>
        <p:nvPicPr>
          <p:cNvPr id="5" name="Picture 4" descr="Image of card with core value">
            <a:extLst>
              <a:ext uri="{FF2B5EF4-FFF2-40B4-BE49-F238E27FC236}">
                <a16:creationId xmlns:a16="http://schemas.microsoft.com/office/drawing/2014/main" id="{1C5B1F60-08A7-45B0-8A29-9BD858FD3A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3092" y="2284874"/>
            <a:ext cx="3597506" cy="3597506"/>
          </a:xfrm>
          <a:prstGeom prst="rect">
            <a:avLst/>
          </a:prstGeom>
          <a:effectLst>
            <a:outerShdw blurRad="50800" dist="38100" dir="5400000" algn="t" rotWithShape="0">
              <a:prstClr val="black">
                <a:alpha val="40000"/>
              </a:prstClr>
            </a:outerShdw>
          </a:effectLst>
        </p:spPr>
      </p:pic>
      <p:pic>
        <p:nvPicPr>
          <p:cNvPr id="7" name="Picture 6" descr="Image of card with core value">
            <a:extLst>
              <a:ext uri="{FF2B5EF4-FFF2-40B4-BE49-F238E27FC236}">
                <a16:creationId xmlns:a16="http://schemas.microsoft.com/office/drawing/2014/main" id="{281F4112-B400-4A32-8229-94F771E44D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43400" y="4593994"/>
            <a:ext cx="3597506" cy="359750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494439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028700" y="2959819"/>
            <a:ext cx="16306769" cy="5059077"/>
          </a:xfrm>
          <a:prstGeom prst="rect">
            <a:avLst/>
          </a:prstGeom>
        </p:spPr>
        <p:txBody>
          <a:bodyPr lIns="0" tIns="0" rIns="0" bIns="0" rtlCol="0" anchor="t">
            <a:spAutoFit/>
          </a:bodyPr>
          <a:lstStyle/>
          <a:p>
            <a:pPr marL="0" marR="0" lvl="0" indent="0" algn="l" defTabSz="914400" rtl="0" eaLnBrk="1" fontAlgn="auto" latinLnBrk="0" hangingPunct="1">
              <a:lnSpc>
                <a:spcPts val="3599"/>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ts val="3599"/>
              </a:lnSpc>
              <a:spcBef>
                <a:spcPts val="0"/>
              </a:spcBef>
              <a:spcAft>
                <a:spcPts val="0"/>
              </a:spcAft>
              <a:buClrTx/>
              <a:buSzTx/>
              <a:buFontTx/>
              <a:buNone/>
              <a:tabLst/>
              <a:defRPr/>
            </a:pPr>
            <a:r>
              <a:rPr kumimoji="0" lang="en-US" sz="2999" b="1" i="0" u="none" strike="noStrike" kern="1200" cap="none" spc="-119" normalizeH="0" baseline="0" noProof="0">
                <a:ln>
                  <a:noFill/>
                </a:ln>
                <a:solidFill>
                  <a:srgbClr val="000000"/>
                </a:solidFill>
                <a:effectLst/>
                <a:uLnTx/>
                <a:uFillTx/>
                <a:latin typeface="Univers" panose="020B0503020202020204" pitchFamily="34" charset="0"/>
                <a:ea typeface="+mn-ea"/>
                <a:cs typeface="+mn-cs"/>
              </a:rPr>
              <a:t>What is the Activity </a:t>
            </a:r>
          </a:p>
          <a:p>
            <a:pPr marL="0" marR="0" lvl="0" indent="0" algn="l" defTabSz="914400" rtl="0" eaLnBrk="1" fontAlgn="auto" latinLnBrk="0" hangingPunct="1">
              <a:lnSpc>
                <a:spcPts val="3599"/>
              </a:lnSpc>
              <a:spcBef>
                <a:spcPts val="0"/>
              </a:spcBef>
              <a:spcAft>
                <a:spcPts val="0"/>
              </a:spcAft>
              <a:buClrTx/>
              <a:buSzTx/>
              <a:buFontTx/>
              <a:buNone/>
              <a:tabLst/>
              <a:defRPr/>
            </a:pPr>
            <a:r>
              <a:rPr kumimoji="0" lang="en-US" sz="2999" b="0" i="0" u="none" strike="noStrike" kern="1200" cap="none" spc="-119" normalizeH="0" baseline="0" noProof="0">
                <a:ln>
                  <a:noFill/>
                </a:ln>
                <a:solidFill>
                  <a:srgbClr val="000000"/>
                </a:solidFill>
                <a:effectLst/>
                <a:uLnTx/>
                <a:uFillTx/>
                <a:latin typeface="Univers" panose="020B0503020202020204" pitchFamily="34" charset="0"/>
                <a:ea typeface="+mn-ea"/>
                <a:cs typeface="+mn-cs"/>
              </a:rPr>
              <a:t>This is </a:t>
            </a:r>
            <a:r>
              <a:rPr lang="en-US" sz="2999" spc="-119">
                <a:solidFill>
                  <a:srgbClr val="000000"/>
                </a:solidFill>
                <a:latin typeface="Univers" panose="020B0503020202020204" pitchFamily="34" charset="0"/>
              </a:rPr>
              <a:t>a fun role play activity, especially good for all the budding thespians in a group! The idea is to role play a scenario where micro-aggressions are occurring and explore how colleagues can use tools to be an ally to someone who feels disempowered. </a:t>
            </a:r>
            <a:endParaRPr kumimoji="0" lang="en-US" sz="2999" b="0" i="0" u="none" strike="noStrike" kern="1200" cap="none" spc="-119" normalizeH="0" baseline="0" noProof="0">
              <a:ln>
                <a:noFill/>
              </a:ln>
              <a:solidFill>
                <a:srgbClr val="000000"/>
              </a:solidFill>
              <a:effectLst/>
              <a:uLnTx/>
              <a:uFillTx/>
              <a:latin typeface="Univers" panose="020B0503020202020204" pitchFamily="34" charset="0"/>
              <a:ea typeface="+mn-ea"/>
              <a:cs typeface="+mn-cs"/>
            </a:endParaRPr>
          </a:p>
          <a:p>
            <a:pPr marL="0" marR="0" lvl="0" indent="0" algn="l" defTabSz="914400" rtl="0" eaLnBrk="1" fontAlgn="auto" latinLnBrk="0" hangingPunct="1">
              <a:lnSpc>
                <a:spcPts val="3599"/>
              </a:lnSpc>
              <a:spcBef>
                <a:spcPts val="0"/>
              </a:spcBef>
              <a:spcAft>
                <a:spcPts val="0"/>
              </a:spcAft>
              <a:buClrTx/>
              <a:buSzTx/>
              <a:buFontTx/>
              <a:buNone/>
              <a:tabLst/>
              <a:defRPr/>
            </a:pPr>
            <a:endParaRPr kumimoji="0" lang="en-US" sz="2999" b="0" i="0" u="none" strike="noStrike" kern="1200" cap="none" spc="-119" normalizeH="0" baseline="0" noProof="0">
              <a:ln>
                <a:noFill/>
              </a:ln>
              <a:solidFill>
                <a:srgbClr val="000000"/>
              </a:solidFill>
              <a:effectLst/>
              <a:uLnTx/>
              <a:uFillTx/>
              <a:latin typeface="Univers" panose="020B0503020202020204" pitchFamily="34" charset="0"/>
              <a:ea typeface="+mn-ea"/>
              <a:cs typeface="+mn-cs"/>
            </a:endParaRPr>
          </a:p>
          <a:p>
            <a:pPr marL="0" marR="0" lvl="0" indent="0" algn="l" defTabSz="914400" rtl="0" eaLnBrk="1" fontAlgn="auto" latinLnBrk="0" hangingPunct="1">
              <a:lnSpc>
                <a:spcPts val="3599"/>
              </a:lnSpc>
              <a:spcBef>
                <a:spcPts val="0"/>
              </a:spcBef>
              <a:spcAft>
                <a:spcPts val="0"/>
              </a:spcAft>
              <a:buClrTx/>
              <a:buSzTx/>
              <a:buFontTx/>
              <a:buNone/>
              <a:tabLst/>
              <a:defRPr/>
            </a:pPr>
            <a:r>
              <a:rPr kumimoji="0" lang="en-US" sz="2999" b="1" i="0" u="none" strike="noStrike" kern="1200" cap="none" spc="-119" normalizeH="0" baseline="0" noProof="0">
                <a:ln>
                  <a:noFill/>
                </a:ln>
                <a:solidFill>
                  <a:srgbClr val="000000"/>
                </a:solidFill>
                <a:effectLst/>
                <a:uLnTx/>
                <a:uFillTx/>
                <a:latin typeface="Univers" panose="020B0503020202020204" pitchFamily="34" charset="0"/>
                <a:ea typeface="+mn-ea"/>
                <a:cs typeface="+mn-cs"/>
              </a:rPr>
              <a:t>What Tools You will Need: </a:t>
            </a:r>
          </a:p>
          <a:p>
            <a:pPr marL="0" marR="0" lvl="0" indent="0" algn="l" defTabSz="914400" rtl="0" eaLnBrk="1" fontAlgn="auto" latinLnBrk="0" hangingPunct="1">
              <a:lnSpc>
                <a:spcPts val="3599"/>
              </a:lnSpc>
              <a:spcBef>
                <a:spcPts val="0"/>
              </a:spcBef>
              <a:spcAft>
                <a:spcPts val="0"/>
              </a:spcAft>
              <a:buClrTx/>
              <a:buSzTx/>
              <a:buFontTx/>
              <a:buNone/>
              <a:tabLst/>
              <a:defRPr/>
            </a:pPr>
            <a:r>
              <a:rPr kumimoji="0" lang="en-US" sz="2999" b="0" i="0" u="none" strike="noStrike" kern="1200" cap="none" spc="-119" normalizeH="0" baseline="0" noProof="0">
                <a:ln>
                  <a:noFill/>
                </a:ln>
                <a:solidFill>
                  <a:srgbClr val="000000"/>
                </a:solidFill>
                <a:effectLst/>
                <a:uLnTx/>
                <a:uFillTx/>
                <a:latin typeface="Univers" panose="020B0503020202020204" pitchFamily="34" charset="0"/>
                <a:ea typeface="+mn-ea"/>
                <a:cs typeface="+mn-cs"/>
              </a:rPr>
              <a:t>A facilitator who can help to explain the game and </a:t>
            </a:r>
            <a:r>
              <a:rPr lang="en-US" sz="2999" spc="-119">
                <a:solidFill>
                  <a:srgbClr val="000000"/>
                </a:solidFill>
                <a:latin typeface="Univers" panose="020B0503020202020204" pitchFamily="34" charset="0"/>
              </a:rPr>
              <a:t>help narrate the scenario</a:t>
            </a:r>
            <a:endParaRPr kumimoji="0" lang="en-US" sz="2999" b="0" i="0" u="none" strike="noStrike" kern="1200" cap="none" spc="-119" normalizeH="0" baseline="0" noProof="0">
              <a:ln>
                <a:noFill/>
              </a:ln>
              <a:solidFill>
                <a:srgbClr val="000000"/>
              </a:solidFill>
              <a:effectLst/>
              <a:uLnTx/>
              <a:uFillTx/>
              <a:latin typeface="Univers" panose="020B0503020202020204" pitchFamily="34" charset="0"/>
              <a:ea typeface="+mn-ea"/>
              <a:cs typeface="+mn-cs"/>
            </a:endParaRPr>
          </a:p>
          <a:p>
            <a:pPr marL="0" marR="0" lvl="0" indent="0" algn="l" defTabSz="914400" rtl="0" eaLnBrk="1" fontAlgn="auto" latinLnBrk="0" hangingPunct="1">
              <a:lnSpc>
                <a:spcPts val="3599"/>
              </a:lnSpc>
              <a:spcBef>
                <a:spcPts val="0"/>
              </a:spcBef>
              <a:spcAft>
                <a:spcPts val="0"/>
              </a:spcAft>
              <a:buClrTx/>
              <a:buSzTx/>
              <a:buFontTx/>
              <a:buNone/>
              <a:tabLst/>
              <a:defRPr/>
            </a:pPr>
            <a:r>
              <a:rPr lang="en-US" sz="2999" spc="-119">
                <a:solidFill>
                  <a:srgbClr val="000000"/>
                </a:solidFill>
                <a:latin typeface="Univers" panose="020B0503020202020204" pitchFamily="34" charset="0"/>
              </a:rPr>
              <a:t>Three volunteers to act </a:t>
            </a:r>
          </a:p>
          <a:p>
            <a:pPr marL="0" marR="0" lvl="0" indent="0" algn="l" defTabSz="914400" rtl="0" eaLnBrk="1" fontAlgn="auto" latinLnBrk="0" hangingPunct="1">
              <a:lnSpc>
                <a:spcPts val="3599"/>
              </a:lnSpc>
              <a:spcBef>
                <a:spcPts val="0"/>
              </a:spcBef>
              <a:spcAft>
                <a:spcPts val="0"/>
              </a:spcAft>
              <a:buClrTx/>
              <a:buSzTx/>
              <a:buFontTx/>
              <a:buNone/>
              <a:tabLst/>
              <a:defRPr/>
            </a:pPr>
            <a:r>
              <a:rPr kumimoji="0" lang="en-US" sz="2999" b="0" i="0" u="none" strike="noStrike" kern="1200" cap="none" spc="-119" normalizeH="0" baseline="0" noProof="0">
                <a:ln>
                  <a:noFill/>
                </a:ln>
                <a:solidFill>
                  <a:srgbClr val="000000"/>
                </a:solidFill>
                <a:effectLst/>
                <a:uLnTx/>
                <a:uFillTx/>
                <a:latin typeface="Univers" panose="020B0503020202020204" pitchFamily="34" charset="0"/>
                <a:ea typeface="+mn-ea"/>
                <a:cs typeface="+mn-cs"/>
              </a:rPr>
              <a:t>The scripts printed out for colleagues to read from</a:t>
            </a:r>
          </a:p>
          <a:p>
            <a:pPr marL="0" marR="0" lvl="0" indent="0" algn="l" defTabSz="914400" rtl="0" eaLnBrk="1" fontAlgn="auto" latinLnBrk="0" hangingPunct="1">
              <a:lnSpc>
                <a:spcPts val="3599"/>
              </a:lnSpc>
              <a:spcBef>
                <a:spcPct val="0"/>
              </a:spcBef>
              <a:spcAft>
                <a:spcPts val="0"/>
              </a:spcAft>
              <a:buClrTx/>
              <a:buSzTx/>
              <a:buFontTx/>
              <a:buNone/>
              <a:tabLst/>
              <a:defRPr/>
            </a:pPr>
            <a:endParaRPr kumimoji="0" lang="en-US" sz="2999" b="0" i="0" u="none" strike="noStrike" kern="1200" cap="none" spc="-119" normalizeH="0" baseline="0" noProof="0">
              <a:ln>
                <a:noFill/>
              </a:ln>
              <a:solidFill>
                <a:srgbClr val="000000"/>
              </a:solidFill>
              <a:effectLst/>
              <a:uLnTx/>
              <a:uFillTx/>
              <a:latin typeface="Glacial Indifference"/>
              <a:ea typeface="+mn-ea"/>
              <a:cs typeface="+mn-cs"/>
            </a:endParaRPr>
          </a:p>
        </p:txBody>
      </p:sp>
      <p:sp>
        <p:nvSpPr>
          <p:cNvPr id="5" name="Rechteck 27" descr="Footer text reads: CARE • RESPECT • INTEGRITY • TRUST • ACCOUNTABILITY • SUSTAINABILITY&#10;And the UNICEF logo">
            <a:extLst>
              <a:ext uri="{FF2B5EF4-FFF2-40B4-BE49-F238E27FC236}">
                <a16:creationId xmlns:a16="http://schemas.microsoft.com/office/drawing/2014/main" id="{8205BD1A-49F7-4D8C-89F5-AB89D8D8FD2F}"/>
              </a:ext>
            </a:extLst>
          </p:cNvPr>
          <p:cNvSpPr/>
          <p:nvPr/>
        </p:nvSpPr>
        <p:spPr>
          <a:xfrm>
            <a:off x="-76200" y="9590655"/>
            <a:ext cx="18364200" cy="734445"/>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prstClr val="white"/>
              </a:solidFill>
              <a:effectLst/>
              <a:uLnTx/>
              <a:uFillTx/>
              <a:latin typeface="Calibri"/>
              <a:ea typeface="+mn-ea"/>
              <a:cs typeface="+mn-cs"/>
            </a:endParaRPr>
          </a:p>
        </p:txBody>
      </p:sp>
      <p:pic>
        <p:nvPicPr>
          <p:cNvPr id="6" name="Grafik 8" descr="UNICEF logo">
            <a:extLst>
              <a:ext uri="{FF2B5EF4-FFF2-40B4-BE49-F238E27FC236}">
                <a16:creationId xmlns:a16="http://schemas.microsoft.com/office/drawing/2014/main" id="{615F77CC-9E18-49C9-8A3A-1B4D27165133}"/>
              </a:ext>
            </a:extLst>
          </p:cNvPr>
          <p:cNvPicPr>
            <a:picLocks noChangeAspect="1"/>
          </p:cNvPicPr>
          <p:nvPr/>
        </p:nvPicPr>
        <p:blipFill>
          <a:blip r:embed="rId2"/>
          <a:stretch>
            <a:fillRect/>
          </a:stretch>
        </p:blipFill>
        <p:spPr>
          <a:xfrm>
            <a:off x="13487400" y="9639300"/>
            <a:ext cx="4233058" cy="542471"/>
          </a:xfrm>
          <a:prstGeom prst="rect">
            <a:avLst/>
          </a:prstGeom>
        </p:spPr>
      </p:pic>
      <p:sp>
        <p:nvSpPr>
          <p:cNvPr id="7" name="TextBox 23">
            <a:extLst>
              <a:ext uri="{FF2B5EF4-FFF2-40B4-BE49-F238E27FC236}">
                <a16:creationId xmlns:a16="http://schemas.microsoft.com/office/drawing/2014/main" id="{AA00BFA6-8266-4C0F-90FA-6DE073E6EC9E}"/>
              </a:ext>
            </a:extLst>
          </p:cNvPr>
          <p:cNvSpPr txBox="1"/>
          <p:nvPr/>
        </p:nvSpPr>
        <p:spPr>
          <a:xfrm>
            <a:off x="560461" y="9757946"/>
            <a:ext cx="131555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a:ln>
                  <a:noFill/>
                </a:ln>
                <a:solidFill>
                  <a:prstClr val="white"/>
                </a:solidFill>
                <a:effectLst/>
                <a:uLnTx/>
                <a:uFillTx/>
                <a:latin typeface="Univers" panose="020B0503020202020204" pitchFamily="34" charset="0"/>
                <a:ea typeface="+mn-ea"/>
                <a:cs typeface="Calibri Light" panose="020F0302020204030204" pitchFamily="34" charset="0"/>
              </a:rPr>
              <a:t>CARE • RESPECT • INTEGRITY • TRUST • ACCOUNTABILITY • SUSTAINABILITY</a:t>
            </a:r>
          </a:p>
        </p:txBody>
      </p:sp>
      <p:sp>
        <p:nvSpPr>
          <p:cNvPr id="8" name="TextBox 3">
            <a:extLst>
              <a:ext uri="{FF2B5EF4-FFF2-40B4-BE49-F238E27FC236}">
                <a16:creationId xmlns:a16="http://schemas.microsoft.com/office/drawing/2014/main" id="{16C7CC62-1C4D-4C71-BD4A-0323C0C5A845}"/>
              </a:ext>
            </a:extLst>
          </p:cNvPr>
          <p:cNvSpPr txBox="1">
            <a:spLocks noGrp="1"/>
          </p:cNvSpPr>
          <p:nvPr>
            <p:ph type="title" idx="4294967295"/>
          </p:nvPr>
        </p:nvSpPr>
        <p:spPr>
          <a:xfrm>
            <a:off x="1028700" y="1594594"/>
            <a:ext cx="15800614" cy="11541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027"/>
              </a:lnSpc>
              <a:spcBef>
                <a:spcPts val="0"/>
              </a:spcBef>
              <a:spcAft>
                <a:spcPts val="0"/>
              </a:spcAft>
              <a:buClrTx/>
              <a:buSzTx/>
              <a:buFontTx/>
              <a:buNone/>
              <a:tabLst/>
              <a:defRPr/>
            </a:pPr>
            <a:r>
              <a:rPr kumimoji="0" lang="en-US" sz="7523" b="0" i="0" u="none" strike="noStrike" kern="1200" cap="none" spc="993" normalizeH="0" baseline="0" noProof="0">
                <a:ln>
                  <a:noFill/>
                </a:ln>
                <a:solidFill>
                  <a:srgbClr val="009FE3"/>
                </a:solidFill>
                <a:effectLst/>
                <a:uLnTx/>
                <a:uFillTx/>
                <a:latin typeface="Univers" panose="020B0503020202020204" pitchFamily="34" charset="0"/>
                <a:ea typeface="+mn-ea"/>
                <a:cs typeface="+mn-cs"/>
              </a:rPr>
              <a:t>The Ally – A Mini Drama</a:t>
            </a:r>
          </a:p>
        </p:txBody>
      </p:sp>
      <p:sp>
        <p:nvSpPr>
          <p:cNvPr id="11" name="Rectangle: Rounded Corners 10">
            <a:extLst>
              <a:ext uri="{FF2B5EF4-FFF2-40B4-BE49-F238E27FC236}">
                <a16:creationId xmlns:a16="http://schemas.microsoft.com/office/drawing/2014/main" id="{F0B027D5-DC50-4106-B8A1-2F3437B57654}"/>
              </a:ext>
            </a:extLst>
          </p:cNvPr>
          <p:cNvSpPr/>
          <p:nvPr/>
        </p:nvSpPr>
        <p:spPr>
          <a:xfrm>
            <a:off x="12414026" y="92539"/>
            <a:ext cx="5873974" cy="1152525"/>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7823"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39" normalizeH="0" baseline="0" noProof="0">
                <a:ln>
                  <a:noFill/>
                </a:ln>
                <a:solidFill>
                  <a:prstClr val="white"/>
                </a:solidFill>
                <a:effectLst/>
                <a:uLnTx/>
                <a:uFillTx/>
                <a:latin typeface="Univers" panose="020B0503020202020204" pitchFamily="34" charset="0"/>
                <a:ea typeface="+mn-ea"/>
                <a:cs typeface="+mn-cs"/>
              </a:rPr>
              <a:t>Creating spaces for conversations and empathy</a:t>
            </a:r>
          </a:p>
        </p:txBody>
      </p:sp>
    </p:spTree>
    <p:extLst>
      <p:ext uri="{BB962C8B-B14F-4D97-AF65-F5344CB8AC3E}">
        <p14:creationId xmlns:p14="http://schemas.microsoft.com/office/powerpoint/2010/main" val="26731532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822452" y="2144599"/>
            <a:ext cx="16306769" cy="3612143"/>
          </a:xfrm>
          <a:prstGeom prst="rect">
            <a:avLst/>
          </a:prstGeom>
        </p:spPr>
        <p:txBody>
          <a:bodyPr lIns="0" tIns="0" rIns="0" bIns="0" rtlCol="0" anchor="t">
            <a:spAutoFit/>
          </a:bodyPr>
          <a:lstStyle/>
          <a:p>
            <a:pPr>
              <a:lnSpc>
                <a:spcPts val="3599"/>
              </a:lnSpc>
            </a:pPr>
            <a:endParaRPr lang="en-US" sz="2999" b="1" spc="-119" dirty="0">
              <a:solidFill>
                <a:srgbClr val="000000"/>
              </a:solidFill>
              <a:latin typeface="Univers" panose="020B0503020202020204" pitchFamily="34" charset="0"/>
            </a:endParaRPr>
          </a:p>
          <a:p>
            <a:pPr marL="0" marR="0">
              <a:lnSpc>
                <a:spcPct val="107000"/>
              </a:lnSpc>
              <a:spcBef>
                <a:spcPts val="0"/>
              </a:spcBef>
              <a:spcAft>
                <a:spcPts val="800"/>
              </a:spcAft>
            </a:pPr>
            <a:r>
              <a:rPr lang="en-US" sz="2800" b="1" dirty="0">
                <a:effectLst/>
                <a:latin typeface="Univers" panose="020B0503020202020204" pitchFamily="34" charset="0"/>
                <a:ea typeface="Calibri" panose="020F0502020204030204" pitchFamily="34" charset="0"/>
                <a:cs typeface="Times New Roman" panose="02020603050405020304" pitchFamily="18" charset="0"/>
              </a:rPr>
              <a:t>Step One: </a:t>
            </a:r>
            <a:r>
              <a:rPr lang="en-US" sz="2800" dirty="0">
                <a:effectLst/>
                <a:latin typeface="Univers" panose="020B0503020202020204" pitchFamily="34" charset="0"/>
                <a:ea typeface="Calibri" panose="020F0502020204030204" pitchFamily="34" charset="0"/>
                <a:cs typeface="Times New Roman" panose="02020603050405020304" pitchFamily="18" charset="0"/>
              </a:rPr>
              <a:t>Ask colleagues for three volunteers – let them choose and take 5 to 10 minutes to go through the script. </a:t>
            </a:r>
            <a:endParaRPr lang="en-US" sz="2800" dirty="0">
              <a:latin typeface="Univers" panose="020B0503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2800" dirty="0">
              <a:effectLst/>
              <a:latin typeface="Univers" panose="020B05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b="1" dirty="0">
                <a:latin typeface="Univers" panose="020B0503020202020204" pitchFamily="34" charset="0"/>
                <a:ea typeface="Calibri" panose="020F0502020204030204" pitchFamily="34" charset="0"/>
                <a:cs typeface="Times New Roman" panose="02020603050405020304" pitchFamily="18" charset="0"/>
              </a:rPr>
              <a:t>Step Two: </a:t>
            </a:r>
            <a:r>
              <a:rPr lang="en-US" sz="2800" dirty="0">
                <a:latin typeface="Univers" panose="020B0503020202020204" pitchFamily="34" charset="0"/>
                <a:ea typeface="Calibri" panose="020F0502020204030204" pitchFamily="34" charset="0"/>
                <a:cs typeface="Times New Roman" panose="02020603050405020304" pitchFamily="18" charset="0"/>
              </a:rPr>
              <a:t>Follow the script that has bene provided (or adapt if it helps to make it more relevant)</a:t>
            </a:r>
          </a:p>
          <a:p>
            <a:pPr>
              <a:lnSpc>
                <a:spcPct val="107000"/>
              </a:lnSpc>
              <a:spcAft>
                <a:spcPts val="800"/>
              </a:spcAft>
            </a:pPr>
            <a:endParaRPr lang="en-US" sz="2800" spc="-119" dirty="0">
              <a:solidFill>
                <a:srgbClr val="000000"/>
              </a:solidFill>
              <a:latin typeface="Univers" panose="020B0503020202020204" pitchFamily="34" charset="0"/>
              <a:cs typeface="Times New Roman" panose="02020603050405020304" pitchFamily="18" charset="0"/>
            </a:endParaRPr>
          </a:p>
          <a:p>
            <a:pPr>
              <a:lnSpc>
                <a:spcPct val="107000"/>
              </a:lnSpc>
              <a:spcAft>
                <a:spcPts val="800"/>
              </a:spcAft>
            </a:pPr>
            <a:r>
              <a:rPr lang="en-US" sz="2800" spc="-119" dirty="0">
                <a:solidFill>
                  <a:srgbClr val="000000"/>
                </a:solidFill>
                <a:latin typeface="Univers" panose="020B0503020202020204" pitchFamily="34" charset="0"/>
                <a:cs typeface="Times New Roman" panose="02020603050405020304" pitchFamily="18" charset="0"/>
              </a:rPr>
              <a:t>Step Three: Allow for colleagues to reflect during the questions and also at the end of the role play.</a:t>
            </a:r>
            <a:endParaRPr lang="en-US" sz="2999" spc="-119" dirty="0">
              <a:solidFill>
                <a:srgbClr val="000000"/>
              </a:solidFill>
              <a:latin typeface="Glacial Indifference"/>
            </a:endParaRPr>
          </a:p>
        </p:txBody>
      </p:sp>
      <p:sp>
        <p:nvSpPr>
          <p:cNvPr id="5" name="Rechteck 27" descr="Footer text reads: CARE • RESPECT • INTEGRITY • TRUST • ACCOUNTABILITY • SUSTAINABILITY&#10;And the UNICEF logo">
            <a:extLst>
              <a:ext uri="{FF2B5EF4-FFF2-40B4-BE49-F238E27FC236}">
                <a16:creationId xmlns:a16="http://schemas.microsoft.com/office/drawing/2014/main" id="{E8651F6A-73C3-41C8-9C8E-CC39A13383CE}"/>
              </a:ext>
            </a:extLst>
          </p:cNvPr>
          <p:cNvSpPr/>
          <p:nvPr/>
        </p:nvSpPr>
        <p:spPr>
          <a:xfrm>
            <a:off x="-76200" y="9590655"/>
            <a:ext cx="18364200" cy="734445"/>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pic>
        <p:nvPicPr>
          <p:cNvPr id="6" name="Grafik 8" descr="UNICEF logo">
            <a:extLst>
              <a:ext uri="{FF2B5EF4-FFF2-40B4-BE49-F238E27FC236}">
                <a16:creationId xmlns:a16="http://schemas.microsoft.com/office/drawing/2014/main" id="{2463D855-AE49-4AB9-B113-00292422C996}"/>
              </a:ext>
            </a:extLst>
          </p:cNvPr>
          <p:cNvPicPr>
            <a:picLocks noChangeAspect="1"/>
          </p:cNvPicPr>
          <p:nvPr/>
        </p:nvPicPr>
        <p:blipFill>
          <a:blip r:embed="rId3"/>
          <a:stretch>
            <a:fillRect/>
          </a:stretch>
        </p:blipFill>
        <p:spPr>
          <a:xfrm>
            <a:off x="13487400" y="9639300"/>
            <a:ext cx="4233058" cy="542471"/>
          </a:xfrm>
          <a:prstGeom prst="rect">
            <a:avLst/>
          </a:prstGeom>
        </p:spPr>
      </p:pic>
      <p:sp>
        <p:nvSpPr>
          <p:cNvPr id="7" name="TextBox 23">
            <a:extLst>
              <a:ext uri="{FF2B5EF4-FFF2-40B4-BE49-F238E27FC236}">
                <a16:creationId xmlns:a16="http://schemas.microsoft.com/office/drawing/2014/main" id="{90650896-1559-4CBE-836C-F1857273D0FC}"/>
              </a:ext>
            </a:extLst>
          </p:cNvPr>
          <p:cNvSpPr txBox="1"/>
          <p:nvPr/>
        </p:nvSpPr>
        <p:spPr>
          <a:xfrm>
            <a:off x="560461" y="9757946"/>
            <a:ext cx="13155539" cy="369332"/>
          </a:xfrm>
          <a:prstGeom prst="rect">
            <a:avLst/>
          </a:prstGeom>
          <a:noFill/>
        </p:spPr>
        <p:txBody>
          <a:bodyPr wrap="square" rtlCol="0">
            <a:spAutoFit/>
          </a:bodyPr>
          <a:lstStyle/>
          <a:p>
            <a:pPr lvl="0">
              <a:defRPr/>
            </a:pPr>
            <a:r>
              <a:rPr lang="en-US" b="1" spc="300">
                <a:solidFill>
                  <a:schemeClr val="bg1"/>
                </a:solidFill>
                <a:latin typeface="Univers" panose="020B0503020202020204" pitchFamily="34" charset="0"/>
                <a:cs typeface="Calibri Light" panose="020F0302020204030204" pitchFamily="34" charset="0"/>
              </a:rPr>
              <a:t>CARE • RESPECT • INTEGRITY • TRUST • ACCOUNTABILITY • SUSTAINABILITY</a:t>
            </a:r>
          </a:p>
        </p:txBody>
      </p:sp>
      <p:sp>
        <p:nvSpPr>
          <p:cNvPr id="8" name="TextBox 3">
            <a:extLst>
              <a:ext uri="{FF2B5EF4-FFF2-40B4-BE49-F238E27FC236}">
                <a16:creationId xmlns:a16="http://schemas.microsoft.com/office/drawing/2014/main" id="{5CDAFD63-B167-4906-B207-3169C99A375B}"/>
              </a:ext>
            </a:extLst>
          </p:cNvPr>
          <p:cNvSpPr txBox="1">
            <a:spLocks noGrp="1"/>
          </p:cNvSpPr>
          <p:nvPr>
            <p:ph type="title" idx="4294967295"/>
          </p:nvPr>
        </p:nvSpPr>
        <p:spPr>
          <a:xfrm>
            <a:off x="1075529" y="847108"/>
            <a:ext cx="15800614" cy="11541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027"/>
              </a:lnSpc>
              <a:spcBef>
                <a:spcPts val="0"/>
              </a:spcBef>
              <a:spcAft>
                <a:spcPts val="0"/>
              </a:spcAft>
              <a:buClrTx/>
              <a:buSzTx/>
              <a:buFontTx/>
              <a:buNone/>
              <a:tabLst/>
              <a:defRPr/>
            </a:pPr>
            <a:r>
              <a:rPr kumimoji="0" lang="en-US" sz="7523" b="0" i="0" u="none" strike="noStrike" kern="1200" cap="none" spc="993" normalizeH="0" baseline="0" noProof="0" dirty="0">
                <a:ln>
                  <a:noFill/>
                </a:ln>
                <a:solidFill>
                  <a:srgbClr val="009FE3"/>
                </a:solidFill>
                <a:effectLst/>
                <a:uLnTx/>
                <a:uFillTx/>
                <a:latin typeface="Univers" panose="020B0503020202020204" pitchFamily="34" charset="0"/>
                <a:ea typeface="+mn-ea"/>
                <a:cs typeface="+mn-cs"/>
              </a:rPr>
              <a:t>Instructions</a:t>
            </a:r>
          </a:p>
        </p:txBody>
      </p:sp>
    </p:spTree>
    <p:extLst>
      <p:ext uri="{BB962C8B-B14F-4D97-AF65-F5344CB8AC3E}">
        <p14:creationId xmlns:p14="http://schemas.microsoft.com/office/powerpoint/2010/main" val="8361865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3B8508-45FF-4A30-B732-0C81A2326635}"/>
              </a:ext>
            </a:extLst>
          </p:cNvPr>
          <p:cNvSpPr txBox="1"/>
          <p:nvPr/>
        </p:nvSpPr>
        <p:spPr>
          <a:xfrm>
            <a:off x="9609746" y="8708133"/>
            <a:ext cx="706064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Univers" panose="020B0503020202020204" pitchFamily="34" charset="0"/>
                <a:ea typeface="+mn-ea"/>
                <a:cs typeface="Arial" panose="020B0604020202020204" pitchFamily="34" charset="0"/>
              </a:rPr>
              <a:t>The accompanying slides can be found </a:t>
            </a:r>
            <a:r>
              <a:rPr kumimoji="0" lang="en-US" sz="1800" b="0" i="0" u="none" strike="noStrike" kern="1200" cap="none" spc="0" normalizeH="0" baseline="0" noProof="0">
                <a:ln>
                  <a:noFill/>
                </a:ln>
                <a:solidFill>
                  <a:prstClr val="black"/>
                </a:solidFill>
                <a:effectLst/>
                <a:uLnTx/>
                <a:uFillTx/>
                <a:latin typeface="Univers" panose="020B0503020202020204" pitchFamily="34" charset="0"/>
                <a:ea typeface="+mn-ea"/>
                <a:cs typeface="Arial" panose="020B0604020202020204" pitchFamily="34" charset="0"/>
                <a:hlinkClick r:id="rId2"/>
              </a:rPr>
              <a:t>here</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3">
            <a:extLst>
              <a:ext uri="{FF2B5EF4-FFF2-40B4-BE49-F238E27FC236}">
                <a16:creationId xmlns:a16="http://schemas.microsoft.com/office/drawing/2014/main" id="{C1B640CA-9B45-4253-B046-6E96722671F4}"/>
              </a:ext>
            </a:extLst>
          </p:cNvPr>
          <p:cNvSpPr txBox="1">
            <a:spLocks noGrp="1"/>
          </p:cNvSpPr>
          <p:nvPr>
            <p:ph type="title" idx="4294967295"/>
          </p:nvPr>
        </p:nvSpPr>
        <p:spPr>
          <a:xfrm>
            <a:off x="1047707" y="1131941"/>
            <a:ext cx="15894274" cy="11541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r" defTabSz="914400" rtl="0" eaLnBrk="1" fontAlgn="auto" latinLnBrk="0" hangingPunct="1">
              <a:lnSpc>
                <a:spcPts val="9027"/>
              </a:lnSpc>
              <a:spcBef>
                <a:spcPts val="0"/>
              </a:spcBef>
              <a:spcAft>
                <a:spcPts val="0"/>
              </a:spcAft>
              <a:buClrTx/>
              <a:buSzTx/>
              <a:buFontTx/>
              <a:buNone/>
              <a:tabLst/>
              <a:defRPr/>
            </a:pPr>
            <a:r>
              <a:rPr kumimoji="0" lang="en-US" sz="7523" b="0" i="0" u="none" strike="noStrike" kern="1200" cap="none" spc="993" normalizeH="0" baseline="0" noProof="0" dirty="0">
                <a:ln>
                  <a:noFill/>
                </a:ln>
                <a:solidFill>
                  <a:srgbClr val="009FE3"/>
                </a:solidFill>
                <a:effectLst/>
                <a:uLnTx/>
                <a:uFillTx/>
                <a:latin typeface="Univers" panose="020B0503020202020204" pitchFamily="34" charset="0"/>
                <a:ea typeface="+mn-ea"/>
                <a:cs typeface="+mn-cs"/>
              </a:rPr>
              <a:t>Your Tools</a:t>
            </a:r>
          </a:p>
        </p:txBody>
      </p:sp>
      <p:sp>
        <p:nvSpPr>
          <p:cNvPr id="22" name="TextBox 21">
            <a:extLst>
              <a:ext uri="{FF2B5EF4-FFF2-40B4-BE49-F238E27FC236}">
                <a16:creationId xmlns:a16="http://schemas.microsoft.com/office/drawing/2014/main" id="{4B33FB03-FF7D-4113-B1CD-EB96C713796D}"/>
              </a:ext>
            </a:extLst>
          </p:cNvPr>
          <p:cNvSpPr txBox="1"/>
          <p:nvPr/>
        </p:nvSpPr>
        <p:spPr>
          <a:xfrm>
            <a:off x="1493838" y="8501703"/>
            <a:ext cx="7221588" cy="3539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black"/>
                </a:solidFill>
                <a:effectLst/>
                <a:uLnTx/>
                <a:uFillTx/>
                <a:latin typeface="Univers" panose="020B0503020202020204" pitchFamily="34" charset="0"/>
                <a:ea typeface="+mn-ea"/>
                <a:cs typeface="Arial" panose="020B0604020202020204" pitchFamily="34" charset="0"/>
              </a:rPr>
              <a:t>The script for the entire mini drama can be found</a:t>
            </a:r>
            <a:r>
              <a:rPr kumimoji="0" lang="en-US" sz="1700" b="0" i="0" u="none" strike="noStrike" kern="1200" cap="none" spc="0" normalizeH="0" baseline="0" noProof="0">
                <a:ln>
                  <a:noFill/>
                </a:ln>
                <a:solidFill>
                  <a:prstClr val="black"/>
                </a:solidFill>
                <a:effectLst/>
                <a:uLnTx/>
                <a:uFillTx/>
                <a:latin typeface="Univers" panose="020B0503020202020204" pitchFamily="34" charset="0"/>
                <a:ea typeface="+mn-ea"/>
                <a:cs typeface="Arial" panose="020B0604020202020204" pitchFamily="34" charset="0"/>
                <a:hlinkClick r:id="rId3"/>
              </a:rPr>
              <a:t> here</a:t>
            </a:r>
            <a:endParaRPr kumimoji="0" lang="en-US" sz="1700" b="0" i="0" u="none" strike="noStrike" kern="1200" cap="none" spc="0" normalizeH="0" baseline="0" noProof="0">
              <a:ln>
                <a:noFill/>
              </a:ln>
              <a:solidFill>
                <a:prstClr val="black"/>
              </a:solidFill>
              <a:effectLst/>
              <a:uLnTx/>
              <a:uFillTx/>
              <a:latin typeface="Univers" panose="020B0503020202020204" pitchFamily="34" charset="0"/>
              <a:ea typeface="+mn-ea"/>
              <a:cs typeface="Arial" panose="020B0604020202020204" pitchFamily="34" charset="0"/>
            </a:endParaRPr>
          </a:p>
        </p:txBody>
      </p:sp>
      <p:sp>
        <p:nvSpPr>
          <p:cNvPr id="23" name="Rechteck 27" descr="Footer text reads: CARE • RESPECT • INTEGRITY • TRUST • ACCOUNTABILITY • SUSTAINABILITY&#10;And the UNICEF logo">
            <a:extLst>
              <a:ext uri="{FF2B5EF4-FFF2-40B4-BE49-F238E27FC236}">
                <a16:creationId xmlns:a16="http://schemas.microsoft.com/office/drawing/2014/main" id="{8ABC47D4-5D79-4C51-9DC0-318095883729}"/>
              </a:ext>
            </a:extLst>
          </p:cNvPr>
          <p:cNvSpPr/>
          <p:nvPr/>
        </p:nvSpPr>
        <p:spPr>
          <a:xfrm>
            <a:off x="-76200" y="9590655"/>
            <a:ext cx="18364200" cy="734445"/>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prstClr val="white"/>
              </a:solidFill>
              <a:effectLst/>
              <a:uLnTx/>
              <a:uFillTx/>
              <a:latin typeface="Calibri"/>
              <a:ea typeface="+mn-ea"/>
              <a:cs typeface="+mn-cs"/>
            </a:endParaRPr>
          </a:p>
        </p:txBody>
      </p:sp>
      <p:pic>
        <p:nvPicPr>
          <p:cNvPr id="24" name="Grafik 8" descr="UNICEF logo">
            <a:extLst>
              <a:ext uri="{FF2B5EF4-FFF2-40B4-BE49-F238E27FC236}">
                <a16:creationId xmlns:a16="http://schemas.microsoft.com/office/drawing/2014/main" id="{980505D7-BBD7-4B2E-86A9-7556B4F1C395}"/>
              </a:ext>
            </a:extLst>
          </p:cNvPr>
          <p:cNvPicPr>
            <a:picLocks noChangeAspect="1"/>
          </p:cNvPicPr>
          <p:nvPr/>
        </p:nvPicPr>
        <p:blipFill>
          <a:blip r:embed="rId4"/>
          <a:stretch>
            <a:fillRect/>
          </a:stretch>
        </p:blipFill>
        <p:spPr>
          <a:xfrm>
            <a:off x="13487400" y="9639300"/>
            <a:ext cx="4233058" cy="542471"/>
          </a:xfrm>
          <a:prstGeom prst="rect">
            <a:avLst/>
          </a:prstGeom>
        </p:spPr>
      </p:pic>
      <p:sp>
        <p:nvSpPr>
          <p:cNvPr id="25" name="TextBox 23">
            <a:extLst>
              <a:ext uri="{FF2B5EF4-FFF2-40B4-BE49-F238E27FC236}">
                <a16:creationId xmlns:a16="http://schemas.microsoft.com/office/drawing/2014/main" id="{D6C71676-1F54-4F16-863E-67C251AF20EA}"/>
              </a:ext>
            </a:extLst>
          </p:cNvPr>
          <p:cNvSpPr txBox="1"/>
          <p:nvPr/>
        </p:nvSpPr>
        <p:spPr>
          <a:xfrm>
            <a:off x="560461" y="9757946"/>
            <a:ext cx="131555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a:ln>
                  <a:noFill/>
                </a:ln>
                <a:solidFill>
                  <a:prstClr val="white"/>
                </a:solidFill>
                <a:effectLst/>
                <a:uLnTx/>
                <a:uFillTx/>
                <a:latin typeface="Univers" panose="020B0503020202020204" pitchFamily="34" charset="0"/>
                <a:ea typeface="+mn-ea"/>
                <a:cs typeface="Calibri Light" panose="020F0302020204030204" pitchFamily="34" charset="0"/>
              </a:rPr>
              <a:t>CARE • RESPECT • INTEGRITY • TRUST • ACCOUNTABILITY • SUSTAINABILITY</a:t>
            </a:r>
          </a:p>
        </p:txBody>
      </p:sp>
      <p:pic>
        <p:nvPicPr>
          <p:cNvPr id="4" name="Picture 3" descr="Image of the script ">
            <a:extLst>
              <a:ext uri="{FF2B5EF4-FFF2-40B4-BE49-F238E27FC236}">
                <a16:creationId xmlns:a16="http://schemas.microsoft.com/office/drawing/2014/main" id="{FD284699-C58B-45E6-B5AB-814E6854F207}"/>
              </a:ext>
            </a:extLst>
          </p:cNvPr>
          <p:cNvPicPr>
            <a:picLocks noChangeAspect="1"/>
          </p:cNvPicPr>
          <p:nvPr/>
        </p:nvPicPr>
        <p:blipFill>
          <a:blip r:embed="rId5"/>
          <a:stretch>
            <a:fillRect/>
          </a:stretch>
        </p:blipFill>
        <p:spPr>
          <a:xfrm>
            <a:off x="1493838" y="1500660"/>
            <a:ext cx="6627353" cy="5912091"/>
          </a:xfrm>
          <a:prstGeom prst="rect">
            <a:avLst/>
          </a:prstGeom>
          <a:effectLst>
            <a:outerShdw blurRad="50800" dist="38100" dir="5400000" algn="t" rotWithShape="0">
              <a:prstClr val="black">
                <a:alpha val="40000"/>
              </a:prstClr>
            </a:outerShdw>
          </a:effectLst>
        </p:spPr>
      </p:pic>
      <p:pic>
        <p:nvPicPr>
          <p:cNvPr id="8" name="Picture 7" descr="Image of the slides to accompany the activity">
            <a:extLst>
              <a:ext uri="{FF2B5EF4-FFF2-40B4-BE49-F238E27FC236}">
                <a16:creationId xmlns:a16="http://schemas.microsoft.com/office/drawing/2014/main" id="{00456A36-8F3D-4578-AABC-BB7E2E67D497}"/>
              </a:ext>
            </a:extLst>
          </p:cNvPr>
          <p:cNvPicPr>
            <a:picLocks noChangeAspect="1"/>
          </p:cNvPicPr>
          <p:nvPr/>
        </p:nvPicPr>
        <p:blipFill>
          <a:blip r:embed="rId6"/>
          <a:stretch>
            <a:fillRect/>
          </a:stretch>
        </p:blipFill>
        <p:spPr>
          <a:xfrm>
            <a:off x="8994844" y="2935880"/>
            <a:ext cx="8828597" cy="5122475"/>
          </a:xfrm>
          <a:prstGeom prst="rect">
            <a:avLst/>
          </a:prstGeom>
        </p:spPr>
      </p:pic>
    </p:spTree>
    <p:extLst>
      <p:ext uri="{BB962C8B-B14F-4D97-AF65-F5344CB8AC3E}">
        <p14:creationId xmlns:p14="http://schemas.microsoft.com/office/powerpoint/2010/main" val="492703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9" name="Picture 18" descr="A group of cartoon monsters and the words &quot;we want to hear your ideas&quot;&#10;&#10;">
            <a:extLst>
              <a:ext uri="{FF2B5EF4-FFF2-40B4-BE49-F238E27FC236}">
                <a16:creationId xmlns:a16="http://schemas.microsoft.com/office/drawing/2014/main" id="{82B332BA-A2C9-48F6-5967-872F2D73AF8B}"/>
              </a:ext>
            </a:extLst>
          </p:cNvPr>
          <p:cNvPicPr>
            <a:picLocks noChangeAspect="1"/>
          </p:cNvPicPr>
          <p:nvPr/>
        </p:nvPicPr>
        <p:blipFill rotWithShape="1">
          <a:blip r:embed="rId3"/>
          <a:srcRect l="426" r="1" b="1"/>
          <a:stretch/>
        </p:blipFill>
        <p:spPr>
          <a:xfrm>
            <a:off x="20" y="1923"/>
            <a:ext cx="18287980" cy="10285077"/>
          </a:xfrm>
          <a:prstGeom prst="rect">
            <a:avLst/>
          </a:prstGeom>
        </p:spPr>
      </p:pic>
      <p:sp>
        <p:nvSpPr>
          <p:cNvPr id="23" name="Title 22">
            <a:extLst>
              <a:ext uri="{FF2B5EF4-FFF2-40B4-BE49-F238E27FC236}">
                <a16:creationId xmlns:a16="http://schemas.microsoft.com/office/drawing/2014/main" id="{BA83285A-EA81-2E61-B626-32532F08ACD9}"/>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a:t>We want to hear your ideas</a:t>
            </a:r>
          </a:p>
        </p:txBody>
      </p:sp>
    </p:spTree>
    <p:extLst>
      <p:ext uri="{BB962C8B-B14F-4D97-AF65-F5344CB8AC3E}">
        <p14:creationId xmlns:p14="http://schemas.microsoft.com/office/powerpoint/2010/main" val="10317122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hteck 27" descr="Footer text reads: CARE • RESPECT • INTEGRITY • TRUST • ACCOUNTABILITY • SUSTAINABILITY&#10;And the UNICEF logo">
            <a:extLst>
              <a:ext uri="{FF2B5EF4-FFF2-40B4-BE49-F238E27FC236}">
                <a16:creationId xmlns:a16="http://schemas.microsoft.com/office/drawing/2014/main" id="{8ABC47D4-5D79-4C51-9DC0-318095883729}"/>
              </a:ext>
            </a:extLst>
          </p:cNvPr>
          <p:cNvSpPr/>
          <p:nvPr/>
        </p:nvSpPr>
        <p:spPr>
          <a:xfrm>
            <a:off x="-76200" y="9590655"/>
            <a:ext cx="18364200" cy="734445"/>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prstClr val="white"/>
              </a:solidFill>
              <a:effectLst/>
              <a:uLnTx/>
              <a:uFillTx/>
              <a:latin typeface="Calibri"/>
              <a:ea typeface="+mn-ea"/>
              <a:cs typeface="+mn-cs"/>
            </a:endParaRPr>
          </a:p>
        </p:txBody>
      </p:sp>
      <p:pic>
        <p:nvPicPr>
          <p:cNvPr id="24" name="Grafik 8" descr="UNICEF logo">
            <a:extLst>
              <a:ext uri="{FF2B5EF4-FFF2-40B4-BE49-F238E27FC236}">
                <a16:creationId xmlns:a16="http://schemas.microsoft.com/office/drawing/2014/main" id="{980505D7-BBD7-4B2E-86A9-7556B4F1C395}"/>
              </a:ext>
            </a:extLst>
          </p:cNvPr>
          <p:cNvPicPr>
            <a:picLocks noChangeAspect="1"/>
          </p:cNvPicPr>
          <p:nvPr/>
        </p:nvPicPr>
        <p:blipFill>
          <a:blip r:embed="rId2"/>
          <a:stretch>
            <a:fillRect/>
          </a:stretch>
        </p:blipFill>
        <p:spPr>
          <a:xfrm>
            <a:off x="13487400" y="9639300"/>
            <a:ext cx="4233058" cy="542471"/>
          </a:xfrm>
          <a:prstGeom prst="rect">
            <a:avLst/>
          </a:prstGeom>
        </p:spPr>
      </p:pic>
      <p:sp>
        <p:nvSpPr>
          <p:cNvPr id="25" name="TextBox 23">
            <a:extLst>
              <a:ext uri="{FF2B5EF4-FFF2-40B4-BE49-F238E27FC236}">
                <a16:creationId xmlns:a16="http://schemas.microsoft.com/office/drawing/2014/main" id="{D6C71676-1F54-4F16-863E-67C251AF20EA}"/>
              </a:ext>
            </a:extLst>
          </p:cNvPr>
          <p:cNvSpPr txBox="1"/>
          <p:nvPr/>
        </p:nvSpPr>
        <p:spPr>
          <a:xfrm>
            <a:off x="560461" y="9757946"/>
            <a:ext cx="131555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a:ln>
                  <a:noFill/>
                </a:ln>
                <a:solidFill>
                  <a:prstClr val="white"/>
                </a:solidFill>
                <a:effectLst/>
                <a:uLnTx/>
                <a:uFillTx/>
                <a:latin typeface="Univers" panose="020B0503020202020204" pitchFamily="34" charset="0"/>
                <a:ea typeface="+mn-ea"/>
                <a:cs typeface="Calibri Light" panose="020F0302020204030204" pitchFamily="34" charset="0"/>
              </a:rPr>
              <a:t>CARE • RESPECT • INTEGRITY • TRUST • ACCOUNTABILITY • SUSTAINABILITY</a:t>
            </a:r>
          </a:p>
        </p:txBody>
      </p:sp>
      <p:pic>
        <p:nvPicPr>
          <p:cNvPr id="4" name="Picture 6">
            <a:extLst>
              <a:ext uri="{FF2B5EF4-FFF2-40B4-BE49-F238E27FC236}">
                <a16:creationId xmlns:a16="http://schemas.microsoft.com/office/drawing/2014/main" id="{0F92DEF5-8C90-8019-4F9C-F340EF079C1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755840" y="6897039"/>
            <a:ext cx="2450215" cy="2744640"/>
          </a:xfrm>
          <a:prstGeom prst="rect">
            <a:avLst/>
          </a:prstGeom>
        </p:spPr>
      </p:pic>
      <p:sp>
        <p:nvSpPr>
          <p:cNvPr id="2" name="Title 1">
            <a:extLst>
              <a:ext uri="{FF2B5EF4-FFF2-40B4-BE49-F238E27FC236}">
                <a16:creationId xmlns:a16="http://schemas.microsoft.com/office/drawing/2014/main" id="{01370E1F-018F-010F-A2BF-EE221C45C8CC}"/>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a:t>Your ideas here</a:t>
            </a:r>
          </a:p>
        </p:txBody>
      </p:sp>
      <p:sp>
        <p:nvSpPr>
          <p:cNvPr id="3" name="TextBox 3">
            <a:extLst>
              <a:ext uri="{FF2B5EF4-FFF2-40B4-BE49-F238E27FC236}">
                <a16:creationId xmlns:a16="http://schemas.microsoft.com/office/drawing/2014/main" id="{A5A49CBE-1C1A-08EC-CAE6-8F232C1758F4}"/>
              </a:ext>
            </a:extLst>
          </p:cNvPr>
          <p:cNvSpPr txBox="1">
            <a:spLocks/>
          </p:cNvSpPr>
          <p:nvPr/>
        </p:nvSpPr>
        <p:spPr>
          <a:xfrm>
            <a:off x="3723672" y="3377600"/>
            <a:ext cx="9763728" cy="11541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lnSpc>
                <a:spcPts val="9027"/>
              </a:lnSpc>
              <a:spcBef>
                <a:spcPts val="0"/>
              </a:spcBef>
              <a:defRPr/>
            </a:pPr>
            <a:r>
              <a:rPr lang="en-US" sz="7523" spc="993" dirty="0">
                <a:solidFill>
                  <a:srgbClr val="009FE3"/>
                </a:solidFill>
                <a:latin typeface="Univers" panose="020B0503020202020204" pitchFamily="34" charset="0"/>
                <a:ea typeface="+mn-ea"/>
                <a:cs typeface="+mn-cs"/>
              </a:rPr>
              <a:t>Your Ideas Here</a:t>
            </a:r>
          </a:p>
        </p:txBody>
      </p:sp>
    </p:spTree>
    <p:extLst>
      <p:ext uri="{BB962C8B-B14F-4D97-AF65-F5344CB8AC3E}">
        <p14:creationId xmlns:p14="http://schemas.microsoft.com/office/powerpoint/2010/main" val="18944875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hteck 27" descr="Footer text reads: CARE • RESPECT • INTEGRITY • TRUST • ACCOUNTABILITY • SUSTAINABILITY&#10;And the UNICEF logo">
            <a:extLst>
              <a:ext uri="{FF2B5EF4-FFF2-40B4-BE49-F238E27FC236}">
                <a16:creationId xmlns:a16="http://schemas.microsoft.com/office/drawing/2014/main" id="{8ABC47D4-5D79-4C51-9DC0-318095883729}"/>
              </a:ext>
            </a:extLst>
          </p:cNvPr>
          <p:cNvSpPr/>
          <p:nvPr/>
        </p:nvSpPr>
        <p:spPr>
          <a:xfrm>
            <a:off x="-76200" y="9590655"/>
            <a:ext cx="18364200" cy="734445"/>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prstClr val="white"/>
              </a:solidFill>
              <a:effectLst/>
              <a:uLnTx/>
              <a:uFillTx/>
              <a:latin typeface="Calibri"/>
              <a:ea typeface="+mn-ea"/>
              <a:cs typeface="+mn-cs"/>
            </a:endParaRPr>
          </a:p>
        </p:txBody>
      </p:sp>
      <p:pic>
        <p:nvPicPr>
          <p:cNvPr id="24" name="Grafik 8" descr="UNICEF logo">
            <a:extLst>
              <a:ext uri="{FF2B5EF4-FFF2-40B4-BE49-F238E27FC236}">
                <a16:creationId xmlns:a16="http://schemas.microsoft.com/office/drawing/2014/main" id="{980505D7-BBD7-4B2E-86A9-7556B4F1C395}"/>
              </a:ext>
            </a:extLst>
          </p:cNvPr>
          <p:cNvPicPr>
            <a:picLocks noChangeAspect="1"/>
          </p:cNvPicPr>
          <p:nvPr/>
        </p:nvPicPr>
        <p:blipFill>
          <a:blip r:embed="rId2"/>
          <a:stretch>
            <a:fillRect/>
          </a:stretch>
        </p:blipFill>
        <p:spPr>
          <a:xfrm>
            <a:off x="13487400" y="9639300"/>
            <a:ext cx="4233058" cy="542471"/>
          </a:xfrm>
          <a:prstGeom prst="rect">
            <a:avLst/>
          </a:prstGeom>
        </p:spPr>
      </p:pic>
      <p:sp>
        <p:nvSpPr>
          <p:cNvPr id="25" name="TextBox 23">
            <a:extLst>
              <a:ext uri="{FF2B5EF4-FFF2-40B4-BE49-F238E27FC236}">
                <a16:creationId xmlns:a16="http://schemas.microsoft.com/office/drawing/2014/main" id="{D6C71676-1F54-4F16-863E-67C251AF20EA}"/>
              </a:ext>
            </a:extLst>
          </p:cNvPr>
          <p:cNvSpPr txBox="1"/>
          <p:nvPr/>
        </p:nvSpPr>
        <p:spPr>
          <a:xfrm>
            <a:off x="560461" y="9757946"/>
            <a:ext cx="131555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a:ln>
                  <a:noFill/>
                </a:ln>
                <a:solidFill>
                  <a:prstClr val="white"/>
                </a:solidFill>
                <a:effectLst/>
                <a:uLnTx/>
                <a:uFillTx/>
                <a:latin typeface="Univers" panose="020B0503020202020204" pitchFamily="34" charset="0"/>
                <a:ea typeface="+mn-ea"/>
                <a:cs typeface="Calibri Light" panose="020F0302020204030204" pitchFamily="34" charset="0"/>
              </a:rPr>
              <a:t>CARE • RESPECT • INTEGRITY • TRUST • ACCOUNTABILITY • SUSTAINABILITY</a:t>
            </a:r>
          </a:p>
        </p:txBody>
      </p:sp>
      <p:pic>
        <p:nvPicPr>
          <p:cNvPr id="4" name="Picture 6">
            <a:extLst>
              <a:ext uri="{FF2B5EF4-FFF2-40B4-BE49-F238E27FC236}">
                <a16:creationId xmlns:a16="http://schemas.microsoft.com/office/drawing/2014/main" id="{0F92DEF5-8C90-8019-4F9C-F340EF079C1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755840" y="6897039"/>
            <a:ext cx="2450215" cy="2744640"/>
          </a:xfrm>
          <a:prstGeom prst="rect">
            <a:avLst/>
          </a:prstGeom>
        </p:spPr>
      </p:pic>
      <p:sp>
        <p:nvSpPr>
          <p:cNvPr id="2" name="Title 1">
            <a:extLst>
              <a:ext uri="{FF2B5EF4-FFF2-40B4-BE49-F238E27FC236}">
                <a16:creationId xmlns:a16="http://schemas.microsoft.com/office/drawing/2014/main" id="{DB053B17-F671-818E-3A05-BD724B7302C1}"/>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a:t>Your ideas here</a:t>
            </a:r>
          </a:p>
        </p:txBody>
      </p:sp>
    </p:spTree>
    <p:extLst>
      <p:ext uri="{BB962C8B-B14F-4D97-AF65-F5344CB8AC3E}">
        <p14:creationId xmlns:p14="http://schemas.microsoft.com/office/powerpoint/2010/main" val="3630612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178614" y="1298743"/>
            <a:ext cx="15128186" cy="1358705"/>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Univers" panose="020B05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19" normalizeH="0" baseline="0" noProof="0">
                <a:ln>
                  <a:noFill/>
                </a:ln>
                <a:solidFill>
                  <a:srgbClr val="000000"/>
                </a:solidFill>
                <a:effectLst/>
                <a:uLnTx/>
                <a:uFillTx/>
                <a:latin typeface="Univers" panose="020B0503020202020204" pitchFamily="34" charset="0"/>
                <a:ea typeface="+mn-ea"/>
                <a:cs typeface="+mn-cs"/>
              </a:rPr>
              <a:t>The </a:t>
            </a:r>
            <a:r>
              <a:rPr kumimoji="0" lang="en-US" sz="2400" b="0" i="0" u="none" strike="noStrike" kern="1200" cap="none" spc="-119" normalizeH="0" baseline="0" noProof="0">
                <a:ln>
                  <a:noFill/>
                </a:ln>
                <a:effectLst/>
                <a:uLnTx/>
                <a:uFillTx/>
                <a:latin typeface="Univers" panose="020B0503020202020204" pitchFamily="34" charset="0"/>
                <a:ea typeface="+mn-ea"/>
                <a:cs typeface="+mn-cs"/>
              </a:rPr>
              <a:t>Playbook is divided into 4 main categories focusing on areas you might wish to help improve in your journey. Each </a:t>
            </a:r>
            <a:r>
              <a:rPr kumimoji="0" lang="en-US" sz="2400" b="0" i="0" u="none" strike="sngStrike" kern="1200" cap="none" spc="-119" normalizeH="0" baseline="0" noProof="0">
                <a:ln>
                  <a:noFill/>
                </a:ln>
                <a:effectLst/>
                <a:uLnTx/>
                <a:uFillTx/>
                <a:latin typeface="Univers" panose="020B0503020202020204" pitchFamily="34" charset="0"/>
                <a:ea typeface="+mn-ea"/>
                <a:cs typeface="+mn-cs"/>
              </a:rPr>
              <a:t>session</a:t>
            </a:r>
            <a:r>
              <a:rPr kumimoji="0" lang="en-US" sz="2400" b="0" i="0" u="none" strike="noStrike" kern="1200" cap="none" spc="-119" normalizeH="0" baseline="0" noProof="0">
                <a:ln>
                  <a:noFill/>
                </a:ln>
                <a:effectLst/>
                <a:uLnTx/>
                <a:uFillTx/>
                <a:latin typeface="Univers" panose="020B0503020202020204" pitchFamily="34" charset="0"/>
                <a:ea typeface="+mn-ea"/>
                <a:cs typeface="+mn-cs"/>
              </a:rPr>
              <a:t> activity will include an indication on aspects that they will address</a:t>
            </a:r>
            <a:endParaRPr kumimoji="0" lang="en-US" sz="2400" b="0" i="0" u="none" strike="noStrike" kern="1200" cap="none" spc="-139" normalizeH="0" baseline="0" noProof="0">
              <a:ln>
                <a:noFill/>
              </a:ln>
              <a:effectLst/>
              <a:uLnTx/>
              <a:uFillTx/>
              <a:latin typeface="Univers" panose="020B0503020202020204" pitchFamily="34" charset="0"/>
              <a:ea typeface="+mn-ea"/>
              <a:cs typeface="+mn-cs"/>
            </a:endParaRPr>
          </a:p>
          <a:p>
            <a:pPr marL="0" marR="0" lvl="0" indent="0" algn="l" defTabSz="914400" rtl="0" eaLnBrk="1" fontAlgn="auto" latinLnBrk="0" hangingPunct="1">
              <a:lnSpc>
                <a:spcPts val="2413"/>
              </a:lnSpc>
              <a:spcBef>
                <a:spcPct val="0"/>
              </a:spcBef>
              <a:spcAft>
                <a:spcPts val="0"/>
              </a:spcAft>
              <a:buClrTx/>
              <a:buSzTx/>
              <a:buFontTx/>
              <a:buNone/>
              <a:tabLst/>
              <a:defRPr/>
            </a:pPr>
            <a:endParaRPr kumimoji="0" lang="en-US" sz="3499" b="0" i="0" u="none" strike="noStrike" kern="1200" cap="none" spc="-139" normalizeH="0" baseline="0" noProof="0">
              <a:ln>
                <a:noFill/>
              </a:ln>
              <a:solidFill>
                <a:srgbClr val="000000"/>
              </a:solidFill>
              <a:effectLst/>
              <a:uLnTx/>
              <a:uFillTx/>
              <a:latin typeface="Glacial Indifference"/>
              <a:ea typeface="+mn-ea"/>
              <a:cs typeface="+mn-cs"/>
            </a:endParaRPr>
          </a:p>
        </p:txBody>
      </p:sp>
      <p:sp>
        <p:nvSpPr>
          <p:cNvPr id="6" name="Rechteck 27" descr="Footer text reads: CARE • RESPECT • INTEGRITY • TRUST • ACCOUNTABILITY • SUSTAINABILITY&#10;And the UNICEF logo">
            <a:extLst>
              <a:ext uri="{FF2B5EF4-FFF2-40B4-BE49-F238E27FC236}">
                <a16:creationId xmlns:a16="http://schemas.microsoft.com/office/drawing/2014/main" id="{0D21E2B8-32C7-4A7F-A306-2367610D2878}"/>
              </a:ext>
            </a:extLst>
          </p:cNvPr>
          <p:cNvSpPr/>
          <p:nvPr/>
        </p:nvSpPr>
        <p:spPr>
          <a:xfrm>
            <a:off x="-76200" y="9590655"/>
            <a:ext cx="18364200" cy="734445"/>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prstClr val="white"/>
              </a:solidFill>
              <a:effectLst/>
              <a:uLnTx/>
              <a:uFillTx/>
              <a:latin typeface="Calibri"/>
              <a:ea typeface="+mn-ea"/>
              <a:cs typeface="+mn-cs"/>
            </a:endParaRPr>
          </a:p>
        </p:txBody>
      </p:sp>
      <p:pic>
        <p:nvPicPr>
          <p:cNvPr id="7" name="Grafik 8" descr="UNICEF logo">
            <a:extLst>
              <a:ext uri="{FF2B5EF4-FFF2-40B4-BE49-F238E27FC236}">
                <a16:creationId xmlns:a16="http://schemas.microsoft.com/office/drawing/2014/main" id="{B19F6EE5-D5B7-48CA-A3E2-D8CBD903893E}"/>
              </a:ext>
            </a:extLst>
          </p:cNvPr>
          <p:cNvPicPr>
            <a:picLocks noChangeAspect="1"/>
          </p:cNvPicPr>
          <p:nvPr/>
        </p:nvPicPr>
        <p:blipFill>
          <a:blip r:embed="rId2"/>
          <a:stretch>
            <a:fillRect/>
          </a:stretch>
        </p:blipFill>
        <p:spPr>
          <a:xfrm>
            <a:off x="13487400" y="9639300"/>
            <a:ext cx="4233058" cy="542471"/>
          </a:xfrm>
          <a:prstGeom prst="rect">
            <a:avLst/>
          </a:prstGeom>
        </p:spPr>
      </p:pic>
      <p:sp>
        <p:nvSpPr>
          <p:cNvPr id="8" name="TextBox 23">
            <a:extLst>
              <a:ext uri="{FF2B5EF4-FFF2-40B4-BE49-F238E27FC236}">
                <a16:creationId xmlns:a16="http://schemas.microsoft.com/office/drawing/2014/main" id="{67A53CB0-C646-4454-80FF-7214DB6FF11F}"/>
              </a:ext>
            </a:extLst>
          </p:cNvPr>
          <p:cNvSpPr txBox="1"/>
          <p:nvPr/>
        </p:nvSpPr>
        <p:spPr>
          <a:xfrm>
            <a:off x="560461" y="9757946"/>
            <a:ext cx="131555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a:ln>
                  <a:noFill/>
                </a:ln>
                <a:solidFill>
                  <a:prstClr val="white"/>
                </a:solidFill>
                <a:effectLst/>
                <a:uLnTx/>
                <a:uFillTx/>
                <a:latin typeface="Univers" panose="020B0503020202020204" pitchFamily="34" charset="0"/>
                <a:ea typeface="+mn-ea"/>
                <a:cs typeface="Calibri Light" panose="020F0302020204030204" pitchFamily="34" charset="0"/>
              </a:rPr>
              <a:t>CARE • RESPECT • INTEGRITY • TRUST • ACCOUNTABILITY • SUSTAINABILITY</a:t>
            </a:r>
          </a:p>
        </p:txBody>
      </p:sp>
      <p:sp>
        <p:nvSpPr>
          <p:cNvPr id="9" name="Rectangle: Rounded Corners 8">
            <a:extLst>
              <a:ext uri="{FF2B5EF4-FFF2-40B4-BE49-F238E27FC236}">
                <a16:creationId xmlns:a16="http://schemas.microsoft.com/office/drawing/2014/main" id="{65C4DE6F-7B63-47BB-944C-29FDF1B078A9}"/>
              </a:ext>
            </a:extLst>
          </p:cNvPr>
          <p:cNvSpPr/>
          <p:nvPr/>
        </p:nvSpPr>
        <p:spPr>
          <a:xfrm>
            <a:off x="923122" y="3036932"/>
            <a:ext cx="8131232" cy="115252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7823"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39" normalizeH="0" baseline="0" noProof="0">
                <a:ln>
                  <a:noFill/>
                </a:ln>
                <a:solidFill>
                  <a:prstClr val="white"/>
                </a:solidFill>
                <a:effectLst/>
                <a:uLnTx/>
                <a:uFillTx/>
                <a:latin typeface="Univers" panose="020B0503020202020204" pitchFamily="34" charset="0"/>
                <a:ea typeface="+mn-ea"/>
                <a:cs typeface="+mn-cs"/>
              </a:rPr>
              <a:t>Awareness of the </a:t>
            </a:r>
            <a:r>
              <a:rPr kumimoji="0" lang="en-US" sz="2800" b="1" i="0" u="none" strike="noStrike" kern="1200" cap="none" spc="-139" normalizeH="0" baseline="0" noProof="0">
                <a:ln>
                  <a:noFill/>
                </a:ln>
                <a:solidFill>
                  <a:prstClr val="white"/>
                </a:solidFill>
                <a:effectLst/>
                <a:uLnTx/>
                <a:uFillTx/>
                <a:latin typeface="Univers" panose="020B0503020202020204" pitchFamily="34" charset="0"/>
                <a:ea typeface="+mn-ea"/>
                <a:cs typeface="+mn-cs"/>
              </a:rPr>
              <a:t>power of our mindset and impact on bias</a:t>
            </a:r>
          </a:p>
        </p:txBody>
      </p:sp>
      <p:sp>
        <p:nvSpPr>
          <p:cNvPr id="10" name="Rectangle: Rounded Corners 9">
            <a:extLst>
              <a:ext uri="{FF2B5EF4-FFF2-40B4-BE49-F238E27FC236}">
                <a16:creationId xmlns:a16="http://schemas.microsoft.com/office/drawing/2014/main" id="{503EE713-BC2D-43E5-9332-5F40D626D56C}"/>
              </a:ext>
            </a:extLst>
          </p:cNvPr>
          <p:cNvSpPr/>
          <p:nvPr/>
        </p:nvSpPr>
        <p:spPr>
          <a:xfrm>
            <a:off x="963463" y="4423808"/>
            <a:ext cx="8193985" cy="124900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37719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39" normalizeH="0" baseline="0" noProof="0">
                <a:ln>
                  <a:noFill/>
                </a:ln>
                <a:solidFill>
                  <a:schemeClr val="bg1"/>
                </a:solidFill>
                <a:effectLst/>
                <a:uLnTx/>
                <a:uFillTx/>
                <a:latin typeface="Univers"/>
                <a:ea typeface="+mn-ea"/>
                <a:cs typeface="+mn-cs"/>
              </a:rPr>
              <a:t>Strengthen</a:t>
            </a:r>
            <a:r>
              <a:rPr kumimoji="0" lang="en-US" sz="2800" b="0" i="0" u="none" strike="noStrike" kern="1200" cap="none" spc="-139" normalizeH="0" baseline="0" noProof="0">
                <a:ln>
                  <a:noFill/>
                </a:ln>
                <a:solidFill>
                  <a:prstClr val="white"/>
                </a:solidFill>
                <a:effectLst/>
                <a:uLnTx/>
                <a:uFillTx/>
                <a:latin typeface="Univers"/>
                <a:ea typeface="+mn-ea"/>
                <a:cs typeface="+mn-cs"/>
              </a:rPr>
              <a:t> safety through </a:t>
            </a:r>
            <a:r>
              <a:rPr kumimoji="0" lang="en-US" sz="2800" b="1" i="0" u="none" strike="noStrike" kern="1200" cap="none" spc="-139" normalizeH="0" baseline="0" noProof="0">
                <a:ln>
                  <a:noFill/>
                </a:ln>
                <a:solidFill>
                  <a:prstClr val="white"/>
                </a:solidFill>
                <a:effectLst/>
                <a:uLnTx/>
                <a:uFillTx/>
                <a:latin typeface="Univers"/>
                <a:ea typeface="+mn-ea"/>
                <a:cs typeface="+mn-cs"/>
              </a:rPr>
              <a:t>belonging and inclusion </a:t>
            </a: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Rounded Corners 12">
            <a:extLst>
              <a:ext uri="{FF2B5EF4-FFF2-40B4-BE49-F238E27FC236}">
                <a16:creationId xmlns:a16="http://schemas.microsoft.com/office/drawing/2014/main" id="{9503F1BD-453A-4DCF-BE76-7300BB1E265B}"/>
              </a:ext>
            </a:extLst>
          </p:cNvPr>
          <p:cNvSpPr/>
          <p:nvPr/>
        </p:nvSpPr>
        <p:spPr>
          <a:xfrm>
            <a:off x="923122" y="5850388"/>
            <a:ext cx="8220878" cy="124900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7823"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39" normalizeH="0" baseline="0" noProof="0">
                <a:ln>
                  <a:noFill/>
                </a:ln>
                <a:solidFill>
                  <a:schemeClr val="bg1"/>
                </a:solidFill>
                <a:effectLst/>
                <a:uLnTx/>
                <a:uFillTx/>
                <a:latin typeface="Univers" panose="020B0503020202020204" pitchFamily="34" charset="0"/>
                <a:ea typeface="+mn-ea"/>
                <a:cs typeface="+mn-cs"/>
              </a:rPr>
              <a:t>Create </a:t>
            </a:r>
            <a:r>
              <a:rPr kumimoji="0" lang="en-US" sz="2800" b="0" i="0" u="none" strike="noStrike" kern="1200" cap="none" spc="-139" normalizeH="0" baseline="0" noProof="0">
                <a:ln>
                  <a:noFill/>
                </a:ln>
                <a:solidFill>
                  <a:prstClr val="white"/>
                </a:solidFill>
                <a:effectLst/>
                <a:uLnTx/>
                <a:uFillTx/>
                <a:latin typeface="Univers" panose="020B0503020202020204" pitchFamily="34" charset="0"/>
                <a:ea typeface="+mn-ea"/>
                <a:cs typeface="+mn-cs"/>
              </a:rPr>
              <a:t>safe spaces to </a:t>
            </a:r>
            <a:r>
              <a:rPr lang="en-US" sz="2800" b="1" spc="-139">
                <a:solidFill>
                  <a:prstClr val="white"/>
                </a:solidFill>
                <a:latin typeface="Univers" panose="020B0503020202020204" pitchFamily="34" charset="0"/>
              </a:rPr>
              <a:t>chat about</a:t>
            </a:r>
            <a:r>
              <a:rPr kumimoji="0" lang="en-US" sz="2800" b="1" i="0" u="none" strike="noStrike" kern="1200" cap="none" spc="-139" normalizeH="0" baseline="0" noProof="0">
                <a:ln>
                  <a:noFill/>
                </a:ln>
                <a:solidFill>
                  <a:prstClr val="white"/>
                </a:solidFill>
                <a:effectLst/>
                <a:uLnTx/>
                <a:uFillTx/>
                <a:latin typeface="Univers" panose="020B0503020202020204" pitchFamily="34" charset="0"/>
                <a:ea typeface="+mn-ea"/>
                <a:cs typeface="+mn-cs"/>
              </a:rPr>
              <a:t> behaviours</a:t>
            </a:r>
          </a:p>
        </p:txBody>
      </p:sp>
      <p:sp>
        <p:nvSpPr>
          <p:cNvPr id="16" name="Rectangle: Rounded Corners 15">
            <a:extLst>
              <a:ext uri="{FF2B5EF4-FFF2-40B4-BE49-F238E27FC236}">
                <a16:creationId xmlns:a16="http://schemas.microsoft.com/office/drawing/2014/main" id="{C525CEA1-8B1E-4FCD-B0A6-B75198E16006}"/>
              </a:ext>
            </a:extLst>
          </p:cNvPr>
          <p:cNvSpPr/>
          <p:nvPr/>
        </p:nvSpPr>
        <p:spPr>
          <a:xfrm>
            <a:off x="963463" y="7283873"/>
            <a:ext cx="8180537" cy="124210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7823" marR="0" lvl="1"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39" normalizeH="0" baseline="0" noProof="0">
                <a:ln>
                  <a:noFill/>
                </a:ln>
                <a:solidFill>
                  <a:prstClr val="white"/>
                </a:solidFill>
                <a:effectLst/>
                <a:uLnTx/>
                <a:uFillTx/>
                <a:latin typeface="Univers" panose="020B0503020202020204" pitchFamily="34" charset="0"/>
                <a:ea typeface="+mn-ea"/>
                <a:cs typeface="+mn-cs"/>
              </a:rPr>
              <a:t>Strengthen allyship</a:t>
            </a:r>
            <a:r>
              <a:rPr kumimoji="0" lang="en-US" sz="2800" b="1" i="0" u="none" strike="noStrike" kern="1200" cap="none" spc="-139" normalizeH="0" baseline="0" noProof="0">
                <a:ln>
                  <a:noFill/>
                </a:ln>
                <a:solidFill>
                  <a:srgbClr val="FF0000"/>
                </a:solidFill>
                <a:effectLst/>
                <a:uLnTx/>
                <a:uFillTx/>
                <a:latin typeface="Univers" panose="020B0503020202020204" pitchFamily="34" charset="0"/>
                <a:ea typeface="+mn-ea"/>
                <a:cs typeface="+mn-cs"/>
              </a:rPr>
              <a:t> </a:t>
            </a:r>
            <a:r>
              <a:rPr kumimoji="0" lang="en-US" sz="2800" b="1" i="0" u="none" strike="noStrike" kern="1200" cap="none" spc="-139" normalizeH="0" baseline="0" noProof="0">
                <a:ln>
                  <a:noFill/>
                </a:ln>
                <a:solidFill>
                  <a:schemeClr val="bg1"/>
                </a:solidFill>
                <a:effectLst/>
                <a:uLnTx/>
                <a:uFillTx/>
                <a:latin typeface="Univers" panose="020B0503020202020204" pitchFamily="34" charset="0"/>
                <a:ea typeface="+mn-ea"/>
                <a:cs typeface="+mn-cs"/>
              </a:rPr>
              <a:t>in creative ways </a:t>
            </a:r>
          </a:p>
        </p:txBody>
      </p:sp>
      <p:sp>
        <p:nvSpPr>
          <p:cNvPr id="17" name="Rectangle: Rounded Corners 16" descr="Building psychological safety">
            <a:extLst>
              <a:ext uri="{FF2B5EF4-FFF2-40B4-BE49-F238E27FC236}">
                <a16:creationId xmlns:a16="http://schemas.microsoft.com/office/drawing/2014/main" id="{B5564BFB-C833-4FF8-B0E0-185A92271261}"/>
              </a:ext>
            </a:extLst>
          </p:cNvPr>
          <p:cNvSpPr/>
          <p:nvPr/>
        </p:nvSpPr>
        <p:spPr>
          <a:xfrm>
            <a:off x="11490904" y="2457947"/>
            <a:ext cx="5873974" cy="1152525"/>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7823"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39" normalizeH="0" baseline="0" noProof="0">
                <a:ln>
                  <a:noFill/>
                </a:ln>
                <a:solidFill>
                  <a:prstClr val="white"/>
                </a:solidFill>
                <a:effectLst/>
                <a:uLnTx/>
                <a:uFillTx/>
                <a:latin typeface="Univers" panose="020B0503020202020204" pitchFamily="34" charset="0"/>
                <a:ea typeface="+mn-ea"/>
                <a:cs typeface="+mn-cs"/>
              </a:rPr>
              <a:t>Building Psychological Safety </a:t>
            </a:r>
            <a:endParaRPr kumimoji="0" lang="en-US" sz="3200" b="1" i="0" u="none" strike="noStrike" kern="1200" cap="none" spc="-139" normalizeH="0" baseline="0" noProof="0">
              <a:ln>
                <a:noFill/>
              </a:ln>
              <a:solidFill>
                <a:prstClr val="white"/>
              </a:solidFill>
              <a:effectLst/>
              <a:uLnTx/>
              <a:uFillTx/>
              <a:latin typeface="Univers" panose="020B0503020202020204" pitchFamily="34" charset="0"/>
              <a:ea typeface="+mn-ea"/>
              <a:cs typeface="+mn-cs"/>
            </a:endParaRPr>
          </a:p>
        </p:txBody>
      </p:sp>
      <p:sp>
        <p:nvSpPr>
          <p:cNvPr id="23" name="Rectangle: Rounded Corners 22" descr="Building inclusion and addressing discrimination">
            <a:extLst>
              <a:ext uri="{FF2B5EF4-FFF2-40B4-BE49-F238E27FC236}">
                <a16:creationId xmlns:a16="http://schemas.microsoft.com/office/drawing/2014/main" id="{8307B4D5-D9A7-46DA-9EE4-8799E99D3D14}"/>
              </a:ext>
            </a:extLst>
          </p:cNvPr>
          <p:cNvSpPr/>
          <p:nvPr/>
        </p:nvSpPr>
        <p:spPr>
          <a:xfrm>
            <a:off x="11490904" y="3777763"/>
            <a:ext cx="5873974" cy="1152525"/>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7823"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39" normalizeH="0" baseline="0" noProof="0">
                <a:ln>
                  <a:noFill/>
                </a:ln>
                <a:solidFill>
                  <a:prstClr val="white"/>
                </a:solidFill>
                <a:effectLst/>
                <a:uLnTx/>
                <a:uFillTx/>
                <a:latin typeface="Univers" panose="020B0503020202020204" pitchFamily="34" charset="0"/>
                <a:ea typeface="+mn-ea"/>
                <a:cs typeface="+mn-cs"/>
              </a:rPr>
              <a:t>Building inclusion and addressing discrimination</a:t>
            </a:r>
            <a:endParaRPr kumimoji="0" lang="en-US" sz="3200" b="1" i="0" u="none" strike="noStrike" kern="1200" cap="none" spc="-139" normalizeH="0" baseline="0" noProof="0">
              <a:ln>
                <a:noFill/>
              </a:ln>
              <a:solidFill>
                <a:prstClr val="white"/>
              </a:solidFill>
              <a:effectLst/>
              <a:uLnTx/>
              <a:uFillTx/>
              <a:latin typeface="Univers" panose="020B0503020202020204" pitchFamily="34" charset="0"/>
              <a:ea typeface="+mn-ea"/>
              <a:cs typeface="+mn-cs"/>
            </a:endParaRPr>
          </a:p>
        </p:txBody>
      </p:sp>
      <p:sp>
        <p:nvSpPr>
          <p:cNvPr id="24" name="Rectangle: Rounded Corners 23">
            <a:extLst>
              <a:ext uri="{FF2B5EF4-FFF2-40B4-BE49-F238E27FC236}">
                <a16:creationId xmlns:a16="http://schemas.microsoft.com/office/drawing/2014/main" id="{C8994E5E-A48B-4F69-8343-8501D8BCE300}"/>
              </a:ext>
            </a:extLst>
          </p:cNvPr>
          <p:cNvSpPr/>
          <p:nvPr/>
        </p:nvSpPr>
        <p:spPr>
          <a:xfrm>
            <a:off x="11450563" y="5075082"/>
            <a:ext cx="5873974" cy="1152525"/>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7823"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39" normalizeH="0" baseline="0" noProof="0">
                <a:ln>
                  <a:noFill/>
                </a:ln>
                <a:solidFill>
                  <a:prstClr val="white"/>
                </a:solidFill>
                <a:effectLst/>
                <a:uLnTx/>
                <a:uFillTx/>
                <a:latin typeface="Univers" panose="020B0503020202020204" pitchFamily="34" charset="0"/>
                <a:ea typeface="+mn-ea"/>
                <a:cs typeface="+mn-cs"/>
              </a:rPr>
              <a:t>Creating spaces for conversations and empathy</a:t>
            </a:r>
          </a:p>
        </p:txBody>
      </p:sp>
      <p:sp>
        <p:nvSpPr>
          <p:cNvPr id="25" name="Rectangle: Rounded Corners 24">
            <a:extLst>
              <a:ext uri="{FF2B5EF4-FFF2-40B4-BE49-F238E27FC236}">
                <a16:creationId xmlns:a16="http://schemas.microsoft.com/office/drawing/2014/main" id="{2E048348-4A5B-4521-9C56-93932AB7F24B}"/>
              </a:ext>
            </a:extLst>
          </p:cNvPr>
          <p:cNvSpPr/>
          <p:nvPr/>
        </p:nvSpPr>
        <p:spPr>
          <a:xfrm>
            <a:off x="11450563" y="6381328"/>
            <a:ext cx="5873974" cy="1152525"/>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7823"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39" normalizeH="0" baseline="0" noProof="0">
                <a:ln>
                  <a:noFill/>
                </a:ln>
                <a:solidFill>
                  <a:prstClr val="white"/>
                </a:solidFill>
                <a:effectLst/>
                <a:uLnTx/>
                <a:uFillTx/>
                <a:latin typeface="Univers" panose="020B0503020202020204" pitchFamily="34" charset="0"/>
                <a:ea typeface="+mn-ea"/>
                <a:cs typeface="+mn-cs"/>
              </a:rPr>
              <a:t>Addressing bystander inaction through allyship</a:t>
            </a:r>
          </a:p>
        </p:txBody>
      </p:sp>
      <p:sp>
        <p:nvSpPr>
          <p:cNvPr id="26" name="Rectangle: Rounded Corners 25">
            <a:extLst>
              <a:ext uri="{FF2B5EF4-FFF2-40B4-BE49-F238E27FC236}">
                <a16:creationId xmlns:a16="http://schemas.microsoft.com/office/drawing/2014/main" id="{6753B1F5-DA27-48B6-848D-5A5A001E12F9}"/>
              </a:ext>
            </a:extLst>
          </p:cNvPr>
          <p:cNvSpPr/>
          <p:nvPr/>
        </p:nvSpPr>
        <p:spPr>
          <a:xfrm>
            <a:off x="11437116" y="7652499"/>
            <a:ext cx="5873974" cy="1152525"/>
          </a:xfrm>
          <a:prstGeom prst="roundRect">
            <a:avLst/>
          </a:prstGeom>
          <a:solidFill>
            <a:srgbClr val="B91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7823"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39" normalizeH="0" baseline="0" noProof="0">
                <a:ln>
                  <a:noFill/>
                </a:ln>
                <a:solidFill>
                  <a:prstClr val="white"/>
                </a:solidFill>
                <a:effectLst/>
                <a:uLnTx/>
                <a:uFillTx/>
                <a:latin typeface="Univers" panose="020B0503020202020204" pitchFamily="34" charset="0"/>
                <a:ea typeface="+mn-ea"/>
                <a:cs typeface="+mn-cs"/>
              </a:rPr>
              <a:t>Reinforcing purpose and our values</a:t>
            </a:r>
          </a:p>
        </p:txBody>
      </p:sp>
      <p:sp>
        <p:nvSpPr>
          <p:cNvPr id="27" name="Arrow: Right 26" descr="arrow pointing right">
            <a:extLst>
              <a:ext uri="{FF2B5EF4-FFF2-40B4-BE49-F238E27FC236}">
                <a16:creationId xmlns:a16="http://schemas.microsoft.com/office/drawing/2014/main" id="{D8A2D138-C5F3-4B59-8D8E-8655FFDAA210}"/>
              </a:ext>
            </a:extLst>
          </p:cNvPr>
          <p:cNvSpPr/>
          <p:nvPr/>
        </p:nvSpPr>
        <p:spPr>
          <a:xfrm>
            <a:off x="9677400" y="5219700"/>
            <a:ext cx="1371600" cy="1355586"/>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TextBox 4">
            <a:extLst>
              <a:ext uri="{FF2B5EF4-FFF2-40B4-BE49-F238E27FC236}">
                <a16:creationId xmlns:a16="http://schemas.microsoft.com/office/drawing/2014/main" id="{D0B3E293-22F0-4A0C-BFC1-3403FF5851FF}"/>
              </a:ext>
            </a:extLst>
          </p:cNvPr>
          <p:cNvSpPr txBox="1">
            <a:spLocks noGrp="1"/>
          </p:cNvSpPr>
          <p:nvPr>
            <p:ph type="title" idx="4294967295"/>
          </p:nvPr>
        </p:nvSpPr>
        <p:spPr>
          <a:xfrm>
            <a:off x="1028700" y="447675"/>
            <a:ext cx="15894274" cy="11525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027"/>
              </a:lnSpc>
              <a:spcBef>
                <a:spcPts val="0"/>
              </a:spcBef>
              <a:spcAft>
                <a:spcPts val="0"/>
              </a:spcAft>
              <a:buClrTx/>
              <a:buSzTx/>
              <a:buFontTx/>
              <a:buNone/>
              <a:tabLst/>
              <a:defRPr/>
            </a:pPr>
            <a:r>
              <a:rPr lang="en-US" sz="7523" spc="993" dirty="0">
                <a:solidFill>
                  <a:srgbClr val="009FE3"/>
                </a:solidFill>
                <a:latin typeface="Univers" panose="020B0503020202020204" pitchFamily="34" charset="0"/>
                <a:ea typeface="+mn-ea"/>
                <a:cs typeface="+mn-cs"/>
              </a:rPr>
              <a:t>HOW IT CAN HELP YOU</a:t>
            </a:r>
            <a:endParaRPr kumimoji="0" lang="en-US" sz="7523" b="0" i="0" u="none" strike="noStrike" kern="1200" cap="none" spc="993" normalizeH="0" baseline="0" noProof="0" dirty="0">
              <a:ln>
                <a:noFill/>
              </a:ln>
              <a:solidFill>
                <a:srgbClr val="009FE3"/>
              </a:solidFill>
              <a:effectLst/>
              <a:uLnTx/>
              <a:uFillTx/>
              <a:latin typeface="Univers" panose="020B0503020202020204" pitchFamily="34" charset="0"/>
              <a:ea typeface="+mn-ea"/>
              <a:cs typeface="+mn-cs"/>
            </a:endParaRPr>
          </a:p>
        </p:txBody>
      </p:sp>
      <p:pic>
        <p:nvPicPr>
          <p:cNvPr id="18" name="Picture 3" descr="Happy monster">
            <a:extLst>
              <a:ext uri="{FF2B5EF4-FFF2-40B4-BE49-F238E27FC236}">
                <a16:creationId xmlns:a16="http://schemas.microsoft.com/office/drawing/2014/main" id="{543AF9AC-570C-4C85-B3F5-B394843BB7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05045" y="6610287"/>
            <a:ext cx="2378790" cy="3064014"/>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hteck 27" descr="Footer text reads: CARE • RESPECT • INTEGRITY • TRUST • ACCOUNTABILITY • SUSTAINABILITY&#10;And the UNICEF logo">
            <a:extLst>
              <a:ext uri="{FF2B5EF4-FFF2-40B4-BE49-F238E27FC236}">
                <a16:creationId xmlns:a16="http://schemas.microsoft.com/office/drawing/2014/main" id="{8ABC47D4-5D79-4C51-9DC0-318095883729}"/>
              </a:ext>
            </a:extLst>
          </p:cNvPr>
          <p:cNvSpPr/>
          <p:nvPr/>
        </p:nvSpPr>
        <p:spPr>
          <a:xfrm>
            <a:off x="-76200" y="9590655"/>
            <a:ext cx="18364200" cy="734445"/>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prstClr val="white"/>
              </a:solidFill>
              <a:effectLst/>
              <a:uLnTx/>
              <a:uFillTx/>
              <a:latin typeface="Calibri"/>
              <a:ea typeface="+mn-ea"/>
              <a:cs typeface="+mn-cs"/>
            </a:endParaRPr>
          </a:p>
        </p:txBody>
      </p:sp>
      <p:pic>
        <p:nvPicPr>
          <p:cNvPr id="24" name="Grafik 8" descr="UNICEF logo">
            <a:extLst>
              <a:ext uri="{FF2B5EF4-FFF2-40B4-BE49-F238E27FC236}">
                <a16:creationId xmlns:a16="http://schemas.microsoft.com/office/drawing/2014/main" id="{980505D7-BBD7-4B2E-86A9-7556B4F1C395}"/>
              </a:ext>
            </a:extLst>
          </p:cNvPr>
          <p:cNvPicPr>
            <a:picLocks noChangeAspect="1"/>
          </p:cNvPicPr>
          <p:nvPr/>
        </p:nvPicPr>
        <p:blipFill>
          <a:blip r:embed="rId2"/>
          <a:stretch>
            <a:fillRect/>
          </a:stretch>
        </p:blipFill>
        <p:spPr>
          <a:xfrm>
            <a:off x="13487400" y="9639300"/>
            <a:ext cx="4233058" cy="542471"/>
          </a:xfrm>
          <a:prstGeom prst="rect">
            <a:avLst/>
          </a:prstGeom>
        </p:spPr>
      </p:pic>
      <p:sp>
        <p:nvSpPr>
          <p:cNvPr id="25" name="TextBox 23">
            <a:extLst>
              <a:ext uri="{FF2B5EF4-FFF2-40B4-BE49-F238E27FC236}">
                <a16:creationId xmlns:a16="http://schemas.microsoft.com/office/drawing/2014/main" id="{D6C71676-1F54-4F16-863E-67C251AF20EA}"/>
              </a:ext>
            </a:extLst>
          </p:cNvPr>
          <p:cNvSpPr txBox="1"/>
          <p:nvPr/>
        </p:nvSpPr>
        <p:spPr>
          <a:xfrm>
            <a:off x="560461" y="9757946"/>
            <a:ext cx="131555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a:ln>
                  <a:noFill/>
                </a:ln>
                <a:solidFill>
                  <a:prstClr val="white"/>
                </a:solidFill>
                <a:effectLst/>
                <a:uLnTx/>
                <a:uFillTx/>
                <a:latin typeface="Univers" panose="020B0503020202020204" pitchFamily="34" charset="0"/>
                <a:ea typeface="+mn-ea"/>
                <a:cs typeface="Calibri Light" panose="020F0302020204030204" pitchFamily="34" charset="0"/>
              </a:rPr>
              <a:t>CARE • RESPECT • INTEGRITY • TRUST • ACCOUNTABILITY • SUSTAINABILITY</a:t>
            </a:r>
          </a:p>
        </p:txBody>
      </p:sp>
      <p:pic>
        <p:nvPicPr>
          <p:cNvPr id="4" name="Picture 6">
            <a:extLst>
              <a:ext uri="{FF2B5EF4-FFF2-40B4-BE49-F238E27FC236}">
                <a16:creationId xmlns:a16="http://schemas.microsoft.com/office/drawing/2014/main" id="{0F92DEF5-8C90-8019-4F9C-F340EF079C1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755840" y="6897039"/>
            <a:ext cx="2450215" cy="2744640"/>
          </a:xfrm>
          <a:prstGeom prst="rect">
            <a:avLst/>
          </a:prstGeom>
        </p:spPr>
      </p:pic>
      <p:sp>
        <p:nvSpPr>
          <p:cNvPr id="2" name="Title 1">
            <a:extLst>
              <a:ext uri="{FF2B5EF4-FFF2-40B4-BE49-F238E27FC236}">
                <a16:creationId xmlns:a16="http://schemas.microsoft.com/office/drawing/2014/main" id="{68E2A73E-8E1A-3D38-1625-510740132237}"/>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a:t>Your ideas here</a:t>
            </a:r>
          </a:p>
        </p:txBody>
      </p:sp>
    </p:spTree>
    <p:extLst>
      <p:ext uri="{BB962C8B-B14F-4D97-AF65-F5344CB8AC3E}">
        <p14:creationId xmlns:p14="http://schemas.microsoft.com/office/powerpoint/2010/main" val="2298563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happy monster">
            <a:extLst>
              <a:ext uri="{FF2B5EF4-FFF2-40B4-BE49-F238E27FC236}">
                <a16:creationId xmlns:a16="http://schemas.microsoft.com/office/drawing/2014/main" id="{40F0C287-B806-43DA-BD46-96A2845FA49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800727">
            <a:off x="3353398" y="4375052"/>
            <a:ext cx="3151998" cy="3895728"/>
          </a:xfrm>
          <a:prstGeom prst="rect">
            <a:avLst/>
          </a:prstGeom>
        </p:spPr>
      </p:pic>
      <p:pic>
        <p:nvPicPr>
          <p:cNvPr id="11" name="Picture 10" descr="happy monster">
            <a:extLst>
              <a:ext uri="{FF2B5EF4-FFF2-40B4-BE49-F238E27FC236}">
                <a16:creationId xmlns:a16="http://schemas.microsoft.com/office/drawing/2014/main" id="{DF53D84E-4D0A-44EB-84C0-FE68A4D516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14880">
            <a:off x="10273031" y="5801357"/>
            <a:ext cx="2857166" cy="3408765"/>
          </a:xfrm>
          <a:prstGeom prst="rect">
            <a:avLst/>
          </a:prstGeom>
        </p:spPr>
      </p:pic>
      <p:sp>
        <p:nvSpPr>
          <p:cNvPr id="4" name="TextBox 4"/>
          <p:cNvSpPr txBox="1"/>
          <p:nvPr/>
        </p:nvSpPr>
        <p:spPr>
          <a:xfrm>
            <a:off x="766238" y="1771325"/>
            <a:ext cx="15894273" cy="3359253"/>
          </a:xfrm>
          <a:prstGeom prst="rect">
            <a:avLst/>
          </a:prstGeom>
        </p:spPr>
        <p:txBody>
          <a:bodyPr wrap="square" lIns="0" tIns="0" rIns="0" bIns="0" rtlCol="0" anchor="t">
            <a:spAutoFit/>
          </a:bodyPr>
          <a:lstStyle/>
          <a:p>
            <a:endParaRPr>
              <a:latin typeface="Univers" panose="020B0503020202020204" pitchFamily="34" charset="0"/>
            </a:endParaRPr>
          </a:p>
          <a:p>
            <a:r>
              <a:rPr lang="en-US" sz="3200" spc="-119">
                <a:solidFill>
                  <a:srgbClr val="000000"/>
                </a:solidFill>
                <a:latin typeface="Univers" panose="020B0503020202020204" pitchFamily="34" charset="0"/>
              </a:rPr>
              <a:t>As teams explore ways to move to commitments at an individual and office level, it helps to publicly share idea and make commitments (which helps ensure people follow through with their commitments). You could ask learners to fill in a simple form like the below as they go through various experiences. You can access the form from </a:t>
            </a:r>
            <a:r>
              <a:rPr lang="en-US" sz="3200" spc="-119">
                <a:solidFill>
                  <a:srgbClr val="000000"/>
                </a:solidFill>
                <a:latin typeface="Univers" panose="020B0503020202020204" pitchFamily="34" charset="0"/>
                <a:hlinkClick r:id="rId6"/>
              </a:rPr>
              <a:t>here</a:t>
            </a:r>
            <a:r>
              <a:rPr lang="en-US" sz="3200" spc="-119">
                <a:solidFill>
                  <a:srgbClr val="000000"/>
                </a:solidFill>
                <a:latin typeface="Univers" panose="020B0503020202020204" pitchFamily="34" charset="0"/>
              </a:rPr>
              <a:t>.</a:t>
            </a:r>
            <a:endParaRPr lang="en-US" sz="3200" spc="-139">
              <a:solidFill>
                <a:srgbClr val="000000"/>
              </a:solidFill>
              <a:latin typeface="Glacial Indifference"/>
            </a:endParaRPr>
          </a:p>
          <a:p>
            <a:pPr>
              <a:lnSpc>
                <a:spcPts val="3599"/>
              </a:lnSpc>
            </a:pPr>
            <a:endParaRPr lang="en-US" sz="3499" spc="-139">
              <a:solidFill>
                <a:srgbClr val="000000"/>
              </a:solidFill>
              <a:latin typeface="Glacial Indifference"/>
            </a:endParaRPr>
          </a:p>
          <a:p>
            <a:pPr>
              <a:lnSpc>
                <a:spcPts val="2413"/>
              </a:lnSpc>
            </a:pPr>
            <a:endParaRPr lang="en-US" sz="3499" spc="-139">
              <a:solidFill>
                <a:srgbClr val="000000"/>
              </a:solidFill>
              <a:latin typeface="Glacial Indifference"/>
            </a:endParaRPr>
          </a:p>
          <a:p>
            <a:pPr>
              <a:lnSpc>
                <a:spcPts val="2413"/>
              </a:lnSpc>
              <a:spcBef>
                <a:spcPct val="0"/>
              </a:spcBef>
            </a:pPr>
            <a:endParaRPr lang="en-US" sz="3499" spc="-139">
              <a:solidFill>
                <a:srgbClr val="000000"/>
              </a:solidFill>
              <a:latin typeface="Glacial Indifference"/>
            </a:endParaRPr>
          </a:p>
        </p:txBody>
      </p:sp>
      <p:sp>
        <p:nvSpPr>
          <p:cNvPr id="5" name="TextBox 5"/>
          <p:cNvSpPr txBox="1">
            <a:spLocks noGrp="1"/>
          </p:cNvSpPr>
          <p:nvPr>
            <p:ph type="title" idx="4294967295"/>
          </p:nvPr>
        </p:nvSpPr>
        <p:spPr>
          <a:xfrm>
            <a:off x="1028700" y="447675"/>
            <a:ext cx="15894274" cy="11525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027"/>
              </a:lnSpc>
              <a:spcBef>
                <a:spcPts val="0"/>
              </a:spcBef>
              <a:spcAft>
                <a:spcPts val="0"/>
              </a:spcAft>
              <a:buClrTx/>
              <a:buSzTx/>
              <a:buFontTx/>
              <a:buNone/>
              <a:tabLst/>
              <a:defRPr/>
            </a:pPr>
            <a:r>
              <a:rPr kumimoji="0" lang="en-US" sz="7523" b="0" i="0" u="none" strike="noStrike" kern="1200" cap="none" spc="993" normalizeH="0" baseline="0" noProof="0">
                <a:ln>
                  <a:noFill/>
                </a:ln>
                <a:solidFill>
                  <a:srgbClr val="009FE3"/>
                </a:solidFill>
                <a:effectLst/>
                <a:uLnTx/>
                <a:uFillTx/>
                <a:latin typeface="Univers" panose="020B0503020202020204" pitchFamily="34" charset="0"/>
                <a:ea typeface="+mn-ea"/>
                <a:cs typeface="+mn-cs"/>
              </a:rPr>
              <a:t>MAKE THE LEARNING LAST</a:t>
            </a:r>
          </a:p>
        </p:txBody>
      </p:sp>
      <p:sp>
        <p:nvSpPr>
          <p:cNvPr id="6" name="Rechteck 27" descr="Footer text reads: CARE • RESPECT • INTEGRITY • TRUST • ACCOUNTABILITY • SUSTAINABILITY&#10;And the UNICEF logo">
            <a:extLst>
              <a:ext uri="{FF2B5EF4-FFF2-40B4-BE49-F238E27FC236}">
                <a16:creationId xmlns:a16="http://schemas.microsoft.com/office/drawing/2014/main" id="{0D21E2B8-32C7-4A7F-A306-2367610D2878}"/>
              </a:ext>
            </a:extLst>
          </p:cNvPr>
          <p:cNvSpPr/>
          <p:nvPr/>
        </p:nvSpPr>
        <p:spPr>
          <a:xfrm>
            <a:off x="-76200" y="9590655"/>
            <a:ext cx="18364200" cy="734445"/>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pic>
        <p:nvPicPr>
          <p:cNvPr id="7" name="Grafik 8" descr="UNICEF logo">
            <a:extLst>
              <a:ext uri="{FF2B5EF4-FFF2-40B4-BE49-F238E27FC236}">
                <a16:creationId xmlns:a16="http://schemas.microsoft.com/office/drawing/2014/main" id="{B19F6EE5-D5B7-48CA-A3E2-D8CBD903893E}"/>
              </a:ext>
            </a:extLst>
          </p:cNvPr>
          <p:cNvPicPr>
            <a:picLocks noChangeAspect="1"/>
          </p:cNvPicPr>
          <p:nvPr/>
        </p:nvPicPr>
        <p:blipFill>
          <a:blip r:embed="rId7"/>
          <a:stretch>
            <a:fillRect/>
          </a:stretch>
        </p:blipFill>
        <p:spPr>
          <a:xfrm>
            <a:off x="13487400" y="9639300"/>
            <a:ext cx="4233058" cy="542471"/>
          </a:xfrm>
          <a:prstGeom prst="rect">
            <a:avLst/>
          </a:prstGeom>
        </p:spPr>
      </p:pic>
      <p:sp>
        <p:nvSpPr>
          <p:cNvPr id="8" name="TextBox 23">
            <a:extLst>
              <a:ext uri="{FF2B5EF4-FFF2-40B4-BE49-F238E27FC236}">
                <a16:creationId xmlns:a16="http://schemas.microsoft.com/office/drawing/2014/main" id="{67A53CB0-C646-4454-80FF-7214DB6FF11F}"/>
              </a:ext>
            </a:extLst>
          </p:cNvPr>
          <p:cNvSpPr txBox="1"/>
          <p:nvPr/>
        </p:nvSpPr>
        <p:spPr>
          <a:xfrm>
            <a:off x="560461" y="9757946"/>
            <a:ext cx="13155539" cy="369332"/>
          </a:xfrm>
          <a:prstGeom prst="rect">
            <a:avLst/>
          </a:prstGeom>
          <a:noFill/>
        </p:spPr>
        <p:txBody>
          <a:bodyPr wrap="square" rtlCol="0">
            <a:spAutoFit/>
          </a:bodyPr>
          <a:lstStyle/>
          <a:p>
            <a:pPr lvl="0">
              <a:defRPr/>
            </a:pPr>
            <a:r>
              <a:rPr lang="en-US" b="1" spc="300">
                <a:solidFill>
                  <a:schemeClr val="bg1"/>
                </a:solidFill>
                <a:latin typeface="Univers" panose="020B0503020202020204" pitchFamily="34" charset="0"/>
                <a:cs typeface="Calibri Light" panose="020F0302020204030204" pitchFamily="34" charset="0"/>
              </a:rPr>
              <a:t>CARE • RESPECT • INTEGRITY • TRUST • ACCOUNTABILITY • SUSTAINABILITY</a:t>
            </a:r>
          </a:p>
        </p:txBody>
      </p:sp>
      <p:pic>
        <p:nvPicPr>
          <p:cNvPr id="3" name="Picture 2" descr="Image of the Commitments document">
            <a:extLst>
              <a:ext uri="{FF2B5EF4-FFF2-40B4-BE49-F238E27FC236}">
                <a16:creationId xmlns:a16="http://schemas.microsoft.com/office/drawing/2014/main" id="{D346FD4D-1ED6-4636-A158-D5F7ED5D95F2}"/>
              </a:ext>
            </a:extLst>
          </p:cNvPr>
          <p:cNvPicPr>
            <a:picLocks noChangeAspect="1"/>
          </p:cNvPicPr>
          <p:nvPr/>
        </p:nvPicPr>
        <p:blipFill>
          <a:blip r:embed="rId8"/>
          <a:stretch>
            <a:fillRect/>
          </a:stretch>
        </p:blipFill>
        <p:spPr>
          <a:xfrm>
            <a:off x="6400564" y="4557916"/>
            <a:ext cx="3709126" cy="482441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481044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143000" y="1859843"/>
            <a:ext cx="7391400" cy="6401753"/>
          </a:xfrm>
          <a:prstGeom prst="rect">
            <a:avLst/>
          </a:prstGeom>
        </p:spPr>
        <p:txBody>
          <a:bodyPr wrap="square" lIns="0" tIns="0" rIns="0" bIns="0" rtlCol="0" anchor="t">
            <a:spAutoFit/>
          </a:bodyPr>
          <a:lstStyle/>
          <a:p>
            <a:endParaRPr sz="3200">
              <a:latin typeface="Univers" panose="020B0503020202020204" pitchFamily="34" charset="0"/>
            </a:endParaRPr>
          </a:p>
          <a:p>
            <a:r>
              <a:rPr lang="en-US" sz="3200" spc="-119">
                <a:solidFill>
                  <a:srgbClr val="000000"/>
                </a:solidFill>
                <a:latin typeface="Univers" panose="020B0503020202020204" pitchFamily="34" charset="0"/>
              </a:rPr>
              <a:t>To support the cycle of learning and growth that individuals are committing to, we have also developed a ‘Reflective Practice’ tool which is </a:t>
            </a:r>
            <a:r>
              <a:rPr lang="en-US" sz="3200">
                <a:solidFill>
                  <a:srgbClr val="000000"/>
                </a:solidFill>
                <a:effectLst/>
                <a:latin typeface="Univers" panose="020B0503020202020204" pitchFamily="34" charset="0"/>
                <a:ea typeface="Calibri" panose="020F0502020204030204" pitchFamily="34" charset="0"/>
                <a:cs typeface="Arial" panose="020B0604020202020204" pitchFamily="34" charset="0"/>
              </a:rPr>
              <a:t>designed to support a colleagues throughout the learning process by helping to identify a key challenge, reflect and create alternative methods of action to overcome the challenge.</a:t>
            </a:r>
          </a:p>
          <a:p>
            <a:endParaRPr lang="en-US" sz="3200" spc="-139">
              <a:solidFill>
                <a:srgbClr val="000000"/>
              </a:solidFill>
              <a:latin typeface="Univers" panose="020B0503020202020204" pitchFamily="34" charset="0"/>
              <a:cs typeface="Arial" panose="020B0604020202020204" pitchFamily="34" charset="0"/>
            </a:endParaRPr>
          </a:p>
          <a:p>
            <a:r>
              <a:rPr lang="en-US" sz="3200" spc="-139">
                <a:solidFill>
                  <a:srgbClr val="000000"/>
                </a:solidFill>
                <a:latin typeface="Univers" panose="020B0503020202020204" pitchFamily="34" charset="0"/>
                <a:cs typeface="Arial" panose="020B0604020202020204" pitchFamily="34" charset="0"/>
              </a:rPr>
              <a:t>You can download the template from </a:t>
            </a:r>
            <a:r>
              <a:rPr lang="en-US" sz="3200" spc="-139">
                <a:solidFill>
                  <a:srgbClr val="000000"/>
                </a:solidFill>
                <a:latin typeface="Univers" panose="020B0503020202020204" pitchFamily="34" charset="0"/>
                <a:cs typeface="Arial" panose="020B0604020202020204" pitchFamily="34" charset="0"/>
                <a:hlinkClick r:id="rId2"/>
              </a:rPr>
              <a:t>here</a:t>
            </a:r>
            <a:r>
              <a:rPr lang="en-US" sz="3200" spc="-139">
                <a:solidFill>
                  <a:srgbClr val="000000"/>
                </a:solidFill>
                <a:latin typeface="Univers" panose="020B0503020202020204" pitchFamily="34" charset="0"/>
                <a:cs typeface="Arial" panose="020B0604020202020204" pitchFamily="34" charset="0"/>
              </a:rPr>
              <a:t>.</a:t>
            </a:r>
            <a:endParaRPr lang="en-US" sz="3200" spc="-139">
              <a:solidFill>
                <a:srgbClr val="000000"/>
              </a:solidFill>
              <a:latin typeface="Univers" panose="020B0503020202020204" pitchFamily="34" charset="0"/>
            </a:endParaRPr>
          </a:p>
        </p:txBody>
      </p:sp>
      <p:sp>
        <p:nvSpPr>
          <p:cNvPr id="5" name="TextBox 5"/>
          <p:cNvSpPr txBox="1">
            <a:spLocks noGrp="1"/>
          </p:cNvSpPr>
          <p:nvPr>
            <p:ph type="title" idx="4294967295"/>
          </p:nvPr>
        </p:nvSpPr>
        <p:spPr>
          <a:xfrm>
            <a:off x="1028700" y="447675"/>
            <a:ext cx="15894274" cy="11525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027"/>
              </a:lnSpc>
              <a:spcBef>
                <a:spcPts val="0"/>
              </a:spcBef>
              <a:spcAft>
                <a:spcPts val="0"/>
              </a:spcAft>
              <a:buClrTx/>
              <a:buSzTx/>
              <a:buFontTx/>
              <a:buNone/>
              <a:tabLst/>
              <a:defRPr/>
            </a:pPr>
            <a:r>
              <a:rPr kumimoji="0" lang="en-US" sz="7523" b="0" i="0" u="none" strike="noStrike" kern="1200" cap="none" spc="993" normalizeH="0" baseline="0" noProof="0" dirty="0">
                <a:ln>
                  <a:noFill/>
                </a:ln>
                <a:solidFill>
                  <a:srgbClr val="009FE3"/>
                </a:solidFill>
                <a:effectLst/>
                <a:uLnTx/>
                <a:uFillTx/>
                <a:latin typeface="Univers" panose="020B0503020202020204" pitchFamily="34" charset="0"/>
                <a:ea typeface="+mn-ea"/>
                <a:cs typeface="+mn-cs"/>
              </a:rPr>
              <a:t>MAKE COMMITMENTS</a:t>
            </a:r>
          </a:p>
        </p:txBody>
      </p:sp>
      <p:sp>
        <p:nvSpPr>
          <p:cNvPr id="6" name="Rechteck 27" descr="Footer text reads: CARE • RESPECT • INTEGRITY • TRUST • ACCOUNTABILITY • SUSTAINABILITY&#10;And the UNICEF logo">
            <a:extLst>
              <a:ext uri="{FF2B5EF4-FFF2-40B4-BE49-F238E27FC236}">
                <a16:creationId xmlns:a16="http://schemas.microsoft.com/office/drawing/2014/main" id="{0D21E2B8-32C7-4A7F-A306-2367610D2878}"/>
              </a:ext>
            </a:extLst>
          </p:cNvPr>
          <p:cNvSpPr/>
          <p:nvPr/>
        </p:nvSpPr>
        <p:spPr>
          <a:xfrm>
            <a:off x="-76200" y="9590655"/>
            <a:ext cx="18364200" cy="734445"/>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pic>
        <p:nvPicPr>
          <p:cNvPr id="7" name="Grafik 8" descr="UNICEF logo">
            <a:extLst>
              <a:ext uri="{FF2B5EF4-FFF2-40B4-BE49-F238E27FC236}">
                <a16:creationId xmlns:a16="http://schemas.microsoft.com/office/drawing/2014/main" id="{B19F6EE5-D5B7-48CA-A3E2-D8CBD903893E}"/>
              </a:ext>
            </a:extLst>
          </p:cNvPr>
          <p:cNvPicPr>
            <a:picLocks noChangeAspect="1"/>
          </p:cNvPicPr>
          <p:nvPr/>
        </p:nvPicPr>
        <p:blipFill>
          <a:blip r:embed="rId3"/>
          <a:stretch>
            <a:fillRect/>
          </a:stretch>
        </p:blipFill>
        <p:spPr>
          <a:xfrm>
            <a:off x="13487400" y="9639300"/>
            <a:ext cx="4233058" cy="542471"/>
          </a:xfrm>
          <a:prstGeom prst="rect">
            <a:avLst/>
          </a:prstGeom>
        </p:spPr>
      </p:pic>
      <p:sp>
        <p:nvSpPr>
          <p:cNvPr id="8" name="TextBox 23">
            <a:extLst>
              <a:ext uri="{FF2B5EF4-FFF2-40B4-BE49-F238E27FC236}">
                <a16:creationId xmlns:a16="http://schemas.microsoft.com/office/drawing/2014/main" id="{67A53CB0-C646-4454-80FF-7214DB6FF11F}"/>
              </a:ext>
            </a:extLst>
          </p:cNvPr>
          <p:cNvSpPr txBox="1"/>
          <p:nvPr/>
        </p:nvSpPr>
        <p:spPr>
          <a:xfrm>
            <a:off x="560461" y="9757946"/>
            <a:ext cx="13155539" cy="369332"/>
          </a:xfrm>
          <a:prstGeom prst="rect">
            <a:avLst/>
          </a:prstGeom>
          <a:noFill/>
        </p:spPr>
        <p:txBody>
          <a:bodyPr wrap="square" rtlCol="0">
            <a:spAutoFit/>
          </a:bodyPr>
          <a:lstStyle/>
          <a:p>
            <a:pPr lvl="0">
              <a:defRPr/>
            </a:pPr>
            <a:r>
              <a:rPr lang="en-US" b="1" spc="300">
                <a:solidFill>
                  <a:schemeClr val="bg1"/>
                </a:solidFill>
                <a:latin typeface="Univers" panose="020B0503020202020204" pitchFamily="34" charset="0"/>
                <a:cs typeface="Calibri Light" panose="020F0302020204030204" pitchFamily="34" charset="0"/>
              </a:rPr>
              <a:t>CARE • RESPECT • INTEGRITY • TRUST • ACCOUNTABILITY • SUSTAINABILITY</a:t>
            </a:r>
          </a:p>
        </p:txBody>
      </p:sp>
      <p:pic>
        <p:nvPicPr>
          <p:cNvPr id="3" name="Picture 2" descr="Image of the Reflective Practice document">
            <a:extLst>
              <a:ext uri="{FF2B5EF4-FFF2-40B4-BE49-F238E27FC236}">
                <a16:creationId xmlns:a16="http://schemas.microsoft.com/office/drawing/2014/main" id="{ED856549-9224-420E-8F39-3E0CCCB72324}"/>
              </a:ext>
            </a:extLst>
          </p:cNvPr>
          <p:cNvPicPr>
            <a:picLocks noChangeAspect="1"/>
          </p:cNvPicPr>
          <p:nvPr/>
        </p:nvPicPr>
        <p:blipFill>
          <a:blip r:embed="rId4"/>
          <a:stretch>
            <a:fillRect/>
          </a:stretch>
        </p:blipFill>
        <p:spPr>
          <a:xfrm>
            <a:off x="10372726" y="1888983"/>
            <a:ext cx="5324475" cy="676275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136349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CF5CE7C-97C8-4DD0-9276-15C367C493E0}"/>
              </a:ext>
            </a:extLst>
          </p:cNvPr>
          <p:cNvPicPr>
            <a:picLocks noChangeAspect="1"/>
          </p:cNvPicPr>
          <p:nvPr/>
        </p:nvPicPr>
        <p:blipFill>
          <a:blip r:embed="rId2"/>
          <a:stretch>
            <a:fillRect/>
          </a:stretch>
        </p:blipFill>
        <p:spPr>
          <a:xfrm>
            <a:off x="6887185" y="5143500"/>
            <a:ext cx="5131708" cy="3133557"/>
          </a:xfrm>
          <a:prstGeom prst="rect">
            <a:avLst/>
          </a:prstGeom>
          <a:effectLst>
            <a:outerShdw blurRad="50800" dist="38100" dir="5400000" algn="t" rotWithShape="0">
              <a:prstClr val="black">
                <a:alpha val="40000"/>
              </a:prstClr>
            </a:outerShdw>
          </a:effectLst>
        </p:spPr>
      </p:pic>
      <p:sp>
        <p:nvSpPr>
          <p:cNvPr id="5" name="TextBox 5"/>
          <p:cNvSpPr txBox="1">
            <a:spLocks noGrp="1"/>
          </p:cNvSpPr>
          <p:nvPr>
            <p:ph type="title" idx="4294967295"/>
          </p:nvPr>
        </p:nvSpPr>
        <p:spPr>
          <a:xfrm>
            <a:off x="1028700" y="447675"/>
            <a:ext cx="15894274" cy="230832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027"/>
              </a:lnSpc>
              <a:spcBef>
                <a:spcPts val="0"/>
              </a:spcBef>
              <a:spcAft>
                <a:spcPts val="0"/>
              </a:spcAft>
              <a:buClrTx/>
              <a:buSzTx/>
              <a:buFontTx/>
              <a:buNone/>
              <a:tabLst/>
              <a:defRPr/>
            </a:pPr>
            <a:r>
              <a:rPr lang="en-US" sz="7523" spc="993" dirty="0">
                <a:solidFill>
                  <a:srgbClr val="009FE3"/>
                </a:solidFill>
                <a:latin typeface="Univers" panose="020B0503020202020204" pitchFamily="34" charset="0"/>
                <a:ea typeface="+mn-ea"/>
                <a:cs typeface="+mn-cs"/>
              </a:rPr>
              <a:t>E</a:t>
            </a:r>
            <a:r>
              <a:rPr kumimoji="0" lang="en-US" sz="7523" b="0" i="0" u="none" strike="noStrike" kern="1200" cap="none" spc="993" normalizeH="0" baseline="0" noProof="0" dirty="0" err="1">
                <a:ln>
                  <a:noFill/>
                </a:ln>
                <a:solidFill>
                  <a:srgbClr val="009FE3"/>
                </a:solidFill>
                <a:effectLst/>
                <a:uLnTx/>
                <a:uFillTx/>
                <a:latin typeface="Univers" panose="020B0503020202020204" pitchFamily="34" charset="0"/>
                <a:ea typeface="+mn-ea"/>
                <a:cs typeface="+mn-cs"/>
              </a:rPr>
              <a:t>xamples</a:t>
            </a:r>
            <a:r>
              <a:rPr kumimoji="0" lang="en-US" sz="7523" b="0" i="0" u="none" strike="noStrike" kern="1200" cap="none" spc="993" normalizeH="0" baseline="0" noProof="0" dirty="0">
                <a:ln>
                  <a:noFill/>
                </a:ln>
                <a:solidFill>
                  <a:srgbClr val="009FE3"/>
                </a:solidFill>
                <a:effectLst/>
                <a:uLnTx/>
                <a:uFillTx/>
                <a:latin typeface="Univers" panose="020B0503020202020204" pitchFamily="34" charset="0"/>
                <a:ea typeface="+mn-ea"/>
                <a:cs typeface="+mn-cs"/>
              </a:rPr>
              <a:t> of commitments by other offices</a:t>
            </a:r>
          </a:p>
        </p:txBody>
      </p:sp>
      <p:sp>
        <p:nvSpPr>
          <p:cNvPr id="6" name="Rechteck 27" descr="Footer text reads: CARE • RESPECT • INTEGRITY • TRUST • ACCOUNTABILITY • SUSTAINABILITY&#10;And the UNICEF logo">
            <a:extLst>
              <a:ext uri="{FF2B5EF4-FFF2-40B4-BE49-F238E27FC236}">
                <a16:creationId xmlns:a16="http://schemas.microsoft.com/office/drawing/2014/main" id="{0D21E2B8-32C7-4A7F-A306-2367610D2878}"/>
              </a:ext>
            </a:extLst>
          </p:cNvPr>
          <p:cNvSpPr/>
          <p:nvPr/>
        </p:nvSpPr>
        <p:spPr>
          <a:xfrm>
            <a:off x="-76200" y="9590655"/>
            <a:ext cx="18364200" cy="734445"/>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pic>
        <p:nvPicPr>
          <p:cNvPr id="7" name="Grafik 8" descr="UNICEF logo">
            <a:extLst>
              <a:ext uri="{FF2B5EF4-FFF2-40B4-BE49-F238E27FC236}">
                <a16:creationId xmlns:a16="http://schemas.microsoft.com/office/drawing/2014/main" id="{B19F6EE5-D5B7-48CA-A3E2-D8CBD903893E}"/>
              </a:ext>
            </a:extLst>
          </p:cNvPr>
          <p:cNvPicPr>
            <a:picLocks noChangeAspect="1"/>
          </p:cNvPicPr>
          <p:nvPr/>
        </p:nvPicPr>
        <p:blipFill>
          <a:blip r:embed="rId3"/>
          <a:stretch>
            <a:fillRect/>
          </a:stretch>
        </p:blipFill>
        <p:spPr>
          <a:xfrm>
            <a:off x="13487400" y="9639300"/>
            <a:ext cx="4233058" cy="542471"/>
          </a:xfrm>
          <a:prstGeom prst="rect">
            <a:avLst/>
          </a:prstGeom>
        </p:spPr>
      </p:pic>
      <p:sp>
        <p:nvSpPr>
          <p:cNvPr id="8" name="TextBox 23">
            <a:extLst>
              <a:ext uri="{FF2B5EF4-FFF2-40B4-BE49-F238E27FC236}">
                <a16:creationId xmlns:a16="http://schemas.microsoft.com/office/drawing/2014/main" id="{67A53CB0-C646-4454-80FF-7214DB6FF11F}"/>
              </a:ext>
            </a:extLst>
          </p:cNvPr>
          <p:cNvSpPr txBox="1"/>
          <p:nvPr/>
        </p:nvSpPr>
        <p:spPr>
          <a:xfrm>
            <a:off x="560461" y="9757946"/>
            <a:ext cx="13155539" cy="369332"/>
          </a:xfrm>
          <a:prstGeom prst="rect">
            <a:avLst/>
          </a:prstGeom>
          <a:noFill/>
        </p:spPr>
        <p:txBody>
          <a:bodyPr wrap="square" rtlCol="0">
            <a:spAutoFit/>
          </a:bodyPr>
          <a:lstStyle/>
          <a:p>
            <a:pPr lvl="0">
              <a:defRPr/>
            </a:pPr>
            <a:r>
              <a:rPr lang="en-US" b="1" spc="300">
                <a:solidFill>
                  <a:schemeClr val="bg1"/>
                </a:solidFill>
                <a:latin typeface="Univers" panose="020B0503020202020204" pitchFamily="34" charset="0"/>
                <a:cs typeface="Calibri Light" panose="020F0302020204030204" pitchFamily="34" charset="0"/>
              </a:rPr>
              <a:t>CARE • RESPECT • INTEGRITY • TRUST • ACCOUNTABILITY • SUSTAINABILITY</a:t>
            </a:r>
          </a:p>
        </p:txBody>
      </p:sp>
      <p:sp>
        <p:nvSpPr>
          <p:cNvPr id="9" name="TextBox 8">
            <a:extLst>
              <a:ext uri="{FF2B5EF4-FFF2-40B4-BE49-F238E27FC236}">
                <a16:creationId xmlns:a16="http://schemas.microsoft.com/office/drawing/2014/main" id="{67A92EF1-1382-A60B-EA73-249E0794EA12}"/>
              </a:ext>
            </a:extLst>
          </p:cNvPr>
          <p:cNvSpPr txBox="1"/>
          <p:nvPr/>
        </p:nvSpPr>
        <p:spPr>
          <a:xfrm>
            <a:off x="1028700" y="3131619"/>
            <a:ext cx="7943892" cy="2308324"/>
          </a:xfrm>
          <a:prstGeom prst="rect">
            <a:avLst/>
          </a:prstGeom>
          <a:noFill/>
        </p:spPr>
        <p:txBody>
          <a:bodyPr wrap="square" lIns="91440" tIns="45720" rIns="91440" bIns="45720" anchor="t">
            <a:spAutoFit/>
          </a:bodyPr>
          <a:lstStyle/>
          <a:p>
            <a:pPr marL="0" marR="0">
              <a:spcBef>
                <a:spcPts val="0"/>
              </a:spcBef>
              <a:spcAft>
                <a:spcPts val="0"/>
              </a:spcAft>
            </a:pPr>
            <a:r>
              <a:rPr lang="en-US" sz="1800" b="1" dirty="0">
                <a:solidFill>
                  <a:srgbClr val="002060"/>
                </a:solidFill>
                <a:effectLst/>
                <a:latin typeface="Univers" panose="020B0503020202020204" pitchFamily="34" charset="0"/>
                <a:ea typeface="Calibri" panose="020F0502020204030204" pitchFamily="34" charset="0"/>
              </a:rPr>
              <a:t>Commitment Tree </a:t>
            </a:r>
            <a:r>
              <a:rPr lang="en-US" sz="1800" dirty="0">
                <a:effectLst/>
                <a:latin typeface="Univers" panose="020B0503020202020204" pitchFamily="34" charset="0"/>
                <a:ea typeface="Calibri" panose="020F0502020204030204" pitchFamily="34" charset="0"/>
              </a:rPr>
              <a:t>– polaroid photos &amp; commitment “leaves” on the tree</a:t>
            </a:r>
          </a:p>
          <a:p>
            <a:pPr marL="0" marR="0">
              <a:spcBef>
                <a:spcPts val="0"/>
              </a:spcBef>
              <a:spcAft>
                <a:spcPts val="0"/>
              </a:spcAft>
            </a:pPr>
            <a:r>
              <a:rPr lang="en-US" sz="1800" dirty="0">
                <a:effectLst/>
                <a:latin typeface="Univers"/>
                <a:ea typeface="Calibri"/>
              </a:rPr>
              <a:t>This is an active and visual activity where each participant will write on a “leaf” ONE action/commitment that demonstrates HOW they can enhance </a:t>
            </a:r>
            <a:r>
              <a:rPr lang="en-US" sz="1800" i="1" dirty="0">
                <a:effectLst/>
                <a:latin typeface="Univers"/>
                <a:ea typeface="Calibri"/>
              </a:rPr>
              <a:t>valuing people &amp; culture</a:t>
            </a:r>
            <a:r>
              <a:rPr lang="en-US" sz="1800" dirty="0">
                <a:effectLst/>
                <a:latin typeface="Univers"/>
                <a:ea typeface="Calibri"/>
              </a:rPr>
              <a:t> in their respective offices ONE action/commitment they will take to address/mitigate what weakens the culture. A polaroid photo will be attached to each participant’s commitment. </a:t>
            </a:r>
            <a:endParaRPr lang="en-US" sz="1800" dirty="0">
              <a:effectLst/>
              <a:latin typeface="Univers" panose="020B0503020202020204" pitchFamily="34" charset="0"/>
              <a:ea typeface="Calibri" panose="020F0502020204030204" pitchFamily="34" charset="0"/>
            </a:endParaRPr>
          </a:p>
        </p:txBody>
      </p:sp>
      <p:pic>
        <p:nvPicPr>
          <p:cNvPr id="1026" name="Picture 2">
            <a:extLst>
              <a:ext uri="{FF2B5EF4-FFF2-40B4-BE49-F238E27FC236}">
                <a16:creationId xmlns:a16="http://schemas.microsoft.com/office/drawing/2014/main" id="{A7A40028-01BC-E2EC-3417-A05E555038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0" y="5143500"/>
            <a:ext cx="5570883" cy="41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group of people with different colored circles&#10;&#10;Description automatically generated">
            <a:extLst>
              <a:ext uri="{FF2B5EF4-FFF2-40B4-BE49-F238E27FC236}">
                <a16:creationId xmlns:a16="http://schemas.microsoft.com/office/drawing/2014/main" id="{5BD472CD-5362-E518-4C68-E13859D9FB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0558" y="1825620"/>
            <a:ext cx="6789900" cy="4274699"/>
          </a:xfrm>
          <a:prstGeom prst="rect">
            <a:avLst/>
          </a:prstGeom>
          <a:effectLst>
            <a:outerShdw blurRad="50800" dist="38100" dir="5400000" algn="t" rotWithShape="0">
              <a:prstClr val="black">
                <a:alpha val="40000"/>
              </a:prstClr>
            </a:outerShdw>
          </a:effectLst>
        </p:spPr>
      </p:pic>
      <p:pic>
        <p:nvPicPr>
          <p:cNvPr id="15" name="Picture 14">
            <a:extLst>
              <a:ext uri="{FF2B5EF4-FFF2-40B4-BE49-F238E27FC236}">
                <a16:creationId xmlns:a16="http://schemas.microsoft.com/office/drawing/2014/main" id="{51C477CC-BE7F-E919-E941-391D408859D9}"/>
              </a:ext>
            </a:extLst>
          </p:cNvPr>
          <p:cNvPicPr>
            <a:picLocks noChangeAspect="1"/>
          </p:cNvPicPr>
          <p:nvPr/>
        </p:nvPicPr>
        <p:blipFill>
          <a:blip r:embed="rId6"/>
          <a:stretch>
            <a:fillRect/>
          </a:stretch>
        </p:blipFill>
        <p:spPr>
          <a:xfrm>
            <a:off x="12320319" y="6341381"/>
            <a:ext cx="5325740" cy="300821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071518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187338" y="1237904"/>
            <a:ext cx="15894274" cy="6924973"/>
          </a:xfrm>
          <a:prstGeom prst="rect">
            <a:avLst/>
          </a:prstGeom>
        </p:spPr>
        <p:txBody>
          <a:bodyPr lIns="0" tIns="0" rIns="0" bIns="0" rtlCol="0" anchor="t">
            <a:spAutoFit/>
          </a:bodyPr>
          <a:lstStyle/>
          <a:p>
            <a:pPr marL="0" marR="0" lvl="0" indent="0" algn="l" defTabSz="914400" rtl="0" eaLnBrk="1" fontAlgn="auto" latinLnBrk="0" hangingPunct="1">
              <a:lnSpc>
                <a:spcPts val="902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ts val="9027"/>
              </a:lnSpc>
              <a:spcBef>
                <a:spcPts val="0"/>
              </a:spcBef>
              <a:spcAft>
                <a:spcPts val="0"/>
              </a:spcAft>
              <a:buClrTx/>
              <a:buSzTx/>
              <a:buFontTx/>
              <a:buNone/>
              <a:tabLst/>
              <a:defRPr/>
            </a:pPr>
            <a:r>
              <a:rPr kumimoji="0" lang="en-US" sz="7523" b="0" i="0" u="none" strike="noStrike" kern="1200" cap="none" spc="993" normalizeH="0" baseline="0" noProof="0">
                <a:ln>
                  <a:noFill/>
                </a:ln>
                <a:solidFill>
                  <a:prstClr val="black"/>
                </a:solidFill>
                <a:effectLst/>
                <a:uLnTx/>
                <a:uFillTx/>
                <a:latin typeface="Univers" panose="020B0503020202020204" pitchFamily="34" charset="0"/>
                <a:ea typeface="+mn-ea"/>
                <a:cs typeface="+mn-cs"/>
              </a:rPr>
              <a:t>1.</a:t>
            </a:r>
            <a:r>
              <a:rPr kumimoji="0" lang="en-US" sz="8000" b="0" i="0" u="none" strike="noStrike" kern="1200" cap="none" spc="-139" normalizeH="0" baseline="0" noProof="0">
                <a:ln>
                  <a:noFill/>
                </a:ln>
                <a:solidFill>
                  <a:prstClr val="black"/>
                </a:solidFill>
                <a:effectLst/>
                <a:uLnTx/>
                <a:uFillTx/>
                <a:latin typeface="Univers" panose="020B0503020202020204" pitchFamily="34" charset="0"/>
                <a:ea typeface="+mn-ea"/>
                <a:cs typeface="+mn-cs"/>
              </a:rPr>
              <a:t> AWARENESS OF THE </a:t>
            </a:r>
            <a:r>
              <a:rPr kumimoji="0" lang="en-US" sz="8000" b="1" i="0" u="none" strike="noStrike" kern="1200" cap="none" spc="-139" normalizeH="0" baseline="0" noProof="0">
                <a:ln>
                  <a:noFill/>
                </a:ln>
                <a:solidFill>
                  <a:prstClr val="black"/>
                </a:solidFill>
                <a:effectLst/>
                <a:uLnTx/>
                <a:uFillTx/>
                <a:latin typeface="Univers" panose="020B0503020202020204" pitchFamily="34" charset="0"/>
                <a:ea typeface="+mn-ea"/>
                <a:cs typeface="+mn-cs"/>
              </a:rPr>
              <a:t>POWER OF OUR MINDSET AND IMPACT ON BIAS</a:t>
            </a:r>
          </a:p>
          <a:p>
            <a:pPr marL="0" marR="0" lvl="0" indent="0" algn="l" defTabSz="914400" rtl="0" eaLnBrk="1" fontAlgn="auto" latinLnBrk="0" hangingPunct="1">
              <a:lnSpc>
                <a:spcPts val="9027"/>
              </a:lnSpc>
              <a:spcBef>
                <a:spcPts val="0"/>
              </a:spcBef>
              <a:spcAft>
                <a:spcPts val="0"/>
              </a:spcAft>
              <a:buClrTx/>
              <a:buSzTx/>
              <a:buFontTx/>
              <a:buNone/>
              <a:tabLst/>
              <a:defRPr/>
            </a:pPr>
            <a:endParaRPr kumimoji="0" lang="en-US" sz="7523" b="0" i="0" u="none" strike="noStrike" kern="1200" cap="none" spc="993" normalizeH="0" baseline="0" noProof="0">
              <a:ln>
                <a:noFill/>
              </a:ln>
              <a:solidFill>
                <a:srgbClr val="00B0F0"/>
              </a:solidFill>
              <a:effectLst/>
              <a:uLnTx/>
              <a:uFillTx/>
              <a:latin typeface="Univers" panose="020B0503020202020204" pitchFamily="34" charset="0"/>
              <a:ea typeface="+mn-ea"/>
              <a:cs typeface="+mn-cs"/>
            </a:endParaRPr>
          </a:p>
          <a:p>
            <a:pPr marL="0" marR="0" lvl="0" indent="0" algn="l" defTabSz="914400" rtl="0" eaLnBrk="1" fontAlgn="auto" latinLnBrk="0" hangingPunct="1">
              <a:lnSpc>
                <a:spcPts val="9027"/>
              </a:lnSpc>
              <a:spcBef>
                <a:spcPts val="0"/>
              </a:spcBef>
              <a:spcAft>
                <a:spcPts val="0"/>
              </a:spcAft>
              <a:buClrTx/>
              <a:buSzTx/>
              <a:buFontTx/>
              <a:buNone/>
              <a:tabLst/>
              <a:defRPr/>
            </a:pPr>
            <a:endParaRPr kumimoji="0" lang="en-US" sz="7523" b="0" i="0" u="none" strike="noStrike" kern="1200" cap="none" spc="993" normalizeH="0" baseline="0" noProof="0">
              <a:ln>
                <a:noFill/>
              </a:ln>
              <a:solidFill>
                <a:srgbClr val="009FE3"/>
              </a:solidFill>
              <a:effectLst/>
              <a:uLnTx/>
              <a:uFillTx/>
              <a:latin typeface="Glacial Indifference"/>
              <a:ea typeface="+mn-ea"/>
              <a:cs typeface="+mn-cs"/>
            </a:endParaRPr>
          </a:p>
        </p:txBody>
      </p:sp>
      <p:sp>
        <p:nvSpPr>
          <p:cNvPr id="7" name="Rechteck 27" descr="Footer text reads: CARE • RESPECT • INTEGRITY • TRUST • ACCOUNTABILITY • SUSTAINABILITY&#10;And the UNICEF logo">
            <a:extLst>
              <a:ext uri="{FF2B5EF4-FFF2-40B4-BE49-F238E27FC236}">
                <a16:creationId xmlns:a16="http://schemas.microsoft.com/office/drawing/2014/main" id="{36D66899-284F-42D5-AF4F-AD5F84BC3321}"/>
              </a:ext>
            </a:extLst>
          </p:cNvPr>
          <p:cNvSpPr/>
          <p:nvPr/>
        </p:nvSpPr>
        <p:spPr>
          <a:xfrm>
            <a:off x="-76200" y="9590655"/>
            <a:ext cx="18364200" cy="734445"/>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prstClr val="white"/>
              </a:solidFill>
              <a:effectLst/>
              <a:uLnTx/>
              <a:uFillTx/>
              <a:latin typeface="Calibri"/>
              <a:ea typeface="+mn-ea"/>
              <a:cs typeface="+mn-cs"/>
            </a:endParaRPr>
          </a:p>
        </p:txBody>
      </p:sp>
      <p:pic>
        <p:nvPicPr>
          <p:cNvPr id="8" name="Grafik 8" descr="UNICEF logo">
            <a:extLst>
              <a:ext uri="{FF2B5EF4-FFF2-40B4-BE49-F238E27FC236}">
                <a16:creationId xmlns:a16="http://schemas.microsoft.com/office/drawing/2014/main" id="{57A40E5F-3583-4C8B-9690-355FC4C149EC}"/>
              </a:ext>
            </a:extLst>
          </p:cNvPr>
          <p:cNvPicPr>
            <a:picLocks noChangeAspect="1"/>
          </p:cNvPicPr>
          <p:nvPr/>
        </p:nvPicPr>
        <p:blipFill>
          <a:blip r:embed="rId2"/>
          <a:stretch>
            <a:fillRect/>
          </a:stretch>
        </p:blipFill>
        <p:spPr>
          <a:xfrm>
            <a:off x="13487400" y="9639300"/>
            <a:ext cx="4233058" cy="542471"/>
          </a:xfrm>
          <a:prstGeom prst="rect">
            <a:avLst/>
          </a:prstGeom>
        </p:spPr>
      </p:pic>
      <p:sp>
        <p:nvSpPr>
          <p:cNvPr id="9" name="TextBox 23">
            <a:extLst>
              <a:ext uri="{FF2B5EF4-FFF2-40B4-BE49-F238E27FC236}">
                <a16:creationId xmlns:a16="http://schemas.microsoft.com/office/drawing/2014/main" id="{7E9AFDDA-CF3F-459D-9EF9-E887769CD1BD}"/>
              </a:ext>
            </a:extLst>
          </p:cNvPr>
          <p:cNvSpPr txBox="1">
            <a:spLocks noGrp="1"/>
          </p:cNvSpPr>
          <p:nvPr>
            <p:ph type="title" idx="4294967295"/>
          </p:nvPr>
        </p:nvSpPr>
        <p:spPr>
          <a:xfrm>
            <a:off x="560461" y="9757946"/>
            <a:ext cx="13155539"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a:ln>
                  <a:noFill/>
                </a:ln>
                <a:solidFill>
                  <a:prstClr val="white"/>
                </a:solidFill>
                <a:effectLst/>
                <a:uLnTx/>
                <a:uFillTx/>
                <a:latin typeface="Univers" panose="020B0503020202020204" pitchFamily="34" charset="0"/>
                <a:ea typeface="+mn-ea"/>
                <a:cs typeface="Calibri Light" panose="020F0302020204030204" pitchFamily="34" charset="0"/>
              </a:rPr>
              <a:t>CARE • RESPECT • INTEGRITY • TRUST • ACCOUNTABILITY • SUSTAINABILITY</a:t>
            </a:r>
          </a:p>
        </p:txBody>
      </p:sp>
      <p:pic>
        <p:nvPicPr>
          <p:cNvPr id="11" name="Picture 13">
            <a:extLst>
              <a:ext uri="{FF2B5EF4-FFF2-40B4-BE49-F238E27FC236}">
                <a16:creationId xmlns:a16="http://schemas.microsoft.com/office/drawing/2014/main" id="{F61AEA31-1E53-4A93-A7BC-55ABFCAF18E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8737" y="6265562"/>
            <a:ext cx="3756097" cy="3400975"/>
          </a:xfrm>
          <a:prstGeom prst="rect">
            <a:avLst/>
          </a:prstGeom>
        </p:spPr>
      </p:pic>
      <p:pic>
        <p:nvPicPr>
          <p:cNvPr id="14" name="Picture 14">
            <a:extLst>
              <a:ext uri="{FF2B5EF4-FFF2-40B4-BE49-F238E27FC236}">
                <a16:creationId xmlns:a16="http://schemas.microsoft.com/office/drawing/2014/main" id="{7752394E-CB8D-4E0F-B228-428836C1AB7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385684" y="6265562"/>
            <a:ext cx="3289670" cy="3400975"/>
          </a:xfrm>
          <a:prstGeom prst="rect">
            <a:avLst/>
          </a:prstGeom>
        </p:spPr>
      </p:pic>
      <p:pic>
        <p:nvPicPr>
          <p:cNvPr id="16" name="Picture 3">
            <a:extLst>
              <a:ext uri="{FF2B5EF4-FFF2-40B4-BE49-F238E27FC236}">
                <a16:creationId xmlns:a16="http://schemas.microsoft.com/office/drawing/2014/main" id="{845F8878-FB51-435A-936B-B52E7BB9DAB7}"/>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374150" y="5372100"/>
            <a:ext cx="3405012" cy="4385846"/>
          </a:xfrm>
          <a:prstGeom prst="rect">
            <a:avLst/>
          </a:prstGeom>
        </p:spPr>
      </p:pic>
      <p:pic>
        <p:nvPicPr>
          <p:cNvPr id="17" name="Picture 4">
            <a:extLst>
              <a:ext uri="{FF2B5EF4-FFF2-40B4-BE49-F238E27FC236}">
                <a16:creationId xmlns:a16="http://schemas.microsoft.com/office/drawing/2014/main" id="{17BFA9CA-0380-49B8-BAF1-8020F66B4B68}"/>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738929" y="6350774"/>
            <a:ext cx="2722873" cy="3365349"/>
          </a:xfrm>
          <a:prstGeom prst="rect">
            <a:avLst/>
          </a:prstGeom>
        </p:spPr>
      </p:pic>
      <p:pic>
        <p:nvPicPr>
          <p:cNvPr id="18" name="Picture 5">
            <a:extLst>
              <a:ext uri="{FF2B5EF4-FFF2-40B4-BE49-F238E27FC236}">
                <a16:creationId xmlns:a16="http://schemas.microsoft.com/office/drawing/2014/main" id="{B29D212E-1503-4A86-94C5-27B22E0207A3}"/>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852428" y="5981700"/>
            <a:ext cx="4399849" cy="3735872"/>
          </a:xfrm>
          <a:prstGeom prst="rect">
            <a:avLst/>
          </a:prstGeom>
        </p:spPr>
      </p:pic>
      <p:pic>
        <p:nvPicPr>
          <p:cNvPr id="19" name="Picture 6">
            <a:extLst>
              <a:ext uri="{FF2B5EF4-FFF2-40B4-BE49-F238E27FC236}">
                <a16:creationId xmlns:a16="http://schemas.microsoft.com/office/drawing/2014/main" id="{C9ADCD7A-A8EB-4D4F-8E21-CAF5DFFE19B3}"/>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497012" y="5553602"/>
            <a:ext cx="3673394" cy="41148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item1.xml><?xml version="1.0" encoding="utf-8"?>
<ct:contentTypeSchema xmlns:ct="http://schemas.microsoft.com/office/2006/metadata/contentType" xmlns:ma="http://schemas.microsoft.com/office/2006/metadata/properties/metaAttributes" ct:_="" ma:_="" ma:contentTypeName="UNICEF Document" ma:contentTypeID="0x0101009BA85F8052A6DA4FA3E31FF9F74C69700091731506761AB149A4FCE0AB119F588A" ma:contentTypeVersion="49" ma:contentTypeDescription="Create a new document." ma:contentTypeScope="" ma:versionID="dae05a33b637f28c502fc7084d79a200">
  <xsd:schema xmlns:xsd="http://www.w3.org/2001/XMLSchema" xmlns:xs="http://www.w3.org/2001/XMLSchema" xmlns:p="http://schemas.microsoft.com/office/2006/metadata/properties" xmlns:ns1="http://schemas.microsoft.com/sharepoint/v3" xmlns:ns2="ca283e0b-db31-4043-a2ef-b80661bf084a" xmlns:ns3="http://schemas.microsoft.com/sharepoint.v3" xmlns:ns4="20490ae3-e79a-4a57-95f4-6848b3c6e7aa" xmlns:ns5="7abf6c93-12ca-410d-9187-6a38b73a269b" xmlns:ns6="http://schemas.microsoft.com/sharepoint/v4" targetNamespace="http://schemas.microsoft.com/office/2006/metadata/properties" ma:root="true" ma:fieldsID="c59b3b2f0e4143cf60e5c3b3fd8b4744" ns1:_="" ns2:_="" ns3:_="" ns4:_="" ns5:_="" ns6:_="">
    <xsd:import namespace="http://schemas.microsoft.com/sharepoint/v3"/>
    <xsd:import namespace="ca283e0b-db31-4043-a2ef-b80661bf084a"/>
    <xsd:import namespace="http://schemas.microsoft.com/sharepoint.v3"/>
    <xsd:import namespace="20490ae3-e79a-4a57-95f4-6848b3c6e7aa"/>
    <xsd:import namespace="7abf6c93-12ca-410d-9187-6a38b73a269b"/>
    <xsd:import namespace="http://schemas.microsoft.com/sharepoint/v4"/>
    <xsd:element name="properties">
      <xsd:complexType>
        <xsd:sequence>
          <xsd:element name="documentManagement">
            <xsd:complexType>
              <xsd:all>
                <xsd:element ref="ns2:WrittenBy" minOccurs="0"/>
                <xsd:element ref="ns2:ContentLanguage" minOccurs="0"/>
                <xsd:element ref="ns3:CategoryDescription" minOccurs="0"/>
                <xsd:element ref="ns2:RecipientsEmail" minOccurs="0"/>
                <xsd:element ref="ns2:SenderEmail" minOccurs="0"/>
                <xsd:element ref="ns2:DateTransmittedEmail" minOccurs="0"/>
                <xsd:element ref="ns2:k8c968e8c72a4eda96b7e8fdbe192be2" minOccurs="0"/>
                <xsd:element ref="ns2:ga975397408f43e4b84ec8e5a598e523" minOccurs="0"/>
                <xsd:element ref="ns2:mda26ace941f4791a7314a339fee829c" minOccurs="0"/>
                <xsd:element ref="ns2:TaxCatchAllLabel" minOccurs="0"/>
                <xsd:element ref="ns2:TaxCatchAll" minOccurs="0"/>
                <xsd:element ref="ns2:h6a71f3e574e4344bc34f3fc9dd20054" minOccurs="0"/>
                <xsd:element ref="ns2:ContentStatus" minOccurs="0"/>
                <xsd:element ref="ns2:j169e817e0ee4eb8974e6fc4a2762909" minOccurs="0"/>
                <xsd:element ref="ns2:j048a4f9aaad4a8990a1d5e5f53cb451" minOccurs="0"/>
                <xsd:element ref="ns5:MediaServiceMetadata" minOccurs="0"/>
                <xsd:element ref="ns5:MediaServiceFastMetadata" minOccurs="0"/>
                <xsd:element ref="ns4:SharedWithUsers" minOccurs="0"/>
                <xsd:element ref="ns4:SharedWithDetails" minOccurs="0"/>
                <xsd:element ref="ns5:MediaServiceAutoKeyPoints" minOccurs="0"/>
                <xsd:element ref="ns5:MediaServiceKeyPoints" minOccurs="0"/>
                <xsd:element ref="ns6:IconOverlay" minOccurs="0"/>
                <xsd:element ref="ns1:_vti_ItemHoldRecordStatus" minOccurs="0"/>
                <xsd:element ref="ns1:_vti_ItemDeclaredRecord" minOccurs="0"/>
                <xsd:element ref="ns4:TaxKeywordTaxHTField" minOccurs="0"/>
                <xsd:element ref="ns4:_dlc_DocId" minOccurs="0"/>
                <xsd:element ref="ns4:_dlc_DocIdUrl" minOccurs="0"/>
                <xsd:element ref="ns4:_dlc_DocIdPersistId" minOccurs="0"/>
                <xsd:element ref="ns4:SemaphoreItemMetadata" minOccurs="0"/>
                <xsd:element ref="ns5:MediaServiceDateTaken" minOccurs="0"/>
                <xsd:element ref="ns5:MediaServiceAutoTags" minOccurs="0"/>
                <xsd:element ref="ns5:MediaServiceOCR" minOccurs="0"/>
                <xsd:element ref="ns5:MediaServiceGenerationTime" minOccurs="0"/>
                <xsd:element ref="ns5:MediaServiceEventHashCode" minOccurs="0"/>
                <xsd:element ref="ns5:MediaServiceLocation" minOccurs="0"/>
                <xsd:element ref="ns5:MediaLengthInSeconds" minOccurs="0"/>
                <xsd:element ref="ns5:lcf76f155ced4ddcb4097134ff3c332f" minOccurs="0"/>
                <xsd:element ref="ns5:MediaServiceObjectDetectorVersions" minOccurs="0"/>
                <xsd:element ref="ns5: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vti_ItemHoldRecordStatus" ma:index="38" nillable="true" ma:displayName="Hold and Record Status" ma:decimals="0" ma:description="" ma:hidden="true" ma:indexed="true" ma:internalName="_vti_ItemHoldRecordStatus" ma:readOnly="true">
      <xsd:simpleType>
        <xsd:restriction base="dms:Unknown"/>
      </xsd:simpleType>
    </xsd:element>
    <xsd:element name="_vti_ItemDeclaredRecord" ma:index="39" nillable="true" ma:displayName="Declared Record" ma:hidden="true" ma:internalName="_vti_ItemDeclaredRecord"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a283e0b-db31-4043-a2ef-b80661bf084a" elementFormDefault="qualified">
    <xsd:import namespace="http://schemas.microsoft.com/office/2006/documentManagement/types"/>
    <xsd:import namespace="http://schemas.microsoft.com/office/infopath/2007/PartnerControls"/>
    <xsd:element name="WrittenBy" ma:index="3" nillable="true" ma:displayName="Written By" ma:description="‘Written By’ is auto-completed with the name of the uploader, but can be edited if you are uploading on behalf of someone else." ma:list="UserInfo" ma:SharePointGroup="0" ma:internalName="WrittenBy"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Language" ma:index="4" nillable="true" ma:displayName="Content Language *" ma:default="English" ma:format="RadioButtons" ma:indexed="true" ma:internalName="ContentLanguage">
      <xsd:simpleType>
        <xsd:restriction base="dms:Choice">
          <xsd:enumeration value="English"/>
          <xsd:enumeration value="French"/>
          <xsd:enumeration value="Spanish"/>
          <xsd:enumeration value="Russian"/>
          <xsd:enumeration value="Chinese"/>
          <xsd:enumeration value="Arabic"/>
          <xsd:enumeration value="other"/>
        </xsd:restriction>
      </xsd:simpleType>
    </xsd:element>
    <xsd:element name="RecipientsEmail" ma:index="9" nillable="true" ma:displayName="Recipients (email)" ma:hidden="true" ma:internalName="RecipientsEmail" ma:readOnly="false">
      <xsd:simpleType>
        <xsd:restriction base="dms:Text">
          <xsd:maxLength value="255"/>
        </xsd:restriction>
      </xsd:simpleType>
    </xsd:element>
    <xsd:element name="SenderEmail" ma:index="10" nillable="true" ma:displayName="Sender (email)" ma:hidden="true" ma:internalName="SenderEmail" ma:readOnly="false">
      <xsd:simpleType>
        <xsd:restriction base="dms:Text">
          <xsd:maxLength value="255"/>
        </xsd:restriction>
      </xsd:simpleType>
    </xsd:element>
    <xsd:element name="DateTransmittedEmail" ma:index="11" nillable="true" ma:displayName="Date transmitted (email)" ma:format="DateTime" ma:hidden="true" ma:internalName="DateTransmittedEmail" ma:readOnly="false">
      <xsd:simpleType>
        <xsd:restriction base="dms:DateTime"/>
      </xsd:simpleType>
    </xsd:element>
    <xsd:element name="k8c968e8c72a4eda96b7e8fdbe192be2" ma:index="12" nillable="true" ma:taxonomy="true" ma:internalName="k8c968e8c72a4eda96b7e8fdbe192be2" ma:taxonomyFieldName="GeographicScope" ma:displayName="Geographic Scope" ma:default="" ma:fieldId="{48c968e8-c72a-4eda-96b7-e8fdbe192be2}" ma:taxonomyMulti="true" ma:sspId="73f51738-d318-4883-9d64-4f0bd0ccc55e" ma:termSetId="0a00fedf-defc-4fe3-a3bf-9929b29a638e" ma:anchorId="00000000-0000-0000-0000-000000000000" ma:open="false" ma:isKeyword="false">
      <xsd:complexType>
        <xsd:sequence>
          <xsd:element ref="pc:Terms" minOccurs="0" maxOccurs="1"/>
        </xsd:sequence>
      </xsd:complexType>
    </xsd:element>
    <xsd:element name="ga975397408f43e4b84ec8e5a598e523" ma:index="16" nillable="true" ma:taxonomy="true" ma:internalName="ga975397408f43e4b84ec8e5a598e523" ma:taxonomyFieldName="OfficeDivision" ma:displayName="Office/Division *" ma:default="1033;#Executive Director's Office-456B|c0beddf9-bcea-4a15-82c2-a232435c9c06" ma:fieldId="{0a975397-408f-43e4-b84e-c8e5a598e523}" ma:sspId="73f51738-d318-4883-9d64-4f0bd0ccc55e" ma:termSetId="1761a25e-44f4-4213-964a-f96c515e12cb" ma:anchorId="00000000-0000-0000-0000-000000000000" ma:open="false" ma:isKeyword="false">
      <xsd:complexType>
        <xsd:sequence>
          <xsd:element ref="pc:Terms" minOccurs="0" maxOccurs="1"/>
        </xsd:sequence>
      </xsd:complexType>
    </xsd:element>
    <xsd:element name="mda26ace941f4791a7314a339fee829c" ma:index="17" nillable="true" ma:taxonomy="true" ma:internalName="mda26ace941f4791a7314a339fee829c" ma:taxonomyFieldName="DocumentType" ma:displayName="Document Type *" ma:indexed="true" ma:readOnly="false" ma:default="" ma:fieldId="{6da26ace-941f-4791-a731-4a339fee829c}" ma:sspId="73f51738-d318-4883-9d64-4f0bd0ccc55e" ma:termSetId="f93b6877-8902-4378-8587-5ec85f36ead9" ma:anchorId="00000000-0000-0000-0000-000000000000" ma:open="false" ma:isKeyword="false">
      <xsd:complexType>
        <xsd:sequence>
          <xsd:element ref="pc:Terms" minOccurs="0" maxOccurs="1"/>
        </xsd:sequence>
      </xsd:complexType>
    </xsd:element>
    <xsd:element name="TaxCatchAllLabel" ma:index="18" nillable="true" ma:displayName="Taxonomy Catch All Column1" ma:hidden="true" ma:list="{6f6b7891-84e3-4d3d-8f1f-8180bab7920c}" ma:internalName="TaxCatchAllLabel" ma:readOnly="true" ma:showField="CatchAllDataLabel" ma:web="20490ae3-e79a-4a57-95f4-6848b3c6e7aa">
      <xsd:complexType>
        <xsd:complexContent>
          <xsd:extension base="dms:MultiChoiceLookup">
            <xsd:sequence>
              <xsd:element name="Value" type="dms:Lookup" maxOccurs="unbounded" minOccurs="0" nillable="true"/>
            </xsd:sequence>
          </xsd:extension>
        </xsd:complexContent>
      </xsd:complexType>
    </xsd:element>
    <xsd:element name="TaxCatchAll" ma:index="22" nillable="true" ma:displayName="Taxonomy Catch All Column" ma:hidden="true" ma:list="{6f6b7891-84e3-4d3d-8f1f-8180bab7920c}" ma:internalName="TaxCatchAll" ma:showField="CatchAllData" ma:web="20490ae3-e79a-4a57-95f4-6848b3c6e7aa">
      <xsd:complexType>
        <xsd:complexContent>
          <xsd:extension base="dms:MultiChoiceLookup">
            <xsd:sequence>
              <xsd:element name="Value" type="dms:Lookup" maxOccurs="unbounded" minOccurs="0" nillable="true"/>
            </xsd:sequence>
          </xsd:extension>
        </xsd:complexContent>
      </xsd:complexType>
    </xsd:element>
    <xsd:element name="h6a71f3e574e4344bc34f3fc9dd20054" ma:index="23" nillable="true" ma:taxonomy="true" ma:internalName="h6a71f3e574e4344bc34f3fc9dd20054" ma:taxonomyFieldName="Topic" ma:displayName="Topic *" ma:readOnly="false" ma:default="" ma:fieldId="{16a71f3e-574e-4344-bc34-f3fc9dd20054}" ma:taxonomyMulti="true" ma:sspId="73f51738-d318-4883-9d64-4f0bd0ccc55e" ma:termSetId="9561e0e6-71cf-4f3c-87c3-08a6b5d907e8" ma:anchorId="00000000-0000-0000-0000-000000000000" ma:open="false" ma:isKeyword="false">
      <xsd:complexType>
        <xsd:sequence>
          <xsd:element ref="pc:Terms" minOccurs="0" maxOccurs="1"/>
        </xsd:sequence>
      </xsd:complexType>
    </xsd:element>
    <xsd:element name="ContentStatus" ma:index="25" nillable="true" ma:displayName="Content Status" ma:description="Optional column to indicate document status: no status, draft, final or expired.​" ma:format="RadioButtons" ma:internalName="ContentStatus">
      <xsd:simpleType>
        <xsd:restriction base="dms:Choice">
          <xsd:enumeration value="­"/>
          <xsd:enumeration value="Draft"/>
          <xsd:enumeration value="Final"/>
          <xsd:enumeration value="Expired"/>
        </xsd:restriction>
      </xsd:simpleType>
    </xsd:element>
    <xsd:element name="j169e817e0ee4eb8974e6fc4a2762909" ma:index="26" nillable="true" ma:taxonomy="true" ma:internalName="j169e817e0ee4eb8974e6fc4a2762909" ma:taxonomyFieldName="CriticalForLongTermRetention" ma:displayName="Critical for long-term retention?" ma:default="" ma:fieldId="{3169e817-e0ee-4eb8-974e-6fc4a2762909}" ma:sspId="73f51738-d318-4883-9d64-4f0bd0ccc55e" ma:termSetId="59f85175-3dbf-4592-9c1d-453af9da4e8b" ma:anchorId="00000000-0000-0000-0000-000000000000" ma:open="false" ma:isKeyword="false">
      <xsd:complexType>
        <xsd:sequence>
          <xsd:element ref="pc:Terms" minOccurs="0" maxOccurs="1"/>
        </xsd:sequence>
      </xsd:complexType>
    </xsd:element>
    <xsd:element name="j048a4f9aaad4a8990a1d5e5f53cb451" ma:index="28" nillable="true" ma:taxonomy="true" ma:internalName="j048a4f9aaad4a8990a1d5e5f53cb451" ma:taxonomyFieldName="SystemDTAC" ma:displayName="System-DT-AC" ma:default="" ma:fieldId="{3048a4f9-aaad-4a89-90a1-d5e5f53cb451}" ma:sspId="73f51738-d318-4883-9d64-4f0bd0ccc55e" ma:termSetId="1e3381f3-a35f-499a-9a3c-017e5423e02a"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internalName="CategoryDescription">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0490ae3-e79a-4a57-95f4-6848b3c6e7aa" elementFormDefault="qualified">
    <xsd:import namespace="http://schemas.microsoft.com/office/2006/documentManagement/types"/>
    <xsd:import namespace="http://schemas.microsoft.com/office/infopath/2007/PartnerControls"/>
    <xsd:element name="SharedWithUsers" ma:index="3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4" nillable="true" ma:displayName="Shared With Details" ma:internalName="SharedWithDetails" ma:readOnly="true">
      <xsd:simpleType>
        <xsd:restriction base="dms:Note">
          <xsd:maxLength value="255"/>
        </xsd:restriction>
      </xsd:simpleType>
    </xsd:element>
    <xsd:element name="TaxKeywordTaxHTField" ma:index="40" nillable="true" ma:taxonomy="true" ma:internalName="TaxKeywordTaxHTField" ma:taxonomyFieldName="TaxKeyword" ma:displayName="Enterprise Keywords" ma:fieldId="{23f27201-bee3-471e-b2e7-b64fd8b7ca38}" ma:taxonomyMulti="true" ma:sspId="73f51738-d318-4883-9d64-4f0bd0ccc55e" ma:termSetId="00000000-0000-0000-0000-000000000000" ma:anchorId="00000000-0000-0000-0000-000000000000" ma:open="true" ma:isKeyword="true">
      <xsd:complexType>
        <xsd:sequence>
          <xsd:element ref="pc:Terms" minOccurs="0" maxOccurs="1"/>
        </xsd:sequence>
      </xsd:complexType>
    </xsd:element>
    <xsd:element name="_dlc_DocId" ma:index="41" nillable="true" ma:displayName="Document ID Value" ma:description="The value of the document ID assigned to this item." ma:indexed="true" ma:internalName="_dlc_DocId" ma:readOnly="true">
      <xsd:simpleType>
        <xsd:restriction base="dms:Text"/>
      </xsd:simpleType>
    </xsd:element>
    <xsd:element name="_dlc_DocIdUrl" ma:index="4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43" nillable="true" ma:displayName="Persist ID" ma:description="Keep ID on add." ma:hidden="true" ma:internalName="_dlc_DocIdPersistId" ma:readOnly="true">
      <xsd:simpleType>
        <xsd:restriction base="dms:Boolean"/>
      </xsd:simpleType>
    </xsd:element>
    <xsd:element name="SemaphoreItemMetadata" ma:index="44" nillable="true" ma:displayName="Semaphore Status" ma:hidden="true" ma:internalName="SemaphoreItemMetadata">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abf6c93-12ca-410d-9187-6a38b73a269b" elementFormDefault="qualified">
    <xsd:import namespace="http://schemas.microsoft.com/office/2006/documentManagement/types"/>
    <xsd:import namespace="http://schemas.microsoft.com/office/infopath/2007/PartnerControls"/>
    <xsd:element name="MediaServiceMetadata" ma:index="31" nillable="true" ma:displayName="MediaServiceMetadata" ma:hidden="true" ma:internalName="MediaServiceMetadata" ma:readOnly="true">
      <xsd:simpleType>
        <xsd:restriction base="dms:Note"/>
      </xsd:simpleType>
    </xsd:element>
    <xsd:element name="MediaServiceFastMetadata" ma:index="32" nillable="true" ma:displayName="MediaServiceFastMetadata" ma:hidden="true" ma:internalName="MediaServiceFastMetadata" ma:readOnly="true">
      <xsd:simpleType>
        <xsd:restriction base="dms:Note"/>
      </xsd:simpleType>
    </xsd:element>
    <xsd:element name="MediaServiceAutoKeyPoints" ma:index="35" nillable="true" ma:displayName="MediaServiceAutoKeyPoints" ma:hidden="true" ma:internalName="MediaServiceAutoKeyPoints" ma:readOnly="true">
      <xsd:simpleType>
        <xsd:restriction base="dms:Note"/>
      </xsd:simpleType>
    </xsd:element>
    <xsd:element name="MediaServiceKeyPoints" ma:index="36" nillable="true" ma:displayName="KeyPoints" ma:internalName="MediaServiceKeyPoints" ma:readOnly="true">
      <xsd:simpleType>
        <xsd:restriction base="dms:Note">
          <xsd:maxLength value="255"/>
        </xsd:restriction>
      </xsd:simpleType>
    </xsd:element>
    <xsd:element name="MediaServiceDateTaken" ma:index="45" nillable="true" ma:displayName="MediaServiceDateTaken" ma:hidden="true" ma:internalName="MediaServiceDateTaken" ma:readOnly="true">
      <xsd:simpleType>
        <xsd:restriction base="dms:Text"/>
      </xsd:simpleType>
    </xsd:element>
    <xsd:element name="MediaServiceAutoTags" ma:index="46" nillable="true" ma:displayName="Tags" ma:internalName="MediaServiceAutoTags" ma:readOnly="true">
      <xsd:simpleType>
        <xsd:restriction base="dms:Text"/>
      </xsd:simpleType>
    </xsd:element>
    <xsd:element name="MediaServiceOCR" ma:index="47" nillable="true" ma:displayName="Extracted Text" ma:internalName="MediaServiceOCR" ma:readOnly="true">
      <xsd:simpleType>
        <xsd:restriction base="dms:Note">
          <xsd:maxLength value="255"/>
        </xsd:restriction>
      </xsd:simpleType>
    </xsd:element>
    <xsd:element name="MediaServiceGenerationTime" ma:index="48" nillable="true" ma:displayName="MediaServiceGenerationTime" ma:hidden="true" ma:internalName="MediaServiceGenerationTime" ma:readOnly="true">
      <xsd:simpleType>
        <xsd:restriction base="dms:Text"/>
      </xsd:simpleType>
    </xsd:element>
    <xsd:element name="MediaServiceEventHashCode" ma:index="49" nillable="true" ma:displayName="MediaServiceEventHashCode" ma:hidden="true" ma:internalName="MediaServiceEventHashCode" ma:readOnly="true">
      <xsd:simpleType>
        <xsd:restriction base="dms:Text"/>
      </xsd:simpleType>
    </xsd:element>
    <xsd:element name="MediaServiceLocation" ma:index="50" nillable="true" ma:displayName="Location" ma:internalName="MediaServiceLocation" ma:readOnly="true">
      <xsd:simpleType>
        <xsd:restriction base="dms:Text"/>
      </xsd:simpleType>
    </xsd:element>
    <xsd:element name="MediaLengthInSeconds" ma:index="51" nillable="true" ma:displayName="Length (seconds)" ma:internalName="MediaLengthInSeconds" ma:readOnly="true">
      <xsd:simpleType>
        <xsd:restriction base="dms:Unknown"/>
      </xsd:simpleType>
    </xsd:element>
    <xsd:element name="lcf76f155ced4ddcb4097134ff3c332f" ma:index="53" nillable="true" ma:taxonomy="true" ma:internalName="lcf76f155ced4ddcb4097134ff3c332f" ma:taxonomyFieldName="MediaServiceImageTags" ma:displayName="Image Tags" ma:readOnly="false" ma:fieldId="{5cf76f15-5ced-4ddc-b409-7134ff3c332f}" ma:taxonomyMulti="true" ma:sspId="73f51738-d318-4883-9d64-4f0bd0ccc55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54" nillable="true" ma:displayName="MediaServiceObjectDetectorVersions" ma:hidden="true" ma:indexed="true" ma:internalName="MediaServiceObjectDetectorVersions" ma:readOnly="true">
      <xsd:simpleType>
        <xsd:restriction base="dms:Text"/>
      </xsd:simpleType>
    </xsd:element>
    <xsd:element name="MediaServiceSearchProperties" ma:index="5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37"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ct:contentTypeSchema ct:_="" ma:_="" ma:contentTypeName="UNICEF Document" ma:contentTypeID="0x0101009BA85F8052A6DA4FA3E31FF9F74C6970007C42D4161943DD4CA5E06C3CF8F57F60" ma:contentTypeVersion="54" ma:contentTypeDescription="" ma:contentTypeScope="" ma:versionID="71c442b425d40f5e0c50f2231cf2b238" xmlns:ct="http://schemas.microsoft.com/office/2006/metadata/contentType" xmlns:ma="http://schemas.microsoft.com/office/2006/metadata/properties/metaAttributes">
<xsd:schema targetNamespace="http://schemas.microsoft.com/office/2006/metadata/properties" ma:root="true" ma:fieldsID="336f6439f2ef961a1edca7a337b9693c" ns2:_="" ns3:_="" ns4:_="" ns5:_="" xmlns:xsd="http://www.w3.org/2001/XMLSchema" xmlns:xs="http://www.w3.org/2001/XMLSchema" xmlns:p="http://schemas.microsoft.com/office/2006/metadata/properties" xmlns:ns2="ca283e0b-db31-4043-a2ef-b80661bf084a" xmlns:ns3="http://schemas.microsoft.com/sharepoint.v3" xmlns:ns4="65182ab8-747e-4d60-8b70-c4a0a711ff47" xmlns:ns5="65182ab8-747e-4d 60-8b70-c4a0a711ff47">
<xsd:import namespace="ca283e0b-db31-4043-a2ef-b80661bf084a"/>
<xsd:import namespace="http://schemas.microsoft.com/sharepoint.v3"/>
<xsd:import namespace="65182ab8-747e-4d60-8b70-c4a0a711ff47"/>
<xsd:import namespace="65182ab8-747e-4d 60-8b70-c4a0a711ff47"/>
<xsd:element name="properties">
<xsd:complexType>
<xsd:sequence>
<xsd:element name="documentManagement">
<xsd:complexType>
<xsd:all>
<xsd:element ref="ns2:WrittenBy" minOccurs="0"/>
<xsd:element ref="ns2:ContentLanguage" minOccurs="0"/>
<xsd:element ref="ns3:CategoryDescription" minOccurs="0"/>
<xsd:element ref="ns2:RecipientsEmail" minOccurs="0"/>
<xsd:element ref="ns2:SenderEmail" minOccurs="0"/>
<xsd:element ref="ns2:DateTransmittedEmail" minOccurs="0"/>
<xsd:element ref="ns2:k8c968e8c72a4eda96b7e8fdbe192be2" minOccurs="0"/>
<xsd:element ref="ns2:ga975397408f43e4b84ec8e5a598e523" minOccurs="0"/>
<xsd:element ref="ns2:mda26ace941f4791a7314a339fee829c" minOccurs="0"/>
<xsd:element ref="ns2:TaxCatchAllLabel" minOccurs="0"/>
<xsd:element ref="ns2:TaxCatchAll" minOccurs="0"/>
<xsd:element ref="ns2:h6a71f3e574e4344bc34f3fc9dd20054" minOccurs="0"/>
<xsd:element ref="ns2:ContentStatus" minOccurs="0"/>
<xsd:element ref="ns2:j169e817e0ee4eb8974e6fc4a2762909" minOccurs="0"/>
<xsd:element ref="ns2:j048a4f9aaad4a8990a1d5e5f53cb451" minOccurs="0"/>
<xsd:element ref="ns4:IsK_UNICEFApproved" minOccurs="0"/>
<xsd:element ref="ns4:K_UNICEFApprovedBy" minOccurs="0"/>
<xsd:element ref="ns4:K_UNICEFComments" minOccurs="0"/>
<xsd:element ref="ns4:K_UNICEFRequestedBy" minOccurs="0"/>
<xsd:element ref="ns5:K_UNICEFStatus" minOccurs="0"/>
</xsd:all>
</xsd:complexType>
</xsd:element>
</xsd:sequence>
</xsd:complexType>
</xsd:element>
</xsd:schema>
<xsd:schema targetNamespace="ca283e0b-db31-4043-a2ef-b80661bf084a" elementFormDefault="qualified" xmlns:xsd="http://www.w3.org/2001/XMLSchema" xmlns:xs="http://www.w3.org/2001/XMLSchema" xmlns:dms="http://schemas.microsoft.com/office/2006/documentManagement/types" xmlns:pc="http://schemas.microsoft.com/office/infopath/2007/PartnerControls">
<xsd:import namespace="http://schemas.microsoft.com/office/2006/documentManagement/types"/>
<xsd:import namespace="http://schemas.microsoft.com/office/infopath/2007/PartnerControls"/>
<xsd:element name="WrittenBy" ma:index="3" nillable="true" ma:displayName="Written By" ma:description="‘Written By’ is auto-completed with the name of the uploader, but can be edited if you are uploading on behalf of someone else." ma:list="UserInfo" ma:SharePointGroup="0" ma:internalName="WrittenBy"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Language" ma:index="4" nillable="true" ma:displayName="Content Language *" ma:format="RadioButtons" ma:internalName="ContentLanguage" ma:readOnly="false">
<xsd:simpleType>
<xsd:restriction base="dms:Choice">
<xsd:enumeration value="English"/>
<xsd:enumeration value="French"/>
<xsd:enumeration value="Spanish"/>
<xsd:enumeration value="Russian"/>
<xsd:enumeration value="Chinese"/>
<xsd:enumeration value="Arabic"/>
<xsd:enumeration value="other"/>
</xsd:restriction>
</xsd:simpleType>
</xsd:element>
<xsd:element name="RecipientsEmail" ma:index="9" nillable="true" ma:displayName="Recipients (email)" ma:hidden="true" ma:internalName="RecipientsEmail" ma:readOnly="false">
<xsd:simpleType>
<xsd:restriction base="dms:Text">
<xsd:maxLength value="255"/>
</xsd:restriction>
</xsd:simpleType>
</xsd:element>
<xsd:element name="SenderEmail" ma:index="10" nillable="true" ma:displayName="Sender (email)" ma:hidden="true" ma:internalName="SenderEmail" ma:readOnly="false">
<xsd:simpleType>
<xsd:restriction base="dms:Text">
<xsd:maxLength value="255"/>
</xsd:restriction>
</xsd:simpleType>
</xsd:element>
<xsd:element name="DateTransmittedEmail" ma:index="11" nillable="true" ma:displayName="Date transmitted (email)" ma:format="DateTime" ma:hidden="true" ma:internalName="DateTransmittedEmail" ma:readOnly="false">
<xsd:simpleType>
<xsd:restriction base="dms:DateTime"/>
</xsd:simpleType>
</xsd:element>
<xsd:element name="k8c968e8c72a4eda96b7e8fdbe192be2" ma:index="12" nillable="true" ma:taxonomy="true" ma:internalName="k8c968e8c72a4eda96b7e8fdbe192be2" ma:taxonomyFieldName="GeographicScope" ma:displayName="Geographic Scope" ma:default="" ma:fieldId="{48c968e8-c72a-4eda-96b7-e8fdbe192be2}" ma:taxonomyMulti="true" ma:sspId="73f51738-d318-4883-9d64-4f0bd0ccc55e" ma:termSetId="0a00fedf-defc-4fe3-a3bf-9929b29a638e" ma:anchorId="00000000-0000-0000-0000-000000000000" ma:open="false" ma:isKeyword="false">
<xsd:complexType>
<xsd:sequence>
<xsd:element ref="pc:Terms" minOccurs="0" maxOccurs="1"></xsd:element>
</xsd:sequence>
</xsd:complexType>
</xsd:element>
<xsd:element name="ga975397408f43e4b84ec8e5a598e523" ma:index="16" nillable="true" ma:taxonomy="true" ma:internalName="ga975397408f43e4b84ec8e5a598e523" ma:taxonomyFieldName="OfficeDivision" ma:displayName="Office/Division *" ma:readOnly="false" ma:default="" ma:fieldId="{0a975397-408f-43e4-b84e-c8e5a598e523}" ma:sspId="73f51738-d318-4883-9d64-4f0bd0ccc55e" ma:termSetId="1761a25e-44f4-4213-964a-f96c515e12cb" ma:anchorId="00000000-0000-0000-0000-000000000000" ma:open="false" ma:isKeyword="false">
<xsd:complexType>
<xsd:sequence>
<xsd:element ref="pc:Terms" minOccurs="0" maxOccurs="1"></xsd:element>
</xsd:sequence>
</xsd:complexType>
</xsd:element>
<xsd:element name="mda26ace941f4791a7314a339fee829c" ma:index="17" nillable="true" ma:taxonomy="true" ma:internalName="mda26ace941f4791a7314a339fee829c" ma:taxonomyFieldName="DocumentType" ma:displayName="Document Type *" ma:readOnly="false" ma:default="" ma:fieldId="{6da26ace-941f-4791-a731-4a339fee829c}" ma:sspId="73f51738-d318-4883-9d64-4f0bd0ccc55e" ma:termSetId="f93b6877-8902-4378-8587-5ec85f36ead9" ma:anchorId="00000000-0000-0000-0000-000000000000" ma:open="false" ma:isKeyword="false">
<xsd:complexType>
<xsd:sequence>
<xsd:element ref="pc:Terms" minOccurs="0" maxOccurs="1"></xsd:element>
</xsd:sequence>
</xsd:complexType>
</xsd:element>
<xsd:element name="TaxCatchAllLabel" ma:index="18" nillable="true" ma:displayName="Taxonomy Catch All Column1" ma:hidden="true" ma:list="{fc5a93e1-ce92-4357-927b-b45b7a0f7a1b}" ma:internalName="TaxCatchAllLabel" ma:readOnly="true" ma:showField="CatchAllDataLabel" ma:web="fe7f5b94-830e-4452-bfd5-53bd544a7fe6">
<xsd:complexType>
<xsd:complexContent>
<xsd:extension base="dms:MultiChoiceLookup">
<xsd:sequence>
<xsd:element name="Value" type="dms:Lookup" maxOccurs="unbounded" minOccurs="0" nillable="true"/>
</xsd:sequence>
</xsd:extension>
</xsd:complexContent>
</xsd:complexType>
</xsd:element>
<xsd:element name="TaxCatchAll" ma:index="22" nillable="true" ma:displayName="Taxonomy Catch All Column" ma:hidden="true" ma:list="{fc5a93e1-ce92-4357-927b-b45b7a0f7a1b}" ma:internalName="TaxCatchAll" ma:showField="CatchAllData" ma:web="fe7f5b94-830e-4452-bfd5-53bd544a7fe6">
<xsd:complexType>
<xsd:complexContent>
<xsd:extension base="dms:MultiChoiceLookup">
<xsd:sequence>
<xsd:element name="Value" type="dms:Lookup" maxOccurs="unbounded" minOccurs="0" nillable="true"/>
</xsd:sequence>
</xsd:extension>
</xsd:complexContent>
</xsd:complexType>
</xsd:element>
<xsd:element name="h6a71f3e574e4344bc34f3fc9dd20054" ma:index="23" nillable="true" ma:taxonomy="true" ma:internalName="h6a71f3e574e4344bc34f3fc9dd20054" ma:taxonomyFieldName="Topic" ma:displayName="Topic *" ma:readOnly="false" ma:default="" ma:fieldId="{16a71f3e-574e-4344-bc34-f3fc9dd20054}" ma:taxonomyMulti="true" ma:sspId="73f51738-d318-4883-9d64-4f0bd0ccc55e" ma:termSetId="9561e0e6-71cf-4f3c-87c3-08a6b5d907e8" ma:anchorId="00000000-0000-0000-0000-000000000000" ma:open="false" ma:isKeyword="false">
<xsd:complexType>
<xsd:sequence>
<xsd:element ref="pc:Terms" minOccurs="0" maxOccurs="1"></xsd:element>
</xsd:sequence>
</xsd:complexType>
</xsd:element>
<xsd:element name="ContentStatus" ma:index="25" nillable="true" ma:displayName="Content Status" ma:description="Optional column to indicate document status: no status, draft, final or expired.​" ma:format="RadioButtons" ma:internalName="ContentStatus">
<xsd:simpleType>
<xsd:restriction base="dms:Choice">
<xsd:enumeration value="­"/>
<xsd:enumeration value="Draft"/>
<xsd:enumeration value="Final"/>
<xsd:enumeration value="Expired"/>
</xsd:restriction>
</xsd:simpleType>
</xsd:element>
<xsd:element name="j169e817e0ee4eb8974e6fc4a2762909" ma:index="26" nillable="true" ma:taxonomy="true" ma:internalName="j169e817e0ee4eb8974e6fc4a2762909" ma:taxonomyFieldName="CriticalForLongTermRetention" ma:displayName="Critical for long-term retention?" ma:default="" ma:fieldId="{3169e817-e0ee-4eb8-974e-6fc4a2762909}" ma:sspId="73f51738-d318-4883-9d64-4f0bd0ccc55e" ma:termSetId="59f85175-3dbf-4592-9c1d-453af9da4e8b" ma:anchorId="00000000-0000-0000-0000-000000000000" ma:open="false" ma:isKeyword="false">
<xsd:complexType>
<xsd:sequence>
<xsd:element ref="pc:Terms" minOccurs="0" maxOccurs="1"></xsd:element>
</xsd:sequence>
</xsd:complexType>
</xsd:element>
<xsd:element name="j048a4f9aaad4a8990a1d5e5f53cb451" ma:index="28" nillable="true" ma:taxonomy="true" ma:internalName="j048a4f9aaad4a8990a1d5e5f53cb451" ma:taxonomyFieldName="SystemDTAC" ma:displayName="System-DT-AC" ma:default="" ma:fieldId="{3048a4f9-aaad-4a89-90a1-d5e5f53cb451}" ma:sspId="73f51738-d318-4883-9d64-4f0bd0ccc55e" ma:termSetId="1e3381f3-a35f-499a-9a3c-017e5423e02a" ma:anchorId="00000000-0000-0000-0000-000000000000" ma:open="false" ma:isKeyword="false">
<xsd:complexType>
<xsd:sequence>
<xsd:element ref="pc:Terms" minOccurs="0" maxOccurs="1"></xsd:element>
</xsd:sequence>
</xsd:complexType>
</xsd:element>
</xsd:schema>
<xsd:schema targetNamespace="http://schemas.microsoft.com/sharepoint.v3" elementFormDefault="qualified" xmlns:xsd="http://www.w3.org/2001/XMLSchema" xmlns:xs="http://www.w3.org/2001/XMLSchema" xmlns:dms="http://schemas.microsoft.com/office/2006/documentManagement/types" xmlns:pc="http://schemas.microsoft.com/office/infopath/2007/PartnerControls">
<xsd:import namespace="http://schemas.microsoft.com/office/2006/documentManagement/types"/>
<xsd:import namespace="http://schemas.microsoft.com/office/infopath/2007/PartnerControls"/>
<xsd:element name="CategoryDescription" ma:index="6" nillable="true" ma:displayName="Description" ma:internalName="CategoryDescription">
<xsd:simpleType>
<xsd:restriction base="dms:Note"/>
</xsd:simpleType>
</xsd:element>
</xsd:schema>
<xsd:schema targetNamespace="65182ab8-747e-4d60-8b70-c4a0a711ff47" elementFormDefault="qualified" xmlns:xsd="http://www.w3.org/2001/XMLSchema" xmlns:xs="http://www.w3.org/2001/XMLSchema" xmlns:dms="http://schemas.microsoft.com/office/2006/documentManagement/types" xmlns:pc="http://schemas.microsoft.com/office/infopath/2007/PartnerControls">
<xsd:import namespace="http://schemas.microsoft.com/office/2006/documentManagement/types"/>
<xsd:import namespace="http://schemas.microsoft.com/office/infopath/2007/PartnerControls"/>
<xsd:element name="IsK_UNICEFApproved" ma:index="30" nillable="true" ma:displayName="Is K_UNICEF Approved" ma:default="FALSE" ma:internalName="IsK_UNICEFApproved">
<xsd:simpleType>
<xsd:restriction base="dms:Boolean"/>
</xsd:simpleType>
</xsd:element>
<xsd:element name="K_UNICEFApprovedBy" ma:index="31" nillable="true" ma:displayName="K_UNICEF Approved By" ma:list="UserInfo" ma:SharePointGroup="0" ma:internalName="K_UNICEFApprovedBy"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K_UNICEFComments" ma:index="32" nillable="true" ma:displayName="K_UNICEF Comments" ma:internalName="K_UNICEFComments">
<xsd:simpleType>
<xsd:restriction base="dms:Note">
<xsd:maxLength value="255"/>
</xsd:restriction>
</xsd:simpleType>
</xsd:element>
<xsd:element name="K_UNICEFRequestedBy" ma:index="33" nillable="true" ma:displayName="K_UNICEF Requested By" ma:list="UserInfo" ma:SharePointGroup="0" ma:internalName="K_UNICEFRequestedBy"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targetNamespace="65182ab8-747e-4d 60-8b70-c4a0a711ff47" elementFormDefault="qualified" xmlns:xsd="http://www.w3.org/2001/XMLSchema" xmlns:xs="http://www.w3.org/2001/XMLSchema" xmlns:dms="http://schemas.microsoft.com/office/2006/documentManagement/types" xmlns:pc="http://schemas.microsoft.com/office/infopath/2007/PartnerControls">
<xsd:import namespace="http://schemas.microsoft.com/office/2006/documentManagement/types"/>
<xsd:import namespace="http://schemas.microsoft.com/office/infopath/2007/PartnerControls"/>
<xsd:element name="K_UNICEFStatus" ma:index="34" nillable="true" ma:displayName="K_UNICEF Status" ma:format="Dropdown" ma:internalName="K_UNICEFStatus">
<xsd:simpleType>
<xsd:restriction base="dms:Choice">
<xsd:enumeration value="In Progress"/>
<xsd:enumeration value="Approved"/>
<xsd:enumeration value="Rejected"/>
<xsd:enumeration value="Unpublished"/>
</xsd:restriction>
</xsd:simpleType>
</xsd:element>
</xsd:schema>
<xsd:schema targetNamespace="http://schemas.openxmlformats.org/package/2006/metadata/core-properties" elementFormDefault="qualified" attributeFormDefault="unqualified" blockDefault="#all" xmlns="http://schemas.openxmlformats.org/package/2006/metadata/core-properties" xmlns:xsd="http://www.w3.org/2001/XMLSchema" xmlns:xsi="http://www.w3.org/2001/XMLSchema-instance" xmlns:dc="http://purl.org/dc/elements/1.1/" xmlns:dcterms="http://purl.org/dc/terms/" xmlns:odoc="http://schemas.microsoft.com/internal/obd">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targetNamespace="http://schemas.microsoft.com/office/infopath/2007/PartnerControls" elementFormDefault="qualified" attributeFormDefault="unqualified" xmlns:pc="http://schemas.microsoft.com/office/infopath/2007/PartnerControls" xmlns:xs="http://www.w3.org/2001/XMLSchema">
<xs:element name="Person">
<xs:complexType>
<xs:sequence>
<xs:element ref="pc:DisplayName" minOccurs="0"></xs:element>
<xs:element ref="pc:AccountId" minOccurs="0"></xs:element>
<xs:element ref="pc:AccountType" minOccurs="0"></xs:element>
</xs:sequence>
</xs:complexType>
</xs:element>
<xs:element name="DisplayName" type="xs:string"></xs:element>
<xs:element name="AccountId" type="xs:string"></xs:element>
<xs:element name="AccountType" type="xs:string"></xs:element>
<xs:element name="BDCAssociatedEntity">
<xs:complexType>
<xs:sequence>
<xs:element ref="pc:BDCEntity" minOccurs="0" maxOccurs="unbounded"></xs:element>
</xs:sequence>
<xs:attribute ref="pc:EntityNamespace"></xs:attribute>
<xs:attribute ref="pc:EntityName"></xs:attribute>
<xs:attribute ref="pc:SystemInstanceName"></xs:attribute>
<xs:attribute ref="pc:AssociationName"></xs:attribute>
</xs:complexType>
</xs:element>
<xs:attribute name="EntityNamespace" type="xs:string"></xs:attribute>
<xs:attribute name="EntityName" type="xs:string"></xs:attribute>
<xs:attribute name="SystemInstanceName" type="xs:string"></xs:attribute>
<xs:attribute name="AssociationName" type="xs:string"></xs:attribute>
<xs:element name="BDCEntity">
<xs:complexType>
<xs:sequence>
<xs:element ref="pc:EntityDisplayName" minOccurs="0"></xs:element>
<xs:element ref="pc:EntityInstanceReference" minOccurs="0"></xs:element>
<xs:element ref="pc:EntityId1" minOccurs="0"></xs:element>
<xs:element ref="pc:EntityId2" minOccurs="0"></xs:element>
<xs:element ref="pc:EntityId3" minOccurs="0"></xs:element>
<xs:element ref="pc:EntityId4" minOccurs="0"></xs:element>
<xs:element ref="pc:EntityId5" minOccurs="0"></xs:element>
</xs:sequence>
</xs:complexType>
</xs:element>
<xs:element name="EntityDisplayName" type="xs:string"></xs:element>
<xs:element name="EntityInstanceReference" type="xs:string"></xs:element>
<xs:element name="EntityId1" type="xs:string"></xs:element>
<xs:element name="EntityId2" type="xs:string"></xs:element>
<xs:element name="EntityId3" type="xs:string"></xs:element>
<xs:element name="EntityId4" type="xs:string"></xs:element>
<xs:element name="EntityId5" type="xs:string"></xs:element>
<xs:element name="Terms">
<xs:complexType>
<xs:sequence>
<xs:element ref="pc:TermInfo" minOccurs="0" maxOccurs="unbounded"></xs:element>
</xs:sequence>
</xs:complexType>
</xs:element>
<xs:element name="TermInfo">
<xs:complexType>
<xs:sequence>
<xs:element ref="pc:TermName" minOccurs="0"></xs:element>
<xs:element ref="pc:TermId" minOccurs="0"></xs:element>
</xs:sequence>
</xs:complexType>
</xs:element>
<xs:element name="TermName" type="xs:string"></xs:element>
<xs:element name="TermId" type="xs:string"></xs:element>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p:properties xmlns:p="http://schemas.microsoft.com/office/2006/metadata/properties" xmlns:xsi="http://www.w3.org/2001/XMLSchema-instance" xmlns:pc="http://schemas.microsoft.com/office/infopath/2007/PartnerControls"><documentManagement><TaxCatchAll xmlns="ca283e0b-db31-4043-a2ef-b80661bf084a"><Value>409</Value></TaxCatchAll><K_UNICEFComments xmlns="65182ab8-747e-4d60-8b70-c4a0a711ff47" xsi:nil="true"></K_UNICEFComments><ga975397408f43e4b84ec8e5a598e523 xmlns="ca283e0b-db31-4043-a2ef-b80661bf084a"><Terms xmlns="http://schemas.microsoft.com/office/infopath/2007/PartnerControls"><TermInfo xmlns="http://schemas.microsoft.com/office/infopath/2007/PartnerControls"><TermName xmlns="http://schemas.microsoft.com/office/infopath/2007/PartnerControls">Executive Director's Office-456B</TermName><TermId xmlns="http://schemas.microsoft.com/office/infopath/2007/PartnerControls">c0beddf9-bcea-4a15-82c2-a232435c9c06</TermId></TermInfo></Terms></ga975397408f43e4b84ec8e5a598e523><k8c968e8c72a4eda96b7e8fdbe192be2 xmlns="ca283e0b-db31-4043-a2ef-b80661bf084a"><Terms xmlns="http://schemas.microsoft.com/office/infopath/2007/PartnerControls"></Terms></k8c968e8c72a4eda96b7e8fdbe192be2><j169e817e0ee4eb8974e6fc4a2762909 xmlns="ca283e0b-db31-4043-a2ef-b80661bf084a"><Terms xmlns="http://schemas.microsoft.com/office/infopath/2007/PartnerControls"></Terms></j169e817e0ee4eb8974e6fc4a2762909><DateTransmittedEmail xmlns="ca283e0b-db31-4043-a2ef-b80661bf084a" xsi:nil="true"/><ContentStatus xmlns="ca283e0b-db31-4043-a2ef-b80661bf084a" xsi:nil="true"/><SenderEmail xmlns="ca283e0b-db31-4043-a2ef-b80661bf084a" xsi:nil="true"/><K_UNICEFApprovedBy xmlns="65182ab8-747e-4d60-8b70-c4a0a711ff47"><UserInfo><DisplayName>Audrey Franchi</DisplayName><AccountId>831</AccountId><AccountType/></UserInfo></K_UNICEFApprovedBy><ContentLanguage xmlns="ca283e0b-db31-4043-a2ef-b80661bf084a" xsi:nil="true"/><j048a4f9aaad4a8990a1d5e5f53cb451 xmlns="ca283e0b-db31-4043-a2ef-b80661bf084a"><Terms xmlns="http://schemas.microsoft.com/office/infopath/2007/PartnerControls"></Terms></j048a4f9aaad4a8990a1d5e5f53cb451><h6a71f3e574e4344bc34f3fc9dd20054 xmlns="ca283e0b-db31-4043-a2ef-b80661bf084a"><Terms xmlns="http://schemas.microsoft.com/office/infopath/2007/PartnerControls"></Terms></h6a71f3e574e4344bc34f3fc9dd20054><IsK_UNICEFApproved xmlns="65182ab8-747e-4d60-8b70-c4a0a711ff47">true</IsK_UNICEFApproved><CategoryDescription xmlns="http://schemas.microsoft.com/sharepoint.v3" xsi:nil="true"/><RecipientsEmail xmlns="ca283e0b-db31-4043-a2ef-b80661bf084a" xsi:nil="true"/><mda26ace941f4791a7314a339fee829c xmlns="ca283e0b-db31-4043-a2ef-b80661bf084a"><Terms xmlns="http://schemas.microsoft.com/office/infopath/2007/PartnerControls"></Terms></mda26ace941f4791a7314a339fee829c><K_UNICEFRequestedBy xmlns="65182ab8-747e-4d60-8b70-c4a0a711ff47"><UserInfo><DisplayName>Audrey Franchi</DisplayName><AccountId>831</AccountId><AccountType/></UserInfo></K_UNICEFRequestedBy><K_UNICEFStatus xmlns="65182ab8-747e-4d 60-8b70-c4a0a711ff47">Approved</K_UNICEFStatus><WrittenBy xmlns="ca283e0b-db31-4043-a2ef-b80661bf084a"><UserInfo><DisplayName></DisplayName><AccountId xsi:nil="true"></AccountId><AccountType/></UserInfo></WrittenBy></documentManagement></p:properties>
</file>

<file path=customXml/item5.xml><?xml version="1.0" encoding="utf-8"?>
<?mso-contentType ?>
<spe:Receivers xmlns:spe="http://schemas.microsoft.com/sharepoint/events"/>
</file>

<file path=customXml/item6.xml><?xml version="1.0" encoding="utf-8"?>
<?mso-contentType ?>
<SharedContentType xmlns="Microsoft.SharePoint.Taxonomy.ContentTypeSync" SourceId="73f51738-d318-4883-9d64-4f0bd0ccc55e" ContentTypeId="0x0101009BA85F8052A6DA4FA3E31FF9F74C6970" PreviousValue="false"/>
</file>

<file path=customXml/item7.xml><?xml version="1.0" encoding="utf-8"?>
<?mso-contentType ?>
<customXsn xmlns="http://schemas.microsoft.com/office/2006/metadata/customXsn">
  <xsnLocation/>
  <cached>True</cached>
  <openByDefault>True</openByDefault>
  <xsnScope/>
</customXsn>
</file>

<file path=customXml/item8.xml><?xml version="1.0" encoding="utf-8"?>
<?mso-contentType ?>
<SharedContentType xmlns="Microsoft.SharePoint.Taxonomy.ContentTypeSync" SourceId="73f51738-d318-4883-9d64-4f0bd0ccc55e" ContentTypeId="0x0101009BA85F8052A6DA4FA3E31FF9F74C6970" PreviousValue="false" LastSyncTimeStamp="2021-02-04T16:54:33.267Z"/>
</file>

<file path=customXml/itemProps1.xml><?xml version="1.0" encoding="utf-8"?>
<ds:datastoreItem xmlns:ds="http://schemas.openxmlformats.org/officeDocument/2006/customXml" ds:itemID="{1929C1BB-EB2F-4AC5-A318-1864DBD6D1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a283e0b-db31-4043-a2ef-b80661bf084a"/>
    <ds:schemaRef ds:uri="http://schemas.microsoft.com/sharepoint.v3"/>
    <ds:schemaRef ds:uri="20490ae3-e79a-4a57-95f4-6848b3c6e7aa"/>
    <ds:schemaRef ds:uri="7abf6c93-12ca-410d-9187-6a38b73a269b"/>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2778947-F3D1-4F4D-8D8A-8F9B37282C57}"/>
</file>

<file path=customXml/itemProps3.xml><?xml version="1.0" encoding="utf-8"?>
<ds:datastoreItem xmlns:ds="http://schemas.openxmlformats.org/officeDocument/2006/customXml" ds:itemID="{314F7E4D-C672-4822-89B1-F3AD241D4CB7}">
  <ds:schemaRefs>
    <ds:schemaRef ds:uri="http://schemas.microsoft.com/sharepoint/v3/contenttype/forms"/>
  </ds:schemaRefs>
</ds:datastoreItem>
</file>

<file path=customXml/itemProps4.xml><?xml version="1.0" encoding="utf-8"?>
<ds:datastoreItem xmlns:ds="http://schemas.openxmlformats.org/officeDocument/2006/customXml" ds:itemID="{B3C4E049-191E-48E7-A8BA-A7F27DEF7B6D}">
  <ds:schemaRefs>
    <ds:schemaRef ds:uri="http://purl.org/dc/elements/1.1/"/>
    <ds:schemaRef ds:uri="http://schemas.openxmlformats.org/package/2006/metadata/core-properties"/>
    <ds:schemaRef ds:uri="http://schemas.microsoft.com/office/2006/metadata/properties"/>
    <ds:schemaRef ds:uri="http://purl.org/dc/terms/"/>
    <ds:schemaRef ds:uri="ca283e0b-db31-4043-a2ef-b80661bf084a"/>
    <ds:schemaRef ds:uri="http://schemas.microsoft.com/sharepoint/v3"/>
    <ds:schemaRef ds:uri="http://schemas.microsoft.com/office/infopath/2007/PartnerControls"/>
    <ds:schemaRef ds:uri="http://schemas.microsoft.com/office/2006/documentManagement/types"/>
    <ds:schemaRef ds:uri="http://schemas.microsoft.com/sharepoint/v4"/>
    <ds:schemaRef ds:uri="20490ae3-e79a-4a57-95f4-6848b3c6e7aa"/>
    <ds:schemaRef ds:uri="7abf6c93-12ca-410d-9187-6a38b73a269b"/>
    <ds:schemaRef ds:uri="http://schemas.microsoft.com/sharepoint.v3"/>
    <ds:schemaRef ds:uri="http://www.w3.org/XML/1998/namespace"/>
    <ds:schemaRef ds:uri="http://purl.org/dc/dcmitype/"/>
  </ds:schemaRefs>
</ds:datastoreItem>
</file>

<file path=customXml/itemProps5.xml><?xml version="1.0" encoding="utf-8"?>
<ds:datastoreItem xmlns:ds="http://schemas.openxmlformats.org/officeDocument/2006/customXml" ds:itemID="{23B05B27-3091-4E63-AC74-7A672AF6FD82}"/>
</file>

<file path=customXml/itemProps6.xml><?xml version="1.0" encoding="utf-8"?>
<ds:datastoreItem xmlns:ds="http://schemas.openxmlformats.org/officeDocument/2006/customXml" ds:itemID="{29507B57-1240-4119-80DC-ECF02844A0B3}">
  <ds:schemaRefs>
    <ds:schemaRef ds:uri="Microsoft.SharePoint.Taxonomy.ContentTypeSync"/>
  </ds:schemaRefs>
</ds:datastoreItem>
</file>

<file path=customXml/itemProps7.xml><?xml version="1.0" encoding="utf-8"?>
<ds:datastoreItem xmlns:ds="http://schemas.openxmlformats.org/officeDocument/2006/customXml" ds:itemID="{A62D5CFF-97DA-44F8-A054-DFB1BEEA9203}"/>
</file>

<file path=customXml/itemProps8.xml><?xml version="1.0" encoding="utf-8"?>
<ds:datastoreItem xmlns:ds="http://schemas.openxmlformats.org/officeDocument/2006/customXml" ds:itemID="{F25C827C-3DC6-44BA-A20D-5B48B12B6B58}"/>
</file>

<file path=docProps/app.xml><?xml version="1.0" encoding="utf-8"?>
<Properties xmlns="http://schemas.openxmlformats.org/officeDocument/2006/extended-properties" xmlns:vt="http://schemas.openxmlformats.org/officeDocument/2006/docPropsVTypes">
  <TotalTime>17</TotalTime>
  <Words>6053</Words>
  <Application>Microsoft Office PowerPoint</Application>
  <PresentationFormat>Custom</PresentationFormat>
  <Paragraphs>474</Paragraphs>
  <Slides>50</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Calibri</vt:lpstr>
      <vt:lpstr>Univers</vt:lpstr>
      <vt:lpstr>Glacial Indifference</vt:lpstr>
      <vt:lpstr>Lato</vt:lpstr>
      <vt:lpstr>Symbol</vt:lpstr>
      <vt:lpstr>Arial</vt:lpstr>
      <vt:lpstr>Office Theme</vt:lpstr>
      <vt:lpstr>THE INCLUSION CHAMPIONS  PLAYBOOK</vt:lpstr>
      <vt:lpstr>WHY A PLAYBOOK? </vt:lpstr>
      <vt:lpstr>USING INSIGHTS </vt:lpstr>
      <vt:lpstr>HOW TO USE THIS? </vt:lpstr>
      <vt:lpstr>HOW IT CAN HELP YOU</vt:lpstr>
      <vt:lpstr>MAKE THE LEARNING LAST</vt:lpstr>
      <vt:lpstr>MAKE COMMITMENTS</vt:lpstr>
      <vt:lpstr>Examples of commitments by other offices</vt:lpstr>
      <vt:lpstr>CARE • RESPECT • INTEGRITY • TRUST • ACCOUNTABILITY • SUSTAINABILITY</vt:lpstr>
      <vt:lpstr>The power of your Growth Mindset </vt:lpstr>
      <vt:lpstr>Your Tools</vt:lpstr>
      <vt:lpstr>Instructions</vt:lpstr>
      <vt:lpstr>The Growth Mindset in action</vt:lpstr>
      <vt:lpstr>CARE • RESPECT • INTEGRITY • TRUST • ACCOUNTABILITY • SUSTAINABILITY</vt:lpstr>
      <vt:lpstr>All that We  Share - Game</vt:lpstr>
      <vt:lpstr>Instructions</vt:lpstr>
      <vt:lpstr>Your Tools</vt:lpstr>
      <vt:lpstr>All that We Share in Action</vt:lpstr>
      <vt:lpstr>'Words Matter' Game</vt:lpstr>
      <vt:lpstr>Instructions</vt:lpstr>
      <vt:lpstr>Your Tools</vt:lpstr>
      <vt:lpstr>‘Let’s Rumble with Being Vulnerable’ Game</vt:lpstr>
      <vt:lpstr>Instructions</vt:lpstr>
      <vt:lpstr>Instructions continued</vt:lpstr>
      <vt:lpstr>Your Tools</vt:lpstr>
      <vt:lpstr>The Privilege Walk Game</vt:lpstr>
      <vt:lpstr>Instructions</vt:lpstr>
      <vt:lpstr>Your Tools</vt:lpstr>
      <vt:lpstr>The Privilege Walk  in Action</vt:lpstr>
      <vt:lpstr>The River of Life</vt:lpstr>
      <vt:lpstr>Instructions</vt:lpstr>
      <vt:lpstr>The LEGO Challenge</vt:lpstr>
      <vt:lpstr>Your Tools</vt:lpstr>
      <vt:lpstr> 3. OPPORTUNITIES TO CREATE SAFE SPACES TO CHAT ABOUT BEHAVIOURS   </vt:lpstr>
      <vt:lpstr>The Spectrum of Behaviours Game</vt:lpstr>
      <vt:lpstr>Your Tools</vt:lpstr>
      <vt:lpstr>How to play</vt:lpstr>
      <vt:lpstr>Instructions</vt:lpstr>
      <vt:lpstr>The Spectrum of Behaviours Tool Game  in Action</vt:lpstr>
      <vt:lpstr> 4. CREATIVE WAYS TO STRENGTHEN ALLYSHIP    </vt:lpstr>
      <vt:lpstr>“My Allyship Power”Game</vt:lpstr>
      <vt:lpstr>Instructions</vt:lpstr>
      <vt:lpstr>Your Tools</vt:lpstr>
      <vt:lpstr>The Ally – A Mini Drama</vt:lpstr>
      <vt:lpstr>Instructions</vt:lpstr>
      <vt:lpstr>Your Tools</vt:lpstr>
      <vt:lpstr>We want to hear your ideas</vt:lpstr>
      <vt:lpstr>Your ideas here</vt:lpstr>
      <vt:lpstr>Your ideas here</vt:lpstr>
      <vt:lpstr>Your ideas here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dc:title>
  <dc:creator>Tania Dhakhwa</dc:creator>
  <cp:lastModifiedBy>Audrey Franchi</cp:lastModifiedBy>
  <cp:revision>5</cp:revision>
  <dcterms:created xsi:type="dcterms:W3CDTF">2006-08-16T00:00:00Z</dcterms:created>
  <dcterms:modified xsi:type="dcterms:W3CDTF">2024-04-18T18:13:09Z</dcterms:modified>
  <dc:identifier>DAFJea9JXOs</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0x0101009BA85F8052A6DA4FA3E31FF9F74C6970007C42D4161943DD4CA5E06C3CF8F57F60</vt:lpwstr>
  </property>
  <property fmtid="{D5CDD505-2E9C-101B-9397-08002B2CF9AE}" pid="3" name="_dlc_DocIdItemGuid">
    <vt:lpwstr>ddcb4a7d-5d38-49eb-aa49-03cabf35c11f</vt:lpwstr>
  </property>
  <property fmtid="{D5CDD505-2E9C-101B-9397-08002B2CF9AE}" pid="4" name="CriticalForLongTermRetention">
    <vt:lpwstr/>
  </property>
  <property fmtid="{D5CDD505-2E9C-101B-9397-08002B2CF9AE}" pid="5" name="TaxKeyword">
    <vt:lpwstr/>
  </property>
  <property fmtid="{D5CDD505-2E9C-101B-9397-08002B2CF9AE}" pid="6" name="OfficeDivision">
    <vt:lpwstr>409;#Executive Director's Office-456B|c0beddf9-bcea-4a15-82c2-a232435c9c06</vt:lpwstr>
  </property>
  <property fmtid="{D5CDD505-2E9C-101B-9397-08002B2CF9AE}" pid="7" name="SystemDTAC">
    <vt:lpwstr/>
  </property>
  <property fmtid="{D5CDD505-2E9C-101B-9397-08002B2CF9AE}" pid="8" name="Topic">
    <vt:lpwstr/>
  </property>
  <property fmtid="{D5CDD505-2E9C-101B-9397-08002B2CF9AE}" pid="9" name="MediaServiceImageTags">
    <vt:lpwstr/>
  </property>
  <property fmtid="{D5CDD505-2E9C-101B-9397-08002B2CF9AE}" pid="10" name="GeographicScope">
    <vt:lpwstr/>
  </property>
  <property fmtid="{D5CDD505-2E9C-101B-9397-08002B2CF9AE}" pid="11" name="DocumentType">
    <vt:lpwstr/>
  </property>
  <property fmtid="{D5CDD505-2E9C-101B-9397-08002B2CF9AE}" pid="12" name="_dlc_DocId">
    <vt:lpwstr>VATT5Q34DZJR-875482098-9382</vt:lpwstr>
  </property>
  <property fmtid="{D5CDD505-2E9C-101B-9397-08002B2CF9AE}" pid="13" name="_dlc_DocIdUrl">
    <vt:lpwstr>https://unicef.sharepoint.com/sites/OED-CultureChange/_layouts/15/DocIdRedir.aspx?ID=VATT5Q34DZJR-875482098-9382, VATT5Q34DZJR-875482098-9382</vt:lpwstr>
  </property>
  <property fmtid="{D5CDD505-2E9C-101B-9397-08002B2CF9AE}" pid="14" name="ecm_ItemDeleteBlockHolders">
    <vt:lpwstr>ecm_InPlaceRecordLock</vt:lpwstr>
  </property>
  <property fmtid="{D5CDD505-2E9C-101B-9397-08002B2CF9AE}" pid="15" name="IconOverlay">
    <vt:lpwstr>|pptx|lockoverlay.png</vt:lpwstr>
  </property>
  <property fmtid="{D5CDD505-2E9C-101B-9397-08002B2CF9AE}" pid="16" name="ecm_RecordRestrictions">
    <vt:lpwstr>BlockDelete, BlockEdit</vt:lpwstr>
  </property>
  <property fmtid="{D5CDD505-2E9C-101B-9397-08002B2CF9AE}" pid="17" name="ecm_ItemLockHolders">
    <vt:lpwstr>ecm_InPlaceRecordLock</vt:lpwstr>
  </property>
  <property fmtid="{D5CDD505-2E9C-101B-9397-08002B2CF9AE}" pid="19" name="_vti_ItemHoldRecordStatus">
    <vt:i4>273</vt:i4>
  </property>
  <property fmtid="{D5CDD505-2E9C-101B-9397-08002B2CF9AE}" pid="20" name="_vti_ItemDeclaredRecord">
    <vt:filetime>2024-05-08T07:36:20Z</vt:filetime>
  </property>
</Properties>
</file>