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0.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9.xml" ContentType="application/vnd.openxmlformats-officedocument.presentationml.slide+xml"/>
  <Override PartName="/ppt/slides/slide51.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3"/>
  </p:notesMasterIdLst>
  <p:handoutMasterIdLst>
    <p:handoutMasterId r:id="rId54"/>
  </p:handoutMasterIdLst>
  <p:sldIdLst>
    <p:sldId id="300" r:id="rId2"/>
    <p:sldId id="301" r:id="rId3"/>
    <p:sldId id="260" r:id="rId4"/>
    <p:sldId id="259" r:id="rId5"/>
    <p:sldId id="261" r:id="rId6"/>
    <p:sldId id="263" r:id="rId7"/>
    <p:sldId id="264" r:id="rId8"/>
    <p:sldId id="265" r:id="rId9"/>
    <p:sldId id="266" r:id="rId10"/>
    <p:sldId id="302" r:id="rId11"/>
    <p:sldId id="303" r:id="rId12"/>
    <p:sldId id="304" r:id="rId13"/>
    <p:sldId id="305" r:id="rId14"/>
    <p:sldId id="306" r:id="rId15"/>
    <p:sldId id="307" r:id="rId16"/>
    <p:sldId id="308" r:id="rId17"/>
    <p:sldId id="309" r:id="rId18"/>
    <p:sldId id="310" r:id="rId19"/>
    <p:sldId id="311" r:id="rId20"/>
    <p:sldId id="312" r:id="rId21"/>
    <p:sldId id="257" r:id="rId22"/>
    <p:sldId id="292" r:id="rId23"/>
    <p:sldId id="293" r:id="rId24"/>
    <p:sldId id="294" r:id="rId25"/>
    <p:sldId id="295" r:id="rId26"/>
    <p:sldId id="296" r:id="rId27"/>
    <p:sldId id="297"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80" r:id="rId41"/>
    <p:sldId id="279" r:id="rId42"/>
    <p:sldId id="281" r:id="rId43"/>
    <p:sldId id="283" r:id="rId44"/>
    <p:sldId id="284" r:id="rId45"/>
    <p:sldId id="287" r:id="rId46"/>
    <p:sldId id="288" r:id="rId47"/>
    <p:sldId id="289" r:id="rId48"/>
    <p:sldId id="290" r:id="rId49"/>
    <p:sldId id="291" r:id="rId50"/>
    <p:sldId id="298" r:id="rId51"/>
    <p:sldId id="299" r:id="rId52"/>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Corp." initials="" lastIdx="0" clrIdx="0"/>
  <p:cmAuthor id="2" name="Marwa Kamel" initials="MK" lastIdx="1" clrIdx="1">
    <p:extLst>
      <p:ext uri="{19B8F6BF-5375-455C-9EA6-DF929625EA0E}">
        <p15:presenceInfo xmlns:p15="http://schemas.microsoft.com/office/powerpoint/2012/main" userId="Marwa Kam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C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0385" autoAdjust="0"/>
  </p:normalViewPr>
  <p:slideViewPr>
    <p:cSldViewPr>
      <p:cViewPr varScale="1">
        <p:scale>
          <a:sx n="83" d="100"/>
          <a:sy n="83" d="100"/>
        </p:scale>
        <p:origin x="1848" y="20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962"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63"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64" Type="http://schemas.openxmlformats.org/officeDocument/2006/relationships/customXml" Target="../customXml/item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62"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5" Type="http://schemas.openxmlformats.org/officeDocument/2006/relationships/customXml" Target="../customXml/item6.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995136-1070-43A7-9CF3-AF3FCD129FE1}"/>
              </a:ext>
            </a:extLst>
          </p:cNvPr>
          <p:cNvSpPr>
            <a:spLocks noGrp="1"/>
          </p:cNvSpPr>
          <p:nvPr>
            <p:ph type="hdr" sz="quarter"/>
          </p:nvPr>
        </p:nvSpPr>
        <p:spPr>
          <a:xfrm>
            <a:off x="0" y="0"/>
            <a:ext cx="3032125" cy="465138"/>
          </a:xfrm>
          <a:prstGeom prst="rect">
            <a:avLst/>
          </a:prstGeom>
        </p:spPr>
        <p:txBody>
          <a:bodyPr vert="horz" lIns="91440" tIns="45720" rIns="91440" bIns="45720" rtlCol="0"/>
          <a:lstStyle>
            <a:lvl1pPr algn="l">
              <a:defRPr sz="1200"/>
            </a:lvl1pPr>
          </a:lstStyle>
          <a:p>
            <a:r>
              <a:rPr lang="en-US" dirty="0"/>
              <a:t>Training Methods Suitable for Adult Learning         Day 1, Annex 8</a:t>
            </a:r>
          </a:p>
        </p:txBody>
      </p:sp>
      <p:sp>
        <p:nvSpPr>
          <p:cNvPr id="3" name="Date Placeholder 2">
            <a:extLst>
              <a:ext uri="{FF2B5EF4-FFF2-40B4-BE49-F238E27FC236}">
                <a16:creationId xmlns:a16="http://schemas.microsoft.com/office/drawing/2014/main" id="{17931CFF-CAD1-46D8-A155-AD8446373B20}"/>
              </a:ext>
            </a:extLst>
          </p:cNvPr>
          <p:cNvSpPr>
            <a:spLocks noGrp="1"/>
          </p:cNvSpPr>
          <p:nvPr>
            <p:ph type="dt" sz="quarter" idx="1"/>
          </p:nvPr>
        </p:nvSpPr>
        <p:spPr>
          <a:xfrm>
            <a:off x="3963988" y="0"/>
            <a:ext cx="3032125" cy="465138"/>
          </a:xfrm>
          <a:prstGeom prst="rect">
            <a:avLst/>
          </a:prstGeom>
        </p:spPr>
        <p:txBody>
          <a:bodyPr vert="horz" lIns="91440" tIns="45720" rIns="91440" bIns="45720" rtlCol="0"/>
          <a:lstStyle>
            <a:lvl1pPr algn="r">
              <a:defRPr sz="1200"/>
            </a:lvl1pPr>
          </a:lstStyle>
          <a:p>
            <a:fld id="{707EAF83-8B82-4E9E-B51E-E38527E89F18}" type="datetimeFigureOut">
              <a:rPr lang="en-US" smtClean="0"/>
              <a:t>9/19/19</a:t>
            </a:fld>
            <a:endParaRPr lang="en-US" dirty="0"/>
          </a:p>
        </p:txBody>
      </p:sp>
      <p:sp>
        <p:nvSpPr>
          <p:cNvPr id="4" name="Footer Placeholder 3">
            <a:extLst>
              <a:ext uri="{FF2B5EF4-FFF2-40B4-BE49-F238E27FC236}">
                <a16:creationId xmlns:a16="http://schemas.microsoft.com/office/drawing/2014/main" id="{7221A2EB-E320-48B5-B099-8BF8EE9CFAD2}"/>
              </a:ext>
            </a:extLst>
          </p:cNvPr>
          <p:cNvSpPr>
            <a:spLocks noGrp="1"/>
          </p:cNvSpPr>
          <p:nvPr>
            <p:ph type="ftr" sz="quarter" idx="2"/>
          </p:nvPr>
        </p:nvSpPr>
        <p:spPr>
          <a:xfrm>
            <a:off x="0" y="8818563"/>
            <a:ext cx="3032125" cy="4651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9DDEF9E-79A2-4101-BCF2-98455994CF3C}"/>
              </a:ext>
            </a:extLst>
          </p:cNvPr>
          <p:cNvSpPr>
            <a:spLocks noGrp="1"/>
          </p:cNvSpPr>
          <p:nvPr>
            <p:ph type="sldNum" sz="quarter" idx="3"/>
          </p:nvPr>
        </p:nvSpPr>
        <p:spPr>
          <a:xfrm>
            <a:off x="3963988" y="8818563"/>
            <a:ext cx="3032125" cy="465137"/>
          </a:xfrm>
          <a:prstGeom prst="rect">
            <a:avLst/>
          </a:prstGeom>
        </p:spPr>
        <p:txBody>
          <a:bodyPr vert="horz" lIns="91440" tIns="45720" rIns="91440" bIns="45720" rtlCol="0" anchor="b"/>
          <a:lstStyle>
            <a:lvl1pPr algn="r">
              <a:defRPr sz="1200"/>
            </a:lvl1pPr>
          </a:lstStyle>
          <a:p>
            <a:fld id="{8794EE82-ADDD-4657-AC38-8E40C0D04771}" type="slidenum">
              <a:rPr lang="en-US" smtClean="0"/>
              <a:t>‹#›</a:t>
            </a:fld>
            <a:endParaRPr lang="en-US" dirty="0"/>
          </a:p>
        </p:txBody>
      </p:sp>
    </p:spTree>
    <p:extLst>
      <p:ext uri="{BB962C8B-B14F-4D97-AF65-F5344CB8AC3E}">
        <p14:creationId xmlns:p14="http://schemas.microsoft.com/office/powerpoint/2010/main" val="191555647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defTabSz="930275" eaLnBrk="1" hangingPunct="1">
              <a:defRPr sz="1200"/>
            </a:lvl1pPr>
          </a:lstStyle>
          <a:p>
            <a:r>
              <a:rPr lang="en-US" altLang="en-US" dirty="0"/>
              <a:t>Training Methods Suitable for Adult Learning         Day 1, Annex 8</a:t>
            </a:r>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algn="r" defTabSz="930275" eaLnBrk="1" hangingPunct="1">
              <a:defRPr sz="1200"/>
            </a:lvl1pPr>
          </a:lstStyle>
          <a:p>
            <a:endParaRPr lang="en-US" altLang="en-US" dirty="0"/>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defTabSz="930275" eaLnBrk="1" hangingPunct="1">
              <a:defRPr sz="1200"/>
            </a:lvl1pPr>
          </a:lstStyle>
          <a:p>
            <a:endParaRPr lang="en-US" altLang="en-US" dirty="0"/>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algn="r" defTabSz="930275" eaLnBrk="1" hangingPunct="1">
              <a:defRPr sz="1200"/>
            </a:lvl1pPr>
          </a:lstStyle>
          <a:p>
            <a:fld id="{B732AF5F-A3B7-45A9-A34E-00349B99D9A5}" type="slidenum">
              <a:rPr lang="en-US" altLang="en-US"/>
              <a:pPr/>
              <a:t>‹#›</a:t>
            </a:fld>
            <a:endParaRPr lang="en-US" altLang="en-US" dirty="0"/>
          </a:p>
        </p:txBody>
      </p:sp>
    </p:spTree>
    <p:extLst>
      <p:ext uri="{BB962C8B-B14F-4D97-AF65-F5344CB8AC3E}">
        <p14:creationId xmlns:p14="http://schemas.microsoft.com/office/powerpoint/2010/main" val="3512897478"/>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6A838-3B57-4070-8F3C-E81E8B4148D1}" type="slidenum">
              <a:rPr lang="en-US" altLang="en-US"/>
              <a:pPr/>
              <a:t>1</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ltLang="en-US"/>
              <a:t>Click to add notes</a:t>
            </a:r>
          </a:p>
        </p:txBody>
      </p:sp>
      <p:sp>
        <p:nvSpPr>
          <p:cNvPr id="2" name="Header Placeholder 1">
            <a:extLst>
              <a:ext uri="{FF2B5EF4-FFF2-40B4-BE49-F238E27FC236}">
                <a16:creationId xmlns:a16="http://schemas.microsoft.com/office/drawing/2014/main" id="{1A2DC46E-0D5C-4CE3-8988-6545EB8248FF}"/>
              </a:ext>
            </a:extLst>
          </p:cNvPr>
          <p:cNvSpPr>
            <a:spLocks noGrp="1"/>
          </p:cNvSpPr>
          <p:nvPr>
            <p:ph type="hdr" sz="quarter"/>
          </p:nvPr>
        </p:nvSpPr>
        <p:spPr/>
        <p:txBody>
          <a:bodyPr/>
          <a:lstStyle/>
          <a:p>
            <a:r>
              <a:rPr lang="en-US" altLang="en-US"/>
              <a:t>Principles of Adult Learning &amp; Six Essential Skills of an Effective Facilitator                                 Day 1, Annex 6</a:t>
            </a:r>
          </a:p>
        </p:txBody>
      </p:sp>
    </p:spTree>
    <p:extLst>
      <p:ext uri="{BB962C8B-B14F-4D97-AF65-F5344CB8AC3E}">
        <p14:creationId xmlns:p14="http://schemas.microsoft.com/office/powerpoint/2010/main" val="3407902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48A3D-C62E-42E4-9627-AB7A2FFFEB45}" type="slidenum">
              <a:rPr lang="en-US" altLang="en-US"/>
              <a:pPr/>
              <a:t>21</a:t>
            </a:fld>
            <a:endParaRPr lang="en-US" alt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r>
              <a:rPr lang="en-US" altLang="en-US" dirty="0"/>
              <a:t>How presentation will benefit audience: Adult learners are more interested in a subject if they know how or why it is important to them.</a:t>
            </a:r>
          </a:p>
          <a:p>
            <a:pPr lvl="1">
              <a:buFontTx/>
              <a:buChar char="•"/>
            </a:pPr>
            <a:r>
              <a:rPr lang="en-US" altLang="en-US" dirty="0"/>
              <a:t>Presenter’s level of expertise in the subject: Briefly state your credentials in this area, or explain why participants should listen to you.</a:t>
            </a:r>
          </a:p>
        </p:txBody>
      </p:sp>
      <p:sp>
        <p:nvSpPr>
          <p:cNvPr id="2" name="Header Placeholder 1">
            <a:extLst>
              <a:ext uri="{FF2B5EF4-FFF2-40B4-BE49-F238E27FC236}">
                <a16:creationId xmlns:a16="http://schemas.microsoft.com/office/drawing/2014/main" id="{84C17DF8-99A9-4C30-BF91-3D511EF1ABEB}"/>
              </a:ext>
            </a:extLst>
          </p:cNvPr>
          <p:cNvSpPr>
            <a:spLocks noGrp="1"/>
          </p:cNvSpPr>
          <p:nvPr>
            <p:ph type="hdr" sz="quarter"/>
          </p:nvPr>
        </p:nvSpPr>
        <p:spPr/>
        <p:txBody>
          <a:bodyPr/>
          <a:lstStyle/>
          <a:p>
            <a:r>
              <a:rPr lang="en-US" altLang="en-US" dirty="0"/>
              <a:t>Training Methods Suitable for Adult Learning         Day 1, Annex 8</a:t>
            </a:r>
          </a:p>
        </p:txBody>
      </p:sp>
    </p:spTree>
    <p:extLst>
      <p:ext uri="{BB962C8B-B14F-4D97-AF65-F5344CB8AC3E}">
        <p14:creationId xmlns:p14="http://schemas.microsoft.com/office/powerpoint/2010/main" val="1301589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2EF4-EA53-495E-AAFA-B88EF88BD2E4}"/>
              </a:ext>
            </a:extLst>
          </p:cNvPr>
          <p:cNvSpPr>
            <a:spLocks noGrp="1"/>
          </p:cNvSpPr>
          <p:nvPr>
            <p:ph type="ctrTitle"/>
          </p:nvPr>
        </p:nvSpPr>
        <p:spPr>
          <a:xfrm>
            <a:off x="1143000" y="1122363"/>
            <a:ext cx="6858000" cy="2387600"/>
          </a:xfrm>
        </p:spPr>
        <p:txBody>
          <a:bodyPr anchor="b"/>
          <a:lstStyle>
            <a:lvl1pPr algn="ctr">
              <a:defRPr sz="4500">
                <a:latin typeface="Univers LT Std 45 Light" panose="020B0403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5061770D-06FB-4F7E-9FB7-0912257F004B}"/>
              </a:ext>
            </a:extLst>
          </p:cNvPr>
          <p:cNvSpPr>
            <a:spLocks noGrp="1"/>
          </p:cNvSpPr>
          <p:nvPr>
            <p:ph type="subTitle" idx="1"/>
          </p:nvPr>
        </p:nvSpPr>
        <p:spPr>
          <a:xfrm>
            <a:off x="1143000" y="3602038"/>
            <a:ext cx="6858000" cy="1655762"/>
          </a:xfrm>
        </p:spPr>
        <p:txBody>
          <a:bodyPr/>
          <a:lstStyle>
            <a:lvl1pPr marL="0" indent="0" algn="ctr">
              <a:buNone/>
              <a:defRPr sz="1800">
                <a:latin typeface="Univers LT Std 45 Light" panose="020B0403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4DDC516-6CFA-45F3-BBE7-EA99C78B1CF5}"/>
              </a:ext>
            </a:extLst>
          </p:cNvPr>
          <p:cNvSpPr>
            <a:spLocks noGrp="1"/>
          </p:cNvSpPr>
          <p:nvPr>
            <p:ph type="dt" sz="half" idx="10"/>
          </p:nvPr>
        </p:nvSpPr>
        <p:spPr/>
        <p:txBody>
          <a:bodyPr/>
          <a:lstStyle>
            <a:lvl1pPr>
              <a:defRPr>
                <a:latin typeface="Univers LT Std 45 Light" panose="020B0403020202020204" pitchFamily="34" charset="0"/>
              </a:defRPr>
            </a:lvl1pPr>
          </a:lstStyle>
          <a:p>
            <a:endParaRPr lang="en-US" altLang="en-US" dirty="0"/>
          </a:p>
        </p:txBody>
      </p:sp>
      <p:sp>
        <p:nvSpPr>
          <p:cNvPr id="5" name="Footer Placeholder 4">
            <a:extLst>
              <a:ext uri="{FF2B5EF4-FFF2-40B4-BE49-F238E27FC236}">
                <a16:creationId xmlns:a16="http://schemas.microsoft.com/office/drawing/2014/main" id="{397FE9F0-C3FD-4FCD-8AD5-F557B25C2BC9}"/>
              </a:ext>
            </a:extLst>
          </p:cNvPr>
          <p:cNvSpPr>
            <a:spLocks noGrp="1"/>
          </p:cNvSpPr>
          <p:nvPr>
            <p:ph type="ftr" sz="quarter" idx="11"/>
          </p:nvPr>
        </p:nvSpPr>
        <p:spPr/>
        <p:txBody>
          <a:bodyPr/>
          <a:lstStyle>
            <a:lvl1pPr>
              <a:defRPr>
                <a:latin typeface="Univers LT Std 45 Light" panose="020B0403020202020204" pitchFamily="34" charset="0"/>
              </a:defRPr>
            </a:lvl1pPr>
          </a:lstStyle>
          <a:p>
            <a:endParaRPr lang="en-US" altLang="en-US" dirty="0"/>
          </a:p>
        </p:txBody>
      </p:sp>
      <p:sp>
        <p:nvSpPr>
          <p:cNvPr id="6" name="Slide Number Placeholder 5">
            <a:extLst>
              <a:ext uri="{FF2B5EF4-FFF2-40B4-BE49-F238E27FC236}">
                <a16:creationId xmlns:a16="http://schemas.microsoft.com/office/drawing/2014/main" id="{CC330DD3-3583-405C-B129-701A780B365D}"/>
              </a:ext>
            </a:extLst>
          </p:cNvPr>
          <p:cNvSpPr>
            <a:spLocks noGrp="1"/>
          </p:cNvSpPr>
          <p:nvPr>
            <p:ph type="sldNum" sz="quarter" idx="12"/>
          </p:nvPr>
        </p:nvSpPr>
        <p:spPr/>
        <p:txBody>
          <a:bodyPr/>
          <a:lstStyle>
            <a:lvl1pPr>
              <a:defRPr>
                <a:latin typeface="Univers LT Std 45 Light" panose="020B0403020202020204" pitchFamily="34" charset="0"/>
              </a:defRPr>
            </a:lvl1pPr>
          </a:lstStyle>
          <a:p>
            <a:fld id="{0E9586CE-DB70-4AD8-AA46-94EC5785DF8C}" type="slidenum">
              <a:rPr lang="en-US" altLang="en-US" smtClean="0"/>
              <a:pPr/>
              <a:t>‹#›</a:t>
            </a:fld>
            <a:endParaRPr lang="en-US" altLang="en-US" dirty="0"/>
          </a:p>
        </p:txBody>
      </p:sp>
    </p:spTree>
    <p:extLst>
      <p:ext uri="{BB962C8B-B14F-4D97-AF65-F5344CB8AC3E}">
        <p14:creationId xmlns:p14="http://schemas.microsoft.com/office/powerpoint/2010/main" val="71893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7C6C-C592-46E9-B7D3-5AD920BC2D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C7B0C1-361E-4D2C-B9B9-61333D87A5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A1638F-8508-436C-976F-4A1488D30ED6}"/>
              </a:ext>
            </a:extLst>
          </p:cNvPr>
          <p:cNvSpPr>
            <a:spLocks noGrp="1"/>
          </p:cNvSpPr>
          <p:nvPr>
            <p:ph type="dt" sz="half" idx="10"/>
          </p:nvPr>
        </p:nvSpPr>
        <p:spPr/>
        <p:txBody>
          <a:bodyPr/>
          <a:lstStyle/>
          <a:p>
            <a:endParaRPr lang="en-US" altLang="en-US" dirty="0"/>
          </a:p>
        </p:txBody>
      </p:sp>
      <p:sp>
        <p:nvSpPr>
          <p:cNvPr id="5" name="Footer Placeholder 4">
            <a:extLst>
              <a:ext uri="{FF2B5EF4-FFF2-40B4-BE49-F238E27FC236}">
                <a16:creationId xmlns:a16="http://schemas.microsoft.com/office/drawing/2014/main" id="{14C99C30-D8E0-494D-B38E-70EBE147F563}"/>
              </a:ext>
            </a:extLst>
          </p:cNvPr>
          <p:cNvSpPr>
            <a:spLocks noGrp="1"/>
          </p:cNvSpPr>
          <p:nvPr>
            <p:ph type="ftr" sz="quarter" idx="11"/>
          </p:nvPr>
        </p:nvSpPr>
        <p:spPr/>
        <p:txBody>
          <a:bodyPr/>
          <a:lstStyle/>
          <a:p>
            <a:endParaRPr lang="en-US" altLang="en-US" dirty="0"/>
          </a:p>
        </p:txBody>
      </p:sp>
      <p:sp>
        <p:nvSpPr>
          <p:cNvPr id="6" name="Slide Number Placeholder 5">
            <a:extLst>
              <a:ext uri="{FF2B5EF4-FFF2-40B4-BE49-F238E27FC236}">
                <a16:creationId xmlns:a16="http://schemas.microsoft.com/office/drawing/2014/main" id="{20226ABD-0CB4-413E-AD0D-B5D48567FF20}"/>
              </a:ext>
            </a:extLst>
          </p:cNvPr>
          <p:cNvSpPr>
            <a:spLocks noGrp="1"/>
          </p:cNvSpPr>
          <p:nvPr>
            <p:ph type="sldNum" sz="quarter" idx="12"/>
          </p:nvPr>
        </p:nvSpPr>
        <p:spPr/>
        <p:txBody>
          <a:bodyPr/>
          <a:lstStyle/>
          <a:p>
            <a:fld id="{9031EFF2-A8F5-4A6F-9D5B-E28613CB318A}" type="slidenum">
              <a:rPr lang="en-US" altLang="en-US" smtClean="0"/>
              <a:pPr/>
              <a:t>‹#›</a:t>
            </a:fld>
            <a:endParaRPr lang="en-US" altLang="en-US" dirty="0"/>
          </a:p>
        </p:txBody>
      </p:sp>
    </p:spTree>
    <p:extLst>
      <p:ext uri="{BB962C8B-B14F-4D97-AF65-F5344CB8AC3E}">
        <p14:creationId xmlns:p14="http://schemas.microsoft.com/office/powerpoint/2010/main" val="319045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F082CC-5750-412D-8C52-2CB76051EE9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6BE3BD-F2AF-4473-8EC2-0CD862C6DA8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EE67E-F2C0-4858-B4A0-A16D06D1CA95}"/>
              </a:ext>
            </a:extLst>
          </p:cNvPr>
          <p:cNvSpPr>
            <a:spLocks noGrp="1"/>
          </p:cNvSpPr>
          <p:nvPr>
            <p:ph type="dt" sz="half" idx="10"/>
          </p:nvPr>
        </p:nvSpPr>
        <p:spPr/>
        <p:txBody>
          <a:bodyPr/>
          <a:lstStyle/>
          <a:p>
            <a:endParaRPr lang="en-US" altLang="en-US" dirty="0"/>
          </a:p>
        </p:txBody>
      </p:sp>
      <p:sp>
        <p:nvSpPr>
          <p:cNvPr id="5" name="Footer Placeholder 4">
            <a:extLst>
              <a:ext uri="{FF2B5EF4-FFF2-40B4-BE49-F238E27FC236}">
                <a16:creationId xmlns:a16="http://schemas.microsoft.com/office/drawing/2014/main" id="{1C7C40BD-06F7-4E97-9DA6-3B931687487D}"/>
              </a:ext>
            </a:extLst>
          </p:cNvPr>
          <p:cNvSpPr>
            <a:spLocks noGrp="1"/>
          </p:cNvSpPr>
          <p:nvPr>
            <p:ph type="ftr" sz="quarter" idx="11"/>
          </p:nvPr>
        </p:nvSpPr>
        <p:spPr/>
        <p:txBody>
          <a:bodyPr/>
          <a:lstStyle/>
          <a:p>
            <a:endParaRPr lang="en-US" altLang="en-US" dirty="0"/>
          </a:p>
        </p:txBody>
      </p:sp>
      <p:sp>
        <p:nvSpPr>
          <p:cNvPr id="6" name="Slide Number Placeholder 5">
            <a:extLst>
              <a:ext uri="{FF2B5EF4-FFF2-40B4-BE49-F238E27FC236}">
                <a16:creationId xmlns:a16="http://schemas.microsoft.com/office/drawing/2014/main" id="{287CDA40-A59E-49FB-B052-7B565C6E0323}"/>
              </a:ext>
            </a:extLst>
          </p:cNvPr>
          <p:cNvSpPr>
            <a:spLocks noGrp="1"/>
          </p:cNvSpPr>
          <p:nvPr>
            <p:ph type="sldNum" sz="quarter" idx="12"/>
          </p:nvPr>
        </p:nvSpPr>
        <p:spPr/>
        <p:txBody>
          <a:bodyPr/>
          <a:lstStyle/>
          <a:p>
            <a:fld id="{09D565F2-00D8-4681-83A3-BBFFD53D77D5}" type="slidenum">
              <a:rPr lang="en-US" altLang="en-US" smtClean="0"/>
              <a:pPr/>
              <a:t>‹#›</a:t>
            </a:fld>
            <a:endParaRPr lang="en-US" altLang="en-US" dirty="0"/>
          </a:p>
        </p:txBody>
      </p:sp>
    </p:spTree>
    <p:extLst>
      <p:ext uri="{BB962C8B-B14F-4D97-AF65-F5344CB8AC3E}">
        <p14:creationId xmlns:p14="http://schemas.microsoft.com/office/powerpoint/2010/main" val="156259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ECB9C9B5-0225-4013-A628-C521ADF45B11}" type="slidenum">
              <a:rPr lang="en-US" altLang="en-US"/>
              <a:pPr/>
              <a:t>‹#›</a:t>
            </a:fld>
            <a:endParaRPr lang="en-US" altLang="en-US" dirty="0"/>
          </a:p>
        </p:txBody>
      </p:sp>
    </p:spTree>
    <p:extLst>
      <p:ext uri="{BB962C8B-B14F-4D97-AF65-F5344CB8AC3E}">
        <p14:creationId xmlns:p14="http://schemas.microsoft.com/office/powerpoint/2010/main" val="16508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3A04-3ADD-4114-A83E-081755FC502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EEE1CC7-9D31-4310-96AB-EB310444F99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200219-DD36-4B7E-843F-5AF8E4031BE7}"/>
              </a:ext>
            </a:extLst>
          </p:cNvPr>
          <p:cNvSpPr>
            <a:spLocks noGrp="1"/>
          </p:cNvSpPr>
          <p:nvPr>
            <p:ph type="dt" sz="half" idx="10"/>
          </p:nvPr>
        </p:nvSpPr>
        <p:spPr/>
        <p:txBody>
          <a:bodyPr/>
          <a:lstStyle/>
          <a:p>
            <a:endParaRPr lang="en-US" altLang="en-US" dirty="0"/>
          </a:p>
        </p:txBody>
      </p:sp>
      <p:sp>
        <p:nvSpPr>
          <p:cNvPr id="5" name="Footer Placeholder 4">
            <a:extLst>
              <a:ext uri="{FF2B5EF4-FFF2-40B4-BE49-F238E27FC236}">
                <a16:creationId xmlns:a16="http://schemas.microsoft.com/office/drawing/2014/main" id="{BDA38B07-E000-4761-A245-E608F967FDF4}"/>
              </a:ext>
            </a:extLst>
          </p:cNvPr>
          <p:cNvSpPr>
            <a:spLocks noGrp="1"/>
          </p:cNvSpPr>
          <p:nvPr>
            <p:ph type="ftr" sz="quarter" idx="11"/>
          </p:nvPr>
        </p:nvSpPr>
        <p:spPr/>
        <p:txBody>
          <a:bodyPr/>
          <a:lstStyle/>
          <a:p>
            <a:endParaRPr lang="en-US" altLang="en-US" dirty="0"/>
          </a:p>
        </p:txBody>
      </p:sp>
      <p:sp>
        <p:nvSpPr>
          <p:cNvPr id="6" name="Slide Number Placeholder 5">
            <a:extLst>
              <a:ext uri="{FF2B5EF4-FFF2-40B4-BE49-F238E27FC236}">
                <a16:creationId xmlns:a16="http://schemas.microsoft.com/office/drawing/2014/main" id="{752B889B-5A0B-4ABE-9BB0-18F513D2EDE2}"/>
              </a:ext>
            </a:extLst>
          </p:cNvPr>
          <p:cNvSpPr>
            <a:spLocks noGrp="1"/>
          </p:cNvSpPr>
          <p:nvPr>
            <p:ph type="sldNum" sz="quarter" idx="12"/>
          </p:nvPr>
        </p:nvSpPr>
        <p:spPr/>
        <p:txBody>
          <a:bodyPr/>
          <a:lstStyle/>
          <a:p>
            <a:fld id="{5744B580-8843-4E90-9A06-17769E84E498}" type="slidenum">
              <a:rPr lang="en-US" altLang="en-US" smtClean="0"/>
              <a:pPr/>
              <a:t>‹#›</a:t>
            </a:fld>
            <a:endParaRPr lang="en-US" altLang="en-US" dirty="0"/>
          </a:p>
        </p:txBody>
      </p:sp>
    </p:spTree>
    <p:extLst>
      <p:ext uri="{BB962C8B-B14F-4D97-AF65-F5344CB8AC3E}">
        <p14:creationId xmlns:p14="http://schemas.microsoft.com/office/powerpoint/2010/main" val="370438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0A5ED-4901-46F5-B254-23C099314564}"/>
              </a:ext>
            </a:extLst>
          </p:cNvPr>
          <p:cNvSpPr>
            <a:spLocks noGrp="1"/>
          </p:cNvSpPr>
          <p:nvPr>
            <p:ph type="title"/>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a:extLst>
              <a:ext uri="{FF2B5EF4-FFF2-40B4-BE49-F238E27FC236}">
                <a16:creationId xmlns:a16="http://schemas.microsoft.com/office/drawing/2014/main" id="{296FC61F-B7C4-4E45-87FD-191DF94E8D8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9BDDCE-D218-4CB4-A090-24CA219E59A2}"/>
              </a:ext>
            </a:extLst>
          </p:cNvPr>
          <p:cNvSpPr>
            <a:spLocks noGrp="1"/>
          </p:cNvSpPr>
          <p:nvPr>
            <p:ph type="dt" sz="half" idx="10"/>
          </p:nvPr>
        </p:nvSpPr>
        <p:spPr/>
        <p:txBody>
          <a:bodyPr/>
          <a:lstStyle/>
          <a:p>
            <a:endParaRPr lang="en-US" altLang="en-US" dirty="0"/>
          </a:p>
        </p:txBody>
      </p:sp>
      <p:sp>
        <p:nvSpPr>
          <p:cNvPr id="5" name="Footer Placeholder 4">
            <a:extLst>
              <a:ext uri="{FF2B5EF4-FFF2-40B4-BE49-F238E27FC236}">
                <a16:creationId xmlns:a16="http://schemas.microsoft.com/office/drawing/2014/main" id="{BDCD4E30-D809-4AAB-A31B-85DC882C71BF}"/>
              </a:ext>
            </a:extLst>
          </p:cNvPr>
          <p:cNvSpPr>
            <a:spLocks noGrp="1"/>
          </p:cNvSpPr>
          <p:nvPr>
            <p:ph type="ftr" sz="quarter" idx="11"/>
          </p:nvPr>
        </p:nvSpPr>
        <p:spPr/>
        <p:txBody>
          <a:bodyPr/>
          <a:lstStyle/>
          <a:p>
            <a:endParaRPr lang="en-US" altLang="en-US" dirty="0"/>
          </a:p>
        </p:txBody>
      </p:sp>
      <p:sp>
        <p:nvSpPr>
          <p:cNvPr id="6" name="Slide Number Placeholder 5">
            <a:extLst>
              <a:ext uri="{FF2B5EF4-FFF2-40B4-BE49-F238E27FC236}">
                <a16:creationId xmlns:a16="http://schemas.microsoft.com/office/drawing/2014/main" id="{5A79112B-CD64-4828-A495-41EB557A1173}"/>
              </a:ext>
            </a:extLst>
          </p:cNvPr>
          <p:cNvSpPr>
            <a:spLocks noGrp="1"/>
          </p:cNvSpPr>
          <p:nvPr>
            <p:ph type="sldNum" sz="quarter" idx="12"/>
          </p:nvPr>
        </p:nvSpPr>
        <p:spPr/>
        <p:txBody>
          <a:bodyPr/>
          <a:lstStyle/>
          <a:p>
            <a:fld id="{E5B48198-08AE-4132-A680-EACAFBF017F8}" type="slidenum">
              <a:rPr lang="en-US" altLang="en-US" smtClean="0"/>
              <a:pPr/>
              <a:t>‹#›</a:t>
            </a:fld>
            <a:endParaRPr lang="en-US" altLang="en-US" dirty="0"/>
          </a:p>
        </p:txBody>
      </p:sp>
    </p:spTree>
    <p:extLst>
      <p:ext uri="{BB962C8B-B14F-4D97-AF65-F5344CB8AC3E}">
        <p14:creationId xmlns:p14="http://schemas.microsoft.com/office/powerpoint/2010/main" val="55388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0F1A-4AC2-45C6-80E9-B8FA3347C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AB44E-C878-4F64-B09C-E7EF98CB77E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DA4114-D5CB-4888-B224-E7C9934753A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7789E1-7C3F-4C38-99E7-E7F5FF10DE2C}"/>
              </a:ext>
            </a:extLst>
          </p:cNvPr>
          <p:cNvSpPr>
            <a:spLocks noGrp="1"/>
          </p:cNvSpPr>
          <p:nvPr>
            <p:ph type="dt" sz="half" idx="10"/>
          </p:nvPr>
        </p:nvSpPr>
        <p:spPr/>
        <p:txBody>
          <a:bodyPr/>
          <a:lstStyle/>
          <a:p>
            <a:endParaRPr lang="en-US" altLang="en-US" dirty="0"/>
          </a:p>
        </p:txBody>
      </p:sp>
      <p:sp>
        <p:nvSpPr>
          <p:cNvPr id="6" name="Footer Placeholder 5">
            <a:extLst>
              <a:ext uri="{FF2B5EF4-FFF2-40B4-BE49-F238E27FC236}">
                <a16:creationId xmlns:a16="http://schemas.microsoft.com/office/drawing/2014/main" id="{5EA63A24-38FD-465E-9A18-5B06D1840F32}"/>
              </a:ext>
            </a:extLst>
          </p:cNvPr>
          <p:cNvSpPr>
            <a:spLocks noGrp="1"/>
          </p:cNvSpPr>
          <p:nvPr>
            <p:ph type="ftr" sz="quarter" idx="11"/>
          </p:nvPr>
        </p:nvSpPr>
        <p:spPr/>
        <p:txBody>
          <a:bodyPr/>
          <a:lstStyle/>
          <a:p>
            <a:endParaRPr lang="en-US" altLang="en-US" dirty="0"/>
          </a:p>
        </p:txBody>
      </p:sp>
      <p:sp>
        <p:nvSpPr>
          <p:cNvPr id="7" name="Slide Number Placeholder 6">
            <a:extLst>
              <a:ext uri="{FF2B5EF4-FFF2-40B4-BE49-F238E27FC236}">
                <a16:creationId xmlns:a16="http://schemas.microsoft.com/office/drawing/2014/main" id="{9C52D5B6-0CEE-4BA0-BCDD-0795851D7CAE}"/>
              </a:ext>
            </a:extLst>
          </p:cNvPr>
          <p:cNvSpPr>
            <a:spLocks noGrp="1"/>
          </p:cNvSpPr>
          <p:nvPr>
            <p:ph type="sldNum" sz="quarter" idx="12"/>
          </p:nvPr>
        </p:nvSpPr>
        <p:spPr/>
        <p:txBody>
          <a:bodyPr/>
          <a:lstStyle/>
          <a:p>
            <a:fld id="{6AB182FD-A4A4-4837-83F7-238A03FBB0F4}" type="slidenum">
              <a:rPr lang="en-US" altLang="en-US" smtClean="0"/>
              <a:pPr/>
              <a:t>‹#›</a:t>
            </a:fld>
            <a:endParaRPr lang="en-US" altLang="en-US" dirty="0"/>
          </a:p>
        </p:txBody>
      </p:sp>
    </p:spTree>
    <p:extLst>
      <p:ext uri="{BB962C8B-B14F-4D97-AF65-F5344CB8AC3E}">
        <p14:creationId xmlns:p14="http://schemas.microsoft.com/office/powerpoint/2010/main" val="190335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168C-8612-4A37-877C-105CC34E18E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E1665A-3BEA-4D92-A122-BC4D8E83313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3D8B19F-D717-4928-B75D-00633B9FEAF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FB9450-7255-4EE0-9164-1E20F0CB3BB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1FE62-FBDD-4315-940E-9FEF1389FC3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07FE99-F151-4478-A047-8EEDFC114A4C}"/>
              </a:ext>
            </a:extLst>
          </p:cNvPr>
          <p:cNvSpPr>
            <a:spLocks noGrp="1"/>
          </p:cNvSpPr>
          <p:nvPr>
            <p:ph type="dt" sz="half" idx="10"/>
          </p:nvPr>
        </p:nvSpPr>
        <p:spPr/>
        <p:txBody>
          <a:bodyPr/>
          <a:lstStyle/>
          <a:p>
            <a:endParaRPr lang="en-US" altLang="en-US" dirty="0"/>
          </a:p>
        </p:txBody>
      </p:sp>
      <p:sp>
        <p:nvSpPr>
          <p:cNvPr id="8" name="Footer Placeholder 7">
            <a:extLst>
              <a:ext uri="{FF2B5EF4-FFF2-40B4-BE49-F238E27FC236}">
                <a16:creationId xmlns:a16="http://schemas.microsoft.com/office/drawing/2014/main" id="{98EEF135-220A-496B-B2A9-441C0BDC96EF}"/>
              </a:ext>
            </a:extLst>
          </p:cNvPr>
          <p:cNvSpPr>
            <a:spLocks noGrp="1"/>
          </p:cNvSpPr>
          <p:nvPr>
            <p:ph type="ftr" sz="quarter" idx="11"/>
          </p:nvPr>
        </p:nvSpPr>
        <p:spPr/>
        <p:txBody>
          <a:bodyPr/>
          <a:lstStyle/>
          <a:p>
            <a:endParaRPr lang="en-US" altLang="en-US" dirty="0"/>
          </a:p>
        </p:txBody>
      </p:sp>
      <p:sp>
        <p:nvSpPr>
          <p:cNvPr id="9" name="Slide Number Placeholder 8">
            <a:extLst>
              <a:ext uri="{FF2B5EF4-FFF2-40B4-BE49-F238E27FC236}">
                <a16:creationId xmlns:a16="http://schemas.microsoft.com/office/drawing/2014/main" id="{5A9F7598-77A4-4781-A512-5B1F2618183F}"/>
              </a:ext>
            </a:extLst>
          </p:cNvPr>
          <p:cNvSpPr>
            <a:spLocks noGrp="1"/>
          </p:cNvSpPr>
          <p:nvPr>
            <p:ph type="sldNum" sz="quarter" idx="12"/>
          </p:nvPr>
        </p:nvSpPr>
        <p:spPr/>
        <p:txBody>
          <a:bodyPr/>
          <a:lstStyle/>
          <a:p>
            <a:fld id="{A282E5AE-7EAB-4CD6-9D1E-9A980C877669}" type="slidenum">
              <a:rPr lang="en-US" altLang="en-US" smtClean="0"/>
              <a:pPr/>
              <a:t>‹#›</a:t>
            </a:fld>
            <a:endParaRPr lang="en-US" altLang="en-US" dirty="0"/>
          </a:p>
        </p:txBody>
      </p:sp>
    </p:spTree>
    <p:extLst>
      <p:ext uri="{BB962C8B-B14F-4D97-AF65-F5344CB8AC3E}">
        <p14:creationId xmlns:p14="http://schemas.microsoft.com/office/powerpoint/2010/main" val="423747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934D8-5D4A-4F00-9729-A997201D23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C0BF30-3AF5-44D7-9516-A41495E3074C}"/>
              </a:ext>
            </a:extLst>
          </p:cNvPr>
          <p:cNvSpPr>
            <a:spLocks noGrp="1"/>
          </p:cNvSpPr>
          <p:nvPr>
            <p:ph type="dt" sz="half" idx="10"/>
          </p:nvPr>
        </p:nvSpPr>
        <p:spPr/>
        <p:txBody>
          <a:bodyPr/>
          <a:lstStyle/>
          <a:p>
            <a:endParaRPr lang="en-US" altLang="en-US" dirty="0"/>
          </a:p>
        </p:txBody>
      </p:sp>
      <p:sp>
        <p:nvSpPr>
          <p:cNvPr id="4" name="Footer Placeholder 3">
            <a:extLst>
              <a:ext uri="{FF2B5EF4-FFF2-40B4-BE49-F238E27FC236}">
                <a16:creationId xmlns:a16="http://schemas.microsoft.com/office/drawing/2014/main" id="{F36C50A7-7426-4C5C-9D7D-20DC1D79BC2D}"/>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C0BBFDAD-F819-45F3-9E18-9605A11DF2F1}"/>
              </a:ext>
            </a:extLst>
          </p:cNvPr>
          <p:cNvSpPr>
            <a:spLocks noGrp="1"/>
          </p:cNvSpPr>
          <p:nvPr>
            <p:ph type="sldNum" sz="quarter" idx="12"/>
          </p:nvPr>
        </p:nvSpPr>
        <p:spPr/>
        <p:txBody>
          <a:bodyPr/>
          <a:lstStyle/>
          <a:p>
            <a:fld id="{DE2D97F3-675F-4CB2-B180-1BE9B05DDC74}" type="slidenum">
              <a:rPr lang="en-US" altLang="en-US" smtClean="0"/>
              <a:pPr/>
              <a:t>‹#›</a:t>
            </a:fld>
            <a:endParaRPr lang="en-US" altLang="en-US" dirty="0"/>
          </a:p>
        </p:txBody>
      </p:sp>
    </p:spTree>
    <p:extLst>
      <p:ext uri="{BB962C8B-B14F-4D97-AF65-F5344CB8AC3E}">
        <p14:creationId xmlns:p14="http://schemas.microsoft.com/office/powerpoint/2010/main" val="247242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9AE8B8-CA6B-476F-9A17-AC97E3EF1F01}"/>
              </a:ext>
            </a:extLst>
          </p:cNvPr>
          <p:cNvSpPr>
            <a:spLocks noGrp="1"/>
          </p:cNvSpPr>
          <p:nvPr>
            <p:ph type="dt" sz="half" idx="10"/>
          </p:nvPr>
        </p:nvSpPr>
        <p:spPr/>
        <p:txBody>
          <a:bodyPr/>
          <a:lstStyle/>
          <a:p>
            <a:endParaRPr lang="en-US" altLang="en-US" dirty="0"/>
          </a:p>
        </p:txBody>
      </p:sp>
      <p:sp>
        <p:nvSpPr>
          <p:cNvPr id="3" name="Footer Placeholder 2">
            <a:extLst>
              <a:ext uri="{FF2B5EF4-FFF2-40B4-BE49-F238E27FC236}">
                <a16:creationId xmlns:a16="http://schemas.microsoft.com/office/drawing/2014/main" id="{4005E9F7-36EE-42D1-A99E-AFE19F605843}"/>
              </a:ext>
            </a:extLst>
          </p:cNvPr>
          <p:cNvSpPr>
            <a:spLocks noGrp="1"/>
          </p:cNvSpPr>
          <p:nvPr>
            <p:ph type="ftr" sz="quarter" idx="11"/>
          </p:nvPr>
        </p:nvSpPr>
        <p:spPr/>
        <p:txBody>
          <a:bodyPr/>
          <a:lstStyle/>
          <a:p>
            <a:endParaRPr lang="en-US" altLang="en-US" dirty="0"/>
          </a:p>
        </p:txBody>
      </p:sp>
      <p:sp>
        <p:nvSpPr>
          <p:cNvPr id="4" name="Slide Number Placeholder 3">
            <a:extLst>
              <a:ext uri="{FF2B5EF4-FFF2-40B4-BE49-F238E27FC236}">
                <a16:creationId xmlns:a16="http://schemas.microsoft.com/office/drawing/2014/main" id="{D13E1C01-2520-4479-9D3D-88E363F47C07}"/>
              </a:ext>
            </a:extLst>
          </p:cNvPr>
          <p:cNvSpPr>
            <a:spLocks noGrp="1"/>
          </p:cNvSpPr>
          <p:nvPr>
            <p:ph type="sldNum" sz="quarter" idx="12"/>
          </p:nvPr>
        </p:nvSpPr>
        <p:spPr/>
        <p:txBody>
          <a:bodyPr/>
          <a:lstStyle/>
          <a:p>
            <a:fld id="{D9AF6E97-F173-4C9D-A55F-573CBFE6EF3D}" type="slidenum">
              <a:rPr lang="en-US" altLang="en-US" smtClean="0"/>
              <a:pPr/>
              <a:t>‹#›</a:t>
            </a:fld>
            <a:endParaRPr lang="en-US" altLang="en-US" dirty="0"/>
          </a:p>
        </p:txBody>
      </p:sp>
    </p:spTree>
    <p:extLst>
      <p:ext uri="{BB962C8B-B14F-4D97-AF65-F5344CB8AC3E}">
        <p14:creationId xmlns:p14="http://schemas.microsoft.com/office/powerpoint/2010/main" val="47890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E8488-0AA7-4B06-A7EB-2E9355C606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6AB022D-4281-48A4-B7D6-6D60222ED3E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A52265-BC1B-4AC1-B525-DDD2C509759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5C131EE-5349-45DF-B4D6-4978DDC06D7B}"/>
              </a:ext>
            </a:extLst>
          </p:cNvPr>
          <p:cNvSpPr>
            <a:spLocks noGrp="1"/>
          </p:cNvSpPr>
          <p:nvPr>
            <p:ph type="dt" sz="half" idx="10"/>
          </p:nvPr>
        </p:nvSpPr>
        <p:spPr/>
        <p:txBody>
          <a:bodyPr/>
          <a:lstStyle/>
          <a:p>
            <a:endParaRPr lang="en-US" altLang="en-US" dirty="0"/>
          </a:p>
        </p:txBody>
      </p:sp>
      <p:sp>
        <p:nvSpPr>
          <p:cNvPr id="6" name="Footer Placeholder 5">
            <a:extLst>
              <a:ext uri="{FF2B5EF4-FFF2-40B4-BE49-F238E27FC236}">
                <a16:creationId xmlns:a16="http://schemas.microsoft.com/office/drawing/2014/main" id="{31FB42D2-49E5-4396-AD4B-90D0C66E6DA4}"/>
              </a:ext>
            </a:extLst>
          </p:cNvPr>
          <p:cNvSpPr>
            <a:spLocks noGrp="1"/>
          </p:cNvSpPr>
          <p:nvPr>
            <p:ph type="ftr" sz="quarter" idx="11"/>
          </p:nvPr>
        </p:nvSpPr>
        <p:spPr/>
        <p:txBody>
          <a:bodyPr/>
          <a:lstStyle/>
          <a:p>
            <a:endParaRPr lang="en-US" altLang="en-US" dirty="0"/>
          </a:p>
        </p:txBody>
      </p:sp>
      <p:sp>
        <p:nvSpPr>
          <p:cNvPr id="7" name="Slide Number Placeholder 6">
            <a:extLst>
              <a:ext uri="{FF2B5EF4-FFF2-40B4-BE49-F238E27FC236}">
                <a16:creationId xmlns:a16="http://schemas.microsoft.com/office/drawing/2014/main" id="{25F7B62E-7176-4538-9667-024A634F46AD}"/>
              </a:ext>
            </a:extLst>
          </p:cNvPr>
          <p:cNvSpPr>
            <a:spLocks noGrp="1"/>
          </p:cNvSpPr>
          <p:nvPr>
            <p:ph type="sldNum" sz="quarter" idx="12"/>
          </p:nvPr>
        </p:nvSpPr>
        <p:spPr/>
        <p:txBody>
          <a:bodyPr/>
          <a:lstStyle/>
          <a:p>
            <a:fld id="{F5A99F82-9F12-4D69-ACF9-146336F5EF9B}" type="slidenum">
              <a:rPr lang="en-US" altLang="en-US" smtClean="0"/>
              <a:pPr/>
              <a:t>‹#›</a:t>
            </a:fld>
            <a:endParaRPr lang="en-US" altLang="en-US" dirty="0"/>
          </a:p>
        </p:txBody>
      </p:sp>
    </p:spTree>
    <p:extLst>
      <p:ext uri="{BB962C8B-B14F-4D97-AF65-F5344CB8AC3E}">
        <p14:creationId xmlns:p14="http://schemas.microsoft.com/office/powerpoint/2010/main" val="274671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21A0-3FBB-4BE0-98DA-BD2246579A8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7795C23-D7D4-4F1B-BEFF-60E98FB7478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E72DF322-7E28-4E70-A9B8-EDC87A36A96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818851D-66C6-45B8-8CA8-94789DBF31EB}"/>
              </a:ext>
            </a:extLst>
          </p:cNvPr>
          <p:cNvSpPr>
            <a:spLocks noGrp="1"/>
          </p:cNvSpPr>
          <p:nvPr>
            <p:ph type="dt" sz="half" idx="10"/>
          </p:nvPr>
        </p:nvSpPr>
        <p:spPr/>
        <p:txBody>
          <a:bodyPr/>
          <a:lstStyle/>
          <a:p>
            <a:endParaRPr lang="en-US" altLang="en-US" dirty="0"/>
          </a:p>
        </p:txBody>
      </p:sp>
      <p:sp>
        <p:nvSpPr>
          <p:cNvPr id="6" name="Footer Placeholder 5">
            <a:extLst>
              <a:ext uri="{FF2B5EF4-FFF2-40B4-BE49-F238E27FC236}">
                <a16:creationId xmlns:a16="http://schemas.microsoft.com/office/drawing/2014/main" id="{7D4D1A91-3950-4292-8D3D-AFE6FAD29A9A}"/>
              </a:ext>
            </a:extLst>
          </p:cNvPr>
          <p:cNvSpPr>
            <a:spLocks noGrp="1"/>
          </p:cNvSpPr>
          <p:nvPr>
            <p:ph type="ftr" sz="quarter" idx="11"/>
          </p:nvPr>
        </p:nvSpPr>
        <p:spPr/>
        <p:txBody>
          <a:bodyPr/>
          <a:lstStyle/>
          <a:p>
            <a:endParaRPr lang="en-US" altLang="en-US" dirty="0"/>
          </a:p>
        </p:txBody>
      </p:sp>
      <p:sp>
        <p:nvSpPr>
          <p:cNvPr id="7" name="Slide Number Placeholder 6">
            <a:extLst>
              <a:ext uri="{FF2B5EF4-FFF2-40B4-BE49-F238E27FC236}">
                <a16:creationId xmlns:a16="http://schemas.microsoft.com/office/drawing/2014/main" id="{231FBE91-0A3D-4BA3-9FDD-EE953C3ADDE5}"/>
              </a:ext>
            </a:extLst>
          </p:cNvPr>
          <p:cNvSpPr>
            <a:spLocks noGrp="1"/>
          </p:cNvSpPr>
          <p:nvPr>
            <p:ph type="sldNum" sz="quarter" idx="12"/>
          </p:nvPr>
        </p:nvSpPr>
        <p:spPr/>
        <p:txBody>
          <a:bodyPr/>
          <a:lstStyle/>
          <a:p>
            <a:fld id="{F2A31265-F8EE-49AE-8C81-8734DC2CDC19}" type="slidenum">
              <a:rPr lang="en-US" altLang="en-US" smtClean="0"/>
              <a:pPr/>
              <a:t>‹#›</a:t>
            </a:fld>
            <a:endParaRPr lang="en-US" altLang="en-US" dirty="0"/>
          </a:p>
        </p:txBody>
      </p:sp>
    </p:spTree>
    <p:extLst>
      <p:ext uri="{BB962C8B-B14F-4D97-AF65-F5344CB8AC3E}">
        <p14:creationId xmlns:p14="http://schemas.microsoft.com/office/powerpoint/2010/main" val="396768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B1B283-03FD-400A-ABB2-8B0DD883CFF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DC406E-B149-4526-A844-B596CA7383B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390BAB-AE55-42C1-B689-76B797EA49A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latin typeface="Univers LT Std 45 Light" panose="020B0403020202020204" pitchFamily="34" charset="0"/>
              </a:defRPr>
            </a:lvl1pPr>
          </a:lstStyle>
          <a:p>
            <a:endParaRPr lang="en-US" altLang="en-US" dirty="0"/>
          </a:p>
        </p:txBody>
      </p:sp>
      <p:sp>
        <p:nvSpPr>
          <p:cNvPr id="5" name="Footer Placeholder 4">
            <a:extLst>
              <a:ext uri="{FF2B5EF4-FFF2-40B4-BE49-F238E27FC236}">
                <a16:creationId xmlns:a16="http://schemas.microsoft.com/office/drawing/2014/main" id="{1FFBF83E-1FB5-4948-8DA6-D5C8CB9DB04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latin typeface="Univers LT Std 45 Light" panose="020B0403020202020204" pitchFamily="34" charset="0"/>
              </a:defRPr>
            </a:lvl1pPr>
          </a:lstStyle>
          <a:p>
            <a:endParaRPr lang="en-US" altLang="en-US" dirty="0"/>
          </a:p>
        </p:txBody>
      </p:sp>
      <p:sp>
        <p:nvSpPr>
          <p:cNvPr id="6" name="Slide Number Placeholder 5">
            <a:extLst>
              <a:ext uri="{FF2B5EF4-FFF2-40B4-BE49-F238E27FC236}">
                <a16:creationId xmlns:a16="http://schemas.microsoft.com/office/drawing/2014/main" id="{224E881A-A4EF-4CAC-8FA3-B072CA92633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latin typeface="Univers LT Std 45 Light" panose="020B0403020202020204" pitchFamily="34" charset="0"/>
              </a:defRPr>
            </a:lvl1pPr>
          </a:lstStyle>
          <a:p>
            <a:fld id="{38BB3AC2-D1E0-4740-9722-BA4151A56DD1}" type="slidenum">
              <a:rPr lang="en-US" altLang="en-US" smtClean="0"/>
              <a:pPr/>
              <a:t>‹#›</a:t>
            </a:fld>
            <a:endParaRPr lang="en-US" altLang="en-US" dirty="0"/>
          </a:p>
        </p:txBody>
      </p:sp>
    </p:spTree>
    <p:extLst>
      <p:ext uri="{BB962C8B-B14F-4D97-AF65-F5344CB8AC3E}">
        <p14:creationId xmlns:p14="http://schemas.microsoft.com/office/powerpoint/2010/main" val="129462237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685800" rtl="0" eaLnBrk="1" latinLnBrk="0" hangingPunct="1">
        <a:lnSpc>
          <a:spcPct val="90000"/>
        </a:lnSpc>
        <a:spcBef>
          <a:spcPct val="0"/>
        </a:spcBef>
        <a:buNone/>
        <a:defRPr sz="3300" kern="1200">
          <a:solidFill>
            <a:schemeClr val="tx1"/>
          </a:solidFill>
          <a:latin typeface="Univers LT Std 45 Light" panose="020B04030202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Univers LT Std 45 Light" panose="020B0403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Univers LT Std 45 Light" panose="020B0403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Univers LT Std 45 Light" panose="020B0403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Univers LT Std 45 Light" panose="020B0403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Univers LT Std 45 Light" panose="020B0403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2">
            <a:extLst>
              <a:ext uri="{FF2B5EF4-FFF2-40B4-BE49-F238E27FC236}">
                <a16:creationId xmlns:a16="http://schemas.microsoft.com/office/drawing/2014/main" id="{CE8E53FD-3C9F-4F28-8F8C-6222CA90BC89}"/>
              </a:ext>
            </a:extLst>
          </p:cNvPr>
          <p:cNvSpPr txBox="1"/>
          <p:nvPr/>
        </p:nvSpPr>
        <p:spPr>
          <a:xfrm>
            <a:off x="0" y="15240"/>
            <a:ext cx="9144000" cy="1489075"/>
          </a:xfrm>
          <a:prstGeom prst="rect">
            <a:avLst/>
          </a:prstGeom>
          <a:solidFill>
            <a:srgbClr val="00AEEF"/>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600" b="1">
                <a:solidFill>
                  <a:srgbClr val="FFFFFF"/>
                </a:solidFill>
                <a:effectLst/>
                <a:latin typeface="UniversLTStd-Light" panose="020B0403020202020204" pitchFamily="34" charset="0"/>
                <a:ea typeface="Calibri" panose="020F0502020204030204" pitchFamily="34" charset="0"/>
                <a:cs typeface="UniversLTStd-Light" panose="020B0403020202020204" pitchFamily="34" charset="0"/>
              </a:rPr>
              <a:t> </a:t>
            </a:r>
            <a:endParaRPr lang="en-US" sz="1100">
              <a:effectLst/>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59D264F2-4552-43DB-9E9E-DCF07125CC41}"/>
              </a:ext>
            </a:extLst>
          </p:cNvPr>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895600" y="152400"/>
            <a:ext cx="3352800" cy="968058"/>
          </a:xfrm>
          <a:prstGeom prst="rect">
            <a:avLst/>
          </a:prstGeom>
          <a:noFill/>
          <a:ln>
            <a:noFill/>
          </a:ln>
        </p:spPr>
      </p:pic>
      <p:sp>
        <p:nvSpPr>
          <p:cNvPr id="9" name="Text Box 3">
            <a:extLst>
              <a:ext uri="{FF2B5EF4-FFF2-40B4-BE49-F238E27FC236}">
                <a16:creationId xmlns:a16="http://schemas.microsoft.com/office/drawing/2014/main" id="{C35C903D-127A-4640-8AB5-295DD388FD09}"/>
              </a:ext>
            </a:extLst>
          </p:cNvPr>
          <p:cNvSpPr txBox="1"/>
          <p:nvPr/>
        </p:nvSpPr>
        <p:spPr>
          <a:xfrm>
            <a:off x="0" y="1638299"/>
            <a:ext cx="9144000" cy="3581401"/>
          </a:xfrm>
          <a:prstGeom prst="rect">
            <a:avLst/>
          </a:prstGeom>
          <a:solidFill>
            <a:srgbClr val="C7EDFB"/>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endParaRPr lang="en-US" sz="2000" b="1" dirty="0">
              <a:solidFill>
                <a:srgbClr val="000000"/>
              </a:solidFill>
              <a:latin typeface="UniversLTStd-UltraCn" panose="020B0608030502060204" pitchFamily="34" charset="0"/>
              <a:ea typeface="Calibri" panose="020F0502020204030204" pitchFamily="34" charset="0"/>
              <a:cs typeface="UniversLTStd-UltraCn" panose="020B0608030502060204" pitchFamily="34" charset="0"/>
            </a:endParaRPr>
          </a:p>
          <a:p>
            <a:pPr marL="0" marR="0" algn="ctr">
              <a:lnSpc>
                <a:spcPct val="107000"/>
              </a:lnSpc>
              <a:spcBef>
                <a:spcPts val="0"/>
              </a:spcBef>
              <a:spcAft>
                <a:spcPts val="0"/>
              </a:spcAft>
            </a:pPr>
            <a:endParaRPr lang="en-US" sz="2000" b="1" dirty="0">
              <a:solidFill>
                <a:srgbClr val="000000"/>
              </a:solidFill>
              <a:latin typeface="UniversLTStd-UltraCn" panose="020B0608030502060204" pitchFamily="34" charset="0"/>
              <a:ea typeface="Calibri" panose="020F0502020204030204" pitchFamily="34" charset="0"/>
              <a:cs typeface="UniversLTStd-UltraCn" panose="020B0608030502060204" pitchFamily="34" charset="0"/>
            </a:endParaRPr>
          </a:p>
          <a:p>
            <a:pPr marL="0" marR="0" algn="ctr">
              <a:lnSpc>
                <a:spcPct val="107000"/>
              </a:lnSpc>
              <a:spcBef>
                <a:spcPts val="0"/>
              </a:spcBef>
              <a:spcAft>
                <a:spcPts val="0"/>
              </a:spcAft>
            </a:pP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COMMUNITY</a:t>
            </a:r>
            <a:r>
              <a:rPr lang="en-US" sz="4000" dirty="0">
                <a:latin typeface="Univers LT Std 45 Light" panose="020B0403020202020204" pitchFamily="34" charset="0"/>
                <a:ea typeface="Calibri" panose="020F0502020204030204" pitchFamily="34" charset="0"/>
                <a:cs typeface="Arial" panose="020B0604020202020204" pitchFamily="34" charset="0"/>
              </a:rPr>
              <a:t> </a:t>
            </a: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ENGAGEMENT</a:t>
            </a:r>
            <a:endParaRPr lang="en-US" sz="4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800"/>
              </a:spcAft>
            </a:pP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TRAINING OF TRAINERS MANUAL</a:t>
            </a:r>
            <a:endParaRPr lang="en-US" sz="4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endParaRPr lang="en-US" sz="11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endParaRPr>
          </a:p>
          <a:p>
            <a:pPr marL="0" marR="0" algn="ctr">
              <a:lnSpc>
                <a:spcPct val="115000"/>
              </a:lnSpc>
              <a:spcBef>
                <a:spcPts val="600"/>
              </a:spcBef>
              <a:spcAft>
                <a:spcPts val="600"/>
              </a:spcAft>
            </a:pPr>
            <a:endParaRPr lang="en-US" sz="11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endParaRPr>
          </a:p>
          <a:p>
            <a:pPr marL="0" marR="0" algn="ctr">
              <a:lnSpc>
                <a:spcPct val="115000"/>
              </a:lnSpc>
              <a:spcBef>
                <a:spcPts val="600"/>
              </a:spcBef>
              <a:spcAft>
                <a:spcPts val="600"/>
              </a:spcAft>
            </a:pPr>
            <a:r>
              <a:rPr lang="en-US" sz="20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rPr>
              <a:t>FOR USE BY FRONT-LINE TRAINERS IN LEBANON</a:t>
            </a:r>
            <a:r>
              <a:rPr lang="en-US" sz="2000"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 </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600" dirty="0">
                <a:solidFill>
                  <a:srgbClr val="000000"/>
                </a:solidFill>
                <a:effectLst/>
                <a:latin typeface="UniversLTStd-UltraCn" panose="020B0608030502060204" pitchFamily="34" charset="0"/>
                <a:ea typeface="Calibri" panose="020F0502020204030204" pitchFamily="34" charset="0"/>
                <a:cs typeface="UniversLTStd-UltraCn" panose="020B060803050206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600" dirty="0">
                <a:solidFill>
                  <a:srgbClr val="000000"/>
                </a:solidFill>
                <a:effectLst/>
                <a:latin typeface="UniversLTStd-UltraCn" panose="020B0608030502060204" pitchFamily="34" charset="0"/>
                <a:ea typeface="Calibri" panose="020F0502020204030204" pitchFamily="34" charset="0"/>
                <a:cs typeface="UniversLTStd-UltraCn" panose="020B060803050206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100" b="1" dirty="0">
                <a:solidFill>
                  <a:srgbClr val="000000"/>
                </a:solidFill>
                <a:effectLst/>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12" name="Text Box 32">
            <a:extLst>
              <a:ext uri="{FF2B5EF4-FFF2-40B4-BE49-F238E27FC236}">
                <a16:creationId xmlns:a16="http://schemas.microsoft.com/office/drawing/2014/main" id="{D13F9A9B-6940-4CB7-8545-B7D6C08F3AA7}"/>
              </a:ext>
            </a:extLst>
          </p:cNvPr>
          <p:cNvSpPr txBox="1"/>
          <p:nvPr/>
        </p:nvSpPr>
        <p:spPr>
          <a:xfrm>
            <a:off x="0" y="5334000"/>
            <a:ext cx="9144000" cy="1524000"/>
          </a:xfrm>
          <a:prstGeom prst="rect">
            <a:avLst/>
          </a:prstGeom>
          <a:solidFill>
            <a:srgbClr val="00AEEF"/>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3200" b="1" dirty="0">
                <a:solidFill>
                  <a:schemeClr val="bg1"/>
                </a:solidFill>
                <a:latin typeface="Univers LT Std 45 Light" panose="020B0403020202020204" pitchFamily="34" charset="0"/>
              </a:rPr>
              <a:t>Principles of Adult Learning and Essential Skills of an Effective Facilitator </a:t>
            </a:r>
          </a:p>
        </p:txBody>
      </p:sp>
    </p:spTree>
    <p:extLst>
      <p:ext uri="{BB962C8B-B14F-4D97-AF65-F5344CB8AC3E}">
        <p14:creationId xmlns:p14="http://schemas.microsoft.com/office/powerpoint/2010/main" val="1115156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0500" y="1895834"/>
            <a:ext cx="8763000" cy="4953000"/>
          </a:xfrm>
        </p:spPr>
        <p:txBody>
          <a:bodyPr>
            <a:noAutofit/>
          </a:bodyPr>
          <a:lstStyle/>
          <a:p>
            <a:pPr lvl="0">
              <a:lnSpc>
                <a:spcPct val="110000"/>
              </a:lnSpc>
              <a:spcBef>
                <a:spcPts val="600"/>
              </a:spcBef>
              <a:spcAft>
                <a:spcPts val="600"/>
              </a:spcAft>
            </a:pPr>
            <a:r>
              <a:rPr lang="en-US" b="1" i="1" dirty="0">
                <a:solidFill>
                  <a:srgbClr val="002060"/>
                </a:solidFill>
              </a:rPr>
              <a:t>Adults are practical: </a:t>
            </a:r>
          </a:p>
          <a:p>
            <a:pPr marL="457200" lvl="0" indent="0" algn="just">
              <a:lnSpc>
                <a:spcPct val="110000"/>
              </a:lnSpc>
              <a:spcBef>
                <a:spcPts val="600"/>
              </a:spcBef>
              <a:spcAft>
                <a:spcPts val="600"/>
              </a:spcAft>
              <a:buNone/>
            </a:pPr>
            <a:r>
              <a:rPr lang="en-US" dirty="0"/>
              <a:t>They may not be interested in knowledge for knowledge’s sake but rather focus on what is most useful to them.</a:t>
            </a:r>
            <a:endParaRPr lang="en-US" sz="800" dirty="0"/>
          </a:p>
          <a:p>
            <a:pPr lvl="0">
              <a:lnSpc>
                <a:spcPct val="110000"/>
              </a:lnSpc>
              <a:spcBef>
                <a:spcPts val="600"/>
              </a:spcBef>
              <a:spcAft>
                <a:spcPts val="600"/>
              </a:spcAft>
            </a:pPr>
            <a:r>
              <a:rPr lang="en-US" b="1" i="1" dirty="0">
                <a:solidFill>
                  <a:srgbClr val="002060"/>
                </a:solidFill>
              </a:rPr>
              <a:t>Adults, as with all learners, must be shown respect:</a:t>
            </a:r>
            <a:r>
              <a:rPr lang="en-US" dirty="0"/>
              <a:t> </a:t>
            </a:r>
          </a:p>
          <a:p>
            <a:pPr marL="457200" lvl="0" indent="0" algn="just">
              <a:lnSpc>
                <a:spcPct val="110000"/>
              </a:lnSpc>
              <a:spcBef>
                <a:spcPts val="600"/>
              </a:spcBef>
              <a:spcAft>
                <a:spcPts val="600"/>
              </a:spcAft>
              <a:buNone/>
            </a:pPr>
            <a:r>
              <a:rPr lang="en-US" dirty="0"/>
              <a:t>Trainers should acknowledge the abundance of experiences and knowledge participants bring to the classroom.</a:t>
            </a:r>
          </a:p>
        </p:txBody>
      </p:sp>
      <p:sp>
        <p:nvSpPr>
          <p:cNvPr id="7" name="Title 1">
            <a:extLst>
              <a:ext uri="{FF2B5EF4-FFF2-40B4-BE49-F238E27FC236}">
                <a16:creationId xmlns:a16="http://schemas.microsoft.com/office/drawing/2014/main" id="{0E56B24E-B7B5-4569-A142-5896EB46D586}"/>
              </a:ext>
            </a:extLst>
          </p:cNvPr>
          <p:cNvSpPr>
            <a:spLocks noGrp="1"/>
          </p:cNvSpPr>
          <p:nvPr>
            <p:ph type="title"/>
          </p:nvPr>
        </p:nvSpPr>
        <p:spPr>
          <a:xfrm>
            <a:off x="0" y="228600"/>
            <a:ext cx="9144000" cy="1325563"/>
          </a:xfrm>
        </p:spPr>
        <p:txBody>
          <a:bodyPr vert="horz" lIns="91440" tIns="45720" rIns="91440" bIns="45720" rtlCol="0" anchor="ctr">
            <a:noAutofit/>
          </a:bodyPr>
          <a:lstStyle/>
          <a:p>
            <a:pPr algn="ctr"/>
            <a:r>
              <a:rPr lang="en-US" sz="4800" b="1" dirty="0">
                <a:solidFill>
                  <a:srgbClr val="002060"/>
                </a:solidFill>
                <a:effectLst>
                  <a:outerShdw blurRad="38100" dist="38100" dir="2700000" algn="tl">
                    <a:srgbClr val="000000">
                      <a:alpha val="43137"/>
                    </a:srgbClr>
                  </a:outerShdw>
                </a:effectLst>
              </a:rPr>
              <a:t>Principles of Adult Learning </a:t>
            </a:r>
            <a:r>
              <a:rPr lang="en-US" sz="3600" b="1" dirty="0">
                <a:solidFill>
                  <a:srgbClr val="002060"/>
                </a:solidFill>
                <a:effectLst>
                  <a:outerShdw blurRad="38100" dist="38100" dir="2700000" algn="tl">
                    <a:srgbClr val="000000">
                      <a:alpha val="43137"/>
                    </a:srgbClr>
                  </a:outerShdw>
                </a:effectLst>
              </a:rPr>
              <a:t>(Cont.) </a:t>
            </a:r>
            <a:endParaRPr lang="en-US" sz="48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7362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411662"/>
          </a:xfrm>
        </p:spPr>
        <p:txBody>
          <a:bodyPr>
            <a:normAutofit/>
          </a:bodyPr>
          <a:lstStyle/>
          <a:p>
            <a:pPr lvl="0" algn="just"/>
            <a:r>
              <a:rPr lang="en-US" sz="3200" b="1" i="1" dirty="0">
                <a:solidFill>
                  <a:srgbClr val="002060"/>
                </a:solidFill>
              </a:rPr>
              <a:t>Social relationships: </a:t>
            </a:r>
          </a:p>
          <a:p>
            <a:pPr marL="515938" lvl="0" indent="0" algn="just">
              <a:buNone/>
            </a:pPr>
            <a:r>
              <a:rPr lang="en-US" dirty="0"/>
              <a:t>To make new friends, to meet a need for associations and friendships</a:t>
            </a:r>
          </a:p>
          <a:p>
            <a:pPr lvl="0" algn="just"/>
            <a:endParaRPr lang="en-US" sz="3200" dirty="0"/>
          </a:p>
          <a:p>
            <a:pPr lvl="0" algn="just"/>
            <a:r>
              <a:rPr lang="en-US" sz="3200" b="1" i="1" dirty="0">
                <a:solidFill>
                  <a:srgbClr val="002060"/>
                </a:solidFill>
              </a:rPr>
              <a:t>External expectations: </a:t>
            </a:r>
          </a:p>
          <a:p>
            <a:pPr marL="457200" lvl="0" indent="0" algn="just">
              <a:buNone/>
            </a:pPr>
            <a:r>
              <a:rPr lang="en-US" dirty="0"/>
              <a:t>To comply with instructions from another; to fulfill the expectations or recommendations of someone with formal authority</a:t>
            </a:r>
          </a:p>
        </p:txBody>
      </p:sp>
      <p:sp>
        <p:nvSpPr>
          <p:cNvPr id="6" name="Title 1">
            <a:extLst>
              <a:ext uri="{FF2B5EF4-FFF2-40B4-BE49-F238E27FC236}">
                <a16:creationId xmlns:a16="http://schemas.microsoft.com/office/drawing/2014/main" id="{ECEB0F27-6DB0-4BEA-BD80-85C33233D0C8}"/>
              </a:ext>
            </a:extLst>
          </p:cNvPr>
          <p:cNvSpPr>
            <a:spLocks noGrp="1"/>
          </p:cNvSpPr>
          <p:nvPr>
            <p:ph type="title"/>
          </p:nvPr>
        </p:nvSpPr>
        <p:spPr>
          <a:xfrm>
            <a:off x="38100" y="312738"/>
            <a:ext cx="9067800" cy="1108587"/>
          </a:xfrm>
        </p:spPr>
        <p:txBody>
          <a:bodyPr>
            <a:noAutofit/>
          </a:bodyPr>
          <a:lstStyle/>
          <a:p>
            <a:pPr algn="ctr"/>
            <a:r>
              <a:rPr lang="en-US" sz="4800" b="1" dirty="0">
                <a:solidFill>
                  <a:srgbClr val="002060"/>
                </a:solidFill>
                <a:effectLst>
                  <a:outerShdw blurRad="38100" dist="38100" dir="2700000" algn="tl">
                    <a:srgbClr val="000000">
                      <a:alpha val="43137"/>
                    </a:srgbClr>
                  </a:outerShdw>
                </a:effectLst>
              </a:rPr>
              <a:t>Motivating the Adult Learner</a:t>
            </a:r>
          </a:p>
        </p:txBody>
      </p:sp>
    </p:spTree>
    <p:extLst>
      <p:ext uri="{BB962C8B-B14F-4D97-AF65-F5344CB8AC3E}">
        <p14:creationId xmlns:p14="http://schemas.microsoft.com/office/powerpoint/2010/main" val="2018557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981200"/>
            <a:ext cx="8458200" cy="4411662"/>
          </a:xfrm>
        </p:spPr>
        <p:txBody>
          <a:bodyPr>
            <a:normAutofit/>
          </a:bodyPr>
          <a:lstStyle/>
          <a:p>
            <a:pPr lvl="0"/>
            <a:r>
              <a:rPr lang="en-US" sz="3200" b="1" i="1" dirty="0">
                <a:solidFill>
                  <a:srgbClr val="002060"/>
                </a:solidFill>
              </a:rPr>
              <a:t>Social welfare:</a:t>
            </a:r>
            <a:r>
              <a:rPr lang="en-US" sz="3200" dirty="0"/>
              <a:t> </a:t>
            </a:r>
          </a:p>
          <a:p>
            <a:pPr marL="515938" lvl="0" indent="0" algn="just">
              <a:buNone/>
            </a:pPr>
            <a:r>
              <a:rPr lang="en-US" dirty="0"/>
              <a:t>To improve ability to serve mankind, prepare for service to the community, and improve ability to participate in community work.</a:t>
            </a:r>
          </a:p>
          <a:p>
            <a:pPr lvl="0"/>
            <a:endParaRPr lang="en-US" sz="3200" dirty="0"/>
          </a:p>
          <a:p>
            <a:pPr lvl="0"/>
            <a:r>
              <a:rPr lang="en-US" sz="3200" b="1" i="1" dirty="0">
                <a:solidFill>
                  <a:srgbClr val="002060"/>
                </a:solidFill>
              </a:rPr>
              <a:t>Personal advancement: </a:t>
            </a:r>
          </a:p>
          <a:p>
            <a:pPr marL="515938" lvl="0" indent="0" algn="just">
              <a:buNone/>
            </a:pPr>
            <a:r>
              <a:rPr lang="en-US" dirty="0"/>
              <a:t>To achieve a higher job status, secure professional advancement and stay abreast of competitors.</a:t>
            </a:r>
          </a:p>
        </p:txBody>
      </p:sp>
      <p:sp>
        <p:nvSpPr>
          <p:cNvPr id="6" name="Title 1">
            <a:extLst>
              <a:ext uri="{FF2B5EF4-FFF2-40B4-BE49-F238E27FC236}">
                <a16:creationId xmlns:a16="http://schemas.microsoft.com/office/drawing/2014/main" id="{3604DA18-FF79-42EC-B912-E55F98751A8C}"/>
              </a:ext>
            </a:extLst>
          </p:cNvPr>
          <p:cNvSpPr>
            <a:spLocks noGrp="1"/>
          </p:cNvSpPr>
          <p:nvPr>
            <p:ph type="title"/>
          </p:nvPr>
        </p:nvSpPr>
        <p:spPr>
          <a:xfrm>
            <a:off x="76200" y="465138"/>
            <a:ext cx="9067800" cy="1108587"/>
          </a:xfrm>
        </p:spPr>
        <p:txBody>
          <a:bodyPr>
            <a:noAutofit/>
          </a:bodyPr>
          <a:lstStyle/>
          <a:p>
            <a:pPr algn="ctr"/>
            <a:r>
              <a:rPr lang="en-US" sz="4800" b="1" dirty="0">
                <a:solidFill>
                  <a:srgbClr val="002060"/>
                </a:solidFill>
                <a:effectLst>
                  <a:outerShdw blurRad="38100" dist="38100" dir="2700000" algn="tl">
                    <a:srgbClr val="000000">
                      <a:alpha val="43137"/>
                    </a:srgbClr>
                  </a:outerShdw>
                </a:effectLst>
              </a:rPr>
              <a:t>Motivating the Adult Learner</a:t>
            </a:r>
            <a:br>
              <a:rPr lang="en-US" sz="4800" b="1" i="1" dirty="0">
                <a:solidFill>
                  <a:srgbClr val="002060"/>
                </a:solidFill>
                <a:effectLst>
                  <a:outerShdw blurRad="38100" dist="38100" dir="2700000" algn="tl">
                    <a:srgbClr val="000000">
                      <a:alpha val="43137"/>
                    </a:srgbClr>
                  </a:outerShdw>
                </a:effectLst>
              </a:rPr>
            </a:br>
            <a:r>
              <a:rPr lang="en-US" sz="3200" b="1" i="1" dirty="0">
                <a:solidFill>
                  <a:srgbClr val="002060"/>
                </a:solidFill>
                <a:effectLst>
                  <a:outerShdw blurRad="38100" dist="38100" dir="2700000" algn="tl">
                    <a:srgbClr val="000000">
                      <a:alpha val="43137"/>
                    </a:srgbClr>
                  </a:outerShdw>
                </a:effectLst>
              </a:rPr>
              <a:t>(Cont.)</a:t>
            </a:r>
            <a:endParaRPr lang="en-US" sz="48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7888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038600"/>
          </a:xfrm>
        </p:spPr>
        <p:txBody>
          <a:bodyPr>
            <a:normAutofit/>
          </a:bodyPr>
          <a:lstStyle/>
          <a:p>
            <a:pPr lvl="0"/>
            <a:r>
              <a:rPr lang="en-US" sz="3200" b="1" i="1" dirty="0">
                <a:solidFill>
                  <a:srgbClr val="002060"/>
                </a:solidFill>
              </a:rPr>
              <a:t>Escape/Stimulation: </a:t>
            </a:r>
          </a:p>
          <a:p>
            <a:pPr marL="515938" lvl="0" indent="0" algn="just">
              <a:buNone/>
            </a:pPr>
            <a:r>
              <a:rPr lang="en-US" dirty="0"/>
              <a:t>Provide a break in routine, and provide a contrast to other exacting details of life.</a:t>
            </a:r>
          </a:p>
          <a:p>
            <a:pPr lvl="0"/>
            <a:endParaRPr lang="en-US" sz="3200" dirty="0"/>
          </a:p>
          <a:p>
            <a:pPr lvl="0"/>
            <a:r>
              <a:rPr lang="en-US" sz="3200" b="1" i="1" dirty="0">
                <a:solidFill>
                  <a:srgbClr val="002060"/>
                </a:solidFill>
              </a:rPr>
              <a:t>Cognitive interest: </a:t>
            </a:r>
          </a:p>
          <a:p>
            <a:pPr marL="515938" indent="0" algn="just">
              <a:buNone/>
            </a:pPr>
            <a:r>
              <a:rPr lang="en-US" dirty="0"/>
              <a:t>To learn for the sake of learning, and to satisfy an inquiring mind.</a:t>
            </a:r>
          </a:p>
          <a:p>
            <a:endParaRPr lang="en-US" sz="3200" dirty="0"/>
          </a:p>
        </p:txBody>
      </p:sp>
      <p:sp>
        <p:nvSpPr>
          <p:cNvPr id="6" name="Title 1">
            <a:extLst>
              <a:ext uri="{FF2B5EF4-FFF2-40B4-BE49-F238E27FC236}">
                <a16:creationId xmlns:a16="http://schemas.microsoft.com/office/drawing/2014/main" id="{2C51E0AB-342D-466C-A46E-295A8F38364E}"/>
              </a:ext>
            </a:extLst>
          </p:cNvPr>
          <p:cNvSpPr>
            <a:spLocks noGrp="1"/>
          </p:cNvSpPr>
          <p:nvPr>
            <p:ph type="title"/>
          </p:nvPr>
        </p:nvSpPr>
        <p:spPr>
          <a:xfrm>
            <a:off x="76200" y="381000"/>
            <a:ext cx="9067800" cy="1108587"/>
          </a:xfrm>
        </p:spPr>
        <p:txBody>
          <a:bodyPr>
            <a:noAutofit/>
          </a:bodyPr>
          <a:lstStyle/>
          <a:p>
            <a:pPr algn="ctr"/>
            <a:r>
              <a:rPr lang="en-US" sz="4800" b="1" dirty="0">
                <a:solidFill>
                  <a:srgbClr val="002060"/>
                </a:solidFill>
                <a:effectLst>
                  <a:outerShdw blurRad="38100" dist="38100" dir="2700000" algn="tl">
                    <a:srgbClr val="000000">
                      <a:alpha val="43137"/>
                    </a:srgbClr>
                  </a:outerShdw>
                </a:effectLst>
              </a:rPr>
              <a:t>Motivating the Adult Learner</a:t>
            </a:r>
            <a:br>
              <a:rPr lang="en-US" sz="4800" b="1" i="1" dirty="0">
                <a:solidFill>
                  <a:srgbClr val="002060"/>
                </a:solidFill>
                <a:effectLst>
                  <a:outerShdw blurRad="38100" dist="38100" dir="2700000" algn="tl">
                    <a:srgbClr val="000000">
                      <a:alpha val="43137"/>
                    </a:srgbClr>
                  </a:outerShdw>
                </a:effectLst>
              </a:rPr>
            </a:br>
            <a:r>
              <a:rPr lang="en-US" sz="3200" b="1" i="1" dirty="0">
                <a:solidFill>
                  <a:srgbClr val="002060"/>
                </a:solidFill>
                <a:effectLst>
                  <a:outerShdw blurRad="38100" dist="38100" dir="2700000" algn="tl">
                    <a:srgbClr val="000000">
                      <a:alpha val="43137"/>
                    </a:srgbClr>
                  </a:outerShdw>
                </a:effectLst>
              </a:rPr>
              <a:t>(Cont.)</a:t>
            </a:r>
            <a:endParaRPr lang="en-US" sz="48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9529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5122"/>
            <a:ext cx="8534400" cy="1325563"/>
          </a:xfrm>
        </p:spPr>
        <p:txBody>
          <a:bodyPr>
            <a:noAutofit/>
          </a:bodyPr>
          <a:lstStyle/>
          <a:p>
            <a:pPr algn="ctr"/>
            <a:r>
              <a:rPr lang="en-US" b="1" dirty="0">
                <a:solidFill>
                  <a:srgbClr val="002060"/>
                </a:solidFill>
                <a:effectLst>
                  <a:outerShdw blurRad="38100" dist="38100" dir="2700000" algn="tl">
                    <a:srgbClr val="000000">
                      <a:alpha val="43137"/>
                    </a:srgbClr>
                  </a:outerShdw>
                </a:effectLst>
              </a:rPr>
              <a:t>Six Essential Skills of an Effective Facilitator</a:t>
            </a:r>
          </a:p>
        </p:txBody>
      </p:sp>
      <p:sp>
        <p:nvSpPr>
          <p:cNvPr id="4" name="Rectangle 1"/>
          <p:cNvSpPr>
            <a:spLocks noGrp="1" noChangeArrowheads="1"/>
          </p:cNvSpPr>
          <p:nvPr>
            <p:ph idx="1"/>
          </p:nvPr>
        </p:nvSpPr>
        <p:spPr bwMode="auto">
          <a:xfrm>
            <a:off x="76200" y="2286000"/>
            <a:ext cx="8839200"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lang="en-US" altLang="en-US" sz="3200" b="1" i="1" dirty="0">
                <a:solidFill>
                  <a:srgbClr val="002060"/>
                </a:solidFill>
              </a:rPr>
              <a:t>Communication Skills: </a:t>
            </a:r>
            <a:r>
              <a:rPr lang="en-US" dirty="0"/>
              <a:t>Good facilitator encourages open communication</a:t>
            </a:r>
            <a:endParaRPr lang="en-US" altLang="en-US" dirty="0"/>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lang="en-US" altLang="en-US" sz="3200" b="1" i="1" dirty="0">
                <a:solidFill>
                  <a:srgbClr val="002060"/>
                </a:solidFill>
              </a:rPr>
              <a:t>Active Listening: </a:t>
            </a:r>
            <a:r>
              <a:rPr lang="en-US" dirty="0"/>
              <a:t>Comprehension of the message that the speaker is conveying requires active listening</a:t>
            </a:r>
            <a:endParaRPr lang="en-US" altLang="en-US" dirty="0"/>
          </a:p>
          <a:p>
            <a:pPr marL="514350" lvl="0" indent="-514350" algn="just" eaLnBrk="0" fontAlgn="base" hangingPunct="0">
              <a:lnSpc>
                <a:spcPct val="100000"/>
              </a:lnSpc>
              <a:spcBef>
                <a:spcPct val="0"/>
              </a:spcBef>
              <a:spcAft>
                <a:spcPct val="0"/>
              </a:spcAft>
              <a:buFont typeface="+mj-lt"/>
              <a:buAutoNum type="arabicPeriod"/>
            </a:pPr>
            <a:r>
              <a:rPr lang="en-US" altLang="en-US" sz="3200" b="1" i="1" dirty="0">
                <a:solidFill>
                  <a:srgbClr val="002060"/>
                </a:solidFill>
              </a:rPr>
              <a:t>Rapport Building: </a:t>
            </a:r>
            <a:r>
              <a:rPr lang="en-US" dirty="0"/>
              <a:t>A facilitator should be able to connect with the group. Trust and empathy are essential for building a relationship with the group. </a:t>
            </a:r>
            <a:endParaRPr lang="en-US" altLang="en-US" dirty="0"/>
          </a:p>
        </p:txBody>
      </p:sp>
    </p:spTree>
    <p:extLst>
      <p:ext uri="{BB962C8B-B14F-4D97-AF65-F5344CB8AC3E}">
        <p14:creationId xmlns:p14="http://schemas.microsoft.com/office/powerpoint/2010/main" val="3699139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52400" y="2133600"/>
            <a:ext cx="8686800" cy="3805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514350" lvl="0" indent="-514350" algn="just" eaLnBrk="0" fontAlgn="base" hangingPunct="0">
              <a:lnSpc>
                <a:spcPct val="100000"/>
              </a:lnSpc>
              <a:spcBef>
                <a:spcPct val="0"/>
              </a:spcBef>
              <a:spcAft>
                <a:spcPct val="0"/>
              </a:spcAft>
              <a:buFont typeface="+mj-lt"/>
              <a:buAutoNum type="arabicPeriod" startAt="4"/>
            </a:pPr>
            <a:r>
              <a:rPr lang="en-US" altLang="en-US" sz="3200" b="1" i="1" dirty="0">
                <a:solidFill>
                  <a:srgbClr val="002060"/>
                </a:solidFill>
              </a:rPr>
              <a:t>Structuring and recording facts and feelings: </a:t>
            </a:r>
            <a:r>
              <a:rPr lang="en-US" dirty="0"/>
              <a:t>A facilitator should be able to record precisely the information gathered during the course of the discussion. </a:t>
            </a:r>
            <a:r>
              <a:rPr lang="en-US" altLang="en-US" dirty="0"/>
              <a:t> </a:t>
            </a:r>
          </a:p>
          <a:p>
            <a:pPr marL="514350" lvl="0" indent="-514350" algn="just" eaLnBrk="0" fontAlgn="base" hangingPunct="0">
              <a:lnSpc>
                <a:spcPct val="100000"/>
              </a:lnSpc>
              <a:spcBef>
                <a:spcPct val="0"/>
              </a:spcBef>
              <a:spcAft>
                <a:spcPct val="0"/>
              </a:spcAft>
              <a:buFont typeface="+mj-lt"/>
              <a:buAutoNum type="arabicPeriod" startAt="4"/>
            </a:pPr>
            <a:r>
              <a:rPr lang="en-US" altLang="en-US" sz="3200" b="1" i="1" dirty="0">
                <a:solidFill>
                  <a:srgbClr val="002060"/>
                </a:solidFill>
              </a:rPr>
              <a:t>Developing Synergy: </a:t>
            </a:r>
            <a:r>
              <a:rPr lang="en-US" dirty="0"/>
              <a:t>Teamwork is an essential in any workshop or session. A skilled facilitator knows how to bring the participants together based on shared interests and goals. </a:t>
            </a:r>
            <a:endParaRPr lang="en-US" altLang="en-US" dirty="0"/>
          </a:p>
        </p:txBody>
      </p:sp>
      <p:sp>
        <p:nvSpPr>
          <p:cNvPr id="6" name="Title 1">
            <a:extLst>
              <a:ext uri="{FF2B5EF4-FFF2-40B4-BE49-F238E27FC236}">
                <a16:creationId xmlns:a16="http://schemas.microsoft.com/office/drawing/2014/main" id="{E7CAEC65-EAE9-4E2E-8B2F-B0C3CF2CDB56}"/>
              </a:ext>
            </a:extLst>
          </p:cNvPr>
          <p:cNvSpPr>
            <a:spLocks noGrp="1"/>
          </p:cNvSpPr>
          <p:nvPr>
            <p:ph type="title"/>
          </p:nvPr>
        </p:nvSpPr>
        <p:spPr>
          <a:xfrm>
            <a:off x="228600" y="185122"/>
            <a:ext cx="8534400" cy="1325563"/>
          </a:xfrm>
        </p:spPr>
        <p:txBody>
          <a:bodyPr>
            <a:noAutofit/>
          </a:bodyPr>
          <a:lstStyle/>
          <a:p>
            <a:pPr algn="ctr"/>
            <a:r>
              <a:rPr lang="en-US" b="1" dirty="0">
                <a:solidFill>
                  <a:srgbClr val="002060"/>
                </a:solidFill>
                <a:effectLst>
                  <a:outerShdw blurRad="38100" dist="38100" dir="2700000" algn="tl">
                    <a:srgbClr val="000000">
                      <a:alpha val="43137"/>
                    </a:srgbClr>
                  </a:outerShdw>
                </a:effectLst>
              </a:rPr>
              <a:t>Six Essential Skills of an Effective Facilitator </a:t>
            </a:r>
            <a:r>
              <a:rPr lang="en-US" sz="3600" b="1" i="1" dirty="0">
                <a:solidFill>
                  <a:srgbClr val="002060"/>
                </a:solidFill>
                <a:effectLst>
                  <a:outerShdw blurRad="38100" dist="38100" dir="2700000" algn="tl">
                    <a:srgbClr val="000000">
                      <a:alpha val="43137"/>
                    </a:srgbClr>
                  </a:outerShdw>
                </a:effectLst>
              </a:rPr>
              <a:t>(Cont.)</a:t>
            </a:r>
            <a:endParaRPr lang="en-US"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779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28650" y="1629889"/>
            <a:ext cx="8134350" cy="474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514350" lvl="0" indent="-514350" algn="just" eaLnBrk="0" fontAlgn="base" hangingPunct="0">
              <a:lnSpc>
                <a:spcPct val="100000"/>
              </a:lnSpc>
              <a:spcBef>
                <a:spcPct val="0"/>
              </a:spcBef>
              <a:spcAft>
                <a:spcPct val="0"/>
              </a:spcAft>
              <a:buFont typeface="+mj-lt"/>
              <a:buAutoNum type="arabicPeriod" startAt="6"/>
            </a:pPr>
            <a:r>
              <a:rPr lang="en-US" altLang="en-US" sz="3200" b="1" i="1" dirty="0">
                <a:solidFill>
                  <a:srgbClr val="002060"/>
                </a:solidFill>
              </a:rPr>
              <a:t>Effective Techniques of Questioning: </a:t>
            </a:r>
            <a:r>
              <a:rPr lang="en-US" dirty="0"/>
              <a:t>Facilitators ask questions primarily to probe the understanding of the participants and to help them in critical thinking and for evaluating information.  </a:t>
            </a:r>
          </a:p>
          <a:p>
            <a:pPr lvl="0" algn="just"/>
            <a:r>
              <a:rPr lang="en-US" dirty="0"/>
              <a:t>The APPLE technique is often applied. </a:t>
            </a:r>
          </a:p>
          <a:p>
            <a:pPr marL="406400" lvl="1" indent="0" algn="just">
              <a:buNone/>
              <a:tabLst>
                <a:tab pos="973138" algn="l"/>
              </a:tabLst>
            </a:pPr>
            <a:r>
              <a:rPr lang="en-US" dirty="0">
                <a:solidFill>
                  <a:srgbClr val="990033"/>
                </a:solidFill>
              </a:rPr>
              <a:t>A: </a:t>
            </a:r>
            <a:r>
              <a:rPr lang="en-US" dirty="0"/>
              <a:t>Asking the question.</a:t>
            </a:r>
          </a:p>
          <a:p>
            <a:pPr marL="739775" lvl="1" indent="-333375" algn="just">
              <a:buNone/>
              <a:tabLst>
                <a:tab pos="973138" algn="l"/>
              </a:tabLst>
            </a:pPr>
            <a:r>
              <a:rPr lang="en-US" dirty="0">
                <a:solidFill>
                  <a:srgbClr val="990033"/>
                </a:solidFill>
              </a:rPr>
              <a:t>P:</a:t>
            </a:r>
            <a:r>
              <a:rPr lang="en-US" dirty="0"/>
              <a:t> Pausing for allowing participants to comprehend the question and think of an answer.</a:t>
            </a:r>
          </a:p>
          <a:p>
            <a:pPr marL="406400" lvl="1" indent="0" algn="just">
              <a:buNone/>
              <a:tabLst>
                <a:tab pos="973138" algn="l"/>
              </a:tabLst>
            </a:pPr>
            <a:r>
              <a:rPr lang="en-US" dirty="0">
                <a:solidFill>
                  <a:srgbClr val="990033"/>
                </a:solidFill>
              </a:rPr>
              <a:t>P:</a:t>
            </a:r>
            <a:r>
              <a:rPr lang="en-US" dirty="0"/>
              <a:t> Picking a member to provide the answer</a:t>
            </a:r>
          </a:p>
          <a:p>
            <a:pPr marL="406400" lvl="1" indent="0" algn="just">
              <a:buNone/>
              <a:tabLst>
                <a:tab pos="973138" algn="l"/>
              </a:tabLst>
            </a:pPr>
            <a:r>
              <a:rPr lang="en-US" dirty="0">
                <a:solidFill>
                  <a:srgbClr val="990033"/>
                </a:solidFill>
              </a:rPr>
              <a:t>L: </a:t>
            </a:r>
            <a:r>
              <a:rPr lang="en-US" dirty="0"/>
              <a:t>Listening to the answer.</a:t>
            </a:r>
          </a:p>
        </p:txBody>
      </p:sp>
      <p:sp>
        <p:nvSpPr>
          <p:cNvPr id="6" name="Title 1">
            <a:extLst>
              <a:ext uri="{FF2B5EF4-FFF2-40B4-BE49-F238E27FC236}">
                <a16:creationId xmlns:a16="http://schemas.microsoft.com/office/drawing/2014/main" id="{7FF9F161-820E-4506-A507-58248F032A93}"/>
              </a:ext>
            </a:extLst>
          </p:cNvPr>
          <p:cNvSpPr>
            <a:spLocks noGrp="1"/>
          </p:cNvSpPr>
          <p:nvPr>
            <p:ph type="title"/>
          </p:nvPr>
        </p:nvSpPr>
        <p:spPr>
          <a:xfrm>
            <a:off x="243348" y="152400"/>
            <a:ext cx="8534400" cy="1325563"/>
          </a:xfrm>
        </p:spPr>
        <p:txBody>
          <a:bodyPr>
            <a:noAutofit/>
          </a:bodyPr>
          <a:lstStyle/>
          <a:p>
            <a:pPr algn="ctr"/>
            <a:r>
              <a:rPr lang="en-US" b="1" dirty="0">
                <a:solidFill>
                  <a:srgbClr val="002060"/>
                </a:solidFill>
                <a:effectLst>
                  <a:outerShdw blurRad="38100" dist="38100" dir="2700000" algn="tl">
                    <a:srgbClr val="000000">
                      <a:alpha val="43137"/>
                    </a:srgbClr>
                  </a:outerShdw>
                </a:effectLst>
              </a:rPr>
              <a:t>Six Essential Skills of an Effective Facilitator </a:t>
            </a:r>
            <a:r>
              <a:rPr lang="en-US" sz="3600" b="1" i="1" dirty="0">
                <a:solidFill>
                  <a:srgbClr val="002060"/>
                </a:solidFill>
                <a:effectLst>
                  <a:outerShdw blurRad="38100" dist="38100" dir="2700000" algn="tl">
                    <a:srgbClr val="000000">
                      <a:alpha val="43137"/>
                    </a:srgbClr>
                  </a:outerShdw>
                </a:effectLst>
              </a:rPr>
              <a:t>(Cont.)</a:t>
            </a:r>
            <a:endParaRPr lang="en-US"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9144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325563"/>
          </a:xfrm>
        </p:spPr>
        <p:txBody>
          <a:bodyPr>
            <a:normAutofit/>
          </a:bodyPr>
          <a:lstStyle/>
          <a:p>
            <a:pPr algn="ctr"/>
            <a:r>
              <a:rPr lang="en-US" sz="4000" b="1" dirty="0">
                <a:solidFill>
                  <a:srgbClr val="002060"/>
                </a:solidFill>
                <a:effectLst>
                  <a:outerShdw blurRad="38100" dist="38100" dir="2700000" algn="tl">
                    <a:srgbClr val="000000">
                      <a:alpha val="43137"/>
                    </a:srgbClr>
                  </a:outerShdw>
                </a:effectLst>
              </a:rPr>
              <a:t>List of The Top Characteristics of an Effective Facilitator</a:t>
            </a:r>
          </a:p>
        </p:txBody>
      </p:sp>
      <p:sp>
        <p:nvSpPr>
          <p:cNvPr id="3" name="Content Placeholder 2"/>
          <p:cNvSpPr>
            <a:spLocks noGrp="1"/>
          </p:cNvSpPr>
          <p:nvPr>
            <p:ph idx="1"/>
          </p:nvPr>
        </p:nvSpPr>
        <p:spPr>
          <a:xfrm>
            <a:off x="190500" y="1828800"/>
            <a:ext cx="8763000" cy="4351338"/>
          </a:xfrm>
        </p:spPr>
        <p:txBody>
          <a:bodyPr>
            <a:noAutofit/>
          </a:bodyPr>
          <a:lstStyle/>
          <a:p>
            <a:pPr marL="514350" lvl="0" indent="-514350" algn="just">
              <a:buFont typeface="+mj-lt"/>
              <a:buAutoNum type="arabicPeriod"/>
            </a:pPr>
            <a:r>
              <a:rPr lang="en-US" dirty="0"/>
              <a:t>Stimulates the interaction and the free sharing of thoughts and ideas.</a:t>
            </a:r>
          </a:p>
          <a:p>
            <a:pPr marL="514350" lvl="0" indent="-514350" algn="just">
              <a:buFont typeface="+mj-lt"/>
              <a:buAutoNum type="arabicPeriod"/>
            </a:pPr>
            <a:r>
              <a:rPr lang="en-US" dirty="0"/>
              <a:t>Creates the safe environment in order for the group to open up and become actively engaged in the discussion.</a:t>
            </a:r>
          </a:p>
          <a:p>
            <a:pPr marL="514350" lvl="0" indent="-514350" algn="just">
              <a:buFont typeface="+mj-lt"/>
              <a:buAutoNum type="arabicPeriod"/>
            </a:pPr>
            <a:r>
              <a:rPr lang="en-US" dirty="0"/>
              <a:t>Are masterful and engaging listeners.</a:t>
            </a:r>
          </a:p>
          <a:p>
            <a:pPr marL="514350" lvl="0" indent="-514350" algn="just">
              <a:buFont typeface="+mj-lt"/>
              <a:buAutoNum type="arabicPeriod"/>
            </a:pPr>
            <a:r>
              <a:rPr lang="en-US" dirty="0"/>
              <a:t>Provides the structure for the discussion. Sets the parameters, the intention and guides the conversation.</a:t>
            </a:r>
          </a:p>
          <a:p>
            <a:pPr marL="514350" lvl="0" indent="-514350" algn="just">
              <a:buFont typeface="+mj-lt"/>
              <a:buAutoNum type="arabicPeriod"/>
            </a:pPr>
            <a:r>
              <a:rPr lang="en-US" dirty="0"/>
              <a:t>Supports the well-being of each participant as well as the group.</a:t>
            </a:r>
          </a:p>
        </p:txBody>
      </p:sp>
    </p:spTree>
    <p:extLst>
      <p:ext uri="{BB962C8B-B14F-4D97-AF65-F5344CB8AC3E}">
        <p14:creationId xmlns:p14="http://schemas.microsoft.com/office/powerpoint/2010/main" val="2784997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2057400"/>
            <a:ext cx="8915400" cy="4351338"/>
          </a:xfrm>
        </p:spPr>
        <p:txBody>
          <a:bodyPr>
            <a:normAutofit/>
          </a:bodyPr>
          <a:lstStyle/>
          <a:p>
            <a:pPr marL="514350" lvl="0" indent="-514350" algn="just">
              <a:buFont typeface="+mj-lt"/>
              <a:buAutoNum type="arabicPeriod" startAt="6"/>
            </a:pPr>
            <a:r>
              <a:rPr lang="en-US" dirty="0"/>
              <a:t>Acknowledges the participants and makes them right (and never makes anyone wrong.)</a:t>
            </a:r>
          </a:p>
          <a:p>
            <a:pPr marL="514350" lvl="0" indent="-514350" algn="just">
              <a:buFont typeface="+mj-lt"/>
              <a:buAutoNum type="arabicPeriod" startAt="6"/>
            </a:pPr>
            <a:r>
              <a:rPr lang="en-US" dirty="0"/>
              <a:t>Utilizes the art of the question to create and cultivate new possibilities that stimulate new thinking.</a:t>
            </a:r>
          </a:p>
          <a:p>
            <a:pPr marL="514350" lvl="0" indent="-514350" algn="just">
              <a:buFont typeface="+mj-lt"/>
              <a:buAutoNum type="arabicPeriod" startAt="6"/>
            </a:pPr>
            <a:r>
              <a:rPr lang="en-US" dirty="0"/>
              <a:t>Taps into the wisdom of each person, as the value derived in each discussion is a result of the co-creation and wisdom of the group (vs. dominates the discussion.)</a:t>
            </a:r>
          </a:p>
          <a:p>
            <a:pPr marL="514350" lvl="0" indent="-514350" algn="just">
              <a:buFont typeface="+mj-lt"/>
              <a:buAutoNum type="arabicPeriod" startAt="6"/>
            </a:pPr>
            <a:r>
              <a:rPr lang="en-US" dirty="0"/>
              <a:t>Is charge neutral and responsive rather than reactive.</a:t>
            </a:r>
          </a:p>
        </p:txBody>
      </p:sp>
      <p:sp>
        <p:nvSpPr>
          <p:cNvPr id="6" name="Title 1">
            <a:extLst>
              <a:ext uri="{FF2B5EF4-FFF2-40B4-BE49-F238E27FC236}">
                <a16:creationId xmlns:a16="http://schemas.microsoft.com/office/drawing/2014/main" id="{E5C4DEBB-8052-478E-AB2D-0BCA81DCBCD0}"/>
              </a:ext>
            </a:extLst>
          </p:cNvPr>
          <p:cNvSpPr>
            <a:spLocks noGrp="1"/>
          </p:cNvSpPr>
          <p:nvPr>
            <p:ph type="title"/>
          </p:nvPr>
        </p:nvSpPr>
        <p:spPr>
          <a:xfrm>
            <a:off x="228600" y="228600"/>
            <a:ext cx="8763000" cy="1325563"/>
          </a:xfrm>
        </p:spPr>
        <p:txBody>
          <a:bodyPr>
            <a:normAutofit/>
          </a:bodyPr>
          <a:lstStyle/>
          <a:p>
            <a:pPr algn="ctr"/>
            <a:r>
              <a:rPr lang="en-US" sz="4000" b="1" dirty="0">
                <a:solidFill>
                  <a:srgbClr val="002060"/>
                </a:solidFill>
                <a:effectLst>
                  <a:outerShdw blurRad="38100" dist="38100" dir="2700000" algn="tl">
                    <a:srgbClr val="000000">
                      <a:alpha val="43137"/>
                    </a:srgbClr>
                  </a:outerShdw>
                </a:effectLst>
              </a:rPr>
              <a:t>List of The Top Characteristics of an Effective Facilitator </a:t>
            </a:r>
            <a:r>
              <a:rPr lang="en-US" sz="3600" b="1" i="1" dirty="0">
                <a:solidFill>
                  <a:srgbClr val="002060"/>
                </a:solidFill>
                <a:effectLst>
                  <a:outerShdw blurRad="38100" dist="38100" dir="2700000" algn="tl">
                    <a:srgbClr val="000000">
                      <a:alpha val="43137"/>
                    </a:srgbClr>
                  </a:outerShdw>
                </a:effectLst>
              </a:rPr>
              <a:t>(Cont.)</a:t>
            </a:r>
            <a:endParaRPr lang="en-US" sz="40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7873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058" y="2057400"/>
            <a:ext cx="8763000" cy="4351338"/>
          </a:xfrm>
        </p:spPr>
        <p:txBody>
          <a:bodyPr>
            <a:normAutofit/>
          </a:bodyPr>
          <a:lstStyle/>
          <a:p>
            <a:pPr marL="739775" lvl="0" indent="-739775" algn="just">
              <a:buFont typeface="+mj-lt"/>
              <a:buAutoNum type="arabicPeriod" startAt="10"/>
            </a:pPr>
            <a:r>
              <a:rPr lang="en-US" dirty="0"/>
              <a:t>Is fluid and flexible vs. rigid. (Is light and dances gracefully within the conversation.)</a:t>
            </a:r>
          </a:p>
          <a:p>
            <a:pPr marL="739775" lvl="0" indent="-739775" algn="just">
              <a:buFont typeface="+mj-lt"/>
              <a:buAutoNum type="arabicPeriod" startAt="10"/>
            </a:pPr>
            <a:r>
              <a:rPr lang="en-US" dirty="0"/>
              <a:t>Connects with the group.</a:t>
            </a:r>
          </a:p>
          <a:p>
            <a:pPr marL="739775" lvl="0" indent="-739775" algn="just">
              <a:buFont typeface="+mj-lt"/>
              <a:buAutoNum type="arabicPeriod" startAt="10"/>
            </a:pPr>
            <a:r>
              <a:rPr lang="en-US" dirty="0"/>
              <a:t>Plans effectively yet is fluid based on the atmosphere and needs of the audience.</a:t>
            </a:r>
          </a:p>
          <a:p>
            <a:pPr marL="739775" lvl="0" indent="-739775" algn="just">
              <a:buFont typeface="+mj-lt"/>
              <a:buAutoNum type="arabicPeriod" startAt="10"/>
            </a:pPr>
            <a:r>
              <a:rPr lang="en-US" dirty="0"/>
              <a:t>Is authentic and shares themselves with others/is fully self-expressed</a:t>
            </a:r>
          </a:p>
          <a:p>
            <a:pPr marL="739775" lvl="0" indent="-739775" algn="just">
              <a:buFont typeface="+mj-lt"/>
              <a:buAutoNum type="arabicPeriod" startAt="10"/>
            </a:pPr>
            <a:r>
              <a:rPr lang="en-US" dirty="0"/>
              <a:t>Has fun and is passionate about the transformational process that occurs – if done successfully.</a:t>
            </a:r>
          </a:p>
        </p:txBody>
      </p:sp>
      <p:sp>
        <p:nvSpPr>
          <p:cNvPr id="6" name="Title 1">
            <a:extLst>
              <a:ext uri="{FF2B5EF4-FFF2-40B4-BE49-F238E27FC236}">
                <a16:creationId xmlns:a16="http://schemas.microsoft.com/office/drawing/2014/main" id="{4F02DB59-DDB4-4E01-A606-06EF0CEC39DB}"/>
              </a:ext>
            </a:extLst>
          </p:cNvPr>
          <p:cNvSpPr>
            <a:spLocks noGrp="1"/>
          </p:cNvSpPr>
          <p:nvPr>
            <p:ph type="title"/>
          </p:nvPr>
        </p:nvSpPr>
        <p:spPr>
          <a:xfrm>
            <a:off x="228600" y="228600"/>
            <a:ext cx="8763000" cy="1325563"/>
          </a:xfrm>
        </p:spPr>
        <p:txBody>
          <a:bodyPr>
            <a:normAutofit/>
          </a:bodyPr>
          <a:lstStyle/>
          <a:p>
            <a:pPr algn="ctr"/>
            <a:r>
              <a:rPr lang="en-US" sz="4000" b="1" dirty="0">
                <a:solidFill>
                  <a:srgbClr val="002060"/>
                </a:solidFill>
                <a:effectLst>
                  <a:outerShdw blurRad="38100" dist="38100" dir="2700000" algn="tl">
                    <a:srgbClr val="000000">
                      <a:alpha val="43137"/>
                    </a:srgbClr>
                  </a:outerShdw>
                </a:effectLst>
              </a:rPr>
              <a:t>List of The Top Characteristics of an Effective Facilitator </a:t>
            </a:r>
            <a:r>
              <a:rPr lang="en-US" sz="3600" b="1" i="1" dirty="0">
                <a:solidFill>
                  <a:srgbClr val="002060"/>
                </a:solidFill>
                <a:effectLst>
                  <a:outerShdw blurRad="38100" dist="38100" dir="2700000" algn="tl">
                    <a:srgbClr val="000000">
                      <a:alpha val="43137"/>
                    </a:srgbClr>
                  </a:outerShdw>
                </a:effectLst>
              </a:rPr>
              <a:t>(Cont.)</a:t>
            </a:r>
            <a:endParaRPr lang="en-US" sz="40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76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188"/>
            <a:ext cx="7886700" cy="1325563"/>
          </a:xfrm>
        </p:spPr>
        <p:txBody>
          <a:bodyPr/>
          <a:lstStyle/>
          <a:p>
            <a:pPr algn="ctr"/>
            <a:r>
              <a:rPr lang="en-US" sz="4800" b="1" dirty="0">
                <a:solidFill>
                  <a:srgbClr val="002060"/>
                </a:solidFill>
                <a:effectLst>
                  <a:outerShdw blurRad="38100" dist="38100" dir="2700000" algn="tl">
                    <a:srgbClr val="000000">
                      <a:alpha val="43137"/>
                    </a:srgbClr>
                  </a:outerShdw>
                </a:effectLst>
              </a:rPr>
              <a:t>Learning Domains</a:t>
            </a:r>
          </a:p>
        </p:txBody>
      </p:sp>
      <p:sp>
        <p:nvSpPr>
          <p:cNvPr id="3" name="Content Placeholder 2"/>
          <p:cNvSpPr>
            <a:spLocks noGrp="1"/>
          </p:cNvSpPr>
          <p:nvPr>
            <p:ph idx="1"/>
          </p:nvPr>
        </p:nvSpPr>
        <p:spPr>
          <a:xfrm>
            <a:off x="447368" y="1581944"/>
            <a:ext cx="8229600" cy="1481137"/>
          </a:xfrm>
          <a:solidFill>
            <a:srgbClr val="00539B"/>
          </a:solidFill>
          <a:ln w="28575">
            <a:solidFill>
              <a:srgbClr val="00539B"/>
            </a:solidFill>
          </a:ln>
        </p:spPr>
        <p:txBody>
          <a:bodyPr/>
          <a:lstStyle/>
          <a:p>
            <a:pPr marL="0" indent="0" defTabSz="457200" fontAlgn="base">
              <a:spcBef>
                <a:spcPct val="20000"/>
              </a:spcBef>
              <a:spcAft>
                <a:spcPct val="0"/>
              </a:spcAft>
              <a:buClr>
                <a:schemeClr val="bg1"/>
              </a:buClr>
              <a:buSzPct val="100000"/>
              <a:buNone/>
            </a:pPr>
            <a:r>
              <a:rPr lang="en-US" b="1" dirty="0">
                <a:solidFill>
                  <a:schemeClr val="bg1"/>
                </a:solidFill>
              </a:rPr>
              <a:t>1. Cognitive: </a:t>
            </a:r>
          </a:p>
          <a:p>
            <a:pPr marL="517525" indent="0">
              <a:buSzPct val="100000"/>
              <a:buNone/>
            </a:pPr>
            <a:r>
              <a:rPr lang="en-US" sz="2800" dirty="0">
                <a:solidFill>
                  <a:schemeClr val="bg1"/>
                </a:solidFill>
              </a:rPr>
              <a:t>Refers to knowledge or a body of subject matter.</a:t>
            </a:r>
          </a:p>
          <a:p>
            <a:pPr marL="0" indent="0">
              <a:buNone/>
            </a:pPr>
            <a:endParaRPr lang="en-US" sz="2800" dirty="0"/>
          </a:p>
        </p:txBody>
      </p:sp>
      <p:sp>
        <p:nvSpPr>
          <p:cNvPr id="5" name="Content Placeholder 2"/>
          <p:cNvSpPr txBox="1">
            <a:spLocks/>
          </p:cNvSpPr>
          <p:nvPr/>
        </p:nvSpPr>
        <p:spPr bwMode="auto">
          <a:xfrm>
            <a:off x="457200" y="3319463"/>
            <a:ext cx="8229600" cy="1481137"/>
          </a:xfrm>
          <a:prstGeom prst="rect">
            <a:avLst/>
          </a:prstGeom>
          <a:solidFill>
            <a:srgbClr val="F26C27"/>
          </a:solidFill>
          <a:ln w="28575">
            <a:solidFill>
              <a:srgbClr val="F26C27"/>
            </a:solidFill>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eaLnBrk="1" fontAlgn="base" hangingPunct="1">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eaLnBrk="1" fontAlgn="base" hangingPunct="1">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eaLnBrk="1" fontAlgn="base" hangingPunct="1">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bg1"/>
              </a:buClr>
              <a:buSzPct val="100000"/>
              <a:buNone/>
            </a:pPr>
            <a:endParaRPr lang="en-US" sz="1200" b="1" dirty="0">
              <a:solidFill>
                <a:schemeClr val="bg1"/>
              </a:solidFill>
            </a:endParaRPr>
          </a:p>
          <a:p>
            <a:pPr marL="0" indent="0">
              <a:buClr>
                <a:schemeClr val="bg1"/>
              </a:buClr>
              <a:buSzPct val="100000"/>
              <a:buNone/>
            </a:pPr>
            <a:r>
              <a:rPr lang="en-US" sz="2800" b="1" dirty="0">
                <a:solidFill>
                  <a:schemeClr val="bg1"/>
                </a:solidFill>
                <a:latin typeface="Univers LT Std 45 Light" panose="020B0403020202020204" pitchFamily="34" charset="0"/>
              </a:rPr>
              <a:t>2. Affective:</a:t>
            </a:r>
          </a:p>
          <a:p>
            <a:pPr marL="517525" indent="0">
              <a:buSzPct val="100000"/>
              <a:buNone/>
            </a:pPr>
            <a:r>
              <a:rPr lang="en-US" sz="2800" dirty="0">
                <a:solidFill>
                  <a:schemeClr val="bg1"/>
                </a:solidFill>
                <a:latin typeface="Univers LT Std 45 Light" panose="020B0403020202020204" pitchFamily="34" charset="0"/>
              </a:rPr>
              <a:t>Refers to attitudes and beliefs</a:t>
            </a:r>
          </a:p>
          <a:p>
            <a:pPr marL="0" indent="0">
              <a:buFont typeface="Wingdings" panose="05000000000000000000" pitchFamily="2" charset="2"/>
              <a:buNone/>
            </a:pPr>
            <a:endParaRPr lang="en-US" sz="2800" dirty="0"/>
          </a:p>
        </p:txBody>
      </p:sp>
      <p:sp>
        <p:nvSpPr>
          <p:cNvPr id="6" name="Content Placeholder 2"/>
          <p:cNvSpPr txBox="1">
            <a:spLocks/>
          </p:cNvSpPr>
          <p:nvPr/>
        </p:nvSpPr>
        <p:spPr bwMode="auto">
          <a:xfrm>
            <a:off x="457200" y="4953000"/>
            <a:ext cx="8229600" cy="1481137"/>
          </a:xfrm>
          <a:prstGeom prst="rect">
            <a:avLst/>
          </a:prstGeom>
          <a:solidFill>
            <a:srgbClr val="32BDB7"/>
          </a:solidFill>
          <a:ln w="28575">
            <a:solidFill>
              <a:srgbClr val="32BDB7"/>
            </a:solidFill>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eaLnBrk="1" fontAlgn="base" hangingPunct="1">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eaLnBrk="1" fontAlgn="base" hangingPunct="1">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eaLnBrk="1" fontAlgn="base" hangingPunct="1">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bg1"/>
              </a:buClr>
              <a:buSzPct val="100000"/>
              <a:buNone/>
            </a:pPr>
            <a:endParaRPr lang="en-US" sz="1800" b="1" dirty="0">
              <a:solidFill>
                <a:schemeClr val="bg1"/>
              </a:solidFill>
            </a:endParaRPr>
          </a:p>
          <a:p>
            <a:pPr marL="0" indent="0">
              <a:buClr>
                <a:schemeClr val="bg1"/>
              </a:buClr>
              <a:buSzPct val="100000"/>
              <a:buNone/>
            </a:pPr>
            <a:r>
              <a:rPr lang="en-US" sz="2800" b="1" dirty="0">
                <a:solidFill>
                  <a:schemeClr val="bg1"/>
                </a:solidFill>
                <a:latin typeface="Univers LT Std 45 Light" panose="020B0403020202020204" pitchFamily="34" charset="0"/>
              </a:rPr>
              <a:t>3. Behavioral: </a:t>
            </a:r>
          </a:p>
          <a:p>
            <a:pPr marL="517525" indent="0">
              <a:buSzPct val="100000"/>
              <a:buNone/>
            </a:pPr>
            <a:r>
              <a:rPr lang="en-US" sz="2800" dirty="0">
                <a:solidFill>
                  <a:schemeClr val="bg1"/>
                </a:solidFill>
                <a:latin typeface="Univers LT Std 45 Light" panose="020B0403020202020204" pitchFamily="34" charset="0"/>
              </a:rPr>
              <a:t>Refers to practical application</a:t>
            </a:r>
          </a:p>
          <a:p>
            <a:pPr marL="0" indent="0">
              <a:buFont typeface="Wingdings" panose="05000000000000000000" pitchFamily="2" charset="2"/>
              <a:buNone/>
            </a:pPr>
            <a:endParaRPr lang="en-US" sz="2800" dirty="0"/>
          </a:p>
        </p:txBody>
      </p:sp>
    </p:spTree>
    <p:extLst>
      <p:ext uri="{BB962C8B-B14F-4D97-AF65-F5344CB8AC3E}">
        <p14:creationId xmlns:p14="http://schemas.microsoft.com/office/powerpoint/2010/main" val="918574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BFF198-5B3D-C644-8B56-80C990A23C16}"/>
              </a:ext>
            </a:extLst>
          </p:cNvPr>
          <p:cNvSpPr>
            <a:spLocks noGrp="1"/>
          </p:cNvSpPr>
          <p:nvPr>
            <p:ph idx="1"/>
          </p:nvPr>
        </p:nvSpPr>
        <p:spPr>
          <a:xfrm>
            <a:off x="628650" y="1825625"/>
            <a:ext cx="7886700" cy="1450975"/>
          </a:xfrm>
        </p:spPr>
        <p:txBody>
          <a:bodyPr>
            <a:normAutofit/>
          </a:bodyPr>
          <a:lstStyle/>
          <a:p>
            <a:pPr marL="0" indent="0">
              <a:buNone/>
            </a:pPr>
            <a:r>
              <a:rPr lang="en-GB" sz="7200" dirty="0">
                <a:solidFill>
                  <a:srgbClr val="F26C27"/>
                </a:solidFill>
              </a:rPr>
              <a:t>Training Methods </a:t>
            </a:r>
          </a:p>
        </p:txBody>
      </p:sp>
    </p:spTree>
    <p:extLst>
      <p:ext uri="{BB962C8B-B14F-4D97-AF65-F5344CB8AC3E}">
        <p14:creationId xmlns:p14="http://schemas.microsoft.com/office/powerpoint/2010/main" val="1063428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251618"/>
            <a:ext cx="7886700" cy="1325563"/>
          </a:xfrm>
        </p:spPr>
        <p:txBody>
          <a:bodyPr>
            <a:normAutofit/>
          </a:bodyPr>
          <a:lstStyle/>
          <a:p>
            <a:pPr defTabSz="914400"/>
            <a:r>
              <a:rPr lang="en-US" altLang="en-US" sz="4800" b="1" dirty="0">
                <a:solidFill>
                  <a:srgbClr val="002060"/>
                </a:solidFill>
                <a:effectLst>
                  <a:outerShdw blurRad="38100" dist="38100" dir="2700000" algn="tl">
                    <a:srgbClr val="000000">
                      <a:alpha val="43137"/>
                    </a:srgbClr>
                  </a:outerShdw>
                </a:effectLst>
              </a:rPr>
              <a:t>Introduction</a:t>
            </a:r>
          </a:p>
        </p:txBody>
      </p:sp>
      <p:sp>
        <p:nvSpPr>
          <p:cNvPr id="6147" name="Rectangle 3"/>
          <p:cNvSpPr>
            <a:spLocks noGrp="1" noChangeArrowheads="1"/>
          </p:cNvSpPr>
          <p:nvPr>
            <p:ph idx="1"/>
          </p:nvPr>
        </p:nvSpPr>
        <p:spPr>
          <a:xfrm>
            <a:off x="0" y="2057400"/>
            <a:ext cx="8991600" cy="3886200"/>
          </a:xfrm>
        </p:spPr>
        <p:txBody>
          <a:bodyPr>
            <a:normAutofit/>
          </a:bodyPr>
          <a:lstStyle/>
          <a:p>
            <a:pPr marL="573088" indent="-341313" algn="just">
              <a:lnSpc>
                <a:spcPct val="100000"/>
              </a:lnSpc>
              <a:spcBef>
                <a:spcPts val="600"/>
              </a:spcBef>
              <a:spcAft>
                <a:spcPts val="600"/>
              </a:spcAft>
            </a:pPr>
            <a:r>
              <a:rPr lang="en-US" sz="3600" dirty="0"/>
              <a:t>Many methods of training are available - each has certain advantages and disadvantages. </a:t>
            </a:r>
          </a:p>
          <a:p>
            <a:pPr marL="573088" indent="-341313" algn="just">
              <a:lnSpc>
                <a:spcPct val="100000"/>
              </a:lnSpc>
              <a:spcBef>
                <a:spcPts val="600"/>
              </a:spcBef>
              <a:spcAft>
                <a:spcPts val="600"/>
              </a:spcAft>
              <a:buNone/>
            </a:pPr>
            <a:endParaRPr lang="en-US" sz="1800" dirty="0"/>
          </a:p>
          <a:p>
            <a:pPr marL="573088" indent="-341313" algn="just">
              <a:lnSpc>
                <a:spcPct val="100000"/>
              </a:lnSpc>
              <a:spcBef>
                <a:spcPts val="600"/>
              </a:spcBef>
              <a:spcAft>
                <a:spcPts val="600"/>
              </a:spcAft>
            </a:pPr>
            <a:r>
              <a:rPr lang="en-US" sz="3600" dirty="0"/>
              <a:t>Here we list the different commonly used methods of training.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481" y="304800"/>
            <a:ext cx="7886700" cy="1325563"/>
          </a:xfrm>
        </p:spPr>
        <p:txBody>
          <a:bodyPr>
            <a:noAutofit/>
          </a:bodyPr>
          <a:lstStyle/>
          <a:p>
            <a:pPr algn="ctr"/>
            <a:r>
              <a:rPr lang="en-US" sz="4800" b="1" dirty="0">
                <a:solidFill>
                  <a:srgbClr val="002060"/>
                </a:solidFill>
                <a:effectLst>
                  <a:outerShdw blurRad="38100" dist="38100" dir="2700000" algn="tl">
                    <a:srgbClr val="000000">
                      <a:alpha val="43137"/>
                    </a:srgbClr>
                  </a:outerShdw>
                </a:effectLst>
              </a:rPr>
              <a:t>Jigsaw Groups for Cooperative Learning</a:t>
            </a:r>
          </a:p>
        </p:txBody>
      </p:sp>
      <p:sp>
        <p:nvSpPr>
          <p:cNvPr id="3" name="Content Placeholder 2"/>
          <p:cNvSpPr>
            <a:spLocks noGrp="1"/>
          </p:cNvSpPr>
          <p:nvPr>
            <p:ph idx="1"/>
          </p:nvPr>
        </p:nvSpPr>
        <p:spPr>
          <a:xfrm>
            <a:off x="228600" y="1825624"/>
            <a:ext cx="8610600" cy="4727575"/>
          </a:xfrm>
        </p:spPr>
        <p:txBody>
          <a:bodyPr>
            <a:normAutofit/>
          </a:bodyPr>
          <a:lstStyle/>
          <a:p>
            <a:pPr marL="0" indent="0">
              <a:buNone/>
            </a:pPr>
            <a:r>
              <a:rPr lang="en-US" sz="3200" b="1" dirty="0">
                <a:solidFill>
                  <a:srgbClr val="0070C0"/>
                </a:solidFill>
                <a:ea typeface="+mj-ea"/>
                <a:cs typeface="+mj-cs"/>
              </a:rPr>
              <a:t>Definition </a:t>
            </a:r>
          </a:p>
          <a:p>
            <a:pPr marL="403225" indent="-233363" algn="just">
              <a:lnSpc>
                <a:spcPct val="114000"/>
              </a:lnSpc>
              <a:spcBef>
                <a:spcPts val="0"/>
              </a:spcBef>
            </a:pPr>
            <a:r>
              <a:rPr lang="en-US" sz="2400" dirty="0"/>
              <a:t>Jigsaw is a grouping strategy in which the participants are organized into "jigsaw" groups. The participants are then reorganized into "expert" groups containing one member from each jigsaw group. The members of the expert group work together to learn the material or solve the problem, then return to their "jigsaw" groups to share their learning. In this way, the work of the expert groups is quickly disseminated throughout the class, with each person taking responsibility for sharing a piece of the puzzle.</a:t>
            </a:r>
          </a:p>
          <a:p>
            <a:endParaRPr lang="en-US" dirty="0"/>
          </a:p>
        </p:txBody>
      </p:sp>
    </p:spTree>
    <p:extLst>
      <p:ext uri="{BB962C8B-B14F-4D97-AF65-F5344CB8AC3E}">
        <p14:creationId xmlns:p14="http://schemas.microsoft.com/office/powerpoint/2010/main" val="1317691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80" y="0"/>
            <a:ext cx="9067800" cy="1325563"/>
          </a:xfrm>
        </p:spPr>
        <p:txBody>
          <a:bodyPr>
            <a:noAutofit/>
          </a:bodyPr>
          <a:lstStyle/>
          <a:p>
            <a:pPr algn="ctr">
              <a:lnSpc>
                <a:spcPct val="114000"/>
              </a:lnSpc>
            </a:pPr>
            <a:r>
              <a:rPr lang="en-US" sz="4000" b="1" dirty="0">
                <a:solidFill>
                  <a:srgbClr val="002060"/>
                </a:solidFill>
                <a:effectLst>
                  <a:outerShdw blurRad="38100" dist="38100" dir="2700000" algn="tl">
                    <a:srgbClr val="000000">
                      <a:alpha val="43137"/>
                    </a:srgbClr>
                  </a:outerShdw>
                </a:effectLst>
              </a:rPr>
              <a:t>Jigsaw Groups  </a:t>
            </a:r>
            <a:br>
              <a:rPr lang="en-US" sz="4000" b="1" dirty="0">
                <a:solidFill>
                  <a:srgbClr val="002060"/>
                </a:solidFill>
                <a:effectLst>
                  <a:outerShdw blurRad="38100" dist="38100" dir="2700000" algn="tl">
                    <a:srgbClr val="000000">
                      <a:alpha val="43137"/>
                    </a:srgbClr>
                  </a:outerShdw>
                </a:effectLst>
              </a:rPr>
            </a:br>
            <a:r>
              <a:rPr lang="en-US" sz="4000" b="1" dirty="0">
                <a:solidFill>
                  <a:srgbClr val="002060"/>
                </a:solidFill>
                <a:effectLst>
                  <a:outerShdw blurRad="38100" dist="38100" dir="2700000" algn="tl">
                    <a:srgbClr val="000000">
                      <a:alpha val="43137"/>
                    </a:srgbClr>
                  </a:outerShdw>
                </a:effectLst>
              </a:rPr>
              <a:t>Example</a:t>
            </a:r>
          </a:p>
        </p:txBody>
      </p:sp>
      <p:graphicFrame>
        <p:nvGraphicFramePr>
          <p:cNvPr id="4" name="Table 3"/>
          <p:cNvGraphicFramePr>
            <a:graphicFrameLocks noGrp="1"/>
          </p:cNvGraphicFramePr>
          <p:nvPr>
            <p:extLst>
              <p:ext uri="{D42A27DB-BD31-4B8C-83A1-F6EECF244321}">
                <p14:modId xmlns:p14="http://schemas.microsoft.com/office/powerpoint/2010/main" val="875690752"/>
              </p:ext>
            </p:extLst>
          </p:nvPr>
        </p:nvGraphicFramePr>
        <p:xfrm>
          <a:off x="304800" y="2895600"/>
          <a:ext cx="8534399" cy="3429000"/>
        </p:xfrm>
        <a:graphic>
          <a:graphicData uri="http://schemas.openxmlformats.org/drawingml/2006/table">
            <a:tbl>
              <a:tblPr firstRow="1" firstCol="1" bandRow="1">
                <a:tableStyleId>{5C22544A-7EE6-4342-B048-85BDC9FD1C3A}</a:tableStyleId>
              </a:tblPr>
              <a:tblGrid>
                <a:gridCol w="2132915">
                  <a:extLst>
                    <a:ext uri="{9D8B030D-6E8A-4147-A177-3AD203B41FA5}">
                      <a16:colId xmlns:a16="http://schemas.microsoft.com/office/drawing/2014/main" val="20000"/>
                    </a:ext>
                  </a:extLst>
                </a:gridCol>
                <a:gridCol w="2133828">
                  <a:extLst>
                    <a:ext uri="{9D8B030D-6E8A-4147-A177-3AD203B41FA5}">
                      <a16:colId xmlns:a16="http://schemas.microsoft.com/office/drawing/2014/main" val="20001"/>
                    </a:ext>
                  </a:extLst>
                </a:gridCol>
                <a:gridCol w="2133828">
                  <a:extLst>
                    <a:ext uri="{9D8B030D-6E8A-4147-A177-3AD203B41FA5}">
                      <a16:colId xmlns:a16="http://schemas.microsoft.com/office/drawing/2014/main" val="20002"/>
                    </a:ext>
                  </a:extLst>
                </a:gridCol>
                <a:gridCol w="2133828">
                  <a:extLst>
                    <a:ext uri="{9D8B030D-6E8A-4147-A177-3AD203B41FA5}">
                      <a16:colId xmlns:a16="http://schemas.microsoft.com/office/drawing/2014/main" val="20003"/>
                    </a:ext>
                  </a:extLst>
                </a:gridCol>
              </a:tblGrid>
              <a:tr h="685800">
                <a:tc>
                  <a:txBody>
                    <a:bodyPr/>
                    <a:lstStyle/>
                    <a:p>
                      <a:pPr marL="61913" marR="0" indent="0" algn="ctr">
                        <a:lnSpc>
                          <a:spcPct val="107000"/>
                        </a:lnSpc>
                        <a:spcBef>
                          <a:spcPts val="0"/>
                        </a:spcBef>
                        <a:spcAft>
                          <a:spcPts val="0"/>
                        </a:spcAft>
                        <a:tabLst>
                          <a:tab pos="61913" algn="l"/>
                        </a:tabLst>
                      </a:pPr>
                      <a:r>
                        <a:rPr lang="en-US" sz="2400" dirty="0">
                          <a:effectLst/>
                        </a:rPr>
                        <a:t>Group One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0" marR="0" indent="0" algn="ctr">
                        <a:lnSpc>
                          <a:spcPct val="107000"/>
                        </a:lnSpc>
                        <a:spcBef>
                          <a:spcPts val="0"/>
                        </a:spcBef>
                        <a:spcAft>
                          <a:spcPts val="0"/>
                        </a:spcAft>
                      </a:pPr>
                      <a:r>
                        <a:rPr lang="en-US" sz="2400" b="1" kern="1200" dirty="0">
                          <a:solidFill>
                            <a:schemeClr val="lt1"/>
                          </a:solidFill>
                          <a:effectLst/>
                          <a:latin typeface="+mn-lt"/>
                          <a:ea typeface="+mn-ea"/>
                          <a:cs typeface="+mn-cs"/>
                        </a:rPr>
                        <a:t>Group Two</a:t>
                      </a:r>
                    </a:p>
                  </a:txBody>
                  <a:tcPr marL="68580" marR="68580" marT="0" marB="0" anchor="ctr">
                    <a:solidFill>
                      <a:schemeClr val="accent2"/>
                    </a:solidFill>
                  </a:tcPr>
                </a:tc>
                <a:tc>
                  <a:txBody>
                    <a:bodyPr/>
                    <a:lstStyle/>
                    <a:p>
                      <a:pPr marL="61913" marR="0" indent="0" algn="ctr">
                        <a:lnSpc>
                          <a:spcPct val="107000"/>
                        </a:lnSpc>
                        <a:spcBef>
                          <a:spcPts val="0"/>
                        </a:spcBef>
                        <a:spcAft>
                          <a:spcPts val="0"/>
                        </a:spcAft>
                      </a:pPr>
                      <a:r>
                        <a:rPr lang="en-US" sz="2400" b="1" kern="1200" dirty="0">
                          <a:solidFill>
                            <a:schemeClr val="tx1"/>
                          </a:solidFill>
                          <a:effectLst/>
                          <a:latin typeface="+mn-lt"/>
                          <a:ea typeface="+mn-ea"/>
                          <a:cs typeface="+mn-cs"/>
                        </a:rPr>
                        <a:t>Group Three</a:t>
                      </a:r>
                    </a:p>
                  </a:txBody>
                  <a:tcPr marL="68580" marR="68580" marT="0" marB="0" anchor="ctr">
                    <a:solidFill>
                      <a:schemeClr val="accent6">
                        <a:lumMod val="40000"/>
                        <a:lumOff val="60000"/>
                      </a:schemeClr>
                    </a:solidFill>
                  </a:tcPr>
                </a:tc>
                <a:tc>
                  <a:txBody>
                    <a:bodyPr/>
                    <a:lstStyle/>
                    <a:p>
                      <a:pPr marL="0" marR="0" indent="0" algn="ctr">
                        <a:lnSpc>
                          <a:spcPct val="107000"/>
                        </a:lnSpc>
                        <a:spcBef>
                          <a:spcPts val="0"/>
                        </a:spcBef>
                        <a:spcAft>
                          <a:spcPts val="0"/>
                        </a:spcAft>
                      </a:pPr>
                      <a:r>
                        <a:rPr lang="en-US" sz="2400" b="1" kern="1200" dirty="0">
                          <a:solidFill>
                            <a:schemeClr val="tx1"/>
                          </a:solidFill>
                          <a:effectLst/>
                          <a:latin typeface="+mn-lt"/>
                          <a:ea typeface="+mn-ea"/>
                          <a:cs typeface="+mn-cs"/>
                        </a:rPr>
                        <a:t>Group Four</a:t>
                      </a:r>
                    </a:p>
                  </a:txBody>
                  <a:tcPr marL="68580" marR="68580" marT="0" marB="0" anchor="ctr">
                    <a:solidFill>
                      <a:schemeClr val="accent2">
                        <a:lumMod val="40000"/>
                        <a:lumOff val="60000"/>
                      </a:schemeClr>
                    </a:solidFill>
                  </a:tcPr>
                </a:tc>
                <a:extLst>
                  <a:ext uri="{0D108BD9-81ED-4DB2-BD59-A6C34878D82A}">
                    <a16:rowId xmlns:a16="http://schemas.microsoft.com/office/drawing/2014/main" val="10000"/>
                  </a:ext>
                </a:extLst>
              </a:tr>
              <a:tr h="685800">
                <a:tc>
                  <a:txBody>
                    <a:bodyPr/>
                    <a:lstStyle/>
                    <a:p>
                      <a:pPr marL="0" marR="0" lvl="0" indent="0" rtl="0">
                        <a:lnSpc>
                          <a:spcPct val="107000"/>
                        </a:lnSpc>
                        <a:spcBef>
                          <a:spcPts val="0"/>
                        </a:spcBef>
                        <a:spcAft>
                          <a:spcPts val="0"/>
                        </a:spcAft>
                        <a:buSzPts val="1200"/>
                        <a:buFont typeface="+mj-lt"/>
                        <a:buNone/>
                      </a:pPr>
                      <a:r>
                        <a:rPr lang="en-US" sz="2400" b="0" dirty="0">
                          <a:effectLst/>
                        </a:rPr>
                        <a:t>1.</a:t>
                      </a:r>
                      <a:r>
                        <a:rPr lang="en-US" sz="2400" b="0" baseline="0" dirty="0">
                          <a:effectLst/>
                        </a:rPr>
                        <a:t> </a:t>
                      </a:r>
                      <a:r>
                        <a:rPr lang="en-US" sz="2400" b="0" dirty="0">
                          <a:effectLst/>
                        </a:rPr>
                        <a:t>George</a:t>
                      </a:r>
                      <a:endParaRPr lang="en-US"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bg1"/>
                          </a:solidFill>
                          <a:effectLst/>
                        </a:rPr>
                        <a:t>1.Ayman</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tc>
                  <a:txBody>
                    <a:bodyPr/>
                    <a:lstStyle/>
                    <a:p>
                      <a:pPr marL="0" marR="0" lvl="0" indent="0" rtl="0">
                        <a:lnSpc>
                          <a:spcPct val="107000"/>
                        </a:lnSpc>
                        <a:spcBef>
                          <a:spcPts val="0"/>
                        </a:spcBef>
                        <a:spcAft>
                          <a:spcPts val="0"/>
                        </a:spcAft>
                        <a:buSzPts val="1200"/>
                        <a:buFont typeface="+mj-lt"/>
                        <a:buNone/>
                      </a:pPr>
                      <a:r>
                        <a:rPr lang="en-US" sz="2400" dirty="0">
                          <a:effectLst/>
                        </a:rPr>
                        <a:t>1. Shahera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lvl="0" indent="0" rtl="0">
                        <a:lnSpc>
                          <a:spcPct val="107000"/>
                        </a:lnSpc>
                        <a:spcBef>
                          <a:spcPts val="0"/>
                        </a:spcBef>
                        <a:spcAft>
                          <a:spcPts val="0"/>
                        </a:spcAft>
                        <a:buSzPts val="1200"/>
                        <a:buFont typeface="+mj-lt"/>
                        <a:buNone/>
                        <a:tabLst>
                          <a:tab pos="273685" algn="l"/>
                        </a:tabLst>
                      </a:pPr>
                      <a:r>
                        <a:rPr lang="en-US" sz="2400" dirty="0">
                          <a:solidFill>
                            <a:schemeClr val="tx1"/>
                          </a:solidFill>
                          <a:effectLst/>
                        </a:rPr>
                        <a:t>1. Saad</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0001"/>
                  </a:ext>
                </a:extLst>
              </a:tr>
              <a:tr h="685800">
                <a:tc>
                  <a:txBody>
                    <a:bodyPr/>
                    <a:lstStyle/>
                    <a:p>
                      <a:pPr marL="0" marR="0" lvl="0" indent="0" rtl="0">
                        <a:lnSpc>
                          <a:spcPct val="107000"/>
                        </a:lnSpc>
                        <a:spcBef>
                          <a:spcPts val="0"/>
                        </a:spcBef>
                        <a:spcAft>
                          <a:spcPts val="0"/>
                        </a:spcAft>
                        <a:buFont typeface="+mj-lt"/>
                        <a:buNone/>
                      </a:pPr>
                      <a:r>
                        <a:rPr lang="en-US" sz="2400" b="0" dirty="0">
                          <a:effectLst/>
                        </a:rPr>
                        <a:t>2.</a:t>
                      </a:r>
                      <a:r>
                        <a:rPr lang="en-US" sz="2400" b="0" baseline="0" dirty="0">
                          <a:effectLst/>
                        </a:rPr>
                        <a:t> </a:t>
                      </a:r>
                      <a:r>
                        <a:rPr lang="en-US" sz="2400" b="0" dirty="0">
                          <a:effectLst/>
                        </a:rPr>
                        <a:t>Sara</a:t>
                      </a:r>
                      <a:endParaRPr lang="en-US"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bg1"/>
                          </a:solidFill>
                          <a:effectLst/>
                        </a:rPr>
                        <a:t>2. Sabah</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tc>
                  <a:txBody>
                    <a:bodyPr/>
                    <a:lstStyle/>
                    <a:p>
                      <a:pPr marL="0" marR="0" lvl="0" indent="0" rtl="0">
                        <a:lnSpc>
                          <a:spcPct val="107000"/>
                        </a:lnSpc>
                        <a:spcBef>
                          <a:spcPts val="0"/>
                        </a:spcBef>
                        <a:spcAft>
                          <a:spcPts val="0"/>
                        </a:spcAft>
                        <a:buSzPts val="1200"/>
                        <a:buFont typeface="+mj-lt"/>
                        <a:buNone/>
                      </a:pPr>
                      <a:r>
                        <a:rPr lang="en-US" sz="2400" dirty="0">
                          <a:effectLst/>
                        </a:rPr>
                        <a:t>2. Nagwan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lvl="0" indent="0" rtl="0">
                        <a:lnSpc>
                          <a:spcPct val="107000"/>
                        </a:lnSpc>
                        <a:spcBef>
                          <a:spcPts val="0"/>
                        </a:spcBef>
                        <a:spcAft>
                          <a:spcPts val="0"/>
                        </a:spcAft>
                        <a:buSzPts val="1200"/>
                        <a:buFont typeface="+mj-lt"/>
                        <a:buNone/>
                        <a:tabLst>
                          <a:tab pos="273685" algn="l"/>
                        </a:tabLst>
                      </a:pPr>
                      <a:r>
                        <a:rPr lang="en-US" sz="2400" dirty="0">
                          <a:solidFill>
                            <a:schemeClr val="tx1"/>
                          </a:solidFill>
                          <a:effectLst/>
                        </a:rPr>
                        <a:t>2. Adam</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0002"/>
                  </a:ext>
                </a:extLst>
              </a:tr>
              <a:tr h="685800">
                <a:tc>
                  <a:txBody>
                    <a:bodyPr/>
                    <a:lstStyle/>
                    <a:p>
                      <a:pPr marL="0" marR="0" lvl="0" indent="0" rtl="0">
                        <a:lnSpc>
                          <a:spcPct val="107000"/>
                        </a:lnSpc>
                        <a:spcBef>
                          <a:spcPts val="0"/>
                        </a:spcBef>
                        <a:spcAft>
                          <a:spcPts val="0"/>
                        </a:spcAft>
                        <a:buSzPts val="1200"/>
                        <a:buFont typeface="+mj-lt"/>
                        <a:buNone/>
                      </a:pPr>
                      <a:r>
                        <a:rPr lang="en-US" sz="2400" b="0" dirty="0">
                          <a:effectLst/>
                        </a:rPr>
                        <a:t>3. Fady</a:t>
                      </a:r>
                      <a:endParaRPr lang="en-US"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bg1"/>
                          </a:solidFill>
                          <a:effectLst/>
                        </a:rPr>
                        <a:t>3. Nermin</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tc>
                  <a:txBody>
                    <a:bodyPr/>
                    <a:lstStyle/>
                    <a:p>
                      <a:pPr marL="0" marR="0" lvl="0" indent="0" rtl="0">
                        <a:lnSpc>
                          <a:spcPct val="107000"/>
                        </a:lnSpc>
                        <a:spcBef>
                          <a:spcPts val="0"/>
                        </a:spcBef>
                        <a:spcAft>
                          <a:spcPts val="0"/>
                        </a:spcAft>
                        <a:buSzPts val="1200"/>
                        <a:buFont typeface="+mj-lt"/>
                        <a:buNone/>
                      </a:pPr>
                      <a:r>
                        <a:rPr lang="en-US" sz="2400" dirty="0">
                          <a:effectLst/>
                        </a:rPr>
                        <a:t>3. Mohamed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lvl="0" indent="0" rtl="0">
                        <a:lnSpc>
                          <a:spcPct val="107000"/>
                        </a:lnSpc>
                        <a:spcBef>
                          <a:spcPts val="0"/>
                        </a:spcBef>
                        <a:spcAft>
                          <a:spcPts val="0"/>
                        </a:spcAft>
                        <a:buSzPts val="1200"/>
                        <a:buFont typeface="+mj-lt"/>
                        <a:buNone/>
                        <a:tabLst>
                          <a:tab pos="273685" algn="l"/>
                        </a:tabLst>
                      </a:pPr>
                      <a:r>
                        <a:rPr lang="en-US" sz="2400" dirty="0">
                          <a:solidFill>
                            <a:schemeClr val="tx1"/>
                          </a:solidFill>
                          <a:effectLst/>
                        </a:rPr>
                        <a:t>3. Marwa</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0003"/>
                  </a:ext>
                </a:extLst>
              </a:tr>
              <a:tr h="685800">
                <a:tc>
                  <a:txBody>
                    <a:bodyPr/>
                    <a:lstStyle/>
                    <a:p>
                      <a:pPr marL="0" marR="0" lvl="0" indent="0" rtl="0">
                        <a:lnSpc>
                          <a:spcPct val="107000"/>
                        </a:lnSpc>
                        <a:spcBef>
                          <a:spcPts val="0"/>
                        </a:spcBef>
                        <a:spcAft>
                          <a:spcPts val="0"/>
                        </a:spcAft>
                        <a:buSzPts val="1200"/>
                        <a:buFont typeface="+mj-lt"/>
                        <a:buNone/>
                      </a:pPr>
                      <a:r>
                        <a:rPr lang="en-US" sz="2400" b="0" dirty="0">
                          <a:effectLst/>
                        </a:rPr>
                        <a:t>4. Nagwa</a:t>
                      </a:r>
                      <a:endParaRPr lang="en-US"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bg1"/>
                          </a:solidFill>
                          <a:effectLst/>
                        </a:rPr>
                        <a:t>4. Fouad</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tc>
                  <a:txBody>
                    <a:bodyPr/>
                    <a:lstStyle/>
                    <a:p>
                      <a:pPr marL="0" marR="0" lvl="0" indent="0" rtl="0">
                        <a:lnSpc>
                          <a:spcPct val="107000"/>
                        </a:lnSpc>
                        <a:spcBef>
                          <a:spcPts val="0"/>
                        </a:spcBef>
                        <a:spcAft>
                          <a:spcPts val="0"/>
                        </a:spcAft>
                        <a:buSzPts val="1200"/>
                        <a:buFont typeface="+mj-lt"/>
                        <a:buNone/>
                      </a:pPr>
                      <a:r>
                        <a:rPr lang="en-US" sz="2400" dirty="0">
                          <a:effectLst/>
                        </a:rPr>
                        <a:t>4. Ayman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lvl="0" indent="0" rtl="0">
                        <a:lnSpc>
                          <a:spcPct val="107000"/>
                        </a:lnSpc>
                        <a:spcBef>
                          <a:spcPts val="0"/>
                        </a:spcBef>
                        <a:spcAft>
                          <a:spcPts val="0"/>
                        </a:spcAft>
                        <a:buSzPts val="1200"/>
                        <a:buFont typeface="+mj-lt"/>
                        <a:buNone/>
                        <a:tabLst>
                          <a:tab pos="273685" algn="l"/>
                        </a:tabLst>
                      </a:pPr>
                      <a:r>
                        <a:rPr lang="en-US" sz="2400" dirty="0">
                          <a:solidFill>
                            <a:schemeClr val="tx1"/>
                          </a:solidFill>
                          <a:effectLst/>
                        </a:rPr>
                        <a:t>4. Madeha</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2705100" y="1924557"/>
            <a:ext cx="3733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3050" algn="l"/>
              </a:tabLst>
              <a:defRPr>
                <a:solidFill>
                  <a:schemeClr val="tx1"/>
                </a:solidFill>
                <a:latin typeface="Arial" panose="020B0604020202020204" pitchFamily="34" charset="0"/>
              </a:defRPr>
            </a:lvl1pPr>
            <a:lvl2pPr eaLnBrk="0" fontAlgn="base" hangingPunct="0">
              <a:spcBef>
                <a:spcPct val="0"/>
              </a:spcBef>
              <a:spcAft>
                <a:spcPct val="0"/>
              </a:spcAft>
              <a:tabLst>
                <a:tab pos="273050" algn="l"/>
              </a:tabLst>
              <a:defRPr>
                <a:solidFill>
                  <a:schemeClr val="tx1"/>
                </a:solidFill>
                <a:latin typeface="Arial" panose="020B0604020202020204" pitchFamily="34" charset="0"/>
              </a:defRPr>
            </a:lvl2pPr>
            <a:lvl3pPr eaLnBrk="0" fontAlgn="base" hangingPunct="0">
              <a:spcBef>
                <a:spcPct val="0"/>
              </a:spcBef>
              <a:spcAft>
                <a:spcPct val="0"/>
              </a:spcAft>
              <a:tabLst>
                <a:tab pos="273050" algn="l"/>
              </a:tabLst>
              <a:defRPr>
                <a:solidFill>
                  <a:schemeClr val="tx1"/>
                </a:solidFill>
                <a:latin typeface="Arial" panose="020B0604020202020204" pitchFamily="34" charset="0"/>
              </a:defRPr>
            </a:lvl3pPr>
            <a:lvl4pPr eaLnBrk="0" fontAlgn="base" hangingPunct="0">
              <a:spcBef>
                <a:spcPct val="0"/>
              </a:spcBef>
              <a:spcAft>
                <a:spcPct val="0"/>
              </a:spcAft>
              <a:tabLst>
                <a:tab pos="273050" algn="l"/>
              </a:tabLst>
              <a:defRPr>
                <a:solidFill>
                  <a:schemeClr val="tx1"/>
                </a:solidFill>
                <a:latin typeface="Arial" panose="020B0604020202020204" pitchFamily="34" charset="0"/>
              </a:defRPr>
            </a:lvl4pPr>
            <a:lvl5pPr eaLnBrk="0" fontAlgn="base" hangingPunct="0">
              <a:spcBef>
                <a:spcPct val="0"/>
              </a:spcBef>
              <a:spcAft>
                <a:spcPct val="0"/>
              </a:spcAft>
              <a:tabLst>
                <a:tab pos="273050" algn="l"/>
              </a:tabLst>
              <a:defRPr>
                <a:solidFill>
                  <a:schemeClr val="tx1"/>
                </a:solidFill>
                <a:latin typeface="Arial" panose="020B0604020202020204" pitchFamily="34" charset="0"/>
              </a:defRPr>
            </a:lvl5pPr>
            <a:lvl6pPr eaLnBrk="0" fontAlgn="base" hangingPunct="0">
              <a:spcBef>
                <a:spcPct val="0"/>
              </a:spcBef>
              <a:spcAft>
                <a:spcPct val="0"/>
              </a:spcAft>
              <a:tabLst>
                <a:tab pos="273050" algn="l"/>
              </a:tabLst>
              <a:defRPr>
                <a:solidFill>
                  <a:schemeClr val="tx1"/>
                </a:solidFill>
                <a:latin typeface="Arial" panose="020B0604020202020204" pitchFamily="34" charset="0"/>
              </a:defRPr>
            </a:lvl6pPr>
            <a:lvl7pPr eaLnBrk="0" fontAlgn="base" hangingPunct="0">
              <a:spcBef>
                <a:spcPct val="0"/>
              </a:spcBef>
              <a:spcAft>
                <a:spcPct val="0"/>
              </a:spcAft>
              <a:tabLst>
                <a:tab pos="273050" algn="l"/>
              </a:tabLst>
              <a:defRPr>
                <a:solidFill>
                  <a:schemeClr val="tx1"/>
                </a:solidFill>
                <a:latin typeface="Arial" panose="020B0604020202020204" pitchFamily="34" charset="0"/>
              </a:defRPr>
            </a:lvl7pPr>
            <a:lvl8pPr eaLnBrk="0" fontAlgn="base" hangingPunct="0">
              <a:spcBef>
                <a:spcPct val="0"/>
              </a:spcBef>
              <a:spcAft>
                <a:spcPct val="0"/>
              </a:spcAft>
              <a:tabLst>
                <a:tab pos="273050" algn="l"/>
              </a:tabLst>
              <a:defRPr>
                <a:solidFill>
                  <a:schemeClr val="tx1"/>
                </a:solidFill>
                <a:latin typeface="Arial" panose="020B0604020202020204" pitchFamily="34" charset="0"/>
              </a:defRPr>
            </a:lvl8pPr>
            <a:lvl9pPr eaLnBrk="0" fontAlgn="base" hangingPunct="0">
              <a:spcBef>
                <a:spcPct val="0"/>
              </a:spcBef>
              <a:spcAft>
                <a:spcPct val="0"/>
              </a:spcAft>
              <a:tabLst>
                <a:tab pos="27305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3050" algn="l"/>
              </a:tabLst>
            </a:pPr>
            <a:r>
              <a:rPr lang="en-US" altLang="en-US" sz="3200" b="1" dirty="0">
                <a:solidFill>
                  <a:srgbClr val="0070C0"/>
                </a:solidFill>
                <a:latin typeface="Univers LT Std 45 Light" panose="020B0403020202020204" pitchFamily="34" charset="0"/>
                <a:ea typeface="+mj-ea"/>
                <a:cs typeface="+mj-cs"/>
              </a:rPr>
              <a:t>Jigsaw Groups</a:t>
            </a:r>
          </a:p>
        </p:txBody>
      </p:sp>
    </p:spTree>
    <p:extLst>
      <p:ext uri="{BB962C8B-B14F-4D97-AF65-F5344CB8AC3E}">
        <p14:creationId xmlns:p14="http://schemas.microsoft.com/office/powerpoint/2010/main" val="3890915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64" y="0"/>
            <a:ext cx="9220200" cy="1325563"/>
          </a:xfrm>
        </p:spPr>
        <p:txBody>
          <a:bodyPr vert="horz" lIns="91440" tIns="45720" rIns="91440" bIns="45720" rtlCol="0" anchor="ctr">
            <a:noAutofit/>
          </a:bodyPr>
          <a:lstStyle/>
          <a:p>
            <a:pPr algn="ctr">
              <a:lnSpc>
                <a:spcPct val="114000"/>
              </a:lnSpc>
            </a:pPr>
            <a:r>
              <a:rPr lang="en-US" sz="4000" b="1" dirty="0">
                <a:solidFill>
                  <a:srgbClr val="002060"/>
                </a:solidFill>
                <a:effectLst>
                  <a:outerShdw blurRad="38100" dist="38100" dir="2700000" algn="tl">
                    <a:srgbClr val="000000">
                      <a:alpha val="43137"/>
                    </a:srgbClr>
                  </a:outerShdw>
                </a:effectLst>
              </a:rPr>
              <a:t>Jigsaw Groups</a:t>
            </a:r>
            <a:br>
              <a:rPr lang="en-US" sz="4000" b="1" dirty="0">
                <a:solidFill>
                  <a:srgbClr val="002060"/>
                </a:solidFill>
                <a:effectLst>
                  <a:outerShdw blurRad="38100" dist="38100" dir="2700000" algn="tl">
                    <a:srgbClr val="000000">
                      <a:alpha val="43137"/>
                    </a:srgbClr>
                  </a:outerShdw>
                </a:effectLst>
              </a:rPr>
            </a:br>
            <a:r>
              <a:rPr lang="en-US" sz="4000" b="1" dirty="0">
                <a:solidFill>
                  <a:srgbClr val="002060"/>
                </a:solidFill>
                <a:effectLst>
                  <a:outerShdw blurRad="38100" dist="38100" dir="2700000" algn="tl">
                    <a:srgbClr val="000000">
                      <a:alpha val="43137"/>
                    </a:srgbClr>
                  </a:outerShdw>
                </a:effectLst>
              </a:rPr>
              <a:t>Example </a:t>
            </a:r>
            <a:r>
              <a:rPr lang="en-US" sz="3200" b="1" i="1" dirty="0">
                <a:solidFill>
                  <a:srgbClr val="002060"/>
                </a:solidFill>
                <a:effectLst>
                  <a:outerShdw blurRad="38100" dist="38100" dir="2700000" algn="tl">
                    <a:srgbClr val="000000">
                      <a:alpha val="43137"/>
                    </a:srgbClr>
                  </a:outerShdw>
                </a:effectLst>
              </a:rPr>
              <a:t>(Cont.)</a:t>
            </a:r>
            <a:endParaRPr lang="en-US" sz="4000" b="1" i="1" dirty="0">
              <a:solidFill>
                <a:srgbClr val="002060"/>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326068606"/>
              </p:ext>
            </p:extLst>
          </p:nvPr>
        </p:nvGraphicFramePr>
        <p:xfrm>
          <a:off x="533402" y="2438399"/>
          <a:ext cx="8381997" cy="4206294"/>
        </p:xfrm>
        <a:graphic>
          <a:graphicData uri="http://schemas.openxmlformats.org/drawingml/2006/table">
            <a:tbl>
              <a:tblPr firstRow="1" firstCol="1" bandRow="1">
                <a:tableStyleId>{5C22544A-7EE6-4342-B048-85BDC9FD1C3A}</a:tableStyleId>
              </a:tblPr>
              <a:tblGrid>
                <a:gridCol w="2094828">
                  <a:extLst>
                    <a:ext uri="{9D8B030D-6E8A-4147-A177-3AD203B41FA5}">
                      <a16:colId xmlns:a16="http://schemas.microsoft.com/office/drawing/2014/main" val="20000"/>
                    </a:ext>
                  </a:extLst>
                </a:gridCol>
                <a:gridCol w="2095723">
                  <a:extLst>
                    <a:ext uri="{9D8B030D-6E8A-4147-A177-3AD203B41FA5}">
                      <a16:colId xmlns:a16="http://schemas.microsoft.com/office/drawing/2014/main" val="20001"/>
                    </a:ext>
                  </a:extLst>
                </a:gridCol>
                <a:gridCol w="2095723">
                  <a:extLst>
                    <a:ext uri="{9D8B030D-6E8A-4147-A177-3AD203B41FA5}">
                      <a16:colId xmlns:a16="http://schemas.microsoft.com/office/drawing/2014/main" val="20002"/>
                    </a:ext>
                  </a:extLst>
                </a:gridCol>
                <a:gridCol w="2095723">
                  <a:extLst>
                    <a:ext uri="{9D8B030D-6E8A-4147-A177-3AD203B41FA5}">
                      <a16:colId xmlns:a16="http://schemas.microsoft.com/office/drawing/2014/main" val="20003"/>
                    </a:ext>
                  </a:extLst>
                </a:gridCol>
              </a:tblGrid>
              <a:tr h="609601">
                <a:tc>
                  <a:txBody>
                    <a:bodyPr/>
                    <a:lstStyle/>
                    <a:p>
                      <a:pPr marL="0" marR="0" algn="ctr">
                        <a:lnSpc>
                          <a:spcPct val="107000"/>
                        </a:lnSpc>
                        <a:spcBef>
                          <a:spcPts val="0"/>
                        </a:spcBef>
                        <a:spcAft>
                          <a:spcPts val="0"/>
                        </a:spcAft>
                      </a:pPr>
                      <a:r>
                        <a:rPr lang="en-US" sz="2400" dirty="0">
                          <a:effectLst/>
                        </a:rPr>
                        <a:t>Group One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Group Two</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Group Three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Group Four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1281208">
                <a:tc>
                  <a:txBody>
                    <a:bodyPr/>
                    <a:lstStyle/>
                    <a:p>
                      <a:pPr marL="0" marR="0" algn="ctr">
                        <a:lnSpc>
                          <a:spcPct val="107000"/>
                        </a:lnSpc>
                        <a:spcBef>
                          <a:spcPts val="0"/>
                        </a:spcBef>
                        <a:spcAft>
                          <a:spcPts val="0"/>
                        </a:spcAft>
                      </a:pPr>
                      <a:r>
                        <a:rPr lang="en-US" sz="2400" b="1" dirty="0">
                          <a:solidFill>
                            <a:schemeClr val="bg1"/>
                          </a:solidFill>
                          <a:effectLst/>
                        </a:rPr>
                        <a:t>Assignment: The Role of community in CE</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60000"/>
                        <a:lumOff val="40000"/>
                      </a:schemeClr>
                    </a:solidFill>
                  </a:tcPr>
                </a:tc>
                <a:tc>
                  <a:txBody>
                    <a:bodyPr/>
                    <a:lstStyle/>
                    <a:p>
                      <a:pPr marL="0" marR="0" algn="ctr">
                        <a:lnSpc>
                          <a:spcPct val="107000"/>
                        </a:lnSpc>
                        <a:spcBef>
                          <a:spcPts val="0"/>
                        </a:spcBef>
                        <a:spcAft>
                          <a:spcPts val="0"/>
                        </a:spcAft>
                      </a:pPr>
                      <a:r>
                        <a:rPr lang="en-US" sz="2400" b="1" dirty="0">
                          <a:solidFill>
                            <a:schemeClr val="bg1"/>
                          </a:solidFill>
                          <a:effectLst/>
                        </a:rPr>
                        <a:t>Assignment: The Role of FW in CE</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60000"/>
                        <a:lumOff val="40000"/>
                      </a:schemeClr>
                    </a:solidFill>
                  </a:tcPr>
                </a:tc>
                <a:tc>
                  <a:txBody>
                    <a:bodyPr/>
                    <a:lstStyle/>
                    <a:p>
                      <a:pPr marL="0" marR="0" algn="ctr">
                        <a:lnSpc>
                          <a:spcPct val="107000"/>
                        </a:lnSpc>
                        <a:spcBef>
                          <a:spcPts val="0"/>
                        </a:spcBef>
                        <a:spcAft>
                          <a:spcPts val="0"/>
                        </a:spcAft>
                      </a:pPr>
                      <a:r>
                        <a:rPr lang="en-US" sz="2400" b="1" dirty="0">
                          <a:solidFill>
                            <a:schemeClr val="bg1"/>
                          </a:solidFill>
                          <a:effectLst/>
                        </a:rPr>
                        <a:t>Assignment: The Role of external development agencies in CE </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60000"/>
                        <a:lumOff val="40000"/>
                      </a:schemeClr>
                    </a:solidFill>
                  </a:tcPr>
                </a:tc>
                <a:tc>
                  <a:txBody>
                    <a:bodyPr/>
                    <a:lstStyle/>
                    <a:p>
                      <a:pPr marL="0" marR="0" algn="ctr">
                        <a:lnSpc>
                          <a:spcPct val="107000"/>
                        </a:lnSpc>
                        <a:spcBef>
                          <a:spcPts val="0"/>
                        </a:spcBef>
                        <a:spcAft>
                          <a:spcPts val="0"/>
                        </a:spcAft>
                      </a:pPr>
                      <a:r>
                        <a:rPr lang="en-US" sz="2400" b="1" dirty="0">
                          <a:solidFill>
                            <a:schemeClr val="bg1"/>
                          </a:solidFill>
                          <a:effectLst/>
                        </a:rPr>
                        <a:t>Assignment: The Best practices in CE</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60000"/>
                        <a:lumOff val="40000"/>
                      </a:schemeClr>
                    </a:solidFill>
                  </a:tcPr>
                </a:tc>
                <a:extLst>
                  <a:ext uri="{0D108BD9-81ED-4DB2-BD59-A6C34878D82A}">
                    <a16:rowId xmlns:a16="http://schemas.microsoft.com/office/drawing/2014/main" val="10001"/>
                  </a:ext>
                </a:extLst>
              </a:tr>
              <a:tr h="414319">
                <a:tc>
                  <a:txBody>
                    <a:bodyPr/>
                    <a:lstStyle/>
                    <a:p>
                      <a:pPr marL="0" marR="0" lvl="0" indent="0" rtl="0">
                        <a:lnSpc>
                          <a:spcPct val="107000"/>
                        </a:lnSpc>
                        <a:spcBef>
                          <a:spcPts val="0"/>
                        </a:spcBef>
                        <a:spcAft>
                          <a:spcPts val="0"/>
                        </a:spcAft>
                        <a:buSzPts val="1200"/>
                        <a:buFont typeface="+mj-lt"/>
                        <a:buNone/>
                      </a:pPr>
                      <a:r>
                        <a:rPr lang="en-US" sz="2400" b="0" dirty="0">
                          <a:solidFill>
                            <a:schemeClr val="tx1"/>
                          </a:solidFill>
                          <a:effectLst/>
                        </a:rPr>
                        <a:t>1. George</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1. Sara</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1. Fady</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457200" marR="0" lvl="0" indent="-457200" rtl="0">
                        <a:lnSpc>
                          <a:spcPct val="107000"/>
                        </a:lnSpc>
                        <a:spcBef>
                          <a:spcPts val="0"/>
                        </a:spcBef>
                        <a:spcAft>
                          <a:spcPts val="0"/>
                        </a:spcAft>
                        <a:buSzPts val="1200"/>
                        <a:buFont typeface="+mj-lt"/>
                        <a:buAutoNum type="arabicPeriod"/>
                      </a:pPr>
                      <a:r>
                        <a:rPr lang="en-US" sz="2400" dirty="0">
                          <a:solidFill>
                            <a:schemeClr val="tx1"/>
                          </a:solidFill>
                          <a:effectLst/>
                        </a:rPr>
                        <a:t>Nagwa</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414319">
                <a:tc>
                  <a:txBody>
                    <a:bodyPr/>
                    <a:lstStyle/>
                    <a:p>
                      <a:pPr marL="0" marR="0" lvl="0" indent="0" rtl="0">
                        <a:lnSpc>
                          <a:spcPct val="107000"/>
                        </a:lnSpc>
                        <a:spcBef>
                          <a:spcPts val="0"/>
                        </a:spcBef>
                        <a:spcAft>
                          <a:spcPts val="0"/>
                        </a:spcAft>
                        <a:buSzPts val="1200"/>
                        <a:buFont typeface="+mj-lt"/>
                        <a:buNone/>
                      </a:pPr>
                      <a:r>
                        <a:rPr lang="en-US" sz="2400" b="0" dirty="0">
                          <a:solidFill>
                            <a:schemeClr val="tx1"/>
                          </a:solidFill>
                          <a:effectLst/>
                        </a:rPr>
                        <a:t>2. Ayman</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2. Sabah</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2. Nermin</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2. Fouad</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414319">
                <a:tc>
                  <a:txBody>
                    <a:bodyPr/>
                    <a:lstStyle/>
                    <a:p>
                      <a:pPr marL="0" marR="0" lvl="0" indent="0" rtl="0">
                        <a:lnSpc>
                          <a:spcPct val="107000"/>
                        </a:lnSpc>
                        <a:spcBef>
                          <a:spcPts val="0"/>
                        </a:spcBef>
                        <a:spcAft>
                          <a:spcPts val="0"/>
                        </a:spcAft>
                        <a:buSzPts val="1200"/>
                        <a:buFont typeface="+mj-lt"/>
                        <a:buNone/>
                      </a:pPr>
                      <a:r>
                        <a:rPr lang="en-US" sz="2400" b="0" dirty="0">
                          <a:solidFill>
                            <a:schemeClr val="tx1"/>
                          </a:solidFill>
                          <a:effectLst/>
                        </a:rPr>
                        <a:t>3. Shahera</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3. Nagwan</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3. Mohamed</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3. Ayman</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r h="414319">
                <a:tc>
                  <a:txBody>
                    <a:bodyPr/>
                    <a:lstStyle/>
                    <a:p>
                      <a:pPr marL="0" marR="0" lvl="0" indent="0" rtl="0">
                        <a:lnSpc>
                          <a:spcPct val="107000"/>
                        </a:lnSpc>
                        <a:spcBef>
                          <a:spcPts val="0"/>
                        </a:spcBef>
                        <a:spcAft>
                          <a:spcPts val="0"/>
                        </a:spcAft>
                        <a:buSzPts val="1200"/>
                        <a:buFont typeface="+mj-lt"/>
                        <a:buNone/>
                      </a:pPr>
                      <a:r>
                        <a:rPr lang="en-US" sz="2400" b="0" dirty="0">
                          <a:solidFill>
                            <a:schemeClr val="tx1"/>
                          </a:solidFill>
                          <a:effectLst/>
                        </a:rPr>
                        <a:t>4. Saad</a:t>
                      </a:r>
                      <a:endParaRPr lang="en-US"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4. Adam</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4. Marwa</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0" marR="0" lvl="0" indent="0" rtl="0">
                        <a:lnSpc>
                          <a:spcPct val="107000"/>
                        </a:lnSpc>
                        <a:spcBef>
                          <a:spcPts val="0"/>
                        </a:spcBef>
                        <a:spcAft>
                          <a:spcPts val="0"/>
                        </a:spcAft>
                        <a:buSzPts val="1200"/>
                        <a:buFont typeface="+mj-lt"/>
                        <a:buNone/>
                      </a:pPr>
                      <a:r>
                        <a:rPr lang="en-US" sz="2400" dirty="0">
                          <a:solidFill>
                            <a:schemeClr val="tx1"/>
                          </a:solidFill>
                          <a:effectLst/>
                        </a:rPr>
                        <a:t>4. Madeha</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0" y="1690689"/>
            <a:ext cx="89153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3050" algn="l"/>
              </a:tabLst>
              <a:defRPr>
                <a:solidFill>
                  <a:schemeClr val="tx1"/>
                </a:solidFill>
                <a:latin typeface="Arial" panose="020B0604020202020204" pitchFamily="34" charset="0"/>
              </a:defRPr>
            </a:lvl1pPr>
            <a:lvl2pPr eaLnBrk="0" fontAlgn="base" hangingPunct="0">
              <a:spcBef>
                <a:spcPct val="0"/>
              </a:spcBef>
              <a:spcAft>
                <a:spcPct val="0"/>
              </a:spcAft>
              <a:tabLst>
                <a:tab pos="273050" algn="l"/>
              </a:tabLst>
              <a:defRPr>
                <a:solidFill>
                  <a:schemeClr val="tx1"/>
                </a:solidFill>
                <a:latin typeface="Arial" panose="020B0604020202020204" pitchFamily="34" charset="0"/>
              </a:defRPr>
            </a:lvl2pPr>
            <a:lvl3pPr eaLnBrk="0" fontAlgn="base" hangingPunct="0">
              <a:spcBef>
                <a:spcPct val="0"/>
              </a:spcBef>
              <a:spcAft>
                <a:spcPct val="0"/>
              </a:spcAft>
              <a:tabLst>
                <a:tab pos="273050" algn="l"/>
              </a:tabLst>
              <a:defRPr>
                <a:solidFill>
                  <a:schemeClr val="tx1"/>
                </a:solidFill>
                <a:latin typeface="Arial" panose="020B0604020202020204" pitchFamily="34" charset="0"/>
              </a:defRPr>
            </a:lvl3pPr>
            <a:lvl4pPr eaLnBrk="0" fontAlgn="base" hangingPunct="0">
              <a:spcBef>
                <a:spcPct val="0"/>
              </a:spcBef>
              <a:spcAft>
                <a:spcPct val="0"/>
              </a:spcAft>
              <a:tabLst>
                <a:tab pos="273050" algn="l"/>
              </a:tabLst>
              <a:defRPr>
                <a:solidFill>
                  <a:schemeClr val="tx1"/>
                </a:solidFill>
                <a:latin typeface="Arial" panose="020B0604020202020204" pitchFamily="34" charset="0"/>
              </a:defRPr>
            </a:lvl4pPr>
            <a:lvl5pPr eaLnBrk="0" fontAlgn="base" hangingPunct="0">
              <a:spcBef>
                <a:spcPct val="0"/>
              </a:spcBef>
              <a:spcAft>
                <a:spcPct val="0"/>
              </a:spcAft>
              <a:tabLst>
                <a:tab pos="273050" algn="l"/>
              </a:tabLst>
              <a:defRPr>
                <a:solidFill>
                  <a:schemeClr val="tx1"/>
                </a:solidFill>
                <a:latin typeface="Arial" panose="020B0604020202020204" pitchFamily="34" charset="0"/>
              </a:defRPr>
            </a:lvl5pPr>
            <a:lvl6pPr eaLnBrk="0" fontAlgn="base" hangingPunct="0">
              <a:spcBef>
                <a:spcPct val="0"/>
              </a:spcBef>
              <a:spcAft>
                <a:spcPct val="0"/>
              </a:spcAft>
              <a:tabLst>
                <a:tab pos="273050" algn="l"/>
              </a:tabLst>
              <a:defRPr>
                <a:solidFill>
                  <a:schemeClr val="tx1"/>
                </a:solidFill>
                <a:latin typeface="Arial" panose="020B0604020202020204" pitchFamily="34" charset="0"/>
              </a:defRPr>
            </a:lvl6pPr>
            <a:lvl7pPr eaLnBrk="0" fontAlgn="base" hangingPunct="0">
              <a:spcBef>
                <a:spcPct val="0"/>
              </a:spcBef>
              <a:spcAft>
                <a:spcPct val="0"/>
              </a:spcAft>
              <a:tabLst>
                <a:tab pos="273050" algn="l"/>
              </a:tabLst>
              <a:defRPr>
                <a:solidFill>
                  <a:schemeClr val="tx1"/>
                </a:solidFill>
                <a:latin typeface="Arial" panose="020B0604020202020204" pitchFamily="34" charset="0"/>
              </a:defRPr>
            </a:lvl7pPr>
            <a:lvl8pPr eaLnBrk="0" fontAlgn="base" hangingPunct="0">
              <a:spcBef>
                <a:spcPct val="0"/>
              </a:spcBef>
              <a:spcAft>
                <a:spcPct val="0"/>
              </a:spcAft>
              <a:tabLst>
                <a:tab pos="273050" algn="l"/>
              </a:tabLst>
              <a:defRPr>
                <a:solidFill>
                  <a:schemeClr val="tx1"/>
                </a:solidFill>
                <a:latin typeface="Arial" panose="020B0604020202020204" pitchFamily="34" charset="0"/>
              </a:defRPr>
            </a:lvl8pPr>
            <a:lvl9pPr eaLnBrk="0" fontAlgn="base" hangingPunct="0">
              <a:spcBef>
                <a:spcPct val="0"/>
              </a:spcBef>
              <a:spcAft>
                <a:spcPct val="0"/>
              </a:spcAft>
              <a:tabLst>
                <a:tab pos="273050" algn="l"/>
              </a:tabLst>
              <a:defRPr>
                <a:solidFill>
                  <a:schemeClr val="tx1"/>
                </a:solidFill>
                <a:latin typeface="Arial" panose="020B0604020202020204" pitchFamily="34" charset="0"/>
              </a:defRPr>
            </a:lvl9pPr>
          </a:lstStyle>
          <a:p>
            <a:pPr algn="ctr"/>
            <a:r>
              <a:rPr lang="en-US" sz="3200" b="1" dirty="0">
                <a:solidFill>
                  <a:srgbClr val="0070C0"/>
                </a:solidFill>
                <a:latin typeface="Univers LT Std 45 Light" panose="020B0403020202020204" pitchFamily="34" charset="0"/>
                <a:ea typeface="+mj-ea"/>
                <a:cs typeface="+mj-cs"/>
              </a:rPr>
              <a:t>Expert Groups</a:t>
            </a:r>
            <a:endParaRPr kumimoji="0" lang="en-US" altLang="en-US" sz="44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8383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269"/>
            <a:ext cx="9143999" cy="1325563"/>
          </a:xfrm>
        </p:spPr>
        <p:txBody>
          <a:bodyPr>
            <a:normAutofit/>
          </a:bodyPr>
          <a:lstStyle/>
          <a:p>
            <a:pPr algn="ctr"/>
            <a:r>
              <a:rPr lang="en-US" sz="4400" b="1" dirty="0">
                <a:solidFill>
                  <a:srgbClr val="002060"/>
                </a:solidFill>
                <a:effectLst>
                  <a:outerShdw blurRad="38100" dist="38100" dir="2700000" algn="tl">
                    <a:srgbClr val="000000">
                      <a:alpha val="43137"/>
                    </a:srgbClr>
                  </a:outerShdw>
                </a:effectLst>
              </a:rPr>
              <a:t>Jigsaw Groups </a:t>
            </a:r>
          </a:p>
        </p:txBody>
      </p:sp>
      <p:sp>
        <p:nvSpPr>
          <p:cNvPr id="3" name="Content Placeholder 2"/>
          <p:cNvSpPr>
            <a:spLocks noGrp="1"/>
          </p:cNvSpPr>
          <p:nvPr>
            <p:ph idx="1"/>
          </p:nvPr>
        </p:nvSpPr>
        <p:spPr>
          <a:xfrm>
            <a:off x="182105" y="2369760"/>
            <a:ext cx="8362950" cy="4351338"/>
          </a:xfrm>
        </p:spPr>
        <p:txBody>
          <a:bodyPr>
            <a:normAutofit/>
          </a:bodyPr>
          <a:lstStyle/>
          <a:p>
            <a:pPr marL="403225" lvl="0" indent="-403225" algn="just"/>
            <a:r>
              <a:rPr lang="en-US" sz="2400" dirty="0"/>
              <a:t>Each participant in the group has responsibility, </a:t>
            </a:r>
          </a:p>
          <a:p>
            <a:pPr marL="403225" lvl="0" indent="-403225" algn="just"/>
            <a:r>
              <a:rPr lang="en-US" sz="2400" dirty="0"/>
              <a:t>The shy and weaker participants have as much responsibility as stronger participants which means no students get "pushed to the back"; </a:t>
            </a:r>
          </a:p>
          <a:p>
            <a:pPr marL="403225" lvl="0" indent="-403225" algn="just"/>
            <a:r>
              <a:rPr lang="en-US" sz="2400" dirty="0"/>
              <a:t>It builds interpersonal and interactive skill. </a:t>
            </a:r>
          </a:p>
          <a:p>
            <a:pPr marL="403225" lvl="0" indent="-403225" algn="just"/>
            <a:r>
              <a:rPr lang="en-US" sz="2400" dirty="0"/>
              <a:t>Large or long texts, which might be off-putting at first glance, can be broken down into more easily manageable chunks. </a:t>
            </a:r>
          </a:p>
          <a:p>
            <a:pPr marL="403225" lvl="0" indent="-403225" algn="just"/>
            <a:r>
              <a:rPr lang="en-US" sz="2400" dirty="0"/>
              <a:t>Each participant has a chance to contribute meaningfully to a discussion, something that is difficult to achieve in large-group discussion. </a:t>
            </a:r>
          </a:p>
          <a:p>
            <a:endParaRPr lang="en-US" sz="2400" dirty="0"/>
          </a:p>
        </p:txBody>
      </p:sp>
      <p:sp>
        <p:nvSpPr>
          <p:cNvPr id="4" name="Rectangle 3">
            <a:extLst>
              <a:ext uri="{FF2B5EF4-FFF2-40B4-BE49-F238E27FC236}">
                <a16:creationId xmlns:a16="http://schemas.microsoft.com/office/drawing/2014/main" id="{9549D8BF-0839-4131-9C81-59F87391D6F9}"/>
              </a:ext>
            </a:extLst>
          </p:cNvPr>
          <p:cNvSpPr/>
          <p:nvPr/>
        </p:nvSpPr>
        <p:spPr>
          <a:xfrm>
            <a:off x="182105" y="1577408"/>
            <a:ext cx="2555315" cy="584775"/>
          </a:xfrm>
          <a:prstGeom prst="rect">
            <a:avLst/>
          </a:prstGeom>
        </p:spPr>
        <p:txBody>
          <a:bodyPr wrap="none">
            <a:spAutoFit/>
          </a:bodyPr>
          <a:lstStyle/>
          <a:p>
            <a:r>
              <a:rPr lang="en-US" sz="3200" b="1" dirty="0">
                <a:solidFill>
                  <a:srgbClr val="0070C0"/>
                </a:solidFill>
                <a:latin typeface="Univers LT Std 45 Light" panose="020B0403020202020204" pitchFamily="34" charset="0"/>
                <a:ea typeface="+mj-ea"/>
                <a:cs typeface="+mj-cs"/>
              </a:rPr>
              <a:t>Advantages:</a:t>
            </a:r>
          </a:p>
        </p:txBody>
      </p:sp>
    </p:spTree>
    <p:extLst>
      <p:ext uri="{BB962C8B-B14F-4D97-AF65-F5344CB8AC3E}">
        <p14:creationId xmlns:p14="http://schemas.microsoft.com/office/powerpoint/2010/main" val="29703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089042"/>
          </a:xfrm>
        </p:spPr>
        <p:txBody>
          <a:bodyPr vert="horz" lIns="91440" tIns="45720" rIns="91440" bIns="45720" rtlCol="0" anchor="ctr">
            <a:normAutofit/>
          </a:bodyPr>
          <a:lstStyle/>
          <a:p>
            <a:pPr algn="ctr"/>
            <a:r>
              <a:rPr lang="en-US" sz="4400" b="1" dirty="0">
                <a:solidFill>
                  <a:srgbClr val="002060"/>
                </a:solidFill>
                <a:effectLst>
                  <a:outerShdw blurRad="38100" dist="38100" dir="2700000" algn="tl">
                    <a:srgbClr val="000000">
                      <a:alpha val="43137"/>
                    </a:srgbClr>
                  </a:outerShdw>
                </a:effectLst>
              </a:rPr>
              <a:t>Jigsaw Groups</a:t>
            </a:r>
          </a:p>
        </p:txBody>
      </p:sp>
      <p:sp>
        <p:nvSpPr>
          <p:cNvPr id="3" name="Content Placeholder 2"/>
          <p:cNvSpPr>
            <a:spLocks noGrp="1"/>
          </p:cNvSpPr>
          <p:nvPr>
            <p:ph idx="1"/>
          </p:nvPr>
        </p:nvSpPr>
        <p:spPr>
          <a:xfrm>
            <a:off x="181459" y="1981200"/>
            <a:ext cx="8915400" cy="4351338"/>
          </a:xfrm>
        </p:spPr>
        <p:txBody>
          <a:bodyPr>
            <a:normAutofit lnSpcReduction="10000"/>
          </a:bodyPr>
          <a:lstStyle/>
          <a:p>
            <a:pPr marL="341313" lvl="0" indent="-341313" algn="just"/>
            <a:r>
              <a:rPr lang="en-US" sz="2400" dirty="0"/>
              <a:t>Each participant develops an expertise and has something important to contribute. </a:t>
            </a:r>
          </a:p>
          <a:p>
            <a:pPr marL="341313" lvl="0" indent="-341313" algn="just"/>
            <a:r>
              <a:rPr lang="en-US" sz="2400" dirty="0"/>
              <a:t>Participants have the opportunity to teach themselves, instead of having material presented to them. </a:t>
            </a:r>
          </a:p>
          <a:p>
            <a:pPr marL="341313" lvl="0" indent="-341313" algn="just"/>
            <a:r>
              <a:rPr lang="en-US" sz="2400" dirty="0"/>
              <a:t>The technique fosters depth of understanding. </a:t>
            </a:r>
          </a:p>
          <a:p>
            <a:pPr marL="341313" lvl="0" indent="-341313" algn="just"/>
            <a:r>
              <a:rPr lang="en-US" sz="2400" dirty="0"/>
              <a:t>Moreover the participants are active in the learning process, and the trainer is not the sole provider of knowledge. </a:t>
            </a:r>
          </a:p>
          <a:p>
            <a:pPr marL="341313" lvl="0" indent="-341313" algn="just"/>
            <a:r>
              <a:rPr lang="en-US" sz="2400" dirty="0"/>
              <a:t>In jigsaw listening, the participants have to listen actively in order to learn the required material and be able to teach it to the others in their home groups. </a:t>
            </a:r>
          </a:p>
          <a:p>
            <a:pPr marL="341313" lvl="0" indent="-341313" algn="just"/>
            <a:r>
              <a:rPr lang="en-US" sz="2400" dirty="0"/>
              <a:t>Each participant has practice in self-teaching, which is the most valuable of all the skills we can help them learn. </a:t>
            </a:r>
          </a:p>
          <a:p>
            <a:endParaRPr lang="en-US" sz="2400" dirty="0"/>
          </a:p>
        </p:txBody>
      </p:sp>
      <p:sp>
        <p:nvSpPr>
          <p:cNvPr id="4" name="Rectangle 3">
            <a:extLst>
              <a:ext uri="{FF2B5EF4-FFF2-40B4-BE49-F238E27FC236}">
                <a16:creationId xmlns:a16="http://schemas.microsoft.com/office/drawing/2014/main" id="{842B0FD4-0E4C-406A-AF92-F1ECA160F2F4}"/>
              </a:ext>
            </a:extLst>
          </p:cNvPr>
          <p:cNvSpPr/>
          <p:nvPr/>
        </p:nvSpPr>
        <p:spPr>
          <a:xfrm>
            <a:off x="231701" y="1089042"/>
            <a:ext cx="3616503" cy="584775"/>
          </a:xfrm>
          <a:prstGeom prst="rect">
            <a:avLst/>
          </a:prstGeom>
        </p:spPr>
        <p:txBody>
          <a:bodyPr wrap="none">
            <a:spAutoFit/>
          </a:bodyPr>
          <a:lstStyle/>
          <a:p>
            <a:r>
              <a:rPr lang="en-US" sz="3200" b="1" dirty="0">
                <a:solidFill>
                  <a:srgbClr val="0070C0"/>
                </a:solidFill>
                <a:latin typeface="Univers LT Std 45 Light" panose="020B0403020202020204" pitchFamily="34" charset="0"/>
                <a:ea typeface="+mj-ea"/>
                <a:cs typeface="+mj-cs"/>
              </a:rPr>
              <a:t>Advantages </a:t>
            </a:r>
            <a:r>
              <a:rPr lang="en-US" sz="2400" b="1" i="1" dirty="0">
                <a:solidFill>
                  <a:srgbClr val="0070C0"/>
                </a:solidFill>
                <a:latin typeface="Univers LT Std 45 Light" panose="020B0403020202020204" pitchFamily="34" charset="0"/>
                <a:ea typeface="+mj-ea"/>
                <a:cs typeface="+mj-cs"/>
              </a:rPr>
              <a:t>(Cont.):</a:t>
            </a:r>
            <a:endParaRPr lang="en-US" sz="3200" b="1" i="1" dirty="0">
              <a:solidFill>
                <a:srgbClr val="0070C0"/>
              </a:solidFill>
              <a:latin typeface="Univers LT Std 45 Light" panose="020B0403020202020204" pitchFamily="34" charset="0"/>
              <a:ea typeface="+mj-ea"/>
              <a:cs typeface="+mj-cs"/>
            </a:endParaRPr>
          </a:p>
        </p:txBody>
      </p:sp>
    </p:spTree>
    <p:extLst>
      <p:ext uri="{BB962C8B-B14F-4D97-AF65-F5344CB8AC3E}">
        <p14:creationId xmlns:p14="http://schemas.microsoft.com/office/powerpoint/2010/main" val="1488109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523"/>
            <a:ext cx="9144000" cy="1235074"/>
          </a:xfrm>
        </p:spPr>
        <p:txBody>
          <a:bodyPr>
            <a:normAutofit/>
          </a:bodyPr>
          <a:lstStyle/>
          <a:p>
            <a:pPr algn="ctr"/>
            <a:r>
              <a:rPr lang="en-US" sz="4400" b="1" dirty="0">
                <a:solidFill>
                  <a:srgbClr val="002060"/>
                </a:solidFill>
                <a:effectLst>
                  <a:outerShdw blurRad="38100" dist="38100" dir="2700000" algn="tl">
                    <a:srgbClr val="000000">
                      <a:alpha val="43137"/>
                    </a:srgbClr>
                  </a:outerShdw>
                </a:effectLst>
              </a:rPr>
              <a:t>Jigsaw Groups</a:t>
            </a:r>
            <a:endParaRPr lang="en-US" sz="4400" dirty="0"/>
          </a:p>
        </p:txBody>
      </p:sp>
      <p:sp>
        <p:nvSpPr>
          <p:cNvPr id="3" name="Content Placeholder 2"/>
          <p:cNvSpPr>
            <a:spLocks noGrp="1"/>
          </p:cNvSpPr>
          <p:nvPr>
            <p:ph idx="1"/>
          </p:nvPr>
        </p:nvSpPr>
        <p:spPr>
          <a:xfrm>
            <a:off x="381000" y="2057400"/>
            <a:ext cx="8382000" cy="4351338"/>
          </a:xfrm>
        </p:spPr>
        <p:txBody>
          <a:bodyPr>
            <a:normAutofit lnSpcReduction="10000"/>
          </a:bodyPr>
          <a:lstStyle/>
          <a:p>
            <a:pPr marL="341313" lvl="0" indent="-341313" algn="just"/>
            <a:r>
              <a:rPr lang="en-US" sz="2400" dirty="0"/>
              <a:t>If in a group has a member or some members that are poor readers or slow thinkers and have trouble creating a good report for their friends, will make a difficulty for their group in understanding the whole text. </a:t>
            </a:r>
          </a:p>
          <a:p>
            <a:pPr marL="341313" lvl="0" indent="-341313" algn="just"/>
            <a:r>
              <a:rPr lang="en-US" sz="2400" dirty="0"/>
              <a:t>Occasionally, a dominant participant will talk too much or try to control the group. </a:t>
            </a:r>
          </a:p>
          <a:p>
            <a:pPr marL="341313" lvl="0" indent="-341313" algn="just"/>
            <a:r>
              <a:rPr lang="en-US" sz="2400" dirty="0"/>
              <a:t>Boredom can be a problem in any classroom, regardless of learning technique being used. </a:t>
            </a:r>
          </a:p>
          <a:p>
            <a:pPr marL="341313" lvl="0" indent="-341313" algn="just"/>
            <a:r>
              <a:rPr lang="en-US" sz="2400" dirty="0"/>
              <a:t>The trainer have to organize the space of each group, consequently they will not disturb each other. </a:t>
            </a:r>
          </a:p>
          <a:p>
            <a:pPr marL="341313" lvl="0" indent="-341313" algn="just"/>
            <a:r>
              <a:rPr lang="en-US" sz="2400" dirty="0"/>
              <a:t>It consume a lot of time.</a:t>
            </a:r>
          </a:p>
          <a:p>
            <a:pPr marL="341313" lvl="0" indent="-341313" algn="just"/>
            <a:r>
              <a:rPr lang="en-US" sz="2400" dirty="0"/>
              <a:t>Is dependent on individual participant's efforts </a:t>
            </a:r>
          </a:p>
        </p:txBody>
      </p:sp>
      <p:sp>
        <p:nvSpPr>
          <p:cNvPr id="4" name="Rectangle 3">
            <a:extLst>
              <a:ext uri="{FF2B5EF4-FFF2-40B4-BE49-F238E27FC236}">
                <a16:creationId xmlns:a16="http://schemas.microsoft.com/office/drawing/2014/main" id="{06F28E4C-B192-4359-BDC0-E0F0E15018E8}"/>
              </a:ext>
            </a:extLst>
          </p:cNvPr>
          <p:cNvSpPr/>
          <p:nvPr/>
        </p:nvSpPr>
        <p:spPr>
          <a:xfrm>
            <a:off x="166607" y="1286092"/>
            <a:ext cx="2752292" cy="584775"/>
          </a:xfrm>
          <a:prstGeom prst="rect">
            <a:avLst/>
          </a:prstGeom>
        </p:spPr>
        <p:txBody>
          <a:bodyPr wrap="none">
            <a:spAutoFit/>
          </a:bodyPr>
          <a:lstStyle/>
          <a:p>
            <a:r>
              <a:rPr lang="en-US" sz="3200" b="1" dirty="0">
                <a:solidFill>
                  <a:srgbClr val="0070C0"/>
                </a:solidFill>
                <a:latin typeface="Univers LT Std 45 Light" panose="020B0403020202020204" pitchFamily="34" charset="0"/>
                <a:ea typeface="+mj-ea"/>
                <a:cs typeface="+mj-cs"/>
              </a:rPr>
              <a:t>Weaknesses:</a:t>
            </a:r>
          </a:p>
        </p:txBody>
      </p:sp>
    </p:spTree>
    <p:extLst>
      <p:ext uri="{BB962C8B-B14F-4D97-AF65-F5344CB8AC3E}">
        <p14:creationId xmlns:p14="http://schemas.microsoft.com/office/powerpoint/2010/main" val="3037430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00100" y="201478"/>
            <a:ext cx="7543800" cy="1295400"/>
          </a:xfrm>
        </p:spPr>
        <p:txBody>
          <a:bodyPr/>
          <a:lstStyle/>
          <a:p>
            <a:pPr algn="ctr"/>
            <a:r>
              <a:rPr lang="en-US" sz="4800" b="1" dirty="0">
                <a:solidFill>
                  <a:srgbClr val="002060"/>
                </a:solidFill>
                <a:effectLst>
                  <a:outerShdw blurRad="38100" dist="38100" dir="2700000" algn="tl">
                    <a:srgbClr val="000000">
                      <a:alpha val="43137"/>
                    </a:srgbClr>
                  </a:outerShdw>
                </a:effectLst>
              </a:rPr>
              <a:t>Demonstration</a:t>
            </a:r>
            <a:r>
              <a:rPr lang="en-US" dirty="0"/>
              <a:t> </a:t>
            </a:r>
          </a:p>
        </p:txBody>
      </p:sp>
      <p:sp>
        <p:nvSpPr>
          <p:cNvPr id="31750" name="Rectangle 6"/>
          <p:cNvSpPr>
            <a:spLocks noGrp="1" noChangeArrowheads="1"/>
          </p:cNvSpPr>
          <p:nvPr>
            <p:ph type="body" sz="half" idx="1"/>
          </p:nvPr>
        </p:nvSpPr>
        <p:spPr>
          <a:xfrm>
            <a:off x="152400" y="1496878"/>
            <a:ext cx="8839200" cy="5334000"/>
          </a:xfrm>
        </p:spPr>
        <p:txBody>
          <a:bodyPr>
            <a:normAutofit/>
          </a:bodyPr>
          <a:lstStyle/>
          <a:p>
            <a:pPr marL="0" indent="0">
              <a:buNone/>
            </a:pPr>
            <a:r>
              <a:rPr lang="en-US" sz="3200" b="1" dirty="0">
                <a:solidFill>
                  <a:srgbClr val="0070C0"/>
                </a:solidFill>
                <a:ea typeface="+mj-ea"/>
                <a:cs typeface="+mj-cs"/>
              </a:rPr>
              <a:t>Definition:</a:t>
            </a:r>
          </a:p>
          <a:p>
            <a:pPr marL="342900" lvl="1" indent="0">
              <a:buNone/>
            </a:pPr>
            <a:r>
              <a:rPr lang="en-US" sz="2400" dirty="0"/>
              <a:t>A visual and verbal presentation in which the trainer explains and exhibits the steps involved in a task or procedure. </a:t>
            </a:r>
          </a:p>
          <a:p>
            <a:pPr marL="0" indent="0">
              <a:buNone/>
            </a:pPr>
            <a:endParaRPr lang="en-US" sz="2800" b="1" dirty="0"/>
          </a:p>
          <a:p>
            <a:pPr marL="0" indent="0">
              <a:buNone/>
            </a:pPr>
            <a:r>
              <a:rPr lang="en-US" sz="3200" b="1" dirty="0">
                <a:solidFill>
                  <a:srgbClr val="0070C0"/>
                </a:solidFill>
                <a:ea typeface="+mj-ea"/>
                <a:cs typeface="+mj-cs"/>
              </a:rPr>
              <a:t>Advantages: </a:t>
            </a:r>
          </a:p>
          <a:p>
            <a:pPr marL="635000" lvl="1" indent="-292100">
              <a:lnSpc>
                <a:spcPct val="100000"/>
              </a:lnSpc>
              <a:spcBef>
                <a:spcPts val="600"/>
              </a:spcBef>
              <a:buSzPct val="130000"/>
            </a:pPr>
            <a:r>
              <a:rPr lang="en-US" sz="2200" dirty="0"/>
              <a:t>Activates many senses, hence better recall and retention </a:t>
            </a:r>
          </a:p>
          <a:p>
            <a:pPr marL="635000" lvl="1" indent="-292100">
              <a:lnSpc>
                <a:spcPct val="100000"/>
              </a:lnSpc>
              <a:spcBef>
                <a:spcPts val="600"/>
              </a:spcBef>
              <a:buSzPct val="130000"/>
            </a:pPr>
            <a:r>
              <a:rPr lang="en-US" sz="2200" dirty="0"/>
              <a:t>Clarifies principles and concepts </a:t>
            </a:r>
          </a:p>
          <a:p>
            <a:pPr marL="635000" lvl="1" indent="-292100">
              <a:lnSpc>
                <a:spcPct val="100000"/>
              </a:lnSpc>
              <a:spcBef>
                <a:spcPts val="600"/>
              </a:spcBef>
              <a:buSzPct val="130000"/>
            </a:pPr>
            <a:r>
              <a:rPr lang="en-US" sz="2200" dirty="0"/>
              <a:t>Develops observation powers </a:t>
            </a:r>
          </a:p>
          <a:p>
            <a:pPr marL="635000" lvl="1" indent="-292100">
              <a:lnSpc>
                <a:spcPct val="100000"/>
              </a:lnSpc>
              <a:spcBef>
                <a:spcPts val="600"/>
              </a:spcBef>
              <a:buSzPct val="130000"/>
            </a:pPr>
            <a:r>
              <a:rPr lang="en-US" sz="2200" dirty="0"/>
              <a:t>Enables logical step-by-step presentation of facts and actions </a:t>
            </a:r>
          </a:p>
          <a:p>
            <a:pPr marL="635000" lvl="1" indent="-292100">
              <a:lnSpc>
                <a:spcPct val="100000"/>
              </a:lnSpc>
              <a:spcBef>
                <a:spcPts val="600"/>
              </a:spcBef>
              <a:buSzPct val="130000"/>
            </a:pPr>
            <a:r>
              <a:rPr lang="en-US" sz="2200" dirty="0"/>
              <a:t>Facilitates the acquisition of practical intellectual and communication skills </a:t>
            </a:r>
          </a:p>
          <a:p>
            <a:pPr marL="635000" lvl="1" indent="-292100">
              <a:lnSpc>
                <a:spcPct val="100000"/>
              </a:lnSpc>
              <a:spcBef>
                <a:spcPts val="600"/>
              </a:spcBef>
              <a:buSzPct val="130000"/>
            </a:pPr>
            <a:r>
              <a:rPr lang="en-US" sz="2200" dirty="0"/>
              <a:t>Demonstrates the organized way of doing a task. </a:t>
            </a:r>
          </a:p>
        </p:txBody>
      </p:sp>
    </p:spTree>
    <p:extLst>
      <p:ext uri="{BB962C8B-B14F-4D97-AF65-F5344CB8AC3E}">
        <p14:creationId xmlns:p14="http://schemas.microsoft.com/office/powerpoint/2010/main" val="1242383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body" sz="half" idx="1"/>
          </p:nvPr>
        </p:nvSpPr>
        <p:spPr>
          <a:xfrm>
            <a:off x="457200" y="1752601"/>
            <a:ext cx="8534400" cy="4419599"/>
          </a:xfrm>
        </p:spPr>
        <p:txBody>
          <a:bodyPr/>
          <a:lstStyle/>
          <a:p>
            <a:pPr marL="0" indent="0">
              <a:buNone/>
            </a:pPr>
            <a:r>
              <a:rPr lang="en-US" sz="3200" b="1" dirty="0">
                <a:solidFill>
                  <a:srgbClr val="0070C0"/>
                </a:solidFill>
                <a:ea typeface="+mj-ea"/>
                <a:cs typeface="+mj-cs"/>
              </a:rPr>
              <a:t>Weaknesses: </a:t>
            </a:r>
          </a:p>
          <a:p>
            <a:pPr marL="682625" lvl="1" indent="-339725">
              <a:lnSpc>
                <a:spcPct val="100000"/>
              </a:lnSpc>
              <a:spcBef>
                <a:spcPts val="600"/>
              </a:spcBef>
              <a:spcAft>
                <a:spcPts val="600"/>
              </a:spcAft>
            </a:pPr>
            <a:r>
              <a:rPr lang="en-US" sz="2800" dirty="0"/>
              <a:t>Depends upon the mastery of the trainer in performing a procedure or a task (not a weakness of the method but of the user) </a:t>
            </a:r>
          </a:p>
          <a:p>
            <a:pPr marL="682625" lvl="1" indent="-339725">
              <a:lnSpc>
                <a:spcPct val="100000"/>
              </a:lnSpc>
              <a:spcBef>
                <a:spcPts val="600"/>
              </a:spcBef>
              <a:spcAft>
                <a:spcPts val="600"/>
              </a:spcAft>
            </a:pPr>
            <a:r>
              <a:rPr lang="en-US" sz="2800" dirty="0"/>
              <a:t>Not very effective with large groups </a:t>
            </a:r>
          </a:p>
          <a:p>
            <a:pPr marL="682625" lvl="1" indent="-339725">
              <a:lnSpc>
                <a:spcPct val="100000"/>
              </a:lnSpc>
              <a:spcBef>
                <a:spcPts val="600"/>
              </a:spcBef>
              <a:spcAft>
                <a:spcPts val="600"/>
              </a:spcAft>
            </a:pPr>
            <a:r>
              <a:rPr lang="en-US" sz="2800" dirty="0"/>
              <a:t>Is time consuming </a:t>
            </a:r>
          </a:p>
          <a:p>
            <a:pPr marL="682625" lvl="1" indent="-339725">
              <a:lnSpc>
                <a:spcPct val="100000"/>
              </a:lnSpc>
              <a:spcBef>
                <a:spcPts val="600"/>
              </a:spcBef>
              <a:spcAft>
                <a:spcPts val="600"/>
              </a:spcAft>
            </a:pPr>
            <a:r>
              <a:rPr lang="en-US" sz="2800" dirty="0"/>
              <a:t>If not followed by prompt practice it is a waste of time </a:t>
            </a:r>
          </a:p>
        </p:txBody>
      </p:sp>
      <p:sp>
        <p:nvSpPr>
          <p:cNvPr id="6" name="Rectangle 2">
            <a:extLst>
              <a:ext uri="{FF2B5EF4-FFF2-40B4-BE49-F238E27FC236}">
                <a16:creationId xmlns:a16="http://schemas.microsoft.com/office/drawing/2014/main" id="{195A1EF2-F084-4662-B4DF-9EE89AE99A86}"/>
              </a:ext>
            </a:extLst>
          </p:cNvPr>
          <p:cNvSpPr>
            <a:spLocks noGrp="1" noChangeArrowheads="1"/>
          </p:cNvSpPr>
          <p:nvPr>
            <p:ph type="title"/>
          </p:nvPr>
        </p:nvSpPr>
        <p:spPr>
          <a:xfrm>
            <a:off x="800100" y="201478"/>
            <a:ext cx="7543800" cy="1295400"/>
          </a:xfrm>
        </p:spPr>
        <p:txBody>
          <a:bodyPr/>
          <a:lstStyle/>
          <a:p>
            <a:pPr algn="ctr"/>
            <a:r>
              <a:rPr lang="en-US" sz="4800" b="1" dirty="0">
                <a:solidFill>
                  <a:srgbClr val="002060"/>
                </a:solidFill>
                <a:effectLst>
                  <a:outerShdw blurRad="38100" dist="38100" dir="2700000" algn="tl">
                    <a:srgbClr val="000000">
                      <a:alpha val="43137"/>
                    </a:srgbClr>
                  </a:outerShdw>
                </a:effectLst>
              </a:rPr>
              <a:t>Demonstration </a:t>
            </a:r>
            <a:r>
              <a:rPr lang="en-US" sz="3600" b="1" i="1" dirty="0">
                <a:solidFill>
                  <a:srgbClr val="002060"/>
                </a:solidFill>
                <a:effectLst>
                  <a:outerShdw blurRad="38100" dist="38100" dir="2700000" algn="tl">
                    <a:srgbClr val="000000">
                      <a:alpha val="43137"/>
                    </a:srgbClr>
                  </a:outerShdw>
                </a:effectLst>
              </a:rPr>
              <a:t>(Cont.)</a:t>
            </a:r>
            <a:r>
              <a:rPr lang="en-US" sz="2400" i="1" dirty="0"/>
              <a:t> </a:t>
            </a:r>
            <a:endParaRPr lang="en-US" i="1" dirty="0"/>
          </a:p>
        </p:txBody>
      </p:sp>
    </p:spTree>
    <p:extLst>
      <p:ext uri="{BB962C8B-B14F-4D97-AF65-F5344CB8AC3E}">
        <p14:creationId xmlns:p14="http://schemas.microsoft.com/office/powerpoint/2010/main" val="44457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5799"/>
            <a:ext cx="7886700" cy="1325563"/>
          </a:xfrm>
        </p:spPr>
        <p:txBody>
          <a:bodyPr>
            <a:normAutofit/>
          </a:bodyPr>
          <a:lstStyle/>
          <a:p>
            <a:pPr algn="ctr"/>
            <a:r>
              <a:rPr lang="en-US" sz="4800" b="1" dirty="0">
                <a:solidFill>
                  <a:srgbClr val="002060"/>
                </a:solidFill>
                <a:effectLst>
                  <a:outerShdw blurRad="38100" dist="38100" dir="2700000" algn="tl">
                    <a:srgbClr val="000000">
                      <a:alpha val="43137"/>
                    </a:srgbClr>
                  </a:outerShdw>
                </a:effectLst>
              </a:rPr>
              <a:t>Learning Styles</a:t>
            </a:r>
          </a:p>
        </p:txBody>
      </p:sp>
      <p:sp>
        <p:nvSpPr>
          <p:cNvPr id="3" name="Content Placeholder 2"/>
          <p:cNvSpPr>
            <a:spLocks noGrp="1"/>
          </p:cNvSpPr>
          <p:nvPr>
            <p:ph idx="1"/>
          </p:nvPr>
        </p:nvSpPr>
        <p:spPr>
          <a:xfrm>
            <a:off x="457200" y="4426308"/>
            <a:ext cx="8229600" cy="2057400"/>
          </a:xfrm>
        </p:spPr>
        <p:txBody>
          <a:bodyPr>
            <a:normAutofit/>
          </a:bodyPr>
          <a:lstStyle/>
          <a:p>
            <a:pPr lvl="0" algn="just"/>
            <a:r>
              <a:rPr lang="en-US" b="1" dirty="0">
                <a:solidFill>
                  <a:srgbClr val="00539B"/>
                </a:solidFill>
              </a:rPr>
              <a:t>Visual learners</a:t>
            </a:r>
            <a:r>
              <a:rPr lang="en-US" dirty="0">
                <a:solidFill>
                  <a:srgbClr val="00539B"/>
                </a:solidFill>
              </a:rPr>
              <a:t> </a:t>
            </a:r>
            <a:r>
              <a:rPr lang="en-US" dirty="0"/>
              <a:t>tend to learn by looking, seeing, viewing, and watching. Visual learners need to see an instructor’s facial expressions and body language to fully understand the content of a session.</a:t>
            </a:r>
          </a:p>
        </p:txBody>
      </p:sp>
      <p:pic>
        <p:nvPicPr>
          <p:cNvPr id="5" name="Picture 2" descr="Image result for Eye ope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1243" y="1624299"/>
            <a:ext cx="3141514" cy="2356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322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00100" y="232475"/>
            <a:ext cx="7543800" cy="1295400"/>
          </a:xfrm>
        </p:spPr>
        <p:txBody>
          <a:bodyPr>
            <a:normAutofit/>
          </a:bodyPr>
          <a:lstStyle/>
          <a:p>
            <a:pPr algn="ctr"/>
            <a:r>
              <a:rPr lang="en-US" sz="4800" b="1" dirty="0">
                <a:solidFill>
                  <a:srgbClr val="002060"/>
                </a:solidFill>
                <a:effectLst>
                  <a:outerShdw blurRad="38100" dist="38100" dir="2700000" algn="tl">
                    <a:srgbClr val="000000">
                      <a:alpha val="43137"/>
                    </a:srgbClr>
                  </a:outerShdw>
                </a:effectLst>
              </a:rPr>
              <a:t>Role Play </a:t>
            </a:r>
          </a:p>
        </p:txBody>
      </p:sp>
      <p:sp>
        <p:nvSpPr>
          <p:cNvPr id="31750" name="Rectangle 6"/>
          <p:cNvSpPr>
            <a:spLocks noGrp="1" noChangeArrowheads="1"/>
          </p:cNvSpPr>
          <p:nvPr>
            <p:ph type="body" sz="half" idx="1"/>
          </p:nvPr>
        </p:nvSpPr>
        <p:spPr>
          <a:xfrm>
            <a:off x="304800" y="1631197"/>
            <a:ext cx="8534400" cy="5029200"/>
          </a:xfrm>
        </p:spPr>
        <p:txBody>
          <a:bodyPr>
            <a:normAutofit/>
          </a:bodyPr>
          <a:lstStyle/>
          <a:p>
            <a:pPr marL="0" indent="0">
              <a:buNone/>
            </a:pPr>
            <a:r>
              <a:rPr lang="en-US" sz="3200" b="1" dirty="0">
                <a:solidFill>
                  <a:srgbClr val="0070C0"/>
                </a:solidFill>
                <a:ea typeface="+mj-ea"/>
                <a:cs typeface="+mj-cs"/>
              </a:rPr>
              <a:t>Definition: </a:t>
            </a:r>
          </a:p>
          <a:p>
            <a:pPr marL="0" indent="0" algn="just">
              <a:lnSpc>
                <a:spcPct val="100000"/>
              </a:lnSpc>
              <a:spcBef>
                <a:spcPts val="600"/>
              </a:spcBef>
              <a:buNone/>
            </a:pPr>
            <a:r>
              <a:rPr lang="en-US" sz="2800" dirty="0"/>
              <a:t>Unrehearsed action of a particular situation or problem, with the aim of developing initial skills in managing situations or seeking possible workable solutions.</a:t>
            </a:r>
          </a:p>
          <a:p>
            <a:pPr marL="0" indent="0">
              <a:buNone/>
            </a:pPr>
            <a:endParaRPr lang="en-US" sz="1800" b="1" dirty="0">
              <a:solidFill>
                <a:srgbClr val="0070C0"/>
              </a:solidFill>
              <a:ea typeface="+mj-ea"/>
              <a:cs typeface="+mj-cs"/>
            </a:endParaRPr>
          </a:p>
          <a:p>
            <a:pPr marL="0" indent="0">
              <a:buNone/>
            </a:pPr>
            <a:r>
              <a:rPr lang="en-US" sz="3200" b="1" dirty="0">
                <a:solidFill>
                  <a:srgbClr val="0070C0"/>
                </a:solidFill>
                <a:ea typeface="+mj-ea"/>
                <a:cs typeface="+mj-cs"/>
              </a:rPr>
              <a:t>Advantages: </a:t>
            </a:r>
          </a:p>
          <a:p>
            <a:pPr marL="682625" lvl="1" indent="-339725">
              <a:lnSpc>
                <a:spcPct val="100000"/>
              </a:lnSpc>
              <a:spcBef>
                <a:spcPts val="600"/>
              </a:spcBef>
              <a:buSzPct val="130000"/>
            </a:pPr>
            <a:r>
              <a:rPr lang="en-US" sz="2400" dirty="0"/>
              <a:t>Helps participants develop the skill of "on-the-spot" thinking </a:t>
            </a:r>
          </a:p>
          <a:p>
            <a:pPr marL="682625" lvl="1" indent="-339725">
              <a:lnSpc>
                <a:spcPct val="100000"/>
              </a:lnSpc>
              <a:spcBef>
                <a:spcPts val="600"/>
              </a:spcBef>
              <a:buSzPct val="130000"/>
            </a:pPr>
            <a:r>
              <a:rPr lang="en-US" sz="2400" dirty="0"/>
              <a:t>Lets trainees explore and practice various approaches to solving a problem </a:t>
            </a:r>
          </a:p>
          <a:p>
            <a:pPr marL="682625" lvl="1" indent="-339725">
              <a:lnSpc>
                <a:spcPct val="100000"/>
              </a:lnSpc>
              <a:spcBef>
                <a:spcPts val="600"/>
              </a:spcBef>
              <a:buSzPct val="130000"/>
            </a:pPr>
            <a:r>
              <a:rPr lang="en-US" sz="2400" dirty="0"/>
              <a:t>Helps develop communication skills </a:t>
            </a:r>
          </a:p>
          <a:p>
            <a:pPr marL="682625" lvl="1" indent="-339725">
              <a:lnSpc>
                <a:spcPct val="100000"/>
              </a:lnSpc>
              <a:spcBef>
                <a:spcPts val="600"/>
              </a:spcBef>
              <a:buSzPct val="130000"/>
            </a:pPr>
            <a:r>
              <a:rPr lang="en-US" sz="2400" dirty="0"/>
              <a:t>Makes learning enjoyable: a fun learning activity </a:t>
            </a:r>
          </a:p>
        </p:txBody>
      </p:sp>
    </p:spTree>
    <p:extLst>
      <p:ext uri="{BB962C8B-B14F-4D97-AF65-F5344CB8AC3E}">
        <p14:creationId xmlns:p14="http://schemas.microsoft.com/office/powerpoint/2010/main" val="1844278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body" sz="half" idx="1"/>
          </p:nvPr>
        </p:nvSpPr>
        <p:spPr>
          <a:xfrm>
            <a:off x="304800" y="1905000"/>
            <a:ext cx="8534400" cy="4419599"/>
          </a:xfrm>
        </p:spPr>
        <p:txBody>
          <a:bodyPr/>
          <a:lstStyle/>
          <a:p>
            <a:pPr marL="0" indent="0">
              <a:lnSpc>
                <a:spcPct val="100000"/>
              </a:lnSpc>
              <a:spcBef>
                <a:spcPts val="600"/>
              </a:spcBef>
              <a:spcAft>
                <a:spcPts val="600"/>
              </a:spcAft>
              <a:buNone/>
            </a:pPr>
            <a:r>
              <a:rPr lang="en-US" sz="3000" b="1" dirty="0">
                <a:solidFill>
                  <a:srgbClr val="0070C0"/>
                </a:solidFill>
                <a:ea typeface="+mj-ea"/>
                <a:cs typeface="+mj-cs"/>
              </a:rPr>
              <a:t>Weaknesses: </a:t>
            </a:r>
          </a:p>
          <a:p>
            <a:pPr marL="635000" lvl="0" indent="-355600">
              <a:lnSpc>
                <a:spcPct val="100000"/>
              </a:lnSpc>
              <a:spcBef>
                <a:spcPts val="600"/>
              </a:spcBef>
              <a:spcAft>
                <a:spcPts val="600"/>
              </a:spcAft>
              <a:buSzPct val="130000"/>
            </a:pPr>
            <a:r>
              <a:rPr lang="en-US" sz="2800" dirty="0"/>
              <a:t>Time consuming </a:t>
            </a:r>
          </a:p>
          <a:p>
            <a:pPr marL="635000" lvl="0" indent="-355600">
              <a:lnSpc>
                <a:spcPct val="100000"/>
              </a:lnSpc>
              <a:spcBef>
                <a:spcPts val="600"/>
              </a:spcBef>
              <a:spcAft>
                <a:spcPts val="600"/>
              </a:spcAft>
              <a:buSzPct val="130000"/>
            </a:pPr>
            <a:r>
              <a:rPr lang="en-US" sz="2800" dirty="0"/>
              <a:t>Can be used for situations only </a:t>
            </a:r>
          </a:p>
          <a:p>
            <a:pPr marL="635000" lvl="0" indent="-355600">
              <a:lnSpc>
                <a:spcPct val="100000"/>
              </a:lnSpc>
              <a:spcBef>
                <a:spcPts val="600"/>
              </a:spcBef>
              <a:spcAft>
                <a:spcPts val="600"/>
              </a:spcAft>
              <a:buSzPct val="130000"/>
            </a:pPr>
            <a:r>
              <a:rPr lang="en-US" sz="2800" dirty="0"/>
              <a:t>Is dependent on individual participant's efforts </a:t>
            </a:r>
          </a:p>
          <a:p>
            <a:pPr marL="635000" lvl="0" indent="-355600">
              <a:lnSpc>
                <a:spcPct val="100000"/>
              </a:lnSpc>
              <a:spcBef>
                <a:spcPts val="600"/>
              </a:spcBef>
              <a:spcAft>
                <a:spcPts val="600"/>
              </a:spcAft>
              <a:buSzPct val="130000"/>
            </a:pPr>
            <a:r>
              <a:rPr lang="en-US" sz="2800" dirty="0"/>
              <a:t>Is not suitable for all topics.</a:t>
            </a:r>
          </a:p>
        </p:txBody>
      </p:sp>
      <p:sp>
        <p:nvSpPr>
          <p:cNvPr id="6" name="Rectangle 2">
            <a:extLst>
              <a:ext uri="{FF2B5EF4-FFF2-40B4-BE49-F238E27FC236}">
                <a16:creationId xmlns:a16="http://schemas.microsoft.com/office/drawing/2014/main" id="{8E98EE6F-EF65-4F66-938F-26EC1F6E4481}"/>
              </a:ext>
            </a:extLst>
          </p:cNvPr>
          <p:cNvSpPr>
            <a:spLocks noGrp="1" noChangeArrowheads="1"/>
          </p:cNvSpPr>
          <p:nvPr>
            <p:ph type="title"/>
          </p:nvPr>
        </p:nvSpPr>
        <p:spPr>
          <a:xfrm>
            <a:off x="800100" y="232475"/>
            <a:ext cx="7543800" cy="1295400"/>
          </a:xfrm>
        </p:spPr>
        <p:txBody>
          <a:bodyPr>
            <a:normAutofit/>
          </a:bodyPr>
          <a:lstStyle/>
          <a:p>
            <a:pPr algn="ctr"/>
            <a:r>
              <a:rPr lang="en-US" sz="4800" b="1" dirty="0">
                <a:solidFill>
                  <a:srgbClr val="002060"/>
                </a:solidFill>
                <a:effectLst>
                  <a:outerShdw blurRad="38100" dist="38100" dir="2700000" algn="tl">
                    <a:srgbClr val="000000">
                      <a:alpha val="43137"/>
                    </a:srgbClr>
                  </a:outerShdw>
                </a:effectLst>
              </a:rPr>
              <a:t>Role Play </a:t>
            </a:r>
            <a:r>
              <a:rPr lang="en-US" sz="3600" b="1" i="1" dirty="0">
                <a:solidFill>
                  <a:srgbClr val="002060"/>
                </a:solidFill>
                <a:effectLst>
                  <a:outerShdw blurRad="38100" dist="38100" dir="2700000" algn="tl">
                    <a:srgbClr val="000000">
                      <a:alpha val="43137"/>
                    </a:srgbClr>
                  </a:outerShdw>
                </a:effectLst>
              </a:rPr>
              <a:t>(Cont.) </a:t>
            </a:r>
            <a:endParaRPr lang="en-US" sz="48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9842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28600"/>
            <a:ext cx="8382000" cy="1295400"/>
          </a:xfrm>
        </p:spPr>
        <p:txBody>
          <a:bodyPr>
            <a:noAutofit/>
          </a:bodyPr>
          <a:lstStyle/>
          <a:p>
            <a:pPr algn="ctr"/>
            <a:r>
              <a:rPr lang="en-US" sz="4400" b="1" dirty="0">
                <a:solidFill>
                  <a:srgbClr val="002060"/>
                </a:solidFill>
                <a:effectLst>
                  <a:outerShdw blurRad="38100" dist="38100" dir="2700000" algn="tl">
                    <a:srgbClr val="000000">
                      <a:alpha val="43137"/>
                    </a:srgbClr>
                  </a:outerShdw>
                </a:effectLst>
              </a:rPr>
              <a:t>Assignment</a:t>
            </a:r>
          </a:p>
        </p:txBody>
      </p:sp>
      <p:sp>
        <p:nvSpPr>
          <p:cNvPr id="31750" name="Rectangle 6"/>
          <p:cNvSpPr>
            <a:spLocks noGrp="1" noChangeArrowheads="1"/>
          </p:cNvSpPr>
          <p:nvPr>
            <p:ph type="body" sz="half" idx="1"/>
          </p:nvPr>
        </p:nvSpPr>
        <p:spPr>
          <a:xfrm>
            <a:off x="304800" y="2057400"/>
            <a:ext cx="8534400" cy="4800600"/>
          </a:xfrm>
        </p:spPr>
        <p:txBody>
          <a:bodyPr>
            <a:normAutofit/>
          </a:bodyPr>
          <a:lstStyle/>
          <a:p>
            <a:pPr marL="0" indent="0">
              <a:buNone/>
            </a:pPr>
            <a:r>
              <a:rPr lang="en-US" sz="3000" b="1" dirty="0">
                <a:solidFill>
                  <a:srgbClr val="0070C0"/>
                </a:solidFill>
                <a:ea typeface="+mj-ea"/>
                <a:cs typeface="+mj-cs"/>
              </a:rPr>
              <a:t>Definition: </a:t>
            </a:r>
          </a:p>
          <a:p>
            <a:pPr marL="231775" indent="0">
              <a:buNone/>
            </a:pPr>
            <a:r>
              <a:rPr lang="en-US" sz="2800" dirty="0"/>
              <a:t>A method of direct study where a trainee is given a task to do independently and away from the class room.</a:t>
            </a:r>
          </a:p>
          <a:p>
            <a:pPr marL="0" indent="0">
              <a:buNone/>
            </a:pPr>
            <a:endParaRPr lang="en-US" sz="1100" b="1" dirty="0">
              <a:solidFill>
                <a:srgbClr val="0070C0"/>
              </a:solidFill>
              <a:ea typeface="+mj-ea"/>
              <a:cs typeface="+mj-cs"/>
            </a:endParaRPr>
          </a:p>
          <a:p>
            <a:pPr marL="0" indent="0">
              <a:buNone/>
            </a:pPr>
            <a:r>
              <a:rPr lang="en-US" sz="3000" b="1" dirty="0">
                <a:solidFill>
                  <a:srgbClr val="0070C0"/>
                </a:solidFill>
                <a:ea typeface="+mj-ea"/>
                <a:cs typeface="+mj-cs"/>
              </a:rPr>
              <a:t>Advantages: </a:t>
            </a:r>
          </a:p>
          <a:p>
            <a:pPr marL="511175" lvl="0" indent="-231775" algn="just">
              <a:lnSpc>
                <a:spcPct val="110000"/>
              </a:lnSpc>
              <a:spcBef>
                <a:spcPts val="600"/>
              </a:spcBef>
              <a:buSzPct val="130000"/>
            </a:pPr>
            <a:r>
              <a:rPr lang="en-US" sz="2800" dirty="0"/>
              <a:t>Promotes independent study habits </a:t>
            </a:r>
          </a:p>
          <a:p>
            <a:pPr marL="511175" lvl="0" indent="-231775" algn="just">
              <a:lnSpc>
                <a:spcPct val="110000"/>
              </a:lnSpc>
              <a:spcBef>
                <a:spcPts val="600"/>
              </a:spcBef>
              <a:buSzPct val="130000"/>
            </a:pPr>
            <a:r>
              <a:rPr lang="en-US" sz="2800" dirty="0"/>
              <a:t>Encourages self-directed learning </a:t>
            </a:r>
          </a:p>
          <a:p>
            <a:pPr marL="511175" lvl="0" indent="-231775" algn="just">
              <a:lnSpc>
                <a:spcPct val="110000"/>
              </a:lnSpc>
              <a:spcBef>
                <a:spcPts val="600"/>
              </a:spcBef>
              <a:buSzPct val="130000"/>
            </a:pPr>
            <a:r>
              <a:rPr lang="en-US" sz="2800" dirty="0"/>
              <a:t>Helps the participant realize her/his potential </a:t>
            </a:r>
          </a:p>
          <a:p>
            <a:pPr marL="511175" lvl="0" indent="-231775" algn="just">
              <a:lnSpc>
                <a:spcPct val="110000"/>
              </a:lnSpc>
              <a:spcBef>
                <a:spcPts val="600"/>
              </a:spcBef>
              <a:buSzPct val="130000"/>
            </a:pPr>
            <a:r>
              <a:rPr lang="en-US" sz="2800" dirty="0"/>
              <a:t>Aids the trainer to evaluate trainees' ability for self-direction</a:t>
            </a:r>
          </a:p>
        </p:txBody>
      </p:sp>
    </p:spTree>
    <p:extLst>
      <p:ext uri="{BB962C8B-B14F-4D97-AF65-F5344CB8AC3E}">
        <p14:creationId xmlns:p14="http://schemas.microsoft.com/office/powerpoint/2010/main" val="399997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body" sz="half" idx="1"/>
          </p:nvPr>
        </p:nvSpPr>
        <p:spPr>
          <a:xfrm>
            <a:off x="381000" y="1905000"/>
            <a:ext cx="8534400" cy="4419599"/>
          </a:xfrm>
        </p:spPr>
        <p:txBody>
          <a:bodyPr/>
          <a:lstStyle/>
          <a:p>
            <a:pPr marL="0" indent="0">
              <a:lnSpc>
                <a:spcPct val="100000"/>
              </a:lnSpc>
              <a:spcBef>
                <a:spcPts val="600"/>
              </a:spcBef>
              <a:spcAft>
                <a:spcPts val="600"/>
              </a:spcAft>
              <a:buNone/>
            </a:pPr>
            <a:r>
              <a:rPr lang="en-US" sz="2800" b="1" dirty="0">
                <a:solidFill>
                  <a:srgbClr val="0070C0"/>
                </a:solidFill>
                <a:ea typeface="+mj-ea"/>
                <a:cs typeface="+mj-cs"/>
              </a:rPr>
              <a:t>Weaknesses:</a:t>
            </a:r>
            <a:r>
              <a:rPr lang="en-US" sz="2800" b="1" dirty="0"/>
              <a:t> </a:t>
            </a:r>
            <a:endParaRPr lang="en-US" sz="2800" dirty="0"/>
          </a:p>
          <a:p>
            <a:pPr marL="635000" lvl="0" indent="-403225">
              <a:lnSpc>
                <a:spcPct val="100000"/>
              </a:lnSpc>
              <a:spcBef>
                <a:spcPts val="600"/>
              </a:spcBef>
              <a:spcAft>
                <a:spcPts val="600"/>
              </a:spcAft>
            </a:pPr>
            <a:r>
              <a:rPr lang="en-US" sz="2800" dirty="0"/>
              <a:t>Thorough planning is required by the trainer </a:t>
            </a:r>
          </a:p>
          <a:p>
            <a:pPr marL="635000" lvl="0" indent="-403225">
              <a:lnSpc>
                <a:spcPct val="100000"/>
              </a:lnSpc>
              <a:spcBef>
                <a:spcPts val="600"/>
              </a:spcBef>
              <a:spcAft>
                <a:spcPts val="600"/>
              </a:spcAft>
            </a:pPr>
            <a:r>
              <a:rPr lang="en-US" sz="2800" dirty="0"/>
              <a:t>Time consuming to make and correct assignments </a:t>
            </a:r>
          </a:p>
          <a:p>
            <a:pPr marL="635000" lvl="0" indent="-403225">
              <a:lnSpc>
                <a:spcPct val="100000"/>
              </a:lnSpc>
              <a:spcBef>
                <a:spcPts val="600"/>
              </a:spcBef>
              <a:spcAft>
                <a:spcPts val="600"/>
              </a:spcAft>
            </a:pPr>
            <a:r>
              <a:rPr lang="en-US" sz="2800" dirty="0"/>
              <a:t>Too many assignments destroy the participant's initiative </a:t>
            </a:r>
          </a:p>
          <a:p>
            <a:pPr marL="635000" lvl="0" indent="-403225">
              <a:lnSpc>
                <a:spcPct val="100000"/>
              </a:lnSpc>
              <a:spcBef>
                <a:spcPts val="600"/>
              </a:spcBef>
              <a:spcAft>
                <a:spcPts val="600"/>
              </a:spcAft>
            </a:pPr>
            <a:r>
              <a:rPr lang="en-US" sz="2800" dirty="0"/>
              <a:t>Unless corrected, returned, and discussed, it is a waste of time.</a:t>
            </a:r>
          </a:p>
        </p:txBody>
      </p:sp>
      <p:sp>
        <p:nvSpPr>
          <p:cNvPr id="6" name="Rectangle 2">
            <a:extLst>
              <a:ext uri="{FF2B5EF4-FFF2-40B4-BE49-F238E27FC236}">
                <a16:creationId xmlns:a16="http://schemas.microsoft.com/office/drawing/2014/main" id="{C8AAC980-9BE6-4004-BE41-7324812DB4A2}"/>
              </a:ext>
            </a:extLst>
          </p:cNvPr>
          <p:cNvSpPr>
            <a:spLocks noGrp="1" noChangeArrowheads="1"/>
          </p:cNvSpPr>
          <p:nvPr>
            <p:ph type="title"/>
          </p:nvPr>
        </p:nvSpPr>
        <p:spPr>
          <a:xfrm>
            <a:off x="457200" y="228600"/>
            <a:ext cx="8382000" cy="1295400"/>
          </a:xfrm>
        </p:spPr>
        <p:txBody>
          <a:bodyPr>
            <a:noAutofit/>
          </a:bodyPr>
          <a:lstStyle/>
          <a:p>
            <a:pPr algn="ctr"/>
            <a:r>
              <a:rPr lang="en-US" sz="4400" b="1" dirty="0">
                <a:solidFill>
                  <a:srgbClr val="002060"/>
                </a:solidFill>
                <a:effectLst>
                  <a:outerShdw blurRad="38100" dist="38100" dir="2700000" algn="tl">
                    <a:srgbClr val="000000">
                      <a:alpha val="43137"/>
                    </a:srgbClr>
                  </a:outerShdw>
                </a:effectLst>
              </a:rPr>
              <a:t>Assignment </a:t>
            </a:r>
            <a:br>
              <a:rPr lang="en-US" sz="4400" b="1" dirty="0">
                <a:solidFill>
                  <a:srgbClr val="002060"/>
                </a:solidFill>
                <a:effectLst>
                  <a:outerShdw blurRad="38100" dist="38100" dir="2700000" algn="tl">
                    <a:srgbClr val="000000">
                      <a:alpha val="43137"/>
                    </a:srgbClr>
                  </a:outerShdw>
                </a:effectLst>
              </a:rPr>
            </a:br>
            <a:r>
              <a:rPr lang="en-US" sz="3600" b="1" i="1" dirty="0">
                <a:solidFill>
                  <a:srgbClr val="002060"/>
                </a:solidFill>
                <a:effectLst>
                  <a:outerShdw blurRad="38100" dist="38100" dir="2700000" algn="tl">
                    <a:srgbClr val="000000">
                      <a:alpha val="43137"/>
                    </a:srgbClr>
                  </a:outerShdw>
                </a:effectLst>
              </a:rPr>
              <a:t>(Cont.) </a:t>
            </a:r>
            <a:endParaRPr lang="en-US" sz="44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6546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3139" y="228600"/>
            <a:ext cx="8763000" cy="1295400"/>
          </a:xfrm>
        </p:spPr>
        <p:txBody>
          <a:bodyPr>
            <a:noAutofit/>
          </a:bodyPr>
          <a:lstStyle/>
          <a:p>
            <a:pPr algn="ctr"/>
            <a:r>
              <a:rPr lang="en-US" sz="4400" b="1" dirty="0">
                <a:solidFill>
                  <a:srgbClr val="002060"/>
                </a:solidFill>
                <a:effectLst>
                  <a:outerShdw blurRad="38100" dist="38100" dir="2700000" algn="tl">
                    <a:srgbClr val="000000">
                      <a:alpha val="43137"/>
                    </a:srgbClr>
                  </a:outerShdw>
                </a:effectLst>
              </a:rPr>
              <a:t>The Questions and Answers</a:t>
            </a:r>
          </a:p>
        </p:txBody>
      </p:sp>
      <p:sp>
        <p:nvSpPr>
          <p:cNvPr id="31750" name="Rectangle 6"/>
          <p:cNvSpPr>
            <a:spLocks noGrp="1" noChangeArrowheads="1"/>
          </p:cNvSpPr>
          <p:nvPr>
            <p:ph type="body" sz="half" idx="1"/>
          </p:nvPr>
        </p:nvSpPr>
        <p:spPr>
          <a:xfrm>
            <a:off x="457200" y="1752601"/>
            <a:ext cx="8534400" cy="4876799"/>
          </a:xfrm>
        </p:spPr>
        <p:txBody>
          <a:bodyPr>
            <a:normAutofit fontScale="92500" lnSpcReduction="20000"/>
          </a:bodyPr>
          <a:lstStyle/>
          <a:p>
            <a:pPr marL="0" indent="0">
              <a:lnSpc>
                <a:spcPct val="110000"/>
              </a:lnSpc>
              <a:spcBef>
                <a:spcPts val="600"/>
              </a:spcBef>
              <a:buNone/>
            </a:pPr>
            <a:r>
              <a:rPr lang="en-US" sz="2800" b="1" dirty="0">
                <a:solidFill>
                  <a:srgbClr val="0070C0"/>
                </a:solidFill>
                <a:ea typeface="+mj-ea"/>
                <a:cs typeface="+mj-cs"/>
              </a:rPr>
              <a:t>Definition: </a:t>
            </a:r>
          </a:p>
          <a:p>
            <a:pPr marL="342900" lvl="1" indent="0">
              <a:lnSpc>
                <a:spcPct val="110000"/>
              </a:lnSpc>
              <a:spcBef>
                <a:spcPts val="600"/>
              </a:spcBef>
              <a:buNone/>
            </a:pPr>
            <a:r>
              <a:rPr lang="en-US" sz="3000" dirty="0"/>
              <a:t>A method in which questions are asked, or invited and answered. </a:t>
            </a:r>
          </a:p>
          <a:p>
            <a:pPr marL="0" indent="0">
              <a:lnSpc>
                <a:spcPct val="110000"/>
              </a:lnSpc>
              <a:spcBef>
                <a:spcPts val="600"/>
              </a:spcBef>
              <a:buNone/>
            </a:pPr>
            <a:endParaRPr lang="en-US" sz="2800" b="1" dirty="0">
              <a:solidFill>
                <a:srgbClr val="0070C0"/>
              </a:solidFill>
              <a:ea typeface="+mj-ea"/>
              <a:cs typeface="+mj-cs"/>
            </a:endParaRPr>
          </a:p>
          <a:p>
            <a:pPr marL="0" indent="0">
              <a:lnSpc>
                <a:spcPct val="110000"/>
              </a:lnSpc>
              <a:spcBef>
                <a:spcPts val="600"/>
              </a:spcBef>
              <a:buNone/>
            </a:pPr>
            <a:r>
              <a:rPr lang="en-US" sz="2800" b="1" dirty="0">
                <a:solidFill>
                  <a:srgbClr val="0070C0"/>
                </a:solidFill>
                <a:ea typeface="+mj-ea"/>
                <a:cs typeface="+mj-cs"/>
              </a:rPr>
              <a:t>Advantages: </a:t>
            </a:r>
          </a:p>
          <a:p>
            <a:pPr marL="511175" lvl="0" indent="-279400">
              <a:lnSpc>
                <a:spcPct val="110000"/>
              </a:lnSpc>
              <a:spcBef>
                <a:spcPts val="600"/>
              </a:spcBef>
              <a:buSzPct val="130000"/>
            </a:pPr>
            <a:r>
              <a:rPr lang="en-US" sz="2800" dirty="0"/>
              <a:t>Allows the trainer the opportunity for on-the-spot assessment of trainees' </a:t>
            </a:r>
          </a:p>
          <a:p>
            <a:pPr marL="511175" lvl="0" indent="-279400">
              <a:lnSpc>
                <a:spcPct val="110000"/>
              </a:lnSpc>
              <a:spcBef>
                <a:spcPts val="600"/>
              </a:spcBef>
              <a:buSzPct val="130000"/>
            </a:pPr>
            <a:r>
              <a:rPr lang="en-US" sz="2800" dirty="0"/>
              <a:t>Awakens interest and stimulates thinking </a:t>
            </a:r>
          </a:p>
          <a:p>
            <a:pPr marL="511175" lvl="0" indent="-279400">
              <a:lnSpc>
                <a:spcPct val="110000"/>
              </a:lnSpc>
              <a:spcBef>
                <a:spcPts val="600"/>
              </a:spcBef>
              <a:buSzPct val="130000"/>
            </a:pPr>
            <a:r>
              <a:rPr lang="en-US" sz="2800" dirty="0"/>
              <a:t>Provides an opportunity for organization and interpretation of thoughts for response </a:t>
            </a:r>
          </a:p>
          <a:p>
            <a:pPr marL="511175" lvl="0" indent="-279400">
              <a:lnSpc>
                <a:spcPct val="110000"/>
              </a:lnSpc>
              <a:spcBef>
                <a:spcPts val="600"/>
              </a:spcBef>
              <a:buSzPct val="130000"/>
            </a:pPr>
            <a:r>
              <a:rPr lang="en-US" sz="2800" dirty="0"/>
              <a:t>Provides an opportunity for self-expression. </a:t>
            </a:r>
          </a:p>
        </p:txBody>
      </p:sp>
    </p:spTree>
    <p:extLst>
      <p:ext uri="{BB962C8B-B14F-4D97-AF65-F5344CB8AC3E}">
        <p14:creationId xmlns:p14="http://schemas.microsoft.com/office/powerpoint/2010/main" val="3569765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28600"/>
            <a:ext cx="8039100" cy="1295400"/>
          </a:xfrm>
        </p:spPr>
        <p:txBody>
          <a:bodyPr>
            <a:noAutofit/>
          </a:bodyPr>
          <a:lstStyle/>
          <a:p>
            <a:pPr algn="ctr"/>
            <a:r>
              <a:rPr lang="en-US" sz="4400" b="1" dirty="0">
                <a:solidFill>
                  <a:srgbClr val="002060"/>
                </a:solidFill>
                <a:effectLst>
                  <a:outerShdw blurRad="38100" dist="38100" dir="2700000" algn="tl">
                    <a:srgbClr val="000000">
                      <a:alpha val="43137"/>
                    </a:srgbClr>
                  </a:outerShdw>
                </a:effectLst>
              </a:rPr>
              <a:t>The Questions and Answers </a:t>
            </a:r>
            <a:r>
              <a:rPr lang="en-US" sz="3600" b="1" i="1" dirty="0">
                <a:solidFill>
                  <a:srgbClr val="002060"/>
                </a:solidFill>
                <a:effectLst>
                  <a:outerShdw blurRad="38100" dist="38100" dir="2700000" algn="tl">
                    <a:srgbClr val="000000">
                      <a:alpha val="43137"/>
                    </a:srgbClr>
                  </a:outerShdw>
                </a:effectLst>
              </a:rPr>
              <a:t>(Cont.)</a:t>
            </a:r>
            <a:endParaRPr lang="en-US" sz="4400" b="1" i="1" dirty="0">
              <a:solidFill>
                <a:srgbClr val="002060"/>
              </a:solidFill>
              <a:effectLst>
                <a:outerShdw blurRad="38100" dist="38100" dir="2700000" algn="tl">
                  <a:srgbClr val="000000">
                    <a:alpha val="43137"/>
                  </a:srgbClr>
                </a:outerShdw>
              </a:effectLst>
            </a:endParaRPr>
          </a:p>
        </p:txBody>
      </p:sp>
      <p:sp>
        <p:nvSpPr>
          <p:cNvPr id="31750" name="Rectangle 6"/>
          <p:cNvSpPr>
            <a:spLocks noGrp="1" noChangeArrowheads="1"/>
          </p:cNvSpPr>
          <p:nvPr>
            <p:ph type="body" sz="half" idx="1"/>
          </p:nvPr>
        </p:nvSpPr>
        <p:spPr>
          <a:xfrm>
            <a:off x="457200" y="1752601"/>
            <a:ext cx="8534400" cy="4876799"/>
          </a:xfrm>
        </p:spPr>
        <p:txBody>
          <a:bodyPr>
            <a:normAutofit/>
          </a:bodyPr>
          <a:lstStyle/>
          <a:p>
            <a:pPr marL="0" indent="0">
              <a:lnSpc>
                <a:spcPct val="100000"/>
              </a:lnSpc>
              <a:spcBef>
                <a:spcPts val="600"/>
              </a:spcBef>
              <a:buNone/>
            </a:pPr>
            <a:r>
              <a:rPr lang="en-US" sz="2600" b="1" dirty="0">
                <a:solidFill>
                  <a:srgbClr val="0070C0"/>
                </a:solidFill>
                <a:ea typeface="+mj-ea"/>
                <a:cs typeface="+mj-cs"/>
              </a:rPr>
              <a:t>Weaknesses: </a:t>
            </a:r>
          </a:p>
          <a:p>
            <a:pPr marL="342900" lvl="1" indent="0">
              <a:lnSpc>
                <a:spcPct val="100000"/>
              </a:lnSpc>
              <a:spcBef>
                <a:spcPts val="600"/>
              </a:spcBef>
              <a:buNone/>
            </a:pPr>
            <a:r>
              <a:rPr lang="en-US" sz="2500" b="1" dirty="0"/>
              <a:t>To be effective it depends on the trainer. S/he must have: </a:t>
            </a:r>
            <a:endParaRPr lang="en-US" sz="2500" dirty="0"/>
          </a:p>
          <a:p>
            <a:pPr marL="806450" lvl="0" indent="-341313">
              <a:lnSpc>
                <a:spcPct val="100000"/>
              </a:lnSpc>
              <a:spcBef>
                <a:spcPts val="600"/>
              </a:spcBef>
            </a:pPr>
            <a:r>
              <a:rPr lang="en-US" sz="2800" dirty="0"/>
              <a:t>Quick and clear thinking </a:t>
            </a:r>
          </a:p>
          <a:p>
            <a:pPr marL="806450" lvl="0" indent="-341313">
              <a:lnSpc>
                <a:spcPct val="100000"/>
              </a:lnSpc>
              <a:spcBef>
                <a:spcPts val="600"/>
              </a:spcBef>
            </a:pPr>
            <a:r>
              <a:rPr lang="en-US" sz="2800" dirty="0"/>
              <a:t>Skills in judging relative values of answers and questions of the trainees. </a:t>
            </a:r>
          </a:p>
          <a:p>
            <a:pPr marL="806450" lvl="0" indent="-341313">
              <a:lnSpc>
                <a:spcPct val="100000"/>
              </a:lnSpc>
              <a:spcBef>
                <a:spcPts val="600"/>
              </a:spcBef>
            </a:pPr>
            <a:r>
              <a:rPr lang="en-US" sz="2800" dirty="0"/>
              <a:t>Ability to quickly reword the question if not clear to the trainees. </a:t>
            </a:r>
          </a:p>
          <a:p>
            <a:pPr marL="806450" lvl="0" indent="-341313">
              <a:lnSpc>
                <a:spcPct val="100000"/>
              </a:lnSpc>
              <a:spcBef>
                <a:spcPts val="600"/>
              </a:spcBef>
            </a:pPr>
            <a:r>
              <a:rPr lang="en-US" sz="2800" dirty="0"/>
              <a:t>Quick decision-making skills about when to go into further details and probe deeper.</a:t>
            </a:r>
          </a:p>
        </p:txBody>
      </p:sp>
    </p:spTree>
    <p:extLst>
      <p:ext uri="{BB962C8B-B14F-4D97-AF65-F5344CB8AC3E}">
        <p14:creationId xmlns:p14="http://schemas.microsoft.com/office/powerpoint/2010/main" val="1314654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1295400"/>
          </a:xfrm>
        </p:spPr>
        <p:txBody>
          <a:bodyPr>
            <a:noAutofit/>
          </a:bodyPr>
          <a:lstStyle/>
          <a:p>
            <a:pPr algn="ctr"/>
            <a:r>
              <a:rPr lang="en-US" sz="4400" b="1" dirty="0">
                <a:solidFill>
                  <a:srgbClr val="002060"/>
                </a:solidFill>
                <a:effectLst>
                  <a:outerShdw blurRad="38100" dist="38100" dir="2700000" algn="tl">
                    <a:srgbClr val="000000">
                      <a:alpha val="43137"/>
                    </a:srgbClr>
                  </a:outerShdw>
                </a:effectLst>
              </a:rPr>
              <a:t>Practical Field Experience </a:t>
            </a:r>
          </a:p>
        </p:txBody>
      </p:sp>
      <p:sp>
        <p:nvSpPr>
          <p:cNvPr id="3" name="Text Placeholder 2"/>
          <p:cNvSpPr>
            <a:spLocks noGrp="1"/>
          </p:cNvSpPr>
          <p:nvPr>
            <p:ph type="body" sz="half" idx="1"/>
          </p:nvPr>
        </p:nvSpPr>
        <p:spPr>
          <a:xfrm>
            <a:off x="457200" y="1719262"/>
            <a:ext cx="8077200" cy="4986338"/>
          </a:xfrm>
        </p:spPr>
        <p:txBody>
          <a:bodyPr/>
          <a:lstStyle/>
          <a:p>
            <a:pPr marL="0" indent="0">
              <a:buNone/>
            </a:pPr>
            <a:r>
              <a:rPr lang="en-US" sz="2600" b="1" dirty="0">
                <a:solidFill>
                  <a:srgbClr val="0070C0"/>
                </a:solidFill>
                <a:ea typeface="+mj-ea"/>
                <a:cs typeface="+mj-cs"/>
              </a:rPr>
              <a:t>Definition:</a:t>
            </a:r>
            <a:r>
              <a:rPr lang="en-US" b="1" dirty="0"/>
              <a:t> </a:t>
            </a:r>
          </a:p>
          <a:p>
            <a:pPr marL="0" indent="0">
              <a:lnSpc>
                <a:spcPct val="100000"/>
              </a:lnSpc>
              <a:spcBef>
                <a:spcPts val="600"/>
              </a:spcBef>
              <a:buNone/>
            </a:pPr>
            <a:r>
              <a:rPr lang="en-US" sz="2800" dirty="0"/>
              <a:t>Practical learning in the classroom and/or in similar work setting under supervision.</a:t>
            </a:r>
          </a:p>
          <a:p>
            <a:pPr marL="0" indent="0">
              <a:lnSpc>
                <a:spcPct val="100000"/>
              </a:lnSpc>
              <a:spcBef>
                <a:spcPts val="600"/>
              </a:spcBef>
              <a:buNone/>
            </a:pPr>
            <a:endParaRPr lang="en-US" sz="2400" b="1" dirty="0">
              <a:solidFill>
                <a:srgbClr val="0070C0"/>
              </a:solidFill>
              <a:ea typeface="+mj-ea"/>
              <a:cs typeface="+mj-cs"/>
            </a:endParaRPr>
          </a:p>
          <a:p>
            <a:pPr marL="0" indent="0">
              <a:lnSpc>
                <a:spcPct val="100000"/>
              </a:lnSpc>
              <a:spcBef>
                <a:spcPts val="600"/>
              </a:spcBef>
              <a:buNone/>
            </a:pPr>
            <a:r>
              <a:rPr lang="en-US" sz="2400" b="1" dirty="0">
                <a:solidFill>
                  <a:srgbClr val="0070C0"/>
                </a:solidFill>
                <a:ea typeface="+mj-ea"/>
                <a:cs typeface="+mj-cs"/>
              </a:rPr>
              <a:t>Advantages: </a:t>
            </a:r>
          </a:p>
          <a:p>
            <a:pPr marL="573088" lvl="1" indent="-293688">
              <a:lnSpc>
                <a:spcPct val="100000"/>
              </a:lnSpc>
              <a:spcBef>
                <a:spcPts val="600"/>
              </a:spcBef>
              <a:buSzPct val="130000"/>
            </a:pPr>
            <a:r>
              <a:rPr lang="en-US" sz="2400" dirty="0"/>
              <a:t>Trainees work in actual situations, dealing with real people, using real tools, instruments, or materials </a:t>
            </a:r>
          </a:p>
          <a:p>
            <a:pPr marL="573088" lvl="1" indent="-293688">
              <a:lnSpc>
                <a:spcPct val="100000"/>
              </a:lnSpc>
              <a:spcBef>
                <a:spcPts val="600"/>
              </a:spcBef>
              <a:buSzPct val="130000"/>
            </a:pPr>
            <a:r>
              <a:rPr lang="en-US" sz="2400" dirty="0"/>
              <a:t>It provides an opportunity for the trainees to handle objects and situations </a:t>
            </a:r>
          </a:p>
          <a:p>
            <a:pPr marL="573088" lvl="1" indent="-293688">
              <a:lnSpc>
                <a:spcPct val="100000"/>
              </a:lnSpc>
              <a:spcBef>
                <a:spcPts val="600"/>
              </a:spcBef>
              <a:buSzPct val="130000"/>
            </a:pPr>
            <a:r>
              <a:rPr lang="en-US" sz="2400" dirty="0"/>
              <a:t>It certifies people for independent performance or identifies the need for future supervision.</a:t>
            </a:r>
          </a:p>
          <a:p>
            <a:pPr lvl="1"/>
            <a:endParaRPr lang="en-US" dirty="0"/>
          </a:p>
        </p:txBody>
      </p:sp>
    </p:spTree>
    <p:extLst>
      <p:ext uri="{BB962C8B-B14F-4D97-AF65-F5344CB8AC3E}">
        <p14:creationId xmlns:p14="http://schemas.microsoft.com/office/powerpoint/2010/main" val="304464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98529" y="2438400"/>
            <a:ext cx="8077200" cy="3505200"/>
          </a:xfrm>
        </p:spPr>
        <p:txBody>
          <a:bodyPr/>
          <a:lstStyle/>
          <a:p>
            <a:pPr marL="0" indent="0">
              <a:buNone/>
            </a:pPr>
            <a:r>
              <a:rPr lang="en-US" sz="2600" b="1" dirty="0">
                <a:solidFill>
                  <a:srgbClr val="0070C0"/>
                </a:solidFill>
                <a:ea typeface="+mj-ea"/>
                <a:cs typeface="+mj-cs"/>
              </a:rPr>
              <a:t>Weaknesses: </a:t>
            </a:r>
          </a:p>
          <a:p>
            <a:pPr marL="573088" lvl="1" indent="-293688">
              <a:lnSpc>
                <a:spcPct val="100000"/>
              </a:lnSpc>
              <a:spcBef>
                <a:spcPts val="600"/>
              </a:spcBef>
              <a:buSzPct val="130000"/>
            </a:pPr>
            <a:r>
              <a:rPr lang="en-US" sz="2400" dirty="0"/>
              <a:t>Properly planned field experiences require a lot of resources </a:t>
            </a:r>
          </a:p>
          <a:p>
            <a:pPr marL="573088" lvl="1" indent="-293688">
              <a:lnSpc>
                <a:spcPct val="100000"/>
              </a:lnSpc>
              <a:spcBef>
                <a:spcPts val="600"/>
              </a:spcBef>
              <a:buSzPct val="130000"/>
            </a:pPr>
            <a:r>
              <a:rPr lang="en-US" sz="2400" dirty="0"/>
              <a:t>If the group is too large, not enough practice can be obtained for them to perfect their skills </a:t>
            </a:r>
          </a:p>
          <a:p>
            <a:pPr marL="573088" lvl="1" indent="-293688">
              <a:lnSpc>
                <a:spcPct val="100000"/>
              </a:lnSpc>
              <a:spcBef>
                <a:spcPts val="600"/>
              </a:spcBef>
              <a:buSzPct val="130000"/>
            </a:pPr>
            <a:r>
              <a:rPr lang="en-US" sz="2400" dirty="0"/>
              <a:t>If trainees are practicing their skills without any supervision, the real purpose of field experience is not achieved.</a:t>
            </a:r>
          </a:p>
        </p:txBody>
      </p:sp>
      <p:sp>
        <p:nvSpPr>
          <p:cNvPr id="6" name="Title 1">
            <a:extLst>
              <a:ext uri="{FF2B5EF4-FFF2-40B4-BE49-F238E27FC236}">
                <a16:creationId xmlns:a16="http://schemas.microsoft.com/office/drawing/2014/main" id="{EBF5A285-497E-46B7-91FA-6EB60BF48927}"/>
              </a:ext>
            </a:extLst>
          </p:cNvPr>
          <p:cNvSpPr>
            <a:spLocks noGrp="1"/>
          </p:cNvSpPr>
          <p:nvPr>
            <p:ph type="title"/>
          </p:nvPr>
        </p:nvSpPr>
        <p:spPr>
          <a:xfrm>
            <a:off x="533400" y="152400"/>
            <a:ext cx="8077200" cy="1676400"/>
          </a:xfrm>
        </p:spPr>
        <p:txBody>
          <a:bodyPr>
            <a:noAutofit/>
          </a:bodyPr>
          <a:lstStyle/>
          <a:p>
            <a:pPr algn="ctr"/>
            <a:r>
              <a:rPr lang="en-US" sz="4400" b="1" dirty="0">
                <a:solidFill>
                  <a:srgbClr val="002060"/>
                </a:solidFill>
                <a:effectLst>
                  <a:outerShdw blurRad="38100" dist="38100" dir="2700000" algn="tl">
                    <a:srgbClr val="000000">
                      <a:alpha val="43137"/>
                    </a:srgbClr>
                  </a:outerShdw>
                </a:effectLst>
              </a:rPr>
              <a:t>Practical Field Experience  </a:t>
            </a:r>
            <a:r>
              <a:rPr lang="en-US" sz="3200" b="1" i="1" dirty="0">
                <a:solidFill>
                  <a:srgbClr val="002060"/>
                </a:solidFill>
                <a:effectLst>
                  <a:outerShdw blurRad="38100" dist="38100" dir="2700000" algn="tl">
                    <a:srgbClr val="000000">
                      <a:alpha val="43137"/>
                    </a:srgbClr>
                  </a:outerShdw>
                </a:effectLst>
              </a:rPr>
              <a:t>(Cont.)</a:t>
            </a:r>
            <a:endParaRPr lang="en-US" sz="44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2031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28600"/>
            <a:ext cx="7543800" cy="1295400"/>
          </a:xfrm>
        </p:spPr>
        <p:txBody>
          <a:bodyPr>
            <a:normAutofit/>
          </a:bodyPr>
          <a:lstStyle/>
          <a:p>
            <a:pPr algn="ctr"/>
            <a:r>
              <a:rPr lang="en-US" sz="4400" b="1" dirty="0">
                <a:solidFill>
                  <a:srgbClr val="002060"/>
                </a:solidFill>
                <a:effectLst>
                  <a:outerShdw blurRad="38100" dist="38100" dir="2700000" algn="tl">
                    <a:srgbClr val="000000">
                      <a:alpha val="43137"/>
                    </a:srgbClr>
                  </a:outerShdw>
                </a:effectLst>
              </a:rPr>
              <a:t>Group Work </a:t>
            </a:r>
          </a:p>
        </p:txBody>
      </p:sp>
      <p:sp>
        <p:nvSpPr>
          <p:cNvPr id="3" name="Text Placeholder 2"/>
          <p:cNvSpPr>
            <a:spLocks noGrp="1"/>
          </p:cNvSpPr>
          <p:nvPr>
            <p:ph type="body" sz="half" idx="1"/>
          </p:nvPr>
        </p:nvSpPr>
        <p:spPr>
          <a:xfrm>
            <a:off x="342900" y="1719263"/>
            <a:ext cx="8458200" cy="5138737"/>
          </a:xfrm>
        </p:spPr>
        <p:txBody>
          <a:bodyPr/>
          <a:lstStyle/>
          <a:p>
            <a:pPr marL="0" indent="0">
              <a:buNone/>
            </a:pPr>
            <a:r>
              <a:rPr lang="en-US" sz="2600" b="1" dirty="0">
                <a:solidFill>
                  <a:srgbClr val="0070C0"/>
                </a:solidFill>
                <a:ea typeface="+mj-ea"/>
                <a:cs typeface="+mj-cs"/>
              </a:rPr>
              <a:t>Definition: </a:t>
            </a:r>
          </a:p>
          <a:p>
            <a:pPr marL="342900" lvl="1" indent="0" algn="just">
              <a:buNone/>
            </a:pPr>
            <a:r>
              <a:rPr lang="en-US" sz="2400" dirty="0"/>
              <a:t>A group is assigned a specific task to be accomplished within a given time and resources. This is also called </a:t>
            </a:r>
            <a:r>
              <a:rPr lang="en-US" sz="2400" b="1" dirty="0">
                <a:solidFill>
                  <a:srgbClr val="002060"/>
                </a:solidFill>
              </a:rPr>
              <a:t>"group assignment”</a:t>
            </a:r>
            <a:r>
              <a:rPr lang="en-US" sz="2400" dirty="0">
                <a:solidFill>
                  <a:srgbClr val="002060"/>
                </a:solidFill>
              </a:rPr>
              <a:t>.</a:t>
            </a:r>
            <a:endParaRPr lang="en-US" sz="2400" b="1" dirty="0">
              <a:solidFill>
                <a:srgbClr val="002060"/>
              </a:solidFill>
            </a:endParaRPr>
          </a:p>
          <a:p>
            <a:pPr marL="0" indent="0">
              <a:buNone/>
            </a:pPr>
            <a:endParaRPr lang="en-US" b="1" dirty="0"/>
          </a:p>
          <a:p>
            <a:pPr marL="0" indent="0">
              <a:buNone/>
            </a:pPr>
            <a:r>
              <a:rPr lang="en-US" sz="2600" b="1" dirty="0">
                <a:solidFill>
                  <a:srgbClr val="0070C0"/>
                </a:solidFill>
                <a:ea typeface="+mj-ea"/>
                <a:cs typeface="+mj-cs"/>
              </a:rPr>
              <a:t>Advantages: </a:t>
            </a:r>
          </a:p>
          <a:p>
            <a:pPr marL="573088" lvl="1" indent="-293688">
              <a:lnSpc>
                <a:spcPct val="100000"/>
              </a:lnSpc>
              <a:spcBef>
                <a:spcPts val="600"/>
              </a:spcBef>
              <a:buSzPct val="130000"/>
            </a:pPr>
            <a:r>
              <a:rPr lang="en-US" sz="2400" dirty="0"/>
              <a:t>Develops a sense of responsibility in group members </a:t>
            </a:r>
          </a:p>
          <a:p>
            <a:pPr marL="573088" lvl="1" indent="-293688">
              <a:lnSpc>
                <a:spcPct val="100000"/>
              </a:lnSpc>
              <a:spcBef>
                <a:spcPts val="600"/>
              </a:spcBef>
              <a:buSzPct val="130000"/>
            </a:pPr>
            <a:r>
              <a:rPr lang="en-US" sz="2400" dirty="0"/>
              <a:t>Trainees learn to utilize strengths and abilities of each member </a:t>
            </a:r>
          </a:p>
          <a:p>
            <a:pPr marL="573088" lvl="1" indent="-293688">
              <a:lnSpc>
                <a:spcPct val="100000"/>
              </a:lnSpc>
              <a:spcBef>
                <a:spcPts val="600"/>
              </a:spcBef>
              <a:buSzPct val="130000"/>
            </a:pPr>
            <a:r>
              <a:rPr lang="en-US" sz="2400" dirty="0"/>
              <a:t>Teaches the group members to make group decisions </a:t>
            </a:r>
          </a:p>
          <a:p>
            <a:pPr marL="573088" lvl="1" indent="-293688">
              <a:lnSpc>
                <a:spcPct val="100000"/>
              </a:lnSpc>
              <a:spcBef>
                <a:spcPts val="600"/>
              </a:spcBef>
              <a:buSzPct val="130000"/>
            </a:pPr>
            <a:r>
              <a:rPr lang="en-US" sz="2400" dirty="0"/>
              <a:t>When tasks are divided among small groups, it saves time </a:t>
            </a:r>
          </a:p>
        </p:txBody>
      </p:sp>
    </p:spTree>
    <p:extLst>
      <p:ext uri="{BB962C8B-B14F-4D97-AF65-F5344CB8AC3E}">
        <p14:creationId xmlns:p14="http://schemas.microsoft.com/office/powerpoint/2010/main" val="3638354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49451" y="2017871"/>
            <a:ext cx="8686800" cy="2822257"/>
          </a:xfrm>
        </p:spPr>
        <p:txBody>
          <a:bodyPr/>
          <a:lstStyle/>
          <a:p>
            <a:pPr marL="0" indent="0">
              <a:buNone/>
            </a:pPr>
            <a:r>
              <a:rPr lang="en-US" sz="2600" b="1" dirty="0">
                <a:solidFill>
                  <a:srgbClr val="0070C0"/>
                </a:solidFill>
                <a:ea typeface="+mj-ea"/>
                <a:cs typeface="+mj-cs"/>
              </a:rPr>
              <a:t>Weaknesses:</a:t>
            </a:r>
            <a:r>
              <a:rPr lang="en-US" b="1" dirty="0"/>
              <a:t> </a:t>
            </a:r>
            <a:endParaRPr lang="en-US" dirty="0"/>
          </a:p>
          <a:p>
            <a:pPr marL="573088" lvl="1" indent="-293688">
              <a:lnSpc>
                <a:spcPct val="100000"/>
              </a:lnSpc>
              <a:spcBef>
                <a:spcPts val="600"/>
              </a:spcBef>
              <a:buSzPct val="130000"/>
            </a:pPr>
            <a:r>
              <a:rPr lang="en-US" sz="2800" dirty="0"/>
              <a:t>Needs thorough planning </a:t>
            </a:r>
          </a:p>
          <a:p>
            <a:pPr marL="573088" lvl="1" indent="-293688">
              <a:lnSpc>
                <a:spcPct val="100000"/>
              </a:lnSpc>
              <a:spcBef>
                <a:spcPts val="600"/>
              </a:spcBef>
              <a:buSzPct val="130000"/>
            </a:pPr>
            <a:r>
              <a:rPr lang="en-US" sz="2800" dirty="0"/>
              <a:t>Unless the trainer is skilled in the proper use of group work it does not serve any useful purpose </a:t>
            </a:r>
          </a:p>
          <a:p>
            <a:pPr marL="573088" lvl="1" indent="-293688">
              <a:lnSpc>
                <a:spcPct val="100000"/>
              </a:lnSpc>
              <a:spcBef>
                <a:spcPts val="600"/>
              </a:spcBef>
              <a:buSzPct val="130000"/>
            </a:pPr>
            <a:r>
              <a:rPr lang="en-US" sz="2800" dirty="0"/>
              <a:t>Can be time consuming</a:t>
            </a:r>
            <a:endParaRPr lang="en-US" sz="2400" dirty="0"/>
          </a:p>
        </p:txBody>
      </p:sp>
      <p:sp>
        <p:nvSpPr>
          <p:cNvPr id="6" name="Title 1">
            <a:extLst>
              <a:ext uri="{FF2B5EF4-FFF2-40B4-BE49-F238E27FC236}">
                <a16:creationId xmlns:a16="http://schemas.microsoft.com/office/drawing/2014/main" id="{B1D63114-8435-4905-B752-307EED07B8BA}"/>
              </a:ext>
            </a:extLst>
          </p:cNvPr>
          <p:cNvSpPr>
            <a:spLocks noGrp="1"/>
          </p:cNvSpPr>
          <p:nvPr>
            <p:ph type="title"/>
          </p:nvPr>
        </p:nvSpPr>
        <p:spPr>
          <a:xfrm>
            <a:off x="800100" y="228600"/>
            <a:ext cx="7543800" cy="1295400"/>
          </a:xfrm>
        </p:spPr>
        <p:txBody>
          <a:bodyPr>
            <a:normAutofit/>
          </a:bodyPr>
          <a:lstStyle/>
          <a:p>
            <a:pPr algn="ctr"/>
            <a:r>
              <a:rPr lang="en-US" sz="4400" b="1" dirty="0">
                <a:solidFill>
                  <a:srgbClr val="002060"/>
                </a:solidFill>
                <a:effectLst>
                  <a:outerShdw blurRad="38100" dist="38100" dir="2700000" algn="tl">
                    <a:srgbClr val="000000">
                      <a:alpha val="43137"/>
                    </a:srgbClr>
                  </a:outerShdw>
                </a:effectLst>
              </a:rPr>
              <a:t>Group Work </a:t>
            </a:r>
            <a:r>
              <a:rPr lang="en-US" sz="3200" b="1" i="1" dirty="0">
                <a:solidFill>
                  <a:srgbClr val="002060"/>
                </a:solidFill>
                <a:effectLst>
                  <a:outerShdw blurRad="38100" dist="38100" dir="2700000" algn="tl">
                    <a:srgbClr val="000000">
                      <a:alpha val="43137"/>
                    </a:srgbClr>
                  </a:outerShdw>
                </a:effectLst>
              </a:rPr>
              <a:t>(Cont.) </a:t>
            </a:r>
            <a:endParaRPr lang="en-US" sz="44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077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8" y="42863"/>
            <a:ext cx="7886700" cy="1325563"/>
          </a:xfrm>
        </p:spPr>
        <p:txBody>
          <a:bodyPr vert="horz" lIns="91440" tIns="45720" rIns="91440" bIns="45720" rtlCol="0" anchor="ctr">
            <a:normAutofit/>
          </a:bodyPr>
          <a:lstStyle/>
          <a:p>
            <a:pPr algn="ctr"/>
            <a:r>
              <a:rPr lang="en-US" sz="4800" b="1" dirty="0">
                <a:solidFill>
                  <a:srgbClr val="002060"/>
                </a:solidFill>
                <a:effectLst>
                  <a:outerShdw blurRad="38100" dist="38100" dir="2700000" algn="tl">
                    <a:srgbClr val="000000">
                      <a:alpha val="43137"/>
                    </a:srgbClr>
                  </a:outerShdw>
                </a:effectLst>
              </a:rPr>
              <a:t>Learning Styles </a:t>
            </a:r>
            <a:r>
              <a:rPr lang="en-US" sz="3200" b="1" i="1" dirty="0">
                <a:solidFill>
                  <a:srgbClr val="002060"/>
                </a:solidFill>
                <a:effectLst>
                  <a:outerShdw blurRad="38100" dist="38100" dir="2700000" algn="tl">
                    <a:srgbClr val="000000">
                      <a:alpha val="43137"/>
                    </a:srgbClr>
                  </a:outerShdw>
                </a:effectLst>
              </a:rPr>
              <a:t>(Cont.)</a:t>
            </a:r>
            <a:endParaRPr lang="en-US" sz="4800" b="1" i="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0998" y="4648200"/>
            <a:ext cx="8382001" cy="1728326"/>
          </a:xfrm>
        </p:spPr>
        <p:txBody>
          <a:bodyPr>
            <a:noAutofit/>
          </a:bodyPr>
          <a:lstStyle/>
          <a:p>
            <a:pPr lvl="0" algn="just"/>
            <a:r>
              <a:rPr lang="en-US" b="1" dirty="0">
                <a:solidFill>
                  <a:srgbClr val="00539B"/>
                </a:solidFill>
              </a:rPr>
              <a:t>Auditory learners</a:t>
            </a:r>
            <a:r>
              <a:rPr lang="en-US" dirty="0">
                <a:solidFill>
                  <a:srgbClr val="00539B"/>
                </a:solidFill>
              </a:rPr>
              <a:t> </a:t>
            </a:r>
            <a:r>
              <a:rPr lang="en-US" dirty="0"/>
              <a:t>tend to learn by listening, hearing, and speaking. Auditory learners learn best through lectures, discussions, and brainstorming. </a:t>
            </a:r>
          </a:p>
        </p:txBody>
      </p:sp>
      <p:pic>
        <p:nvPicPr>
          <p:cNvPr id="2052" name="Picture 4" descr="Image result for E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7641" y="1773873"/>
            <a:ext cx="4408717" cy="246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911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2060"/>
                </a:solidFill>
                <a:effectLst>
                  <a:outerShdw blurRad="38100" dist="38100" dir="2700000" algn="tl">
                    <a:srgbClr val="000000">
                      <a:alpha val="43137"/>
                    </a:srgbClr>
                  </a:outerShdw>
                </a:effectLst>
              </a:rPr>
              <a:t>Brainstorming </a:t>
            </a:r>
          </a:p>
        </p:txBody>
      </p:sp>
      <p:sp>
        <p:nvSpPr>
          <p:cNvPr id="3" name="Text Placeholder 2"/>
          <p:cNvSpPr>
            <a:spLocks noGrp="1"/>
          </p:cNvSpPr>
          <p:nvPr>
            <p:ph type="body" sz="half" idx="1"/>
          </p:nvPr>
        </p:nvSpPr>
        <p:spPr>
          <a:xfrm>
            <a:off x="228600" y="1690849"/>
            <a:ext cx="8686800" cy="3871751"/>
          </a:xfrm>
        </p:spPr>
        <p:txBody>
          <a:bodyPr/>
          <a:lstStyle/>
          <a:p>
            <a:pPr marL="0" indent="0">
              <a:lnSpc>
                <a:spcPct val="100000"/>
              </a:lnSpc>
              <a:spcBef>
                <a:spcPts val="600"/>
              </a:spcBef>
              <a:spcAft>
                <a:spcPts val="600"/>
              </a:spcAft>
              <a:buNone/>
            </a:pPr>
            <a:r>
              <a:rPr lang="en-US" sz="2600" b="1" dirty="0">
                <a:solidFill>
                  <a:srgbClr val="0070C0"/>
                </a:solidFill>
                <a:ea typeface="+mj-ea"/>
                <a:cs typeface="+mj-cs"/>
              </a:rPr>
              <a:t>Definition: </a:t>
            </a:r>
          </a:p>
          <a:p>
            <a:pPr marL="0" indent="0">
              <a:lnSpc>
                <a:spcPct val="100000"/>
              </a:lnSpc>
              <a:spcBef>
                <a:spcPts val="600"/>
              </a:spcBef>
              <a:spcAft>
                <a:spcPts val="600"/>
              </a:spcAft>
              <a:buNone/>
            </a:pPr>
            <a:r>
              <a:rPr lang="en-US" sz="2800" dirty="0"/>
              <a:t>The trainer provides a central idea or an issue to the learners calling them to express their ideas freely and spontaneously. </a:t>
            </a:r>
          </a:p>
          <a:p>
            <a:pPr marL="0" indent="0">
              <a:lnSpc>
                <a:spcPct val="100000"/>
              </a:lnSpc>
              <a:spcBef>
                <a:spcPts val="600"/>
              </a:spcBef>
              <a:spcAft>
                <a:spcPts val="600"/>
              </a:spcAft>
              <a:buNone/>
            </a:pPr>
            <a:endParaRPr lang="en-US" sz="1100" dirty="0"/>
          </a:p>
          <a:p>
            <a:pPr marL="0" indent="0">
              <a:lnSpc>
                <a:spcPct val="100000"/>
              </a:lnSpc>
              <a:spcBef>
                <a:spcPts val="600"/>
              </a:spcBef>
              <a:spcAft>
                <a:spcPts val="600"/>
              </a:spcAft>
              <a:buNone/>
            </a:pPr>
            <a:r>
              <a:rPr lang="en-US" sz="2800" dirty="0"/>
              <a:t>Brainstorming is mostly used at the beginning of an issue approach. </a:t>
            </a:r>
          </a:p>
        </p:txBody>
      </p:sp>
    </p:spTree>
    <p:extLst>
      <p:ext uri="{BB962C8B-B14F-4D97-AF65-F5344CB8AC3E}">
        <p14:creationId xmlns:p14="http://schemas.microsoft.com/office/powerpoint/2010/main" val="301693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52400" y="1749743"/>
            <a:ext cx="8991600" cy="5138737"/>
          </a:xfrm>
        </p:spPr>
        <p:txBody>
          <a:bodyPr>
            <a:normAutofit/>
          </a:bodyPr>
          <a:lstStyle/>
          <a:p>
            <a:pPr marL="0" indent="0">
              <a:lnSpc>
                <a:spcPct val="100000"/>
              </a:lnSpc>
              <a:spcBef>
                <a:spcPts val="600"/>
              </a:spcBef>
              <a:buNone/>
            </a:pPr>
            <a:r>
              <a:rPr lang="en-US" sz="2800" b="1" dirty="0">
                <a:solidFill>
                  <a:srgbClr val="00B0F0"/>
                </a:solidFill>
              </a:rPr>
              <a:t>In order to be effective some technical specifications should be met such as:</a:t>
            </a:r>
            <a:r>
              <a:rPr lang="en-US" sz="2800" b="1" dirty="0"/>
              <a:t> </a:t>
            </a:r>
          </a:p>
          <a:p>
            <a:pPr marL="635000" lvl="1" indent="-292100">
              <a:lnSpc>
                <a:spcPct val="100000"/>
              </a:lnSpc>
              <a:spcBef>
                <a:spcPts val="600"/>
              </a:spcBef>
            </a:pPr>
            <a:r>
              <a:rPr lang="en-US" sz="2800" dirty="0"/>
              <a:t>No criticism  </a:t>
            </a:r>
          </a:p>
          <a:p>
            <a:pPr marL="635000" lvl="1" indent="-292100">
              <a:lnSpc>
                <a:spcPct val="100000"/>
              </a:lnSpc>
              <a:spcBef>
                <a:spcPts val="600"/>
              </a:spcBef>
            </a:pPr>
            <a:r>
              <a:rPr lang="en-US" sz="2800" dirty="0"/>
              <a:t>Ensure that trainees feel comfortable </a:t>
            </a:r>
          </a:p>
          <a:p>
            <a:pPr marL="635000" lvl="1" indent="-292100">
              <a:lnSpc>
                <a:spcPct val="100000"/>
              </a:lnSpc>
              <a:spcBef>
                <a:spcPts val="600"/>
              </a:spcBef>
            </a:pPr>
            <a:r>
              <a:rPr lang="en-US" sz="2800" dirty="0"/>
              <a:t>Be careful so that brain storming is not extended beyond purpose </a:t>
            </a:r>
          </a:p>
          <a:p>
            <a:pPr marL="635000" lvl="1" indent="-292100">
              <a:lnSpc>
                <a:spcPct val="100000"/>
              </a:lnSpc>
              <a:spcBef>
                <a:spcPts val="600"/>
              </a:spcBef>
            </a:pPr>
            <a:r>
              <a:rPr lang="en-US" sz="2800" dirty="0"/>
              <a:t>Ask trainees to make comments on the submitted aspects </a:t>
            </a:r>
          </a:p>
          <a:p>
            <a:pPr marL="635000" lvl="1" indent="-292100"/>
            <a:r>
              <a:rPr lang="en-US" sz="2800" dirty="0"/>
              <a:t>Faithfully notes the ideas on the board without indicating anything. </a:t>
            </a:r>
          </a:p>
        </p:txBody>
      </p:sp>
      <p:sp>
        <p:nvSpPr>
          <p:cNvPr id="6" name="Title 1">
            <a:extLst>
              <a:ext uri="{FF2B5EF4-FFF2-40B4-BE49-F238E27FC236}">
                <a16:creationId xmlns:a16="http://schemas.microsoft.com/office/drawing/2014/main" id="{4D8F4334-8705-496D-AFD1-40D2B1B8D09C}"/>
              </a:ext>
            </a:extLst>
          </p:cNvPr>
          <p:cNvSpPr>
            <a:spLocks noGrp="1"/>
          </p:cNvSpPr>
          <p:nvPr>
            <p:ph type="title"/>
          </p:nvPr>
        </p:nvSpPr>
        <p:spPr>
          <a:xfrm>
            <a:off x="457200" y="122238"/>
            <a:ext cx="7543800" cy="1295400"/>
          </a:xfrm>
        </p:spPr>
        <p:txBody>
          <a:bodyPr/>
          <a:lstStyle/>
          <a:p>
            <a:pPr algn="ctr"/>
            <a:r>
              <a:rPr lang="en-US" sz="4400" b="1" dirty="0">
                <a:solidFill>
                  <a:srgbClr val="002060"/>
                </a:solidFill>
                <a:effectLst>
                  <a:outerShdw blurRad="38100" dist="38100" dir="2700000" algn="tl">
                    <a:srgbClr val="000000">
                      <a:alpha val="43137"/>
                    </a:srgbClr>
                  </a:outerShdw>
                </a:effectLst>
              </a:rPr>
              <a:t>Brainstorming </a:t>
            </a:r>
            <a:r>
              <a:rPr lang="en-US" sz="3200" b="1" i="1" dirty="0">
                <a:solidFill>
                  <a:srgbClr val="002060"/>
                </a:solidFill>
                <a:effectLst>
                  <a:outerShdw blurRad="38100" dist="38100" dir="2700000" algn="tl">
                    <a:srgbClr val="000000">
                      <a:alpha val="43137"/>
                    </a:srgbClr>
                  </a:outerShdw>
                </a:effectLst>
              </a:rPr>
              <a:t>(Cont.) </a:t>
            </a:r>
            <a:endParaRPr lang="en-US" sz="44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0262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228600" y="1403431"/>
            <a:ext cx="8686800" cy="5138737"/>
          </a:xfrm>
        </p:spPr>
        <p:txBody>
          <a:bodyPr>
            <a:normAutofit lnSpcReduction="10000"/>
          </a:bodyPr>
          <a:lstStyle/>
          <a:p>
            <a:pPr marL="0" indent="0">
              <a:buNone/>
            </a:pPr>
            <a:r>
              <a:rPr lang="en-US" sz="2800" b="1" dirty="0">
                <a:solidFill>
                  <a:srgbClr val="0070C0"/>
                </a:solidFill>
                <a:ea typeface="+mj-ea"/>
                <a:cs typeface="+mj-cs"/>
              </a:rPr>
              <a:t>Advantages </a:t>
            </a:r>
          </a:p>
          <a:p>
            <a:pPr marL="511175" lvl="0" indent="-341313">
              <a:buSzPct val="130000"/>
            </a:pPr>
            <a:r>
              <a:rPr lang="en-US" sz="2400" dirty="0"/>
              <a:t>It is a highly participatory technique, promoting the involvement of learners in the learning process, helping the development of intimacy, cooperation, and contributing to the improvement of the learning climate. </a:t>
            </a:r>
          </a:p>
          <a:p>
            <a:pPr marL="511175" lvl="0" indent="-341313">
              <a:buSzPct val="130000"/>
            </a:pPr>
            <a:r>
              <a:rPr lang="en-US" sz="2400" dirty="0"/>
              <a:t>Exploitation of the experience and creativity of learners, </a:t>
            </a:r>
          </a:p>
          <a:p>
            <a:pPr marL="511175" lvl="0" indent="-341313">
              <a:buSzPct val="130000"/>
            </a:pPr>
            <a:r>
              <a:rPr lang="en-US" sz="2400" dirty="0"/>
              <a:t>Development of free expression, critical thinking and cooperation. </a:t>
            </a:r>
          </a:p>
          <a:p>
            <a:pPr marL="511175" lvl="0" indent="-341313">
              <a:buSzPct val="130000"/>
            </a:pPr>
            <a:endParaRPr lang="en-US" sz="2400" dirty="0"/>
          </a:p>
          <a:p>
            <a:pPr marL="0" indent="0">
              <a:buNone/>
            </a:pPr>
            <a:r>
              <a:rPr lang="en-US" sz="2800" b="1" dirty="0">
                <a:solidFill>
                  <a:srgbClr val="0070C0"/>
                </a:solidFill>
                <a:ea typeface="+mj-ea"/>
                <a:cs typeface="+mj-cs"/>
              </a:rPr>
              <a:t>Weaknesses </a:t>
            </a:r>
          </a:p>
          <a:p>
            <a:pPr marL="511175" indent="-341313">
              <a:lnSpc>
                <a:spcPct val="100000"/>
              </a:lnSpc>
              <a:buSzPct val="130000"/>
            </a:pPr>
            <a:r>
              <a:rPr lang="en-US" sz="2400" dirty="0"/>
              <a:t>Some learners may not participate</a:t>
            </a:r>
          </a:p>
          <a:p>
            <a:pPr marL="511175" indent="-341313">
              <a:lnSpc>
                <a:spcPct val="100000"/>
              </a:lnSpc>
              <a:buSzPct val="130000"/>
            </a:pPr>
            <a:r>
              <a:rPr lang="en-US" sz="2400" dirty="0"/>
              <a:t>The whole activity can be turned to become a show of imagination rather than a creative expression.</a:t>
            </a:r>
          </a:p>
          <a:p>
            <a:pPr marL="511175" lvl="0" indent="-341313">
              <a:buSzPct val="130000"/>
            </a:pPr>
            <a:endParaRPr lang="en-US" sz="2400" dirty="0"/>
          </a:p>
        </p:txBody>
      </p:sp>
      <p:sp>
        <p:nvSpPr>
          <p:cNvPr id="6" name="Title 1">
            <a:extLst>
              <a:ext uri="{FF2B5EF4-FFF2-40B4-BE49-F238E27FC236}">
                <a16:creationId xmlns:a16="http://schemas.microsoft.com/office/drawing/2014/main" id="{CFFE5936-742C-4D7E-A938-7C31E62AB92B}"/>
              </a:ext>
            </a:extLst>
          </p:cNvPr>
          <p:cNvSpPr>
            <a:spLocks noGrp="1"/>
          </p:cNvSpPr>
          <p:nvPr>
            <p:ph type="title"/>
          </p:nvPr>
        </p:nvSpPr>
        <p:spPr>
          <a:xfrm>
            <a:off x="457200" y="122238"/>
            <a:ext cx="7543800" cy="1295400"/>
          </a:xfrm>
        </p:spPr>
        <p:txBody>
          <a:bodyPr/>
          <a:lstStyle/>
          <a:p>
            <a:pPr algn="ctr"/>
            <a:r>
              <a:rPr lang="en-US" sz="4400" b="1" dirty="0">
                <a:solidFill>
                  <a:srgbClr val="002060"/>
                </a:solidFill>
                <a:effectLst>
                  <a:outerShdw blurRad="38100" dist="38100" dir="2700000" algn="tl">
                    <a:srgbClr val="000000">
                      <a:alpha val="43137"/>
                    </a:srgbClr>
                  </a:outerShdw>
                </a:effectLst>
              </a:rPr>
              <a:t>Brainstorming </a:t>
            </a:r>
            <a:r>
              <a:rPr lang="en-US" sz="3200" b="1" i="1" dirty="0">
                <a:solidFill>
                  <a:srgbClr val="002060"/>
                </a:solidFill>
                <a:effectLst>
                  <a:outerShdw blurRad="38100" dist="38100" dir="2700000" algn="tl">
                    <a:srgbClr val="000000">
                      <a:alpha val="43137"/>
                    </a:srgbClr>
                  </a:outerShdw>
                </a:effectLst>
              </a:rPr>
              <a:t>(Cont.) </a:t>
            </a:r>
            <a:endParaRPr lang="en-US" sz="44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60645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43800" cy="1295400"/>
          </a:xfrm>
        </p:spPr>
        <p:txBody>
          <a:bodyPr>
            <a:normAutofit/>
          </a:bodyPr>
          <a:lstStyle/>
          <a:p>
            <a:pPr algn="ctr"/>
            <a:r>
              <a:rPr lang="en-US" sz="4400" b="1" dirty="0">
                <a:solidFill>
                  <a:srgbClr val="002060"/>
                </a:solidFill>
                <a:effectLst>
                  <a:outerShdw blurRad="38100" dist="38100" dir="2700000" algn="tl">
                    <a:srgbClr val="000000">
                      <a:alpha val="43137"/>
                    </a:srgbClr>
                  </a:outerShdw>
                </a:effectLst>
              </a:rPr>
              <a:t>The Case Study </a:t>
            </a:r>
          </a:p>
        </p:txBody>
      </p:sp>
      <p:sp>
        <p:nvSpPr>
          <p:cNvPr id="3" name="Text Placeholder 2"/>
          <p:cNvSpPr>
            <a:spLocks noGrp="1"/>
          </p:cNvSpPr>
          <p:nvPr>
            <p:ph type="body" sz="half" idx="1"/>
          </p:nvPr>
        </p:nvSpPr>
        <p:spPr>
          <a:xfrm>
            <a:off x="228600" y="1690849"/>
            <a:ext cx="8686800" cy="5138737"/>
          </a:xfrm>
        </p:spPr>
        <p:txBody>
          <a:bodyPr>
            <a:noAutofit/>
          </a:bodyPr>
          <a:lstStyle/>
          <a:p>
            <a:pPr marL="0" indent="0">
              <a:lnSpc>
                <a:spcPct val="100000"/>
              </a:lnSpc>
              <a:spcBef>
                <a:spcPts val="600"/>
              </a:spcBef>
              <a:buNone/>
            </a:pPr>
            <a:r>
              <a:rPr lang="en-US" sz="2800" b="1" dirty="0">
                <a:solidFill>
                  <a:srgbClr val="0070C0"/>
                </a:solidFill>
                <a:ea typeface="+mj-ea"/>
                <a:cs typeface="+mj-cs"/>
              </a:rPr>
              <a:t>Definition:</a:t>
            </a:r>
            <a:r>
              <a:rPr lang="en-US" sz="2800" dirty="0"/>
              <a:t> </a:t>
            </a:r>
          </a:p>
          <a:p>
            <a:pPr marL="231775" indent="0">
              <a:lnSpc>
                <a:spcPct val="100000"/>
              </a:lnSpc>
              <a:spcBef>
                <a:spcPts val="600"/>
              </a:spcBef>
              <a:buNone/>
            </a:pPr>
            <a:r>
              <a:rPr lang="en-US" sz="2400" dirty="0"/>
              <a:t>An actual situation, story or event that is used to clearly give an example about a specific issue.</a:t>
            </a:r>
          </a:p>
          <a:p>
            <a:pPr marL="852488" indent="-620713">
              <a:lnSpc>
                <a:spcPct val="100000"/>
              </a:lnSpc>
              <a:spcBef>
                <a:spcPts val="600"/>
              </a:spcBef>
              <a:buNone/>
            </a:pPr>
            <a:endParaRPr lang="en-US" sz="2800" b="1" dirty="0"/>
          </a:p>
          <a:p>
            <a:pPr marL="852488" indent="-620713">
              <a:lnSpc>
                <a:spcPct val="100000"/>
              </a:lnSpc>
              <a:spcBef>
                <a:spcPts val="600"/>
              </a:spcBef>
              <a:buNone/>
            </a:pPr>
            <a:r>
              <a:rPr lang="en-US" sz="2400" b="1" dirty="0"/>
              <a:t>Guidelines for preparation and use </a:t>
            </a:r>
            <a:endParaRPr lang="en-US" sz="2400" dirty="0"/>
          </a:p>
          <a:p>
            <a:pPr marL="852488" lvl="1" indent="-573088">
              <a:lnSpc>
                <a:spcPct val="100000"/>
              </a:lnSpc>
              <a:spcBef>
                <a:spcPts val="600"/>
              </a:spcBef>
              <a:buNone/>
            </a:pPr>
            <a:r>
              <a:rPr lang="en-US" sz="2400" dirty="0"/>
              <a:t>The plan for using the case studies generally has three parts: </a:t>
            </a:r>
          </a:p>
          <a:p>
            <a:pPr marL="852488" lvl="1" indent="-341313">
              <a:lnSpc>
                <a:spcPct val="100000"/>
              </a:lnSpc>
              <a:spcBef>
                <a:spcPts val="600"/>
              </a:spcBef>
            </a:pPr>
            <a:r>
              <a:rPr lang="en-US" sz="2400" dirty="0"/>
              <a:t>A clear objective </a:t>
            </a:r>
          </a:p>
          <a:p>
            <a:pPr marL="852488" lvl="1" indent="-341313">
              <a:lnSpc>
                <a:spcPct val="100000"/>
              </a:lnSpc>
              <a:spcBef>
                <a:spcPts val="600"/>
              </a:spcBef>
            </a:pPr>
            <a:r>
              <a:rPr lang="en-US" sz="2400" dirty="0"/>
              <a:t>The actual story or events. </a:t>
            </a:r>
          </a:p>
          <a:p>
            <a:pPr marL="852488" lvl="1" indent="-341313">
              <a:lnSpc>
                <a:spcPct val="100000"/>
              </a:lnSpc>
              <a:spcBef>
                <a:spcPts val="600"/>
              </a:spcBef>
            </a:pPr>
            <a:r>
              <a:rPr lang="en-US" sz="2400" dirty="0"/>
              <a:t>A written list of 4 or 5 questions for discussion and problem solving.</a:t>
            </a:r>
          </a:p>
        </p:txBody>
      </p:sp>
    </p:spTree>
    <p:extLst>
      <p:ext uri="{BB962C8B-B14F-4D97-AF65-F5344CB8AC3E}">
        <p14:creationId xmlns:p14="http://schemas.microsoft.com/office/powerpoint/2010/main" val="9997223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228600" y="838200"/>
            <a:ext cx="8686800" cy="5576806"/>
          </a:xfrm>
        </p:spPr>
        <p:txBody>
          <a:bodyPr>
            <a:noAutofit/>
          </a:bodyPr>
          <a:lstStyle/>
          <a:p>
            <a:pPr marL="0" indent="0">
              <a:lnSpc>
                <a:spcPct val="110000"/>
              </a:lnSpc>
              <a:spcBef>
                <a:spcPts val="600"/>
              </a:spcBef>
              <a:buNone/>
            </a:pPr>
            <a:r>
              <a:rPr lang="en-US" sz="2400" b="1" dirty="0">
                <a:solidFill>
                  <a:srgbClr val="0070C0"/>
                </a:solidFill>
                <a:ea typeface="+mj-ea"/>
                <a:cs typeface="+mj-cs"/>
              </a:rPr>
              <a:t>Advantages:</a:t>
            </a:r>
            <a:r>
              <a:rPr lang="en-US" sz="2400" b="1" dirty="0"/>
              <a:t> </a:t>
            </a:r>
            <a:endParaRPr lang="en-US" sz="2400" dirty="0"/>
          </a:p>
          <a:p>
            <a:pPr marL="511175" lvl="0" indent="-341313">
              <a:lnSpc>
                <a:spcPct val="110000"/>
              </a:lnSpc>
              <a:spcBef>
                <a:spcPts val="600"/>
              </a:spcBef>
              <a:buSzPct val="130000"/>
            </a:pPr>
            <a:r>
              <a:rPr lang="en-US" dirty="0"/>
              <a:t>Can be very enjoyable for the trainer and the trainee if used properly </a:t>
            </a:r>
          </a:p>
          <a:p>
            <a:pPr marL="511175" lvl="0" indent="-341313">
              <a:lnSpc>
                <a:spcPct val="110000"/>
              </a:lnSpc>
              <a:spcBef>
                <a:spcPts val="600"/>
              </a:spcBef>
              <a:buSzPct val="130000"/>
            </a:pPr>
            <a:r>
              <a:rPr lang="en-US" dirty="0"/>
              <a:t>Can be interesting because it presents real or life-like cases and problems for solutions </a:t>
            </a:r>
          </a:p>
          <a:p>
            <a:pPr marL="511175" lvl="0" indent="-341313">
              <a:lnSpc>
                <a:spcPct val="110000"/>
              </a:lnSpc>
              <a:spcBef>
                <a:spcPts val="600"/>
              </a:spcBef>
              <a:buSzPct val="130000"/>
            </a:pPr>
            <a:r>
              <a:rPr lang="en-US" dirty="0"/>
              <a:t>Trainees learn to recognize problems </a:t>
            </a:r>
          </a:p>
          <a:p>
            <a:pPr marL="511175" lvl="0" indent="-341313">
              <a:lnSpc>
                <a:spcPct val="110000"/>
              </a:lnSpc>
              <a:spcBef>
                <a:spcPts val="600"/>
              </a:spcBef>
              <a:buSzPct val="130000"/>
            </a:pPr>
            <a:r>
              <a:rPr lang="en-US" dirty="0"/>
              <a:t>Allows for maximum trainee participation </a:t>
            </a:r>
          </a:p>
          <a:p>
            <a:pPr marL="511175" lvl="0" indent="-341313">
              <a:lnSpc>
                <a:spcPct val="110000"/>
              </a:lnSpc>
              <a:spcBef>
                <a:spcPts val="600"/>
              </a:spcBef>
              <a:buSzPct val="130000"/>
            </a:pPr>
            <a:r>
              <a:rPr lang="en-US" dirty="0"/>
              <a:t>Trainers can use the method to evaluate the ability of the learner to apply knowledge, reasoning, and resourcefulness</a:t>
            </a:r>
          </a:p>
          <a:p>
            <a:pPr marL="0" indent="0">
              <a:lnSpc>
                <a:spcPct val="110000"/>
              </a:lnSpc>
              <a:spcBef>
                <a:spcPts val="600"/>
              </a:spcBef>
              <a:buNone/>
            </a:pPr>
            <a:endParaRPr lang="en-US" sz="100" b="1" dirty="0">
              <a:solidFill>
                <a:srgbClr val="0070C0"/>
              </a:solidFill>
              <a:ea typeface="+mj-ea"/>
              <a:cs typeface="+mj-cs"/>
            </a:endParaRPr>
          </a:p>
          <a:p>
            <a:pPr marL="0" indent="0">
              <a:lnSpc>
                <a:spcPct val="110000"/>
              </a:lnSpc>
              <a:spcBef>
                <a:spcPts val="600"/>
              </a:spcBef>
              <a:buNone/>
            </a:pPr>
            <a:r>
              <a:rPr lang="en-US" sz="2400" b="1" dirty="0">
                <a:solidFill>
                  <a:srgbClr val="0070C0"/>
                </a:solidFill>
                <a:ea typeface="+mj-ea"/>
                <a:cs typeface="+mj-cs"/>
              </a:rPr>
              <a:t>Weaknesses: </a:t>
            </a:r>
          </a:p>
          <a:p>
            <a:pPr marL="511175" indent="-341313">
              <a:lnSpc>
                <a:spcPct val="110000"/>
              </a:lnSpc>
              <a:spcBef>
                <a:spcPts val="600"/>
              </a:spcBef>
              <a:buSzPct val="130000"/>
            </a:pPr>
            <a:r>
              <a:rPr lang="en-US" dirty="0"/>
              <a:t>Time consuming </a:t>
            </a:r>
          </a:p>
          <a:p>
            <a:pPr marL="511175" indent="-341313">
              <a:lnSpc>
                <a:spcPct val="110000"/>
              </a:lnSpc>
              <a:spcBef>
                <a:spcPts val="600"/>
              </a:spcBef>
              <a:buSzPct val="130000"/>
            </a:pPr>
            <a:r>
              <a:rPr lang="en-US" dirty="0"/>
              <a:t>Requires skill to use this method</a:t>
            </a:r>
          </a:p>
          <a:p>
            <a:pPr marL="511175" indent="-341313">
              <a:lnSpc>
                <a:spcPct val="110000"/>
              </a:lnSpc>
              <a:spcBef>
                <a:spcPts val="600"/>
              </a:spcBef>
              <a:buSzPct val="130000"/>
            </a:pPr>
            <a:r>
              <a:rPr lang="en-US" dirty="0"/>
              <a:t>Needs documentation and search of real examples and case studies</a:t>
            </a:r>
          </a:p>
        </p:txBody>
      </p:sp>
      <p:sp>
        <p:nvSpPr>
          <p:cNvPr id="6" name="Title 1">
            <a:extLst>
              <a:ext uri="{FF2B5EF4-FFF2-40B4-BE49-F238E27FC236}">
                <a16:creationId xmlns:a16="http://schemas.microsoft.com/office/drawing/2014/main" id="{DCE722FA-7819-41DD-998A-D3C6F95DEF41}"/>
              </a:ext>
            </a:extLst>
          </p:cNvPr>
          <p:cNvSpPr>
            <a:spLocks noGrp="1"/>
          </p:cNvSpPr>
          <p:nvPr>
            <p:ph type="title"/>
          </p:nvPr>
        </p:nvSpPr>
        <p:spPr>
          <a:xfrm>
            <a:off x="609600" y="-204706"/>
            <a:ext cx="7543800" cy="1295400"/>
          </a:xfrm>
        </p:spPr>
        <p:txBody>
          <a:bodyPr>
            <a:normAutofit/>
          </a:bodyPr>
          <a:lstStyle/>
          <a:p>
            <a:pPr algn="ctr"/>
            <a:r>
              <a:rPr lang="en-US" sz="4400" b="1" dirty="0">
                <a:solidFill>
                  <a:srgbClr val="002060"/>
                </a:solidFill>
                <a:effectLst>
                  <a:outerShdw blurRad="38100" dist="38100" dir="2700000" algn="tl">
                    <a:srgbClr val="000000">
                      <a:alpha val="43137"/>
                    </a:srgbClr>
                  </a:outerShdw>
                </a:effectLst>
              </a:rPr>
              <a:t>The Case Study </a:t>
            </a:r>
            <a:r>
              <a:rPr lang="en-US" sz="3200" b="1" i="1" dirty="0">
                <a:solidFill>
                  <a:srgbClr val="002060"/>
                </a:solidFill>
                <a:effectLst>
                  <a:outerShdw blurRad="38100" dist="38100" dir="2700000" algn="tl">
                    <a:srgbClr val="000000">
                      <a:alpha val="43137"/>
                    </a:srgbClr>
                  </a:outerShdw>
                </a:effectLst>
              </a:rPr>
              <a:t>(Cont.)</a:t>
            </a:r>
            <a:endParaRPr lang="en-US" sz="44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17909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23900" y="457200"/>
            <a:ext cx="7543800" cy="1295400"/>
          </a:xfrm>
        </p:spPr>
        <p:txBody>
          <a:bodyPr/>
          <a:lstStyle/>
          <a:p>
            <a:pPr algn="ctr"/>
            <a:r>
              <a:rPr lang="en-US" sz="4800" b="1" dirty="0">
                <a:solidFill>
                  <a:srgbClr val="002060"/>
                </a:solidFill>
                <a:effectLst>
                  <a:outerShdw blurRad="38100" dist="38100" dir="2700000" algn="tl">
                    <a:srgbClr val="000000">
                      <a:alpha val="43137"/>
                    </a:srgbClr>
                  </a:outerShdw>
                </a:effectLst>
              </a:rPr>
              <a:t>The Lecture</a:t>
            </a:r>
            <a:r>
              <a:rPr lang="en-US" dirty="0"/>
              <a:t> </a:t>
            </a:r>
          </a:p>
        </p:txBody>
      </p:sp>
      <p:sp>
        <p:nvSpPr>
          <p:cNvPr id="31750" name="Rectangle 6"/>
          <p:cNvSpPr>
            <a:spLocks noGrp="1" noChangeArrowheads="1"/>
          </p:cNvSpPr>
          <p:nvPr>
            <p:ph type="body" sz="half" idx="1"/>
          </p:nvPr>
        </p:nvSpPr>
        <p:spPr>
          <a:xfrm>
            <a:off x="457200" y="2176463"/>
            <a:ext cx="8077200" cy="3995737"/>
          </a:xfrm>
        </p:spPr>
        <p:txBody>
          <a:bodyPr>
            <a:normAutofit/>
          </a:bodyPr>
          <a:lstStyle/>
          <a:p>
            <a:pPr marL="0" indent="0" algn="just">
              <a:buNone/>
            </a:pPr>
            <a:r>
              <a:rPr lang="en-US" sz="3200" b="1" dirty="0">
                <a:solidFill>
                  <a:srgbClr val="0070C0"/>
                </a:solidFill>
                <a:ea typeface="+mj-ea"/>
                <a:cs typeface="+mj-cs"/>
              </a:rPr>
              <a:t>Definition:</a:t>
            </a:r>
          </a:p>
          <a:p>
            <a:pPr marL="0" indent="0" algn="just">
              <a:lnSpc>
                <a:spcPct val="100000"/>
              </a:lnSpc>
              <a:buNone/>
            </a:pPr>
            <a:r>
              <a:rPr lang="en-US" sz="1000" dirty="0"/>
              <a:t> </a:t>
            </a:r>
            <a:endParaRPr lang="en-US" sz="100" dirty="0"/>
          </a:p>
          <a:p>
            <a:pPr marL="0" indent="0" algn="just">
              <a:buNone/>
            </a:pPr>
            <a:r>
              <a:rPr lang="en-US" sz="3200" dirty="0"/>
              <a:t>A formal verbal procedure (or "talk") which consists of presentation and clarification of facts and principles. It is generally a one-way form of communication. It is the most commonly used and abused method.</a:t>
            </a:r>
          </a:p>
        </p:txBody>
      </p:sp>
    </p:spTree>
    <p:extLst>
      <p:ext uri="{BB962C8B-B14F-4D97-AF65-F5344CB8AC3E}">
        <p14:creationId xmlns:p14="http://schemas.microsoft.com/office/powerpoint/2010/main" val="40111218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1447800"/>
            <a:ext cx="8458200" cy="1295400"/>
          </a:xfrm>
        </p:spPr>
        <p:txBody>
          <a:bodyPr>
            <a:normAutofit/>
          </a:bodyPr>
          <a:lstStyle/>
          <a:p>
            <a:r>
              <a:rPr lang="en-US" sz="3200" b="1" dirty="0">
                <a:solidFill>
                  <a:srgbClr val="0070C0"/>
                </a:solidFill>
              </a:rPr>
              <a:t>Advantages: </a:t>
            </a:r>
            <a:br>
              <a:rPr lang="en-US" sz="2400" b="1" dirty="0">
                <a:solidFill>
                  <a:srgbClr val="0070C0"/>
                </a:solidFill>
              </a:rPr>
            </a:br>
            <a:r>
              <a:rPr lang="en-US" sz="2400" b="1" dirty="0"/>
              <a:t>(depending upon the skill of the lecturer)</a:t>
            </a:r>
          </a:p>
        </p:txBody>
      </p:sp>
      <p:sp>
        <p:nvSpPr>
          <p:cNvPr id="31750" name="Rectangle 6"/>
          <p:cNvSpPr>
            <a:spLocks noGrp="1" noChangeArrowheads="1"/>
          </p:cNvSpPr>
          <p:nvPr>
            <p:ph type="body" sz="half" idx="1"/>
          </p:nvPr>
        </p:nvSpPr>
        <p:spPr>
          <a:xfrm>
            <a:off x="419100" y="2590800"/>
            <a:ext cx="8267700" cy="4038600"/>
          </a:xfrm>
        </p:spPr>
        <p:txBody>
          <a:bodyPr>
            <a:normAutofit/>
          </a:bodyPr>
          <a:lstStyle/>
          <a:p>
            <a:pPr marL="465138" indent="-357188" algn="just">
              <a:lnSpc>
                <a:spcPct val="100000"/>
              </a:lnSpc>
              <a:spcBef>
                <a:spcPts val="600"/>
              </a:spcBef>
              <a:spcAft>
                <a:spcPts val="600"/>
              </a:spcAft>
              <a:buSzPct val="130000"/>
            </a:pPr>
            <a:r>
              <a:rPr lang="en-US" sz="2400" dirty="0"/>
              <a:t>Provides an opportunity for the trainer to give information not available in text books. </a:t>
            </a:r>
          </a:p>
          <a:p>
            <a:pPr marL="465138" indent="-357188" algn="just">
              <a:lnSpc>
                <a:spcPct val="100000"/>
              </a:lnSpc>
              <a:spcBef>
                <a:spcPts val="600"/>
              </a:spcBef>
              <a:spcAft>
                <a:spcPts val="600"/>
              </a:spcAft>
              <a:buSzPct val="130000"/>
            </a:pPr>
            <a:r>
              <a:rPr lang="en-US" sz="2400" dirty="0"/>
              <a:t>Allows presenter to present lots of facts in a short period of time </a:t>
            </a:r>
          </a:p>
          <a:p>
            <a:pPr marL="465138" indent="-357188" algn="just">
              <a:lnSpc>
                <a:spcPct val="100000"/>
              </a:lnSpc>
              <a:spcBef>
                <a:spcPts val="600"/>
              </a:spcBef>
              <a:spcAft>
                <a:spcPts val="600"/>
              </a:spcAft>
              <a:buSzPct val="130000"/>
            </a:pPr>
            <a:r>
              <a:rPr lang="en-US" sz="2400" dirty="0"/>
              <a:t>Suitable for a large number of participants at one time </a:t>
            </a:r>
          </a:p>
          <a:p>
            <a:pPr marL="465138" indent="-357188" algn="just">
              <a:lnSpc>
                <a:spcPct val="100000"/>
              </a:lnSpc>
              <a:spcBef>
                <a:spcPts val="600"/>
              </a:spcBef>
              <a:spcAft>
                <a:spcPts val="600"/>
              </a:spcAft>
              <a:buSzPct val="130000"/>
            </a:pPr>
            <a:r>
              <a:rPr lang="en-US" sz="2400" dirty="0"/>
              <a:t>Gives the opportunity to use examples and case studies to relate theory with real life experiences.</a:t>
            </a:r>
          </a:p>
          <a:p>
            <a:pPr marL="465138" lvl="0" indent="-357188" algn="just">
              <a:lnSpc>
                <a:spcPct val="100000"/>
              </a:lnSpc>
              <a:spcBef>
                <a:spcPts val="600"/>
              </a:spcBef>
              <a:spcAft>
                <a:spcPts val="600"/>
              </a:spcAft>
              <a:buSzPct val="130000"/>
            </a:pPr>
            <a:endParaRPr lang="en-US" sz="2400" dirty="0"/>
          </a:p>
        </p:txBody>
      </p:sp>
      <p:sp>
        <p:nvSpPr>
          <p:cNvPr id="4" name="Rectangle 2">
            <a:extLst>
              <a:ext uri="{FF2B5EF4-FFF2-40B4-BE49-F238E27FC236}">
                <a16:creationId xmlns:a16="http://schemas.microsoft.com/office/drawing/2014/main" id="{6C72384F-8F8C-4E63-B47C-3C422F84C458}"/>
              </a:ext>
            </a:extLst>
          </p:cNvPr>
          <p:cNvSpPr txBox="1">
            <a:spLocks noChangeArrowheads="1"/>
          </p:cNvSpPr>
          <p:nvPr/>
        </p:nvSpPr>
        <p:spPr>
          <a:xfrm>
            <a:off x="685800" y="152400"/>
            <a:ext cx="7543800" cy="12954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Univers LT Std 45 Light" panose="020B0403020202020204" pitchFamily="34" charset="0"/>
                <a:ea typeface="+mj-ea"/>
                <a:cs typeface="+mj-cs"/>
              </a:defRPr>
            </a:lvl1pPr>
          </a:lstStyle>
          <a:p>
            <a:pPr algn="ctr"/>
            <a:r>
              <a:rPr lang="en-US" sz="4800" b="1" dirty="0">
                <a:solidFill>
                  <a:srgbClr val="002060"/>
                </a:solidFill>
                <a:effectLst>
                  <a:outerShdw blurRad="38100" dist="38100" dir="2700000" algn="tl">
                    <a:srgbClr val="000000">
                      <a:alpha val="43137"/>
                    </a:srgbClr>
                  </a:outerShdw>
                </a:effectLst>
              </a:rPr>
              <a:t>The Lecture </a:t>
            </a:r>
            <a:r>
              <a:rPr lang="en-US" sz="3200" b="1" i="1" dirty="0">
                <a:solidFill>
                  <a:srgbClr val="002060"/>
                </a:solidFill>
                <a:effectLst>
                  <a:outerShdw blurRad="38100" dist="38100" dir="2700000" algn="tl">
                    <a:srgbClr val="000000">
                      <a:alpha val="43137"/>
                    </a:srgbClr>
                  </a:outerShdw>
                </a:effectLst>
              </a:rPr>
              <a:t>(Cont.)</a:t>
            </a:r>
            <a:r>
              <a:rPr lang="en-US" sz="3200" i="1" dirty="0"/>
              <a:t> </a:t>
            </a:r>
          </a:p>
        </p:txBody>
      </p:sp>
    </p:spTree>
    <p:extLst>
      <p:ext uri="{BB962C8B-B14F-4D97-AF65-F5344CB8AC3E}">
        <p14:creationId xmlns:p14="http://schemas.microsoft.com/office/powerpoint/2010/main" val="9988553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47800"/>
            <a:ext cx="7543800" cy="1295400"/>
          </a:xfrm>
        </p:spPr>
        <p:txBody>
          <a:bodyPr>
            <a:normAutofit/>
          </a:bodyPr>
          <a:lstStyle/>
          <a:p>
            <a:r>
              <a:rPr lang="en-US" sz="3200" b="1" dirty="0">
                <a:solidFill>
                  <a:srgbClr val="0070C0"/>
                </a:solidFill>
              </a:rPr>
              <a:t>Weaknesses and limitations: </a:t>
            </a:r>
          </a:p>
        </p:txBody>
      </p:sp>
      <p:sp>
        <p:nvSpPr>
          <p:cNvPr id="3" name="Text Placeholder 2"/>
          <p:cNvSpPr>
            <a:spLocks noGrp="1"/>
          </p:cNvSpPr>
          <p:nvPr>
            <p:ph type="body" sz="half" idx="1"/>
          </p:nvPr>
        </p:nvSpPr>
        <p:spPr>
          <a:xfrm>
            <a:off x="457200" y="2445888"/>
            <a:ext cx="8229600" cy="3875625"/>
          </a:xfrm>
        </p:spPr>
        <p:txBody>
          <a:bodyPr/>
          <a:lstStyle/>
          <a:p>
            <a:pPr marL="403225" lvl="0" indent="-403225" algn="just">
              <a:buSzPct val="130000"/>
            </a:pPr>
            <a:r>
              <a:rPr lang="en-US" sz="2800" dirty="0"/>
              <a:t>Passive, uninvolved participants </a:t>
            </a:r>
          </a:p>
          <a:p>
            <a:pPr marL="403225" lvl="0" indent="-403225" algn="just">
              <a:buSzPct val="130000"/>
            </a:pPr>
            <a:r>
              <a:rPr lang="en-US" sz="2800" dirty="0"/>
              <a:t>Does not teach the how to solve problems </a:t>
            </a:r>
          </a:p>
          <a:p>
            <a:pPr marL="403225" lvl="0" indent="-403225" algn="just">
              <a:buSzPct val="130000"/>
            </a:pPr>
            <a:r>
              <a:rPr lang="en-US" sz="2800" dirty="0"/>
              <a:t>Does not allow for individual pace of learning: </a:t>
            </a:r>
            <a:r>
              <a:rPr lang="en-US" sz="2800" dirty="0">
                <a:solidFill>
                  <a:srgbClr val="00B0F0"/>
                </a:solidFill>
              </a:rPr>
              <a:t>Above average, average, and below average trainees all have to cope at the same pace </a:t>
            </a:r>
          </a:p>
          <a:p>
            <a:pPr marL="403225" indent="-403225" algn="just">
              <a:buSzPct val="130000"/>
            </a:pPr>
            <a:r>
              <a:rPr lang="en-US" sz="2800" dirty="0"/>
              <a:t>Participants cannot remain alert </a:t>
            </a:r>
          </a:p>
          <a:p>
            <a:pPr marL="403225" indent="-403225" algn="just">
              <a:buSzPct val="130000"/>
            </a:pPr>
            <a:r>
              <a:rPr lang="en-US" sz="2800" dirty="0"/>
              <a:t>Participants remember very little if they just listen to the lecture "what I only hear, I forget."</a:t>
            </a:r>
          </a:p>
          <a:p>
            <a:endParaRPr lang="en-US" sz="3200" dirty="0"/>
          </a:p>
        </p:txBody>
      </p:sp>
      <p:sp>
        <p:nvSpPr>
          <p:cNvPr id="4" name="Rectangle 2">
            <a:extLst>
              <a:ext uri="{FF2B5EF4-FFF2-40B4-BE49-F238E27FC236}">
                <a16:creationId xmlns:a16="http://schemas.microsoft.com/office/drawing/2014/main" id="{9FB1E6FE-9FE5-4B76-93A4-9384B6736CC4}"/>
              </a:ext>
            </a:extLst>
          </p:cNvPr>
          <p:cNvSpPr txBox="1">
            <a:spLocks noChangeArrowheads="1"/>
          </p:cNvSpPr>
          <p:nvPr/>
        </p:nvSpPr>
        <p:spPr>
          <a:xfrm>
            <a:off x="685800" y="0"/>
            <a:ext cx="7543800" cy="12954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Univers LT Std 45 Light" panose="020B0403020202020204" pitchFamily="34" charset="0"/>
                <a:ea typeface="+mj-ea"/>
                <a:cs typeface="+mj-cs"/>
              </a:defRPr>
            </a:lvl1pPr>
          </a:lstStyle>
          <a:p>
            <a:pPr algn="ctr"/>
            <a:r>
              <a:rPr lang="en-US" sz="4800" b="1" dirty="0">
                <a:solidFill>
                  <a:srgbClr val="002060"/>
                </a:solidFill>
                <a:effectLst>
                  <a:outerShdw blurRad="38100" dist="38100" dir="2700000" algn="tl">
                    <a:srgbClr val="000000">
                      <a:alpha val="43137"/>
                    </a:srgbClr>
                  </a:outerShdw>
                </a:effectLst>
              </a:rPr>
              <a:t>The Lecture/presentation </a:t>
            </a:r>
            <a:r>
              <a:rPr lang="en-US" sz="3200" b="1" i="1" dirty="0">
                <a:solidFill>
                  <a:srgbClr val="002060"/>
                </a:solidFill>
                <a:effectLst>
                  <a:outerShdw blurRad="38100" dist="38100" dir="2700000" algn="tl">
                    <a:srgbClr val="000000">
                      <a:alpha val="43137"/>
                    </a:srgbClr>
                  </a:outerShdw>
                </a:effectLst>
              </a:rPr>
              <a:t>(Cont.)</a:t>
            </a:r>
            <a:r>
              <a:rPr lang="en-US" sz="3200" i="1" dirty="0"/>
              <a:t> </a:t>
            </a:r>
          </a:p>
        </p:txBody>
      </p:sp>
    </p:spTree>
    <p:extLst>
      <p:ext uri="{BB962C8B-B14F-4D97-AF65-F5344CB8AC3E}">
        <p14:creationId xmlns:p14="http://schemas.microsoft.com/office/powerpoint/2010/main" val="2384942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algn="ctr"/>
            <a:r>
              <a:rPr lang="en-US" sz="4800" b="1" dirty="0">
                <a:solidFill>
                  <a:srgbClr val="002060"/>
                </a:solidFill>
                <a:effectLst>
                  <a:outerShdw blurRad="38100" dist="38100" dir="2700000" algn="tl">
                    <a:srgbClr val="000000">
                      <a:alpha val="43137"/>
                    </a:srgbClr>
                  </a:outerShdw>
                </a:effectLst>
              </a:rPr>
              <a:t>Interactive Lecture/presentation</a:t>
            </a:r>
          </a:p>
        </p:txBody>
      </p:sp>
      <p:sp>
        <p:nvSpPr>
          <p:cNvPr id="31750" name="Rectangle 6"/>
          <p:cNvSpPr>
            <a:spLocks noGrp="1" noChangeArrowheads="1"/>
          </p:cNvSpPr>
          <p:nvPr>
            <p:ph type="body" sz="half" idx="1"/>
          </p:nvPr>
        </p:nvSpPr>
        <p:spPr>
          <a:xfrm>
            <a:off x="304800" y="1752600"/>
            <a:ext cx="8610600" cy="4983161"/>
          </a:xfrm>
        </p:spPr>
        <p:txBody>
          <a:bodyPr>
            <a:normAutofit/>
          </a:bodyPr>
          <a:lstStyle/>
          <a:p>
            <a:pPr marL="0" indent="0">
              <a:buNone/>
            </a:pPr>
            <a:r>
              <a:rPr lang="en-US" sz="3200" b="1" dirty="0">
                <a:solidFill>
                  <a:srgbClr val="0070C0"/>
                </a:solidFill>
                <a:ea typeface="+mj-ea"/>
                <a:cs typeface="+mj-cs"/>
              </a:rPr>
              <a:t>Definition: </a:t>
            </a:r>
          </a:p>
          <a:p>
            <a:pPr marL="342900" lvl="1" indent="0" algn="just">
              <a:lnSpc>
                <a:spcPct val="100000"/>
              </a:lnSpc>
              <a:spcBef>
                <a:spcPts val="0"/>
              </a:spcBef>
              <a:buNone/>
            </a:pPr>
            <a:r>
              <a:rPr lang="en-US" sz="2800" dirty="0"/>
              <a:t>A lecture in which the trainer uses audio-visual aids in addition to verbal explanations. </a:t>
            </a:r>
          </a:p>
          <a:p>
            <a:pPr marL="0" indent="0">
              <a:buNone/>
            </a:pPr>
            <a:endParaRPr lang="en-US" sz="1400" dirty="0"/>
          </a:p>
          <a:p>
            <a:pPr marL="0" indent="0">
              <a:buNone/>
            </a:pPr>
            <a:r>
              <a:rPr lang="en-US" sz="3200" b="1" dirty="0">
                <a:solidFill>
                  <a:srgbClr val="0070C0"/>
                </a:solidFill>
                <a:ea typeface="+mj-ea"/>
                <a:cs typeface="+mj-cs"/>
              </a:rPr>
              <a:t>Advantages: </a:t>
            </a:r>
          </a:p>
          <a:p>
            <a:pPr marL="342900" lvl="1" indent="0">
              <a:lnSpc>
                <a:spcPct val="100000"/>
              </a:lnSpc>
              <a:spcBef>
                <a:spcPts val="600"/>
              </a:spcBef>
              <a:buNone/>
            </a:pPr>
            <a:r>
              <a:rPr lang="en-US" sz="2800" dirty="0"/>
              <a:t>All advantages of the lecture method plus:</a:t>
            </a:r>
          </a:p>
          <a:p>
            <a:pPr marL="852488" lvl="2" indent="-279400">
              <a:lnSpc>
                <a:spcPct val="100000"/>
              </a:lnSpc>
              <a:spcBef>
                <a:spcPts val="600"/>
              </a:spcBef>
            </a:pPr>
            <a:r>
              <a:rPr lang="en-US" sz="2400" dirty="0"/>
              <a:t>More effective than pure lectures because more senses are involved, not just hearing</a:t>
            </a:r>
          </a:p>
          <a:p>
            <a:pPr marL="852488" lvl="2" indent="-279400">
              <a:lnSpc>
                <a:spcPct val="100000"/>
              </a:lnSpc>
              <a:spcBef>
                <a:spcPts val="600"/>
              </a:spcBef>
            </a:pPr>
            <a:r>
              <a:rPr lang="en-US" sz="2400" dirty="0"/>
              <a:t>Makes facts more interesting and easier to remember </a:t>
            </a:r>
          </a:p>
          <a:p>
            <a:pPr marL="852488" lvl="2" indent="-279400">
              <a:lnSpc>
                <a:spcPct val="100000"/>
              </a:lnSpc>
              <a:spcBef>
                <a:spcPts val="600"/>
              </a:spcBef>
            </a:pPr>
            <a:r>
              <a:rPr lang="en-US" sz="2400" dirty="0"/>
              <a:t>Concepts can be made clearer by the use of picture and models, etc. </a:t>
            </a:r>
          </a:p>
        </p:txBody>
      </p:sp>
    </p:spTree>
    <p:extLst>
      <p:ext uri="{BB962C8B-B14F-4D97-AF65-F5344CB8AC3E}">
        <p14:creationId xmlns:p14="http://schemas.microsoft.com/office/powerpoint/2010/main" val="20553965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body" sz="half" idx="1"/>
          </p:nvPr>
        </p:nvSpPr>
        <p:spPr>
          <a:xfrm>
            <a:off x="457200" y="1752600"/>
            <a:ext cx="8534400" cy="4419599"/>
          </a:xfrm>
        </p:spPr>
        <p:txBody>
          <a:bodyPr/>
          <a:lstStyle/>
          <a:p>
            <a:pPr marL="0" indent="0">
              <a:lnSpc>
                <a:spcPct val="100000"/>
              </a:lnSpc>
              <a:spcBef>
                <a:spcPts val="0"/>
              </a:spcBef>
              <a:buNone/>
            </a:pPr>
            <a:r>
              <a:rPr lang="en-US" sz="3200" b="1" dirty="0">
                <a:solidFill>
                  <a:srgbClr val="0070C0"/>
                </a:solidFill>
                <a:ea typeface="+mj-ea"/>
                <a:cs typeface="+mj-cs"/>
              </a:rPr>
              <a:t>Weaknesses:</a:t>
            </a:r>
          </a:p>
          <a:p>
            <a:pPr marL="682625" lvl="1" indent="-339725">
              <a:lnSpc>
                <a:spcPct val="100000"/>
              </a:lnSpc>
              <a:spcBef>
                <a:spcPts val="0"/>
              </a:spcBef>
            </a:pPr>
            <a:r>
              <a:rPr lang="en-US" sz="2800" dirty="0"/>
              <a:t>Longer preparation time. </a:t>
            </a:r>
          </a:p>
          <a:p>
            <a:pPr marL="342900" lvl="1" indent="0">
              <a:lnSpc>
                <a:spcPct val="100000"/>
              </a:lnSpc>
              <a:spcBef>
                <a:spcPts val="0"/>
              </a:spcBef>
              <a:buNone/>
            </a:pPr>
            <a:endParaRPr lang="en-US" sz="2800" dirty="0"/>
          </a:p>
          <a:p>
            <a:pPr marL="0" indent="0">
              <a:lnSpc>
                <a:spcPct val="100000"/>
              </a:lnSpc>
              <a:spcBef>
                <a:spcPts val="0"/>
              </a:spcBef>
              <a:buNone/>
            </a:pPr>
            <a:r>
              <a:rPr lang="en-US" sz="3200" b="1" dirty="0">
                <a:solidFill>
                  <a:srgbClr val="0070C0"/>
                </a:solidFill>
                <a:ea typeface="+mj-ea"/>
                <a:cs typeface="+mj-cs"/>
              </a:rPr>
              <a:t>Uses:</a:t>
            </a:r>
          </a:p>
          <a:p>
            <a:pPr marL="682625" lvl="1" indent="-339725">
              <a:lnSpc>
                <a:spcPct val="100000"/>
              </a:lnSpc>
              <a:spcBef>
                <a:spcPts val="600"/>
              </a:spcBef>
            </a:pPr>
            <a:r>
              <a:rPr lang="en-US" sz="2800" dirty="0"/>
              <a:t>All uses of the formal lecture to give information</a:t>
            </a:r>
          </a:p>
          <a:p>
            <a:pPr marL="682625" lvl="1" indent="-339725">
              <a:lnSpc>
                <a:spcPct val="100000"/>
              </a:lnSpc>
              <a:spcBef>
                <a:spcPts val="600"/>
              </a:spcBef>
            </a:pPr>
            <a:r>
              <a:rPr lang="en-US" sz="2800" dirty="0"/>
              <a:t>Ensure clear concepts of objects, shapes, sizes and colors, etc. </a:t>
            </a:r>
          </a:p>
          <a:p>
            <a:pPr marL="682625" lvl="1" indent="-339725">
              <a:lnSpc>
                <a:spcPct val="100000"/>
              </a:lnSpc>
              <a:spcBef>
                <a:spcPts val="600"/>
              </a:spcBef>
            </a:pPr>
            <a:r>
              <a:rPr lang="en-US" sz="2800" dirty="0"/>
              <a:t>Initiate skills by showing films of how a certain procedure is carried out. </a:t>
            </a:r>
          </a:p>
          <a:p>
            <a:pPr lvl="1"/>
            <a:endParaRPr lang="en-US" sz="2800" dirty="0"/>
          </a:p>
        </p:txBody>
      </p:sp>
      <p:sp>
        <p:nvSpPr>
          <p:cNvPr id="6" name="Rectangle 2">
            <a:extLst>
              <a:ext uri="{FF2B5EF4-FFF2-40B4-BE49-F238E27FC236}">
                <a16:creationId xmlns:a16="http://schemas.microsoft.com/office/drawing/2014/main" id="{2604C2E5-E131-4C6B-A7B3-D11BF0AA479E}"/>
              </a:ext>
            </a:extLst>
          </p:cNvPr>
          <p:cNvSpPr>
            <a:spLocks noGrp="1" noChangeArrowheads="1"/>
          </p:cNvSpPr>
          <p:nvPr>
            <p:ph type="title"/>
          </p:nvPr>
        </p:nvSpPr>
        <p:spPr>
          <a:xfrm>
            <a:off x="457200" y="122238"/>
            <a:ext cx="7543800" cy="1295400"/>
          </a:xfrm>
        </p:spPr>
        <p:txBody>
          <a:bodyPr>
            <a:normAutofit fontScale="90000"/>
          </a:bodyPr>
          <a:lstStyle/>
          <a:p>
            <a:pPr algn="ctr"/>
            <a:r>
              <a:rPr lang="en-US" sz="4800" b="1" dirty="0">
                <a:solidFill>
                  <a:srgbClr val="002060"/>
                </a:solidFill>
                <a:effectLst>
                  <a:outerShdw blurRad="38100" dist="38100" dir="2700000" algn="tl">
                    <a:srgbClr val="000000">
                      <a:alpha val="43137"/>
                    </a:srgbClr>
                  </a:outerShdw>
                </a:effectLst>
              </a:rPr>
              <a:t>Interactive Lecture</a:t>
            </a:r>
            <a:r>
              <a:rPr lang="en-US" sz="4800" b="1">
                <a:solidFill>
                  <a:srgbClr val="002060"/>
                </a:solidFill>
                <a:effectLst>
                  <a:outerShdw blurRad="38100" dist="38100" dir="2700000" algn="tl">
                    <a:srgbClr val="000000">
                      <a:alpha val="43137"/>
                    </a:srgbClr>
                  </a:outerShdw>
                </a:effectLst>
              </a:rPr>
              <a:t>/presentation </a:t>
            </a:r>
            <a:r>
              <a:rPr lang="en-US" sz="3200" b="1" i="1" dirty="0">
                <a:solidFill>
                  <a:srgbClr val="002060"/>
                </a:solidFill>
                <a:effectLst>
                  <a:outerShdw blurRad="38100" dist="38100" dir="2700000" algn="tl">
                    <a:srgbClr val="000000">
                      <a:alpha val="43137"/>
                    </a:srgbClr>
                  </a:outerShdw>
                </a:effectLst>
              </a:rPr>
              <a:t>(Cont.) </a:t>
            </a:r>
            <a:endParaRPr lang="en-US" sz="48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62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2968"/>
            <a:ext cx="7886700" cy="1325563"/>
          </a:xfrm>
        </p:spPr>
        <p:txBody>
          <a:bodyPr>
            <a:normAutofit/>
          </a:bodyPr>
          <a:lstStyle/>
          <a:p>
            <a:pPr algn="ctr"/>
            <a:r>
              <a:rPr lang="en-US" sz="4800" b="1" dirty="0">
                <a:solidFill>
                  <a:srgbClr val="002060"/>
                </a:solidFill>
                <a:effectLst>
                  <a:outerShdw blurRad="38100" dist="38100" dir="2700000" algn="tl">
                    <a:srgbClr val="000000">
                      <a:alpha val="43137"/>
                    </a:srgbClr>
                  </a:outerShdw>
                </a:effectLst>
              </a:rPr>
              <a:t>Learning Styles </a:t>
            </a:r>
            <a:r>
              <a:rPr lang="en-US" sz="3200" b="1" i="1" dirty="0">
                <a:solidFill>
                  <a:srgbClr val="002060"/>
                </a:solidFill>
                <a:effectLst>
                  <a:outerShdw blurRad="38100" dist="38100" dir="2700000" algn="tl">
                    <a:srgbClr val="000000">
                      <a:alpha val="43137"/>
                    </a:srgbClr>
                  </a:outerShdw>
                </a:effectLst>
              </a:rPr>
              <a:t>(Cont.)</a:t>
            </a:r>
            <a:endParaRPr lang="en-US" sz="32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95300" y="4486738"/>
            <a:ext cx="8153400" cy="2116700"/>
          </a:xfrm>
        </p:spPr>
        <p:txBody>
          <a:bodyPr/>
          <a:lstStyle/>
          <a:p>
            <a:pPr lvl="0" algn="just"/>
            <a:r>
              <a:rPr lang="en-US" b="1" dirty="0">
                <a:solidFill>
                  <a:srgbClr val="00539B"/>
                </a:solidFill>
              </a:rPr>
              <a:t>Kinesthetic learners</a:t>
            </a:r>
            <a:r>
              <a:rPr lang="en-US" dirty="0">
                <a:solidFill>
                  <a:srgbClr val="00539B"/>
                </a:solidFill>
              </a:rPr>
              <a:t> </a:t>
            </a:r>
            <a:r>
              <a:rPr lang="en-US" dirty="0"/>
              <a:t>tend to learn by experiencing, moving, and doing. Kinesthetic learners learn best through a hands-on approach and actively exploring the physical world around them. </a:t>
            </a:r>
          </a:p>
        </p:txBody>
      </p:sp>
      <p:pic>
        <p:nvPicPr>
          <p:cNvPr id="3074" name="Picture 2" descr="Image result for community engag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76400"/>
            <a:ext cx="3505199"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5826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FB9BC-BC9E-224D-BFF6-119957EE2942}"/>
              </a:ext>
            </a:extLst>
          </p:cNvPr>
          <p:cNvSpPr>
            <a:spLocks noGrp="1"/>
          </p:cNvSpPr>
          <p:nvPr>
            <p:ph type="title"/>
          </p:nvPr>
        </p:nvSpPr>
        <p:spPr>
          <a:xfrm>
            <a:off x="457200" y="122238"/>
            <a:ext cx="7848600" cy="1295400"/>
          </a:xfrm>
        </p:spPr>
        <p:txBody>
          <a:bodyPr/>
          <a:lstStyle/>
          <a:p>
            <a:r>
              <a:rPr lang="en-GB" dirty="0"/>
              <a:t>Criteria for selecting the suitable training Methods</a:t>
            </a:r>
          </a:p>
        </p:txBody>
      </p:sp>
      <p:sp>
        <p:nvSpPr>
          <p:cNvPr id="3" name="Text Placeholder 2">
            <a:extLst>
              <a:ext uri="{FF2B5EF4-FFF2-40B4-BE49-F238E27FC236}">
                <a16:creationId xmlns:a16="http://schemas.microsoft.com/office/drawing/2014/main" id="{2BB362ED-1FDF-C342-A54F-65526187B967}"/>
              </a:ext>
            </a:extLst>
          </p:cNvPr>
          <p:cNvSpPr>
            <a:spLocks noGrp="1"/>
          </p:cNvSpPr>
          <p:nvPr>
            <p:ph type="body" sz="half" idx="1"/>
          </p:nvPr>
        </p:nvSpPr>
        <p:spPr>
          <a:xfrm>
            <a:off x="457200" y="1719263"/>
            <a:ext cx="8077200" cy="4411662"/>
          </a:xfrm>
        </p:spPr>
        <p:txBody>
          <a:bodyPr>
            <a:normAutofit/>
          </a:bodyPr>
          <a:lstStyle/>
          <a:p>
            <a:pPr marL="457200" indent="-457200">
              <a:buFont typeface="+mj-lt"/>
              <a:buAutoNum type="arabicPeriod"/>
            </a:pPr>
            <a:r>
              <a:rPr lang="en-GB" sz="3600" dirty="0"/>
              <a:t>Number of participants, Age, background of participants, interest of participants, previous knowledge</a:t>
            </a:r>
          </a:p>
          <a:p>
            <a:pPr marL="457200" indent="-457200">
              <a:buFont typeface="+mj-lt"/>
              <a:buAutoNum type="arabicPeriod"/>
            </a:pPr>
            <a:r>
              <a:rPr lang="en-GB" sz="3600" dirty="0"/>
              <a:t>Topic/content</a:t>
            </a:r>
          </a:p>
          <a:p>
            <a:pPr marL="457200" indent="-457200">
              <a:buFont typeface="+mj-lt"/>
              <a:buAutoNum type="arabicPeriod"/>
            </a:pPr>
            <a:r>
              <a:rPr lang="en-GB" sz="3600" dirty="0"/>
              <a:t>Time, location venue</a:t>
            </a:r>
          </a:p>
          <a:p>
            <a:pPr marL="457200" indent="-457200">
              <a:buFont typeface="+mj-lt"/>
              <a:buAutoNum type="arabicPeriod"/>
            </a:pPr>
            <a:r>
              <a:rPr lang="en-GB" sz="3600" dirty="0"/>
              <a:t>My abilities </a:t>
            </a:r>
          </a:p>
          <a:p>
            <a:pPr marL="457200" indent="-457200">
              <a:buFont typeface="+mj-lt"/>
              <a:buAutoNum type="arabicPeriod"/>
            </a:pPr>
            <a:endParaRPr lang="en-GB" sz="3600" dirty="0"/>
          </a:p>
          <a:p>
            <a:pPr marL="457200" indent="-457200">
              <a:buFont typeface="+mj-lt"/>
              <a:buAutoNum type="arabicPeriod"/>
            </a:pPr>
            <a:endParaRPr lang="en-GB" sz="3600" dirty="0"/>
          </a:p>
        </p:txBody>
      </p:sp>
    </p:spTree>
    <p:extLst>
      <p:ext uri="{BB962C8B-B14F-4D97-AF65-F5344CB8AC3E}">
        <p14:creationId xmlns:p14="http://schemas.microsoft.com/office/powerpoint/2010/main" val="16096496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9B8E-FF0A-B84B-9EFB-6ED1DAF66DA3}"/>
              </a:ext>
            </a:extLst>
          </p:cNvPr>
          <p:cNvSpPr>
            <a:spLocks noGrp="1"/>
          </p:cNvSpPr>
          <p:nvPr>
            <p:ph type="title"/>
          </p:nvPr>
        </p:nvSpPr>
        <p:spPr>
          <a:xfrm>
            <a:off x="762000" y="2057400"/>
            <a:ext cx="7543800" cy="2667000"/>
          </a:xfrm>
        </p:spPr>
        <p:txBody>
          <a:bodyPr>
            <a:noAutofit/>
          </a:bodyPr>
          <a:lstStyle/>
          <a:p>
            <a:r>
              <a:rPr lang="en-GB" sz="4400" dirty="0">
                <a:solidFill>
                  <a:srgbClr val="F26C27"/>
                </a:solidFill>
              </a:rPr>
              <a:t>Can I use more than one method in the same training?  How many methods can I use in the same training ?</a:t>
            </a:r>
          </a:p>
        </p:txBody>
      </p:sp>
    </p:spTree>
    <p:extLst>
      <p:ext uri="{BB962C8B-B14F-4D97-AF65-F5344CB8AC3E}">
        <p14:creationId xmlns:p14="http://schemas.microsoft.com/office/powerpoint/2010/main" val="1134657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325563"/>
          </a:xfrm>
        </p:spPr>
        <p:txBody>
          <a:bodyPr>
            <a:noAutofit/>
          </a:bodyPr>
          <a:lstStyle/>
          <a:p>
            <a:pPr algn="ctr"/>
            <a:r>
              <a:rPr lang="en-US" sz="4800" b="1" dirty="0">
                <a:solidFill>
                  <a:srgbClr val="002060"/>
                </a:solidFill>
                <a:effectLst>
                  <a:outerShdw blurRad="38100" dist="38100" dir="2700000" algn="tl">
                    <a:srgbClr val="000000">
                      <a:alpha val="43137"/>
                    </a:srgbClr>
                  </a:outerShdw>
                </a:effectLst>
              </a:rPr>
              <a:t>Principles of Adult Learning </a:t>
            </a:r>
          </a:p>
        </p:txBody>
      </p:sp>
      <p:sp>
        <p:nvSpPr>
          <p:cNvPr id="6" name="Content Placeholder 2"/>
          <p:cNvSpPr>
            <a:spLocks noGrp="1"/>
          </p:cNvSpPr>
          <p:nvPr>
            <p:ph idx="1"/>
          </p:nvPr>
        </p:nvSpPr>
        <p:spPr>
          <a:xfrm>
            <a:off x="457200" y="2286000"/>
            <a:ext cx="8229600" cy="3962400"/>
          </a:xfrm>
        </p:spPr>
        <p:txBody>
          <a:bodyPr/>
          <a:lstStyle/>
          <a:p>
            <a:pPr lvl="0">
              <a:lnSpc>
                <a:spcPct val="100000"/>
              </a:lnSpc>
              <a:spcBef>
                <a:spcPts val="600"/>
              </a:spcBef>
              <a:spcAft>
                <a:spcPts val="600"/>
              </a:spcAft>
            </a:pPr>
            <a:r>
              <a:rPr lang="en-US" sz="2800" b="1" i="1" dirty="0">
                <a:solidFill>
                  <a:srgbClr val="002060"/>
                </a:solidFill>
              </a:rPr>
              <a:t>Adults are autonomous and self-directed</a:t>
            </a:r>
            <a:r>
              <a:rPr lang="en-US" b="1" i="1" dirty="0">
                <a:solidFill>
                  <a:srgbClr val="002060"/>
                </a:solidFill>
              </a:rPr>
              <a:t>:</a:t>
            </a:r>
          </a:p>
          <a:p>
            <a:pPr marL="398463" lvl="0" indent="0" algn="just">
              <a:lnSpc>
                <a:spcPct val="100000"/>
              </a:lnSpc>
              <a:spcBef>
                <a:spcPts val="600"/>
              </a:spcBef>
              <a:spcAft>
                <a:spcPts val="600"/>
              </a:spcAft>
              <a:buNone/>
            </a:pPr>
            <a:r>
              <a:rPr lang="en-US" sz="2800" dirty="0"/>
              <a:t>Trainers must actively involve them in the learning process and serve as facilitators rather than fact generators. Trainers should also allow participants responsibility for presentations and group leadership and show participants how the class will help them reach their goals.</a:t>
            </a:r>
          </a:p>
        </p:txBody>
      </p:sp>
    </p:spTree>
    <p:extLst>
      <p:ext uri="{BB962C8B-B14F-4D97-AF65-F5344CB8AC3E}">
        <p14:creationId xmlns:p14="http://schemas.microsoft.com/office/powerpoint/2010/main" val="139192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25563"/>
          </a:xfrm>
        </p:spPr>
        <p:txBody>
          <a:bodyPr vert="horz" lIns="91440" tIns="45720" rIns="91440" bIns="45720" rtlCol="0" anchor="ctr">
            <a:noAutofit/>
          </a:bodyPr>
          <a:lstStyle/>
          <a:p>
            <a:pPr algn="ctr"/>
            <a:r>
              <a:rPr lang="en-US" sz="4800" b="1" dirty="0">
                <a:solidFill>
                  <a:srgbClr val="002060"/>
                </a:solidFill>
                <a:effectLst>
                  <a:outerShdw blurRad="38100" dist="38100" dir="2700000" algn="tl">
                    <a:srgbClr val="000000">
                      <a:alpha val="43137"/>
                    </a:srgbClr>
                  </a:outerShdw>
                </a:effectLst>
              </a:rPr>
              <a:t>Principles of Adult Learning </a:t>
            </a:r>
            <a:r>
              <a:rPr lang="en-US" sz="3600" b="1" i="1" dirty="0">
                <a:solidFill>
                  <a:srgbClr val="002060"/>
                </a:solidFill>
                <a:effectLst>
                  <a:outerShdw blurRad="38100" dist="38100" dir="2700000" algn="tl">
                    <a:srgbClr val="000000">
                      <a:alpha val="43137"/>
                    </a:srgbClr>
                  </a:outerShdw>
                </a:effectLst>
              </a:rPr>
              <a:t>(Cont.) </a:t>
            </a:r>
            <a:endParaRPr lang="en-US" sz="4800" b="1" i="1" dirty="0">
              <a:solidFill>
                <a:srgbClr val="002060"/>
              </a:solidFill>
              <a:effectLst>
                <a:outerShdw blurRad="38100" dist="38100" dir="2700000" algn="tl">
                  <a:srgbClr val="000000">
                    <a:alpha val="43137"/>
                  </a:srgbClr>
                </a:outerShdw>
              </a:effectLst>
            </a:endParaRPr>
          </a:p>
        </p:txBody>
      </p:sp>
      <p:sp>
        <p:nvSpPr>
          <p:cNvPr id="6" name="Content Placeholder 2"/>
          <p:cNvSpPr>
            <a:spLocks noGrp="1"/>
          </p:cNvSpPr>
          <p:nvPr>
            <p:ph idx="1"/>
          </p:nvPr>
        </p:nvSpPr>
        <p:spPr>
          <a:xfrm>
            <a:off x="381000" y="2286000"/>
            <a:ext cx="8763000" cy="4343400"/>
          </a:xfrm>
        </p:spPr>
        <p:txBody>
          <a:bodyPr/>
          <a:lstStyle/>
          <a:p>
            <a:pPr>
              <a:lnSpc>
                <a:spcPct val="100000"/>
              </a:lnSpc>
              <a:spcBef>
                <a:spcPts val="600"/>
              </a:spcBef>
              <a:spcAft>
                <a:spcPts val="600"/>
              </a:spcAft>
            </a:pPr>
            <a:r>
              <a:rPr lang="en-US" b="1" i="1" dirty="0">
                <a:solidFill>
                  <a:srgbClr val="002060"/>
                </a:solidFill>
              </a:rPr>
              <a:t>Adults have accumulates a foundation of life experiences and knowledge:</a:t>
            </a:r>
          </a:p>
          <a:p>
            <a:pPr marL="398463" indent="0" algn="just">
              <a:lnSpc>
                <a:spcPct val="114000"/>
              </a:lnSpc>
              <a:spcBef>
                <a:spcPts val="0"/>
              </a:spcBef>
              <a:buNone/>
            </a:pPr>
            <a:r>
              <a:rPr lang="en-US" sz="3200" dirty="0"/>
              <a:t>Trainers need to connect learning to </a:t>
            </a:r>
          </a:p>
          <a:p>
            <a:pPr marL="398463" indent="0" algn="just">
              <a:lnSpc>
                <a:spcPct val="114000"/>
              </a:lnSpc>
              <a:spcBef>
                <a:spcPts val="0"/>
              </a:spcBef>
              <a:buNone/>
            </a:pPr>
            <a:r>
              <a:rPr lang="en-US" sz="3200" dirty="0"/>
              <a:t>that knowledge/experience base by</a:t>
            </a:r>
          </a:p>
          <a:p>
            <a:pPr marL="398463" indent="0" algn="just">
              <a:lnSpc>
                <a:spcPct val="114000"/>
              </a:lnSpc>
              <a:spcBef>
                <a:spcPts val="0"/>
              </a:spcBef>
              <a:buNone/>
            </a:pPr>
            <a:r>
              <a:rPr lang="en-US" sz="3200" dirty="0"/>
              <a:t>encouraging participants to share </a:t>
            </a:r>
          </a:p>
          <a:p>
            <a:pPr marL="398463" indent="0" algn="just">
              <a:lnSpc>
                <a:spcPct val="114000"/>
              </a:lnSpc>
              <a:spcBef>
                <a:spcPts val="0"/>
              </a:spcBef>
              <a:buNone/>
            </a:pPr>
            <a:r>
              <a:rPr lang="en-US" sz="3200" dirty="0"/>
              <a:t>relevant experience/knowledge.</a:t>
            </a:r>
          </a:p>
          <a:p>
            <a:pPr marL="515938" indent="-58738" algn="just">
              <a:buNone/>
            </a:pPr>
            <a:endParaRPr lang="en-US" dirty="0"/>
          </a:p>
        </p:txBody>
      </p:sp>
    </p:spTree>
    <p:extLst>
      <p:ext uri="{BB962C8B-B14F-4D97-AF65-F5344CB8AC3E}">
        <p14:creationId xmlns:p14="http://schemas.microsoft.com/office/powerpoint/2010/main" val="3469068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325563"/>
          </a:xfrm>
        </p:spPr>
        <p:txBody>
          <a:bodyPr vert="horz" lIns="91440" tIns="45720" rIns="91440" bIns="45720" rtlCol="0" anchor="ctr">
            <a:noAutofit/>
          </a:bodyPr>
          <a:lstStyle/>
          <a:p>
            <a:pPr algn="ctr"/>
            <a:r>
              <a:rPr lang="en-US" sz="4800" b="1" dirty="0">
                <a:solidFill>
                  <a:srgbClr val="002060"/>
                </a:solidFill>
                <a:effectLst>
                  <a:outerShdw blurRad="38100" dist="38100" dir="2700000" algn="tl">
                    <a:srgbClr val="000000">
                      <a:alpha val="43137"/>
                    </a:srgbClr>
                  </a:outerShdw>
                </a:effectLst>
              </a:rPr>
              <a:t>Principles of Adult Learning </a:t>
            </a:r>
            <a:r>
              <a:rPr lang="en-US" sz="3600" b="1" dirty="0">
                <a:solidFill>
                  <a:srgbClr val="002060"/>
                </a:solidFill>
                <a:effectLst>
                  <a:outerShdw blurRad="38100" dist="38100" dir="2700000" algn="tl">
                    <a:srgbClr val="000000">
                      <a:alpha val="43137"/>
                    </a:srgbClr>
                  </a:outerShdw>
                </a:effectLst>
              </a:rPr>
              <a:t>(Cont.) </a:t>
            </a:r>
            <a:endParaRPr lang="en-US" sz="4800" b="1" dirty="0">
              <a:solidFill>
                <a:srgbClr val="002060"/>
              </a:solidFill>
              <a:effectLst>
                <a:outerShdw blurRad="38100" dist="38100" dir="2700000" algn="tl">
                  <a:srgbClr val="000000">
                    <a:alpha val="43137"/>
                  </a:srgbClr>
                </a:outerShdw>
              </a:effectLst>
            </a:endParaRPr>
          </a:p>
        </p:txBody>
      </p:sp>
      <p:sp>
        <p:nvSpPr>
          <p:cNvPr id="6" name="Content Placeholder 2"/>
          <p:cNvSpPr>
            <a:spLocks noGrp="1"/>
          </p:cNvSpPr>
          <p:nvPr>
            <p:ph idx="1"/>
          </p:nvPr>
        </p:nvSpPr>
        <p:spPr>
          <a:xfrm>
            <a:off x="457200" y="2133600"/>
            <a:ext cx="8229600" cy="3962400"/>
          </a:xfrm>
        </p:spPr>
        <p:txBody>
          <a:bodyPr>
            <a:normAutofit/>
          </a:bodyPr>
          <a:lstStyle/>
          <a:p>
            <a:pPr lvl="0" algn="just">
              <a:lnSpc>
                <a:spcPct val="100000"/>
              </a:lnSpc>
              <a:spcBef>
                <a:spcPts val="600"/>
              </a:spcBef>
              <a:spcAft>
                <a:spcPts val="600"/>
              </a:spcAft>
            </a:pPr>
            <a:r>
              <a:rPr lang="en-US" sz="3200" b="1" i="1" dirty="0">
                <a:solidFill>
                  <a:srgbClr val="002060"/>
                </a:solidFill>
              </a:rPr>
              <a:t>Adults are goal-oriented:</a:t>
            </a:r>
          </a:p>
          <a:p>
            <a:pPr marL="457200" lvl="0" indent="0" algn="just">
              <a:lnSpc>
                <a:spcPct val="100000"/>
              </a:lnSpc>
              <a:spcBef>
                <a:spcPts val="600"/>
              </a:spcBef>
              <a:spcAft>
                <a:spcPts val="600"/>
              </a:spcAft>
              <a:buNone/>
            </a:pPr>
            <a:r>
              <a:rPr lang="en-US" sz="3200" dirty="0"/>
              <a:t>They appreciate an educational program that is organized and has clearly defined elements. Trainers must show adult learners how the class relates to their goals early.</a:t>
            </a:r>
          </a:p>
        </p:txBody>
      </p:sp>
    </p:spTree>
    <p:extLst>
      <p:ext uri="{BB962C8B-B14F-4D97-AF65-F5344CB8AC3E}">
        <p14:creationId xmlns:p14="http://schemas.microsoft.com/office/powerpoint/2010/main" val="4019595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2133600"/>
            <a:ext cx="8229600" cy="3962400"/>
          </a:xfrm>
        </p:spPr>
        <p:txBody>
          <a:bodyPr>
            <a:normAutofit/>
          </a:bodyPr>
          <a:lstStyle/>
          <a:p>
            <a:pPr lvl="0">
              <a:lnSpc>
                <a:spcPct val="100000"/>
              </a:lnSpc>
              <a:spcBef>
                <a:spcPts val="600"/>
              </a:spcBef>
              <a:spcAft>
                <a:spcPts val="600"/>
              </a:spcAft>
            </a:pPr>
            <a:r>
              <a:rPr lang="en-US" sz="3200" b="1" i="1" dirty="0">
                <a:solidFill>
                  <a:srgbClr val="002060"/>
                </a:solidFill>
              </a:rPr>
              <a:t>Adults are relevancy-oriented:</a:t>
            </a:r>
          </a:p>
          <a:p>
            <a:pPr marL="457200" lvl="0" indent="0" algn="just">
              <a:lnSpc>
                <a:spcPct val="100000"/>
              </a:lnSpc>
              <a:spcBef>
                <a:spcPts val="600"/>
              </a:spcBef>
              <a:spcAft>
                <a:spcPts val="600"/>
              </a:spcAft>
              <a:buNone/>
            </a:pPr>
            <a:r>
              <a:rPr lang="en-US" sz="3200" dirty="0"/>
              <a:t>Learning has to be applicable to their work or other responsibilities to be of value to them. Trainers must identify objectives before the course begins and relate theories and concepts to a setting familiar to participants.</a:t>
            </a:r>
          </a:p>
        </p:txBody>
      </p:sp>
      <p:sp>
        <p:nvSpPr>
          <p:cNvPr id="7" name="Title 1">
            <a:extLst>
              <a:ext uri="{FF2B5EF4-FFF2-40B4-BE49-F238E27FC236}">
                <a16:creationId xmlns:a16="http://schemas.microsoft.com/office/drawing/2014/main" id="{7098987F-FC6B-45C0-B995-50677B9394AE}"/>
              </a:ext>
            </a:extLst>
          </p:cNvPr>
          <p:cNvSpPr>
            <a:spLocks noGrp="1"/>
          </p:cNvSpPr>
          <p:nvPr>
            <p:ph type="title"/>
          </p:nvPr>
        </p:nvSpPr>
        <p:spPr>
          <a:xfrm>
            <a:off x="0" y="457200"/>
            <a:ext cx="9144000" cy="1325563"/>
          </a:xfrm>
        </p:spPr>
        <p:txBody>
          <a:bodyPr vert="horz" lIns="91440" tIns="45720" rIns="91440" bIns="45720" rtlCol="0" anchor="ctr">
            <a:noAutofit/>
          </a:bodyPr>
          <a:lstStyle/>
          <a:p>
            <a:pPr algn="ctr"/>
            <a:r>
              <a:rPr lang="en-US" sz="4800" b="1" dirty="0">
                <a:solidFill>
                  <a:srgbClr val="002060"/>
                </a:solidFill>
                <a:effectLst>
                  <a:outerShdw blurRad="38100" dist="38100" dir="2700000" algn="tl">
                    <a:srgbClr val="000000">
                      <a:alpha val="43137"/>
                    </a:srgbClr>
                  </a:outerShdw>
                </a:effectLst>
              </a:rPr>
              <a:t>Principles of Adult Learning </a:t>
            </a:r>
            <a:r>
              <a:rPr lang="en-US" sz="3600" b="1" dirty="0">
                <a:solidFill>
                  <a:srgbClr val="002060"/>
                </a:solidFill>
                <a:effectLst>
                  <a:outerShdw blurRad="38100" dist="38100" dir="2700000" algn="tl">
                    <a:srgbClr val="000000">
                      <a:alpha val="43137"/>
                    </a:srgbClr>
                  </a:outerShdw>
                </a:effectLst>
              </a:rPr>
              <a:t>(Cont.) </a:t>
            </a:r>
            <a:endParaRPr lang="en-US" sz="48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6662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12A99FCCB20A5945B7573BBA34F6DE29" ma:contentTypeVersion="35" ma:contentTypeDescription="Create a new document." ma:contentTypeScope="" ma:versionID="463919066665c09fdd931b40c5e14755">
  <xsd:schema xmlns:xsd="http://www.w3.org/2001/XMLSchema" xmlns:xs="http://www.w3.org/2001/XMLSchema" xmlns:p="http://schemas.microsoft.com/office/2006/metadata/properties" xmlns:ns1="http://schemas.microsoft.com/sharepoint/v3" xmlns:ns2="ca283e0b-db31-4043-a2ef-b80661bf084a" xmlns:ns3="http://schemas.microsoft.com/sharepoint.v3" xmlns:ns4="a5badce5-7d57-4702-a8eb-ada9c2ec2c54" xmlns:ns5="ac467340-e311-47a8-8ae9-431a04b01667" xmlns:ns6="http://schemas.microsoft.com/sharepoint/v4" targetNamespace="http://schemas.microsoft.com/office/2006/metadata/properties" ma:root="true" ma:fieldsID="5871a1cfd8bc97081a9c535119c7aa2e" ns1:_="" ns2:_="" ns3:_="" ns4:_="" ns5:_="" ns6:_="">
    <xsd:import namespace="http://schemas.microsoft.com/sharepoint/v3"/>
    <xsd:import namespace="ca283e0b-db31-4043-a2ef-b80661bf084a"/>
    <xsd:import namespace="http://schemas.microsoft.com/sharepoint.v3"/>
    <xsd:import namespace="a5badce5-7d57-4702-a8eb-ada9c2ec2c54"/>
    <xsd:import namespace="ac467340-e311-47a8-8ae9-431a04b01667"/>
    <xsd:import namespace="http://schemas.microsoft.com/sharepoint/v4"/>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2:j169e817e0ee4eb8974e6fc4a2762909" minOccurs="0"/>
                <xsd:element ref="ns2:j048a4f9aaad4a8990a1d5e5f53cb451" minOccurs="0"/>
                <xsd:element ref="ns5:MediaServiceMetadata" minOccurs="0"/>
                <xsd:element ref="ns5:MediaServiceFastMetadata" minOccurs="0"/>
                <xsd:element ref="ns4:SharedWithUsers" minOccurs="0"/>
                <xsd:element ref="ns4:SharedWithDetails" minOccurs="0"/>
                <xsd:element ref="ns5:MediaServiceOCR" minOccurs="0"/>
                <xsd:element ref="ns5:MediaServiceGenerationTime" minOccurs="0"/>
                <xsd:element ref="ns5:MediaServiceEventHashCode" minOccurs="0"/>
                <xsd:element ref="ns5:MediaServiceDateTaken" minOccurs="0"/>
                <xsd:element ref="ns5:MediaServiceAutoKeyPoints" minOccurs="0"/>
                <xsd:element ref="ns5:MediaServiceKeyPoints" minOccurs="0"/>
                <xsd:element ref="ns6:IconOverlay" minOccurs="0"/>
                <xsd:element ref="ns1:_vti_ItemHoldRecordStatus" minOccurs="0"/>
                <xsd:element ref="ns1:_vti_ItemDeclaredRecord" minOccurs="0"/>
                <xsd:element ref="ns4:TaxKeywordTaxHTField" minOccurs="0"/>
                <xsd:element ref="ns4:SemaphoreItemMetadata" minOccurs="0"/>
                <xsd:element ref="ns5:MediaLengthInSeconds" minOccurs="0"/>
                <xsd:element ref="ns5: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HoldRecordStatus" ma:index="42" nillable="true" ma:displayName="Hold and Record Status" ma:decimals="0" ma:description="" ma:hidden="true" ma:indexed="true" ma:internalName="_vti_ItemHoldRecordStatus" ma:readOnly="true">
      <xsd:simpleType>
        <xsd:restriction base="dms:Unknown"/>
      </xsd:simpleType>
    </xsd:element>
    <xsd:element name="_vti_ItemDeclaredRecord" ma:index="43" nillable="true" ma:displayName="Declared Record" ma:hidden="true" ma:internalName="_vti_ItemDeclaredRecor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28;#Lebanon-2490|9edb7c65-e5d5-4e49-90eb-6706d834a52d"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59a16472-e54d-4469-8bcc-596a5adde330}" ma:internalName="TaxCatchAllLabel" ma:readOnly="true" ma:showField="CatchAllDataLabel" ma:web="a5badce5-7d57-4702-a8eb-ada9c2ec2c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59a16472-e54d-4469-8bcc-596a5adde330}" ma:internalName="TaxCatchAll" ma:showField="CatchAllData" ma:web="a5badce5-7d57-4702-a8eb-ada9c2ec2c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element name="j169e817e0ee4eb8974e6fc4a2762909" ma:index="26" nillable="true" ma:taxonomy="true" ma:internalName="j169e817e0ee4eb8974e6fc4a2762909" ma:taxonomyFieldName="CriticalForLongTermRetention" ma:displayName="Critical for long-term retention?" ma:default="" ma:fieldId="{3169e817-e0ee-4eb8-974e-6fc4a2762909}" ma:sspId="73f51738-d318-4883-9d64-4f0bd0ccc55e" ma:termSetId="59f85175-3dbf-4592-9c1d-453af9da4e8b" ma:anchorId="00000000-0000-0000-0000-000000000000" ma:open="false" ma:isKeyword="false">
      <xsd:complexType>
        <xsd:sequence>
          <xsd:element ref="pc:Terms" minOccurs="0" maxOccurs="1"/>
        </xsd:sequence>
      </xsd:complexType>
    </xsd:element>
    <xsd:element name="j048a4f9aaad4a8990a1d5e5f53cb451" ma:index="28" nillable="true" ma:taxonomy="true" ma:internalName="j048a4f9aaad4a8990a1d5e5f53cb451" ma:taxonomyFieldName="SystemDTAC" ma:displayName="System-DT-AC" ma:default="" ma:fieldId="{3048a4f9-aaad-4a89-90a1-d5e5f53cb451}" ma:sspId="73f51738-d318-4883-9d64-4f0bd0ccc55e" ma:termSetId="1e3381f3-a35f-499a-9a3c-017e5423e02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badce5-7d57-4702-a8eb-ada9c2ec2c54" elementFormDefault="qualified">
    <xsd:import namespace="http://schemas.microsoft.com/office/2006/documentManagement/types"/>
    <xsd:import namespace="http://schemas.microsoft.com/office/infopath/2007/PartnerControls"/>
    <xsd:element name="SharedWithUsers" ma:index="3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4" nillable="true" ma:displayName="Shared With Details" ma:internalName="SharedWithDetails" ma:readOnly="true">
      <xsd:simpleType>
        <xsd:restriction base="dms:Note">
          <xsd:maxLength value="255"/>
        </xsd:restriction>
      </xsd:simpleType>
    </xsd:element>
    <xsd:element name="TaxKeywordTaxHTField" ma:index="44"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emaphoreItemMetadata" ma:index="45" nillable="true" ma:displayName="Semaphore Status" ma:hidden="true" ma:internalName="SemaphoreItemMeta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467340-e311-47a8-8ae9-431a04b01667"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DateTaken" ma:index="38" nillable="true" ma:displayName="MediaServiceDateTaken" ma:hidden="true" ma:internalName="MediaServiceDateTaken" ma:readOnly="true">
      <xsd:simpleType>
        <xsd:restriction base="dms:Text"/>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element name="MediaLengthInSeconds" ma:index="46" nillable="true" ma:displayName="Length (seconds)" ma:internalName="MediaLengthInSeconds" ma:readOnly="true">
      <xsd:simpleType>
        <xsd:restriction base="dms:Unknown"/>
      </xsd:simpleType>
    </xsd:element>
    <xsd:element name="lcf76f155ced4ddcb4097134ff3c332f" ma:index="48" nillable="true" ma:taxonomy="true" ma:internalName="lcf76f155ced4ddcb4097134ff3c332f" ma:taxonomyFieldName="MediaServiceImageTags" ma:displayName="Image Tags" ma:readOnly="false" ma:fieldId="{5cf76f15-5ced-4ddc-b409-7134ff3c332f}" ma:taxonomyMulti="true" ma:sspId="73f51738-d318-4883-9d64-4f0bd0ccc55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4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3f51738-d318-4883-9d64-4f0bd0ccc55e" ContentTypeId="0x0101009BA85F8052A6DA4FA3E31FF9F74C6970" PreviousValue="false"/>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4FC894FE0963B045A814D4F8B8F77863" ma:contentTypeVersion="7" ma:contentTypeDescription="Create a new document." ma:contentTypeScope="" ma:versionID="a205f9a1667ddc754ae4903239784794">
  <xsd:schema xmlns:xsd="http://www.w3.org/2001/XMLSchema" xmlns:xs="http://www.w3.org/2001/XMLSchema" xmlns:p="http://schemas.microsoft.com/office/2006/metadata/properties" xmlns:ns1="http://schemas.microsoft.com/sharepoint/v3" xmlns:ns2="fe7f5b94-830e-4452-bfd5-53bd544a7fe6" xmlns:ns3="207142f2-a855-436f-a174-0fa3844dcac9" xmlns:ns4="http://schemas.microsoft.com/sharepoint/v4" targetNamespace="http://schemas.microsoft.com/office/2006/metadata/properties" ma:root="true" ma:fieldsID="92d8edb4efd6214382df4267ae6f9b30" ns1:_="" ns2:_="" ns3:_="" ns4:_="">
    <xsd:import namespace="http://schemas.microsoft.com/sharepoint/v3"/>
    <xsd:import namespace="fe7f5b94-830e-4452-bfd5-53bd544a7fe6"/>
    <xsd:import namespace="207142f2-a855-436f-a174-0fa3844dcac9"/>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4: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6" nillable="true" ma:displayName="Declared Record" ma:hidden="true" ma:internalName="_vti_ItemDeclaredRecord" ma:readOnly="true">
      <xsd:simpleType>
        <xsd:restriction base="dms:DateTime"/>
      </xsd:simpleType>
    </xsd:element>
    <xsd:element name="_vti_ItemHoldRecordStatus" ma:index="17"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e7f5b94-830e-4452-bfd5-53bd544a7fe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07142f2-a855-436f-a174-0fa3844dca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IconOverlay xmlns="http://schemas.microsoft.com/sharepoint/v4">|pptx|lockoverlay.png</IconOverlay>
    <_vti_ItemDeclaredRecord xmlns="http://schemas.microsoft.com/sharepoint/v3">2024-05-08T13:44:28+00:00</_vti_ItemDeclaredRecord>
    <_vti_ItemHoldRecordStatus xmlns="http://schemas.microsoft.com/sharepoint/v3">273</_vti_ItemHoldRecordStatus>
  </documentManagement>
</p:properties>
</file>

<file path=customXml/itemProps1.xml><?xml version="1.0" encoding="utf-8"?>
<ds:datastoreItem xmlns:ds="http://schemas.openxmlformats.org/officeDocument/2006/customXml" ds:itemID="{6A84AFA4-5F63-454B-889E-B6E04CC4DF22}"/>
</file>

<file path=customXml/itemProps2.xml><?xml version="1.0" encoding="utf-8"?>
<ds:datastoreItem xmlns:ds="http://schemas.openxmlformats.org/officeDocument/2006/customXml" ds:itemID="{2E8159F8-ECD7-4E9D-B0CF-8EC257099EC7}"/>
</file>

<file path=customXml/itemProps3.xml><?xml version="1.0" encoding="utf-8"?>
<ds:datastoreItem xmlns:ds="http://schemas.openxmlformats.org/officeDocument/2006/customXml" ds:itemID="{88EDCE00-5408-40A6-9047-7974DD43FD3E}"/>
</file>

<file path=customXml/itemProps4.xml><?xml version="1.0" encoding="utf-8"?>
<ds:datastoreItem xmlns:ds="http://schemas.openxmlformats.org/officeDocument/2006/customXml" ds:itemID="{A95C800A-C8B5-4C2B-B342-B5C807EBA55B}"/>
</file>

<file path=customXml/itemProps5.xml><?xml version="1.0" encoding="utf-8"?>
<ds:datastoreItem xmlns:ds="http://schemas.openxmlformats.org/officeDocument/2006/customXml" ds:itemID="{D6AE4317-A85F-4133-BA78-19AA6D76077B}"/>
</file>

<file path=customXml/itemProps6.xml><?xml version="1.0" encoding="utf-8"?>
<ds:datastoreItem xmlns:ds="http://schemas.openxmlformats.org/officeDocument/2006/customXml" ds:itemID="{37EAA955-9804-457B-B7F8-F526509C44EC}"/>
</file>

<file path=docProps/app.xml><?xml version="1.0" encoding="utf-8"?>
<Properties xmlns="http://schemas.openxmlformats.org/officeDocument/2006/extended-properties" xmlns:vt="http://schemas.openxmlformats.org/officeDocument/2006/docPropsVTypes">
  <Template/>
  <TotalTime>246</TotalTime>
  <Words>2792</Words>
  <Application>Microsoft Macintosh PowerPoint</Application>
  <PresentationFormat>On-screen Show (4:3)</PresentationFormat>
  <Paragraphs>354</Paragraphs>
  <Slides>51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Univers LT Std 45 Light</vt:lpstr>
      <vt:lpstr>UniversLTStd-Light</vt:lpstr>
      <vt:lpstr>UniversLTStd-UltraCn</vt:lpstr>
      <vt:lpstr>Wingdings</vt:lpstr>
      <vt:lpstr>Office Theme</vt:lpstr>
      <vt:lpstr>PowerPoint Presentation</vt:lpstr>
      <vt:lpstr>Learning Domains</vt:lpstr>
      <vt:lpstr>Learning Styles</vt:lpstr>
      <vt:lpstr>Learning Styles (Cont.)</vt:lpstr>
      <vt:lpstr>Learning Styles (Cont.)</vt:lpstr>
      <vt:lpstr>Principles of Adult Learning </vt:lpstr>
      <vt:lpstr>Principles of Adult Learning (Cont.) </vt:lpstr>
      <vt:lpstr>Principles of Adult Learning (Cont.) </vt:lpstr>
      <vt:lpstr>Principles of Adult Learning (Cont.) </vt:lpstr>
      <vt:lpstr>Principles of Adult Learning (Cont.) </vt:lpstr>
      <vt:lpstr>Motivating the Adult Learner</vt:lpstr>
      <vt:lpstr>Motivating the Adult Learner (Cont.)</vt:lpstr>
      <vt:lpstr>Motivating the Adult Learner (Cont.)</vt:lpstr>
      <vt:lpstr>Six Essential Skills of an Effective Facilitator</vt:lpstr>
      <vt:lpstr>Six Essential Skills of an Effective Facilitator (Cont.)</vt:lpstr>
      <vt:lpstr>Six Essential Skills of an Effective Facilitator (Cont.)</vt:lpstr>
      <vt:lpstr>List of The Top Characteristics of an Effective Facilitator</vt:lpstr>
      <vt:lpstr>List of The Top Characteristics of an Effective Facilitator (Cont.)</vt:lpstr>
      <vt:lpstr>List of The Top Characteristics of an Effective Facilitator (Cont.)</vt:lpstr>
      <vt:lpstr>PowerPoint Presentation</vt:lpstr>
      <vt:lpstr>Introduction</vt:lpstr>
      <vt:lpstr>Jigsaw Groups for Cooperative Learning</vt:lpstr>
      <vt:lpstr>Jigsaw Groups   Example</vt:lpstr>
      <vt:lpstr>Jigsaw Groups Example (Cont.)</vt:lpstr>
      <vt:lpstr>Jigsaw Groups </vt:lpstr>
      <vt:lpstr>Jigsaw Groups</vt:lpstr>
      <vt:lpstr>Jigsaw Groups</vt:lpstr>
      <vt:lpstr>Demonstration </vt:lpstr>
      <vt:lpstr>Demonstration (Cont.) </vt:lpstr>
      <vt:lpstr>Role Play </vt:lpstr>
      <vt:lpstr>Role Play (Cont.) </vt:lpstr>
      <vt:lpstr>Assignment</vt:lpstr>
      <vt:lpstr>Assignment  (Cont.) </vt:lpstr>
      <vt:lpstr>The Questions and Answers</vt:lpstr>
      <vt:lpstr>The Questions and Answers (Cont.)</vt:lpstr>
      <vt:lpstr>Practical Field Experience </vt:lpstr>
      <vt:lpstr>Practical Field Experience  (Cont.)</vt:lpstr>
      <vt:lpstr>Group Work </vt:lpstr>
      <vt:lpstr>Group Work (Cont.) </vt:lpstr>
      <vt:lpstr>Brainstorming </vt:lpstr>
      <vt:lpstr>Brainstorming (Cont.) </vt:lpstr>
      <vt:lpstr>Brainstorming (Cont.) </vt:lpstr>
      <vt:lpstr>The Case Study </vt:lpstr>
      <vt:lpstr>The Case Study (Cont.)</vt:lpstr>
      <vt:lpstr>The Lecture </vt:lpstr>
      <vt:lpstr>Advantages:  (depending upon the skill of the lecturer)</vt:lpstr>
      <vt:lpstr>Weaknesses and limitations: </vt:lpstr>
      <vt:lpstr>Interactive Lecture/presentation</vt:lpstr>
      <vt:lpstr>Interactive Lecture/presentation (Cont.) </vt:lpstr>
      <vt:lpstr>Criteria for selecting the suitable training Methods</vt:lpstr>
      <vt:lpstr>Can I use more than one method in the same training?  How many methods can I use in the same training ?</vt:lpstr>
    </vt:vector>
  </TitlesOfParts>
  <Manager/>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Engagement Training Of Frontline Workers Trainers</dc:title>
  <dc:subject/>
  <dc:creator>Dr. Salah</dc:creator>
  <cp:keywords/>
  <dc:description/>
  <cp:lastModifiedBy>Marwa Kamel</cp:lastModifiedBy>
  <cp:revision>36</cp:revision>
  <dcterms:created xsi:type="dcterms:W3CDTF">2019-03-05T12:27:19Z</dcterms:created>
  <dcterms:modified xsi:type="dcterms:W3CDTF">2019-09-19T10:02:40Z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TC060888081033</vt:lpwstr>
  </property>
  <property fmtid="{D5CDD505-2E9C-101B-9397-08002B2CF9AE}" pid="3" name="ContentTypeId">
    <vt:lpwstr>0x0101004FC894FE0963B045A814D4F8B8F77863</vt:lpwstr>
  </property>
  <property fmtid="{D5CDD505-2E9C-101B-9397-08002B2CF9AE}" pid="4" name="OfficeDivision">
    <vt:lpwstr>383;#Lebanon-2490|9edb7c65-e5d5-4e49-90eb-6706d834a52d</vt:lpwstr>
  </property>
  <property fmtid="{D5CDD505-2E9C-101B-9397-08002B2CF9AE}" pid="5" name="TaxKeyword">
    <vt:lpwstr/>
  </property>
  <property fmtid="{D5CDD505-2E9C-101B-9397-08002B2CF9AE}" pid="6" name="SystemDTAC">
    <vt:lpwstr/>
  </property>
  <property fmtid="{D5CDD505-2E9C-101B-9397-08002B2CF9AE}" pid="7" name="Topic">
    <vt:lpwstr/>
  </property>
  <property fmtid="{D5CDD505-2E9C-101B-9397-08002B2CF9AE}" pid="8" name="MediaServiceImageTags">
    <vt:lpwstr/>
  </property>
  <property fmtid="{D5CDD505-2E9C-101B-9397-08002B2CF9AE}" pid="9" name="CriticalForLongTermRetention">
    <vt:lpwstr/>
  </property>
  <property fmtid="{D5CDD505-2E9C-101B-9397-08002B2CF9AE}" pid="10" name="DocumentType">
    <vt:lpwstr/>
  </property>
  <property fmtid="{D5CDD505-2E9C-101B-9397-08002B2CF9AE}" pid="11" name="GeographicScope">
    <vt:lpwstr/>
  </property>
  <property fmtid="{D5CDD505-2E9C-101B-9397-08002B2CF9AE}" pid="12" name="K_UNICEFComments">
    <vt:lpwstr/>
  </property>
  <property fmtid="{D5CDD505-2E9C-101B-9397-08002B2CF9AE}" pid="13" name="mda26ace941f4791a7314a339fee829c">
    <vt:lpwstr/>
  </property>
  <property fmtid="{D5CDD505-2E9C-101B-9397-08002B2CF9AE}" pid="14" name="h6a71f3e574e4344bc34f3fc9dd20054">
    <vt:lpwstr/>
  </property>
  <property fmtid="{D5CDD505-2E9C-101B-9397-08002B2CF9AE}" pid="15" name="K_UNICEFRequestedBy">
    <vt:lpwstr>831</vt:lpwstr>
  </property>
  <property fmtid="{D5CDD505-2E9C-101B-9397-08002B2CF9AE}" pid="16" name="K_UNICEFStatus">
    <vt:lpwstr>Approved</vt:lpwstr>
  </property>
  <property fmtid="{D5CDD505-2E9C-101B-9397-08002B2CF9AE}" pid="17" name="K_UNICEFApprovedBy">
    <vt:lpwstr>831</vt:lpwstr>
  </property>
  <property fmtid="{D5CDD505-2E9C-101B-9397-08002B2CF9AE}" pid="18" name="TaxCatchAll">
    <vt:lpwstr>383;#Lebanon-2490|9edb7c65-e5d5-4e49-90eb-6706d834a52d</vt:lpwstr>
  </property>
  <property fmtid="{D5CDD505-2E9C-101B-9397-08002B2CF9AE}" pid="19" name="j169e817e0ee4eb8974e6fc4a2762909">
    <vt:lpwstr/>
  </property>
  <property fmtid="{D5CDD505-2E9C-101B-9397-08002B2CF9AE}" pid="20" name="k8c968e8c72a4eda96b7e8fdbe192be2">
    <vt:lpwstr/>
  </property>
  <property fmtid="{D5CDD505-2E9C-101B-9397-08002B2CF9AE}" pid="21" name="j048a4f9aaad4a8990a1d5e5f53cb451">
    <vt:lpwstr/>
  </property>
  <property fmtid="{D5CDD505-2E9C-101B-9397-08002B2CF9AE}" pid="22" name="ga975397408f43e4b84ec8e5a598e523">
    <vt:lpwstr>Lebanon-2490|9edb7c65-e5d5-4e49-90eb-6706d834a52d</vt:lpwstr>
  </property>
  <property fmtid="{D5CDD505-2E9C-101B-9397-08002B2CF9AE}" pid="23" name="ecm_ItemDeleteBlockHolders">
    <vt:lpwstr>ecm_InPlaceRecordLock</vt:lpwstr>
  </property>
  <property fmtid="{D5CDD505-2E9C-101B-9397-08002B2CF9AE}" pid="24" name="ecm_RecordRestrictions">
    <vt:lpwstr>BlockDelete, BlockEdit</vt:lpwstr>
  </property>
  <property fmtid="{D5CDD505-2E9C-101B-9397-08002B2CF9AE}" pid="25" name="ecm_ItemLockHolders">
    <vt:lpwstr>ecm_InPlaceRecordLock</vt:lpwstr>
  </property>
  <property fmtid="{D5CDD505-2E9C-101B-9397-08002B2CF9AE}" pid="26" name="IsK_UNICEFApproved">
    <vt:bool>true</vt:bool>
  </property>
</Properties>
</file>