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7"/>
  </p:notesMasterIdLst>
  <p:handoutMasterIdLst>
    <p:handoutMasterId r:id="rId8"/>
  </p:handoutMasterIdLst>
  <p:sldIdLst>
    <p:sldId id="327" r:id="rId2"/>
    <p:sldId id="335" r:id="rId3"/>
    <p:sldId id="336" r:id="rId4"/>
    <p:sldId id="337" r:id="rId5"/>
    <p:sldId id="338" r:id="rId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Corp." initials="" lastIdx="0" clrIdx="0"/>
  <p:cmAuthor id="2" name="Julianne Birungi" initials="JB" lastIdx="3" clrIdx="1">
    <p:extLst>
      <p:ext uri="{19B8F6BF-5375-455C-9EA6-DF929625EA0E}">
        <p15:presenceInfo xmlns:p15="http://schemas.microsoft.com/office/powerpoint/2012/main" xmlns="" userId="S-1-5-21-889838981-920820592-1903951286-459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2D8E"/>
    <a:srgbClr val="FFCC99"/>
    <a:srgbClr val="FF99FF"/>
    <a:srgbClr val="9900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8" autoAdjust="0"/>
    <p:restoredTop sz="94056" autoAdjust="0"/>
  </p:normalViewPr>
  <p:slideViewPr>
    <p:cSldViewPr>
      <p:cViewPr varScale="1">
        <p:scale>
          <a:sx n="101" d="100"/>
          <a:sy n="101" d="100"/>
        </p:scale>
        <p:origin x="-96" y="-12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9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18" Type="http://schemas.openxmlformats.org/officeDocument/2006/relationships/customXml" Target="../customXml/item5.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19" Type="http://schemas.openxmlformats.org/officeDocument/2006/relationships/customXml" Target="../customXml/item6.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F3541B8-08F5-4ADB-ADFD-E51942939E33}"/>
              </a:ext>
            </a:extLst>
          </p:cNvPr>
          <p:cNvSpPr>
            <a:spLocks noGrp="1"/>
          </p:cNvSpPr>
          <p:nvPr>
            <p:ph type="hdr" sz="quarter"/>
          </p:nvPr>
        </p:nvSpPr>
        <p:spPr>
          <a:xfrm>
            <a:off x="0" y="0"/>
            <a:ext cx="3032125" cy="465138"/>
          </a:xfrm>
          <a:prstGeom prst="rect">
            <a:avLst/>
          </a:prstGeom>
        </p:spPr>
        <p:txBody>
          <a:bodyPr vert="horz" lIns="91440" tIns="45720" rIns="91440" bIns="45720" rtlCol="0"/>
          <a:lstStyle>
            <a:lvl1pPr algn="l">
              <a:defRPr sz="1200"/>
            </a:lvl1pPr>
          </a:lstStyle>
          <a:p>
            <a:r>
              <a:rPr lang="en-US"/>
              <a:t>Step 4. Action Planning                                         Day 2, Annex 22</a:t>
            </a:r>
          </a:p>
        </p:txBody>
      </p:sp>
      <p:sp>
        <p:nvSpPr>
          <p:cNvPr id="3" name="Date Placeholder 2">
            <a:extLst>
              <a:ext uri="{FF2B5EF4-FFF2-40B4-BE49-F238E27FC236}">
                <a16:creationId xmlns:a16="http://schemas.microsoft.com/office/drawing/2014/main" xmlns="" id="{453FA445-2356-4AB5-824B-A1729617CB1C}"/>
              </a:ext>
            </a:extLst>
          </p:cNvPr>
          <p:cNvSpPr>
            <a:spLocks noGrp="1"/>
          </p:cNvSpPr>
          <p:nvPr>
            <p:ph type="dt" sz="quarter" idx="1"/>
          </p:nvPr>
        </p:nvSpPr>
        <p:spPr>
          <a:xfrm>
            <a:off x="3963988" y="0"/>
            <a:ext cx="3032125" cy="465138"/>
          </a:xfrm>
          <a:prstGeom prst="rect">
            <a:avLst/>
          </a:prstGeom>
        </p:spPr>
        <p:txBody>
          <a:bodyPr vert="horz" lIns="91440" tIns="45720" rIns="91440" bIns="45720" rtlCol="0"/>
          <a:lstStyle>
            <a:lvl1pPr algn="r">
              <a:defRPr sz="1200"/>
            </a:lvl1pPr>
          </a:lstStyle>
          <a:p>
            <a:fld id="{2BC18822-07DB-4069-8E23-583890704181}" type="datetimeFigureOut">
              <a:rPr lang="en-US" smtClean="0"/>
              <a:t>10/28/2019</a:t>
            </a:fld>
            <a:endParaRPr lang="en-US"/>
          </a:p>
        </p:txBody>
      </p:sp>
      <p:sp>
        <p:nvSpPr>
          <p:cNvPr id="4" name="Footer Placeholder 3">
            <a:extLst>
              <a:ext uri="{FF2B5EF4-FFF2-40B4-BE49-F238E27FC236}">
                <a16:creationId xmlns:a16="http://schemas.microsoft.com/office/drawing/2014/main" xmlns="" id="{B9CAED40-47A2-432D-A9D0-0D2B5585F8F1}"/>
              </a:ext>
            </a:extLst>
          </p:cNvPr>
          <p:cNvSpPr>
            <a:spLocks noGrp="1"/>
          </p:cNvSpPr>
          <p:nvPr>
            <p:ph type="ftr" sz="quarter" idx="2"/>
          </p:nvPr>
        </p:nvSpPr>
        <p:spPr>
          <a:xfrm>
            <a:off x="0" y="8818563"/>
            <a:ext cx="3032125"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FAE0D0CA-37EE-4C72-BA23-1C78449DC3A9}"/>
              </a:ext>
            </a:extLst>
          </p:cNvPr>
          <p:cNvSpPr>
            <a:spLocks noGrp="1"/>
          </p:cNvSpPr>
          <p:nvPr>
            <p:ph type="sldNum" sz="quarter" idx="3"/>
          </p:nvPr>
        </p:nvSpPr>
        <p:spPr>
          <a:xfrm>
            <a:off x="3963988" y="8818563"/>
            <a:ext cx="3032125" cy="465137"/>
          </a:xfrm>
          <a:prstGeom prst="rect">
            <a:avLst/>
          </a:prstGeom>
        </p:spPr>
        <p:txBody>
          <a:bodyPr vert="horz" lIns="91440" tIns="45720" rIns="91440" bIns="45720" rtlCol="0" anchor="b"/>
          <a:lstStyle>
            <a:lvl1pPr algn="r">
              <a:defRPr sz="1200"/>
            </a:lvl1pPr>
          </a:lstStyle>
          <a:p>
            <a:fld id="{92946FB9-839F-4E17-8D48-1C78A3C743B2}" type="slidenum">
              <a:rPr lang="en-US" smtClean="0"/>
              <a:t>‹#›</a:t>
            </a:fld>
            <a:endParaRPr lang="en-US"/>
          </a:p>
        </p:txBody>
      </p:sp>
    </p:spTree>
    <p:extLst>
      <p:ext uri="{BB962C8B-B14F-4D97-AF65-F5344CB8AC3E}">
        <p14:creationId xmlns:p14="http://schemas.microsoft.com/office/powerpoint/2010/main" val="78807153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r>
              <a:rPr lang="en-US" altLang="en-US"/>
              <a:t>Step 4. Action Planning                                         Day 2, Annex 22</a:t>
            </a:r>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ltLang="en-US"/>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altLang="en-US"/>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B732AF5F-A3B7-45A9-A34E-00349B99D9A5}" type="slidenum">
              <a:rPr lang="en-US" altLang="en-US"/>
              <a:pPr/>
              <a:t>‹#›</a:t>
            </a:fld>
            <a:endParaRPr lang="en-US" altLang="en-US"/>
          </a:p>
        </p:txBody>
      </p:sp>
    </p:spTree>
    <p:extLst>
      <p:ext uri="{BB962C8B-B14F-4D97-AF65-F5344CB8AC3E}">
        <p14:creationId xmlns:p14="http://schemas.microsoft.com/office/powerpoint/2010/main" val="3512897478"/>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6A838-3B57-4070-8F3C-E81E8B4148D1}" type="slidenum">
              <a:rPr lang="en-US" altLang="en-US"/>
              <a:pPr/>
              <a:t>1</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Click to add notes</a:t>
            </a:r>
          </a:p>
        </p:txBody>
      </p:sp>
      <p:sp>
        <p:nvSpPr>
          <p:cNvPr id="2" name="Header Placeholder 1">
            <a:extLst>
              <a:ext uri="{FF2B5EF4-FFF2-40B4-BE49-F238E27FC236}">
                <a16:creationId xmlns:a16="http://schemas.microsoft.com/office/drawing/2014/main" xmlns="" id="{5C43C0F2-FD87-42A3-B771-5BE3A412A5D5}"/>
              </a:ext>
            </a:extLst>
          </p:cNvPr>
          <p:cNvSpPr>
            <a:spLocks noGrp="1"/>
          </p:cNvSpPr>
          <p:nvPr>
            <p:ph type="hdr" sz="quarter"/>
          </p:nvPr>
        </p:nvSpPr>
        <p:spPr/>
        <p:txBody>
          <a:bodyPr/>
          <a:lstStyle/>
          <a:p>
            <a:r>
              <a:rPr lang="en-US" altLang="en-US"/>
              <a:t>Step 4. Action Planning                                         Day 2, Annex 22</a:t>
            </a:r>
          </a:p>
        </p:txBody>
      </p:sp>
    </p:spTree>
    <p:extLst>
      <p:ext uri="{BB962C8B-B14F-4D97-AF65-F5344CB8AC3E}">
        <p14:creationId xmlns:p14="http://schemas.microsoft.com/office/powerpoint/2010/main" val="398073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0D8F3-B8D4-4A3B-ABBE-3C6937503845}"/>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xmlns="" id="{32021A19-D524-4C16-BABC-8B21EDA5AA4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2EAB7879-57E1-40A7-86FF-64B70E16E2A2}"/>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191A6618-CA5F-44AF-BE0B-3C33FE866BA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6B8317DD-B16C-4722-BF54-4E16C9E2E66E}"/>
              </a:ext>
            </a:extLst>
          </p:cNvPr>
          <p:cNvSpPr>
            <a:spLocks noGrp="1"/>
          </p:cNvSpPr>
          <p:nvPr>
            <p:ph type="sldNum" sz="quarter" idx="12"/>
          </p:nvPr>
        </p:nvSpPr>
        <p:spPr/>
        <p:txBody>
          <a:bodyPr/>
          <a:lstStyle/>
          <a:p>
            <a:fld id="{0E9586CE-DB70-4AD8-AA46-94EC5785DF8C}" type="slidenum">
              <a:rPr lang="en-US" altLang="en-US" smtClean="0"/>
              <a:pPr/>
              <a:t>‹#›</a:t>
            </a:fld>
            <a:endParaRPr lang="en-US" altLang="en-US"/>
          </a:p>
        </p:txBody>
      </p:sp>
    </p:spTree>
    <p:extLst>
      <p:ext uri="{BB962C8B-B14F-4D97-AF65-F5344CB8AC3E}">
        <p14:creationId xmlns:p14="http://schemas.microsoft.com/office/powerpoint/2010/main" val="369995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82248-249C-42E1-9D12-DAF2A2DF91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67F7AB3-271E-4AD4-9CA6-769693AD74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8AD8B7-177B-4C51-8DA6-AA7811EC0139}"/>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8AF719B0-5B6A-438A-BF97-5B26C031FF8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9D3C18CC-ADAA-4046-8690-964CA0033360}"/>
              </a:ext>
            </a:extLst>
          </p:cNvPr>
          <p:cNvSpPr>
            <a:spLocks noGrp="1"/>
          </p:cNvSpPr>
          <p:nvPr>
            <p:ph type="sldNum" sz="quarter" idx="12"/>
          </p:nvPr>
        </p:nvSpPr>
        <p:spPr/>
        <p:txBody>
          <a:bodyPr/>
          <a:lstStyle/>
          <a:p>
            <a:fld id="{9031EFF2-A8F5-4A6F-9D5B-E28613CB318A}" type="slidenum">
              <a:rPr lang="en-US" altLang="en-US" smtClean="0"/>
              <a:pPr/>
              <a:t>‹#›</a:t>
            </a:fld>
            <a:endParaRPr lang="en-US" altLang="en-US"/>
          </a:p>
        </p:txBody>
      </p:sp>
    </p:spTree>
    <p:extLst>
      <p:ext uri="{BB962C8B-B14F-4D97-AF65-F5344CB8AC3E}">
        <p14:creationId xmlns:p14="http://schemas.microsoft.com/office/powerpoint/2010/main" val="38925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D1BEB57-2DC6-44E2-84E9-988B666E72C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3372CE1-447B-4F5A-AEBC-6CAA4CAC137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E89A47F-1334-49FF-95CE-E56A9CD899F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CEF4F861-2680-4DDF-B6F1-A28D42F1BA85}"/>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62644212-60A8-4D83-8207-012DBEE65D08}"/>
              </a:ext>
            </a:extLst>
          </p:cNvPr>
          <p:cNvSpPr>
            <a:spLocks noGrp="1"/>
          </p:cNvSpPr>
          <p:nvPr>
            <p:ph type="sldNum" sz="quarter" idx="12"/>
          </p:nvPr>
        </p:nvSpPr>
        <p:spPr/>
        <p:txBody>
          <a:bodyPr/>
          <a:lstStyle/>
          <a:p>
            <a:fld id="{09D565F2-00D8-4681-83A3-BBFFD53D77D5}" type="slidenum">
              <a:rPr lang="en-US" altLang="en-US" smtClean="0"/>
              <a:pPr/>
              <a:t>‹#›</a:t>
            </a:fld>
            <a:endParaRPr lang="en-US" altLang="en-US"/>
          </a:p>
        </p:txBody>
      </p:sp>
    </p:spTree>
    <p:extLst>
      <p:ext uri="{BB962C8B-B14F-4D97-AF65-F5344CB8AC3E}">
        <p14:creationId xmlns:p14="http://schemas.microsoft.com/office/powerpoint/2010/main" val="2972773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223D9-343C-45F4-85A8-BD68333C31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40C8C77-8D61-448D-89CA-A19D57B4C8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207F75-995F-489E-BA2F-C3AD95EDAE94}"/>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3101C959-7D4D-4297-9BA1-E741407EFACC}"/>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15AC411A-37C5-4621-AA39-0E7DB296ADE2}"/>
              </a:ext>
            </a:extLst>
          </p:cNvPr>
          <p:cNvSpPr>
            <a:spLocks noGrp="1"/>
          </p:cNvSpPr>
          <p:nvPr>
            <p:ph type="sldNum" sz="quarter" idx="12"/>
          </p:nvPr>
        </p:nvSpPr>
        <p:spPr/>
        <p:txBody>
          <a:bodyPr/>
          <a:lstStyle/>
          <a:p>
            <a:fld id="{5744B580-8843-4E90-9A06-17769E84E498}" type="slidenum">
              <a:rPr lang="en-US" altLang="en-US" smtClean="0"/>
              <a:pPr/>
              <a:t>‹#›</a:t>
            </a:fld>
            <a:endParaRPr lang="en-US" altLang="en-US"/>
          </a:p>
        </p:txBody>
      </p:sp>
    </p:spTree>
    <p:extLst>
      <p:ext uri="{BB962C8B-B14F-4D97-AF65-F5344CB8AC3E}">
        <p14:creationId xmlns:p14="http://schemas.microsoft.com/office/powerpoint/2010/main" val="173107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5FE9F-1965-4DDA-95FD-EFDEBC935B8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13F7A599-7014-4450-9546-D8A336E1E32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42EBB7D-4196-4245-97A6-ECEA6F1BAC6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52F872AA-FA95-4F0D-AE6E-D82FFF18B9A1}"/>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F6C068F3-4239-429D-A3C9-E20DF5FB079D}"/>
              </a:ext>
            </a:extLst>
          </p:cNvPr>
          <p:cNvSpPr>
            <a:spLocks noGrp="1"/>
          </p:cNvSpPr>
          <p:nvPr>
            <p:ph type="sldNum" sz="quarter" idx="12"/>
          </p:nvPr>
        </p:nvSpPr>
        <p:spPr/>
        <p:txBody>
          <a:bodyPr/>
          <a:lstStyle/>
          <a:p>
            <a:fld id="{E5B48198-08AE-4132-A680-EACAFBF017F8}" type="slidenum">
              <a:rPr lang="en-US" altLang="en-US" smtClean="0"/>
              <a:pPr/>
              <a:t>‹#›</a:t>
            </a:fld>
            <a:endParaRPr lang="en-US" altLang="en-US"/>
          </a:p>
        </p:txBody>
      </p:sp>
    </p:spTree>
    <p:extLst>
      <p:ext uri="{BB962C8B-B14F-4D97-AF65-F5344CB8AC3E}">
        <p14:creationId xmlns:p14="http://schemas.microsoft.com/office/powerpoint/2010/main" val="135051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29133-41BD-409B-A67C-B702B8E6F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4501619-D9CE-4F88-B671-2770AF384B19}"/>
              </a:ext>
            </a:extLst>
          </p:cNvPr>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13D6EE74-2250-4739-8404-32F49CCD9CA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599B3A8-6E4E-44DF-8277-DEE4DB1B1F92}"/>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16F0D180-9708-40F8-B721-C0753EB237AC}"/>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641DBC92-E71E-4C41-AEE2-AF207AFD6B2D}"/>
              </a:ext>
            </a:extLst>
          </p:cNvPr>
          <p:cNvSpPr>
            <a:spLocks noGrp="1"/>
          </p:cNvSpPr>
          <p:nvPr>
            <p:ph type="sldNum" sz="quarter" idx="12"/>
          </p:nvPr>
        </p:nvSpPr>
        <p:spPr/>
        <p:txBody>
          <a:bodyPr/>
          <a:lstStyle/>
          <a:p>
            <a:fld id="{6AB182FD-A4A4-4837-83F7-238A03FBB0F4}" type="slidenum">
              <a:rPr lang="en-US" altLang="en-US" smtClean="0"/>
              <a:pPr/>
              <a:t>‹#›</a:t>
            </a:fld>
            <a:endParaRPr lang="en-US" altLang="en-US"/>
          </a:p>
        </p:txBody>
      </p:sp>
    </p:spTree>
    <p:extLst>
      <p:ext uri="{BB962C8B-B14F-4D97-AF65-F5344CB8AC3E}">
        <p14:creationId xmlns:p14="http://schemas.microsoft.com/office/powerpoint/2010/main" val="364005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B3EF6-5DC6-4A87-B7DB-144AD1CB9C0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76D3AB6-89EA-4A79-A395-9180E01EE7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C89B6B3-FE72-4D0D-B620-9C6FB9FEE1E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13C1967-7A4C-4DF9-AD50-B19A0050C9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60EFFA-3D17-4AA4-8582-DA025454CEC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639B137-E64A-47D3-A4FF-77C716A42F17}"/>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xmlns="" id="{2843349F-E849-440F-B381-9693FD48BF2E}"/>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xmlns="" id="{16EAB9AF-20A0-4FF2-8635-C292FCD3E09D}"/>
              </a:ext>
            </a:extLst>
          </p:cNvPr>
          <p:cNvSpPr>
            <a:spLocks noGrp="1"/>
          </p:cNvSpPr>
          <p:nvPr>
            <p:ph type="sldNum" sz="quarter" idx="12"/>
          </p:nvPr>
        </p:nvSpPr>
        <p:spPr/>
        <p:txBody>
          <a:bodyPr/>
          <a:lstStyle/>
          <a:p>
            <a:fld id="{A282E5AE-7EAB-4CD6-9D1E-9A980C877669}" type="slidenum">
              <a:rPr lang="en-US" altLang="en-US" smtClean="0"/>
              <a:pPr/>
              <a:t>‹#›</a:t>
            </a:fld>
            <a:endParaRPr lang="en-US" altLang="en-US"/>
          </a:p>
        </p:txBody>
      </p:sp>
    </p:spTree>
    <p:extLst>
      <p:ext uri="{BB962C8B-B14F-4D97-AF65-F5344CB8AC3E}">
        <p14:creationId xmlns:p14="http://schemas.microsoft.com/office/powerpoint/2010/main" val="9061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32834-CDD9-42DD-B1DD-DBA9703F97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B7F495C-4DD9-4CB7-B6BF-7A9575C82EA8}"/>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xmlns="" id="{B9F40403-6A66-4596-B1E2-80AC12CA0D6B}"/>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xmlns="" id="{6D349F6C-3E3F-4AAA-B418-2EE217EE1B2F}"/>
              </a:ext>
            </a:extLst>
          </p:cNvPr>
          <p:cNvSpPr>
            <a:spLocks noGrp="1"/>
          </p:cNvSpPr>
          <p:nvPr>
            <p:ph type="sldNum" sz="quarter" idx="12"/>
          </p:nvPr>
        </p:nvSpPr>
        <p:spPr/>
        <p:txBody>
          <a:bodyPr/>
          <a:lstStyle/>
          <a:p>
            <a:fld id="{DE2D97F3-675F-4CB2-B180-1BE9B05DDC74}" type="slidenum">
              <a:rPr lang="en-US" altLang="en-US" smtClean="0"/>
              <a:pPr/>
              <a:t>‹#›</a:t>
            </a:fld>
            <a:endParaRPr lang="en-US" altLang="en-US"/>
          </a:p>
        </p:txBody>
      </p:sp>
    </p:spTree>
    <p:extLst>
      <p:ext uri="{BB962C8B-B14F-4D97-AF65-F5344CB8AC3E}">
        <p14:creationId xmlns:p14="http://schemas.microsoft.com/office/powerpoint/2010/main" val="117944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B28F87C-6777-400A-A759-9FFD687D56D8}"/>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xmlns="" id="{EA2AF8C1-AE48-4481-BFA4-050EDD9109D5}"/>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xmlns="" id="{A81E0424-8581-4B26-A1AE-1714A49D2A12}"/>
              </a:ext>
            </a:extLst>
          </p:cNvPr>
          <p:cNvSpPr>
            <a:spLocks noGrp="1"/>
          </p:cNvSpPr>
          <p:nvPr>
            <p:ph type="sldNum" sz="quarter" idx="12"/>
          </p:nvPr>
        </p:nvSpPr>
        <p:spPr/>
        <p:txBody>
          <a:bodyPr/>
          <a:lstStyle/>
          <a:p>
            <a:fld id="{D9AF6E97-F173-4C9D-A55F-573CBFE6EF3D}" type="slidenum">
              <a:rPr lang="en-US" altLang="en-US" smtClean="0"/>
              <a:pPr/>
              <a:t>‹#›</a:t>
            </a:fld>
            <a:endParaRPr lang="en-US" altLang="en-US"/>
          </a:p>
        </p:txBody>
      </p:sp>
    </p:spTree>
    <p:extLst>
      <p:ext uri="{BB962C8B-B14F-4D97-AF65-F5344CB8AC3E}">
        <p14:creationId xmlns:p14="http://schemas.microsoft.com/office/powerpoint/2010/main" val="382571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F72556-C7BD-489E-B1CC-A92B9DB9120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14970039-DB3B-4960-A6FB-534D099B214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344034C-E95D-46BD-96BD-946F503CA7D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6E94EF51-1776-42BC-B149-0789908B184F}"/>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0C6588C0-22F9-4622-96E6-04A09BD91DA8}"/>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21AEBC39-A4C0-46C5-8519-A24C15CD43EC}"/>
              </a:ext>
            </a:extLst>
          </p:cNvPr>
          <p:cNvSpPr>
            <a:spLocks noGrp="1"/>
          </p:cNvSpPr>
          <p:nvPr>
            <p:ph type="sldNum" sz="quarter" idx="12"/>
          </p:nvPr>
        </p:nvSpPr>
        <p:spPr/>
        <p:txBody>
          <a:bodyPr/>
          <a:lstStyle/>
          <a:p>
            <a:fld id="{F5A99F82-9F12-4D69-ACF9-146336F5EF9B}" type="slidenum">
              <a:rPr lang="en-US" altLang="en-US" smtClean="0"/>
              <a:pPr/>
              <a:t>‹#›</a:t>
            </a:fld>
            <a:endParaRPr lang="en-US" altLang="en-US"/>
          </a:p>
        </p:txBody>
      </p:sp>
    </p:spTree>
    <p:extLst>
      <p:ext uri="{BB962C8B-B14F-4D97-AF65-F5344CB8AC3E}">
        <p14:creationId xmlns:p14="http://schemas.microsoft.com/office/powerpoint/2010/main" val="85141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7F5D1-0EA7-4CAE-8F40-CD3DD8F4F6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82AE90BE-6F92-48B0-8E58-1A2A9751ECE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2E229BF0-538C-4D6E-9168-1EA771C25FB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0E63E62-5745-43CF-87A4-051CFF96604C}"/>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DB374E87-27C1-4E04-8124-27004CFCD620}"/>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52ABD5AF-97A9-4E2A-B17A-5A377DD0738E}"/>
              </a:ext>
            </a:extLst>
          </p:cNvPr>
          <p:cNvSpPr>
            <a:spLocks noGrp="1"/>
          </p:cNvSpPr>
          <p:nvPr>
            <p:ph type="sldNum" sz="quarter" idx="12"/>
          </p:nvPr>
        </p:nvSpPr>
        <p:spPr/>
        <p:txBody>
          <a:bodyPr/>
          <a:lstStyle/>
          <a:p>
            <a:fld id="{F2A31265-F8EE-49AE-8C81-8734DC2CDC19}" type="slidenum">
              <a:rPr lang="en-US" altLang="en-US" smtClean="0"/>
              <a:pPr/>
              <a:t>‹#›</a:t>
            </a:fld>
            <a:endParaRPr lang="en-US" altLang="en-US"/>
          </a:p>
        </p:txBody>
      </p:sp>
    </p:spTree>
    <p:extLst>
      <p:ext uri="{BB962C8B-B14F-4D97-AF65-F5344CB8AC3E}">
        <p14:creationId xmlns:p14="http://schemas.microsoft.com/office/powerpoint/2010/main" val="320269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03CED50-0E04-43DF-A29C-CA1EF57137D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9381FCA4-4E19-46EA-B95F-303B7B3FE3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E6225A-1CF9-4CB3-9A6C-0B259DD7B0A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Univers LT Std 45 Light" panose="020B0403020202020204" pitchFamily="34" charset="0"/>
              </a:defRPr>
            </a:lvl1pPr>
          </a:lstStyle>
          <a:p>
            <a:endParaRPr lang="en-US" altLang="en-US"/>
          </a:p>
        </p:txBody>
      </p:sp>
      <p:sp>
        <p:nvSpPr>
          <p:cNvPr id="5" name="Footer Placeholder 4">
            <a:extLst>
              <a:ext uri="{FF2B5EF4-FFF2-40B4-BE49-F238E27FC236}">
                <a16:creationId xmlns:a16="http://schemas.microsoft.com/office/drawing/2014/main" xmlns="" id="{922077D8-C653-444F-BAD4-950966EF35A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Univers LT Std 45 Light" panose="020B0403020202020204" pitchFamily="34" charset="0"/>
              </a:defRPr>
            </a:lvl1pPr>
          </a:lstStyle>
          <a:p>
            <a:endParaRPr lang="en-US" altLang="en-US"/>
          </a:p>
        </p:txBody>
      </p:sp>
      <p:sp>
        <p:nvSpPr>
          <p:cNvPr id="6" name="Slide Number Placeholder 5">
            <a:extLst>
              <a:ext uri="{FF2B5EF4-FFF2-40B4-BE49-F238E27FC236}">
                <a16:creationId xmlns:a16="http://schemas.microsoft.com/office/drawing/2014/main" xmlns="" id="{90B82A08-4B33-40F4-8183-41A58D3F83B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Univers LT Std 45 Light" panose="020B0403020202020204" pitchFamily="34" charset="0"/>
              </a:defRPr>
            </a:lvl1pPr>
          </a:lstStyle>
          <a:p>
            <a:fld id="{38BB3AC2-D1E0-4740-9722-BA4151A56DD1}" type="slidenum">
              <a:rPr lang="en-US" altLang="en-US" smtClean="0"/>
              <a:pPr/>
              <a:t>‹#›</a:t>
            </a:fld>
            <a:endParaRPr lang="en-US" altLang="en-US"/>
          </a:p>
        </p:txBody>
      </p:sp>
    </p:spTree>
    <p:extLst>
      <p:ext uri="{BB962C8B-B14F-4D97-AF65-F5344CB8AC3E}">
        <p14:creationId xmlns:p14="http://schemas.microsoft.com/office/powerpoint/2010/main" val="18313119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Univers LT Std 45 Light" panose="020B0403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Univers LT Std 45 Light" panose="020B0403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Univers LT Std 45 Light" panose="020B0403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2">
            <a:extLst>
              <a:ext uri="{FF2B5EF4-FFF2-40B4-BE49-F238E27FC236}">
                <a16:creationId xmlns:a16="http://schemas.microsoft.com/office/drawing/2014/main" xmlns="" id="{CE8E53FD-3C9F-4F28-8F8C-6222CA90BC89}"/>
              </a:ext>
            </a:extLst>
          </p:cNvPr>
          <p:cNvSpPr txBox="1"/>
          <p:nvPr/>
        </p:nvSpPr>
        <p:spPr>
          <a:xfrm>
            <a:off x="0" y="15240"/>
            <a:ext cx="9144000" cy="1489075"/>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b="1">
                <a:solidFill>
                  <a:srgbClr val="FFFFFF"/>
                </a:solidFill>
                <a:effectLst/>
                <a:latin typeface="UniversLTStd-Light" panose="020B0403020202020204" pitchFamily="34" charset="0"/>
                <a:ea typeface="Calibri" panose="020F0502020204030204" pitchFamily="34" charset="0"/>
                <a:cs typeface="UniversLTStd-Light" panose="020B0403020202020204" pitchFamily="34" charset="0"/>
              </a:rPr>
              <a:t> </a:t>
            </a:r>
            <a:endParaRPr lang="en-US" sz="1100">
              <a:effectLst/>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59D264F2-4552-43DB-9E9E-DCF07125CC41}"/>
              </a:ext>
            </a:extLst>
          </p:cNvPr>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95600" y="152400"/>
            <a:ext cx="3352800" cy="968058"/>
          </a:xfrm>
          <a:prstGeom prst="rect">
            <a:avLst/>
          </a:prstGeom>
          <a:noFill/>
          <a:ln>
            <a:noFill/>
          </a:ln>
        </p:spPr>
      </p:pic>
      <p:sp>
        <p:nvSpPr>
          <p:cNvPr id="9" name="Text Box 3">
            <a:extLst>
              <a:ext uri="{FF2B5EF4-FFF2-40B4-BE49-F238E27FC236}">
                <a16:creationId xmlns:a16="http://schemas.microsoft.com/office/drawing/2014/main" xmlns="" id="{C35C903D-127A-4640-8AB5-295DD388FD09}"/>
              </a:ext>
            </a:extLst>
          </p:cNvPr>
          <p:cNvSpPr txBox="1"/>
          <p:nvPr/>
        </p:nvSpPr>
        <p:spPr>
          <a:xfrm>
            <a:off x="0" y="1638300"/>
            <a:ext cx="9144000" cy="3331528"/>
          </a:xfrm>
          <a:prstGeom prst="rect">
            <a:avLst/>
          </a:prstGeom>
          <a:solidFill>
            <a:srgbClr val="C7EDFB"/>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COMMUNITY</a:t>
            </a:r>
            <a:r>
              <a:rPr lang="en-US" sz="4000" dirty="0">
                <a:latin typeface="Univers LT Std 45 Light" panose="020B0403020202020204" pitchFamily="34" charset="0"/>
                <a:ea typeface="Calibri" panose="020F0502020204030204" pitchFamily="34" charset="0"/>
                <a:cs typeface="Arial" panose="020B0604020202020204" pitchFamily="34" charset="0"/>
              </a:rPr>
              <a:t> </a:t>
            </a: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ENGAGEMENT</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80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TRAINING OF TRAINERS MANUAL</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endParaRPr lang="en-US" sz="11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endParaRPr>
          </a:p>
          <a:p>
            <a:pPr marL="0" marR="0" algn="ctr">
              <a:lnSpc>
                <a:spcPct val="115000"/>
              </a:lnSpc>
              <a:spcBef>
                <a:spcPts val="600"/>
              </a:spcBef>
              <a:spcAft>
                <a:spcPts val="600"/>
              </a:spcAft>
            </a:pPr>
            <a:r>
              <a:rPr lang="en-US" sz="20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rPr>
              <a:t>FOR USE BY FRONT-LINE TRAINERS IN LEBANON</a:t>
            </a:r>
            <a:r>
              <a:rPr lang="en-US" sz="2000"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 </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100" b="1" dirty="0">
                <a:solidFill>
                  <a:srgbClr val="000000"/>
                </a:solidFill>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12" name="Text Box 32">
            <a:extLst>
              <a:ext uri="{FF2B5EF4-FFF2-40B4-BE49-F238E27FC236}">
                <a16:creationId xmlns:a16="http://schemas.microsoft.com/office/drawing/2014/main" xmlns="" id="{D13F9A9B-6940-4CB7-8545-B7D6C08F3AA7}"/>
              </a:ext>
            </a:extLst>
          </p:cNvPr>
          <p:cNvSpPr txBox="1"/>
          <p:nvPr/>
        </p:nvSpPr>
        <p:spPr>
          <a:xfrm>
            <a:off x="0" y="5103813"/>
            <a:ext cx="9144000" cy="1773871"/>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200" b="1" dirty="0">
                <a:solidFill>
                  <a:schemeClr val="bg1"/>
                </a:solidFill>
                <a:latin typeface="Univers LT Std 45 Light" panose="020B0403020202020204" pitchFamily="34" charset="0"/>
              </a:rPr>
              <a:t>Phase V</a:t>
            </a:r>
          </a:p>
          <a:p>
            <a:pPr algn="ctr"/>
            <a:r>
              <a:rPr lang="en-US" sz="3200" b="1" dirty="0">
                <a:solidFill>
                  <a:schemeClr val="bg1"/>
                </a:solidFill>
                <a:latin typeface="Univers LT Std 45 Light" panose="020B0403020202020204" pitchFamily="34" charset="0"/>
              </a:rPr>
              <a:t>Evaluation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837145-83D5-4846-8DC9-C4013469F502}"/>
              </a:ext>
            </a:extLst>
          </p:cNvPr>
          <p:cNvSpPr>
            <a:spLocks noGrp="1"/>
          </p:cNvSpPr>
          <p:nvPr>
            <p:ph type="title"/>
          </p:nvPr>
        </p:nvSpPr>
        <p:spPr>
          <a:xfrm>
            <a:off x="628650" y="365127"/>
            <a:ext cx="7886700" cy="701674"/>
          </a:xfrm>
        </p:spPr>
        <p:txBody>
          <a:bodyPr>
            <a:normAutofit fontScale="90000"/>
          </a:bodyPr>
          <a:lstStyle/>
          <a:p>
            <a:pPr algn="ctr"/>
            <a:r>
              <a:rPr lang="en-GB" sz="4000" b="1" dirty="0"/>
              <a:t>Evaluation </a:t>
            </a:r>
            <a:br>
              <a:rPr lang="en-GB" sz="4000" b="1" dirty="0"/>
            </a:br>
            <a:endParaRPr lang="en-GB" sz="4000" b="1" dirty="0"/>
          </a:p>
        </p:txBody>
      </p:sp>
      <p:sp>
        <p:nvSpPr>
          <p:cNvPr id="3" name="Content Placeholder 2">
            <a:extLst>
              <a:ext uri="{FF2B5EF4-FFF2-40B4-BE49-F238E27FC236}">
                <a16:creationId xmlns:a16="http://schemas.microsoft.com/office/drawing/2014/main" xmlns="" id="{AC99ACC6-3FA0-FB41-8F17-3DE8013D2008}"/>
              </a:ext>
            </a:extLst>
          </p:cNvPr>
          <p:cNvSpPr>
            <a:spLocks noGrp="1"/>
          </p:cNvSpPr>
          <p:nvPr>
            <p:ph idx="1"/>
          </p:nvPr>
        </p:nvSpPr>
        <p:spPr>
          <a:xfrm>
            <a:off x="457200" y="1219200"/>
            <a:ext cx="8058150" cy="4957763"/>
          </a:xfrm>
        </p:spPr>
        <p:txBody>
          <a:bodyPr>
            <a:normAutofit fontScale="85000" lnSpcReduction="10000"/>
          </a:bodyPr>
          <a:lstStyle/>
          <a:p>
            <a:pPr algn="just">
              <a:buFont typeface="Wingdings" pitchFamily="2" charset="2"/>
              <a:buChar char="Ø"/>
            </a:pPr>
            <a:r>
              <a:rPr lang="en-GB" b="1" dirty="0" smtClean="0">
                <a:solidFill>
                  <a:srgbClr val="FFC000"/>
                </a:solidFill>
              </a:rPr>
              <a:t>When?</a:t>
            </a:r>
          </a:p>
          <a:p>
            <a:pPr lvl="1" algn="just"/>
            <a:r>
              <a:rPr lang="en-GB" dirty="0" smtClean="0"/>
              <a:t>At the closure of the </a:t>
            </a:r>
            <a:r>
              <a:rPr lang="en-GB" dirty="0"/>
              <a:t>community engagement </a:t>
            </a:r>
            <a:r>
              <a:rPr lang="en-GB" dirty="0" smtClean="0"/>
              <a:t>process </a:t>
            </a:r>
          </a:p>
          <a:p>
            <a:pPr lvl="1" algn="just"/>
            <a:endParaRPr lang="en-GB" dirty="0" smtClean="0"/>
          </a:p>
          <a:p>
            <a:pPr algn="just">
              <a:buFont typeface="Wingdings" pitchFamily="2" charset="2"/>
              <a:buChar char="Ø"/>
            </a:pPr>
            <a:r>
              <a:rPr lang="en-GB" b="1" dirty="0" smtClean="0">
                <a:solidFill>
                  <a:srgbClr val="FFC000"/>
                </a:solidFill>
              </a:rPr>
              <a:t>Why?</a:t>
            </a:r>
          </a:p>
          <a:p>
            <a:pPr lvl="1" algn="just"/>
            <a:r>
              <a:rPr lang="en-GB" dirty="0" smtClean="0"/>
              <a:t>Making</a:t>
            </a:r>
            <a:r>
              <a:rPr lang="en-GB" dirty="0" smtClean="0"/>
              <a:t> </a:t>
            </a:r>
            <a:r>
              <a:rPr lang="en-GB" dirty="0"/>
              <a:t>sure that any learnings are </a:t>
            </a:r>
            <a:r>
              <a:rPr lang="en-GB" dirty="0" smtClean="0"/>
              <a:t>captured and </a:t>
            </a:r>
            <a:r>
              <a:rPr lang="en-GB" dirty="0"/>
              <a:t>the results that were </a:t>
            </a:r>
            <a:r>
              <a:rPr lang="en-GB" dirty="0" smtClean="0"/>
              <a:t>achieved</a:t>
            </a:r>
          </a:p>
          <a:p>
            <a:pPr lvl="1" algn="just"/>
            <a:r>
              <a:rPr lang="en-GB" dirty="0" smtClean="0"/>
              <a:t>Understanding </a:t>
            </a:r>
            <a:r>
              <a:rPr lang="en-GB" dirty="0"/>
              <a:t>the overall impact of the program, relevance, efficiency and effectiveness.  </a:t>
            </a:r>
            <a:endParaRPr lang="en-GB" dirty="0" smtClean="0"/>
          </a:p>
          <a:p>
            <a:pPr lvl="1" algn="just"/>
            <a:r>
              <a:rPr lang="en-GB" dirty="0" smtClean="0"/>
              <a:t>Providing </a:t>
            </a:r>
            <a:r>
              <a:rPr lang="en-GB" dirty="0"/>
              <a:t>useful learning for what can be done better in the next programme or operation. </a:t>
            </a:r>
            <a:endParaRPr lang="en-GB" dirty="0" smtClean="0"/>
          </a:p>
          <a:p>
            <a:pPr algn="just"/>
            <a:endParaRPr lang="en-GB" dirty="0" smtClean="0"/>
          </a:p>
          <a:p>
            <a:pPr algn="just">
              <a:buFont typeface="Wingdings" pitchFamily="2" charset="2"/>
              <a:buChar char="Ø"/>
            </a:pPr>
            <a:r>
              <a:rPr lang="en-GB" b="1" dirty="0" smtClean="0">
                <a:solidFill>
                  <a:srgbClr val="FFC000"/>
                </a:solidFill>
              </a:rPr>
              <a:t>How?</a:t>
            </a:r>
          </a:p>
          <a:p>
            <a:pPr lvl="1" algn="just"/>
            <a:r>
              <a:rPr lang="en-GB" dirty="0" smtClean="0"/>
              <a:t>The </a:t>
            </a:r>
            <a:r>
              <a:rPr lang="en-GB" dirty="0"/>
              <a:t>community should be a key source of information in the evaluation, including levels of satisfaction with the programme and how it was delivered.  </a:t>
            </a:r>
            <a:endParaRPr lang="en-GB" dirty="0" smtClean="0"/>
          </a:p>
          <a:p>
            <a:pPr lvl="1" algn="just"/>
            <a:r>
              <a:rPr lang="en-GB" dirty="0" smtClean="0"/>
              <a:t>Should </a:t>
            </a:r>
            <a:r>
              <a:rPr lang="en-GB" dirty="0"/>
              <a:t>be carried out in a participatory and transparent manner to make sure community views are captured and the results of evaluations are shared with the participating communities.  </a:t>
            </a:r>
            <a:endParaRPr lang="en-GB" dirty="0" smtClean="0"/>
          </a:p>
          <a:p>
            <a:pPr lvl="1" algn="just"/>
            <a:r>
              <a:rPr lang="en-GB" dirty="0" smtClean="0"/>
              <a:t>Evaluation </a:t>
            </a:r>
            <a:r>
              <a:rPr lang="en-GB" dirty="0"/>
              <a:t>can be quantitative or qualitative and can performed at different stages and using different types like: formative, process, outcome, and </a:t>
            </a:r>
            <a:r>
              <a:rPr lang="en-GB" dirty="0" smtClean="0"/>
              <a:t>impact</a:t>
            </a:r>
          </a:p>
          <a:p>
            <a:pPr lvl="1" algn="just"/>
            <a:r>
              <a:rPr lang="en-GB" dirty="0" smtClean="0"/>
              <a:t>best </a:t>
            </a:r>
            <a:r>
              <a:rPr lang="en-GB" dirty="0"/>
              <a:t>to have the evaluation be carried out by an external person/group who is not involved in the planning and implementation to avoid biases and conflict of interest.</a:t>
            </a:r>
            <a:endParaRPr lang="en-US" dirty="0"/>
          </a:p>
        </p:txBody>
      </p:sp>
    </p:spTree>
    <p:extLst>
      <p:ext uri="{BB962C8B-B14F-4D97-AF65-F5344CB8AC3E}">
        <p14:creationId xmlns:p14="http://schemas.microsoft.com/office/powerpoint/2010/main" val="57253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1F27B-A64F-004F-933C-1FADF9C32C20}"/>
              </a:ext>
            </a:extLst>
          </p:cNvPr>
          <p:cNvSpPr>
            <a:spLocks noGrp="1"/>
          </p:cNvSpPr>
          <p:nvPr>
            <p:ph type="title"/>
          </p:nvPr>
        </p:nvSpPr>
        <p:spPr>
          <a:xfrm>
            <a:off x="685800" y="-1571"/>
            <a:ext cx="7886700" cy="1325563"/>
          </a:xfrm>
        </p:spPr>
        <p:txBody>
          <a:bodyPr/>
          <a:lstStyle/>
          <a:p>
            <a:r>
              <a:rPr lang="en-GB" b="1" dirty="0"/>
              <a:t>Types of </a:t>
            </a:r>
            <a:r>
              <a:rPr lang="en-GB" b="1" dirty="0" smtClean="0"/>
              <a:t>Evaluation/Assessments</a:t>
            </a:r>
            <a:endParaRPr lang="en-GB" b="1" dirty="0"/>
          </a:p>
        </p:txBody>
      </p:sp>
      <p:sp>
        <p:nvSpPr>
          <p:cNvPr id="3" name="Content Placeholder 2">
            <a:extLst>
              <a:ext uri="{FF2B5EF4-FFF2-40B4-BE49-F238E27FC236}">
                <a16:creationId xmlns:a16="http://schemas.microsoft.com/office/drawing/2014/main" xmlns="" id="{C7403FB0-6B7B-B146-96B6-3D77D540D886}"/>
              </a:ext>
            </a:extLst>
          </p:cNvPr>
          <p:cNvSpPr>
            <a:spLocks noGrp="1"/>
          </p:cNvSpPr>
          <p:nvPr>
            <p:ph idx="1"/>
          </p:nvPr>
        </p:nvSpPr>
        <p:spPr>
          <a:xfrm>
            <a:off x="685800" y="1371600"/>
            <a:ext cx="7886700" cy="4351338"/>
          </a:xfrm>
        </p:spPr>
        <p:txBody>
          <a:bodyPr>
            <a:noAutofit/>
          </a:bodyPr>
          <a:lstStyle/>
          <a:p>
            <a:pPr algn="just">
              <a:buFont typeface="Wingdings" pitchFamily="2" charset="2"/>
              <a:buChar char="ü"/>
            </a:pPr>
            <a:r>
              <a:rPr lang="en-GB" sz="2000" b="1" dirty="0">
                <a:solidFill>
                  <a:srgbClr val="FFC000"/>
                </a:solidFill>
              </a:rPr>
              <a:t>Formative and Process Evaluation </a:t>
            </a:r>
            <a:endParaRPr lang="en-US" sz="2000" dirty="0">
              <a:solidFill>
                <a:srgbClr val="FFC000"/>
              </a:solidFill>
            </a:endParaRPr>
          </a:p>
          <a:p>
            <a:pPr algn="just"/>
            <a:r>
              <a:rPr lang="en-GB" sz="2000" dirty="0"/>
              <a:t>Evaluation during a program’s implementation </a:t>
            </a:r>
            <a:endParaRPr lang="en-GB" sz="2000" dirty="0" smtClean="0"/>
          </a:p>
          <a:p>
            <a:pPr algn="just"/>
            <a:r>
              <a:rPr lang="en-GB" sz="2000" dirty="0" smtClean="0"/>
              <a:t>may </a:t>
            </a:r>
            <a:r>
              <a:rPr lang="en-GB" sz="2000" dirty="0"/>
              <a:t>examine whether the program is successfully recruiting and retaining its intended participants, using training materials that meet standards for accuracy and clarity, maintaining its projected timelines, coordinating efficiently with other ongoing programs and activities.  </a:t>
            </a:r>
            <a:endParaRPr lang="en-GB" sz="2000" dirty="0" smtClean="0"/>
          </a:p>
          <a:p>
            <a:pPr algn="just"/>
            <a:r>
              <a:rPr lang="en-GB" sz="2000" dirty="0" smtClean="0"/>
              <a:t>Evaluation </a:t>
            </a:r>
            <a:r>
              <a:rPr lang="en-GB" sz="2000" dirty="0"/>
              <a:t>during program implementation could be used to inform mid-course corrections to program implementation (formative evaluation) or to shed light on implementation processes (process evaluation).  </a:t>
            </a:r>
          </a:p>
          <a:p>
            <a:pPr algn="just"/>
            <a:endParaRPr lang="en-GB" sz="2000" dirty="0"/>
          </a:p>
          <a:p>
            <a:pPr algn="just">
              <a:buFont typeface="Wingdings" pitchFamily="2" charset="2"/>
              <a:buChar char="ü"/>
            </a:pPr>
            <a:r>
              <a:rPr lang="en-GB" sz="2000" b="1" dirty="0">
                <a:solidFill>
                  <a:srgbClr val="FFC000"/>
                </a:solidFill>
              </a:rPr>
              <a:t>Outcome, and Impact Evaluation </a:t>
            </a:r>
            <a:endParaRPr lang="en-US" sz="2000" dirty="0">
              <a:solidFill>
                <a:srgbClr val="FFC000"/>
              </a:solidFill>
            </a:endParaRPr>
          </a:p>
          <a:p>
            <a:pPr marL="0" indent="0" algn="just">
              <a:buNone/>
            </a:pPr>
            <a:r>
              <a:rPr lang="en-GB" sz="2000" dirty="0"/>
              <a:t>Following completion of the program, evaluation may examine its immediate outcomes or long-term impact including its efficiency and sustainability.  </a:t>
            </a:r>
            <a:endParaRPr lang="en-US" sz="2000" dirty="0"/>
          </a:p>
          <a:p>
            <a:pPr marL="0" indent="0" algn="just">
              <a:buNone/>
            </a:pPr>
            <a:endParaRPr lang="en-US" sz="2000" dirty="0"/>
          </a:p>
          <a:p>
            <a:pPr algn="just"/>
            <a:endParaRPr lang="en-GB" sz="2000" dirty="0"/>
          </a:p>
        </p:txBody>
      </p:sp>
    </p:spTree>
    <p:extLst>
      <p:ext uri="{BB962C8B-B14F-4D97-AF65-F5344CB8AC3E}">
        <p14:creationId xmlns:p14="http://schemas.microsoft.com/office/powerpoint/2010/main" val="404882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B95E85-2193-4442-9478-386E3ECC6686}"/>
              </a:ext>
            </a:extLst>
          </p:cNvPr>
          <p:cNvSpPr>
            <a:spLocks noGrp="1"/>
          </p:cNvSpPr>
          <p:nvPr>
            <p:ph type="title"/>
          </p:nvPr>
        </p:nvSpPr>
        <p:spPr>
          <a:xfrm>
            <a:off x="838200" y="152400"/>
            <a:ext cx="7886700" cy="1325563"/>
          </a:xfrm>
        </p:spPr>
        <p:txBody>
          <a:bodyPr/>
          <a:lstStyle/>
          <a:p>
            <a:pPr algn="ctr"/>
            <a:r>
              <a:rPr lang="en-US" b="1" dirty="0"/>
              <a:t>Components of </a:t>
            </a:r>
            <a:r>
              <a:rPr lang="en-US" b="1" dirty="0"/>
              <a:t>E</a:t>
            </a:r>
            <a:r>
              <a:rPr lang="en-US" b="1" dirty="0" smtClean="0"/>
              <a:t>valuation</a:t>
            </a:r>
            <a:r>
              <a:rPr lang="en-US" dirty="0"/>
              <a:t/>
            </a:r>
            <a:br>
              <a:rPr lang="en-US" dirty="0"/>
            </a:br>
            <a:endParaRPr lang="en-GB" dirty="0"/>
          </a:p>
        </p:txBody>
      </p:sp>
      <p:sp>
        <p:nvSpPr>
          <p:cNvPr id="3" name="Content Placeholder 2">
            <a:extLst>
              <a:ext uri="{FF2B5EF4-FFF2-40B4-BE49-F238E27FC236}">
                <a16:creationId xmlns:a16="http://schemas.microsoft.com/office/drawing/2014/main" xmlns="" id="{029D678B-D3AA-F642-B31D-A166F7B36D1A}"/>
              </a:ext>
            </a:extLst>
          </p:cNvPr>
          <p:cNvSpPr>
            <a:spLocks noGrp="1"/>
          </p:cNvSpPr>
          <p:nvPr>
            <p:ph idx="1"/>
          </p:nvPr>
        </p:nvSpPr>
        <p:spPr>
          <a:xfrm>
            <a:off x="353505" y="1143000"/>
            <a:ext cx="8763000" cy="4805363"/>
          </a:xfrm>
        </p:spPr>
        <p:txBody>
          <a:bodyPr>
            <a:noAutofit/>
          </a:bodyPr>
          <a:lstStyle/>
          <a:p>
            <a:pPr marL="0" indent="0" algn="just">
              <a:buNone/>
            </a:pPr>
            <a:r>
              <a:rPr lang="en-US" sz="2000" dirty="0"/>
              <a:t>Questions of evaluation should emphasize the following areas</a:t>
            </a:r>
            <a:r>
              <a:rPr lang="en-US" sz="2000" dirty="0" smtClean="0"/>
              <a:t>:</a:t>
            </a:r>
          </a:p>
          <a:p>
            <a:pPr marL="0" indent="0" algn="just">
              <a:buNone/>
            </a:pPr>
            <a:endParaRPr lang="en-US" sz="2000" dirty="0"/>
          </a:p>
          <a:p>
            <a:pPr marL="457200" lvl="0" indent="-457200" algn="just">
              <a:buFont typeface="+mj-lt"/>
              <a:buAutoNum type="arabicPeriod"/>
            </a:pPr>
            <a:r>
              <a:rPr lang="en-US" sz="2000" b="1" dirty="0">
                <a:solidFill>
                  <a:srgbClr val="FFC000"/>
                </a:solidFill>
              </a:rPr>
              <a:t>Relevancy</a:t>
            </a:r>
            <a:r>
              <a:rPr lang="en-US" sz="2000" dirty="0"/>
              <a:t>: especially for existing programs. Questions are: is there a need for the program? Is the program still needed? Those questions can help to redirect staff and budget from an existing program, if not relevant anymore, toward a new </a:t>
            </a:r>
            <a:r>
              <a:rPr lang="en-US" sz="2000" dirty="0" smtClean="0"/>
              <a:t>one.</a:t>
            </a:r>
          </a:p>
          <a:p>
            <a:pPr marL="457200" lvl="0" indent="-457200" algn="just">
              <a:buFont typeface="+mj-lt"/>
              <a:buAutoNum type="arabicPeriod"/>
            </a:pPr>
            <a:endParaRPr lang="en-US" sz="2000" b="1" dirty="0">
              <a:solidFill>
                <a:srgbClr val="FFC000"/>
              </a:solidFill>
            </a:endParaRPr>
          </a:p>
          <a:p>
            <a:pPr marL="457200" lvl="0" indent="-457200" algn="just">
              <a:buFont typeface="+mj-lt"/>
              <a:buAutoNum type="arabicPeriod"/>
            </a:pPr>
            <a:r>
              <a:rPr lang="en-US" sz="2000" b="1" dirty="0" smtClean="0">
                <a:solidFill>
                  <a:srgbClr val="FFC000"/>
                </a:solidFill>
              </a:rPr>
              <a:t>Progress</a:t>
            </a:r>
            <a:r>
              <a:rPr lang="en-US" sz="2000" dirty="0"/>
              <a:t>: measured by answering the following questions that are parts of the process or formative evaluation: are program activities following the intended plan? Are appropriate staff and materials available in the right quantity at the right time? Are expected numbers of clients participating in the scheduled </a:t>
            </a:r>
            <a:r>
              <a:rPr lang="en-US" sz="2000" dirty="0" smtClean="0"/>
              <a:t>activities?</a:t>
            </a:r>
          </a:p>
          <a:p>
            <a:pPr marL="457200" lvl="0" indent="-457200" algn="just">
              <a:buFont typeface="+mj-lt"/>
              <a:buAutoNum type="arabicPeriod"/>
            </a:pPr>
            <a:endParaRPr lang="en-US" sz="2000" b="1" dirty="0">
              <a:solidFill>
                <a:srgbClr val="FFC000"/>
              </a:solidFill>
            </a:endParaRPr>
          </a:p>
          <a:p>
            <a:pPr marL="457200" lvl="0" indent="-457200" algn="just">
              <a:buFont typeface="+mj-lt"/>
              <a:buAutoNum type="arabicPeriod"/>
            </a:pPr>
            <a:r>
              <a:rPr lang="en-US" sz="2000" b="1" dirty="0" smtClean="0">
                <a:solidFill>
                  <a:srgbClr val="FFC000"/>
                </a:solidFill>
              </a:rPr>
              <a:t>Cost </a:t>
            </a:r>
            <a:r>
              <a:rPr lang="en-US" sz="2000" b="1" dirty="0">
                <a:solidFill>
                  <a:srgbClr val="FFC000"/>
                </a:solidFill>
              </a:rPr>
              <a:t>efficiency</a:t>
            </a:r>
            <a:r>
              <a:rPr lang="en-US" sz="2000" dirty="0"/>
              <a:t>: evaluates the relationship between the benefits of a program and its cost. Following questions should be answered: what are the costs of the program? What are the benefits? Are the benefits worth the required cost? Could those results have been obtained less expensively</a:t>
            </a:r>
            <a:r>
              <a:rPr lang="en-US" sz="2000" dirty="0" smtClean="0"/>
              <a:t>?</a:t>
            </a:r>
            <a:endParaRPr lang="en-US" sz="2000" dirty="0"/>
          </a:p>
        </p:txBody>
      </p:sp>
    </p:spTree>
    <p:extLst>
      <p:ext uri="{BB962C8B-B14F-4D97-AF65-F5344CB8AC3E}">
        <p14:creationId xmlns:p14="http://schemas.microsoft.com/office/powerpoint/2010/main" val="399318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buNone/>
            </a:pPr>
            <a:r>
              <a:rPr lang="en-US" sz="2000" b="1" dirty="0" smtClean="0">
                <a:solidFill>
                  <a:srgbClr val="FFC000"/>
                </a:solidFill>
              </a:rPr>
              <a:t>4. Effectiveness</a:t>
            </a:r>
            <a:r>
              <a:rPr lang="en-US" sz="2000" dirty="0" smtClean="0">
                <a:solidFill>
                  <a:srgbClr val="FFC000"/>
                </a:solidFill>
              </a:rPr>
              <a:t> </a:t>
            </a:r>
            <a:r>
              <a:rPr lang="en-US" sz="2000" dirty="0"/>
              <a:t>(impact): focuses on immediate and short-term results, answering the following questions: were program objectives met? Were the clients satisfied with the program</a:t>
            </a:r>
            <a:r>
              <a:rPr lang="en-US" sz="2000" dirty="0" smtClean="0"/>
              <a:t>?</a:t>
            </a:r>
          </a:p>
          <a:p>
            <a:pPr lvl="0" algn="just"/>
            <a:endParaRPr lang="en-US" sz="2000" dirty="0"/>
          </a:p>
          <a:p>
            <a:pPr marL="0" lvl="0" indent="0" algn="just">
              <a:buNone/>
            </a:pPr>
            <a:r>
              <a:rPr lang="en-US" sz="2000" b="1" dirty="0" smtClean="0">
                <a:solidFill>
                  <a:srgbClr val="FFC000"/>
                </a:solidFill>
              </a:rPr>
              <a:t>5. Outcome</a:t>
            </a:r>
            <a:r>
              <a:rPr lang="en-US" sz="2000" dirty="0"/>
              <a:t>: evaluates whether program activities changed the initial reason for the program by answering the following: are goals met? What are the implications of the program? Are changes maintained for 6 weeks, 6 months or more?</a:t>
            </a:r>
          </a:p>
          <a:p>
            <a:pPr marL="0" indent="0" algn="just">
              <a:buNone/>
            </a:pPr>
            <a:endParaRPr lang="en-US" sz="2000" dirty="0"/>
          </a:p>
          <a:p>
            <a:endParaRPr lang="en-US" sz="2000" dirty="0"/>
          </a:p>
        </p:txBody>
      </p:sp>
      <p:sp>
        <p:nvSpPr>
          <p:cNvPr id="4" name="Title 1">
            <a:extLst>
              <a:ext uri="{FF2B5EF4-FFF2-40B4-BE49-F238E27FC236}">
                <a16:creationId xmlns:a16="http://schemas.microsoft.com/office/drawing/2014/main" xmlns="" id="{68B95E85-2193-4442-9478-386E3ECC6686}"/>
              </a:ext>
            </a:extLst>
          </p:cNvPr>
          <p:cNvSpPr>
            <a:spLocks noGrp="1"/>
          </p:cNvSpPr>
          <p:nvPr>
            <p:ph type="title"/>
          </p:nvPr>
        </p:nvSpPr>
        <p:spPr/>
        <p:txBody>
          <a:bodyPr/>
          <a:lstStyle/>
          <a:p>
            <a:pPr algn="ctr"/>
            <a:r>
              <a:rPr lang="en-US" b="1" dirty="0"/>
              <a:t>Components of </a:t>
            </a:r>
            <a:r>
              <a:rPr lang="en-US" b="1" dirty="0" smtClean="0"/>
              <a:t>E</a:t>
            </a:r>
            <a:r>
              <a:rPr lang="en-US" b="1" dirty="0" smtClean="0"/>
              <a:t>valuation (Cont’d)</a:t>
            </a:r>
            <a:r>
              <a:rPr lang="en-US" dirty="0"/>
              <a:t/>
            </a:r>
            <a:br>
              <a:rPr lang="en-US" dirty="0"/>
            </a:br>
            <a:endParaRPr lang="en-GB" dirty="0"/>
          </a:p>
        </p:txBody>
      </p:sp>
    </p:spTree>
    <p:extLst>
      <p:ext uri="{BB962C8B-B14F-4D97-AF65-F5344CB8AC3E}">
        <p14:creationId xmlns:p14="http://schemas.microsoft.com/office/powerpoint/2010/main" val="1539378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12A99FCCB20A5945B7573BBA34F6DE29" ma:contentTypeVersion="35" ma:contentTypeDescription="Create a new document." ma:contentTypeScope="" ma:versionID="463919066665c09fdd931b40c5e14755">
  <xsd:schema xmlns:xsd="http://www.w3.org/2001/XMLSchema" xmlns:xs="http://www.w3.org/2001/XMLSchema" xmlns:p="http://schemas.microsoft.com/office/2006/metadata/properties" xmlns:ns1="http://schemas.microsoft.com/sharepoint/v3" xmlns:ns2="ca283e0b-db31-4043-a2ef-b80661bf084a" xmlns:ns3="http://schemas.microsoft.com/sharepoint.v3" xmlns:ns4="a5badce5-7d57-4702-a8eb-ada9c2ec2c54" xmlns:ns5="ac467340-e311-47a8-8ae9-431a04b01667" xmlns:ns6="http://schemas.microsoft.com/sharepoint/v4" targetNamespace="http://schemas.microsoft.com/office/2006/metadata/properties" ma:root="true" ma:fieldsID="5871a1cfd8bc97081a9c535119c7aa2e" ns1:_="" ns2:_="" ns3:_="" ns4:_="" ns5:_="" ns6:_="">
    <xsd:import namespace="http://schemas.microsoft.com/sharepoint/v3"/>
    <xsd:import namespace="ca283e0b-db31-4043-a2ef-b80661bf084a"/>
    <xsd:import namespace="http://schemas.microsoft.com/sharepoint.v3"/>
    <xsd:import namespace="a5badce5-7d57-4702-a8eb-ada9c2ec2c54"/>
    <xsd:import namespace="ac467340-e311-47a8-8ae9-431a04b01667"/>
    <xsd:import namespace="http://schemas.microsoft.com/sharepoint/v4"/>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2:j169e817e0ee4eb8974e6fc4a2762909" minOccurs="0"/>
                <xsd:element ref="ns2:j048a4f9aaad4a8990a1d5e5f53cb451" minOccurs="0"/>
                <xsd:element ref="ns5:MediaServiceMetadata" minOccurs="0"/>
                <xsd:element ref="ns5:MediaServiceFastMetadata" minOccurs="0"/>
                <xsd:element ref="ns4:SharedWithUsers" minOccurs="0"/>
                <xsd:element ref="ns4:SharedWithDetails" minOccurs="0"/>
                <xsd:element ref="ns5:MediaServiceOCR" minOccurs="0"/>
                <xsd:element ref="ns5:MediaServiceGenerationTime" minOccurs="0"/>
                <xsd:element ref="ns5:MediaServiceEventHashCode" minOccurs="0"/>
                <xsd:element ref="ns5:MediaServiceDateTaken" minOccurs="0"/>
                <xsd:element ref="ns5:MediaServiceAutoKeyPoints" minOccurs="0"/>
                <xsd:element ref="ns5:MediaServiceKeyPoints" minOccurs="0"/>
                <xsd:element ref="ns6:IconOverlay" minOccurs="0"/>
                <xsd:element ref="ns1:_vti_ItemHoldRecordStatus" minOccurs="0"/>
                <xsd:element ref="ns1:_vti_ItemDeclaredRecord" minOccurs="0"/>
                <xsd:element ref="ns4:TaxKeywordTaxHTField" minOccurs="0"/>
                <xsd:element ref="ns4:SemaphoreItemMetadata" minOccurs="0"/>
                <xsd:element ref="ns5:MediaLengthInSeconds" minOccurs="0"/>
                <xsd:element ref="ns5: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HoldRecordStatus" ma:index="42" nillable="true" ma:displayName="Hold and Record Status" ma:decimals="0" ma:description="" ma:hidden="true" ma:indexed="true" ma:internalName="_vti_ItemHoldRecordStatus" ma:readOnly="true">
      <xsd:simpleType>
        <xsd:restriction base="dms:Unknown"/>
      </xsd:simpleType>
    </xsd:element>
    <xsd:element name="_vti_ItemDeclaredRecord" ma:index="43"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28;#Lebanon-2490|9edb7c65-e5d5-4e49-90eb-6706d834a52d"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59a16472-e54d-4469-8bcc-596a5adde330}" ma:internalName="TaxCatchAllLabel" ma:readOnly="true" ma:showField="CatchAllDataLabel"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59a16472-e54d-4469-8bcc-596a5adde330}" ma:internalName="TaxCatchAll" ma:showField="CatchAllData"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element name="j169e817e0ee4eb8974e6fc4a2762909" ma:index="26"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
        </xsd:sequence>
      </xsd:complexType>
    </xsd:element>
    <xsd:element name="j048a4f9aaad4a8990a1d5e5f53cb451" ma:index="28"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badce5-7d57-4702-a8eb-ada9c2ec2c54" elementFormDefault="qualified">
    <xsd:import namespace="http://schemas.microsoft.com/office/2006/documentManagement/types"/>
    <xsd:import namespace="http://schemas.microsoft.com/office/infopath/2007/PartnerControls"/>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element name="TaxKeywordTaxHTField" ma:index="44"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emaphoreItemMetadata" ma:index="45" nillable="true" ma:displayName="Semaphore Status" ma:hidden="true" ma:internalName="SemaphoreItemMeta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467340-e311-47a8-8ae9-431a04b0166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MediaLengthInSeconds" ma:index="46" nillable="true" ma:displayName="Length (seconds)" ma:internalName="MediaLengthInSeconds" ma:readOnly="true">
      <xsd:simpleType>
        <xsd:restriction base="dms:Unknown"/>
      </xsd:simpleType>
    </xsd:element>
    <xsd:element name="lcf76f155ced4ddcb4097134ff3c332f" ma:index="48" nillable="true" ma:taxonomy="true" ma:internalName="lcf76f155ced4ddcb4097134ff3c332f" ma:taxonomyFieldName="MediaServiceImageTags" ma:displayName="Image Tags" ma:readOnly="false" ma:fieldId="{5cf76f15-5ced-4ddc-b409-7134ff3c332f}" ma:taxonomyMulti="true" ma:sspId="73f51738-d318-4883-9d64-4f0bd0ccc55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4FC894FE0963B045A814D4F8B8F77863" ma:contentTypeVersion="7" ma:contentTypeDescription="Create a new document." ma:contentTypeScope="" ma:versionID="a205f9a1667ddc754ae4903239784794">
  <xsd:schema xmlns:xsd="http://www.w3.org/2001/XMLSchema" xmlns:xs="http://www.w3.org/2001/XMLSchema" xmlns:p="http://schemas.microsoft.com/office/2006/metadata/properties" xmlns:ns1="http://schemas.microsoft.com/sharepoint/v3" xmlns:ns2="fe7f5b94-830e-4452-bfd5-53bd544a7fe6" xmlns:ns3="207142f2-a855-436f-a174-0fa3844dcac9" xmlns:ns4="http://schemas.microsoft.com/sharepoint/v4" targetNamespace="http://schemas.microsoft.com/office/2006/metadata/properties" ma:root="true" ma:fieldsID="92d8edb4efd6214382df4267ae6f9b30" ns1:_="" ns2:_="" ns3:_="" ns4:_="">
    <xsd:import namespace="http://schemas.microsoft.com/sharepoint/v3"/>
    <xsd:import namespace="fe7f5b94-830e-4452-bfd5-53bd544a7fe6"/>
    <xsd:import namespace="207142f2-a855-436f-a174-0fa3844dcac9"/>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4: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6" nillable="true" ma:displayName="Declared Record" ma:hidden="true" ma:internalName="_vti_ItemDeclaredRecord" ma:readOnly="true">
      <xsd:simpleType>
        <xsd:restriction base="dms:DateTime"/>
      </xsd:simpleType>
    </xsd:element>
    <xsd:element name="_vti_ItemHoldRecordStatus" ma:index="17"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7f5b94-830e-4452-bfd5-53bd544a7f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7142f2-a855-436f-a174-0fa3844dc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conOverlay xmlns="http://schemas.microsoft.com/sharepoint/v4">|pptx|lockoverlay.png</IconOverlay>
    <_vti_ItemDeclaredRecord xmlns="http://schemas.microsoft.com/sharepoint/v3">2024-05-08T13:42:07+00:00</_vti_ItemDeclaredRecord>
    <_vti_ItemHoldRecordStatus xmlns="http://schemas.microsoft.com/sharepoint/v3">273</_vti_ItemHoldRecordStatus>
  </documentManagement>
</p:properties>
</file>

<file path=customXml/itemProps1.xml><?xml version="1.0" encoding="utf-8"?>
<ds:datastoreItem xmlns:ds="http://schemas.openxmlformats.org/officeDocument/2006/customXml" ds:itemID="{6E5FA645-7A0A-4ED6-AEF4-492355001C6D}"/>
</file>

<file path=customXml/itemProps2.xml><?xml version="1.0" encoding="utf-8"?>
<ds:datastoreItem xmlns:ds="http://schemas.openxmlformats.org/officeDocument/2006/customXml" ds:itemID="{B52A602D-B898-484C-AF57-7E773329E232}"/>
</file>

<file path=customXml/itemProps3.xml><?xml version="1.0" encoding="utf-8"?>
<ds:datastoreItem xmlns:ds="http://schemas.openxmlformats.org/officeDocument/2006/customXml" ds:itemID="{54903696-4234-4830-BD60-D7AAB5CF6165}"/>
</file>

<file path=customXml/itemProps4.xml><?xml version="1.0" encoding="utf-8"?>
<ds:datastoreItem xmlns:ds="http://schemas.openxmlformats.org/officeDocument/2006/customXml" ds:itemID="{92769E7F-9E65-40E3-8723-0EE69F735A17}"/>
</file>

<file path=customXml/itemProps5.xml><?xml version="1.0" encoding="utf-8"?>
<ds:datastoreItem xmlns:ds="http://schemas.openxmlformats.org/officeDocument/2006/customXml" ds:itemID="{E12C5E30-A285-47C6-A0DC-51C1276BFD5C}"/>
</file>

<file path=customXml/itemProps6.xml><?xml version="1.0" encoding="utf-8"?>
<ds:datastoreItem xmlns:ds="http://schemas.openxmlformats.org/officeDocument/2006/customXml" ds:itemID="{E2F22932-52CE-4589-AD92-CBF4F386A526}"/>
</file>

<file path=docProps/app.xml><?xml version="1.0" encoding="utf-8"?>
<Properties xmlns="http://schemas.openxmlformats.org/officeDocument/2006/extended-properties" xmlns:vt="http://schemas.openxmlformats.org/officeDocument/2006/docPropsVTypes">
  <Template/>
  <TotalTime>721</TotalTime>
  <Words>550</Words>
  <Application>Microsoft Office PowerPoint</Application>
  <PresentationFormat>On-screen Show (4:3)</PresentationFormat>
  <Paragraphs>49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Evaluation  </vt:lpstr>
      <vt:lpstr>Types of Evaluation/Assessments</vt:lpstr>
      <vt:lpstr>Components of Evaluation </vt:lpstr>
      <vt:lpstr>Components of Evaluation (Cont’d)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Training Of Frontline Workers Trainers</dc:title>
  <dc:creator>Dr. Salah</dc:creator>
  <cp:lastModifiedBy>Saydeh Dableh</cp:lastModifiedBy>
  <cp:revision>84</cp:revision>
  <dcterms:created xsi:type="dcterms:W3CDTF">2019-03-05T12:27:19Z</dcterms:created>
  <dcterms:modified xsi:type="dcterms:W3CDTF">2019-10-28T11:07:46Z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y fmtid="{D5CDD505-2E9C-101B-9397-08002B2CF9AE}" pid="3" name="ContentTypeId">
    <vt:lpwstr>0x0101004FC894FE0963B045A814D4F8B8F77863</vt:lpwstr>
  </property>
  <property fmtid="{D5CDD505-2E9C-101B-9397-08002B2CF9AE}" pid="4" name="OfficeDivision">
    <vt:lpwstr>383;#Lebanon-2490|9edb7c65-e5d5-4e49-90eb-6706d834a52d</vt:lpwstr>
  </property>
  <property fmtid="{D5CDD505-2E9C-101B-9397-08002B2CF9AE}" pid="5" name="TaxKeyword">
    <vt:lpwstr/>
  </property>
  <property fmtid="{D5CDD505-2E9C-101B-9397-08002B2CF9AE}" pid="6" name="SystemDTAC">
    <vt:lpwstr/>
  </property>
  <property fmtid="{D5CDD505-2E9C-101B-9397-08002B2CF9AE}" pid="7" name="Topic">
    <vt:lpwstr/>
  </property>
  <property fmtid="{D5CDD505-2E9C-101B-9397-08002B2CF9AE}" pid="8" name="MediaServiceImageTags">
    <vt:lpwstr/>
  </property>
  <property fmtid="{D5CDD505-2E9C-101B-9397-08002B2CF9AE}" pid="9" name="CriticalForLongTermRetention">
    <vt:lpwstr/>
  </property>
  <property fmtid="{D5CDD505-2E9C-101B-9397-08002B2CF9AE}" pid="10" name="DocumentType">
    <vt:lpwstr/>
  </property>
  <property fmtid="{D5CDD505-2E9C-101B-9397-08002B2CF9AE}" pid="11" name="GeographicScope">
    <vt:lpwstr/>
  </property>
  <property fmtid="{D5CDD505-2E9C-101B-9397-08002B2CF9AE}" pid="12" name="K_UNICEFComments">
    <vt:lpwstr/>
  </property>
  <property fmtid="{D5CDD505-2E9C-101B-9397-08002B2CF9AE}" pid="13" name="mda26ace941f4791a7314a339fee829c">
    <vt:lpwstr/>
  </property>
  <property fmtid="{D5CDD505-2E9C-101B-9397-08002B2CF9AE}" pid="14" name="h6a71f3e574e4344bc34f3fc9dd20054">
    <vt:lpwstr/>
  </property>
  <property fmtid="{D5CDD505-2E9C-101B-9397-08002B2CF9AE}" pid="15" name="K_UNICEFRequestedBy">
    <vt:lpwstr>831</vt:lpwstr>
  </property>
  <property fmtid="{D5CDD505-2E9C-101B-9397-08002B2CF9AE}" pid="16" name="K_UNICEFStatus">
    <vt:lpwstr>Approved</vt:lpwstr>
  </property>
  <property fmtid="{D5CDD505-2E9C-101B-9397-08002B2CF9AE}" pid="17" name="K_UNICEFApprovedBy">
    <vt:lpwstr>831</vt:lpwstr>
  </property>
  <property fmtid="{D5CDD505-2E9C-101B-9397-08002B2CF9AE}" pid="18" name="TaxCatchAll">
    <vt:lpwstr>383;#Lebanon-2490|9edb7c65-e5d5-4e49-90eb-6706d834a52d</vt:lpwstr>
  </property>
  <property fmtid="{D5CDD505-2E9C-101B-9397-08002B2CF9AE}" pid="19" name="j169e817e0ee4eb8974e6fc4a2762909">
    <vt:lpwstr/>
  </property>
  <property fmtid="{D5CDD505-2E9C-101B-9397-08002B2CF9AE}" pid="20" name="k8c968e8c72a4eda96b7e8fdbe192be2">
    <vt:lpwstr/>
  </property>
  <property fmtid="{D5CDD505-2E9C-101B-9397-08002B2CF9AE}" pid="21" name="j048a4f9aaad4a8990a1d5e5f53cb451">
    <vt:lpwstr/>
  </property>
  <property fmtid="{D5CDD505-2E9C-101B-9397-08002B2CF9AE}" pid="22" name="ga975397408f43e4b84ec8e5a598e523">
    <vt:lpwstr>Lebanon-2490|9edb7c65-e5d5-4e49-90eb-6706d834a52d</vt:lpwstr>
  </property>
  <property fmtid="{D5CDD505-2E9C-101B-9397-08002B2CF9AE}" pid="23" name="ecm_ItemDeleteBlockHolders">
    <vt:lpwstr>ecm_InPlaceRecordLock</vt:lpwstr>
  </property>
  <property fmtid="{D5CDD505-2E9C-101B-9397-08002B2CF9AE}" pid="24" name="ecm_RecordRestrictions">
    <vt:lpwstr>BlockDelete, BlockEdit</vt:lpwstr>
  </property>
  <property fmtid="{D5CDD505-2E9C-101B-9397-08002B2CF9AE}" pid="25" name="ecm_ItemLockHolders">
    <vt:lpwstr>ecm_InPlaceRecordLock</vt:lpwstr>
  </property>
  <property fmtid="{D5CDD505-2E9C-101B-9397-08002B2CF9AE}" pid="26" name="IsK_UNICEFApproved">
    <vt:bool>true</vt:bool>
  </property>
</Properties>
</file>