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diagrams/data1.xml" ContentType="application/vnd.openxmlformats-officedocument.drawingml.diagramData+xml"/>
  <Override PartName="/ppt/presentation.xml" ContentType="application/vnd.openxmlformats-officedocument.presentationml.presentation.main+xml"/>
  <Override PartName="/ppt/slides/slide2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diagrams/drawing1.xml" ContentType="application/vnd.ms-office.drawingml.diagramDrawing+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diagrams/colors1.xml" ContentType="application/vnd.openxmlformats-officedocument.drawingml.diagramColors+xml"/>
  <Override PartName="/ppt/theme/theme3.xml" ContentType="application/vnd.openxmlformats-officedocument.theme+xml"/>
  <Override PartName="/ppt/theme/theme2.xml" ContentType="application/vnd.openxmlformats-officedocument.theme+xml"/>
  <Override PartName="/ppt/diagrams/quickStyle1.xml" ContentType="application/vnd.openxmlformats-officedocument.drawingml.diagramStyle+xml"/>
  <Override PartName="/ppt/commentAuthors.xml" ContentType="application/vnd.openxmlformats-officedocument.presentationml.commentAuthors+xml"/>
  <Override PartName="/ppt/diagrams/layout1.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5.xml" ContentType="application/vnd.openxmlformats-officedocument.customXmlProperties+xml"/>
  <Override PartName="/customXml/itemProps4.xml" ContentType="application/vnd.openxmlformats-officedocument.customXml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6.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29"/>
  </p:notesMasterIdLst>
  <p:handoutMasterIdLst>
    <p:handoutMasterId r:id="rId30"/>
  </p:handoutMasterIdLst>
  <p:sldIdLst>
    <p:sldId id="327" r:id="rId2"/>
    <p:sldId id="337" r:id="rId3"/>
    <p:sldId id="338" r:id="rId4"/>
    <p:sldId id="284" r:id="rId5"/>
    <p:sldId id="286" r:id="rId6"/>
    <p:sldId id="287" r:id="rId7"/>
    <p:sldId id="285" r:id="rId8"/>
    <p:sldId id="288" r:id="rId9"/>
    <p:sldId id="289" r:id="rId10"/>
    <p:sldId id="290" r:id="rId11"/>
    <p:sldId id="291" r:id="rId12"/>
    <p:sldId id="292" r:id="rId13"/>
    <p:sldId id="293" r:id="rId14"/>
    <p:sldId id="294" r:id="rId15"/>
    <p:sldId id="295" r:id="rId16"/>
    <p:sldId id="296" r:id="rId17"/>
    <p:sldId id="298" r:id="rId18"/>
    <p:sldId id="299" r:id="rId19"/>
    <p:sldId id="300" r:id="rId20"/>
    <p:sldId id="297" r:id="rId21"/>
    <p:sldId id="301" r:id="rId22"/>
    <p:sldId id="302" r:id="rId23"/>
    <p:sldId id="303" r:id="rId24"/>
    <p:sldId id="304" r:id="rId25"/>
    <p:sldId id="329" r:id="rId26"/>
    <p:sldId id="328" r:id="rId27"/>
    <p:sldId id="330" r:id="rId28"/>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Corp."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C27"/>
    <a:srgbClr val="32BDB7"/>
    <a:srgbClr val="0033CC"/>
    <a:srgbClr val="FF0000"/>
    <a:srgbClr val="FF66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90385" autoAdjust="0"/>
  </p:normalViewPr>
  <p:slideViewPr>
    <p:cSldViewPr>
      <p:cViewPr varScale="1">
        <p:scale>
          <a:sx n="98" d="100"/>
          <a:sy n="98" d="100"/>
        </p:scale>
        <p:origin x="-354" y="-102"/>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962"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4.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41" Type="http://schemas.openxmlformats.org/officeDocument/2006/relationships/customXml" Target="../customXml/item6.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40" Type="http://schemas.openxmlformats.org/officeDocument/2006/relationships/customXml" Target="../customXml/item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FDAAEA-7A2B-4AC8-BCB5-5C3B5225A92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55398C3-4655-4FEC-8A51-39551EAFC6E7}">
      <dgm:prSet phldrT="[Text]" custT="1"/>
      <dgm:spPr>
        <a:solidFill>
          <a:srgbClr val="32BDB7"/>
        </a:solidFill>
        <a:ln>
          <a:solidFill>
            <a:srgbClr val="32BDB7"/>
          </a:solidFill>
        </a:ln>
      </dgm:spPr>
      <dgm:t>
        <a:bodyPr/>
        <a:lstStyle/>
        <a:p>
          <a:r>
            <a:rPr lang="en-US" sz="2000" b="1" dirty="0">
              <a:latin typeface="Univers LT Std 45 Light" panose="020B0403020202020204" pitchFamily="34" charset="0"/>
            </a:rPr>
            <a:t>OBSERVATION RESULTS</a:t>
          </a:r>
        </a:p>
      </dgm:t>
    </dgm:pt>
    <dgm:pt modelId="{CD24EBCF-9FE6-44E2-90BC-2E05AB3236E8}" type="parTrans" cxnId="{BF501FC7-77C1-4039-BD79-140C14688C30}">
      <dgm:prSet/>
      <dgm:spPr/>
      <dgm:t>
        <a:bodyPr/>
        <a:lstStyle/>
        <a:p>
          <a:endParaRPr lang="en-US" sz="2000"/>
        </a:p>
      </dgm:t>
    </dgm:pt>
    <dgm:pt modelId="{03E46624-361F-49A8-ACA4-0389F3D8C51A}" type="sibTrans" cxnId="{BF501FC7-77C1-4039-BD79-140C14688C30}">
      <dgm:prSet/>
      <dgm:spPr/>
      <dgm:t>
        <a:bodyPr/>
        <a:lstStyle/>
        <a:p>
          <a:endParaRPr lang="en-US" sz="2000"/>
        </a:p>
      </dgm:t>
    </dgm:pt>
    <dgm:pt modelId="{C5D7E939-41FE-45B5-BC8E-C6AEB43CE622}">
      <dgm:prSet phldrT="[Text]" custT="1"/>
      <dgm:spPr>
        <a:solidFill>
          <a:srgbClr val="0070C0"/>
        </a:solidFill>
        <a:ln>
          <a:solidFill>
            <a:srgbClr val="0033CC"/>
          </a:solidFill>
        </a:ln>
      </dgm:spPr>
      <dgm:t>
        <a:bodyPr/>
        <a:lstStyle/>
        <a:p>
          <a:r>
            <a:rPr lang="en-US" sz="2000" b="1" dirty="0">
              <a:latin typeface="Univers LT Std 45 Light" panose="020B0403020202020204" pitchFamily="34" charset="0"/>
            </a:rPr>
            <a:t>Negative  Results</a:t>
          </a:r>
        </a:p>
      </dgm:t>
    </dgm:pt>
    <dgm:pt modelId="{3887A6D5-72A9-4DD6-A9A9-0F0DEEDD2E7B}" type="sibTrans" cxnId="{633F6EC9-0B11-451D-822B-9EFA79FDFFF6}">
      <dgm:prSet/>
      <dgm:spPr/>
      <dgm:t>
        <a:bodyPr/>
        <a:lstStyle/>
        <a:p>
          <a:endParaRPr lang="en-US" sz="2000"/>
        </a:p>
      </dgm:t>
    </dgm:pt>
    <dgm:pt modelId="{8AB3278B-E992-4B3D-84C6-D4F9C086FE3C}" type="parTrans" cxnId="{633F6EC9-0B11-451D-822B-9EFA79FDFFF6}">
      <dgm:prSet/>
      <dgm:spPr/>
      <dgm:t>
        <a:bodyPr/>
        <a:lstStyle/>
        <a:p>
          <a:endParaRPr lang="en-US" sz="2000"/>
        </a:p>
      </dgm:t>
    </dgm:pt>
    <dgm:pt modelId="{A290493E-79B6-4AD6-B32D-2A3682D52D92}">
      <dgm:prSet phldrT="[Text]" custT="1"/>
      <dgm:spPr>
        <a:solidFill>
          <a:srgbClr val="0070C0"/>
        </a:solidFill>
        <a:ln>
          <a:solidFill>
            <a:srgbClr val="0033CC"/>
          </a:solidFill>
        </a:ln>
      </dgm:spPr>
      <dgm:t>
        <a:bodyPr/>
        <a:lstStyle/>
        <a:p>
          <a:r>
            <a:rPr lang="en-US" sz="2000" b="1" dirty="0">
              <a:latin typeface="Univers LT Std 45 Light" panose="020B0403020202020204" pitchFamily="34" charset="0"/>
            </a:rPr>
            <a:t>Positive Results</a:t>
          </a:r>
        </a:p>
      </dgm:t>
    </dgm:pt>
    <dgm:pt modelId="{AD400375-87EB-4E18-A268-F2D2A2651B85}" type="sibTrans" cxnId="{FF8BE39A-9F80-4A00-A91F-6E15F3F1BE2E}">
      <dgm:prSet/>
      <dgm:spPr/>
      <dgm:t>
        <a:bodyPr/>
        <a:lstStyle/>
        <a:p>
          <a:endParaRPr lang="en-US" sz="2000"/>
        </a:p>
      </dgm:t>
    </dgm:pt>
    <dgm:pt modelId="{2BCDACB6-EC0E-42FA-836D-5B6988FAFDCF}" type="parTrans" cxnId="{FF8BE39A-9F80-4A00-A91F-6E15F3F1BE2E}">
      <dgm:prSet/>
      <dgm:spPr/>
      <dgm:t>
        <a:bodyPr/>
        <a:lstStyle/>
        <a:p>
          <a:endParaRPr lang="en-US" sz="2000"/>
        </a:p>
      </dgm:t>
    </dgm:pt>
    <dgm:pt modelId="{37DB0D3B-7C74-4C02-BC7D-4807D55AFC8B}">
      <dgm:prSet phldrT="[Text]" custT="1"/>
      <dgm:spPr>
        <a:solidFill>
          <a:srgbClr val="00B050"/>
        </a:solidFill>
        <a:ln>
          <a:solidFill>
            <a:srgbClr val="92D050"/>
          </a:solidFill>
        </a:ln>
      </dgm:spPr>
      <dgm:t>
        <a:bodyPr/>
        <a:lstStyle/>
        <a:p>
          <a:r>
            <a:rPr lang="en-US" sz="2000" b="1" dirty="0">
              <a:latin typeface="Univers LT Std 45 Light" panose="020B0403020202020204" pitchFamily="34" charset="0"/>
            </a:rPr>
            <a:t>Share results</a:t>
          </a:r>
        </a:p>
        <a:p>
          <a:r>
            <a:rPr lang="en-US" sz="2000" b="1" dirty="0">
              <a:latin typeface="Univers LT Std 45 Light" panose="020B0403020202020204" pitchFamily="34" charset="0"/>
            </a:rPr>
            <a:t>with relevant</a:t>
          </a:r>
        </a:p>
        <a:p>
          <a:r>
            <a:rPr lang="en-US" sz="2000" b="1" dirty="0">
              <a:latin typeface="Univers LT Std 45 Light" panose="020B0403020202020204" pitchFamily="34" charset="0"/>
            </a:rPr>
            <a:t>contacts</a:t>
          </a:r>
        </a:p>
      </dgm:t>
    </dgm:pt>
    <dgm:pt modelId="{0597CD95-88B7-4930-B4CA-DACDBFA6F9E8}" type="sibTrans" cxnId="{B6F978A3-11CB-4584-8910-B51F9795BA31}">
      <dgm:prSet/>
      <dgm:spPr/>
      <dgm:t>
        <a:bodyPr/>
        <a:lstStyle/>
        <a:p>
          <a:endParaRPr lang="en-US" sz="2000"/>
        </a:p>
      </dgm:t>
    </dgm:pt>
    <dgm:pt modelId="{78A194D2-3E42-4C74-AEF5-5A90B6657595}" type="parTrans" cxnId="{B6F978A3-11CB-4584-8910-B51F9795BA31}">
      <dgm:prSet/>
      <dgm:spPr/>
      <dgm:t>
        <a:bodyPr/>
        <a:lstStyle/>
        <a:p>
          <a:endParaRPr lang="en-US" sz="2000"/>
        </a:p>
      </dgm:t>
    </dgm:pt>
    <dgm:pt modelId="{2AD21D65-98AB-40CC-847D-0058A26A3DC3}">
      <dgm:prSet phldrT="[Text]" custT="1"/>
      <dgm:spPr>
        <a:solidFill>
          <a:srgbClr val="00B050"/>
        </a:solidFill>
        <a:ln>
          <a:solidFill>
            <a:srgbClr val="92D050"/>
          </a:solidFill>
        </a:ln>
      </dgm:spPr>
      <dgm:t>
        <a:bodyPr/>
        <a:lstStyle/>
        <a:p>
          <a:r>
            <a:rPr lang="en-US" sz="2000" b="1" dirty="0">
              <a:latin typeface="Univers LT Std 45 Light" panose="020B0403020202020204" pitchFamily="34" charset="0"/>
            </a:rPr>
            <a:t>Ask for support</a:t>
          </a:r>
        </a:p>
        <a:p>
          <a:r>
            <a:rPr lang="en-US" sz="2000" b="1" dirty="0">
              <a:latin typeface="Univers LT Std 45 Light" panose="020B0403020202020204" pitchFamily="34" charset="0"/>
            </a:rPr>
            <a:t>from your</a:t>
          </a:r>
        </a:p>
        <a:p>
          <a:r>
            <a:rPr lang="en-US" sz="2000" b="1" dirty="0">
              <a:latin typeface="Univers LT Std 45 Light" panose="020B0403020202020204" pitchFamily="34" charset="0"/>
            </a:rPr>
            <a:t>organization</a:t>
          </a:r>
        </a:p>
      </dgm:t>
    </dgm:pt>
    <dgm:pt modelId="{DA4D0EB7-8981-4D3E-A2A7-205A9E815E6E}" type="sibTrans" cxnId="{8871DA01-5C3F-465C-962B-CCD74263A60E}">
      <dgm:prSet/>
      <dgm:spPr/>
      <dgm:t>
        <a:bodyPr/>
        <a:lstStyle/>
        <a:p>
          <a:endParaRPr lang="en-US" sz="2000"/>
        </a:p>
      </dgm:t>
    </dgm:pt>
    <dgm:pt modelId="{74EBF1A0-8346-4E38-9D93-0C76CB8CA9EB}" type="parTrans" cxnId="{8871DA01-5C3F-465C-962B-CCD74263A60E}">
      <dgm:prSet/>
      <dgm:spPr/>
      <dgm:t>
        <a:bodyPr/>
        <a:lstStyle/>
        <a:p>
          <a:endParaRPr lang="en-US" sz="2000"/>
        </a:p>
      </dgm:t>
    </dgm:pt>
    <dgm:pt modelId="{E1F3F17E-22ED-4752-9CA8-C830544B1102}">
      <dgm:prSet phldrT="[Text]" custT="1"/>
      <dgm:spPr>
        <a:solidFill>
          <a:srgbClr val="00B050"/>
        </a:solidFill>
        <a:ln>
          <a:solidFill>
            <a:srgbClr val="92D050"/>
          </a:solidFill>
        </a:ln>
      </dgm:spPr>
      <dgm:t>
        <a:bodyPr/>
        <a:lstStyle/>
        <a:p>
          <a:r>
            <a:rPr lang="en-US" sz="2000" b="1" dirty="0">
              <a:latin typeface="Univers LT Std 45 Light" panose="020B0403020202020204" pitchFamily="34" charset="0"/>
            </a:rPr>
            <a:t>Revisit CE Steps 3 &amp; 4</a:t>
          </a:r>
        </a:p>
      </dgm:t>
    </dgm:pt>
    <dgm:pt modelId="{731DC77D-555E-46C5-A58A-4B7FEB749DDB}" type="sibTrans" cxnId="{B817F485-7CFB-4DA9-907C-2BC82BE60BBC}">
      <dgm:prSet/>
      <dgm:spPr/>
      <dgm:t>
        <a:bodyPr/>
        <a:lstStyle/>
        <a:p>
          <a:endParaRPr lang="en-US" sz="2000"/>
        </a:p>
      </dgm:t>
    </dgm:pt>
    <dgm:pt modelId="{5A637039-BF21-46EF-AF47-ADD953480964}" type="parTrans" cxnId="{B817F485-7CFB-4DA9-907C-2BC82BE60BBC}">
      <dgm:prSet/>
      <dgm:spPr/>
      <dgm:t>
        <a:bodyPr/>
        <a:lstStyle/>
        <a:p>
          <a:endParaRPr lang="en-US" sz="2000"/>
        </a:p>
      </dgm:t>
    </dgm:pt>
    <dgm:pt modelId="{4FF5A4E5-4E97-4E28-B59C-56D78C4CAE8F}" type="pres">
      <dgm:prSet presAssocID="{90FDAAEA-7A2B-4AC8-BCB5-5C3B5225A92E}" presName="diagram" presStyleCnt="0">
        <dgm:presLayoutVars>
          <dgm:dir/>
          <dgm:resizeHandles val="exact"/>
        </dgm:presLayoutVars>
      </dgm:prSet>
      <dgm:spPr/>
      <dgm:t>
        <a:bodyPr/>
        <a:lstStyle/>
        <a:p>
          <a:endParaRPr lang="en-US"/>
        </a:p>
      </dgm:t>
    </dgm:pt>
    <dgm:pt modelId="{65EB30E5-A76D-45A6-BDD8-DCB7BE3899A4}" type="pres">
      <dgm:prSet presAssocID="{C55398C3-4655-4FEC-8A51-39551EAFC6E7}" presName="node" presStyleLbl="node1" presStyleIdx="0" presStyleCnt="6" custScaleX="53120" custScaleY="28517" custLinFactNeighborX="35215" custLinFactNeighborY="-19301">
        <dgm:presLayoutVars>
          <dgm:bulletEnabled val="1"/>
        </dgm:presLayoutVars>
      </dgm:prSet>
      <dgm:spPr/>
      <dgm:t>
        <a:bodyPr/>
        <a:lstStyle/>
        <a:p>
          <a:endParaRPr lang="en-US"/>
        </a:p>
      </dgm:t>
    </dgm:pt>
    <dgm:pt modelId="{04318C91-65E3-4133-A088-022ACAC7B3DF}" type="pres">
      <dgm:prSet presAssocID="{03E46624-361F-49A8-ACA4-0389F3D8C51A}" presName="sibTrans" presStyleCnt="0"/>
      <dgm:spPr/>
    </dgm:pt>
    <dgm:pt modelId="{2492D2E3-7F25-4547-B96B-8CF675F73FD2}" type="pres">
      <dgm:prSet presAssocID="{C5D7E939-41FE-45B5-BC8E-C6AEB43CE622}" presName="node" presStyleLbl="node1" presStyleIdx="1" presStyleCnt="6" custScaleX="23647" custScaleY="18556" custLinFactNeighborX="-45209" custLinFactNeighborY="20645">
        <dgm:presLayoutVars>
          <dgm:bulletEnabled val="1"/>
        </dgm:presLayoutVars>
      </dgm:prSet>
      <dgm:spPr/>
      <dgm:t>
        <a:bodyPr/>
        <a:lstStyle/>
        <a:p>
          <a:endParaRPr lang="en-US"/>
        </a:p>
      </dgm:t>
    </dgm:pt>
    <dgm:pt modelId="{4C8F38D4-4638-4023-89C8-A9B7491B4E72}" type="pres">
      <dgm:prSet presAssocID="{3887A6D5-72A9-4DD6-A9A9-0F0DEEDD2E7B}" presName="sibTrans" presStyleCnt="0"/>
      <dgm:spPr/>
    </dgm:pt>
    <dgm:pt modelId="{3CAB13FB-5DF4-4FC6-8DEF-C357597AA7F1}" type="pres">
      <dgm:prSet presAssocID="{A290493E-79B6-4AD6-B32D-2A3682D52D92}" presName="node" presStyleLbl="node1" presStyleIdx="2" presStyleCnt="6" custScaleX="23647" custScaleY="18556" custLinFactNeighborX="-5327" custLinFactNeighborY="20482">
        <dgm:presLayoutVars>
          <dgm:bulletEnabled val="1"/>
        </dgm:presLayoutVars>
      </dgm:prSet>
      <dgm:spPr/>
      <dgm:t>
        <a:bodyPr/>
        <a:lstStyle/>
        <a:p>
          <a:endParaRPr lang="en-US"/>
        </a:p>
      </dgm:t>
    </dgm:pt>
    <dgm:pt modelId="{23C6508D-64A6-47DF-9B19-59E67820B3CB}" type="pres">
      <dgm:prSet presAssocID="{AD400375-87EB-4E18-A268-F2D2A2651B85}" presName="sibTrans" presStyleCnt="0"/>
      <dgm:spPr/>
    </dgm:pt>
    <dgm:pt modelId="{FE3A8652-9814-46FF-B4CC-BA3E875FC0A5}" type="pres">
      <dgm:prSet presAssocID="{37DB0D3B-7C74-4C02-BC7D-4807D55AFC8B}" presName="node" presStyleLbl="node1" presStyleIdx="3" presStyleCnt="6" custScaleX="42824" custScaleY="29304" custLinFactNeighborX="85638" custLinFactNeighborY="15602">
        <dgm:presLayoutVars>
          <dgm:bulletEnabled val="1"/>
        </dgm:presLayoutVars>
      </dgm:prSet>
      <dgm:spPr/>
      <dgm:t>
        <a:bodyPr/>
        <a:lstStyle/>
        <a:p>
          <a:endParaRPr lang="en-US"/>
        </a:p>
      </dgm:t>
    </dgm:pt>
    <dgm:pt modelId="{E4B4B484-B5F5-43B5-88ED-6030241FB91C}" type="pres">
      <dgm:prSet presAssocID="{0597CD95-88B7-4930-B4CA-DACDBFA6F9E8}" presName="sibTrans" presStyleCnt="0"/>
      <dgm:spPr/>
    </dgm:pt>
    <dgm:pt modelId="{59144497-F572-4E4F-894B-58D0EC7C6714}" type="pres">
      <dgm:prSet presAssocID="{2AD21D65-98AB-40CC-847D-0058A26A3DC3}" presName="node" presStyleLbl="node1" presStyleIdx="4" presStyleCnt="6" custScaleX="31834" custScaleY="27858" custLinFactNeighborX="-73505" custLinFactNeighborY="14625">
        <dgm:presLayoutVars>
          <dgm:bulletEnabled val="1"/>
        </dgm:presLayoutVars>
      </dgm:prSet>
      <dgm:spPr/>
      <dgm:t>
        <a:bodyPr/>
        <a:lstStyle/>
        <a:p>
          <a:endParaRPr lang="en-US"/>
        </a:p>
      </dgm:t>
    </dgm:pt>
    <dgm:pt modelId="{6990A581-7528-4755-A976-570A0043FC36}" type="pres">
      <dgm:prSet presAssocID="{DA4D0EB7-8981-4D3E-A2A7-205A9E815E6E}" presName="sibTrans" presStyleCnt="0"/>
      <dgm:spPr/>
    </dgm:pt>
    <dgm:pt modelId="{70B05A51-45A7-434A-B76C-338DA26D88EF}" type="pres">
      <dgm:prSet presAssocID="{E1F3F17E-22ED-4752-9CA8-C830544B1102}" presName="node" presStyleLbl="node1" presStyleIdx="5" presStyleCnt="6" custScaleX="31834" custScaleY="27858" custLinFactNeighborX="-50164" custLinFactNeighborY="14879">
        <dgm:presLayoutVars>
          <dgm:bulletEnabled val="1"/>
        </dgm:presLayoutVars>
      </dgm:prSet>
      <dgm:spPr/>
      <dgm:t>
        <a:bodyPr/>
        <a:lstStyle/>
        <a:p>
          <a:endParaRPr lang="en-US"/>
        </a:p>
      </dgm:t>
    </dgm:pt>
  </dgm:ptLst>
  <dgm:cxnLst>
    <dgm:cxn modelId="{633F6EC9-0B11-451D-822B-9EFA79FDFFF6}" srcId="{90FDAAEA-7A2B-4AC8-BCB5-5C3B5225A92E}" destId="{C5D7E939-41FE-45B5-BC8E-C6AEB43CE622}" srcOrd="1" destOrd="0" parTransId="{8AB3278B-E992-4B3D-84C6-D4F9C086FE3C}" sibTransId="{3887A6D5-72A9-4DD6-A9A9-0F0DEEDD2E7B}"/>
    <dgm:cxn modelId="{97860ADC-CF02-47D4-BD7B-4EBFC9590406}" type="presOf" srcId="{C55398C3-4655-4FEC-8A51-39551EAFC6E7}" destId="{65EB30E5-A76D-45A6-BDD8-DCB7BE3899A4}" srcOrd="0" destOrd="0" presId="urn:microsoft.com/office/officeart/2005/8/layout/default"/>
    <dgm:cxn modelId="{BF501FC7-77C1-4039-BD79-140C14688C30}" srcId="{90FDAAEA-7A2B-4AC8-BCB5-5C3B5225A92E}" destId="{C55398C3-4655-4FEC-8A51-39551EAFC6E7}" srcOrd="0" destOrd="0" parTransId="{CD24EBCF-9FE6-44E2-90BC-2E05AB3236E8}" sibTransId="{03E46624-361F-49A8-ACA4-0389F3D8C51A}"/>
    <dgm:cxn modelId="{8871DA01-5C3F-465C-962B-CCD74263A60E}" srcId="{90FDAAEA-7A2B-4AC8-BCB5-5C3B5225A92E}" destId="{2AD21D65-98AB-40CC-847D-0058A26A3DC3}" srcOrd="4" destOrd="0" parTransId="{74EBF1A0-8346-4E38-9D93-0C76CB8CA9EB}" sibTransId="{DA4D0EB7-8981-4D3E-A2A7-205A9E815E6E}"/>
    <dgm:cxn modelId="{6E17A58B-5630-4F86-B35B-863D5355EBC1}" type="presOf" srcId="{37DB0D3B-7C74-4C02-BC7D-4807D55AFC8B}" destId="{FE3A8652-9814-46FF-B4CC-BA3E875FC0A5}" srcOrd="0" destOrd="0" presId="urn:microsoft.com/office/officeart/2005/8/layout/default"/>
    <dgm:cxn modelId="{E10059B7-B0EC-48CB-8D9A-5F6BFBD21B0A}" type="presOf" srcId="{90FDAAEA-7A2B-4AC8-BCB5-5C3B5225A92E}" destId="{4FF5A4E5-4E97-4E28-B59C-56D78C4CAE8F}" srcOrd="0" destOrd="0" presId="urn:microsoft.com/office/officeart/2005/8/layout/default"/>
    <dgm:cxn modelId="{B6F978A3-11CB-4584-8910-B51F9795BA31}" srcId="{90FDAAEA-7A2B-4AC8-BCB5-5C3B5225A92E}" destId="{37DB0D3B-7C74-4C02-BC7D-4807D55AFC8B}" srcOrd="3" destOrd="0" parTransId="{78A194D2-3E42-4C74-AEF5-5A90B6657595}" sibTransId="{0597CD95-88B7-4930-B4CA-DACDBFA6F9E8}"/>
    <dgm:cxn modelId="{FF8BE39A-9F80-4A00-A91F-6E15F3F1BE2E}" srcId="{90FDAAEA-7A2B-4AC8-BCB5-5C3B5225A92E}" destId="{A290493E-79B6-4AD6-B32D-2A3682D52D92}" srcOrd="2" destOrd="0" parTransId="{2BCDACB6-EC0E-42FA-836D-5B6988FAFDCF}" sibTransId="{AD400375-87EB-4E18-A268-F2D2A2651B85}"/>
    <dgm:cxn modelId="{B817F485-7CFB-4DA9-907C-2BC82BE60BBC}" srcId="{90FDAAEA-7A2B-4AC8-BCB5-5C3B5225A92E}" destId="{E1F3F17E-22ED-4752-9CA8-C830544B1102}" srcOrd="5" destOrd="0" parTransId="{5A637039-BF21-46EF-AF47-ADD953480964}" sibTransId="{731DC77D-555E-46C5-A58A-4B7FEB749DDB}"/>
    <dgm:cxn modelId="{039106AE-AF9B-4301-BE05-479CA6F0FA5C}" type="presOf" srcId="{A290493E-79B6-4AD6-B32D-2A3682D52D92}" destId="{3CAB13FB-5DF4-4FC6-8DEF-C357597AA7F1}" srcOrd="0" destOrd="0" presId="urn:microsoft.com/office/officeart/2005/8/layout/default"/>
    <dgm:cxn modelId="{9B8C2BEF-7E92-4701-AF00-010CC0AA24FD}" type="presOf" srcId="{E1F3F17E-22ED-4752-9CA8-C830544B1102}" destId="{70B05A51-45A7-434A-B76C-338DA26D88EF}" srcOrd="0" destOrd="0" presId="urn:microsoft.com/office/officeart/2005/8/layout/default"/>
    <dgm:cxn modelId="{6F992654-29A1-4E91-B570-2C7D78547DDE}" type="presOf" srcId="{C5D7E939-41FE-45B5-BC8E-C6AEB43CE622}" destId="{2492D2E3-7F25-4547-B96B-8CF675F73FD2}" srcOrd="0" destOrd="0" presId="urn:microsoft.com/office/officeart/2005/8/layout/default"/>
    <dgm:cxn modelId="{D63F96FC-85E3-4198-B2E1-86E885B6D19A}" type="presOf" srcId="{2AD21D65-98AB-40CC-847D-0058A26A3DC3}" destId="{59144497-F572-4E4F-894B-58D0EC7C6714}" srcOrd="0" destOrd="0" presId="urn:microsoft.com/office/officeart/2005/8/layout/default"/>
    <dgm:cxn modelId="{54B0AAD5-DB30-4903-B038-EB7A7B110E74}" type="presParOf" srcId="{4FF5A4E5-4E97-4E28-B59C-56D78C4CAE8F}" destId="{65EB30E5-A76D-45A6-BDD8-DCB7BE3899A4}" srcOrd="0" destOrd="0" presId="urn:microsoft.com/office/officeart/2005/8/layout/default"/>
    <dgm:cxn modelId="{C64E56D3-6CF8-4EC0-9736-CE649C375225}" type="presParOf" srcId="{4FF5A4E5-4E97-4E28-B59C-56D78C4CAE8F}" destId="{04318C91-65E3-4133-A088-022ACAC7B3DF}" srcOrd="1" destOrd="0" presId="urn:microsoft.com/office/officeart/2005/8/layout/default"/>
    <dgm:cxn modelId="{DFDFC5B8-F23B-4CF3-A593-7233FC694E49}" type="presParOf" srcId="{4FF5A4E5-4E97-4E28-B59C-56D78C4CAE8F}" destId="{2492D2E3-7F25-4547-B96B-8CF675F73FD2}" srcOrd="2" destOrd="0" presId="urn:microsoft.com/office/officeart/2005/8/layout/default"/>
    <dgm:cxn modelId="{68B69194-E74E-4B61-908F-E36F65906B33}" type="presParOf" srcId="{4FF5A4E5-4E97-4E28-B59C-56D78C4CAE8F}" destId="{4C8F38D4-4638-4023-89C8-A9B7491B4E72}" srcOrd="3" destOrd="0" presId="urn:microsoft.com/office/officeart/2005/8/layout/default"/>
    <dgm:cxn modelId="{065ED8B2-B173-4472-B726-E44B5B65E42C}" type="presParOf" srcId="{4FF5A4E5-4E97-4E28-B59C-56D78C4CAE8F}" destId="{3CAB13FB-5DF4-4FC6-8DEF-C357597AA7F1}" srcOrd="4" destOrd="0" presId="urn:microsoft.com/office/officeart/2005/8/layout/default"/>
    <dgm:cxn modelId="{E1ADE2B6-B39B-4116-96BC-4E76CB5D2987}" type="presParOf" srcId="{4FF5A4E5-4E97-4E28-B59C-56D78C4CAE8F}" destId="{23C6508D-64A6-47DF-9B19-59E67820B3CB}" srcOrd="5" destOrd="0" presId="urn:microsoft.com/office/officeart/2005/8/layout/default"/>
    <dgm:cxn modelId="{2C4BD7F0-A9FC-4F64-9A9E-7977CCB9F0CA}" type="presParOf" srcId="{4FF5A4E5-4E97-4E28-B59C-56D78C4CAE8F}" destId="{FE3A8652-9814-46FF-B4CC-BA3E875FC0A5}" srcOrd="6" destOrd="0" presId="urn:microsoft.com/office/officeart/2005/8/layout/default"/>
    <dgm:cxn modelId="{046D97F6-E874-4098-8D9E-CCC96CBFC6E0}" type="presParOf" srcId="{4FF5A4E5-4E97-4E28-B59C-56D78C4CAE8F}" destId="{E4B4B484-B5F5-43B5-88ED-6030241FB91C}" srcOrd="7" destOrd="0" presId="urn:microsoft.com/office/officeart/2005/8/layout/default"/>
    <dgm:cxn modelId="{236696A0-A34E-43AF-B0BF-9B8CEAC2CF79}" type="presParOf" srcId="{4FF5A4E5-4E97-4E28-B59C-56D78C4CAE8F}" destId="{59144497-F572-4E4F-894B-58D0EC7C6714}" srcOrd="8" destOrd="0" presId="urn:microsoft.com/office/officeart/2005/8/layout/default"/>
    <dgm:cxn modelId="{B04DB41E-BEFC-411B-A4A9-2988A5D5FE36}" type="presParOf" srcId="{4FF5A4E5-4E97-4E28-B59C-56D78C4CAE8F}" destId="{6990A581-7528-4755-A976-570A0043FC36}" srcOrd="9" destOrd="0" presId="urn:microsoft.com/office/officeart/2005/8/layout/default"/>
    <dgm:cxn modelId="{3C5FB6D0-AB49-483D-8E09-A2F69891C5BC}" type="presParOf" srcId="{4FF5A4E5-4E97-4E28-B59C-56D78C4CAE8F}" destId="{70B05A51-45A7-434A-B76C-338DA26D88E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EB30E5-A76D-45A6-BDD8-DCB7BE3899A4}">
      <dsp:nvSpPr>
        <dsp:cNvPr id="0" name=""/>
        <dsp:cNvSpPr/>
      </dsp:nvSpPr>
      <dsp:spPr>
        <a:xfrm>
          <a:off x="2489893" y="4"/>
          <a:ext cx="3453705" cy="1112454"/>
        </a:xfrm>
        <a:prstGeom prst="rect">
          <a:avLst/>
        </a:prstGeom>
        <a:solidFill>
          <a:srgbClr val="32BDB7"/>
        </a:solidFill>
        <a:ln w="12700" cap="flat" cmpd="sng" algn="ctr">
          <a:solidFill>
            <a:srgbClr val="32BDB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latin typeface="Univers LT Std 45 Light" panose="020B0403020202020204" pitchFamily="34" charset="0"/>
            </a:rPr>
            <a:t>OBSERVATION RESULTS</a:t>
          </a:r>
        </a:p>
      </dsp:txBody>
      <dsp:txXfrm>
        <a:off x="2489893" y="4"/>
        <a:ext cx="3453705" cy="1112454"/>
      </dsp:txXfrm>
    </dsp:sp>
    <dsp:sp modelId="{2492D2E3-7F25-4547-B96B-8CF675F73FD2}">
      <dsp:nvSpPr>
        <dsp:cNvPr id="0" name=""/>
        <dsp:cNvSpPr/>
      </dsp:nvSpPr>
      <dsp:spPr>
        <a:xfrm>
          <a:off x="1364838" y="1752597"/>
          <a:ext cx="1537458" cy="723873"/>
        </a:xfrm>
        <a:prstGeom prst="rect">
          <a:avLst/>
        </a:prstGeom>
        <a:solidFill>
          <a:srgbClr val="0070C0"/>
        </a:solidFill>
        <a:ln w="12700" cap="flat" cmpd="sng" algn="ctr">
          <a:solidFill>
            <a:srgbClr val="0033C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latin typeface="Univers LT Std 45 Light" panose="020B0403020202020204" pitchFamily="34" charset="0"/>
            </a:rPr>
            <a:t>Negative  Results</a:t>
          </a:r>
        </a:p>
      </dsp:txBody>
      <dsp:txXfrm>
        <a:off x="1364838" y="1752597"/>
        <a:ext cx="1537458" cy="723873"/>
      </dsp:txXfrm>
    </dsp:sp>
    <dsp:sp modelId="{3CAB13FB-5DF4-4FC6-8DEF-C357597AA7F1}">
      <dsp:nvSpPr>
        <dsp:cNvPr id="0" name=""/>
        <dsp:cNvSpPr/>
      </dsp:nvSpPr>
      <dsp:spPr>
        <a:xfrm>
          <a:off x="6145477" y="1746238"/>
          <a:ext cx="1537458" cy="723873"/>
        </a:xfrm>
        <a:prstGeom prst="rect">
          <a:avLst/>
        </a:prstGeom>
        <a:solidFill>
          <a:srgbClr val="0070C0"/>
        </a:solidFill>
        <a:ln w="12700" cap="flat" cmpd="sng" algn="ctr">
          <a:solidFill>
            <a:srgbClr val="0033C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latin typeface="Univers LT Std 45 Light" panose="020B0403020202020204" pitchFamily="34" charset="0"/>
            </a:rPr>
            <a:t>Positive Results</a:t>
          </a:r>
        </a:p>
      </dsp:txBody>
      <dsp:txXfrm>
        <a:off x="6145477" y="1746238"/>
        <a:ext cx="1537458" cy="723873"/>
      </dsp:txXfrm>
    </dsp:sp>
    <dsp:sp modelId="{FE3A8652-9814-46FF-B4CC-BA3E875FC0A5}">
      <dsp:nvSpPr>
        <dsp:cNvPr id="0" name=""/>
        <dsp:cNvSpPr/>
      </dsp:nvSpPr>
      <dsp:spPr>
        <a:xfrm>
          <a:off x="5445309" y="3124203"/>
          <a:ext cx="2784290" cy="1143155"/>
        </a:xfrm>
        <a:prstGeom prst="rect">
          <a:avLst/>
        </a:prstGeom>
        <a:solidFill>
          <a:srgbClr val="00B050"/>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latin typeface="Univers LT Std 45 Light" panose="020B0403020202020204" pitchFamily="34" charset="0"/>
            </a:rPr>
            <a:t>Share results</a:t>
          </a:r>
        </a:p>
        <a:p>
          <a:pPr lvl="0" algn="ctr" defTabSz="889000">
            <a:lnSpc>
              <a:spcPct val="90000"/>
            </a:lnSpc>
            <a:spcBef>
              <a:spcPct val="0"/>
            </a:spcBef>
            <a:spcAft>
              <a:spcPct val="35000"/>
            </a:spcAft>
          </a:pPr>
          <a:r>
            <a:rPr lang="en-US" sz="2000" b="1" kern="1200" dirty="0">
              <a:latin typeface="Univers LT Std 45 Light" panose="020B0403020202020204" pitchFamily="34" charset="0"/>
            </a:rPr>
            <a:t>with relevant</a:t>
          </a:r>
        </a:p>
        <a:p>
          <a:pPr lvl="0" algn="ctr" defTabSz="889000">
            <a:lnSpc>
              <a:spcPct val="90000"/>
            </a:lnSpc>
            <a:spcBef>
              <a:spcPct val="0"/>
            </a:spcBef>
            <a:spcAft>
              <a:spcPct val="35000"/>
            </a:spcAft>
          </a:pPr>
          <a:r>
            <a:rPr lang="en-US" sz="2000" b="1" kern="1200" dirty="0">
              <a:latin typeface="Univers LT Std 45 Light" panose="020B0403020202020204" pitchFamily="34" charset="0"/>
            </a:rPr>
            <a:t>contacts</a:t>
          </a:r>
        </a:p>
      </dsp:txBody>
      <dsp:txXfrm>
        <a:off x="5445309" y="3124203"/>
        <a:ext cx="2784290" cy="1143155"/>
      </dsp:txXfrm>
    </dsp:sp>
    <dsp:sp modelId="{59144497-F572-4E4F-894B-58D0EC7C6714}">
      <dsp:nvSpPr>
        <dsp:cNvPr id="0" name=""/>
        <dsp:cNvSpPr/>
      </dsp:nvSpPr>
      <dsp:spPr>
        <a:xfrm>
          <a:off x="0" y="3114295"/>
          <a:ext cx="2069752" cy="1086747"/>
        </a:xfrm>
        <a:prstGeom prst="rect">
          <a:avLst/>
        </a:prstGeom>
        <a:solidFill>
          <a:srgbClr val="00B050"/>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latin typeface="Univers LT Std 45 Light" panose="020B0403020202020204" pitchFamily="34" charset="0"/>
            </a:rPr>
            <a:t>Ask for support</a:t>
          </a:r>
        </a:p>
        <a:p>
          <a:pPr lvl="0" algn="ctr" defTabSz="889000">
            <a:lnSpc>
              <a:spcPct val="90000"/>
            </a:lnSpc>
            <a:spcBef>
              <a:spcPct val="0"/>
            </a:spcBef>
            <a:spcAft>
              <a:spcPct val="35000"/>
            </a:spcAft>
          </a:pPr>
          <a:r>
            <a:rPr lang="en-US" sz="2000" b="1" kern="1200" dirty="0">
              <a:latin typeface="Univers LT Std 45 Light" panose="020B0403020202020204" pitchFamily="34" charset="0"/>
            </a:rPr>
            <a:t>from your</a:t>
          </a:r>
        </a:p>
        <a:p>
          <a:pPr lvl="0" algn="ctr" defTabSz="889000">
            <a:lnSpc>
              <a:spcPct val="90000"/>
            </a:lnSpc>
            <a:spcBef>
              <a:spcPct val="0"/>
            </a:spcBef>
            <a:spcAft>
              <a:spcPct val="35000"/>
            </a:spcAft>
          </a:pPr>
          <a:r>
            <a:rPr lang="en-US" sz="2000" b="1" kern="1200" dirty="0">
              <a:latin typeface="Univers LT Std 45 Light" panose="020B0403020202020204" pitchFamily="34" charset="0"/>
            </a:rPr>
            <a:t>organization</a:t>
          </a:r>
        </a:p>
      </dsp:txBody>
      <dsp:txXfrm>
        <a:off x="0" y="3114295"/>
        <a:ext cx="2069752" cy="1086747"/>
      </dsp:txXfrm>
    </dsp:sp>
    <dsp:sp modelId="{70B05A51-45A7-434A-B76C-338DA26D88EF}">
      <dsp:nvSpPr>
        <dsp:cNvPr id="0" name=""/>
        <dsp:cNvSpPr/>
      </dsp:nvSpPr>
      <dsp:spPr>
        <a:xfrm>
          <a:off x="2895600" y="3124203"/>
          <a:ext cx="2069752" cy="1086747"/>
        </a:xfrm>
        <a:prstGeom prst="rect">
          <a:avLst/>
        </a:prstGeom>
        <a:solidFill>
          <a:srgbClr val="00B050"/>
        </a:solidFill>
        <a:ln w="12700" cap="flat" cmpd="sng" algn="ctr">
          <a:solidFill>
            <a:srgbClr val="92D05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a:latin typeface="Univers LT Std 45 Light" panose="020B0403020202020204" pitchFamily="34" charset="0"/>
            </a:rPr>
            <a:t>Revisit CE Steps 3 &amp; 4</a:t>
          </a:r>
        </a:p>
      </dsp:txBody>
      <dsp:txXfrm>
        <a:off x="2895600" y="3124203"/>
        <a:ext cx="2069752" cy="108674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07BDA71-8C90-4B08-8194-F9D3CC7FB4B5}"/>
              </a:ext>
            </a:extLst>
          </p:cNvPr>
          <p:cNvSpPr>
            <a:spLocks noGrp="1"/>
          </p:cNvSpPr>
          <p:nvPr>
            <p:ph type="hdr" sz="quarter"/>
          </p:nvPr>
        </p:nvSpPr>
        <p:spPr>
          <a:xfrm>
            <a:off x="0" y="0"/>
            <a:ext cx="3032125" cy="465138"/>
          </a:xfrm>
          <a:prstGeom prst="rect">
            <a:avLst/>
          </a:prstGeom>
        </p:spPr>
        <p:txBody>
          <a:bodyPr vert="horz" lIns="91440" tIns="45720" rIns="91440" bIns="45720" rtlCol="0"/>
          <a:lstStyle>
            <a:lvl1pPr algn="l">
              <a:defRPr sz="1200"/>
            </a:lvl1pPr>
          </a:lstStyle>
          <a:p>
            <a:r>
              <a:rPr lang="en-US"/>
              <a:t>Step 5. Implementation and Monitoring              Day 3, Annex 37</a:t>
            </a:r>
          </a:p>
        </p:txBody>
      </p:sp>
      <p:sp>
        <p:nvSpPr>
          <p:cNvPr id="3" name="Date Placeholder 2">
            <a:extLst>
              <a:ext uri="{FF2B5EF4-FFF2-40B4-BE49-F238E27FC236}">
                <a16:creationId xmlns:a16="http://schemas.microsoft.com/office/drawing/2014/main" xmlns="" id="{90E4C5C7-CDA2-402E-B827-5268EA695A9E}"/>
              </a:ext>
            </a:extLst>
          </p:cNvPr>
          <p:cNvSpPr>
            <a:spLocks noGrp="1"/>
          </p:cNvSpPr>
          <p:nvPr>
            <p:ph type="dt" sz="quarter" idx="1"/>
          </p:nvPr>
        </p:nvSpPr>
        <p:spPr>
          <a:xfrm>
            <a:off x="3963988" y="0"/>
            <a:ext cx="3032125" cy="465138"/>
          </a:xfrm>
          <a:prstGeom prst="rect">
            <a:avLst/>
          </a:prstGeom>
        </p:spPr>
        <p:txBody>
          <a:bodyPr vert="horz" lIns="91440" tIns="45720" rIns="91440" bIns="45720" rtlCol="0"/>
          <a:lstStyle>
            <a:lvl1pPr algn="r">
              <a:defRPr sz="1200"/>
            </a:lvl1pPr>
          </a:lstStyle>
          <a:p>
            <a:fld id="{780C646B-9EBF-4467-80FE-AD406BD2E80C}" type="datetimeFigureOut">
              <a:rPr lang="en-US" smtClean="0"/>
              <a:t>10/28/2019</a:t>
            </a:fld>
            <a:endParaRPr lang="en-US"/>
          </a:p>
        </p:txBody>
      </p:sp>
      <p:sp>
        <p:nvSpPr>
          <p:cNvPr id="4" name="Footer Placeholder 3">
            <a:extLst>
              <a:ext uri="{FF2B5EF4-FFF2-40B4-BE49-F238E27FC236}">
                <a16:creationId xmlns:a16="http://schemas.microsoft.com/office/drawing/2014/main" xmlns="" id="{100B87A0-5FC5-45D7-80A2-080544566C96}"/>
              </a:ext>
            </a:extLst>
          </p:cNvPr>
          <p:cNvSpPr>
            <a:spLocks noGrp="1"/>
          </p:cNvSpPr>
          <p:nvPr>
            <p:ph type="ftr" sz="quarter" idx="2"/>
          </p:nvPr>
        </p:nvSpPr>
        <p:spPr>
          <a:xfrm>
            <a:off x="0" y="8818563"/>
            <a:ext cx="3032125"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4FD3FCD6-3022-4F0E-97F8-0BF9DE264156}"/>
              </a:ext>
            </a:extLst>
          </p:cNvPr>
          <p:cNvSpPr>
            <a:spLocks noGrp="1"/>
          </p:cNvSpPr>
          <p:nvPr>
            <p:ph type="sldNum" sz="quarter" idx="3"/>
          </p:nvPr>
        </p:nvSpPr>
        <p:spPr>
          <a:xfrm>
            <a:off x="3963988" y="8818563"/>
            <a:ext cx="3032125" cy="465137"/>
          </a:xfrm>
          <a:prstGeom prst="rect">
            <a:avLst/>
          </a:prstGeom>
        </p:spPr>
        <p:txBody>
          <a:bodyPr vert="horz" lIns="91440" tIns="45720" rIns="91440" bIns="45720" rtlCol="0" anchor="b"/>
          <a:lstStyle>
            <a:lvl1pPr algn="r">
              <a:defRPr sz="1200"/>
            </a:lvl1pPr>
          </a:lstStyle>
          <a:p>
            <a:fld id="{DCDC680B-9E17-4397-AC32-6B758891BCB3}" type="slidenum">
              <a:rPr lang="en-US" smtClean="0"/>
              <a:t>‹#›</a:t>
            </a:fld>
            <a:endParaRPr lang="en-US"/>
          </a:p>
        </p:txBody>
      </p:sp>
    </p:spTree>
    <p:extLst>
      <p:ext uri="{BB962C8B-B14F-4D97-AF65-F5344CB8AC3E}">
        <p14:creationId xmlns:p14="http://schemas.microsoft.com/office/powerpoint/2010/main" val="91228410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lvl1pPr defTabSz="930275" eaLnBrk="1" hangingPunct="1">
              <a:defRPr sz="1200"/>
            </a:lvl1pPr>
          </a:lstStyle>
          <a:p>
            <a:r>
              <a:rPr lang="en-US" altLang="en-US"/>
              <a:t>Step 5. Implementation and Monitoring              Day 3, Annex 37</a:t>
            </a:r>
          </a:p>
        </p:txBody>
      </p:sp>
      <p:sp>
        <p:nvSpPr>
          <p:cNvPr id="45059" name="Rectangle 3"/>
          <p:cNvSpPr>
            <a:spLocks noGrp="1" noChangeArrowheads="1"/>
          </p:cNvSpPr>
          <p:nvPr>
            <p:ph type="dt"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lvl1pPr algn="r" defTabSz="930275" eaLnBrk="1" hangingPunct="1">
              <a:defRPr sz="1200"/>
            </a:lvl1pPr>
          </a:lstStyle>
          <a:p>
            <a:endParaRPr lang="en-US" altLang="en-US"/>
          </a:p>
        </p:txBody>
      </p:sp>
      <p:sp>
        <p:nvSpPr>
          <p:cNvPr id="4506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61" name="Rectangle 5"/>
          <p:cNvSpPr>
            <a:spLocks noGrp="1" noChangeArrowheads="1"/>
          </p:cNvSpPr>
          <p:nvPr>
            <p:ph type="body" sz="quarter" idx="3"/>
          </p:nvPr>
        </p:nvSpPr>
        <p:spPr bwMode="auto">
          <a:xfrm>
            <a:off x="700088" y="4410075"/>
            <a:ext cx="559752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5062" name="Rectangle 6"/>
          <p:cNvSpPr>
            <a:spLocks noGrp="1" noChangeArrowheads="1"/>
          </p:cNvSpPr>
          <p:nvPr>
            <p:ph type="ftr" sz="quarter" idx="4"/>
          </p:nvPr>
        </p:nvSpPr>
        <p:spPr bwMode="auto">
          <a:xfrm>
            <a:off x="0"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b" anchorCtr="0" compatLnSpc="1">
            <a:prstTxWarp prst="textNoShape">
              <a:avLst/>
            </a:prstTxWarp>
          </a:bodyPr>
          <a:lstStyle>
            <a:lvl1pPr defTabSz="930275" eaLnBrk="1" hangingPunct="1">
              <a:defRPr sz="1200"/>
            </a:lvl1pPr>
          </a:lstStyle>
          <a:p>
            <a:endParaRPr lang="en-US" altLang="en-US"/>
          </a:p>
        </p:txBody>
      </p:sp>
      <p:sp>
        <p:nvSpPr>
          <p:cNvPr id="45063" name="Rectangle 7"/>
          <p:cNvSpPr>
            <a:spLocks noGrp="1" noChangeArrowheads="1"/>
          </p:cNvSpPr>
          <p:nvPr>
            <p:ph type="sldNum" sz="quarter" idx="5"/>
          </p:nvPr>
        </p:nvSpPr>
        <p:spPr bwMode="auto">
          <a:xfrm>
            <a:off x="3963988"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4" rIns="93029" bIns="46514" numCol="1" anchor="b" anchorCtr="0" compatLnSpc="1">
            <a:prstTxWarp prst="textNoShape">
              <a:avLst/>
            </a:prstTxWarp>
          </a:bodyPr>
          <a:lstStyle>
            <a:lvl1pPr algn="r" defTabSz="930275" eaLnBrk="1" hangingPunct="1">
              <a:defRPr sz="1200"/>
            </a:lvl1pPr>
          </a:lstStyle>
          <a:p>
            <a:fld id="{B732AF5F-A3B7-45A9-A34E-00349B99D9A5}" type="slidenum">
              <a:rPr lang="en-US" altLang="en-US"/>
              <a:pPr/>
              <a:t>‹#›</a:t>
            </a:fld>
            <a:endParaRPr lang="en-US" altLang="en-US"/>
          </a:p>
        </p:txBody>
      </p:sp>
    </p:spTree>
    <p:extLst>
      <p:ext uri="{BB962C8B-B14F-4D97-AF65-F5344CB8AC3E}">
        <p14:creationId xmlns:p14="http://schemas.microsoft.com/office/powerpoint/2010/main" val="3512897478"/>
      </p:ext>
    </p:extLst>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86A838-3B57-4070-8F3C-E81E8B4148D1}" type="slidenum">
              <a:rPr lang="en-US" altLang="en-US"/>
              <a:pPr/>
              <a:t>1</a:t>
            </a:fld>
            <a:endParaRPr lang="en-US" alt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altLang="en-US"/>
              <a:t>Click to add notes</a:t>
            </a:r>
          </a:p>
        </p:txBody>
      </p:sp>
      <p:sp>
        <p:nvSpPr>
          <p:cNvPr id="2" name="Header Placeholder 1">
            <a:extLst>
              <a:ext uri="{FF2B5EF4-FFF2-40B4-BE49-F238E27FC236}">
                <a16:creationId xmlns:a16="http://schemas.microsoft.com/office/drawing/2014/main" xmlns="" id="{5C43C0F2-FD87-42A3-B771-5BE3A412A5D5}"/>
              </a:ext>
            </a:extLst>
          </p:cNvPr>
          <p:cNvSpPr>
            <a:spLocks noGrp="1"/>
          </p:cNvSpPr>
          <p:nvPr>
            <p:ph type="hdr" sz="quarter"/>
          </p:nvPr>
        </p:nvSpPr>
        <p:spPr/>
        <p:txBody>
          <a:bodyPr/>
          <a:lstStyle/>
          <a:p>
            <a:r>
              <a:rPr lang="en-US" altLang="en-US"/>
              <a:t>Step 5. Implementation and Monitoring              Day 3, Annex 37</a:t>
            </a:r>
          </a:p>
        </p:txBody>
      </p:sp>
    </p:spTree>
    <p:extLst>
      <p:ext uri="{BB962C8B-B14F-4D97-AF65-F5344CB8AC3E}">
        <p14:creationId xmlns:p14="http://schemas.microsoft.com/office/powerpoint/2010/main" val="3980732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32AF5F-A3B7-45A9-A34E-00349B99D9A5}" type="slidenum">
              <a:rPr lang="en-US" altLang="en-US" smtClean="0"/>
              <a:pPr/>
              <a:t>20</a:t>
            </a:fld>
            <a:endParaRPr lang="en-US" altLang="en-US"/>
          </a:p>
        </p:txBody>
      </p:sp>
      <p:sp>
        <p:nvSpPr>
          <p:cNvPr id="5" name="Header Placeholder 4">
            <a:extLst>
              <a:ext uri="{FF2B5EF4-FFF2-40B4-BE49-F238E27FC236}">
                <a16:creationId xmlns:a16="http://schemas.microsoft.com/office/drawing/2014/main" xmlns="" id="{33A17046-C23C-4288-A6C2-13E1F08B7262}"/>
              </a:ext>
            </a:extLst>
          </p:cNvPr>
          <p:cNvSpPr>
            <a:spLocks noGrp="1"/>
          </p:cNvSpPr>
          <p:nvPr>
            <p:ph type="hdr" sz="quarter"/>
          </p:nvPr>
        </p:nvSpPr>
        <p:spPr/>
        <p:txBody>
          <a:bodyPr/>
          <a:lstStyle/>
          <a:p>
            <a:r>
              <a:rPr lang="en-US" altLang="en-US"/>
              <a:t>Step 5. Implementation and Monitoring              Day 3, Annex 37</a:t>
            </a:r>
          </a:p>
        </p:txBody>
      </p:sp>
    </p:spTree>
    <p:extLst>
      <p:ext uri="{BB962C8B-B14F-4D97-AF65-F5344CB8AC3E}">
        <p14:creationId xmlns:p14="http://schemas.microsoft.com/office/powerpoint/2010/main" val="22876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F7BAB7-6283-4B9F-A95E-1FB824A4C1F0}"/>
              </a:ext>
            </a:extLst>
          </p:cNvPr>
          <p:cNvSpPr>
            <a:spLocks noGrp="1"/>
          </p:cNvSpPr>
          <p:nvPr>
            <p:ph type="ctrTitle"/>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xmlns="" id="{B19E5C47-47C5-4CE6-8376-8F55E489082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a:extLst>
              <a:ext uri="{FF2B5EF4-FFF2-40B4-BE49-F238E27FC236}">
                <a16:creationId xmlns:a16="http://schemas.microsoft.com/office/drawing/2014/main" xmlns="" id="{EF819AFB-2B02-4DA3-B174-9111B488CD85}"/>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xmlns="" id="{1ADEF9D2-4CF9-4125-898D-7667EB078842}"/>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xmlns="" id="{7EF5C2AB-B652-413A-8E2F-AB60EF31A61C}"/>
              </a:ext>
            </a:extLst>
          </p:cNvPr>
          <p:cNvSpPr>
            <a:spLocks noGrp="1"/>
          </p:cNvSpPr>
          <p:nvPr>
            <p:ph type="sldNum" sz="quarter" idx="12"/>
          </p:nvPr>
        </p:nvSpPr>
        <p:spPr/>
        <p:txBody>
          <a:bodyPr/>
          <a:lstStyle/>
          <a:p>
            <a:fld id="{0E9586CE-DB70-4AD8-AA46-94EC5785DF8C}" type="slidenum">
              <a:rPr lang="en-US" altLang="en-US" smtClean="0"/>
              <a:pPr/>
              <a:t>‹#›</a:t>
            </a:fld>
            <a:endParaRPr lang="en-US" altLang="en-US"/>
          </a:p>
        </p:txBody>
      </p:sp>
    </p:spTree>
    <p:extLst>
      <p:ext uri="{BB962C8B-B14F-4D97-AF65-F5344CB8AC3E}">
        <p14:creationId xmlns:p14="http://schemas.microsoft.com/office/powerpoint/2010/main" val="4071634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E120F0-3792-4138-B23F-C98E6E8B65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B8D56E7-76A1-41D0-A1A5-3346F86055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8F82BA3-272A-4294-8959-B15A77955EE9}"/>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xmlns="" id="{902ABADA-96AA-48B0-A7A8-B2E74FE6A74E}"/>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xmlns="" id="{3CDC13CD-7370-43AE-891D-AA4B4F458FFC}"/>
              </a:ext>
            </a:extLst>
          </p:cNvPr>
          <p:cNvSpPr>
            <a:spLocks noGrp="1"/>
          </p:cNvSpPr>
          <p:nvPr>
            <p:ph type="sldNum" sz="quarter" idx="12"/>
          </p:nvPr>
        </p:nvSpPr>
        <p:spPr/>
        <p:txBody>
          <a:bodyPr/>
          <a:lstStyle/>
          <a:p>
            <a:fld id="{9031EFF2-A8F5-4A6F-9D5B-E28613CB318A}" type="slidenum">
              <a:rPr lang="en-US" altLang="en-US" smtClean="0"/>
              <a:pPr/>
              <a:t>‹#›</a:t>
            </a:fld>
            <a:endParaRPr lang="en-US" altLang="en-US"/>
          </a:p>
        </p:txBody>
      </p:sp>
    </p:spTree>
    <p:extLst>
      <p:ext uri="{BB962C8B-B14F-4D97-AF65-F5344CB8AC3E}">
        <p14:creationId xmlns:p14="http://schemas.microsoft.com/office/powerpoint/2010/main" val="3116667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370EC50-6B4F-4B46-9C32-7149DE57C71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F31693D-7921-462E-9671-F606CD518D9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BD58890-CDF3-4DEE-8698-2F86ADD0225C}"/>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xmlns="" id="{BE310EFB-D7B6-44D8-9475-D24CB8D617C5}"/>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xmlns="" id="{E94795C0-2BAA-4BD8-8236-E5E0B882EE77}"/>
              </a:ext>
            </a:extLst>
          </p:cNvPr>
          <p:cNvSpPr>
            <a:spLocks noGrp="1"/>
          </p:cNvSpPr>
          <p:nvPr>
            <p:ph type="sldNum" sz="quarter" idx="12"/>
          </p:nvPr>
        </p:nvSpPr>
        <p:spPr/>
        <p:txBody>
          <a:bodyPr/>
          <a:lstStyle/>
          <a:p>
            <a:fld id="{09D565F2-00D8-4681-83A3-BBFFD53D77D5}" type="slidenum">
              <a:rPr lang="en-US" altLang="en-US" smtClean="0"/>
              <a:pPr/>
              <a:t>‹#›</a:t>
            </a:fld>
            <a:endParaRPr lang="en-US" altLang="en-US"/>
          </a:p>
        </p:txBody>
      </p:sp>
    </p:spTree>
    <p:extLst>
      <p:ext uri="{BB962C8B-B14F-4D97-AF65-F5344CB8AC3E}">
        <p14:creationId xmlns:p14="http://schemas.microsoft.com/office/powerpoint/2010/main" val="310017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27CA4-EDAD-4D61-8267-B60168A4B1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C017D62-8D23-4710-A4AD-2E93909DC7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E66FD39-2DB0-41F0-986F-EBBB2CDAA8C8}"/>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xmlns="" id="{08477EA9-BCE2-42F8-B0AF-32F284F92F1E}"/>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xmlns="" id="{C685AA16-6BD7-4909-8478-32A7863E8EDF}"/>
              </a:ext>
            </a:extLst>
          </p:cNvPr>
          <p:cNvSpPr>
            <a:spLocks noGrp="1"/>
          </p:cNvSpPr>
          <p:nvPr>
            <p:ph type="sldNum" sz="quarter" idx="12"/>
          </p:nvPr>
        </p:nvSpPr>
        <p:spPr/>
        <p:txBody>
          <a:bodyPr/>
          <a:lstStyle/>
          <a:p>
            <a:fld id="{5744B580-8843-4E90-9A06-17769E84E498}" type="slidenum">
              <a:rPr lang="en-US" altLang="en-US" smtClean="0"/>
              <a:pPr/>
              <a:t>‹#›</a:t>
            </a:fld>
            <a:endParaRPr lang="en-US" altLang="en-US"/>
          </a:p>
        </p:txBody>
      </p:sp>
    </p:spTree>
    <p:extLst>
      <p:ext uri="{BB962C8B-B14F-4D97-AF65-F5344CB8AC3E}">
        <p14:creationId xmlns:p14="http://schemas.microsoft.com/office/powerpoint/2010/main" val="1646180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F83E63-2E87-42CA-8892-FC85B897A99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xmlns="" id="{81EB666A-1880-467B-BAF2-22DFC8B72DE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54A3A91-8FD7-4033-ABA5-8696799E423D}"/>
              </a:ext>
            </a:extLst>
          </p:cNvPr>
          <p:cNvSpPr>
            <a:spLocks noGrp="1"/>
          </p:cNvSpPr>
          <p:nvPr>
            <p:ph type="dt" sz="half" idx="10"/>
          </p:nvPr>
        </p:nvSpPr>
        <p:spPr/>
        <p:txBody>
          <a:bodyPr/>
          <a:lstStyle/>
          <a:p>
            <a:endParaRPr lang="en-US" altLang="en-US"/>
          </a:p>
        </p:txBody>
      </p:sp>
      <p:sp>
        <p:nvSpPr>
          <p:cNvPr id="5" name="Footer Placeholder 4">
            <a:extLst>
              <a:ext uri="{FF2B5EF4-FFF2-40B4-BE49-F238E27FC236}">
                <a16:creationId xmlns:a16="http://schemas.microsoft.com/office/drawing/2014/main" xmlns="" id="{B7CBA98C-6038-4711-9B50-6677E631E2CC}"/>
              </a:ext>
            </a:extLst>
          </p:cNvPr>
          <p:cNvSpPr>
            <a:spLocks noGrp="1"/>
          </p:cNvSpPr>
          <p:nvPr>
            <p:ph type="ftr" sz="quarter" idx="11"/>
          </p:nvPr>
        </p:nvSpPr>
        <p:spPr/>
        <p:txBody>
          <a:bodyPr/>
          <a:lstStyle/>
          <a:p>
            <a:endParaRPr lang="en-US" altLang="en-US"/>
          </a:p>
        </p:txBody>
      </p:sp>
      <p:sp>
        <p:nvSpPr>
          <p:cNvPr id="6" name="Slide Number Placeholder 5">
            <a:extLst>
              <a:ext uri="{FF2B5EF4-FFF2-40B4-BE49-F238E27FC236}">
                <a16:creationId xmlns:a16="http://schemas.microsoft.com/office/drawing/2014/main" xmlns="" id="{7B6FF96D-CF4E-4780-9DF2-F1F8E385EFDA}"/>
              </a:ext>
            </a:extLst>
          </p:cNvPr>
          <p:cNvSpPr>
            <a:spLocks noGrp="1"/>
          </p:cNvSpPr>
          <p:nvPr>
            <p:ph type="sldNum" sz="quarter" idx="12"/>
          </p:nvPr>
        </p:nvSpPr>
        <p:spPr/>
        <p:txBody>
          <a:bodyPr/>
          <a:lstStyle/>
          <a:p>
            <a:fld id="{E5B48198-08AE-4132-A680-EACAFBF017F8}" type="slidenum">
              <a:rPr lang="en-US" altLang="en-US" smtClean="0"/>
              <a:pPr/>
              <a:t>‹#›</a:t>
            </a:fld>
            <a:endParaRPr lang="en-US" altLang="en-US"/>
          </a:p>
        </p:txBody>
      </p:sp>
    </p:spTree>
    <p:extLst>
      <p:ext uri="{BB962C8B-B14F-4D97-AF65-F5344CB8AC3E}">
        <p14:creationId xmlns:p14="http://schemas.microsoft.com/office/powerpoint/2010/main" val="3807121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EBA131-B706-46B5-95E7-B7E4969408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B2689F0-76C3-462F-87D0-FBEE9AB408B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47F90F2-22A4-4A81-80D5-C559D166FB2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13A52EB-2B59-4EA2-8E1D-EB3BA42FA373}"/>
              </a:ext>
            </a:extLst>
          </p:cNvPr>
          <p:cNvSpPr>
            <a:spLocks noGrp="1"/>
          </p:cNvSpPr>
          <p:nvPr>
            <p:ph type="dt" sz="half" idx="10"/>
          </p:nvPr>
        </p:nvSpPr>
        <p:spPr/>
        <p:txBody>
          <a:bodyPr/>
          <a:lstStyle/>
          <a:p>
            <a:endParaRPr lang="en-US" altLang="en-US"/>
          </a:p>
        </p:txBody>
      </p:sp>
      <p:sp>
        <p:nvSpPr>
          <p:cNvPr id="6" name="Footer Placeholder 5">
            <a:extLst>
              <a:ext uri="{FF2B5EF4-FFF2-40B4-BE49-F238E27FC236}">
                <a16:creationId xmlns:a16="http://schemas.microsoft.com/office/drawing/2014/main" xmlns="" id="{AFA1CAE9-73F1-4D17-BBEF-BAD19C5AF7D6}"/>
              </a:ext>
            </a:extLst>
          </p:cNvPr>
          <p:cNvSpPr>
            <a:spLocks noGrp="1"/>
          </p:cNvSpPr>
          <p:nvPr>
            <p:ph type="ftr" sz="quarter" idx="11"/>
          </p:nvPr>
        </p:nvSpPr>
        <p:spPr/>
        <p:txBody>
          <a:bodyPr/>
          <a:lstStyle/>
          <a:p>
            <a:endParaRPr lang="en-US" altLang="en-US"/>
          </a:p>
        </p:txBody>
      </p:sp>
      <p:sp>
        <p:nvSpPr>
          <p:cNvPr id="7" name="Slide Number Placeholder 6">
            <a:extLst>
              <a:ext uri="{FF2B5EF4-FFF2-40B4-BE49-F238E27FC236}">
                <a16:creationId xmlns:a16="http://schemas.microsoft.com/office/drawing/2014/main" xmlns="" id="{ABED26D4-E72B-4F6A-96E4-E2EE6981B048}"/>
              </a:ext>
            </a:extLst>
          </p:cNvPr>
          <p:cNvSpPr>
            <a:spLocks noGrp="1"/>
          </p:cNvSpPr>
          <p:nvPr>
            <p:ph type="sldNum" sz="quarter" idx="12"/>
          </p:nvPr>
        </p:nvSpPr>
        <p:spPr/>
        <p:txBody>
          <a:bodyPr/>
          <a:lstStyle/>
          <a:p>
            <a:fld id="{6AB182FD-A4A4-4837-83F7-238A03FBB0F4}" type="slidenum">
              <a:rPr lang="en-US" altLang="en-US" smtClean="0"/>
              <a:pPr/>
              <a:t>‹#›</a:t>
            </a:fld>
            <a:endParaRPr lang="en-US" altLang="en-US"/>
          </a:p>
        </p:txBody>
      </p:sp>
    </p:spTree>
    <p:extLst>
      <p:ext uri="{BB962C8B-B14F-4D97-AF65-F5344CB8AC3E}">
        <p14:creationId xmlns:p14="http://schemas.microsoft.com/office/powerpoint/2010/main" val="466405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4F819E-496B-4AC4-8DF9-1C0EB75B118A}"/>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DC9632B-C181-4DBA-AF68-6401E26F87C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848B013-58A6-45E6-A0B5-832FAF9B6A54}"/>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3DAFE97-9374-461F-91B7-471FDB16F10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D2A8462-B86B-44B0-B56D-E63AA23EF96E}"/>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F39B5441-E2E9-483B-AB43-D177069A9493}"/>
              </a:ext>
            </a:extLst>
          </p:cNvPr>
          <p:cNvSpPr>
            <a:spLocks noGrp="1"/>
          </p:cNvSpPr>
          <p:nvPr>
            <p:ph type="dt" sz="half" idx="10"/>
          </p:nvPr>
        </p:nvSpPr>
        <p:spPr/>
        <p:txBody>
          <a:bodyPr/>
          <a:lstStyle/>
          <a:p>
            <a:endParaRPr lang="en-US" altLang="en-US"/>
          </a:p>
        </p:txBody>
      </p:sp>
      <p:sp>
        <p:nvSpPr>
          <p:cNvPr id="8" name="Footer Placeholder 7">
            <a:extLst>
              <a:ext uri="{FF2B5EF4-FFF2-40B4-BE49-F238E27FC236}">
                <a16:creationId xmlns:a16="http://schemas.microsoft.com/office/drawing/2014/main" xmlns="" id="{9E29A1C3-0DE5-4AAA-B9C3-F88C1D7CA319}"/>
              </a:ext>
            </a:extLst>
          </p:cNvPr>
          <p:cNvSpPr>
            <a:spLocks noGrp="1"/>
          </p:cNvSpPr>
          <p:nvPr>
            <p:ph type="ftr" sz="quarter" idx="11"/>
          </p:nvPr>
        </p:nvSpPr>
        <p:spPr/>
        <p:txBody>
          <a:bodyPr/>
          <a:lstStyle/>
          <a:p>
            <a:endParaRPr lang="en-US" altLang="en-US"/>
          </a:p>
        </p:txBody>
      </p:sp>
      <p:sp>
        <p:nvSpPr>
          <p:cNvPr id="9" name="Slide Number Placeholder 8">
            <a:extLst>
              <a:ext uri="{FF2B5EF4-FFF2-40B4-BE49-F238E27FC236}">
                <a16:creationId xmlns:a16="http://schemas.microsoft.com/office/drawing/2014/main" xmlns="" id="{51793F5D-9636-48D9-8005-CAD3737316FE}"/>
              </a:ext>
            </a:extLst>
          </p:cNvPr>
          <p:cNvSpPr>
            <a:spLocks noGrp="1"/>
          </p:cNvSpPr>
          <p:nvPr>
            <p:ph type="sldNum" sz="quarter" idx="12"/>
          </p:nvPr>
        </p:nvSpPr>
        <p:spPr/>
        <p:txBody>
          <a:bodyPr/>
          <a:lstStyle/>
          <a:p>
            <a:fld id="{A282E5AE-7EAB-4CD6-9D1E-9A980C877669}" type="slidenum">
              <a:rPr lang="en-US" altLang="en-US" smtClean="0"/>
              <a:pPr/>
              <a:t>‹#›</a:t>
            </a:fld>
            <a:endParaRPr lang="en-US" altLang="en-US"/>
          </a:p>
        </p:txBody>
      </p:sp>
    </p:spTree>
    <p:extLst>
      <p:ext uri="{BB962C8B-B14F-4D97-AF65-F5344CB8AC3E}">
        <p14:creationId xmlns:p14="http://schemas.microsoft.com/office/powerpoint/2010/main" val="234238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DF231A-7CEB-4D6B-A1A0-EE2B7A574F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7CC6B431-1747-47EF-A70E-8511B3A49614}"/>
              </a:ext>
            </a:extLst>
          </p:cNvPr>
          <p:cNvSpPr>
            <a:spLocks noGrp="1"/>
          </p:cNvSpPr>
          <p:nvPr>
            <p:ph type="dt" sz="half" idx="10"/>
          </p:nvPr>
        </p:nvSpPr>
        <p:spPr/>
        <p:txBody>
          <a:bodyPr/>
          <a:lstStyle/>
          <a:p>
            <a:endParaRPr lang="en-US" altLang="en-US"/>
          </a:p>
        </p:txBody>
      </p:sp>
      <p:sp>
        <p:nvSpPr>
          <p:cNvPr id="4" name="Footer Placeholder 3">
            <a:extLst>
              <a:ext uri="{FF2B5EF4-FFF2-40B4-BE49-F238E27FC236}">
                <a16:creationId xmlns:a16="http://schemas.microsoft.com/office/drawing/2014/main" xmlns="" id="{BD14392C-9F75-41C0-9896-645CCA3BE8F0}"/>
              </a:ext>
            </a:extLst>
          </p:cNvPr>
          <p:cNvSpPr>
            <a:spLocks noGrp="1"/>
          </p:cNvSpPr>
          <p:nvPr>
            <p:ph type="ftr" sz="quarter" idx="11"/>
          </p:nvPr>
        </p:nvSpPr>
        <p:spPr/>
        <p:txBody>
          <a:bodyPr/>
          <a:lstStyle/>
          <a:p>
            <a:endParaRPr lang="en-US" altLang="en-US"/>
          </a:p>
        </p:txBody>
      </p:sp>
      <p:sp>
        <p:nvSpPr>
          <p:cNvPr id="5" name="Slide Number Placeholder 4">
            <a:extLst>
              <a:ext uri="{FF2B5EF4-FFF2-40B4-BE49-F238E27FC236}">
                <a16:creationId xmlns:a16="http://schemas.microsoft.com/office/drawing/2014/main" xmlns="" id="{4DEC0779-64F3-49C2-BA67-B7957F4A418A}"/>
              </a:ext>
            </a:extLst>
          </p:cNvPr>
          <p:cNvSpPr>
            <a:spLocks noGrp="1"/>
          </p:cNvSpPr>
          <p:nvPr>
            <p:ph type="sldNum" sz="quarter" idx="12"/>
          </p:nvPr>
        </p:nvSpPr>
        <p:spPr/>
        <p:txBody>
          <a:bodyPr/>
          <a:lstStyle/>
          <a:p>
            <a:fld id="{DE2D97F3-675F-4CB2-B180-1BE9B05DDC74}" type="slidenum">
              <a:rPr lang="en-US" altLang="en-US" smtClean="0"/>
              <a:pPr/>
              <a:t>‹#›</a:t>
            </a:fld>
            <a:endParaRPr lang="en-US" altLang="en-US"/>
          </a:p>
        </p:txBody>
      </p:sp>
    </p:spTree>
    <p:extLst>
      <p:ext uri="{BB962C8B-B14F-4D97-AF65-F5344CB8AC3E}">
        <p14:creationId xmlns:p14="http://schemas.microsoft.com/office/powerpoint/2010/main" val="132052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9E7B41-E954-438D-83A8-37F9B29DC3C9}"/>
              </a:ext>
            </a:extLst>
          </p:cNvPr>
          <p:cNvSpPr>
            <a:spLocks noGrp="1"/>
          </p:cNvSpPr>
          <p:nvPr>
            <p:ph type="dt" sz="half" idx="10"/>
          </p:nvPr>
        </p:nvSpPr>
        <p:spPr/>
        <p:txBody>
          <a:bodyPr/>
          <a:lstStyle/>
          <a:p>
            <a:endParaRPr lang="en-US" altLang="en-US"/>
          </a:p>
        </p:txBody>
      </p:sp>
      <p:sp>
        <p:nvSpPr>
          <p:cNvPr id="3" name="Footer Placeholder 2">
            <a:extLst>
              <a:ext uri="{FF2B5EF4-FFF2-40B4-BE49-F238E27FC236}">
                <a16:creationId xmlns:a16="http://schemas.microsoft.com/office/drawing/2014/main" xmlns="" id="{185EF302-2090-4423-A080-21C853C432E3}"/>
              </a:ext>
            </a:extLst>
          </p:cNvPr>
          <p:cNvSpPr>
            <a:spLocks noGrp="1"/>
          </p:cNvSpPr>
          <p:nvPr>
            <p:ph type="ftr" sz="quarter" idx="11"/>
          </p:nvPr>
        </p:nvSpPr>
        <p:spPr/>
        <p:txBody>
          <a:bodyPr/>
          <a:lstStyle/>
          <a:p>
            <a:endParaRPr lang="en-US" altLang="en-US"/>
          </a:p>
        </p:txBody>
      </p:sp>
      <p:sp>
        <p:nvSpPr>
          <p:cNvPr id="4" name="Slide Number Placeholder 3">
            <a:extLst>
              <a:ext uri="{FF2B5EF4-FFF2-40B4-BE49-F238E27FC236}">
                <a16:creationId xmlns:a16="http://schemas.microsoft.com/office/drawing/2014/main" xmlns="" id="{AF082AD3-32BF-47BA-9F15-25DB732844A6}"/>
              </a:ext>
            </a:extLst>
          </p:cNvPr>
          <p:cNvSpPr>
            <a:spLocks noGrp="1"/>
          </p:cNvSpPr>
          <p:nvPr>
            <p:ph type="sldNum" sz="quarter" idx="12"/>
          </p:nvPr>
        </p:nvSpPr>
        <p:spPr/>
        <p:txBody>
          <a:bodyPr/>
          <a:lstStyle/>
          <a:p>
            <a:fld id="{D9AF6E97-F173-4C9D-A55F-573CBFE6EF3D}" type="slidenum">
              <a:rPr lang="en-US" altLang="en-US" smtClean="0"/>
              <a:pPr/>
              <a:t>‹#›</a:t>
            </a:fld>
            <a:endParaRPr lang="en-US" altLang="en-US"/>
          </a:p>
        </p:txBody>
      </p:sp>
    </p:spTree>
    <p:extLst>
      <p:ext uri="{BB962C8B-B14F-4D97-AF65-F5344CB8AC3E}">
        <p14:creationId xmlns:p14="http://schemas.microsoft.com/office/powerpoint/2010/main" val="24784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19B602-3A23-4CE3-BF64-F63BBC78FFA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xmlns="" id="{EC00B4CF-6EFF-4FA6-AE6B-F2070808089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3B819FCC-FE28-4DB3-B302-6F68B933DF6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6C446D0B-33BE-4B00-A2A6-4D9146E26D6B}"/>
              </a:ext>
            </a:extLst>
          </p:cNvPr>
          <p:cNvSpPr>
            <a:spLocks noGrp="1"/>
          </p:cNvSpPr>
          <p:nvPr>
            <p:ph type="dt" sz="half" idx="10"/>
          </p:nvPr>
        </p:nvSpPr>
        <p:spPr/>
        <p:txBody>
          <a:bodyPr/>
          <a:lstStyle/>
          <a:p>
            <a:endParaRPr lang="en-US" altLang="en-US"/>
          </a:p>
        </p:txBody>
      </p:sp>
      <p:sp>
        <p:nvSpPr>
          <p:cNvPr id="6" name="Footer Placeholder 5">
            <a:extLst>
              <a:ext uri="{FF2B5EF4-FFF2-40B4-BE49-F238E27FC236}">
                <a16:creationId xmlns:a16="http://schemas.microsoft.com/office/drawing/2014/main" xmlns="" id="{E575C389-294A-4B22-A368-006E2ABA4436}"/>
              </a:ext>
            </a:extLst>
          </p:cNvPr>
          <p:cNvSpPr>
            <a:spLocks noGrp="1"/>
          </p:cNvSpPr>
          <p:nvPr>
            <p:ph type="ftr" sz="quarter" idx="11"/>
          </p:nvPr>
        </p:nvSpPr>
        <p:spPr/>
        <p:txBody>
          <a:bodyPr/>
          <a:lstStyle/>
          <a:p>
            <a:endParaRPr lang="en-US" altLang="en-US"/>
          </a:p>
        </p:txBody>
      </p:sp>
      <p:sp>
        <p:nvSpPr>
          <p:cNvPr id="7" name="Slide Number Placeholder 6">
            <a:extLst>
              <a:ext uri="{FF2B5EF4-FFF2-40B4-BE49-F238E27FC236}">
                <a16:creationId xmlns:a16="http://schemas.microsoft.com/office/drawing/2014/main" xmlns="" id="{DC501049-976A-43E4-9C56-FE8F7CE40C0C}"/>
              </a:ext>
            </a:extLst>
          </p:cNvPr>
          <p:cNvSpPr>
            <a:spLocks noGrp="1"/>
          </p:cNvSpPr>
          <p:nvPr>
            <p:ph type="sldNum" sz="quarter" idx="12"/>
          </p:nvPr>
        </p:nvSpPr>
        <p:spPr/>
        <p:txBody>
          <a:bodyPr/>
          <a:lstStyle/>
          <a:p>
            <a:fld id="{F5A99F82-9F12-4D69-ACF9-146336F5EF9B}" type="slidenum">
              <a:rPr lang="en-US" altLang="en-US" smtClean="0"/>
              <a:pPr/>
              <a:t>‹#›</a:t>
            </a:fld>
            <a:endParaRPr lang="en-US" altLang="en-US"/>
          </a:p>
        </p:txBody>
      </p:sp>
    </p:spTree>
    <p:extLst>
      <p:ext uri="{BB962C8B-B14F-4D97-AF65-F5344CB8AC3E}">
        <p14:creationId xmlns:p14="http://schemas.microsoft.com/office/powerpoint/2010/main" val="3716329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7BF232-9BF2-483F-89FE-9BAE0B866F16}"/>
              </a:ext>
            </a:extLst>
          </p:cNvPr>
          <p:cNvSpPr>
            <a:spLocks noGrp="1"/>
          </p:cNvSpPr>
          <p:nvPr>
            <p:ph type="title"/>
          </p:nvPr>
        </p:nvSpPr>
        <p:spPr>
          <a:xfrm>
            <a:off x="629841" y="457200"/>
            <a:ext cx="2949178" cy="1600200"/>
          </a:xfrm>
        </p:spPr>
        <p:txBody>
          <a:bodyPr anchor="b"/>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xmlns="" id="{610D2E03-853B-46F1-95A0-B70788E5E79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xmlns="" id="{444ACFAB-99CD-41D5-9511-5E532B3957F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9E56958D-743C-4427-86D2-218CBB5875B6}"/>
              </a:ext>
            </a:extLst>
          </p:cNvPr>
          <p:cNvSpPr>
            <a:spLocks noGrp="1"/>
          </p:cNvSpPr>
          <p:nvPr>
            <p:ph type="dt" sz="half" idx="10"/>
          </p:nvPr>
        </p:nvSpPr>
        <p:spPr/>
        <p:txBody>
          <a:bodyPr/>
          <a:lstStyle/>
          <a:p>
            <a:endParaRPr lang="en-US" altLang="en-US"/>
          </a:p>
        </p:txBody>
      </p:sp>
      <p:sp>
        <p:nvSpPr>
          <p:cNvPr id="6" name="Footer Placeholder 5">
            <a:extLst>
              <a:ext uri="{FF2B5EF4-FFF2-40B4-BE49-F238E27FC236}">
                <a16:creationId xmlns:a16="http://schemas.microsoft.com/office/drawing/2014/main" xmlns="" id="{7285E672-9D73-4388-992C-8F4CF51A0A48}"/>
              </a:ext>
            </a:extLst>
          </p:cNvPr>
          <p:cNvSpPr>
            <a:spLocks noGrp="1"/>
          </p:cNvSpPr>
          <p:nvPr>
            <p:ph type="ftr" sz="quarter" idx="11"/>
          </p:nvPr>
        </p:nvSpPr>
        <p:spPr/>
        <p:txBody>
          <a:bodyPr/>
          <a:lstStyle/>
          <a:p>
            <a:endParaRPr lang="en-US" altLang="en-US"/>
          </a:p>
        </p:txBody>
      </p:sp>
      <p:sp>
        <p:nvSpPr>
          <p:cNvPr id="7" name="Slide Number Placeholder 6">
            <a:extLst>
              <a:ext uri="{FF2B5EF4-FFF2-40B4-BE49-F238E27FC236}">
                <a16:creationId xmlns:a16="http://schemas.microsoft.com/office/drawing/2014/main" xmlns="" id="{9AFCB83F-523E-4D53-9A71-32EB23EC8738}"/>
              </a:ext>
            </a:extLst>
          </p:cNvPr>
          <p:cNvSpPr>
            <a:spLocks noGrp="1"/>
          </p:cNvSpPr>
          <p:nvPr>
            <p:ph type="sldNum" sz="quarter" idx="12"/>
          </p:nvPr>
        </p:nvSpPr>
        <p:spPr/>
        <p:txBody>
          <a:bodyPr/>
          <a:lstStyle/>
          <a:p>
            <a:fld id="{F2A31265-F8EE-49AE-8C81-8734DC2CDC19}" type="slidenum">
              <a:rPr lang="en-US" altLang="en-US" smtClean="0"/>
              <a:pPr/>
              <a:t>‹#›</a:t>
            </a:fld>
            <a:endParaRPr lang="en-US" altLang="en-US"/>
          </a:p>
        </p:txBody>
      </p:sp>
    </p:spTree>
    <p:extLst>
      <p:ext uri="{BB962C8B-B14F-4D97-AF65-F5344CB8AC3E}">
        <p14:creationId xmlns:p14="http://schemas.microsoft.com/office/powerpoint/2010/main" val="581721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0C0AF9F-4CD5-4D18-BCA1-40587F3D1C5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F7C8EFB2-025C-41B8-8218-2CC0AAC53D0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0962CF1-D414-4C5E-AB37-8C55A44376F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latin typeface="Univers LT Std 45 Light" panose="020B0403020202020204" pitchFamily="34" charset="0"/>
              </a:defRPr>
            </a:lvl1pPr>
          </a:lstStyle>
          <a:p>
            <a:endParaRPr lang="en-US" altLang="en-US"/>
          </a:p>
        </p:txBody>
      </p:sp>
      <p:sp>
        <p:nvSpPr>
          <p:cNvPr id="5" name="Footer Placeholder 4">
            <a:extLst>
              <a:ext uri="{FF2B5EF4-FFF2-40B4-BE49-F238E27FC236}">
                <a16:creationId xmlns:a16="http://schemas.microsoft.com/office/drawing/2014/main" xmlns="" id="{22963473-FCF6-47FF-B549-A5D4DC97F02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latin typeface="Univers LT Std 45 Light" panose="020B0403020202020204" pitchFamily="34" charset="0"/>
              </a:defRPr>
            </a:lvl1pPr>
          </a:lstStyle>
          <a:p>
            <a:endParaRPr lang="en-US" altLang="en-US"/>
          </a:p>
        </p:txBody>
      </p:sp>
      <p:sp>
        <p:nvSpPr>
          <p:cNvPr id="6" name="Slide Number Placeholder 5">
            <a:extLst>
              <a:ext uri="{FF2B5EF4-FFF2-40B4-BE49-F238E27FC236}">
                <a16:creationId xmlns:a16="http://schemas.microsoft.com/office/drawing/2014/main" xmlns="" id="{735ACBA7-CDD3-4535-9FA9-63F211B0E1F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latin typeface="Univers LT Std 45 Light" panose="020B0403020202020204" pitchFamily="34" charset="0"/>
              </a:defRPr>
            </a:lvl1pPr>
          </a:lstStyle>
          <a:p>
            <a:fld id="{38BB3AC2-D1E0-4740-9722-BA4151A56DD1}" type="slidenum">
              <a:rPr lang="en-US" altLang="en-US" smtClean="0"/>
              <a:pPr/>
              <a:t>‹#›</a:t>
            </a:fld>
            <a:endParaRPr lang="en-US" altLang="en-US"/>
          </a:p>
        </p:txBody>
      </p:sp>
    </p:spTree>
    <p:extLst>
      <p:ext uri="{BB962C8B-B14F-4D97-AF65-F5344CB8AC3E}">
        <p14:creationId xmlns:p14="http://schemas.microsoft.com/office/powerpoint/2010/main" val="77373385"/>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685800" rtl="0" eaLnBrk="1" latinLnBrk="0" hangingPunct="1">
        <a:lnSpc>
          <a:spcPct val="90000"/>
        </a:lnSpc>
        <a:spcBef>
          <a:spcPct val="0"/>
        </a:spcBef>
        <a:buNone/>
        <a:defRPr sz="3300" kern="1200">
          <a:solidFill>
            <a:schemeClr val="tx1"/>
          </a:solidFill>
          <a:latin typeface="Univers LT Std 45 Light" panose="020B040302020202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Univers LT Std 45 Light" panose="020B0403020202020204" pitchFamily="34"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Univers LT Std 45 Light" panose="020B04030202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Univers LT Std 45 Light" panose="020B04030202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Univers LT Std 45 Light" panose="020B04030202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Univers LT Std 45 Light" panose="020B0403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2">
            <a:extLst>
              <a:ext uri="{FF2B5EF4-FFF2-40B4-BE49-F238E27FC236}">
                <a16:creationId xmlns:a16="http://schemas.microsoft.com/office/drawing/2014/main" xmlns="" id="{CE8E53FD-3C9F-4F28-8F8C-6222CA90BC89}"/>
              </a:ext>
            </a:extLst>
          </p:cNvPr>
          <p:cNvSpPr txBox="1"/>
          <p:nvPr/>
        </p:nvSpPr>
        <p:spPr>
          <a:xfrm>
            <a:off x="0" y="15240"/>
            <a:ext cx="9144000" cy="1489075"/>
          </a:xfrm>
          <a:prstGeom prst="rect">
            <a:avLst/>
          </a:prstGeom>
          <a:solidFill>
            <a:srgbClr val="00AEEF"/>
          </a:solidFill>
          <a:ln w="3810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0"/>
              </a:spcAft>
            </a:pPr>
            <a:r>
              <a:rPr lang="en-US" sz="1600" b="1">
                <a:solidFill>
                  <a:srgbClr val="FFFFFF"/>
                </a:solidFill>
                <a:effectLst/>
                <a:latin typeface="UniversLTStd-Light" panose="020B0403020202020204" pitchFamily="34" charset="0"/>
                <a:ea typeface="Calibri" panose="020F0502020204030204" pitchFamily="34" charset="0"/>
                <a:cs typeface="UniversLTStd-Light" panose="020B0403020202020204" pitchFamily="34" charset="0"/>
              </a:rPr>
              <a:t> </a:t>
            </a:r>
            <a:endParaRPr lang="en-US" sz="1100">
              <a:effectLst/>
              <a:ea typeface="Calibri" panose="020F0502020204030204" pitchFamily="34" charset="0"/>
              <a:cs typeface="Arial" panose="020B0604020202020204" pitchFamily="34" charset="0"/>
            </a:endParaRPr>
          </a:p>
        </p:txBody>
      </p:sp>
      <p:pic>
        <p:nvPicPr>
          <p:cNvPr id="8" name="Picture 7">
            <a:extLst>
              <a:ext uri="{FF2B5EF4-FFF2-40B4-BE49-F238E27FC236}">
                <a16:creationId xmlns:a16="http://schemas.microsoft.com/office/drawing/2014/main" xmlns="" id="{59D264F2-4552-43DB-9E9E-DCF07125CC41}"/>
              </a:ext>
            </a:extLst>
          </p:cNvPr>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895600" y="152400"/>
            <a:ext cx="3352800" cy="968058"/>
          </a:xfrm>
          <a:prstGeom prst="rect">
            <a:avLst/>
          </a:prstGeom>
          <a:noFill/>
          <a:ln>
            <a:noFill/>
          </a:ln>
        </p:spPr>
      </p:pic>
      <p:sp>
        <p:nvSpPr>
          <p:cNvPr id="9" name="Text Box 3">
            <a:extLst>
              <a:ext uri="{FF2B5EF4-FFF2-40B4-BE49-F238E27FC236}">
                <a16:creationId xmlns:a16="http://schemas.microsoft.com/office/drawing/2014/main" xmlns="" id="{C35C903D-127A-4640-8AB5-295DD388FD09}"/>
              </a:ext>
            </a:extLst>
          </p:cNvPr>
          <p:cNvSpPr txBox="1"/>
          <p:nvPr/>
        </p:nvSpPr>
        <p:spPr>
          <a:xfrm>
            <a:off x="0" y="1638300"/>
            <a:ext cx="9144000" cy="3331528"/>
          </a:xfrm>
          <a:prstGeom prst="rect">
            <a:avLst/>
          </a:prstGeom>
          <a:solidFill>
            <a:srgbClr val="C7EDFB"/>
          </a:solidFill>
          <a:ln w="3810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0"/>
              </a:spcAft>
            </a:pPr>
            <a:endParaRPr lang="en-US" sz="2000" b="1" dirty="0">
              <a:solidFill>
                <a:srgbClr val="000000"/>
              </a:solidFill>
              <a:latin typeface="UniversLTStd-UltraCn" panose="020B0608030502060204" pitchFamily="34" charset="0"/>
              <a:ea typeface="Calibri" panose="020F0502020204030204" pitchFamily="34" charset="0"/>
              <a:cs typeface="UniversLTStd-UltraCn" panose="020B0608030502060204" pitchFamily="34" charset="0"/>
            </a:endParaRPr>
          </a:p>
          <a:p>
            <a:pPr marL="0" marR="0" algn="ctr">
              <a:lnSpc>
                <a:spcPct val="107000"/>
              </a:lnSpc>
              <a:spcBef>
                <a:spcPts val="0"/>
              </a:spcBef>
              <a:spcAft>
                <a:spcPts val="0"/>
              </a:spcAft>
            </a:pPr>
            <a:endParaRPr lang="en-US" sz="2000" b="1" dirty="0">
              <a:solidFill>
                <a:srgbClr val="000000"/>
              </a:solidFill>
              <a:latin typeface="UniversLTStd-UltraCn" panose="020B0608030502060204" pitchFamily="34" charset="0"/>
              <a:ea typeface="Calibri" panose="020F0502020204030204" pitchFamily="34" charset="0"/>
              <a:cs typeface="UniversLTStd-UltraCn" panose="020B0608030502060204" pitchFamily="34" charset="0"/>
            </a:endParaRPr>
          </a:p>
          <a:p>
            <a:pPr marL="0" marR="0" algn="ctr">
              <a:lnSpc>
                <a:spcPct val="107000"/>
              </a:lnSpc>
              <a:spcBef>
                <a:spcPts val="0"/>
              </a:spcBef>
              <a:spcAft>
                <a:spcPts val="0"/>
              </a:spcAft>
            </a:pPr>
            <a:r>
              <a:rPr lang="en-US" sz="4000" b="1" dirty="0">
                <a:solidFill>
                  <a:srgbClr val="000000"/>
                </a:solidFill>
                <a:effectLst/>
                <a:latin typeface="Univers LT Std 45 Light" panose="020B0403020202020204" pitchFamily="34" charset="0"/>
                <a:ea typeface="Calibri" panose="020F0502020204030204" pitchFamily="34" charset="0"/>
                <a:cs typeface="UniversLTStd-UltraCn" panose="020B0608030502060204" pitchFamily="34" charset="0"/>
              </a:rPr>
              <a:t>COMMUNITY</a:t>
            </a:r>
            <a:r>
              <a:rPr lang="en-US" sz="4000" dirty="0">
                <a:latin typeface="Univers LT Std 45 Light" panose="020B0403020202020204" pitchFamily="34" charset="0"/>
                <a:ea typeface="Calibri" panose="020F0502020204030204" pitchFamily="34" charset="0"/>
                <a:cs typeface="Arial" panose="020B0604020202020204" pitchFamily="34" charset="0"/>
              </a:rPr>
              <a:t> </a:t>
            </a:r>
            <a:r>
              <a:rPr lang="en-US" sz="4000" b="1" dirty="0">
                <a:solidFill>
                  <a:srgbClr val="000000"/>
                </a:solidFill>
                <a:effectLst/>
                <a:latin typeface="Univers LT Std 45 Light" panose="020B0403020202020204" pitchFamily="34" charset="0"/>
                <a:ea typeface="Calibri" panose="020F0502020204030204" pitchFamily="34" charset="0"/>
                <a:cs typeface="UniversLTStd-UltraCn" panose="020B0608030502060204" pitchFamily="34" charset="0"/>
              </a:rPr>
              <a:t>ENGAGEMENT</a:t>
            </a:r>
            <a:endParaRPr lang="en-US" sz="4000" dirty="0">
              <a:effectLst/>
              <a:latin typeface="Univers LT Std 45 Light" panose="020B040302020202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800"/>
              </a:spcAft>
            </a:pPr>
            <a:r>
              <a:rPr lang="en-US" sz="4000" b="1" dirty="0">
                <a:solidFill>
                  <a:srgbClr val="000000"/>
                </a:solidFill>
                <a:effectLst/>
                <a:latin typeface="Univers LT Std 45 Light" panose="020B0403020202020204" pitchFamily="34" charset="0"/>
                <a:ea typeface="Calibri" panose="020F0502020204030204" pitchFamily="34" charset="0"/>
                <a:cs typeface="UniversLTStd-UltraCn" panose="020B0608030502060204" pitchFamily="34" charset="0"/>
              </a:rPr>
              <a:t>TRAINING OF TRAINERS MANUAL</a:t>
            </a:r>
            <a:endParaRPr lang="en-US" sz="4000" dirty="0">
              <a:effectLst/>
              <a:latin typeface="Univers LT Std 45 Light" panose="020B0403020202020204" pitchFamily="34" charset="0"/>
              <a:ea typeface="Calibri" panose="020F0502020204030204" pitchFamily="34" charset="0"/>
              <a:cs typeface="Arial" panose="020B0604020202020204" pitchFamily="34" charset="0"/>
            </a:endParaRPr>
          </a:p>
          <a:p>
            <a:pPr marL="0" marR="0" algn="ctr">
              <a:lnSpc>
                <a:spcPct val="115000"/>
              </a:lnSpc>
              <a:spcBef>
                <a:spcPts val="600"/>
              </a:spcBef>
              <a:spcAft>
                <a:spcPts val="600"/>
              </a:spcAft>
            </a:pPr>
            <a:endParaRPr lang="en-US" sz="1100" b="1" u="sng" dirty="0">
              <a:solidFill>
                <a:srgbClr val="000000"/>
              </a:solidFill>
              <a:effectLst/>
              <a:latin typeface="Univers LT Std 45 Light" panose="020B0403020202020204" pitchFamily="34" charset="0"/>
              <a:ea typeface="Calibri" panose="020F0502020204030204" pitchFamily="34" charset="0"/>
              <a:cs typeface="UniversLTStd-Light" panose="020B0403020202020204" pitchFamily="34" charset="0"/>
            </a:endParaRPr>
          </a:p>
          <a:p>
            <a:pPr marL="0" marR="0" algn="ctr">
              <a:lnSpc>
                <a:spcPct val="115000"/>
              </a:lnSpc>
              <a:spcBef>
                <a:spcPts val="600"/>
              </a:spcBef>
              <a:spcAft>
                <a:spcPts val="600"/>
              </a:spcAft>
            </a:pPr>
            <a:r>
              <a:rPr lang="en-US" sz="2000" b="1" u="sng" dirty="0">
                <a:solidFill>
                  <a:srgbClr val="000000"/>
                </a:solidFill>
                <a:effectLst/>
                <a:latin typeface="Univers LT Std 45 Light" panose="020B0403020202020204" pitchFamily="34" charset="0"/>
                <a:ea typeface="Calibri" panose="020F0502020204030204" pitchFamily="34" charset="0"/>
                <a:cs typeface="UniversLTStd-Light" panose="020B0403020202020204" pitchFamily="34" charset="0"/>
              </a:rPr>
              <a:t>FOR USE BY FRONT-LINE TRAINERS IN LEBANON</a:t>
            </a:r>
            <a:r>
              <a:rPr lang="en-US" sz="2000" dirty="0">
                <a:solidFill>
                  <a:srgbClr val="000000"/>
                </a:solidFill>
                <a:effectLst/>
                <a:latin typeface="Univers LT Std 45 Light" panose="020B0403020202020204" pitchFamily="34" charset="0"/>
                <a:ea typeface="Calibri" panose="020F0502020204030204" pitchFamily="34" charset="0"/>
                <a:cs typeface="UniversLTStd-UltraCn" panose="020B0608030502060204" pitchFamily="34" charset="0"/>
              </a:rPr>
              <a:t> </a:t>
            </a:r>
            <a:endParaRPr lang="en-US" sz="2000" dirty="0">
              <a:effectLst/>
              <a:latin typeface="Univers LT Std 45 Light" panose="020B040302020202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600" dirty="0">
                <a:solidFill>
                  <a:srgbClr val="000000"/>
                </a:solidFill>
                <a:effectLst/>
                <a:latin typeface="UniversLTStd-UltraCn" panose="020B0608030502060204" pitchFamily="34" charset="0"/>
                <a:ea typeface="Calibri" panose="020F0502020204030204" pitchFamily="34" charset="0"/>
                <a:cs typeface="UniversLTStd-UltraCn" panose="020B0608030502060204" pitchFamily="34" charset="0"/>
              </a:rPr>
              <a:t> </a:t>
            </a:r>
            <a:endParaRPr lang="en-US" sz="1100" dirty="0">
              <a:effectLst/>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4600" dirty="0">
                <a:solidFill>
                  <a:srgbClr val="000000"/>
                </a:solidFill>
                <a:effectLst/>
                <a:latin typeface="UniversLTStd-UltraCn" panose="020B0608030502060204" pitchFamily="34" charset="0"/>
                <a:ea typeface="Calibri" panose="020F0502020204030204" pitchFamily="34" charset="0"/>
                <a:cs typeface="UniversLTStd-UltraCn" panose="020B0608030502060204" pitchFamily="34" charset="0"/>
              </a:rPr>
              <a:t> </a:t>
            </a:r>
            <a:endParaRPr lang="en-US" sz="1100" dirty="0">
              <a:effectLst/>
              <a:ea typeface="Calibri" panose="020F0502020204030204" pitchFamily="34" charset="0"/>
              <a:cs typeface="Arial" panose="020B0604020202020204" pitchFamily="34" charset="0"/>
            </a:endParaRPr>
          </a:p>
          <a:p>
            <a:pPr marL="0" marR="0" algn="ctr">
              <a:lnSpc>
                <a:spcPct val="107000"/>
              </a:lnSpc>
              <a:spcBef>
                <a:spcPts val="0"/>
              </a:spcBef>
              <a:spcAft>
                <a:spcPts val="800"/>
              </a:spcAft>
            </a:pPr>
            <a:r>
              <a:rPr lang="en-US" sz="100" b="1" dirty="0">
                <a:solidFill>
                  <a:srgbClr val="000000"/>
                </a:solidFill>
                <a:effectLst/>
                <a:ea typeface="Calibri" panose="020F0502020204030204" pitchFamily="34" charset="0"/>
                <a:cs typeface="Arial" panose="020B0604020202020204" pitchFamily="34" charset="0"/>
              </a:rPr>
              <a:t> </a:t>
            </a:r>
            <a:endParaRPr lang="en-US" sz="1100" dirty="0">
              <a:effectLst/>
              <a:ea typeface="Calibri" panose="020F0502020204030204" pitchFamily="34" charset="0"/>
              <a:cs typeface="Arial" panose="020B0604020202020204" pitchFamily="34" charset="0"/>
            </a:endParaRPr>
          </a:p>
        </p:txBody>
      </p:sp>
      <p:sp>
        <p:nvSpPr>
          <p:cNvPr id="12" name="Text Box 32">
            <a:extLst>
              <a:ext uri="{FF2B5EF4-FFF2-40B4-BE49-F238E27FC236}">
                <a16:creationId xmlns:a16="http://schemas.microsoft.com/office/drawing/2014/main" xmlns="" id="{D13F9A9B-6940-4CB7-8545-B7D6C08F3AA7}"/>
              </a:ext>
            </a:extLst>
          </p:cNvPr>
          <p:cNvSpPr txBox="1"/>
          <p:nvPr/>
        </p:nvSpPr>
        <p:spPr>
          <a:xfrm>
            <a:off x="0" y="5103813"/>
            <a:ext cx="9144000" cy="1773871"/>
          </a:xfrm>
          <a:prstGeom prst="rect">
            <a:avLst/>
          </a:prstGeom>
          <a:solidFill>
            <a:srgbClr val="00AEEF"/>
          </a:solidFill>
          <a:ln w="3810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3200" b="1" dirty="0">
                <a:solidFill>
                  <a:schemeClr val="bg1"/>
                </a:solidFill>
                <a:latin typeface="Univers LT Std 45 Light" panose="020B0403020202020204" pitchFamily="34" charset="0"/>
              </a:rPr>
              <a:t>Implementation </a:t>
            </a:r>
            <a:r>
              <a:rPr lang="en-US" sz="3200" b="1">
                <a:solidFill>
                  <a:schemeClr val="bg1"/>
                </a:solidFill>
                <a:latin typeface="Univers LT Std 45 Light" panose="020B0403020202020204" pitchFamily="34" charset="0"/>
              </a:rPr>
              <a:t>and Monitoring</a:t>
            </a:r>
            <a:endParaRPr lang="en-US" sz="3200" b="1" dirty="0">
              <a:solidFill>
                <a:schemeClr val="bg1"/>
              </a:solidFill>
              <a:latin typeface="Univers LT Std 45 Light" panose="020B0403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325" y="2057400"/>
            <a:ext cx="8515350" cy="4495800"/>
          </a:xfrm>
        </p:spPr>
        <p:txBody>
          <a:bodyPr>
            <a:normAutofit/>
          </a:bodyPr>
          <a:lstStyle/>
          <a:p>
            <a:pPr marL="403225" indent="-295275" algn="just">
              <a:lnSpc>
                <a:spcPct val="114000"/>
              </a:lnSpc>
              <a:spcBef>
                <a:spcPts val="600"/>
              </a:spcBef>
              <a:spcAft>
                <a:spcPts val="600"/>
              </a:spcAft>
              <a:buSzPct val="130000"/>
            </a:pPr>
            <a:r>
              <a:rPr lang="en-US" sz="2800" dirty="0"/>
              <a:t>Project monitoring, mid-term and end-term evaluations are often outsourced.</a:t>
            </a:r>
          </a:p>
          <a:p>
            <a:pPr marL="403225" indent="-295275" algn="just">
              <a:lnSpc>
                <a:spcPct val="114000"/>
              </a:lnSpc>
              <a:spcBef>
                <a:spcPts val="600"/>
              </a:spcBef>
              <a:spcAft>
                <a:spcPts val="600"/>
              </a:spcAft>
              <a:buSzPct val="130000"/>
            </a:pPr>
            <a:r>
              <a:rPr lang="en-US" sz="2800" dirty="0"/>
              <a:t>Data collection methods include questionnaires, key informant interviews, clinic logs, tracking distribution and use of materials, number of people trained...etc. </a:t>
            </a:r>
          </a:p>
          <a:p>
            <a:pPr marL="403225" indent="-295275" algn="just">
              <a:lnSpc>
                <a:spcPct val="114000"/>
              </a:lnSpc>
              <a:spcBef>
                <a:spcPts val="600"/>
              </a:spcBef>
              <a:spcAft>
                <a:spcPts val="600"/>
              </a:spcAft>
              <a:buSzPct val="130000"/>
            </a:pPr>
            <a:r>
              <a:rPr lang="en-US" sz="2800" dirty="0"/>
              <a:t>Data collected are both quantitative &amp; qualitative</a:t>
            </a:r>
          </a:p>
        </p:txBody>
      </p:sp>
      <p:sp>
        <p:nvSpPr>
          <p:cNvPr id="6" name="Title 1">
            <a:extLst>
              <a:ext uri="{FF2B5EF4-FFF2-40B4-BE49-F238E27FC236}">
                <a16:creationId xmlns:a16="http://schemas.microsoft.com/office/drawing/2014/main" xmlns="" id="{68538DD9-F4FA-4AA4-B3BC-8CADE8D3C1A3}"/>
              </a:ext>
            </a:extLst>
          </p:cNvPr>
          <p:cNvSpPr>
            <a:spLocks noGrp="1"/>
          </p:cNvSpPr>
          <p:nvPr>
            <p:ph type="title"/>
          </p:nvPr>
        </p:nvSpPr>
        <p:spPr>
          <a:xfrm>
            <a:off x="9041" y="152400"/>
            <a:ext cx="9144000" cy="1325563"/>
          </a:xfrm>
        </p:spPr>
        <p:txBody>
          <a:bodyPr>
            <a:noAutofit/>
          </a:bodyPr>
          <a:lstStyle/>
          <a:p>
            <a:pPr algn="ctr"/>
            <a:r>
              <a:rPr lang="en-US" sz="4000" b="1" dirty="0">
                <a:solidFill>
                  <a:srgbClr val="F26C27"/>
                </a:solidFill>
              </a:rPr>
              <a:t>Project-level Monitoring &amp; Evaluation</a:t>
            </a:r>
            <a:endParaRPr lang="en-US" sz="4000" b="1" i="1" dirty="0">
              <a:solidFill>
                <a:srgbClr val="F26C27"/>
              </a:solidFill>
            </a:endParaRPr>
          </a:p>
        </p:txBody>
      </p:sp>
    </p:spTree>
    <p:extLst>
      <p:ext uri="{BB962C8B-B14F-4D97-AF65-F5344CB8AC3E}">
        <p14:creationId xmlns:p14="http://schemas.microsoft.com/office/powerpoint/2010/main" val="1183103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0"/>
            <a:ext cx="7886700" cy="1325563"/>
          </a:xfrm>
        </p:spPr>
        <p:txBody>
          <a:bodyPr>
            <a:normAutofit/>
          </a:bodyPr>
          <a:lstStyle/>
          <a:p>
            <a:pPr algn="ctr"/>
            <a:r>
              <a:rPr lang="en-US" sz="4000" b="1" dirty="0">
                <a:solidFill>
                  <a:srgbClr val="F26C27"/>
                </a:solidFill>
              </a:rPr>
              <a:t>Community-led Monitoring</a:t>
            </a:r>
          </a:p>
        </p:txBody>
      </p:sp>
      <p:sp>
        <p:nvSpPr>
          <p:cNvPr id="3" name="Content Placeholder 2"/>
          <p:cNvSpPr>
            <a:spLocks noGrp="1"/>
          </p:cNvSpPr>
          <p:nvPr>
            <p:ph idx="1"/>
          </p:nvPr>
        </p:nvSpPr>
        <p:spPr>
          <a:xfrm>
            <a:off x="152400" y="1752600"/>
            <a:ext cx="8839200" cy="4424363"/>
          </a:xfrm>
        </p:spPr>
        <p:txBody>
          <a:bodyPr>
            <a:normAutofit/>
          </a:bodyPr>
          <a:lstStyle/>
          <a:p>
            <a:pPr marL="403225" indent="-295275" algn="just">
              <a:lnSpc>
                <a:spcPct val="114000"/>
              </a:lnSpc>
              <a:spcBef>
                <a:spcPts val="600"/>
              </a:spcBef>
              <a:spcAft>
                <a:spcPts val="600"/>
              </a:spcAft>
              <a:buSzPct val="130000"/>
            </a:pPr>
            <a:r>
              <a:rPr lang="en-US" sz="2800" dirty="0"/>
              <a:t>Community-led monitoring compliments project-level monitoring.</a:t>
            </a:r>
          </a:p>
          <a:p>
            <a:pPr marL="403225" indent="-295275" algn="just">
              <a:lnSpc>
                <a:spcPct val="114000"/>
              </a:lnSpc>
              <a:spcBef>
                <a:spcPts val="600"/>
              </a:spcBef>
              <a:spcAft>
                <a:spcPts val="600"/>
              </a:spcAft>
              <a:buSzPct val="130000"/>
            </a:pPr>
            <a:r>
              <a:rPr lang="en-US" sz="2800" dirty="0"/>
              <a:t>It will focus more specifically questions such as:</a:t>
            </a:r>
          </a:p>
          <a:p>
            <a:pPr marL="914400" lvl="1" indent="-341313" algn="just">
              <a:buSzPct val="120000"/>
              <a:buFont typeface="Univers LT Std 45 Light" panose="020B0403020202020204" pitchFamily="34" charset="0"/>
              <a:buChar char="−"/>
            </a:pPr>
            <a:r>
              <a:rPr lang="en-US" sz="2800" dirty="0"/>
              <a:t>“How are we doing?” </a:t>
            </a:r>
            <a:r>
              <a:rPr lang="en-US" sz="2800" dirty="0">
                <a:solidFill>
                  <a:srgbClr val="32BDB7"/>
                </a:solidFill>
              </a:rPr>
              <a:t>(process) </a:t>
            </a:r>
          </a:p>
          <a:p>
            <a:pPr marL="914400" lvl="1" indent="-341313" algn="just">
              <a:buSzPct val="120000"/>
              <a:buFont typeface="Univers LT Std 45 Light" panose="020B0403020202020204" pitchFamily="34" charset="0"/>
              <a:buChar char="−"/>
            </a:pPr>
            <a:r>
              <a:rPr lang="en-US" sz="2800" dirty="0"/>
              <a:t>“What do we have to show for our efforts?” </a:t>
            </a:r>
            <a:r>
              <a:rPr lang="en-US" sz="2800" dirty="0">
                <a:solidFill>
                  <a:srgbClr val="32BDB7"/>
                </a:solidFill>
              </a:rPr>
              <a:t>(immediate outcomes). </a:t>
            </a:r>
            <a:r>
              <a:rPr lang="en-US" sz="2800" dirty="0"/>
              <a:t>This approach to monitoring is community-driven &amp; facilitated by frontline worker. It is an essential element of engagement.</a:t>
            </a:r>
          </a:p>
        </p:txBody>
      </p:sp>
    </p:spTree>
    <p:extLst>
      <p:ext uri="{BB962C8B-B14F-4D97-AF65-F5344CB8AC3E}">
        <p14:creationId xmlns:p14="http://schemas.microsoft.com/office/powerpoint/2010/main" val="2690766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1825625"/>
            <a:ext cx="8601075" cy="4351338"/>
          </a:xfrm>
        </p:spPr>
        <p:txBody>
          <a:bodyPr/>
          <a:lstStyle/>
          <a:p>
            <a:pPr marL="403225" indent="-295275" algn="just">
              <a:lnSpc>
                <a:spcPct val="114000"/>
              </a:lnSpc>
              <a:spcBef>
                <a:spcPts val="600"/>
              </a:spcBef>
              <a:spcAft>
                <a:spcPts val="600"/>
              </a:spcAft>
              <a:buSzPct val="130000"/>
            </a:pPr>
            <a:r>
              <a:rPr lang="en-US" sz="2800" dirty="0"/>
              <a:t>Community-led monitoring begins with the activities listed in the Action Plan</a:t>
            </a:r>
          </a:p>
          <a:p>
            <a:pPr marL="403225" indent="-295275" algn="just">
              <a:lnSpc>
                <a:spcPct val="114000"/>
              </a:lnSpc>
              <a:spcBef>
                <a:spcPts val="600"/>
              </a:spcBef>
              <a:spcAft>
                <a:spcPts val="600"/>
              </a:spcAft>
              <a:buSzPct val="130000"/>
            </a:pPr>
            <a:r>
              <a:rPr lang="en-US" sz="2800" dirty="0"/>
              <a:t>For each planned activity, ask community groups to find to the question: </a:t>
            </a:r>
            <a:r>
              <a:rPr lang="en-US" sz="2800" dirty="0">
                <a:solidFill>
                  <a:srgbClr val="32BDB7"/>
                </a:solidFill>
              </a:rPr>
              <a:t>“What outcomes are we (community members) expecting?”</a:t>
            </a:r>
            <a:endParaRPr lang="en-US" dirty="0">
              <a:solidFill>
                <a:srgbClr val="32BDB7"/>
              </a:solidFill>
            </a:endParaRPr>
          </a:p>
          <a:p>
            <a:pPr marL="403225" indent="-295275" algn="just">
              <a:lnSpc>
                <a:spcPct val="114000"/>
              </a:lnSpc>
              <a:spcBef>
                <a:spcPts val="600"/>
              </a:spcBef>
              <a:spcAft>
                <a:spcPts val="600"/>
              </a:spcAft>
              <a:buSzPct val="130000"/>
            </a:pPr>
            <a:r>
              <a:rPr lang="en-US" sz="2800" dirty="0"/>
              <a:t>Brainstorm community members to formulate indicators from these outcomes.</a:t>
            </a:r>
          </a:p>
        </p:txBody>
      </p:sp>
      <p:sp>
        <p:nvSpPr>
          <p:cNvPr id="6" name="Title 1">
            <a:extLst>
              <a:ext uri="{FF2B5EF4-FFF2-40B4-BE49-F238E27FC236}">
                <a16:creationId xmlns:a16="http://schemas.microsoft.com/office/drawing/2014/main" xmlns="" id="{516FCA21-E065-428D-AE84-B80BAAF6C3E0}"/>
              </a:ext>
            </a:extLst>
          </p:cNvPr>
          <p:cNvSpPr>
            <a:spLocks noGrp="1"/>
          </p:cNvSpPr>
          <p:nvPr>
            <p:ph type="title"/>
          </p:nvPr>
        </p:nvSpPr>
        <p:spPr>
          <a:xfrm>
            <a:off x="390525" y="152400"/>
            <a:ext cx="8362950" cy="1325563"/>
          </a:xfrm>
        </p:spPr>
        <p:txBody>
          <a:bodyPr>
            <a:normAutofit/>
          </a:bodyPr>
          <a:lstStyle/>
          <a:p>
            <a:pPr algn="ctr"/>
            <a:r>
              <a:rPr lang="en-US" sz="4000" b="1" dirty="0">
                <a:solidFill>
                  <a:srgbClr val="F26C27"/>
                </a:solidFill>
              </a:rPr>
              <a:t>Community-led Monitoring</a:t>
            </a:r>
            <a:endParaRPr lang="en-US" sz="4000" b="1" i="1" dirty="0">
              <a:solidFill>
                <a:srgbClr val="F26C27"/>
              </a:solidFill>
            </a:endParaRPr>
          </a:p>
        </p:txBody>
      </p:sp>
    </p:spTree>
    <p:extLst>
      <p:ext uri="{BB962C8B-B14F-4D97-AF65-F5344CB8AC3E}">
        <p14:creationId xmlns:p14="http://schemas.microsoft.com/office/powerpoint/2010/main" val="2151966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1462" y="2209800"/>
            <a:ext cx="8601075" cy="4351338"/>
          </a:xfrm>
        </p:spPr>
        <p:txBody>
          <a:bodyPr/>
          <a:lstStyle/>
          <a:p>
            <a:pPr marL="403225" indent="-295275" algn="just">
              <a:lnSpc>
                <a:spcPct val="114000"/>
              </a:lnSpc>
              <a:spcBef>
                <a:spcPts val="600"/>
              </a:spcBef>
              <a:spcAft>
                <a:spcPts val="600"/>
              </a:spcAft>
              <a:buSzPct val="130000"/>
            </a:pPr>
            <a:r>
              <a:rPr lang="en-US" sz="2800" dirty="0"/>
              <a:t>Make sure that expected outcomes are observable results of activities. </a:t>
            </a:r>
          </a:p>
          <a:p>
            <a:pPr marL="403225" indent="-295275" algn="just">
              <a:lnSpc>
                <a:spcPct val="114000"/>
              </a:lnSpc>
              <a:spcBef>
                <a:spcPts val="600"/>
              </a:spcBef>
              <a:spcAft>
                <a:spcPts val="600"/>
              </a:spcAft>
              <a:buSzPct val="130000"/>
            </a:pPr>
            <a:r>
              <a:rPr lang="en-US" sz="2800" dirty="0"/>
              <a:t>Community ability to monitor exposure to information, changing attitudes &amp; raising awareness are difficult. So, should not be addressed in a community action plan.</a:t>
            </a:r>
          </a:p>
        </p:txBody>
      </p:sp>
      <p:sp>
        <p:nvSpPr>
          <p:cNvPr id="6" name="Title 1">
            <a:extLst>
              <a:ext uri="{FF2B5EF4-FFF2-40B4-BE49-F238E27FC236}">
                <a16:creationId xmlns:a16="http://schemas.microsoft.com/office/drawing/2014/main" xmlns="" id="{2FBCF81F-F838-4F08-9629-BA36A3F99A2A}"/>
              </a:ext>
            </a:extLst>
          </p:cNvPr>
          <p:cNvSpPr>
            <a:spLocks noGrp="1"/>
          </p:cNvSpPr>
          <p:nvPr>
            <p:ph type="title"/>
          </p:nvPr>
        </p:nvSpPr>
        <p:spPr>
          <a:xfrm>
            <a:off x="390525" y="152400"/>
            <a:ext cx="8362950" cy="1325563"/>
          </a:xfrm>
        </p:spPr>
        <p:txBody>
          <a:bodyPr>
            <a:normAutofit/>
          </a:bodyPr>
          <a:lstStyle/>
          <a:p>
            <a:pPr algn="ctr"/>
            <a:r>
              <a:rPr lang="en-US" sz="4000" b="1" dirty="0">
                <a:solidFill>
                  <a:srgbClr val="F26C27"/>
                </a:solidFill>
              </a:rPr>
              <a:t>Community-led Monitoring </a:t>
            </a:r>
            <a:endParaRPr lang="en-US" sz="4000" b="1" i="1" dirty="0">
              <a:solidFill>
                <a:srgbClr val="F26C27"/>
              </a:solidFill>
            </a:endParaRPr>
          </a:p>
        </p:txBody>
      </p:sp>
    </p:spTree>
    <p:extLst>
      <p:ext uri="{BB962C8B-B14F-4D97-AF65-F5344CB8AC3E}">
        <p14:creationId xmlns:p14="http://schemas.microsoft.com/office/powerpoint/2010/main" val="3842589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525" y="1676401"/>
            <a:ext cx="8362950" cy="5029200"/>
          </a:xfrm>
        </p:spPr>
        <p:txBody>
          <a:bodyPr>
            <a:normAutofit/>
          </a:bodyPr>
          <a:lstStyle/>
          <a:p>
            <a:pPr marL="403225" indent="-295275" algn="just">
              <a:lnSpc>
                <a:spcPct val="114000"/>
              </a:lnSpc>
              <a:spcBef>
                <a:spcPts val="600"/>
              </a:spcBef>
              <a:spcAft>
                <a:spcPts val="600"/>
              </a:spcAft>
              <a:buSzPct val="130000"/>
            </a:pPr>
            <a:r>
              <a:rPr lang="en-US" sz="2800" dirty="0"/>
              <a:t>Community will be able to monitor infrastructure problems, service quality, income generation, improving the local environment, waste disposal. So, it should be listed in the Action Plan.</a:t>
            </a:r>
          </a:p>
          <a:p>
            <a:pPr marL="403225" indent="-295275" algn="just">
              <a:lnSpc>
                <a:spcPct val="114000"/>
              </a:lnSpc>
              <a:spcBef>
                <a:spcPts val="600"/>
              </a:spcBef>
              <a:spcAft>
                <a:spcPts val="600"/>
              </a:spcAft>
              <a:buSzPct val="130000"/>
            </a:pPr>
            <a:r>
              <a:rPr lang="en-US" sz="2800" dirty="0"/>
              <a:t>Example of process indicators.</a:t>
            </a:r>
          </a:p>
          <a:p>
            <a:pPr marL="1022350" lvl="1" indent="-449263" algn="just">
              <a:buSzPct val="120000"/>
              <a:buFont typeface="Univers LT Std 45 Light" panose="020B0403020202020204" pitchFamily="34" charset="0"/>
              <a:buChar char="−"/>
            </a:pPr>
            <a:r>
              <a:rPr lang="en-US" sz="2800" dirty="0"/>
              <a:t>Accessing resources, </a:t>
            </a:r>
          </a:p>
          <a:p>
            <a:pPr marL="1022350" lvl="1" indent="-449263" algn="just">
              <a:buSzPct val="120000"/>
              <a:buFont typeface="Univers LT Std 45 Light" panose="020B0403020202020204" pitchFamily="34" charset="0"/>
              <a:buChar char="−"/>
            </a:pPr>
            <a:r>
              <a:rPr lang="en-US" sz="2800" dirty="0"/>
              <a:t>Extra meetings, </a:t>
            </a:r>
          </a:p>
          <a:p>
            <a:pPr marL="1022350" lvl="1" indent="-449263" algn="just">
              <a:buSzPct val="120000"/>
              <a:buFont typeface="Univers LT Std 45 Light" panose="020B0403020202020204" pitchFamily="34" charset="0"/>
              <a:buChar char="−"/>
            </a:pPr>
            <a:r>
              <a:rPr lang="en-US" sz="2800" dirty="0"/>
              <a:t>Volunteers selected, action from a partner, etc.</a:t>
            </a:r>
          </a:p>
        </p:txBody>
      </p:sp>
      <p:sp>
        <p:nvSpPr>
          <p:cNvPr id="6" name="Title 1">
            <a:extLst>
              <a:ext uri="{FF2B5EF4-FFF2-40B4-BE49-F238E27FC236}">
                <a16:creationId xmlns:a16="http://schemas.microsoft.com/office/drawing/2014/main" xmlns="" id="{075A2CC3-7016-453C-8AA3-60877BAD1238}"/>
              </a:ext>
            </a:extLst>
          </p:cNvPr>
          <p:cNvSpPr>
            <a:spLocks noGrp="1"/>
          </p:cNvSpPr>
          <p:nvPr>
            <p:ph type="title"/>
          </p:nvPr>
        </p:nvSpPr>
        <p:spPr>
          <a:xfrm>
            <a:off x="390525" y="152400"/>
            <a:ext cx="8362950" cy="1325563"/>
          </a:xfrm>
        </p:spPr>
        <p:txBody>
          <a:bodyPr>
            <a:normAutofit/>
          </a:bodyPr>
          <a:lstStyle/>
          <a:p>
            <a:pPr algn="ctr"/>
            <a:r>
              <a:rPr lang="en-US" sz="4000" b="1" dirty="0">
                <a:solidFill>
                  <a:srgbClr val="F26C27"/>
                </a:solidFill>
              </a:rPr>
              <a:t>Community-led Monitoring</a:t>
            </a:r>
            <a:endParaRPr lang="en-US" sz="4000" b="1" i="1" dirty="0">
              <a:solidFill>
                <a:srgbClr val="F26C27"/>
              </a:solidFill>
            </a:endParaRPr>
          </a:p>
        </p:txBody>
      </p:sp>
    </p:spTree>
    <p:extLst>
      <p:ext uri="{BB962C8B-B14F-4D97-AF65-F5344CB8AC3E}">
        <p14:creationId xmlns:p14="http://schemas.microsoft.com/office/powerpoint/2010/main" val="2619909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6038"/>
            <a:ext cx="8813660" cy="1295400"/>
          </a:xfrm>
        </p:spPr>
        <p:txBody>
          <a:bodyPr>
            <a:noAutofit/>
          </a:bodyPr>
          <a:lstStyle/>
          <a:p>
            <a:pPr algn="ctr"/>
            <a:r>
              <a:rPr lang="en-US" sz="3200" b="1" dirty="0">
                <a:solidFill>
                  <a:srgbClr val="F26C27"/>
                </a:solidFill>
              </a:rPr>
              <a:t>WHAT ARE THE ESSENTIAL</a:t>
            </a:r>
            <a:br>
              <a:rPr lang="en-US" sz="3200" b="1" dirty="0">
                <a:solidFill>
                  <a:srgbClr val="F26C27"/>
                </a:solidFill>
              </a:rPr>
            </a:br>
            <a:r>
              <a:rPr lang="en-US" sz="3200" b="1" dirty="0">
                <a:solidFill>
                  <a:srgbClr val="F26C27"/>
                </a:solidFill>
              </a:rPr>
              <a:t>INDICATORS FOR Community ACTIVITIES?</a:t>
            </a:r>
          </a:p>
        </p:txBody>
      </p:sp>
      <p:grpSp>
        <p:nvGrpSpPr>
          <p:cNvPr id="49" name="Group 48"/>
          <p:cNvGrpSpPr/>
          <p:nvPr/>
        </p:nvGrpSpPr>
        <p:grpSpPr>
          <a:xfrm>
            <a:off x="401847" y="2438400"/>
            <a:ext cx="8246051" cy="4008120"/>
            <a:chOff x="873274" y="2199704"/>
            <a:chExt cx="8201715" cy="3919614"/>
          </a:xfrm>
        </p:grpSpPr>
        <p:sp>
          <p:nvSpPr>
            <p:cNvPr id="4" name="Oval 3"/>
            <p:cNvSpPr/>
            <p:nvPr/>
          </p:nvSpPr>
          <p:spPr bwMode="auto">
            <a:xfrm>
              <a:off x="873274" y="2199704"/>
              <a:ext cx="4157977" cy="3919614"/>
            </a:xfrm>
            <a:prstGeom prst="ellipse">
              <a:avLst/>
            </a:prstGeom>
            <a:solidFill>
              <a:srgbClr val="0070C0"/>
            </a:solidFill>
            <a:ln w="9525" cap="flat" cmpd="sng" algn="ctr">
              <a:solidFill>
                <a:srgbClr val="0070C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Univers LT Std 45 Light" panose="020B0403020202020204" pitchFamily="34" charset="0"/>
              </a:endParaRPr>
            </a:p>
          </p:txBody>
        </p:sp>
        <p:sp>
          <p:nvSpPr>
            <p:cNvPr id="5" name="Oval 4"/>
            <p:cNvSpPr/>
            <p:nvPr/>
          </p:nvSpPr>
          <p:spPr bwMode="auto">
            <a:xfrm>
              <a:off x="1307281" y="2623597"/>
              <a:ext cx="3250300" cy="3177578"/>
            </a:xfrm>
            <a:prstGeom prst="ellipse">
              <a:avLst/>
            </a:prstGeom>
            <a:solidFill>
              <a:srgbClr val="0070C0"/>
            </a:solidFill>
            <a:ln w="57150"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Univers LT Std 45 Light" panose="020B0403020202020204" pitchFamily="34" charset="0"/>
              </a:endParaRPr>
            </a:p>
          </p:txBody>
        </p:sp>
        <p:sp>
          <p:nvSpPr>
            <p:cNvPr id="6" name="Oval 5"/>
            <p:cNvSpPr/>
            <p:nvPr/>
          </p:nvSpPr>
          <p:spPr bwMode="auto">
            <a:xfrm>
              <a:off x="1864359" y="3152650"/>
              <a:ext cx="2250439" cy="2176782"/>
            </a:xfrm>
            <a:prstGeom prst="ellipse">
              <a:avLst/>
            </a:prstGeom>
            <a:solidFill>
              <a:srgbClr val="0070C0"/>
            </a:solidFill>
            <a:ln w="57150"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a:ln>
                  <a:noFill/>
                </a:ln>
                <a:solidFill>
                  <a:schemeClr val="bg1"/>
                </a:solidFill>
                <a:effectLst/>
                <a:latin typeface="Univers LT Std 45 Light" panose="020B040302020202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2000" b="1" dirty="0">
                <a:solidFill>
                  <a:schemeClr val="bg1"/>
                </a:solidFill>
                <a:latin typeface="Univers LT Std 45 Light" panose="020B0403020202020204" pitchFamily="34" charset="0"/>
              </a:endParaRPr>
            </a:p>
          </p:txBody>
        </p:sp>
        <p:sp>
          <p:nvSpPr>
            <p:cNvPr id="19" name="TextBox 18"/>
            <p:cNvSpPr txBox="1"/>
            <p:nvPr/>
          </p:nvSpPr>
          <p:spPr>
            <a:xfrm>
              <a:off x="5475747" y="2527310"/>
              <a:ext cx="2514600" cy="523220"/>
            </a:xfrm>
            <a:prstGeom prst="rect">
              <a:avLst/>
            </a:prstGeom>
            <a:noFill/>
          </p:spPr>
          <p:txBody>
            <a:bodyPr wrap="square" rtlCol="0">
              <a:spAutoFit/>
            </a:bodyPr>
            <a:lstStyle/>
            <a:p>
              <a:pPr algn="ctr"/>
              <a:r>
                <a:rPr lang="en-US" sz="2800" b="1" dirty="0">
                  <a:solidFill>
                    <a:srgbClr val="32BDB7"/>
                  </a:solidFill>
                  <a:latin typeface="Univers LT Std 45 Light" panose="020B0403020202020204" pitchFamily="34" charset="0"/>
                  <a:cs typeface="Times New Roman" panose="02020603050405020304" pitchFamily="18" charset="0"/>
                </a:rPr>
                <a:t>ESSENTIAL</a:t>
              </a:r>
            </a:p>
          </p:txBody>
        </p:sp>
        <p:sp>
          <p:nvSpPr>
            <p:cNvPr id="26" name="TextBox 25"/>
            <p:cNvSpPr txBox="1"/>
            <p:nvPr/>
          </p:nvSpPr>
          <p:spPr>
            <a:xfrm>
              <a:off x="6179389" y="3067217"/>
              <a:ext cx="2895600" cy="523220"/>
            </a:xfrm>
            <a:prstGeom prst="rect">
              <a:avLst/>
            </a:prstGeom>
            <a:noFill/>
          </p:spPr>
          <p:txBody>
            <a:bodyPr wrap="square" rtlCol="0">
              <a:spAutoFit/>
            </a:bodyPr>
            <a:lstStyle/>
            <a:p>
              <a:r>
                <a:rPr lang="en-US" sz="2800" b="1" dirty="0">
                  <a:latin typeface="Univers LT Std 45 Light" panose="020B0403020202020204" pitchFamily="34" charset="0"/>
                  <a:cs typeface="Times New Roman" panose="02020603050405020304" pitchFamily="18" charset="0"/>
                </a:rPr>
                <a:t>INTERESTING</a:t>
              </a:r>
            </a:p>
          </p:txBody>
        </p:sp>
        <p:sp>
          <p:nvSpPr>
            <p:cNvPr id="35" name="TextBox 34"/>
            <p:cNvSpPr txBox="1"/>
            <p:nvPr/>
          </p:nvSpPr>
          <p:spPr>
            <a:xfrm>
              <a:off x="6179389" y="3777891"/>
              <a:ext cx="2423160" cy="523220"/>
            </a:xfrm>
            <a:prstGeom prst="rect">
              <a:avLst/>
            </a:prstGeom>
            <a:noFill/>
          </p:spPr>
          <p:txBody>
            <a:bodyPr wrap="square" rtlCol="0">
              <a:spAutoFit/>
            </a:bodyPr>
            <a:lstStyle/>
            <a:p>
              <a:r>
                <a:rPr lang="en-US" sz="2800" b="1" dirty="0">
                  <a:latin typeface="Univers LT Std 45 Light" panose="020B0403020202020204" pitchFamily="34" charset="0"/>
                  <a:cs typeface="Times New Roman" panose="02020603050405020304" pitchFamily="18" charset="0"/>
                </a:rPr>
                <a:t>Nice to Know</a:t>
              </a:r>
            </a:p>
          </p:txBody>
        </p:sp>
        <p:cxnSp>
          <p:nvCxnSpPr>
            <p:cNvPr id="38" name="Straight Arrow Connector 37"/>
            <p:cNvCxnSpPr/>
            <p:nvPr/>
          </p:nvCxnSpPr>
          <p:spPr bwMode="auto">
            <a:xfrm flipV="1">
              <a:off x="3573780" y="2928104"/>
              <a:ext cx="2034619" cy="860319"/>
            </a:xfrm>
            <a:prstGeom prst="straightConnector1">
              <a:avLst/>
            </a:prstGeom>
            <a:solidFill>
              <a:schemeClr val="accent1"/>
            </a:solidFill>
            <a:ln w="38100" cap="flat" cmpd="sng" algn="ctr">
              <a:solidFill>
                <a:srgbClr val="FFC000"/>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p:cNvCxnSpPr/>
            <p:nvPr/>
          </p:nvCxnSpPr>
          <p:spPr bwMode="auto">
            <a:xfrm flipV="1">
              <a:off x="4406080" y="3465722"/>
              <a:ext cx="1600200" cy="624338"/>
            </a:xfrm>
            <a:prstGeom prst="straightConnector1">
              <a:avLst/>
            </a:prstGeom>
            <a:solidFill>
              <a:schemeClr val="accent1"/>
            </a:solidFill>
            <a:ln w="38100" cap="flat" cmpd="sng" algn="ctr">
              <a:solidFill>
                <a:srgbClr val="FFC000"/>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p:cNvCxnSpPr/>
            <p:nvPr/>
          </p:nvCxnSpPr>
          <p:spPr bwMode="auto">
            <a:xfrm flipV="1">
              <a:off x="4717844" y="4084202"/>
              <a:ext cx="1364225" cy="425889"/>
            </a:xfrm>
            <a:prstGeom prst="straightConnector1">
              <a:avLst/>
            </a:prstGeom>
            <a:solidFill>
              <a:schemeClr val="accent1"/>
            </a:solidFill>
            <a:ln w="38100" cap="flat" cmpd="sng" algn="ctr">
              <a:solidFill>
                <a:srgbClr val="FFC000"/>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TextBox 47"/>
            <p:cNvSpPr txBox="1"/>
            <p:nvPr/>
          </p:nvSpPr>
          <p:spPr>
            <a:xfrm>
              <a:off x="2140974" y="4114800"/>
              <a:ext cx="1796271" cy="361176"/>
            </a:xfrm>
            <a:prstGeom prst="rect">
              <a:avLst/>
            </a:prstGeom>
            <a:noFill/>
          </p:spPr>
          <p:txBody>
            <a:bodyPr wrap="square" rtlCol="0">
              <a:spAutoFit/>
            </a:bodyPr>
            <a:lstStyle/>
            <a:p>
              <a:r>
                <a:rPr lang="en-US" b="1" dirty="0">
                  <a:solidFill>
                    <a:schemeClr val="bg1"/>
                  </a:solidFill>
                  <a:latin typeface="Univers LT Std 45 Light" panose="020B0403020202020204" pitchFamily="34" charset="0"/>
                </a:rPr>
                <a:t>MONITORING</a:t>
              </a:r>
            </a:p>
          </p:txBody>
        </p:sp>
      </p:grpSp>
      <p:sp>
        <p:nvSpPr>
          <p:cNvPr id="3" name="TextBox 2"/>
          <p:cNvSpPr txBox="1"/>
          <p:nvPr/>
        </p:nvSpPr>
        <p:spPr>
          <a:xfrm>
            <a:off x="3831320" y="1381387"/>
            <a:ext cx="4180454" cy="1200329"/>
          </a:xfrm>
          <a:prstGeom prst="rect">
            <a:avLst/>
          </a:prstGeom>
          <a:noFill/>
          <a:ln w="28575">
            <a:solidFill>
              <a:srgbClr val="32BDB7"/>
            </a:solidFill>
          </a:ln>
        </p:spPr>
        <p:style>
          <a:lnRef idx="2">
            <a:schemeClr val="dk1"/>
          </a:lnRef>
          <a:fillRef idx="1002">
            <a:schemeClr val="dk2"/>
          </a:fillRef>
          <a:effectRef idx="0">
            <a:schemeClr val="dk1"/>
          </a:effectRef>
          <a:fontRef idx="minor">
            <a:schemeClr val="dk1"/>
          </a:fontRef>
        </p:style>
        <p:txBody>
          <a:bodyPr wrap="square" rtlCol="0">
            <a:spAutoFit/>
          </a:bodyPr>
          <a:lstStyle/>
          <a:p>
            <a:r>
              <a:rPr lang="en-US" sz="2400" b="1" dirty="0">
                <a:solidFill>
                  <a:schemeClr val="tx1"/>
                </a:solidFill>
                <a:latin typeface="Univers LT Std 45 Light" panose="020B0403020202020204" pitchFamily="34" charset="0"/>
              </a:rPr>
              <a:t>Information from the indicator help us modify our activity </a:t>
            </a:r>
            <a:r>
              <a:rPr lang="en-US" sz="2400" b="1" dirty="0">
                <a:solidFill>
                  <a:srgbClr val="32BDB7"/>
                </a:solidFill>
                <a:latin typeface="Univers LT Std 45 Light" panose="020B0403020202020204" pitchFamily="34" charset="0"/>
              </a:rPr>
              <a:t>(ESSENTIAL)</a:t>
            </a:r>
          </a:p>
        </p:txBody>
      </p:sp>
      <p:sp>
        <p:nvSpPr>
          <p:cNvPr id="17" name="TextBox 16"/>
          <p:cNvSpPr txBox="1"/>
          <p:nvPr/>
        </p:nvSpPr>
        <p:spPr>
          <a:xfrm>
            <a:off x="4758175" y="4790019"/>
            <a:ext cx="4222628" cy="1938992"/>
          </a:xfrm>
          <a:prstGeom prst="rect">
            <a:avLst/>
          </a:prstGeom>
          <a:noFill/>
          <a:ln w="28575">
            <a:solidFill>
              <a:srgbClr val="32BDB7"/>
            </a:solidFill>
          </a:ln>
        </p:spPr>
        <p:style>
          <a:lnRef idx="2">
            <a:schemeClr val="dk1"/>
          </a:lnRef>
          <a:fillRef idx="1002">
            <a:schemeClr val="dk2"/>
          </a:fillRef>
          <a:effectRef idx="0">
            <a:schemeClr val="dk1"/>
          </a:effectRef>
          <a:fontRef idx="minor">
            <a:schemeClr val="dk1"/>
          </a:fontRef>
        </p:style>
        <p:txBody>
          <a:bodyPr wrap="square" rtlCol="0">
            <a:spAutoFit/>
          </a:bodyPr>
          <a:lstStyle/>
          <a:p>
            <a:r>
              <a:rPr lang="en-US" sz="2400" b="1" dirty="0">
                <a:solidFill>
                  <a:srgbClr val="32BDB7"/>
                </a:solidFill>
                <a:latin typeface="Univers LT Std 45 Light" panose="020B0403020202020204" pitchFamily="34" charset="0"/>
              </a:rPr>
              <a:t>Information from the indicator is not directly linked to modifying the activity </a:t>
            </a:r>
            <a:r>
              <a:rPr lang="en-US" sz="2400" b="1" dirty="0">
                <a:solidFill>
                  <a:schemeClr val="tx1"/>
                </a:solidFill>
                <a:latin typeface="Univers LT Std 45 Light" panose="020B0403020202020204" pitchFamily="34" charset="0"/>
              </a:rPr>
              <a:t>(Interesting or Nice to Know). DROP IT</a:t>
            </a:r>
          </a:p>
        </p:txBody>
      </p:sp>
    </p:spTree>
    <p:extLst>
      <p:ext uri="{BB962C8B-B14F-4D97-AF65-F5344CB8AC3E}">
        <p14:creationId xmlns:p14="http://schemas.microsoft.com/office/powerpoint/2010/main" val="2336695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25563"/>
          </a:xfrm>
        </p:spPr>
        <p:txBody>
          <a:bodyPr>
            <a:normAutofit/>
          </a:bodyPr>
          <a:lstStyle/>
          <a:p>
            <a:r>
              <a:rPr lang="en-US" sz="3200" b="1" dirty="0">
                <a:solidFill>
                  <a:srgbClr val="F26C27"/>
                </a:solidFill>
              </a:rPr>
              <a:t>Coordinating Monitoring With Implementation:</a:t>
            </a:r>
          </a:p>
        </p:txBody>
      </p:sp>
      <p:sp>
        <p:nvSpPr>
          <p:cNvPr id="3" name="Content Placeholder 2"/>
          <p:cNvSpPr>
            <a:spLocks noGrp="1"/>
          </p:cNvSpPr>
          <p:nvPr>
            <p:ph idx="1"/>
          </p:nvPr>
        </p:nvSpPr>
        <p:spPr>
          <a:xfrm>
            <a:off x="131735" y="1600200"/>
            <a:ext cx="8880529" cy="5029200"/>
          </a:xfrm>
          <a:ln w="19050"/>
        </p:spPr>
        <p:txBody>
          <a:bodyPr>
            <a:noAutofit/>
          </a:bodyPr>
          <a:lstStyle/>
          <a:p>
            <a:pPr marL="341313" indent="-341313">
              <a:lnSpc>
                <a:spcPct val="114000"/>
              </a:lnSpc>
              <a:spcBef>
                <a:spcPts val="600"/>
              </a:spcBef>
              <a:spcAft>
                <a:spcPts val="600"/>
              </a:spcAft>
              <a:buSzPct val="130000"/>
            </a:pPr>
            <a:r>
              <a:rPr lang="en-US" sz="2400" dirty="0"/>
              <a:t>When and how frequently to monitor depends on the activity.</a:t>
            </a:r>
          </a:p>
          <a:p>
            <a:pPr marL="1030288" lvl="1" indent="-457200">
              <a:lnSpc>
                <a:spcPct val="114000"/>
              </a:lnSpc>
              <a:spcBef>
                <a:spcPts val="600"/>
              </a:spcBef>
              <a:spcAft>
                <a:spcPts val="600"/>
              </a:spcAft>
              <a:buFont typeface="Univers LT Std 45 Light" panose="020B0403020202020204" pitchFamily="34" charset="0"/>
              <a:buChar char="−"/>
            </a:pPr>
            <a:r>
              <a:rPr lang="en-US" sz="2400" dirty="0"/>
              <a:t>If the plan to implement activity in the school: </a:t>
            </a:r>
            <a:r>
              <a:rPr lang="en-US" sz="2400" dirty="0">
                <a:solidFill>
                  <a:srgbClr val="32BDB7"/>
                </a:solidFill>
              </a:rPr>
              <a:t>Coordinate with the school</a:t>
            </a:r>
          </a:p>
          <a:p>
            <a:pPr marL="976313" lvl="2" indent="-465138">
              <a:lnSpc>
                <a:spcPct val="114000"/>
              </a:lnSpc>
              <a:spcBef>
                <a:spcPts val="600"/>
              </a:spcBef>
              <a:spcAft>
                <a:spcPts val="600"/>
              </a:spcAft>
            </a:pPr>
            <a:r>
              <a:rPr lang="en-US" sz="2400" dirty="0">
                <a:solidFill>
                  <a:srgbClr val="002060"/>
                </a:solidFill>
              </a:rPr>
              <a:t>Possible indicator: photograph finished posters both in the school &amp; where they are displayed around the community</a:t>
            </a:r>
          </a:p>
          <a:p>
            <a:pPr marL="1030288" lvl="1" indent="-457200">
              <a:lnSpc>
                <a:spcPct val="114000"/>
              </a:lnSpc>
              <a:spcBef>
                <a:spcPts val="600"/>
              </a:spcBef>
              <a:spcAft>
                <a:spcPts val="600"/>
              </a:spcAft>
              <a:buFont typeface="Univers LT Std 45 Light" panose="020B0403020202020204" pitchFamily="34" charset="0"/>
              <a:buChar char="−"/>
            </a:pPr>
            <a:r>
              <a:rPr lang="en-US" sz="2400" dirty="0"/>
              <a:t>If the plan to implement activity in the health clinic OR paying a water bill:</a:t>
            </a:r>
          </a:p>
          <a:p>
            <a:pPr marL="342900" lvl="1" indent="679450">
              <a:lnSpc>
                <a:spcPct val="114000"/>
              </a:lnSpc>
              <a:spcBef>
                <a:spcPts val="600"/>
              </a:spcBef>
              <a:spcAft>
                <a:spcPts val="600"/>
              </a:spcAft>
              <a:buNone/>
              <a:tabLst>
                <a:tab pos="1084263" algn="l"/>
              </a:tabLst>
            </a:pPr>
            <a:r>
              <a:rPr lang="en-US" sz="2400" dirty="0">
                <a:solidFill>
                  <a:srgbClr val="32BDB7"/>
                </a:solidFill>
              </a:rPr>
              <a:t>Coordinate with local health services</a:t>
            </a:r>
          </a:p>
          <a:p>
            <a:pPr marL="976313" lvl="2" indent="-465138">
              <a:lnSpc>
                <a:spcPct val="114000"/>
              </a:lnSpc>
              <a:spcBef>
                <a:spcPts val="600"/>
              </a:spcBef>
              <a:spcAft>
                <a:spcPts val="600"/>
              </a:spcAft>
            </a:pPr>
            <a:r>
              <a:rPr lang="en-US" sz="2400" dirty="0">
                <a:solidFill>
                  <a:srgbClr val="002060"/>
                </a:solidFill>
              </a:rPr>
              <a:t>Clinic records OR water establishment.</a:t>
            </a:r>
          </a:p>
        </p:txBody>
      </p:sp>
    </p:spTree>
    <p:extLst>
      <p:ext uri="{BB962C8B-B14F-4D97-AF65-F5344CB8AC3E}">
        <p14:creationId xmlns:p14="http://schemas.microsoft.com/office/powerpoint/2010/main" val="797646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76800"/>
          </a:xfrm>
          <a:ln w="19050"/>
        </p:spPr>
        <p:txBody>
          <a:bodyPr>
            <a:normAutofit lnSpcReduction="10000"/>
          </a:bodyPr>
          <a:lstStyle/>
          <a:p>
            <a:pPr marL="279400" indent="-279400">
              <a:lnSpc>
                <a:spcPct val="114000"/>
              </a:lnSpc>
              <a:spcBef>
                <a:spcPts val="600"/>
              </a:spcBef>
              <a:spcAft>
                <a:spcPts val="600"/>
              </a:spcAft>
              <a:buSzPct val="130000"/>
            </a:pPr>
            <a:r>
              <a:rPr lang="en-US" sz="2800" b="1" dirty="0"/>
              <a:t>What to do with monitoring results?</a:t>
            </a:r>
          </a:p>
          <a:p>
            <a:pPr marL="744538" lvl="1" indent="-401638">
              <a:lnSpc>
                <a:spcPct val="114000"/>
              </a:lnSpc>
              <a:spcBef>
                <a:spcPts val="600"/>
              </a:spcBef>
              <a:spcAft>
                <a:spcPts val="600"/>
              </a:spcAft>
              <a:buSzPct val="120000"/>
              <a:buFont typeface="Univers LT Std 45 Light" panose="020B0403020202020204" pitchFamily="34" charset="0"/>
              <a:buChar char="−"/>
            </a:pPr>
            <a:r>
              <a:rPr lang="en-US" sz="2800" dirty="0"/>
              <a:t>Work with your community focal points to display and explain the monitoring results so group members can easily see progress and outcomes. </a:t>
            </a:r>
          </a:p>
          <a:p>
            <a:pPr marL="744538" lvl="1" indent="-401638">
              <a:lnSpc>
                <a:spcPct val="114000"/>
              </a:lnSpc>
              <a:spcBef>
                <a:spcPts val="600"/>
              </a:spcBef>
              <a:spcAft>
                <a:spcPts val="600"/>
              </a:spcAft>
              <a:buSzPct val="120000"/>
              <a:buFont typeface="Univers LT Std 45 Light" panose="020B0403020202020204" pitchFamily="34" charset="0"/>
              <a:buChar char="−"/>
            </a:pPr>
            <a:r>
              <a:rPr lang="en-US" sz="2800" dirty="0"/>
              <a:t>Use graphs and tables, clinic records, photographs, samples of products, testimonials...etc.</a:t>
            </a:r>
          </a:p>
          <a:p>
            <a:pPr marL="744538" lvl="1" indent="-401638">
              <a:lnSpc>
                <a:spcPct val="114000"/>
              </a:lnSpc>
              <a:spcBef>
                <a:spcPts val="600"/>
              </a:spcBef>
              <a:spcAft>
                <a:spcPts val="600"/>
              </a:spcAft>
              <a:buSzPct val="120000"/>
              <a:buFont typeface="Univers LT Std 45 Light" panose="020B0403020202020204" pitchFamily="34" charset="0"/>
              <a:buChar char="−"/>
            </a:pPr>
            <a:r>
              <a:rPr lang="en-US" sz="2800" dirty="0"/>
              <a:t>Prepare group members that some monitoring results will be disappointing. </a:t>
            </a:r>
          </a:p>
        </p:txBody>
      </p:sp>
      <p:sp>
        <p:nvSpPr>
          <p:cNvPr id="6" name="Title 1">
            <a:extLst>
              <a:ext uri="{FF2B5EF4-FFF2-40B4-BE49-F238E27FC236}">
                <a16:creationId xmlns:a16="http://schemas.microsoft.com/office/drawing/2014/main" xmlns="" id="{1533D6B1-E562-4F34-AC18-94A1B7C16399}"/>
              </a:ext>
            </a:extLst>
          </p:cNvPr>
          <p:cNvSpPr>
            <a:spLocks noGrp="1"/>
          </p:cNvSpPr>
          <p:nvPr>
            <p:ph type="title"/>
          </p:nvPr>
        </p:nvSpPr>
        <p:spPr>
          <a:xfrm>
            <a:off x="0" y="0"/>
            <a:ext cx="9144000" cy="1325563"/>
          </a:xfrm>
        </p:spPr>
        <p:txBody>
          <a:bodyPr>
            <a:normAutofit/>
          </a:bodyPr>
          <a:lstStyle/>
          <a:p>
            <a:pPr algn="ctr"/>
            <a:r>
              <a:rPr lang="en-US" sz="3200" b="1" dirty="0">
                <a:solidFill>
                  <a:srgbClr val="F26C27"/>
                </a:solidFill>
              </a:rPr>
              <a:t>Coordinating Monitoring With Implementation</a:t>
            </a:r>
          </a:p>
        </p:txBody>
      </p:sp>
    </p:spTree>
    <p:extLst>
      <p:ext uri="{BB962C8B-B14F-4D97-AF65-F5344CB8AC3E}">
        <p14:creationId xmlns:p14="http://schemas.microsoft.com/office/powerpoint/2010/main" val="902849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181600"/>
          </a:xfrm>
          <a:ln w="19050"/>
        </p:spPr>
        <p:txBody>
          <a:bodyPr>
            <a:normAutofit lnSpcReduction="10000"/>
          </a:bodyPr>
          <a:lstStyle/>
          <a:p>
            <a:pPr marL="279400" indent="-279400">
              <a:lnSpc>
                <a:spcPct val="114000"/>
              </a:lnSpc>
              <a:spcBef>
                <a:spcPts val="600"/>
              </a:spcBef>
              <a:spcAft>
                <a:spcPts val="600"/>
              </a:spcAft>
              <a:buSzPct val="130000"/>
            </a:pPr>
            <a:r>
              <a:rPr lang="en-US" sz="2600" b="1" dirty="0"/>
              <a:t>What to do with monitoring results?</a:t>
            </a:r>
          </a:p>
          <a:p>
            <a:pPr marL="744538" lvl="1" indent="-401638">
              <a:lnSpc>
                <a:spcPct val="114000"/>
              </a:lnSpc>
              <a:spcBef>
                <a:spcPts val="600"/>
              </a:spcBef>
              <a:spcAft>
                <a:spcPts val="600"/>
              </a:spcAft>
              <a:buSzPct val="120000"/>
              <a:buFont typeface="Univers LT Std 45 Light" panose="020B0403020202020204" pitchFamily="34" charset="0"/>
              <a:buChar char="−"/>
            </a:pPr>
            <a:r>
              <a:rPr lang="en-US" sz="2600" dirty="0"/>
              <a:t>Explain that these results suggest that there are problems in implementation and should not be ignored. </a:t>
            </a:r>
          </a:p>
          <a:p>
            <a:pPr marL="744538" lvl="1" indent="-401638">
              <a:lnSpc>
                <a:spcPct val="114000"/>
              </a:lnSpc>
              <a:spcBef>
                <a:spcPts val="600"/>
              </a:spcBef>
              <a:spcAft>
                <a:spcPts val="600"/>
              </a:spcAft>
              <a:buSzPct val="120000"/>
              <a:buFont typeface="Univers LT Std 45 Light" panose="020B0403020202020204" pitchFamily="34" charset="0"/>
              <a:buChar char="−"/>
            </a:pPr>
            <a:r>
              <a:rPr lang="en-US" sz="2600" dirty="0"/>
              <a:t>Facilitate an open discussion to find solutions and agree on actions to improve performance. </a:t>
            </a:r>
          </a:p>
          <a:p>
            <a:pPr marL="744538" lvl="1" indent="-401638">
              <a:lnSpc>
                <a:spcPct val="114000"/>
              </a:lnSpc>
              <a:spcBef>
                <a:spcPts val="600"/>
              </a:spcBef>
              <a:spcAft>
                <a:spcPts val="600"/>
              </a:spcAft>
              <a:buSzPct val="120000"/>
              <a:buFont typeface="Univers LT Std 45 Light" panose="020B0403020202020204" pitchFamily="34" charset="0"/>
              <a:buChar char="−"/>
            </a:pPr>
            <a:r>
              <a:rPr lang="en-US" sz="2600" dirty="0"/>
              <a:t>Focus on moving forward, not looking back to blame poor performers. </a:t>
            </a:r>
          </a:p>
          <a:p>
            <a:pPr marL="744538" lvl="1" indent="-401638">
              <a:lnSpc>
                <a:spcPct val="114000"/>
              </a:lnSpc>
              <a:spcBef>
                <a:spcPts val="600"/>
              </a:spcBef>
              <a:spcAft>
                <a:spcPts val="600"/>
              </a:spcAft>
              <a:buSzPct val="120000"/>
              <a:buFont typeface="Univers LT Std 45 Light" panose="020B0403020202020204" pitchFamily="34" charset="0"/>
              <a:buChar char="−"/>
            </a:pPr>
            <a:r>
              <a:rPr lang="en-US" sz="2600" dirty="0"/>
              <a:t>Time at the meeting should also be taken to celebrate successes as they occur along the way.</a:t>
            </a:r>
          </a:p>
        </p:txBody>
      </p:sp>
      <p:sp>
        <p:nvSpPr>
          <p:cNvPr id="6" name="Title 1">
            <a:extLst>
              <a:ext uri="{FF2B5EF4-FFF2-40B4-BE49-F238E27FC236}">
                <a16:creationId xmlns:a16="http://schemas.microsoft.com/office/drawing/2014/main" xmlns="" id="{9CD33C07-4AA8-4F2B-A1A7-A9E9DBD92D01}"/>
              </a:ext>
            </a:extLst>
          </p:cNvPr>
          <p:cNvSpPr>
            <a:spLocks noGrp="1"/>
          </p:cNvSpPr>
          <p:nvPr>
            <p:ph type="title"/>
          </p:nvPr>
        </p:nvSpPr>
        <p:spPr>
          <a:xfrm>
            <a:off x="0" y="0"/>
            <a:ext cx="9144000" cy="1325563"/>
          </a:xfrm>
        </p:spPr>
        <p:txBody>
          <a:bodyPr>
            <a:normAutofit/>
          </a:bodyPr>
          <a:lstStyle/>
          <a:p>
            <a:pPr algn="ctr"/>
            <a:r>
              <a:rPr lang="en-US" sz="3200" b="1" dirty="0">
                <a:solidFill>
                  <a:srgbClr val="F26C27"/>
                </a:solidFill>
              </a:rPr>
              <a:t>Coordinating Monitoring With Implementation</a:t>
            </a:r>
          </a:p>
        </p:txBody>
      </p:sp>
    </p:spTree>
    <p:extLst>
      <p:ext uri="{BB962C8B-B14F-4D97-AF65-F5344CB8AC3E}">
        <p14:creationId xmlns:p14="http://schemas.microsoft.com/office/powerpoint/2010/main" val="2234313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02158025"/>
              </p:ext>
            </p:extLst>
          </p:nvPr>
        </p:nvGraphicFramePr>
        <p:xfrm>
          <a:off x="457200" y="1524000"/>
          <a:ext cx="8229600" cy="4411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3" name="Group 12"/>
          <p:cNvGrpSpPr/>
          <p:nvPr/>
        </p:nvGrpSpPr>
        <p:grpSpPr>
          <a:xfrm>
            <a:off x="2590800" y="2667000"/>
            <a:ext cx="4800600" cy="609600"/>
            <a:chOff x="2590800" y="2667000"/>
            <a:chExt cx="4800600" cy="609600"/>
          </a:xfrm>
        </p:grpSpPr>
        <p:cxnSp>
          <p:nvCxnSpPr>
            <p:cNvPr id="6" name="Straight Connector 5"/>
            <p:cNvCxnSpPr/>
            <p:nvPr/>
          </p:nvCxnSpPr>
          <p:spPr bwMode="auto">
            <a:xfrm>
              <a:off x="2590800" y="2895600"/>
              <a:ext cx="4800600" cy="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p:cNvCxnSpPr/>
            <p:nvPr/>
          </p:nvCxnSpPr>
          <p:spPr bwMode="auto">
            <a:xfrm>
              <a:off x="4724400" y="2667000"/>
              <a:ext cx="0" cy="2286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2590800" y="2895600"/>
              <a:ext cx="0" cy="3810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7391400" y="2895600"/>
              <a:ext cx="0" cy="3810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4" name="Group 13"/>
          <p:cNvGrpSpPr/>
          <p:nvPr/>
        </p:nvGrpSpPr>
        <p:grpSpPr>
          <a:xfrm>
            <a:off x="1219200" y="4038600"/>
            <a:ext cx="2971800" cy="609600"/>
            <a:chOff x="2590800" y="2667000"/>
            <a:chExt cx="4800600" cy="609600"/>
          </a:xfrm>
        </p:grpSpPr>
        <p:cxnSp>
          <p:nvCxnSpPr>
            <p:cNvPr id="15" name="Straight Connector 14"/>
            <p:cNvCxnSpPr/>
            <p:nvPr/>
          </p:nvCxnSpPr>
          <p:spPr bwMode="auto">
            <a:xfrm>
              <a:off x="2590800" y="2895600"/>
              <a:ext cx="4800600" cy="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a:off x="4724400" y="2667000"/>
              <a:ext cx="0" cy="2286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2590800" y="2895600"/>
              <a:ext cx="0" cy="3810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a:off x="7391400" y="2895600"/>
              <a:ext cx="0" cy="3810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1" name="Straight Connector 20"/>
          <p:cNvCxnSpPr/>
          <p:nvPr/>
        </p:nvCxnSpPr>
        <p:spPr bwMode="auto">
          <a:xfrm>
            <a:off x="7391400" y="4038600"/>
            <a:ext cx="0" cy="60960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itle 1">
            <a:extLst>
              <a:ext uri="{FF2B5EF4-FFF2-40B4-BE49-F238E27FC236}">
                <a16:creationId xmlns:a16="http://schemas.microsoft.com/office/drawing/2014/main" xmlns="" id="{8D26E421-9BC8-411B-9777-4E847829128A}"/>
              </a:ext>
            </a:extLst>
          </p:cNvPr>
          <p:cNvSpPr>
            <a:spLocks noGrp="1"/>
          </p:cNvSpPr>
          <p:nvPr>
            <p:ph type="title"/>
          </p:nvPr>
        </p:nvSpPr>
        <p:spPr>
          <a:xfrm>
            <a:off x="0" y="0"/>
            <a:ext cx="9144000" cy="1325563"/>
          </a:xfrm>
        </p:spPr>
        <p:txBody>
          <a:bodyPr>
            <a:normAutofit/>
          </a:bodyPr>
          <a:lstStyle/>
          <a:p>
            <a:pPr algn="ctr"/>
            <a:r>
              <a:rPr lang="en-US" sz="3200" b="1" dirty="0">
                <a:solidFill>
                  <a:srgbClr val="F26C27"/>
                </a:solidFill>
              </a:rPr>
              <a:t>Coordinating Monitoring With Implementation</a:t>
            </a:r>
          </a:p>
        </p:txBody>
      </p:sp>
    </p:spTree>
    <p:extLst>
      <p:ext uri="{BB962C8B-B14F-4D97-AF65-F5344CB8AC3E}">
        <p14:creationId xmlns:p14="http://schemas.microsoft.com/office/powerpoint/2010/main" val="1147495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A73C29-CF94-814E-8119-F81F3B3A37C2}"/>
              </a:ext>
            </a:extLst>
          </p:cNvPr>
          <p:cNvSpPr>
            <a:spLocks noGrp="1"/>
          </p:cNvSpPr>
          <p:nvPr>
            <p:ph type="title"/>
          </p:nvPr>
        </p:nvSpPr>
        <p:spPr/>
        <p:txBody>
          <a:bodyPr>
            <a:normAutofit/>
          </a:bodyPr>
          <a:lstStyle/>
          <a:p>
            <a:r>
              <a:rPr lang="en-GB" sz="4400" dirty="0">
                <a:solidFill>
                  <a:srgbClr val="F26C27"/>
                </a:solidFill>
              </a:rPr>
              <a:t>Implementation </a:t>
            </a:r>
          </a:p>
        </p:txBody>
      </p:sp>
      <p:sp>
        <p:nvSpPr>
          <p:cNvPr id="3" name="Content Placeholder 2">
            <a:extLst>
              <a:ext uri="{FF2B5EF4-FFF2-40B4-BE49-F238E27FC236}">
                <a16:creationId xmlns:a16="http://schemas.microsoft.com/office/drawing/2014/main" xmlns="" id="{1EB7E522-724A-EF4D-A019-BA2FF73DA35B}"/>
              </a:ext>
            </a:extLst>
          </p:cNvPr>
          <p:cNvSpPr>
            <a:spLocks noGrp="1"/>
          </p:cNvSpPr>
          <p:nvPr>
            <p:ph idx="1"/>
          </p:nvPr>
        </p:nvSpPr>
        <p:spPr/>
        <p:txBody>
          <a:bodyPr>
            <a:normAutofit/>
          </a:bodyPr>
          <a:lstStyle/>
          <a:p>
            <a:pPr marL="0" indent="0">
              <a:buNone/>
            </a:pPr>
            <a:r>
              <a:rPr lang="en-GB" sz="3200" dirty="0"/>
              <a:t>The implementation phase is a crucial step in the community engagement process, it is the interesting part of the process, where all the plans are put into action, it is basically the translation of the dreams into reality.  </a:t>
            </a:r>
            <a:r>
              <a:rPr lang="en-US" sz="3200" dirty="0"/>
              <a:t>This is usually the most time-consuming part of the process. </a:t>
            </a:r>
          </a:p>
        </p:txBody>
      </p:sp>
    </p:spTree>
    <p:extLst>
      <p:ext uri="{BB962C8B-B14F-4D97-AF65-F5344CB8AC3E}">
        <p14:creationId xmlns:p14="http://schemas.microsoft.com/office/powerpoint/2010/main" val="27159957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ight Arrow 10"/>
          <p:cNvSpPr/>
          <p:nvPr/>
        </p:nvSpPr>
        <p:spPr bwMode="auto">
          <a:xfrm>
            <a:off x="3200400" y="5235714"/>
            <a:ext cx="2651760" cy="276761"/>
          </a:xfrm>
          <a:prstGeom prst="rightArrow">
            <a:avLst/>
          </a:prstGeom>
          <a:solidFill>
            <a:schemeClr val="tx2">
              <a:lumMod val="75000"/>
            </a:schemeClr>
          </a:solidFill>
          <a:ln w="9525" cap="flat" cmpd="sng" algn="ctr">
            <a:solidFill>
              <a:schemeClr val="tx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Univers LT Std 45 Light" panose="020B0403020202020204" pitchFamily="34" charset="0"/>
            </a:endParaRPr>
          </a:p>
        </p:txBody>
      </p:sp>
      <p:sp>
        <p:nvSpPr>
          <p:cNvPr id="2" name="Title 1"/>
          <p:cNvSpPr>
            <a:spLocks noGrp="1"/>
          </p:cNvSpPr>
          <p:nvPr>
            <p:ph type="title"/>
          </p:nvPr>
        </p:nvSpPr>
        <p:spPr>
          <a:xfrm>
            <a:off x="533400" y="76933"/>
            <a:ext cx="8362950" cy="1325563"/>
          </a:xfrm>
        </p:spPr>
        <p:txBody>
          <a:bodyPr>
            <a:normAutofit/>
          </a:bodyPr>
          <a:lstStyle/>
          <a:p>
            <a:pPr algn="ctr"/>
            <a:r>
              <a:rPr lang="en-US" sz="3600" b="1" dirty="0">
                <a:solidFill>
                  <a:srgbClr val="F26C27"/>
                </a:solidFill>
              </a:rPr>
              <a:t>Dissemination Monitoring Information</a:t>
            </a:r>
          </a:p>
        </p:txBody>
      </p:sp>
      <p:sp>
        <p:nvSpPr>
          <p:cNvPr id="5" name="TextBox 4"/>
          <p:cNvSpPr txBox="1"/>
          <p:nvPr/>
        </p:nvSpPr>
        <p:spPr>
          <a:xfrm>
            <a:off x="381000" y="4634805"/>
            <a:ext cx="2735580" cy="1384995"/>
          </a:xfrm>
          <a:prstGeom prst="rect">
            <a:avLst/>
          </a:prstGeom>
          <a:noFill/>
          <a:ln w="38100">
            <a:solidFill>
              <a:srgbClr val="C00000"/>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2800" b="1" dirty="0">
                <a:solidFill>
                  <a:srgbClr val="002060"/>
                </a:solidFill>
                <a:latin typeface="Univers LT Std 45 Light" panose="020B0403020202020204" pitchFamily="34" charset="0"/>
              </a:rPr>
              <a:t>Dissemination of Monitoring information</a:t>
            </a:r>
          </a:p>
        </p:txBody>
      </p:sp>
      <p:sp>
        <p:nvSpPr>
          <p:cNvPr id="8" name="Rectangle 7"/>
          <p:cNvSpPr/>
          <p:nvPr/>
        </p:nvSpPr>
        <p:spPr>
          <a:xfrm flipH="1">
            <a:off x="381000" y="1752600"/>
            <a:ext cx="3390900" cy="954107"/>
          </a:xfrm>
          <a:prstGeom prst="rect">
            <a:avLst/>
          </a:prstGeom>
          <a:noFill/>
          <a:ln>
            <a:solidFill>
              <a:schemeClr val="tx2"/>
            </a:solidFill>
          </a:ln>
          <a:effectLst>
            <a:glow rad="228600">
              <a:schemeClr val="accent6">
                <a:satMod val="175000"/>
                <a:alpha val="40000"/>
              </a:schemeClr>
            </a:glow>
          </a:effectLst>
        </p:spPr>
        <p:txBody>
          <a:bodyPr wrap="square" lIns="91440" tIns="45720" rIns="91440" bIns="45720">
            <a:spAutoFit/>
          </a:bodyPr>
          <a:lstStyle/>
          <a:p>
            <a:pPr algn="ctr"/>
            <a:r>
              <a:rPr lang="en-US" sz="2800" dirty="0">
                <a:solidFill>
                  <a:srgbClr val="002060"/>
                </a:solidFill>
                <a:latin typeface="Univers LT Std 45 Light" panose="020B0403020202020204" pitchFamily="34" charset="0"/>
              </a:rPr>
              <a:t>Upward to project managers</a:t>
            </a:r>
            <a:endParaRPr lang="en-US" sz="2800" b="1" cap="none" spc="0" dirty="0">
              <a:ln w="12700">
                <a:solidFill>
                  <a:schemeClr val="tx2">
                    <a:lumMod val="75000"/>
                  </a:schemeClr>
                </a:solidFill>
                <a:prstDash val="solid"/>
              </a:ln>
              <a:solidFill>
                <a:srgbClr val="002060"/>
              </a:solidFill>
              <a:effectLst>
                <a:outerShdw dist="38100" dir="2640000" algn="bl" rotWithShape="0">
                  <a:schemeClr val="tx2">
                    <a:lumMod val="75000"/>
                  </a:schemeClr>
                </a:outerShdw>
              </a:effectLst>
              <a:latin typeface="Univers LT Std 45 Light" panose="020B0403020202020204" pitchFamily="34" charset="0"/>
            </a:endParaRPr>
          </a:p>
        </p:txBody>
      </p:sp>
      <p:sp>
        <p:nvSpPr>
          <p:cNvPr id="9" name="Rectangle 8"/>
          <p:cNvSpPr/>
          <p:nvPr/>
        </p:nvSpPr>
        <p:spPr>
          <a:xfrm flipH="1">
            <a:off x="5867400" y="3849231"/>
            <a:ext cx="2819400" cy="2246769"/>
          </a:xfrm>
          <a:prstGeom prst="rect">
            <a:avLst/>
          </a:prstGeom>
          <a:noFill/>
          <a:ln>
            <a:solidFill>
              <a:schemeClr val="tx2"/>
            </a:solidFill>
          </a:ln>
          <a:effectLst>
            <a:glow rad="228600">
              <a:schemeClr val="accent6">
                <a:satMod val="175000"/>
                <a:alpha val="40000"/>
              </a:schemeClr>
            </a:glow>
          </a:effectLst>
        </p:spPr>
        <p:txBody>
          <a:bodyPr wrap="square" lIns="91440" tIns="45720" rIns="91440" bIns="45720">
            <a:spAutoFit/>
          </a:bodyPr>
          <a:lstStyle/>
          <a:p>
            <a:pPr algn="ctr"/>
            <a:r>
              <a:rPr lang="en-US" sz="2800" dirty="0">
                <a:solidFill>
                  <a:srgbClr val="002060"/>
                </a:solidFill>
                <a:latin typeface="Univers LT Std 45 Light" panose="020B0403020202020204" pitchFamily="34" charset="0"/>
              </a:rPr>
              <a:t>To other community groups and implementing partners</a:t>
            </a:r>
          </a:p>
        </p:txBody>
      </p:sp>
      <p:sp>
        <p:nvSpPr>
          <p:cNvPr id="10" name="Rectangle 9"/>
          <p:cNvSpPr/>
          <p:nvPr/>
        </p:nvSpPr>
        <p:spPr>
          <a:xfrm>
            <a:off x="3482340" y="4620161"/>
            <a:ext cx="2080260" cy="1323439"/>
          </a:xfrm>
          <a:prstGeom prst="rect">
            <a:avLst/>
          </a:prstGeom>
          <a:solidFill>
            <a:srgbClr val="32BDB7"/>
          </a:solidFill>
        </p:spPr>
        <p:txBody>
          <a:bodyPr wrap="square">
            <a:spAutoFit/>
          </a:bodyPr>
          <a:lstStyle/>
          <a:p>
            <a:pPr algn="ctr"/>
            <a:r>
              <a:rPr lang="en-US" sz="2000" b="1" dirty="0">
                <a:solidFill>
                  <a:schemeClr val="bg1"/>
                </a:solidFill>
                <a:latin typeface="Univers LT Std 45 Light" panose="020B0403020202020204" pitchFamily="34" charset="0"/>
              </a:rPr>
              <a:t>Through social media and community gatherings.</a:t>
            </a:r>
          </a:p>
        </p:txBody>
      </p:sp>
      <p:sp>
        <p:nvSpPr>
          <p:cNvPr id="12" name="Right Arrow 11"/>
          <p:cNvSpPr/>
          <p:nvPr/>
        </p:nvSpPr>
        <p:spPr bwMode="auto">
          <a:xfrm rot="16200000">
            <a:off x="1017269" y="3488740"/>
            <a:ext cx="1920240" cy="276761"/>
          </a:xfrm>
          <a:prstGeom prst="rightArrow">
            <a:avLst/>
          </a:prstGeom>
          <a:solidFill>
            <a:schemeClr val="tx2">
              <a:lumMod val="75000"/>
            </a:schemeClr>
          </a:solidFill>
          <a:ln w="9525" cap="flat" cmpd="sng" algn="ctr">
            <a:solidFill>
              <a:schemeClr val="tx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Univers LT Std 45 Light" panose="020B0403020202020204" pitchFamily="34" charset="0"/>
            </a:endParaRPr>
          </a:p>
        </p:txBody>
      </p:sp>
      <p:sp>
        <p:nvSpPr>
          <p:cNvPr id="13" name="Rectangle 12"/>
          <p:cNvSpPr/>
          <p:nvPr/>
        </p:nvSpPr>
        <p:spPr>
          <a:xfrm>
            <a:off x="3557140" y="7108210"/>
            <a:ext cx="2029723" cy="461665"/>
          </a:xfrm>
          <a:prstGeom prst="rect">
            <a:avLst/>
          </a:prstGeom>
          <a:noFill/>
        </p:spPr>
        <p:txBody>
          <a:bodyPr wrap="none" lIns="91440" tIns="45720" rIns="91440" bIns="45720">
            <a:spAutoFit/>
          </a:bodyPr>
          <a:lstStyle/>
          <a:p>
            <a:pPr algn="ctr"/>
            <a:r>
              <a:rPr lang="en-US" sz="2400" b="1" dirty="0">
                <a:ln w="12700" cmpd="sng">
                  <a:solidFill>
                    <a:schemeClr val="accent4"/>
                  </a:solidFill>
                  <a:prstDash val="solid"/>
                </a:ln>
                <a:solidFill>
                  <a:srgbClr val="C00000"/>
                </a:solidFill>
                <a:latin typeface="Univers LT Std 45 Light" panose="020B0403020202020204" pitchFamily="34" charset="0"/>
              </a:rPr>
              <a:t>Horizontally </a:t>
            </a:r>
          </a:p>
        </p:txBody>
      </p:sp>
      <p:sp>
        <p:nvSpPr>
          <p:cNvPr id="17" name="Rectangle 16"/>
          <p:cNvSpPr/>
          <p:nvPr/>
        </p:nvSpPr>
        <p:spPr>
          <a:xfrm>
            <a:off x="875599" y="3209747"/>
            <a:ext cx="2401701" cy="707886"/>
          </a:xfrm>
          <a:prstGeom prst="rect">
            <a:avLst/>
          </a:prstGeom>
          <a:solidFill>
            <a:srgbClr val="32BDB7"/>
          </a:solidFill>
        </p:spPr>
        <p:txBody>
          <a:bodyPr wrap="square">
            <a:spAutoFit/>
          </a:bodyPr>
          <a:lstStyle/>
          <a:p>
            <a:pPr algn="ctr"/>
            <a:r>
              <a:rPr lang="en-US" sz="2000" b="1" dirty="0">
                <a:solidFill>
                  <a:schemeClr val="bg1"/>
                </a:solidFill>
                <a:latin typeface="Univers LT Std 45 Light" panose="020B0403020202020204" pitchFamily="34" charset="0"/>
              </a:rPr>
              <a:t>Through reports and meetings</a:t>
            </a:r>
          </a:p>
        </p:txBody>
      </p:sp>
    </p:spTree>
    <p:extLst>
      <p:ext uri="{BB962C8B-B14F-4D97-AF65-F5344CB8AC3E}">
        <p14:creationId xmlns:p14="http://schemas.microsoft.com/office/powerpoint/2010/main" val="2207039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536"/>
            <a:ext cx="9144000" cy="1325563"/>
          </a:xfrm>
        </p:spPr>
        <p:txBody>
          <a:bodyPr>
            <a:normAutofit/>
          </a:bodyPr>
          <a:lstStyle/>
          <a:p>
            <a:pPr algn="ctr"/>
            <a:r>
              <a:rPr lang="en-US" sz="3600" b="1" dirty="0">
                <a:solidFill>
                  <a:srgbClr val="F26C27"/>
                </a:solidFill>
              </a:rPr>
              <a:t>Facilitating Community-led Monitoring</a:t>
            </a:r>
          </a:p>
        </p:txBody>
      </p:sp>
      <p:sp>
        <p:nvSpPr>
          <p:cNvPr id="3" name="Content Placeholder 2"/>
          <p:cNvSpPr>
            <a:spLocks noGrp="1"/>
          </p:cNvSpPr>
          <p:nvPr>
            <p:ph idx="1"/>
          </p:nvPr>
        </p:nvSpPr>
        <p:spPr>
          <a:xfrm>
            <a:off x="457200" y="1381099"/>
            <a:ext cx="8534400" cy="5421365"/>
          </a:xfrm>
        </p:spPr>
        <p:txBody>
          <a:bodyPr>
            <a:normAutofit/>
          </a:bodyPr>
          <a:lstStyle/>
          <a:p>
            <a:pPr marL="279400" indent="-279400">
              <a:lnSpc>
                <a:spcPct val="114000"/>
              </a:lnSpc>
              <a:spcBef>
                <a:spcPts val="600"/>
              </a:spcBef>
              <a:spcAft>
                <a:spcPts val="600"/>
              </a:spcAft>
            </a:pPr>
            <a:r>
              <a:rPr lang="en-US" sz="2800" dirty="0"/>
              <a:t>Help community groups to identify concrete indicators to monitor during action planning meeting.</a:t>
            </a:r>
          </a:p>
          <a:p>
            <a:pPr marL="279400" indent="-279400">
              <a:lnSpc>
                <a:spcPct val="114000"/>
              </a:lnSpc>
              <a:spcBef>
                <a:spcPts val="600"/>
              </a:spcBef>
              <a:spcAft>
                <a:spcPts val="600"/>
              </a:spcAft>
            </a:pPr>
            <a:r>
              <a:rPr lang="en-US" sz="2800" dirty="0"/>
              <a:t>Lead a discussion to develop monitoring indicators for each activity by asking these questions:</a:t>
            </a:r>
          </a:p>
          <a:p>
            <a:pPr marL="852488" lvl="1" indent="-387350">
              <a:lnSpc>
                <a:spcPct val="114000"/>
              </a:lnSpc>
              <a:spcBef>
                <a:spcPts val="600"/>
              </a:spcBef>
              <a:spcAft>
                <a:spcPts val="600"/>
              </a:spcAft>
              <a:buSzPct val="120000"/>
              <a:buFont typeface="Univers LT Std 45 Light" panose="020B0403020202020204" pitchFamily="34" charset="0"/>
              <a:buChar char="−"/>
            </a:pPr>
            <a:r>
              <a:rPr lang="en-US" sz="2400" b="1" dirty="0">
                <a:solidFill>
                  <a:srgbClr val="32BDB7"/>
                </a:solidFill>
              </a:rPr>
              <a:t>How can we see that the activity is happening (that steps are being taken)? These are process indicators.</a:t>
            </a:r>
          </a:p>
          <a:p>
            <a:pPr marL="852488" lvl="1" indent="-387350">
              <a:lnSpc>
                <a:spcPct val="114000"/>
              </a:lnSpc>
              <a:spcBef>
                <a:spcPts val="600"/>
              </a:spcBef>
              <a:spcAft>
                <a:spcPts val="600"/>
              </a:spcAft>
              <a:buSzPct val="120000"/>
              <a:buFont typeface="Univers LT Std 45 Light" panose="020B0403020202020204" pitchFamily="34" charset="0"/>
              <a:buChar char="−"/>
            </a:pPr>
            <a:r>
              <a:rPr lang="en-US" sz="2400" b="1" dirty="0">
                <a:solidFill>
                  <a:srgbClr val="32BDB7"/>
                </a:solidFill>
              </a:rPr>
              <a:t>What is the result of the activity? These are outcome indicators.</a:t>
            </a:r>
          </a:p>
          <a:p>
            <a:pPr>
              <a:lnSpc>
                <a:spcPct val="114000"/>
              </a:lnSpc>
              <a:spcBef>
                <a:spcPts val="600"/>
              </a:spcBef>
              <a:spcAft>
                <a:spcPts val="600"/>
              </a:spcAft>
            </a:pPr>
            <a:endParaRPr lang="en-US" dirty="0"/>
          </a:p>
        </p:txBody>
      </p:sp>
    </p:spTree>
    <p:extLst>
      <p:ext uri="{BB962C8B-B14F-4D97-AF65-F5344CB8AC3E}">
        <p14:creationId xmlns:p14="http://schemas.microsoft.com/office/powerpoint/2010/main" val="400454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8686800" cy="4800600"/>
          </a:xfrm>
        </p:spPr>
        <p:txBody>
          <a:bodyPr/>
          <a:lstStyle/>
          <a:p>
            <a:pPr marL="279400" indent="-279400" algn="just">
              <a:lnSpc>
                <a:spcPct val="114000"/>
              </a:lnSpc>
              <a:spcBef>
                <a:spcPts val="600"/>
              </a:spcBef>
              <a:spcAft>
                <a:spcPts val="600"/>
              </a:spcAft>
            </a:pPr>
            <a:r>
              <a:rPr lang="en-US" sz="2800" dirty="0"/>
              <a:t>Decide how the indicators will be observed.</a:t>
            </a:r>
          </a:p>
          <a:p>
            <a:pPr marL="279400" indent="-279400" algn="just">
              <a:lnSpc>
                <a:spcPct val="114000"/>
              </a:lnSpc>
              <a:spcBef>
                <a:spcPts val="600"/>
              </a:spcBef>
              <a:spcAft>
                <a:spcPts val="600"/>
              </a:spcAft>
            </a:pPr>
            <a:r>
              <a:rPr lang="en-US" sz="2800" dirty="0"/>
              <a:t>Train selected community members in how to collect monitoring information.</a:t>
            </a:r>
          </a:p>
          <a:p>
            <a:pPr marL="279400" indent="-279400" algn="just">
              <a:lnSpc>
                <a:spcPct val="114000"/>
              </a:lnSpc>
              <a:spcBef>
                <a:spcPts val="600"/>
              </a:spcBef>
              <a:spcAft>
                <a:spcPts val="600"/>
              </a:spcAft>
            </a:pPr>
            <a:r>
              <a:rPr lang="en-US" sz="2800" dirty="0"/>
              <a:t>Provide materials for monitoring</a:t>
            </a:r>
          </a:p>
          <a:p>
            <a:pPr marL="279400" indent="-279400" algn="just">
              <a:lnSpc>
                <a:spcPct val="114000"/>
              </a:lnSpc>
              <a:spcBef>
                <a:spcPts val="600"/>
              </a:spcBef>
              <a:spcAft>
                <a:spcPts val="600"/>
              </a:spcAft>
            </a:pPr>
            <a:r>
              <a:rPr lang="en-US" sz="2800" dirty="0"/>
              <a:t>Make a monitoring schedule—when should monitors collect information and return it to you or the focal point?</a:t>
            </a:r>
          </a:p>
        </p:txBody>
      </p:sp>
      <p:sp>
        <p:nvSpPr>
          <p:cNvPr id="6" name="Title 1">
            <a:extLst>
              <a:ext uri="{FF2B5EF4-FFF2-40B4-BE49-F238E27FC236}">
                <a16:creationId xmlns:a16="http://schemas.microsoft.com/office/drawing/2014/main" xmlns="" id="{3BB3E26D-A16D-44DA-9120-6F1D700D18B0}"/>
              </a:ext>
            </a:extLst>
          </p:cNvPr>
          <p:cNvSpPr>
            <a:spLocks noGrp="1"/>
          </p:cNvSpPr>
          <p:nvPr>
            <p:ph type="title"/>
          </p:nvPr>
        </p:nvSpPr>
        <p:spPr>
          <a:xfrm>
            <a:off x="0" y="55536"/>
            <a:ext cx="9144000" cy="1325563"/>
          </a:xfrm>
        </p:spPr>
        <p:txBody>
          <a:bodyPr>
            <a:normAutofit/>
          </a:bodyPr>
          <a:lstStyle/>
          <a:p>
            <a:pPr algn="ctr"/>
            <a:r>
              <a:rPr lang="en-US" sz="3600" b="1" dirty="0">
                <a:solidFill>
                  <a:srgbClr val="F26C27"/>
                </a:solidFill>
              </a:rPr>
              <a:t>Facilitating Community-led Monitoring</a:t>
            </a:r>
            <a:endParaRPr lang="en-US" sz="3600" b="1" i="1" dirty="0">
              <a:solidFill>
                <a:srgbClr val="F26C27"/>
              </a:solidFill>
            </a:endParaRPr>
          </a:p>
        </p:txBody>
      </p:sp>
    </p:spTree>
    <p:extLst>
      <p:ext uri="{BB962C8B-B14F-4D97-AF65-F5344CB8AC3E}">
        <p14:creationId xmlns:p14="http://schemas.microsoft.com/office/powerpoint/2010/main" val="1437923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534400" cy="4800600"/>
          </a:xfrm>
        </p:spPr>
        <p:txBody>
          <a:bodyPr/>
          <a:lstStyle/>
          <a:p>
            <a:pPr marL="279400" indent="-279400" algn="just">
              <a:lnSpc>
                <a:spcPct val="114000"/>
              </a:lnSpc>
              <a:spcBef>
                <a:spcPts val="600"/>
              </a:spcBef>
              <a:spcAft>
                <a:spcPts val="600"/>
              </a:spcAft>
            </a:pPr>
            <a:r>
              <a:rPr lang="en-US" sz="2800" dirty="0"/>
              <a:t>Work with community members to compile the monitoring information to facilitate understanding</a:t>
            </a:r>
          </a:p>
          <a:p>
            <a:pPr marL="279400" indent="-279400" algn="just">
              <a:lnSpc>
                <a:spcPct val="114000"/>
              </a:lnSpc>
              <a:spcBef>
                <a:spcPts val="600"/>
              </a:spcBef>
              <a:spcAft>
                <a:spcPts val="600"/>
              </a:spcAft>
            </a:pPr>
            <a:r>
              <a:rPr lang="en-US" sz="2800" dirty="0"/>
              <a:t>Lead a discussion about what message comes from this information:</a:t>
            </a:r>
          </a:p>
          <a:p>
            <a:pPr marL="852488" lvl="1" indent="-387350">
              <a:lnSpc>
                <a:spcPct val="114000"/>
              </a:lnSpc>
              <a:spcBef>
                <a:spcPts val="600"/>
              </a:spcBef>
              <a:spcAft>
                <a:spcPts val="600"/>
              </a:spcAft>
              <a:buSzPct val="120000"/>
              <a:buFont typeface="Univers LT Std 45 Light" panose="020B0403020202020204" pitchFamily="34" charset="0"/>
              <a:buChar char="−"/>
            </a:pPr>
            <a:r>
              <a:rPr lang="en-US" sz="2800" dirty="0"/>
              <a:t>“How are we doing?”</a:t>
            </a:r>
          </a:p>
          <a:p>
            <a:pPr marL="852488" lvl="1" indent="-387350">
              <a:lnSpc>
                <a:spcPct val="114000"/>
              </a:lnSpc>
              <a:spcBef>
                <a:spcPts val="600"/>
              </a:spcBef>
              <a:spcAft>
                <a:spcPts val="600"/>
              </a:spcAft>
              <a:buSzPct val="120000"/>
              <a:buFont typeface="Univers LT Std 45 Light" panose="020B0403020202020204" pitchFamily="34" charset="0"/>
              <a:buChar char="−"/>
            </a:pPr>
            <a:r>
              <a:rPr lang="en-US" sz="2800" dirty="0"/>
              <a:t>“What can we change to improve results?”</a:t>
            </a:r>
          </a:p>
          <a:p>
            <a:pPr marL="279400" indent="-279400" algn="just">
              <a:lnSpc>
                <a:spcPct val="114000"/>
              </a:lnSpc>
              <a:spcBef>
                <a:spcPts val="600"/>
              </a:spcBef>
              <a:spcAft>
                <a:spcPts val="600"/>
              </a:spcAft>
            </a:pPr>
            <a:r>
              <a:rPr lang="en-US" sz="2800" dirty="0"/>
              <a:t>Show how to use the information from monitoring to improve implementation.</a:t>
            </a:r>
          </a:p>
        </p:txBody>
      </p:sp>
      <p:sp>
        <p:nvSpPr>
          <p:cNvPr id="6" name="Title 1">
            <a:extLst>
              <a:ext uri="{FF2B5EF4-FFF2-40B4-BE49-F238E27FC236}">
                <a16:creationId xmlns:a16="http://schemas.microsoft.com/office/drawing/2014/main" xmlns="" id="{66F7483B-9047-4043-95D6-A4F3301E3CD3}"/>
              </a:ext>
            </a:extLst>
          </p:cNvPr>
          <p:cNvSpPr>
            <a:spLocks noGrp="1"/>
          </p:cNvSpPr>
          <p:nvPr>
            <p:ph type="title"/>
          </p:nvPr>
        </p:nvSpPr>
        <p:spPr>
          <a:xfrm>
            <a:off x="0" y="55536"/>
            <a:ext cx="9144000" cy="1325563"/>
          </a:xfrm>
        </p:spPr>
        <p:txBody>
          <a:bodyPr>
            <a:normAutofit/>
          </a:bodyPr>
          <a:lstStyle/>
          <a:p>
            <a:pPr algn="ctr"/>
            <a:r>
              <a:rPr lang="en-US" sz="3600" b="1" dirty="0">
                <a:solidFill>
                  <a:srgbClr val="F26C27"/>
                </a:solidFill>
              </a:rPr>
              <a:t>Facilitating Community-led Monitoring</a:t>
            </a:r>
            <a:endParaRPr lang="en-US" sz="3600" b="1" i="1" dirty="0">
              <a:solidFill>
                <a:srgbClr val="F26C27"/>
              </a:solidFill>
            </a:endParaRPr>
          </a:p>
        </p:txBody>
      </p:sp>
    </p:spTree>
    <p:extLst>
      <p:ext uri="{BB962C8B-B14F-4D97-AF65-F5344CB8AC3E}">
        <p14:creationId xmlns:p14="http://schemas.microsoft.com/office/powerpoint/2010/main" val="3068288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8534400" cy="5126064"/>
          </a:xfrm>
        </p:spPr>
        <p:txBody>
          <a:bodyPr>
            <a:normAutofit/>
          </a:bodyPr>
          <a:lstStyle/>
          <a:p>
            <a:pPr marL="279400" indent="-279400" algn="just">
              <a:lnSpc>
                <a:spcPct val="114000"/>
              </a:lnSpc>
              <a:spcBef>
                <a:spcPts val="600"/>
              </a:spcBef>
              <a:spcAft>
                <a:spcPts val="600"/>
              </a:spcAft>
            </a:pPr>
            <a:r>
              <a:rPr lang="en-US" sz="2800" dirty="0"/>
              <a:t>Return to the Action Plan to add changes to implementation, who will be responsible &amp;and when.</a:t>
            </a:r>
          </a:p>
          <a:p>
            <a:pPr marL="279400" indent="-279400" algn="just">
              <a:lnSpc>
                <a:spcPct val="114000"/>
              </a:lnSpc>
              <a:spcBef>
                <a:spcPts val="600"/>
              </a:spcBef>
              <a:spcAft>
                <a:spcPts val="600"/>
              </a:spcAft>
            </a:pPr>
            <a:r>
              <a:rPr lang="en-US" sz="2800" dirty="0"/>
              <a:t>You and/or the focal point should share monitoring information:</a:t>
            </a:r>
          </a:p>
          <a:p>
            <a:pPr marL="852488" lvl="1" indent="-387350">
              <a:lnSpc>
                <a:spcPct val="114000"/>
              </a:lnSpc>
              <a:spcBef>
                <a:spcPts val="600"/>
              </a:spcBef>
              <a:spcAft>
                <a:spcPts val="600"/>
              </a:spcAft>
              <a:buSzPct val="120000"/>
              <a:buFont typeface="Univers LT Std 45 Light" panose="020B0403020202020204" pitchFamily="34" charset="0"/>
              <a:buChar char="−"/>
            </a:pPr>
            <a:r>
              <a:rPr lang="en-US" sz="2800" dirty="0"/>
              <a:t>Upward to project managers through reports and meetings. </a:t>
            </a:r>
          </a:p>
          <a:p>
            <a:pPr marL="852488" lvl="1" indent="-387350">
              <a:lnSpc>
                <a:spcPct val="114000"/>
              </a:lnSpc>
              <a:spcBef>
                <a:spcPts val="600"/>
              </a:spcBef>
              <a:spcAft>
                <a:spcPts val="600"/>
              </a:spcAft>
              <a:buSzPct val="120000"/>
              <a:buFont typeface="Univers LT Std 45 Light" panose="020B0403020202020204" pitchFamily="34" charset="0"/>
              <a:buChar char="−"/>
            </a:pPr>
            <a:r>
              <a:rPr lang="en-US" sz="2800" dirty="0"/>
              <a:t>Horizontally to the other community groups through social media &amp; community gatherings. </a:t>
            </a:r>
          </a:p>
        </p:txBody>
      </p:sp>
      <p:sp>
        <p:nvSpPr>
          <p:cNvPr id="6" name="Title 1">
            <a:extLst>
              <a:ext uri="{FF2B5EF4-FFF2-40B4-BE49-F238E27FC236}">
                <a16:creationId xmlns:a16="http://schemas.microsoft.com/office/drawing/2014/main" xmlns="" id="{B7472217-FB0D-42B1-BEAC-EBE98BD83444}"/>
              </a:ext>
            </a:extLst>
          </p:cNvPr>
          <p:cNvSpPr>
            <a:spLocks noGrp="1"/>
          </p:cNvSpPr>
          <p:nvPr>
            <p:ph type="title"/>
          </p:nvPr>
        </p:nvSpPr>
        <p:spPr>
          <a:xfrm>
            <a:off x="0" y="55536"/>
            <a:ext cx="9144000" cy="1325563"/>
          </a:xfrm>
        </p:spPr>
        <p:txBody>
          <a:bodyPr>
            <a:normAutofit/>
          </a:bodyPr>
          <a:lstStyle/>
          <a:p>
            <a:pPr algn="ctr"/>
            <a:r>
              <a:rPr lang="en-US" sz="3600" b="1" dirty="0">
                <a:solidFill>
                  <a:srgbClr val="F26C27"/>
                </a:solidFill>
              </a:rPr>
              <a:t>Facilitating Community-led Monitoring</a:t>
            </a:r>
            <a:endParaRPr lang="en-US" sz="3600" b="1" i="1" dirty="0">
              <a:solidFill>
                <a:srgbClr val="F26C27"/>
              </a:solidFill>
            </a:endParaRPr>
          </a:p>
        </p:txBody>
      </p:sp>
    </p:spTree>
    <p:extLst>
      <p:ext uri="{BB962C8B-B14F-4D97-AF65-F5344CB8AC3E}">
        <p14:creationId xmlns:p14="http://schemas.microsoft.com/office/powerpoint/2010/main" val="1937214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74111"/>
          </a:xfrm>
        </p:spPr>
        <p:txBody>
          <a:bodyPr>
            <a:normAutofit/>
          </a:bodyPr>
          <a:lstStyle/>
          <a:p>
            <a:pPr algn="ctr"/>
            <a:r>
              <a:rPr lang="en-US" sz="3400" b="1" dirty="0">
                <a:solidFill>
                  <a:srgbClr val="F26C27"/>
                </a:solidFill>
              </a:rPr>
              <a:t>Methods for collecting M &amp; E Information</a:t>
            </a:r>
          </a:p>
        </p:txBody>
      </p:sp>
      <p:sp>
        <p:nvSpPr>
          <p:cNvPr id="3" name="Content Placeholder 2"/>
          <p:cNvSpPr>
            <a:spLocks noGrp="1"/>
          </p:cNvSpPr>
          <p:nvPr>
            <p:ph idx="1"/>
          </p:nvPr>
        </p:nvSpPr>
        <p:spPr>
          <a:xfrm>
            <a:off x="169190" y="1074111"/>
            <a:ext cx="7886700" cy="460375"/>
          </a:xfrm>
        </p:spPr>
        <p:txBody>
          <a:bodyPr>
            <a:normAutofit/>
          </a:bodyPr>
          <a:lstStyle/>
          <a:p>
            <a:pPr marL="0" indent="0">
              <a:buNone/>
            </a:pPr>
            <a:r>
              <a:rPr lang="en-US" sz="2400" b="1" dirty="0"/>
              <a:t>Types of Research in Communication Programmes </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2841967959"/>
              </p:ext>
            </p:extLst>
          </p:nvPr>
        </p:nvGraphicFramePr>
        <p:xfrm>
          <a:off x="152400" y="1823830"/>
          <a:ext cx="8839200" cy="4910201"/>
        </p:xfrm>
        <a:graphic>
          <a:graphicData uri="http://schemas.openxmlformats.org/drawingml/2006/table">
            <a:tbl>
              <a:tblPr firstRow="1" firstCol="1" bandRow="1">
                <a:tableStyleId>{5C22544A-7EE6-4342-B048-85BDC9FD1C3A}</a:tableStyleId>
              </a:tblPr>
              <a:tblGrid>
                <a:gridCol w="2662716">
                  <a:extLst>
                    <a:ext uri="{9D8B030D-6E8A-4147-A177-3AD203B41FA5}">
                      <a16:colId xmlns:a16="http://schemas.microsoft.com/office/drawing/2014/main" xmlns="" val="20000"/>
                    </a:ext>
                  </a:extLst>
                </a:gridCol>
                <a:gridCol w="3280884">
                  <a:extLst>
                    <a:ext uri="{9D8B030D-6E8A-4147-A177-3AD203B41FA5}">
                      <a16:colId xmlns:a16="http://schemas.microsoft.com/office/drawing/2014/main" xmlns="" val="20001"/>
                    </a:ext>
                  </a:extLst>
                </a:gridCol>
                <a:gridCol w="2895600">
                  <a:extLst>
                    <a:ext uri="{9D8B030D-6E8A-4147-A177-3AD203B41FA5}">
                      <a16:colId xmlns:a16="http://schemas.microsoft.com/office/drawing/2014/main" xmlns="" val="20002"/>
                    </a:ext>
                  </a:extLst>
                </a:gridCol>
              </a:tblGrid>
              <a:tr h="904096">
                <a:tc>
                  <a:txBody>
                    <a:bodyPr/>
                    <a:lstStyle/>
                    <a:p>
                      <a:pPr marL="0" marR="0" algn="ctr">
                        <a:lnSpc>
                          <a:spcPct val="107000"/>
                        </a:lnSpc>
                        <a:spcBef>
                          <a:spcPts val="0"/>
                        </a:spcBef>
                        <a:spcAft>
                          <a:spcPts val="0"/>
                        </a:spcAft>
                      </a:pPr>
                      <a:r>
                        <a:rPr lang="en-US" sz="2200" dirty="0">
                          <a:effectLst/>
                          <a:latin typeface="Univers LT Std 45 Light" panose="020B0403020202020204" pitchFamily="34" charset="0"/>
                        </a:rPr>
                        <a:t>Types of Research</a:t>
                      </a:r>
                      <a:endParaRPr lang="en-US" sz="2200" dirty="0">
                        <a:effectLst/>
                        <a:latin typeface="Univers LT Std 45 Light" panose="020B0403020202020204" pitchFamily="34" charset="0"/>
                        <a:ea typeface="Calibri" panose="020F0502020204030204" pitchFamily="34" charset="0"/>
                        <a:cs typeface="Arial" panose="020B0604020202020204" pitchFamily="34" charset="0"/>
                      </a:endParaRPr>
                    </a:p>
                  </a:txBody>
                  <a:tcPr marL="66538" marR="66538" marT="0" marB="0" anchor="ctr">
                    <a:solidFill>
                      <a:srgbClr val="32BDB7"/>
                    </a:solidFill>
                  </a:tcPr>
                </a:tc>
                <a:tc>
                  <a:txBody>
                    <a:bodyPr/>
                    <a:lstStyle/>
                    <a:p>
                      <a:pPr marL="0" marR="0" algn="ctr">
                        <a:lnSpc>
                          <a:spcPct val="107000"/>
                        </a:lnSpc>
                        <a:spcBef>
                          <a:spcPts val="0"/>
                        </a:spcBef>
                        <a:spcAft>
                          <a:spcPts val="0"/>
                        </a:spcAft>
                      </a:pPr>
                      <a:r>
                        <a:rPr lang="en-US" sz="2200" dirty="0">
                          <a:effectLst/>
                          <a:latin typeface="Univers LT Std 45 Light" panose="020B0403020202020204" pitchFamily="34" charset="0"/>
                        </a:rPr>
                        <a:t>Broad Purposes of</a:t>
                      </a:r>
                      <a:endParaRPr lang="en-US" sz="2200" dirty="0">
                        <a:effectLst/>
                        <a:latin typeface="Univers LT Std 45 Light" panose="020B0403020202020204" pitchFamily="34" charset="0"/>
                        <a:ea typeface="Calibri" panose="020F0502020204030204" pitchFamily="34" charset="0"/>
                        <a:cs typeface="Arial" panose="020B0604020202020204" pitchFamily="34" charset="0"/>
                      </a:endParaRPr>
                    </a:p>
                  </a:txBody>
                  <a:tcPr marL="66538" marR="66538" marT="0" marB="0" anchor="ctr">
                    <a:solidFill>
                      <a:srgbClr val="32BDB7"/>
                    </a:solidFill>
                  </a:tcPr>
                </a:tc>
                <a:tc>
                  <a:txBody>
                    <a:bodyPr/>
                    <a:lstStyle/>
                    <a:p>
                      <a:pPr marL="0" marR="0" algn="ctr">
                        <a:lnSpc>
                          <a:spcPct val="107000"/>
                        </a:lnSpc>
                        <a:spcBef>
                          <a:spcPts val="0"/>
                        </a:spcBef>
                        <a:spcAft>
                          <a:spcPts val="0"/>
                        </a:spcAft>
                      </a:pPr>
                      <a:r>
                        <a:rPr lang="en-US" sz="2200" dirty="0">
                          <a:effectLst/>
                          <a:latin typeface="Univers LT Std 45 Light" panose="020B0403020202020204" pitchFamily="34" charset="0"/>
                        </a:rPr>
                        <a:t>Main Questions</a:t>
                      </a:r>
                    </a:p>
                    <a:p>
                      <a:pPr marL="0" marR="0" algn="ctr">
                        <a:lnSpc>
                          <a:spcPct val="107000"/>
                        </a:lnSpc>
                        <a:spcBef>
                          <a:spcPts val="0"/>
                        </a:spcBef>
                        <a:spcAft>
                          <a:spcPts val="0"/>
                        </a:spcAft>
                      </a:pPr>
                      <a:r>
                        <a:rPr lang="en-US" sz="2200" dirty="0">
                          <a:effectLst/>
                          <a:latin typeface="Univers LT Std 45 Light" panose="020B0403020202020204" pitchFamily="34" charset="0"/>
                        </a:rPr>
                        <a:t>Answered</a:t>
                      </a:r>
                      <a:endParaRPr lang="en-US" sz="2200" dirty="0">
                        <a:effectLst/>
                        <a:latin typeface="Univers LT Std 45 Light" panose="020B0403020202020204" pitchFamily="34" charset="0"/>
                        <a:ea typeface="Calibri" panose="020F0502020204030204" pitchFamily="34" charset="0"/>
                        <a:cs typeface="Arial" panose="020B0604020202020204" pitchFamily="34" charset="0"/>
                      </a:endParaRPr>
                    </a:p>
                  </a:txBody>
                  <a:tcPr marL="66538" marR="66538" marT="0" marB="0" anchor="ctr">
                    <a:solidFill>
                      <a:srgbClr val="32BDB7"/>
                    </a:solidFill>
                  </a:tcPr>
                </a:tc>
                <a:extLst>
                  <a:ext uri="{0D108BD9-81ED-4DB2-BD59-A6C34878D82A}">
                    <a16:rowId xmlns:a16="http://schemas.microsoft.com/office/drawing/2014/main" xmlns="" val="10000"/>
                  </a:ext>
                </a:extLst>
              </a:tr>
              <a:tr h="2067704">
                <a:tc>
                  <a:txBody>
                    <a:bodyPr/>
                    <a:lstStyle/>
                    <a:p>
                      <a:pPr marL="279400" marR="0" lvl="0" indent="-279400" rtl="0">
                        <a:lnSpc>
                          <a:spcPct val="107000"/>
                        </a:lnSpc>
                        <a:spcBef>
                          <a:spcPts val="0"/>
                        </a:spcBef>
                        <a:spcAft>
                          <a:spcPts val="0"/>
                        </a:spcAft>
                        <a:buFont typeface="+mj-lt"/>
                        <a:buAutoNum type="arabicPeriod"/>
                      </a:pPr>
                      <a:r>
                        <a:rPr lang="en-US" sz="2000" b="1" kern="1200" dirty="0">
                          <a:solidFill>
                            <a:schemeClr val="lt1"/>
                          </a:solidFill>
                          <a:effectLst/>
                          <a:latin typeface="Univers LT Std 45 Light" panose="020B0403020202020204" pitchFamily="34" charset="0"/>
                          <a:ea typeface="+mn-ea"/>
                          <a:cs typeface="+mn-cs"/>
                        </a:rPr>
                        <a:t>Formative</a:t>
                      </a:r>
                      <a:r>
                        <a:rPr lang="en-US" sz="2000" dirty="0">
                          <a:effectLst/>
                          <a:latin typeface="Univers LT Std 45 Light" panose="020B0403020202020204" pitchFamily="34" charset="0"/>
                        </a:rPr>
                        <a:t> research  (situation analysis, Baseline  measurement)</a:t>
                      </a:r>
                      <a:endParaRPr lang="en-US" sz="2000" dirty="0">
                        <a:effectLst/>
                        <a:latin typeface="Univers LT Std 45 Light" panose="020B0403020202020204" pitchFamily="34" charset="0"/>
                        <a:ea typeface="Calibri" panose="020F0502020204030204" pitchFamily="34" charset="0"/>
                        <a:cs typeface="Arial" panose="020B0604020202020204" pitchFamily="34" charset="0"/>
                      </a:endParaRPr>
                    </a:p>
                  </a:txBody>
                  <a:tcPr marL="66538" marR="66538" marT="0" marB="0" anchor="ctr">
                    <a:solidFill>
                      <a:srgbClr val="32BDB7"/>
                    </a:solidFill>
                  </a:tcPr>
                </a:tc>
                <a:tc>
                  <a:txBody>
                    <a:bodyPr/>
                    <a:lstStyle/>
                    <a:p>
                      <a:pPr marL="0" marR="0">
                        <a:lnSpc>
                          <a:spcPct val="107000"/>
                        </a:lnSpc>
                        <a:spcBef>
                          <a:spcPts val="0"/>
                        </a:spcBef>
                        <a:spcAft>
                          <a:spcPts val="0"/>
                        </a:spcAft>
                      </a:pPr>
                      <a:r>
                        <a:rPr lang="en-US" sz="2000" dirty="0">
                          <a:effectLst/>
                          <a:latin typeface="Univers LT Std 45 Light" panose="020B0403020202020204" pitchFamily="34" charset="0"/>
                        </a:rPr>
                        <a:t>Examines current situation, develops objectives and baselines for subsequent measurement, and determines key concepts</a:t>
                      </a:r>
                      <a:endParaRPr lang="en-US" sz="2000" dirty="0">
                        <a:effectLst/>
                        <a:latin typeface="Univers LT Std 45 Light" panose="020B0403020202020204" pitchFamily="34" charset="0"/>
                        <a:ea typeface="Calibri" panose="020F0502020204030204" pitchFamily="34" charset="0"/>
                        <a:cs typeface="Arial" panose="020B0604020202020204" pitchFamily="34" charset="0"/>
                      </a:endParaRPr>
                    </a:p>
                  </a:txBody>
                  <a:tcPr marL="66538" marR="66538" marT="0" marB="0" anchor="ctr"/>
                </a:tc>
                <a:tc>
                  <a:txBody>
                    <a:bodyPr/>
                    <a:lstStyle/>
                    <a:p>
                      <a:pPr marL="0" marR="0">
                        <a:lnSpc>
                          <a:spcPct val="107000"/>
                        </a:lnSpc>
                        <a:spcBef>
                          <a:spcPts val="0"/>
                        </a:spcBef>
                        <a:spcAft>
                          <a:spcPts val="0"/>
                        </a:spcAft>
                      </a:pPr>
                      <a:r>
                        <a:rPr lang="en-US" sz="2000" dirty="0">
                          <a:effectLst/>
                          <a:latin typeface="Univers LT Std 45 Light" panose="020B0403020202020204" pitchFamily="34" charset="0"/>
                        </a:rPr>
                        <a:t>Where are we now? Is strategic communication needed? Who needs it, why, how, when, and where?</a:t>
                      </a:r>
                      <a:endParaRPr lang="en-US" sz="2000" dirty="0">
                        <a:effectLst/>
                        <a:latin typeface="Univers LT Std 45 Light" panose="020B0403020202020204" pitchFamily="34" charset="0"/>
                        <a:ea typeface="Calibri" panose="020F0502020204030204" pitchFamily="34" charset="0"/>
                        <a:cs typeface="Arial" panose="020B0604020202020204" pitchFamily="34" charset="0"/>
                      </a:endParaRPr>
                    </a:p>
                  </a:txBody>
                  <a:tcPr marL="66538" marR="66538" marT="0" marB="0" anchor="ctr"/>
                </a:tc>
                <a:extLst>
                  <a:ext uri="{0D108BD9-81ED-4DB2-BD59-A6C34878D82A}">
                    <a16:rowId xmlns:a16="http://schemas.microsoft.com/office/drawing/2014/main" xmlns="" val="10001"/>
                  </a:ext>
                </a:extLst>
              </a:tr>
              <a:tr h="1938401">
                <a:tc>
                  <a:txBody>
                    <a:bodyPr/>
                    <a:lstStyle/>
                    <a:p>
                      <a:pPr marL="457200" marR="0" lvl="0" indent="-457200" rtl="0">
                        <a:lnSpc>
                          <a:spcPct val="107000"/>
                        </a:lnSpc>
                        <a:spcBef>
                          <a:spcPts val="0"/>
                        </a:spcBef>
                        <a:spcAft>
                          <a:spcPts val="0"/>
                        </a:spcAft>
                        <a:buFont typeface="+mj-lt"/>
                        <a:buAutoNum type="arabicPeriod" startAt="2"/>
                      </a:pPr>
                      <a:r>
                        <a:rPr lang="en-US" sz="2000" dirty="0">
                          <a:effectLst/>
                          <a:latin typeface="Univers LT Std 45 Light" panose="020B0403020202020204" pitchFamily="34" charset="0"/>
                        </a:rPr>
                        <a:t>Assessing immediate reactions (pre-testing)</a:t>
                      </a:r>
                      <a:endParaRPr lang="en-US" sz="2000" dirty="0">
                        <a:effectLst/>
                        <a:latin typeface="Univers LT Std 45 Light" panose="020B0403020202020204" pitchFamily="34" charset="0"/>
                        <a:ea typeface="Calibri" panose="020F0502020204030204" pitchFamily="34" charset="0"/>
                        <a:cs typeface="Arial" panose="020B0604020202020204" pitchFamily="34" charset="0"/>
                      </a:endParaRPr>
                    </a:p>
                  </a:txBody>
                  <a:tcPr marL="66538" marR="66538" marT="0" marB="0" anchor="ctr">
                    <a:solidFill>
                      <a:srgbClr val="32BDB7"/>
                    </a:solidFill>
                  </a:tcPr>
                </a:tc>
                <a:tc>
                  <a:txBody>
                    <a:bodyPr/>
                    <a:lstStyle/>
                    <a:p>
                      <a:pPr marL="0" marR="0">
                        <a:lnSpc>
                          <a:spcPct val="107000"/>
                        </a:lnSpc>
                        <a:spcBef>
                          <a:spcPts val="0"/>
                        </a:spcBef>
                        <a:spcAft>
                          <a:spcPts val="0"/>
                        </a:spcAft>
                      </a:pPr>
                      <a:r>
                        <a:rPr lang="en-US" sz="2000" dirty="0">
                          <a:effectLst/>
                          <a:latin typeface="Univers LT Std 45 Light" panose="020B0403020202020204" pitchFamily="34" charset="0"/>
                        </a:rPr>
                        <a:t>Identifies essential design</a:t>
                      </a:r>
                    </a:p>
                    <a:p>
                      <a:pPr marL="0" marR="0">
                        <a:lnSpc>
                          <a:spcPct val="107000"/>
                        </a:lnSpc>
                        <a:spcBef>
                          <a:spcPts val="0"/>
                        </a:spcBef>
                        <a:spcAft>
                          <a:spcPts val="0"/>
                        </a:spcAft>
                      </a:pPr>
                      <a:r>
                        <a:rPr lang="en-US" sz="2000" dirty="0">
                          <a:effectLst/>
                          <a:latin typeface="Univers LT Std 45 Light" panose="020B0403020202020204" pitchFamily="34" charset="0"/>
                        </a:rPr>
                        <a:t>features</a:t>
                      </a:r>
                      <a:endParaRPr lang="en-US" sz="2000" dirty="0">
                        <a:effectLst/>
                        <a:latin typeface="Univers LT Std 45 Light" panose="020B0403020202020204" pitchFamily="34" charset="0"/>
                        <a:ea typeface="Calibri" panose="020F0502020204030204" pitchFamily="34" charset="0"/>
                        <a:cs typeface="Arial" panose="020B0604020202020204" pitchFamily="34" charset="0"/>
                      </a:endParaRPr>
                    </a:p>
                  </a:txBody>
                  <a:tcPr marL="66538" marR="66538" marT="0" marB="0" anchor="ctr"/>
                </a:tc>
                <a:tc>
                  <a:txBody>
                    <a:bodyPr/>
                    <a:lstStyle/>
                    <a:p>
                      <a:pPr marL="0" marR="0">
                        <a:lnSpc>
                          <a:spcPct val="107000"/>
                        </a:lnSpc>
                        <a:spcBef>
                          <a:spcPts val="0"/>
                        </a:spcBef>
                        <a:spcAft>
                          <a:spcPts val="0"/>
                        </a:spcAft>
                      </a:pPr>
                      <a:r>
                        <a:rPr lang="en-US" sz="2000" dirty="0">
                          <a:effectLst/>
                          <a:latin typeface="Univers LT Std 45 Light" panose="020B0403020202020204" pitchFamily="34" charset="0"/>
                        </a:rPr>
                        <a:t>Will this work? How should strategic communication best be carried out?</a:t>
                      </a:r>
                      <a:endParaRPr lang="en-US" sz="2000" dirty="0">
                        <a:effectLst/>
                        <a:latin typeface="Univers LT Std 45 Light" panose="020B0403020202020204" pitchFamily="34" charset="0"/>
                        <a:ea typeface="Calibri" panose="020F0502020204030204" pitchFamily="34" charset="0"/>
                        <a:cs typeface="Arial" panose="020B0604020202020204" pitchFamily="34" charset="0"/>
                      </a:endParaRPr>
                    </a:p>
                  </a:txBody>
                  <a:tcPr marL="66538" marR="66538" marT="0" marB="0"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946876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62288"/>
            <a:ext cx="7886700" cy="460375"/>
          </a:xfrm>
        </p:spPr>
        <p:txBody>
          <a:bodyPr/>
          <a:lstStyle/>
          <a:p>
            <a:pPr marL="0" indent="0">
              <a:buNone/>
            </a:pPr>
            <a:r>
              <a:rPr lang="en-US" sz="2400" b="1" dirty="0"/>
              <a:t>Types of Research in Communication Programmes </a:t>
            </a:r>
          </a:p>
        </p:txBody>
      </p:sp>
      <p:graphicFrame>
        <p:nvGraphicFramePr>
          <p:cNvPr id="4" name="Table 3"/>
          <p:cNvGraphicFramePr>
            <a:graphicFrameLocks noGrp="1"/>
          </p:cNvGraphicFramePr>
          <p:nvPr>
            <p:extLst>
              <p:ext uri="{D42A27DB-BD31-4B8C-83A1-F6EECF244321}">
                <p14:modId xmlns:p14="http://schemas.microsoft.com/office/powerpoint/2010/main" val="2378057291"/>
              </p:ext>
            </p:extLst>
          </p:nvPr>
        </p:nvGraphicFramePr>
        <p:xfrm>
          <a:off x="265356" y="1722663"/>
          <a:ext cx="8608121" cy="4803137"/>
        </p:xfrm>
        <a:graphic>
          <a:graphicData uri="http://schemas.openxmlformats.org/drawingml/2006/table">
            <a:tbl>
              <a:tblPr firstRow="1" firstCol="1" bandRow="1">
                <a:tableStyleId>{5C22544A-7EE6-4342-B048-85BDC9FD1C3A}</a:tableStyleId>
              </a:tblPr>
              <a:tblGrid>
                <a:gridCol w="2593106">
                  <a:extLst>
                    <a:ext uri="{9D8B030D-6E8A-4147-A177-3AD203B41FA5}">
                      <a16:colId xmlns:a16="http://schemas.microsoft.com/office/drawing/2014/main" xmlns="" val="20000"/>
                    </a:ext>
                  </a:extLst>
                </a:gridCol>
                <a:gridCol w="2790429">
                  <a:extLst>
                    <a:ext uri="{9D8B030D-6E8A-4147-A177-3AD203B41FA5}">
                      <a16:colId xmlns:a16="http://schemas.microsoft.com/office/drawing/2014/main" xmlns="" val="20001"/>
                    </a:ext>
                  </a:extLst>
                </a:gridCol>
                <a:gridCol w="3224586">
                  <a:extLst>
                    <a:ext uri="{9D8B030D-6E8A-4147-A177-3AD203B41FA5}">
                      <a16:colId xmlns:a16="http://schemas.microsoft.com/office/drawing/2014/main" xmlns="" val="20002"/>
                    </a:ext>
                  </a:extLst>
                </a:gridCol>
              </a:tblGrid>
              <a:tr h="718675">
                <a:tc>
                  <a:txBody>
                    <a:bodyPr/>
                    <a:lstStyle/>
                    <a:p>
                      <a:pPr marL="0" marR="0" algn="ctr" defTabSz="685800" rtl="0" eaLnBrk="1" latinLnBrk="0" hangingPunct="1">
                        <a:lnSpc>
                          <a:spcPct val="107000"/>
                        </a:lnSpc>
                        <a:spcBef>
                          <a:spcPts val="0"/>
                        </a:spcBef>
                        <a:spcAft>
                          <a:spcPts val="0"/>
                        </a:spcAft>
                      </a:pPr>
                      <a:r>
                        <a:rPr lang="en-US" sz="2000" b="1" kern="1200" dirty="0">
                          <a:solidFill>
                            <a:schemeClr val="lt1"/>
                          </a:solidFill>
                          <a:effectLst/>
                          <a:latin typeface="Univers LT Std 45 Light" panose="020B0403020202020204" pitchFamily="34" charset="0"/>
                          <a:ea typeface="+mn-ea"/>
                          <a:cs typeface="+mn-cs"/>
                        </a:rPr>
                        <a:t>Types of Research</a:t>
                      </a:r>
                    </a:p>
                  </a:txBody>
                  <a:tcPr marL="66538" marR="66538" marT="0" marB="0" anchor="ctr">
                    <a:solidFill>
                      <a:srgbClr val="32BDB7"/>
                    </a:solidFill>
                  </a:tcPr>
                </a:tc>
                <a:tc>
                  <a:txBody>
                    <a:bodyPr/>
                    <a:lstStyle/>
                    <a:p>
                      <a:pPr marL="0" marR="0" algn="ctr" defTabSz="685800" rtl="0" eaLnBrk="1" latinLnBrk="0" hangingPunct="1">
                        <a:lnSpc>
                          <a:spcPct val="107000"/>
                        </a:lnSpc>
                        <a:spcBef>
                          <a:spcPts val="0"/>
                        </a:spcBef>
                        <a:spcAft>
                          <a:spcPts val="0"/>
                        </a:spcAft>
                      </a:pPr>
                      <a:r>
                        <a:rPr lang="en-US" sz="2000" b="1" kern="1200" dirty="0">
                          <a:solidFill>
                            <a:schemeClr val="lt1"/>
                          </a:solidFill>
                          <a:effectLst/>
                          <a:latin typeface="Univers LT Std 45 Light" panose="020B0403020202020204" pitchFamily="34" charset="0"/>
                          <a:ea typeface="+mn-ea"/>
                          <a:cs typeface="+mn-cs"/>
                        </a:rPr>
                        <a:t>Broad Purposes of</a:t>
                      </a:r>
                    </a:p>
                  </a:txBody>
                  <a:tcPr marL="66538" marR="66538" marT="0" marB="0" anchor="ctr">
                    <a:solidFill>
                      <a:srgbClr val="32BDB7"/>
                    </a:solidFill>
                  </a:tcPr>
                </a:tc>
                <a:tc>
                  <a:txBody>
                    <a:bodyPr/>
                    <a:lstStyle/>
                    <a:p>
                      <a:pPr marL="0" marR="0" algn="ctr" defTabSz="685800" rtl="0" eaLnBrk="1" latinLnBrk="0" hangingPunct="1">
                        <a:lnSpc>
                          <a:spcPct val="107000"/>
                        </a:lnSpc>
                        <a:spcBef>
                          <a:spcPts val="0"/>
                        </a:spcBef>
                        <a:spcAft>
                          <a:spcPts val="0"/>
                        </a:spcAft>
                      </a:pPr>
                      <a:r>
                        <a:rPr lang="en-US" sz="2000" b="1" kern="1200" dirty="0">
                          <a:solidFill>
                            <a:schemeClr val="lt1"/>
                          </a:solidFill>
                          <a:effectLst/>
                          <a:latin typeface="Univers LT Std 45 Light" panose="020B0403020202020204" pitchFamily="34" charset="0"/>
                          <a:ea typeface="+mn-ea"/>
                          <a:cs typeface="+mn-cs"/>
                        </a:rPr>
                        <a:t>Main Questions</a:t>
                      </a:r>
                    </a:p>
                    <a:p>
                      <a:pPr marL="0" marR="0" algn="ctr" defTabSz="685800" rtl="0" eaLnBrk="1" latinLnBrk="0" hangingPunct="1">
                        <a:lnSpc>
                          <a:spcPct val="107000"/>
                        </a:lnSpc>
                        <a:spcBef>
                          <a:spcPts val="0"/>
                        </a:spcBef>
                        <a:spcAft>
                          <a:spcPts val="0"/>
                        </a:spcAft>
                      </a:pPr>
                      <a:r>
                        <a:rPr lang="en-US" sz="2000" b="1" kern="1200" dirty="0">
                          <a:solidFill>
                            <a:schemeClr val="lt1"/>
                          </a:solidFill>
                          <a:effectLst/>
                          <a:latin typeface="Univers LT Std 45 Light" panose="020B0403020202020204" pitchFamily="34" charset="0"/>
                          <a:ea typeface="+mn-ea"/>
                          <a:cs typeface="+mn-cs"/>
                        </a:rPr>
                        <a:t>Answered</a:t>
                      </a:r>
                    </a:p>
                  </a:txBody>
                  <a:tcPr marL="66538" marR="66538" marT="0" marB="0" anchor="ctr">
                    <a:solidFill>
                      <a:srgbClr val="32BDB7"/>
                    </a:solidFill>
                  </a:tcPr>
                </a:tc>
                <a:extLst>
                  <a:ext uri="{0D108BD9-81ED-4DB2-BD59-A6C34878D82A}">
                    <a16:rowId xmlns:a16="http://schemas.microsoft.com/office/drawing/2014/main" xmlns="" val="10000"/>
                  </a:ext>
                </a:extLst>
              </a:tr>
              <a:tr h="2283062">
                <a:tc>
                  <a:txBody>
                    <a:bodyPr/>
                    <a:lstStyle/>
                    <a:p>
                      <a:pPr marL="342900" marR="0" lvl="0" indent="-342900" rtl="0">
                        <a:lnSpc>
                          <a:spcPct val="107000"/>
                        </a:lnSpc>
                        <a:spcBef>
                          <a:spcPts val="0"/>
                        </a:spcBef>
                        <a:spcAft>
                          <a:spcPts val="0"/>
                        </a:spcAft>
                        <a:buFont typeface="+mj-lt"/>
                        <a:buAutoNum type="arabicPeriod" startAt="3"/>
                      </a:pPr>
                      <a:r>
                        <a:rPr lang="en-US" sz="1800" dirty="0">
                          <a:effectLst/>
                          <a:latin typeface="Univers LT Std 45 Light" panose="020B0403020202020204" pitchFamily="34" charset="0"/>
                        </a:rPr>
                        <a:t>Monitoring processes and early changes</a:t>
                      </a:r>
                      <a:endParaRPr lang="en-US" sz="1800" dirty="0">
                        <a:effectLst/>
                        <a:latin typeface="Univers LT Std 45 Light" panose="020B0403020202020204" pitchFamily="34" charset="0"/>
                        <a:ea typeface="Calibri" panose="020F0502020204030204" pitchFamily="34" charset="0"/>
                        <a:cs typeface="Arial" panose="020B0604020202020204" pitchFamily="34" charset="0"/>
                      </a:endParaRPr>
                    </a:p>
                  </a:txBody>
                  <a:tcPr marL="66538" marR="66538" marT="0" marB="0" anchor="ctr">
                    <a:solidFill>
                      <a:srgbClr val="32BDB7"/>
                    </a:solidFill>
                  </a:tcPr>
                </a:tc>
                <a:tc>
                  <a:txBody>
                    <a:bodyPr/>
                    <a:lstStyle/>
                    <a:p>
                      <a:pPr marL="0" marR="0">
                        <a:lnSpc>
                          <a:spcPct val="107000"/>
                        </a:lnSpc>
                        <a:spcBef>
                          <a:spcPts val="0"/>
                        </a:spcBef>
                        <a:spcAft>
                          <a:spcPts val="0"/>
                        </a:spcAft>
                      </a:pPr>
                      <a:r>
                        <a:rPr lang="en-US" sz="1800" dirty="0">
                          <a:effectLst/>
                          <a:latin typeface="Univers LT Std 45 Light" panose="020B0403020202020204" pitchFamily="34" charset="0"/>
                        </a:rPr>
                        <a:t>Monitors inputs and outputs; assesses reach, quality, participant satisfaction, and early indications of behavioral, organizational and social change</a:t>
                      </a:r>
                      <a:endParaRPr lang="en-US" sz="1800" dirty="0">
                        <a:effectLst/>
                        <a:latin typeface="Univers LT Std 45 Light" panose="020B0403020202020204" pitchFamily="34" charset="0"/>
                        <a:ea typeface="Calibri" panose="020F0502020204030204" pitchFamily="34" charset="0"/>
                        <a:cs typeface="Arial" panose="020B0604020202020204" pitchFamily="34" charset="0"/>
                      </a:endParaRPr>
                    </a:p>
                  </a:txBody>
                  <a:tcPr marL="66538" marR="66538" marT="0" marB="0" anchor="ctr"/>
                </a:tc>
                <a:tc>
                  <a:txBody>
                    <a:bodyPr/>
                    <a:lstStyle/>
                    <a:p>
                      <a:pPr marL="0" marR="0">
                        <a:lnSpc>
                          <a:spcPct val="107000"/>
                        </a:lnSpc>
                        <a:spcBef>
                          <a:spcPts val="0"/>
                        </a:spcBef>
                        <a:spcAft>
                          <a:spcPts val="0"/>
                        </a:spcAft>
                      </a:pPr>
                      <a:r>
                        <a:rPr lang="en-US" sz="1800" dirty="0">
                          <a:effectLst/>
                          <a:latin typeface="Univers LT Std 45 Light" panose="020B0403020202020204" pitchFamily="34" charset="0"/>
                        </a:rPr>
                        <a:t>How are we doing? To what extent are planned activities actually realized? How well is the information provided and dialogue supported? What early signs of progress can we detect?</a:t>
                      </a:r>
                      <a:endParaRPr lang="en-US" sz="1800" dirty="0">
                        <a:effectLst/>
                        <a:latin typeface="Univers LT Std 45 Light" panose="020B0403020202020204" pitchFamily="34" charset="0"/>
                        <a:ea typeface="Calibri" panose="020F0502020204030204" pitchFamily="34" charset="0"/>
                        <a:cs typeface="Arial" panose="020B0604020202020204" pitchFamily="34" charset="0"/>
                      </a:endParaRPr>
                    </a:p>
                  </a:txBody>
                  <a:tcPr marL="66538" marR="66538" marT="0" marB="0" anchor="ctr"/>
                </a:tc>
                <a:extLst>
                  <a:ext uri="{0D108BD9-81ED-4DB2-BD59-A6C34878D82A}">
                    <a16:rowId xmlns:a16="http://schemas.microsoft.com/office/drawing/2014/main" xmlns="" val="10001"/>
                  </a:ext>
                </a:extLst>
              </a:tr>
              <a:tr h="1801400">
                <a:tc>
                  <a:txBody>
                    <a:bodyPr/>
                    <a:lstStyle/>
                    <a:p>
                      <a:pPr marL="342900" marR="0" lvl="0" indent="-342900" rtl="0">
                        <a:lnSpc>
                          <a:spcPct val="107000"/>
                        </a:lnSpc>
                        <a:spcBef>
                          <a:spcPts val="0"/>
                        </a:spcBef>
                        <a:spcAft>
                          <a:spcPts val="0"/>
                        </a:spcAft>
                        <a:buFont typeface="+mj-lt"/>
                        <a:buAutoNum type="arabicPeriod" startAt="4"/>
                      </a:pPr>
                      <a:r>
                        <a:rPr lang="en-US" sz="1800" dirty="0">
                          <a:effectLst/>
                          <a:latin typeface="Univers LT Std 45 Light" panose="020B0403020202020204" pitchFamily="34" charset="0"/>
                        </a:rPr>
                        <a:t>Evaluating outcomes and impacts</a:t>
                      </a:r>
                      <a:endParaRPr lang="en-US" sz="1800" dirty="0">
                        <a:effectLst/>
                        <a:latin typeface="Univers LT Std 45 Light" panose="020B0403020202020204" pitchFamily="34" charset="0"/>
                        <a:ea typeface="Calibri" panose="020F0502020204030204" pitchFamily="34" charset="0"/>
                        <a:cs typeface="Arial" panose="020B0604020202020204" pitchFamily="34" charset="0"/>
                      </a:endParaRPr>
                    </a:p>
                  </a:txBody>
                  <a:tcPr marL="66538" marR="66538" marT="0" marB="0" anchor="ctr">
                    <a:solidFill>
                      <a:srgbClr val="32BDB7"/>
                    </a:solidFill>
                  </a:tcPr>
                </a:tc>
                <a:tc>
                  <a:txBody>
                    <a:bodyPr/>
                    <a:lstStyle/>
                    <a:p>
                      <a:pPr marL="0" marR="0">
                        <a:lnSpc>
                          <a:spcPct val="107000"/>
                        </a:lnSpc>
                        <a:spcBef>
                          <a:spcPts val="0"/>
                        </a:spcBef>
                        <a:spcAft>
                          <a:spcPts val="0"/>
                        </a:spcAft>
                      </a:pPr>
                      <a:r>
                        <a:rPr lang="en-US" sz="1800" dirty="0">
                          <a:effectLst/>
                          <a:latin typeface="Univers LT Std 45 Light" panose="020B0403020202020204" pitchFamily="34" charset="0"/>
                        </a:rPr>
                        <a:t>Measures behavioral, organizational and social change results and determines contribution of strategic communication to these results</a:t>
                      </a:r>
                      <a:endParaRPr lang="en-US" sz="1800" dirty="0">
                        <a:effectLst/>
                        <a:latin typeface="Univers LT Std 45 Light" panose="020B0403020202020204" pitchFamily="34" charset="0"/>
                        <a:ea typeface="Calibri" panose="020F0502020204030204" pitchFamily="34" charset="0"/>
                        <a:cs typeface="Arial" panose="020B0604020202020204" pitchFamily="34" charset="0"/>
                      </a:endParaRPr>
                    </a:p>
                  </a:txBody>
                  <a:tcPr marL="66538" marR="66538" marT="0" marB="0" anchor="ctr"/>
                </a:tc>
                <a:tc>
                  <a:txBody>
                    <a:bodyPr/>
                    <a:lstStyle/>
                    <a:p>
                      <a:pPr marL="0" marR="0">
                        <a:lnSpc>
                          <a:spcPct val="107000"/>
                        </a:lnSpc>
                        <a:spcBef>
                          <a:spcPts val="0"/>
                        </a:spcBef>
                        <a:spcAft>
                          <a:spcPts val="0"/>
                        </a:spcAft>
                      </a:pPr>
                      <a:r>
                        <a:rPr lang="en-US" sz="1800" dirty="0">
                          <a:effectLst/>
                          <a:latin typeface="Univers LT Std 45 Light" panose="020B0403020202020204" pitchFamily="34" charset="0"/>
                        </a:rPr>
                        <a:t>How did we do? What outcomes are observed? What do the outcomes mean? What difference did strategic communication make?</a:t>
                      </a:r>
                      <a:endParaRPr lang="en-US" sz="1800" dirty="0">
                        <a:effectLst/>
                        <a:latin typeface="Univers LT Std 45 Light" panose="020B0403020202020204" pitchFamily="34" charset="0"/>
                        <a:ea typeface="Calibri" panose="020F0502020204030204" pitchFamily="34" charset="0"/>
                        <a:cs typeface="Arial" panose="020B0604020202020204" pitchFamily="34" charset="0"/>
                      </a:endParaRPr>
                    </a:p>
                  </a:txBody>
                  <a:tcPr marL="66538" marR="66538" marT="0" marB="0" anchor="ctr"/>
                </a:tc>
                <a:extLst>
                  <a:ext uri="{0D108BD9-81ED-4DB2-BD59-A6C34878D82A}">
                    <a16:rowId xmlns:a16="http://schemas.microsoft.com/office/drawing/2014/main" xmlns="" val="10002"/>
                  </a:ext>
                </a:extLst>
              </a:tr>
            </a:tbl>
          </a:graphicData>
        </a:graphic>
      </p:graphicFrame>
      <p:sp>
        <p:nvSpPr>
          <p:cNvPr id="7" name="Title 1">
            <a:extLst>
              <a:ext uri="{FF2B5EF4-FFF2-40B4-BE49-F238E27FC236}">
                <a16:creationId xmlns:a16="http://schemas.microsoft.com/office/drawing/2014/main" xmlns="" id="{EC577F62-7085-408D-912F-262DB609EAB6}"/>
              </a:ext>
            </a:extLst>
          </p:cNvPr>
          <p:cNvSpPr>
            <a:spLocks noGrp="1"/>
          </p:cNvSpPr>
          <p:nvPr>
            <p:ph type="title"/>
          </p:nvPr>
        </p:nvSpPr>
        <p:spPr>
          <a:xfrm>
            <a:off x="-2583" y="100456"/>
            <a:ext cx="9144000" cy="1074111"/>
          </a:xfrm>
        </p:spPr>
        <p:txBody>
          <a:bodyPr>
            <a:normAutofit/>
          </a:bodyPr>
          <a:lstStyle/>
          <a:p>
            <a:pPr algn="ctr"/>
            <a:r>
              <a:rPr lang="en-US" sz="3400" b="1" dirty="0">
                <a:solidFill>
                  <a:srgbClr val="F26C27"/>
                </a:solidFill>
              </a:rPr>
              <a:t>Methods for collecting M &amp; E Information</a:t>
            </a:r>
            <a:endParaRPr lang="en-US" sz="3400" b="1" i="1" dirty="0">
              <a:solidFill>
                <a:srgbClr val="F26C27"/>
              </a:solidFill>
            </a:endParaRPr>
          </a:p>
        </p:txBody>
      </p:sp>
    </p:spTree>
    <p:extLst>
      <p:ext uri="{BB962C8B-B14F-4D97-AF65-F5344CB8AC3E}">
        <p14:creationId xmlns:p14="http://schemas.microsoft.com/office/powerpoint/2010/main" val="3603017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1" y="121403"/>
            <a:ext cx="9144000" cy="992156"/>
          </a:xfrm>
        </p:spPr>
        <p:txBody>
          <a:bodyPr>
            <a:noAutofit/>
          </a:bodyPr>
          <a:lstStyle/>
          <a:p>
            <a:pPr algn="ctr"/>
            <a:r>
              <a:rPr lang="en-US" sz="3400" b="1" dirty="0">
                <a:solidFill>
                  <a:srgbClr val="F26C27"/>
                </a:solidFill>
              </a:rPr>
              <a:t>Distinction between Qualitative and Quantitative Research</a:t>
            </a:r>
          </a:p>
        </p:txBody>
      </p:sp>
      <p:graphicFrame>
        <p:nvGraphicFramePr>
          <p:cNvPr id="4" name="Table 3"/>
          <p:cNvGraphicFramePr>
            <a:graphicFrameLocks noGrp="1"/>
          </p:cNvGraphicFramePr>
          <p:nvPr>
            <p:extLst>
              <p:ext uri="{D42A27DB-BD31-4B8C-83A1-F6EECF244321}">
                <p14:modId xmlns:p14="http://schemas.microsoft.com/office/powerpoint/2010/main" val="2050185414"/>
              </p:ext>
            </p:extLst>
          </p:nvPr>
        </p:nvGraphicFramePr>
        <p:xfrm>
          <a:off x="190500" y="1219200"/>
          <a:ext cx="8763000" cy="5486400"/>
        </p:xfrm>
        <a:graphic>
          <a:graphicData uri="http://schemas.openxmlformats.org/drawingml/2006/table">
            <a:tbl>
              <a:tblPr firstRow="1" firstCol="1" bandRow="1">
                <a:tableStyleId>{5C22544A-7EE6-4342-B048-85BDC9FD1C3A}</a:tableStyleId>
              </a:tblPr>
              <a:tblGrid>
                <a:gridCol w="4381500">
                  <a:extLst>
                    <a:ext uri="{9D8B030D-6E8A-4147-A177-3AD203B41FA5}">
                      <a16:colId xmlns:a16="http://schemas.microsoft.com/office/drawing/2014/main" xmlns="" val="20000"/>
                    </a:ext>
                  </a:extLst>
                </a:gridCol>
                <a:gridCol w="4381500">
                  <a:extLst>
                    <a:ext uri="{9D8B030D-6E8A-4147-A177-3AD203B41FA5}">
                      <a16:colId xmlns:a16="http://schemas.microsoft.com/office/drawing/2014/main" xmlns="" val="20001"/>
                    </a:ext>
                  </a:extLst>
                </a:gridCol>
              </a:tblGrid>
              <a:tr h="701287">
                <a:tc>
                  <a:txBody>
                    <a:bodyPr/>
                    <a:lstStyle/>
                    <a:p>
                      <a:pPr marL="0" marR="0" algn="ctr">
                        <a:lnSpc>
                          <a:spcPct val="107000"/>
                        </a:lnSpc>
                        <a:spcBef>
                          <a:spcPts val="0"/>
                        </a:spcBef>
                        <a:spcAft>
                          <a:spcPts val="0"/>
                        </a:spcAft>
                      </a:pPr>
                      <a:r>
                        <a:rPr lang="en-US" sz="1800" dirty="0">
                          <a:effectLst/>
                          <a:latin typeface="Univers LT Std 45 Light" panose="020B0403020202020204" pitchFamily="34" charset="0"/>
                        </a:rPr>
                        <a:t>QUALITATIVE RESEARCH</a:t>
                      </a:r>
                      <a:endParaRPr lang="en-US" sz="1800" dirty="0">
                        <a:effectLst/>
                        <a:latin typeface="Univers LT Std 45 Light" panose="020B0403020202020204" pitchFamily="34" charset="0"/>
                        <a:ea typeface="Calibri" panose="020F0502020204030204" pitchFamily="34" charset="0"/>
                        <a:cs typeface="Arial" panose="020B0604020202020204" pitchFamily="34" charset="0"/>
                      </a:endParaRPr>
                    </a:p>
                  </a:txBody>
                  <a:tcPr marL="68580" marR="68580" marT="0" marB="0" anchor="ctr">
                    <a:solidFill>
                      <a:srgbClr val="32BDB7"/>
                    </a:solidFill>
                  </a:tcPr>
                </a:tc>
                <a:tc>
                  <a:txBody>
                    <a:bodyPr/>
                    <a:lstStyle/>
                    <a:p>
                      <a:pPr marL="0" marR="0" algn="ctr">
                        <a:lnSpc>
                          <a:spcPct val="107000"/>
                        </a:lnSpc>
                        <a:spcBef>
                          <a:spcPts val="0"/>
                        </a:spcBef>
                        <a:spcAft>
                          <a:spcPts val="0"/>
                        </a:spcAft>
                      </a:pPr>
                      <a:r>
                        <a:rPr lang="en-US" sz="1800" dirty="0">
                          <a:solidFill>
                            <a:schemeClr val="tx1"/>
                          </a:solidFill>
                          <a:effectLst/>
                          <a:latin typeface="Univers LT Std 45 Light" panose="020B0403020202020204" pitchFamily="34" charset="0"/>
                        </a:rPr>
                        <a:t>QUANTITATIVE RESEARCH</a:t>
                      </a:r>
                      <a:endParaRPr lang="en-US" sz="1800" dirty="0">
                        <a:solidFill>
                          <a:schemeClr val="tx1"/>
                        </a:solidFill>
                        <a:effectLst/>
                        <a:latin typeface="Univers LT Std 45 Light" panose="020B0403020202020204" pitchFamily="34" charset="0"/>
                        <a:ea typeface="Calibri" panose="020F0502020204030204" pitchFamily="34" charset="0"/>
                        <a:cs typeface="Arial" panose="020B0604020202020204" pitchFamily="34" charset="0"/>
                      </a:endParaRPr>
                    </a:p>
                  </a:txBody>
                  <a:tcPr marL="68580" marR="68580" marT="0" marB="0" anchor="ctr">
                    <a:solidFill>
                      <a:schemeClr val="accent5">
                        <a:lumMod val="40000"/>
                        <a:lumOff val="60000"/>
                      </a:schemeClr>
                    </a:solidFill>
                  </a:tcPr>
                </a:tc>
                <a:extLst>
                  <a:ext uri="{0D108BD9-81ED-4DB2-BD59-A6C34878D82A}">
                    <a16:rowId xmlns:a16="http://schemas.microsoft.com/office/drawing/2014/main" xmlns="" val="10000"/>
                  </a:ext>
                </a:extLst>
              </a:tr>
              <a:tr h="4785113">
                <a:tc>
                  <a:txBody>
                    <a:bodyPr/>
                    <a:lstStyle/>
                    <a:p>
                      <a:pPr marL="342900" marR="0" lvl="0" indent="-342900" rtl="0">
                        <a:lnSpc>
                          <a:spcPct val="107000"/>
                        </a:lnSpc>
                        <a:spcBef>
                          <a:spcPts val="0"/>
                        </a:spcBef>
                        <a:spcAft>
                          <a:spcPts val="0"/>
                        </a:spcAft>
                        <a:buFont typeface="Symbol" panose="05050102010706020507" pitchFamily="18" charset="2"/>
                        <a:buChar char=""/>
                      </a:pPr>
                      <a:r>
                        <a:rPr lang="en-US" sz="1800" b="0" dirty="0">
                          <a:effectLst/>
                          <a:latin typeface="Univers LT Std 45 Light" panose="020B0403020202020204" pitchFamily="34" charset="0"/>
                        </a:rPr>
                        <a:t>Provides depth of understanding</a:t>
                      </a:r>
                    </a:p>
                    <a:p>
                      <a:pPr marL="342900" marR="0" lvl="0" indent="-342900">
                        <a:lnSpc>
                          <a:spcPct val="107000"/>
                        </a:lnSpc>
                        <a:spcBef>
                          <a:spcPts val="0"/>
                        </a:spcBef>
                        <a:spcAft>
                          <a:spcPts val="0"/>
                        </a:spcAft>
                        <a:buFont typeface="Symbol" panose="05050102010706020507" pitchFamily="18" charset="2"/>
                        <a:buChar char=""/>
                      </a:pPr>
                      <a:r>
                        <a:rPr lang="en-US" sz="1800" b="0" dirty="0">
                          <a:effectLst/>
                          <a:latin typeface="Univers LT Std 45 Light" panose="020B0403020202020204" pitchFamily="34" charset="0"/>
                        </a:rPr>
                        <a:t>Asks “why?” </a:t>
                      </a:r>
                    </a:p>
                    <a:p>
                      <a:pPr marL="342900" marR="0" lvl="0" indent="-342900">
                        <a:lnSpc>
                          <a:spcPct val="107000"/>
                        </a:lnSpc>
                        <a:spcBef>
                          <a:spcPts val="0"/>
                        </a:spcBef>
                        <a:spcAft>
                          <a:spcPts val="0"/>
                        </a:spcAft>
                        <a:buFont typeface="Symbol" panose="05050102010706020507" pitchFamily="18" charset="2"/>
                        <a:buChar char=""/>
                      </a:pPr>
                      <a:r>
                        <a:rPr lang="en-US" sz="1800" b="0" dirty="0">
                          <a:effectLst/>
                          <a:latin typeface="Univers LT Std 45 Light" panose="020B0403020202020204" pitchFamily="34" charset="0"/>
                        </a:rPr>
                        <a:t>Studies motivation</a:t>
                      </a:r>
                    </a:p>
                    <a:p>
                      <a:pPr marL="342900" marR="0" lvl="0" indent="-342900">
                        <a:lnSpc>
                          <a:spcPct val="107000"/>
                        </a:lnSpc>
                        <a:spcBef>
                          <a:spcPts val="0"/>
                        </a:spcBef>
                        <a:spcAft>
                          <a:spcPts val="0"/>
                        </a:spcAft>
                        <a:buFont typeface="Symbol" panose="05050102010706020507" pitchFamily="18" charset="2"/>
                        <a:buChar char=""/>
                      </a:pPr>
                      <a:r>
                        <a:rPr lang="en-US" sz="1800" b="0" dirty="0">
                          <a:effectLst/>
                          <a:latin typeface="Univers LT Std 45 Light" panose="020B0403020202020204" pitchFamily="34" charset="0"/>
                        </a:rPr>
                        <a:t>Is subjective </a:t>
                      </a:r>
                    </a:p>
                    <a:p>
                      <a:pPr marL="342900" marR="0" lvl="0" indent="-342900">
                        <a:lnSpc>
                          <a:spcPct val="107000"/>
                        </a:lnSpc>
                        <a:spcBef>
                          <a:spcPts val="0"/>
                        </a:spcBef>
                        <a:spcAft>
                          <a:spcPts val="0"/>
                        </a:spcAft>
                        <a:buFont typeface="Symbol" panose="05050102010706020507" pitchFamily="18" charset="2"/>
                        <a:buChar char=""/>
                      </a:pPr>
                      <a:r>
                        <a:rPr lang="en-US" sz="1800" b="0" dirty="0">
                          <a:effectLst/>
                          <a:latin typeface="Univers LT Std 45 Light" panose="020B0403020202020204" pitchFamily="34" charset="0"/>
                        </a:rPr>
                        <a:t>Enables discovery </a:t>
                      </a:r>
                    </a:p>
                    <a:p>
                      <a:pPr marL="342900" marR="0" lvl="0" indent="-342900">
                        <a:lnSpc>
                          <a:spcPct val="107000"/>
                        </a:lnSpc>
                        <a:spcBef>
                          <a:spcPts val="0"/>
                        </a:spcBef>
                        <a:spcAft>
                          <a:spcPts val="0"/>
                        </a:spcAft>
                        <a:buFont typeface="Symbol" panose="05050102010706020507" pitchFamily="18" charset="2"/>
                        <a:buChar char=""/>
                      </a:pPr>
                      <a:r>
                        <a:rPr lang="en-US" sz="1800" b="0" dirty="0">
                          <a:effectLst/>
                          <a:latin typeface="Univers LT Std 45 Light" panose="020B0403020202020204" pitchFamily="34" charset="0"/>
                        </a:rPr>
                        <a:t>Is exploratory </a:t>
                      </a:r>
                    </a:p>
                    <a:p>
                      <a:pPr marL="342900" marR="0" lvl="0" indent="-342900">
                        <a:lnSpc>
                          <a:spcPct val="107000"/>
                        </a:lnSpc>
                        <a:spcBef>
                          <a:spcPts val="0"/>
                        </a:spcBef>
                        <a:spcAft>
                          <a:spcPts val="0"/>
                        </a:spcAft>
                        <a:buFont typeface="Symbol" panose="05050102010706020507" pitchFamily="18" charset="2"/>
                        <a:buChar char=""/>
                      </a:pPr>
                      <a:r>
                        <a:rPr lang="en-US" sz="1800" b="0" dirty="0">
                          <a:effectLst/>
                          <a:latin typeface="Univers LT Std 45 Light" panose="020B0403020202020204" pitchFamily="34" charset="0"/>
                        </a:rPr>
                        <a:t>Allows insights into behaviors, trends, etc. </a:t>
                      </a:r>
                    </a:p>
                    <a:p>
                      <a:pPr marL="342900" marR="0" lvl="0" indent="-342900">
                        <a:lnSpc>
                          <a:spcPct val="107000"/>
                        </a:lnSpc>
                        <a:spcBef>
                          <a:spcPts val="0"/>
                        </a:spcBef>
                        <a:spcAft>
                          <a:spcPts val="0"/>
                        </a:spcAft>
                        <a:buFont typeface="Symbol" panose="05050102010706020507" pitchFamily="18" charset="2"/>
                        <a:buChar char=""/>
                      </a:pPr>
                      <a:r>
                        <a:rPr lang="en-US" sz="1800" b="0" dirty="0">
                          <a:effectLst/>
                          <a:latin typeface="Univers LT Std 45 Light" panose="020B0403020202020204" pitchFamily="34" charset="0"/>
                        </a:rPr>
                        <a:t>Interprets</a:t>
                      </a:r>
                    </a:p>
                    <a:p>
                      <a:pPr marL="342900" marR="0" lvl="0" indent="-342900">
                        <a:lnSpc>
                          <a:spcPct val="107000"/>
                        </a:lnSpc>
                        <a:spcBef>
                          <a:spcPts val="0"/>
                        </a:spcBef>
                        <a:spcAft>
                          <a:spcPts val="0"/>
                        </a:spcAft>
                        <a:buFont typeface="Symbol" panose="05050102010706020507" pitchFamily="18" charset="2"/>
                        <a:buChar char=""/>
                      </a:pPr>
                      <a:r>
                        <a:rPr lang="en-US" sz="1800" b="0" dirty="0">
                          <a:effectLst/>
                          <a:latin typeface="Univers LT Std 45 Light" panose="020B0403020202020204" pitchFamily="34" charset="0"/>
                        </a:rPr>
                        <a:t>Relies on small, purposeful sampling </a:t>
                      </a:r>
                    </a:p>
                    <a:p>
                      <a:pPr marL="342900" marR="0" lvl="0" indent="-342900">
                        <a:lnSpc>
                          <a:spcPct val="107000"/>
                        </a:lnSpc>
                        <a:spcBef>
                          <a:spcPts val="0"/>
                        </a:spcBef>
                        <a:spcAft>
                          <a:spcPts val="0"/>
                        </a:spcAft>
                        <a:buFont typeface="Symbol" panose="05050102010706020507" pitchFamily="18" charset="2"/>
                        <a:buChar char=""/>
                      </a:pPr>
                      <a:r>
                        <a:rPr lang="en-US" sz="1800" b="0" dirty="0">
                          <a:effectLst/>
                          <a:latin typeface="Univers LT Std 45 Light" panose="020B0403020202020204" pitchFamily="34" charset="0"/>
                        </a:rPr>
                        <a:t>Does not allows generalizations </a:t>
                      </a:r>
                    </a:p>
                    <a:p>
                      <a:pPr marL="342900" marR="0" lvl="0" indent="-342900">
                        <a:lnSpc>
                          <a:spcPct val="107000"/>
                        </a:lnSpc>
                        <a:spcBef>
                          <a:spcPts val="0"/>
                        </a:spcBef>
                        <a:spcAft>
                          <a:spcPts val="0"/>
                        </a:spcAft>
                        <a:buFont typeface="Symbol" panose="05050102010706020507" pitchFamily="18" charset="2"/>
                        <a:buChar char=""/>
                      </a:pPr>
                      <a:r>
                        <a:rPr lang="en-US" sz="1800" b="0" dirty="0">
                          <a:effectLst/>
                          <a:latin typeface="Univers LT Std 45 Light" panose="020B0403020202020204" pitchFamily="34" charset="0"/>
                        </a:rPr>
                        <a:t>Focuses on processes</a:t>
                      </a:r>
                    </a:p>
                    <a:p>
                      <a:pPr marL="342900" marR="0" lvl="0" indent="-342900">
                        <a:lnSpc>
                          <a:spcPct val="107000"/>
                        </a:lnSpc>
                        <a:spcBef>
                          <a:spcPts val="0"/>
                        </a:spcBef>
                        <a:spcAft>
                          <a:spcPts val="0"/>
                        </a:spcAft>
                        <a:buFont typeface="Symbol" panose="05050102010706020507" pitchFamily="18" charset="2"/>
                        <a:buChar char=""/>
                      </a:pPr>
                      <a:r>
                        <a:rPr lang="en-US" sz="1800" b="0" dirty="0">
                          <a:effectLst/>
                          <a:latin typeface="Univers LT Std 45 Light" panose="020B0403020202020204" pitchFamily="34" charset="0"/>
                        </a:rPr>
                        <a:t>Allows for interaction between facilitator and participants</a:t>
                      </a:r>
                      <a:endParaRPr lang="en-US" sz="1800" b="0" dirty="0">
                        <a:effectLst/>
                        <a:latin typeface="Univers LT Std 45 Light" panose="020B0403020202020204" pitchFamily="34" charset="0"/>
                        <a:ea typeface="Calibri" panose="020F0502020204030204" pitchFamily="34" charset="0"/>
                        <a:cs typeface="Arial" panose="020B0604020202020204" pitchFamily="34" charset="0"/>
                      </a:endParaRPr>
                    </a:p>
                  </a:txBody>
                  <a:tcPr marL="68580" marR="68580" marT="0" marB="0" anchor="ctr">
                    <a:solidFill>
                      <a:srgbClr val="32BDB7"/>
                    </a:solidFill>
                  </a:tcPr>
                </a:tc>
                <a:tc>
                  <a:txBody>
                    <a:bodyPr/>
                    <a:lstStyle/>
                    <a:p>
                      <a:pPr marL="342900" marR="0" lvl="0" indent="-342900" rtl="0">
                        <a:lnSpc>
                          <a:spcPct val="107000"/>
                        </a:lnSpc>
                        <a:spcBef>
                          <a:spcPts val="0"/>
                        </a:spcBef>
                        <a:spcAft>
                          <a:spcPts val="0"/>
                        </a:spcAft>
                        <a:buFont typeface="Symbol" panose="05050102010706020507" pitchFamily="18" charset="2"/>
                        <a:buChar char=""/>
                      </a:pPr>
                      <a:r>
                        <a:rPr lang="en-US" sz="1800" dirty="0">
                          <a:solidFill>
                            <a:schemeClr val="tx1"/>
                          </a:solidFill>
                          <a:effectLst/>
                          <a:latin typeface="Univers LT Std 45 Light" panose="020B0403020202020204" pitchFamily="34" charset="0"/>
                        </a:rPr>
                        <a:t>Measures level of occurrence</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latin typeface="Univers LT Std 45 Light" panose="020B0403020202020204" pitchFamily="34" charset="0"/>
                        </a:rPr>
                        <a:t>Asks “how many?”, “How often?”</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latin typeface="Univers LT Std 45 Light" panose="020B0403020202020204" pitchFamily="34" charset="0"/>
                        </a:rPr>
                        <a:t>Studies action</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latin typeface="Univers LT Std 45 Light" panose="020B0403020202020204" pitchFamily="34" charset="0"/>
                        </a:rPr>
                        <a:t>Is objective</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latin typeface="Univers LT Std 45 Light" panose="020B0403020202020204" pitchFamily="34" charset="0"/>
                        </a:rPr>
                        <a:t>Provides proofs</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latin typeface="Univers LT Std 45 Light" panose="020B0403020202020204" pitchFamily="34" charset="0"/>
                        </a:rPr>
                        <a:t>Is definitive</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latin typeface="Univers LT Std 45 Light" panose="020B0403020202020204" pitchFamily="34" charset="0"/>
                        </a:rPr>
                        <a:t>Measures level of actions, trends, etc.</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latin typeface="Univers LT Std 45 Light" panose="020B0403020202020204" pitchFamily="34" charset="0"/>
                        </a:rPr>
                        <a:t>Describes</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latin typeface="Univers LT Std 45 Light" panose="020B0403020202020204" pitchFamily="34" charset="0"/>
                        </a:rPr>
                        <a:t>Relies on statistical, large random sampling</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latin typeface="Univers LT Std 45 Light" panose="020B0403020202020204" pitchFamily="34" charset="0"/>
                        </a:rPr>
                        <a:t>Allows for broad generalizations of finding to larger populations</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latin typeface="Univers LT Std 45 Light" panose="020B0403020202020204" pitchFamily="34" charset="0"/>
                        </a:rPr>
                        <a:t>Focuses on outcomes</a:t>
                      </a:r>
                    </a:p>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tx1"/>
                          </a:solidFill>
                          <a:effectLst/>
                          <a:latin typeface="Univers LT Std 45 Light" panose="020B0403020202020204" pitchFamily="34" charset="0"/>
                        </a:rPr>
                        <a:t>Facilitates the use of statistics for aggregating, summarizing, describing, and comparing data.</a:t>
                      </a:r>
                      <a:endParaRPr lang="en-US" sz="1800" dirty="0">
                        <a:solidFill>
                          <a:schemeClr val="tx1"/>
                        </a:solidFill>
                        <a:effectLst/>
                        <a:latin typeface="Univers LT Std 45 Light" panose="020B0403020202020204" pitchFamily="34" charset="0"/>
                        <a:ea typeface="Calibri" panose="020F0502020204030204" pitchFamily="34" charset="0"/>
                        <a:cs typeface="Arial" panose="020B0604020202020204" pitchFamily="34" charset="0"/>
                      </a:endParaRPr>
                    </a:p>
                  </a:txBody>
                  <a:tcPr marL="68580" marR="68580" marT="0" marB="0" anchor="ctr">
                    <a:solidFill>
                      <a:schemeClr val="accent5">
                        <a:lumMod val="40000"/>
                        <a:lumOff val="60000"/>
                      </a:schemeClr>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019609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FA96E7-BC8E-124E-8017-4969A7A16A3A}"/>
              </a:ext>
            </a:extLst>
          </p:cNvPr>
          <p:cNvSpPr>
            <a:spLocks noGrp="1"/>
          </p:cNvSpPr>
          <p:nvPr>
            <p:ph type="title"/>
          </p:nvPr>
        </p:nvSpPr>
        <p:spPr>
          <a:xfrm>
            <a:off x="381000" y="365126"/>
            <a:ext cx="8458200" cy="1325563"/>
          </a:xfrm>
        </p:spPr>
        <p:txBody>
          <a:bodyPr/>
          <a:lstStyle/>
          <a:p>
            <a:r>
              <a:rPr lang="en-GB" dirty="0">
                <a:solidFill>
                  <a:srgbClr val="F26C27"/>
                </a:solidFill>
              </a:rPr>
              <a:t>During implementation, it is important to note :</a:t>
            </a:r>
          </a:p>
        </p:txBody>
      </p:sp>
      <p:sp>
        <p:nvSpPr>
          <p:cNvPr id="3" name="Content Placeholder 2">
            <a:extLst>
              <a:ext uri="{FF2B5EF4-FFF2-40B4-BE49-F238E27FC236}">
                <a16:creationId xmlns:a16="http://schemas.microsoft.com/office/drawing/2014/main" xmlns="" id="{5CC04764-330E-054A-A5DE-EA27E72DE47E}"/>
              </a:ext>
            </a:extLst>
          </p:cNvPr>
          <p:cNvSpPr>
            <a:spLocks noGrp="1"/>
          </p:cNvSpPr>
          <p:nvPr>
            <p:ph idx="1"/>
          </p:nvPr>
        </p:nvSpPr>
        <p:spPr>
          <a:xfrm>
            <a:off x="381000" y="1447800"/>
            <a:ext cx="7886700" cy="5032375"/>
          </a:xfrm>
        </p:spPr>
        <p:txBody>
          <a:bodyPr>
            <a:normAutofit fontScale="92500"/>
          </a:bodyPr>
          <a:lstStyle/>
          <a:p>
            <a:pPr lvl="0"/>
            <a:r>
              <a:rPr lang="en-GB" sz="2400" b="1" dirty="0"/>
              <a:t>Manging expectations</a:t>
            </a:r>
            <a:r>
              <a:rPr lang="en-GB" sz="2400" dirty="0"/>
              <a:t>, ensuring that community members and beneficiaries are well aware of what this CE project will bring to them, so that they are not disappointed by the end of the project</a:t>
            </a:r>
            <a:endParaRPr lang="en-US" sz="2400" dirty="0"/>
          </a:p>
          <a:p>
            <a:pPr lvl="0"/>
            <a:r>
              <a:rPr lang="en-GB" sz="2400" b="1" dirty="0"/>
              <a:t>Adjusting activities,</a:t>
            </a:r>
            <a:r>
              <a:rPr lang="en-GB" sz="2400" dirty="0"/>
              <a:t> we learn a lot during implementation based on monitoring, feedback and learning, it is crucial to adjust plans based on learnings </a:t>
            </a:r>
            <a:endParaRPr lang="en-US" sz="2400" dirty="0"/>
          </a:p>
          <a:p>
            <a:pPr lvl="0"/>
            <a:r>
              <a:rPr lang="en-GB" sz="2400" b="1" dirty="0"/>
              <a:t>Monitoring of implementation</a:t>
            </a:r>
            <a:r>
              <a:rPr lang="en-GB" sz="2400" dirty="0"/>
              <a:t> is key and is a cornerstone to the success of the project, you need to monitor activities as they happen.</a:t>
            </a:r>
            <a:endParaRPr lang="en-US" sz="2400" dirty="0"/>
          </a:p>
          <a:p>
            <a:pPr lvl="0"/>
            <a:r>
              <a:rPr lang="en-GB" sz="2400" dirty="0"/>
              <a:t>At this time and before starting implementation, make sure to collect </a:t>
            </a:r>
            <a:r>
              <a:rPr lang="en-GB" sz="2400" b="1" dirty="0"/>
              <a:t>baseline data</a:t>
            </a:r>
            <a:r>
              <a:rPr lang="en-GB" sz="2400" dirty="0"/>
              <a:t> to document knowledge, attitudes and practices before and after the CE project, so you can measure progress through comparing base line and post data.</a:t>
            </a:r>
            <a:endParaRPr lang="en-US" sz="2400" dirty="0"/>
          </a:p>
          <a:p>
            <a:pPr lvl="0"/>
            <a:r>
              <a:rPr lang="en-GB" sz="2400" b="1" dirty="0"/>
              <a:t>Recognize and respect diversity</a:t>
            </a:r>
            <a:r>
              <a:rPr lang="en-GB" sz="2400" dirty="0"/>
              <a:t>; and ensure that the most vulnerable are reached and engaged. </a:t>
            </a:r>
            <a:endParaRPr lang="en-US" sz="2400" dirty="0"/>
          </a:p>
          <a:p>
            <a:endParaRPr lang="en-GB" sz="2400" dirty="0"/>
          </a:p>
        </p:txBody>
      </p:sp>
    </p:spTree>
    <p:extLst>
      <p:ext uri="{BB962C8B-B14F-4D97-AF65-F5344CB8AC3E}">
        <p14:creationId xmlns:p14="http://schemas.microsoft.com/office/powerpoint/2010/main" val="2118481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164" y="20664"/>
            <a:ext cx="7886700" cy="1325563"/>
          </a:xfrm>
        </p:spPr>
        <p:txBody>
          <a:bodyPr>
            <a:normAutofit/>
          </a:bodyPr>
          <a:lstStyle/>
          <a:p>
            <a:pPr algn="ctr"/>
            <a:r>
              <a:rPr lang="en-US" sz="4800" b="1" dirty="0">
                <a:solidFill>
                  <a:srgbClr val="F26C27"/>
                </a:solidFill>
              </a:rPr>
              <a:t>Monitoring</a:t>
            </a:r>
          </a:p>
        </p:txBody>
      </p:sp>
      <p:sp>
        <p:nvSpPr>
          <p:cNvPr id="3" name="Content Placeholder 2"/>
          <p:cNvSpPr>
            <a:spLocks noGrp="1"/>
          </p:cNvSpPr>
          <p:nvPr>
            <p:ph idx="1"/>
          </p:nvPr>
        </p:nvSpPr>
        <p:spPr>
          <a:xfrm>
            <a:off x="457200" y="1719263"/>
            <a:ext cx="8229600" cy="3614737"/>
          </a:xfrm>
        </p:spPr>
        <p:txBody>
          <a:bodyPr>
            <a:normAutofit/>
          </a:bodyPr>
          <a:lstStyle/>
          <a:p>
            <a:pPr marL="0" indent="0" algn="ctr">
              <a:lnSpc>
                <a:spcPct val="114000"/>
              </a:lnSpc>
              <a:spcBef>
                <a:spcPts val="600"/>
              </a:spcBef>
              <a:spcAft>
                <a:spcPts val="600"/>
              </a:spcAft>
              <a:buNone/>
            </a:pPr>
            <a:r>
              <a:rPr lang="en-US" sz="4000" dirty="0"/>
              <a:t>Monitoring is </a:t>
            </a:r>
            <a:r>
              <a:rPr lang="en-US" sz="4000" b="1" dirty="0">
                <a:solidFill>
                  <a:srgbClr val="32BDB7"/>
                </a:solidFill>
              </a:rPr>
              <a:t>measurements</a:t>
            </a:r>
            <a:r>
              <a:rPr lang="en-US" sz="4000" dirty="0"/>
              <a:t> taken periodically during implementation—sometimes weekly, monthly or each time a community group meets.</a:t>
            </a:r>
          </a:p>
        </p:txBody>
      </p:sp>
      <p:sp>
        <p:nvSpPr>
          <p:cNvPr id="4" name="Rectangle 3"/>
          <p:cNvSpPr/>
          <p:nvPr/>
        </p:nvSpPr>
        <p:spPr>
          <a:xfrm>
            <a:off x="704514" y="5715000"/>
            <a:ext cx="7734971" cy="584775"/>
          </a:xfrm>
          <a:prstGeom prst="rect">
            <a:avLst/>
          </a:prstGeom>
          <a:solidFill>
            <a:srgbClr val="32BDB7"/>
          </a:solidFill>
        </p:spPr>
        <p:txBody>
          <a:bodyPr wrap="square">
            <a:spAutoFit/>
          </a:bodyPr>
          <a:lstStyle/>
          <a:p>
            <a:pPr algn="ctr"/>
            <a:r>
              <a:rPr lang="en-US" sz="3200" dirty="0">
                <a:latin typeface="Univers LT Std 45 Light" panose="020B0403020202020204" pitchFamily="34" charset="0"/>
              </a:rPr>
              <a:t>Measurements = Monitoring Indicators</a:t>
            </a:r>
          </a:p>
        </p:txBody>
      </p:sp>
    </p:spTree>
    <p:extLst>
      <p:ext uri="{BB962C8B-B14F-4D97-AF65-F5344CB8AC3E}">
        <p14:creationId xmlns:p14="http://schemas.microsoft.com/office/powerpoint/2010/main" val="4138037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164" y="1676400"/>
            <a:ext cx="8191836" cy="2315355"/>
          </a:xfrm>
          <a:solidFill>
            <a:srgbClr val="32BDB7"/>
          </a:solidFill>
        </p:spPr>
        <p:txBody>
          <a:bodyPr anchor="ctr">
            <a:normAutofit/>
          </a:bodyPr>
          <a:lstStyle/>
          <a:p>
            <a:pPr algn="just">
              <a:lnSpc>
                <a:spcPct val="114000"/>
              </a:lnSpc>
              <a:spcBef>
                <a:spcPts val="600"/>
              </a:spcBef>
              <a:spcAft>
                <a:spcPts val="600"/>
              </a:spcAft>
            </a:pPr>
            <a:r>
              <a:rPr lang="en-US" sz="3600" b="1" dirty="0">
                <a:solidFill>
                  <a:schemeClr val="bg1"/>
                </a:solidFill>
              </a:rPr>
              <a:t>Monitoring Indicators </a:t>
            </a:r>
            <a:r>
              <a:rPr lang="en-US" sz="3600" dirty="0"/>
              <a:t>focuses more on the process being followed &amp; immediate outcomes.</a:t>
            </a:r>
            <a:endParaRPr lang="en-US" sz="3600" dirty="0">
              <a:solidFill>
                <a:srgbClr val="C00000"/>
              </a:solidFill>
            </a:endParaRPr>
          </a:p>
        </p:txBody>
      </p:sp>
      <p:sp>
        <p:nvSpPr>
          <p:cNvPr id="5" name="Content Placeholder 2"/>
          <p:cNvSpPr txBox="1">
            <a:spLocks/>
          </p:cNvSpPr>
          <p:nvPr/>
        </p:nvSpPr>
        <p:spPr bwMode="auto">
          <a:xfrm>
            <a:off x="571164" y="4321928"/>
            <a:ext cx="8191836" cy="2133600"/>
          </a:xfrm>
          <a:prstGeom prst="rect">
            <a:avLst/>
          </a:prstGeom>
          <a:solidFill>
            <a:srgbClr val="32BDB7"/>
          </a:solidFill>
          <a:ln>
            <a:noFill/>
          </a:ln>
          <a:effectLst/>
          <a:extLst/>
        </p:spPr>
        <p:txBody>
          <a:bodyPr vert="horz" wrap="square" lIns="91440" tIns="45720" rIns="91440" bIns="45720" numCol="1" anchor="ctr" anchorCtr="0" compatLnSpc="1">
            <a:prstTxWarp prst="textNoShape">
              <a:avLst/>
            </a:prstTxWarp>
          </a:bodyPr>
          <a:lstStyle>
            <a:lvl1pPr marL="342900" indent="-342900" algn="l" rtl="0" eaLnBrk="1" fontAlgn="base" hangingPunct="1">
              <a:spcBef>
                <a:spcPct val="20000"/>
              </a:spcBef>
              <a:spcAft>
                <a:spcPct val="0"/>
              </a:spcAft>
              <a:buClr>
                <a:schemeClr val="tx2"/>
              </a:buClr>
              <a:buSzPct val="70000"/>
              <a:buFont typeface="Wingdings" panose="05000000000000000000" pitchFamily="2" charset="2"/>
              <a:buChar char="l"/>
              <a:defRPr sz="3000" kern="12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anose="05000000000000000000" pitchFamily="2" charset="2"/>
              <a:buChar char="l"/>
              <a:defRPr sz="2600" kern="1200">
                <a:solidFill>
                  <a:schemeClr val="tx1"/>
                </a:solidFill>
                <a:latin typeface="+mn-lt"/>
                <a:ea typeface="+mn-ea"/>
                <a:cs typeface="+mn-cs"/>
              </a:defRPr>
            </a:lvl2pPr>
            <a:lvl3pPr marL="987425" indent="-293688" algn="l" rtl="0" eaLnBrk="1" fontAlgn="base" hangingPunct="1">
              <a:spcBef>
                <a:spcPct val="20000"/>
              </a:spcBef>
              <a:spcAft>
                <a:spcPct val="0"/>
              </a:spcAft>
              <a:buClr>
                <a:schemeClr val="accent1"/>
              </a:buClr>
              <a:buSzPct val="70000"/>
              <a:buFont typeface="Wingdings" panose="05000000000000000000" pitchFamily="2" charset="2"/>
              <a:buChar char="l"/>
              <a:defRPr sz="2300" kern="1200">
                <a:solidFill>
                  <a:schemeClr val="tx1"/>
                </a:solidFill>
                <a:latin typeface="+mn-lt"/>
                <a:ea typeface="+mn-ea"/>
                <a:cs typeface="+mn-cs"/>
              </a:defRPr>
            </a:lvl3pPr>
            <a:lvl4pPr marL="1281113" indent="-292100" algn="l" rtl="0" eaLnBrk="1" fontAlgn="base" hangingPunct="1">
              <a:spcBef>
                <a:spcPct val="20000"/>
              </a:spcBef>
              <a:spcAft>
                <a:spcPct val="0"/>
              </a:spcAft>
              <a:buClr>
                <a:schemeClr val="tx2"/>
              </a:buClr>
              <a:buSzPct val="75000"/>
              <a:buFont typeface="Wingdings" panose="05000000000000000000" pitchFamily="2" charset="2"/>
              <a:buChar char="§"/>
              <a:defRPr sz="2000" kern="1200">
                <a:solidFill>
                  <a:schemeClr val="tx1"/>
                </a:solidFill>
                <a:latin typeface="+mn-lt"/>
                <a:ea typeface="+mn-ea"/>
                <a:cs typeface="+mn-cs"/>
              </a:defRPr>
            </a:lvl4pPr>
            <a:lvl5pPr marL="1598613" indent="-315913" algn="l" rtl="0" eaLnBrk="1" fontAlgn="base" hangingPunct="1">
              <a:spcBef>
                <a:spcPct val="20000"/>
              </a:spcBef>
              <a:spcAft>
                <a:spcPct val="0"/>
              </a:spcAft>
              <a:buClr>
                <a:schemeClr val="folHlink"/>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Clr>
                <a:schemeClr val="bg1"/>
              </a:buClr>
              <a:buSzPct val="100000"/>
              <a:buFont typeface="Arial" panose="020B0604020202020204" pitchFamily="34" charset="0"/>
              <a:buChar char="•"/>
            </a:pPr>
            <a:r>
              <a:rPr lang="en-US" sz="3600" b="1" dirty="0">
                <a:solidFill>
                  <a:schemeClr val="bg1"/>
                </a:solidFill>
              </a:rPr>
              <a:t>Evaluation Indicators </a:t>
            </a:r>
            <a:r>
              <a:rPr lang="en-US" sz="3600" dirty="0"/>
              <a:t>focuses more on long term results, such as improvements in health.</a:t>
            </a:r>
            <a:endParaRPr lang="en-US" sz="3600" dirty="0">
              <a:solidFill>
                <a:srgbClr val="C00000"/>
              </a:solidFill>
            </a:endParaRPr>
          </a:p>
        </p:txBody>
      </p:sp>
      <p:sp>
        <p:nvSpPr>
          <p:cNvPr id="7" name="Title 1">
            <a:extLst>
              <a:ext uri="{FF2B5EF4-FFF2-40B4-BE49-F238E27FC236}">
                <a16:creationId xmlns:a16="http://schemas.microsoft.com/office/drawing/2014/main" xmlns="" id="{CC59EAA6-53F0-4CA2-9493-CB57AAF33720}"/>
              </a:ext>
            </a:extLst>
          </p:cNvPr>
          <p:cNvSpPr>
            <a:spLocks noGrp="1"/>
          </p:cNvSpPr>
          <p:nvPr>
            <p:ph type="title"/>
          </p:nvPr>
        </p:nvSpPr>
        <p:spPr>
          <a:xfrm>
            <a:off x="571164" y="20664"/>
            <a:ext cx="7886700" cy="1325563"/>
          </a:xfrm>
        </p:spPr>
        <p:txBody>
          <a:bodyPr>
            <a:normAutofit/>
          </a:bodyPr>
          <a:lstStyle/>
          <a:p>
            <a:pPr algn="ctr"/>
            <a:r>
              <a:rPr lang="en-US" sz="4800" b="1" dirty="0">
                <a:solidFill>
                  <a:srgbClr val="F26C27"/>
                </a:solidFill>
              </a:rPr>
              <a:t>Monitoring</a:t>
            </a:r>
            <a:endParaRPr lang="en-US" sz="4800" b="1" i="1" dirty="0">
              <a:solidFill>
                <a:srgbClr val="F26C27"/>
              </a:solidFill>
            </a:endParaRPr>
          </a:p>
        </p:txBody>
      </p:sp>
    </p:spTree>
    <p:extLst>
      <p:ext uri="{BB962C8B-B14F-4D97-AF65-F5344CB8AC3E}">
        <p14:creationId xmlns:p14="http://schemas.microsoft.com/office/powerpoint/2010/main" val="655457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1828800"/>
            <a:ext cx="8610600" cy="4351338"/>
          </a:xfrm>
        </p:spPr>
        <p:txBody>
          <a:bodyPr>
            <a:normAutofit/>
          </a:bodyPr>
          <a:lstStyle/>
          <a:p>
            <a:pPr marL="341313" indent="-341313" algn="just">
              <a:lnSpc>
                <a:spcPct val="114000"/>
              </a:lnSpc>
              <a:spcBef>
                <a:spcPts val="600"/>
              </a:spcBef>
              <a:spcAft>
                <a:spcPts val="600"/>
              </a:spcAft>
            </a:pPr>
            <a:r>
              <a:rPr lang="en-US" sz="2800" dirty="0"/>
              <a:t>The number of monitoring indicators should be few &amp; easy to collect.</a:t>
            </a:r>
          </a:p>
          <a:p>
            <a:pPr marL="341313" indent="-341313" algn="just">
              <a:lnSpc>
                <a:spcPct val="114000"/>
              </a:lnSpc>
              <a:spcBef>
                <a:spcPts val="600"/>
              </a:spcBef>
              <a:spcAft>
                <a:spcPts val="600"/>
              </a:spcAft>
            </a:pPr>
            <a:r>
              <a:rPr lang="en-US" sz="2800" dirty="0"/>
              <a:t>With the help of the frontline worker, monitoring community-based projects is led by community members themselves.</a:t>
            </a:r>
          </a:p>
          <a:p>
            <a:pPr marL="341313" indent="-341313" algn="just">
              <a:lnSpc>
                <a:spcPct val="114000"/>
              </a:lnSpc>
              <a:spcBef>
                <a:spcPts val="600"/>
              </a:spcBef>
              <a:spcAft>
                <a:spcPts val="600"/>
              </a:spcAft>
            </a:pPr>
            <a:r>
              <a:rPr lang="en-US" sz="2800" dirty="0"/>
              <a:t>The community group’s monitoring indicators &amp; methods designed to monitor activities listed in the action plan.</a:t>
            </a:r>
          </a:p>
        </p:txBody>
      </p:sp>
      <p:sp>
        <p:nvSpPr>
          <p:cNvPr id="6" name="Title 1">
            <a:extLst>
              <a:ext uri="{FF2B5EF4-FFF2-40B4-BE49-F238E27FC236}">
                <a16:creationId xmlns:a16="http://schemas.microsoft.com/office/drawing/2014/main" xmlns="" id="{53B14B88-1D2C-4FF0-89E9-9CC9EED65834}"/>
              </a:ext>
            </a:extLst>
          </p:cNvPr>
          <p:cNvSpPr>
            <a:spLocks noGrp="1"/>
          </p:cNvSpPr>
          <p:nvPr>
            <p:ph type="title"/>
          </p:nvPr>
        </p:nvSpPr>
        <p:spPr>
          <a:xfrm>
            <a:off x="628650" y="228600"/>
            <a:ext cx="7886700" cy="1325563"/>
          </a:xfrm>
        </p:spPr>
        <p:txBody>
          <a:bodyPr>
            <a:normAutofit/>
          </a:bodyPr>
          <a:lstStyle/>
          <a:p>
            <a:pPr algn="ctr"/>
            <a:r>
              <a:rPr lang="en-US" sz="4800" b="1" dirty="0">
                <a:solidFill>
                  <a:srgbClr val="F26C27"/>
                </a:solidFill>
              </a:rPr>
              <a:t>Monitoring</a:t>
            </a:r>
            <a:endParaRPr lang="en-US" sz="4800" b="1" i="1" dirty="0">
              <a:solidFill>
                <a:srgbClr val="F26C27"/>
              </a:solidFill>
            </a:endParaRPr>
          </a:p>
        </p:txBody>
      </p:sp>
    </p:spTree>
    <p:extLst>
      <p:ext uri="{BB962C8B-B14F-4D97-AF65-F5344CB8AC3E}">
        <p14:creationId xmlns:p14="http://schemas.microsoft.com/office/powerpoint/2010/main" val="1730488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382000" cy="4651375"/>
          </a:xfrm>
        </p:spPr>
        <p:txBody>
          <a:bodyPr>
            <a:normAutofit lnSpcReduction="10000"/>
          </a:bodyPr>
          <a:lstStyle/>
          <a:p>
            <a:pPr marL="341313" indent="-341313" algn="just">
              <a:lnSpc>
                <a:spcPct val="114000"/>
              </a:lnSpc>
              <a:spcBef>
                <a:spcPts val="600"/>
              </a:spcBef>
              <a:spcAft>
                <a:spcPts val="600"/>
              </a:spcAft>
            </a:pPr>
            <a:r>
              <a:rPr lang="en-US" sz="2800" dirty="0"/>
              <a:t>The link between an activity &amp; a monitoring indicator should be clear.</a:t>
            </a:r>
          </a:p>
          <a:p>
            <a:pPr marL="341313" indent="-341313" algn="just">
              <a:lnSpc>
                <a:spcPct val="114000"/>
              </a:lnSpc>
              <a:spcBef>
                <a:spcPts val="600"/>
              </a:spcBef>
              <a:spcAft>
                <a:spcPts val="600"/>
              </a:spcAft>
            </a:pPr>
            <a:r>
              <a:rPr lang="en-US" sz="2800" dirty="0"/>
              <a:t>Since monitoring indicators are measured easily by community members, the data should also be easy to collect, compile &amp; use. </a:t>
            </a:r>
          </a:p>
          <a:p>
            <a:pPr marL="341313" indent="-341313" algn="just">
              <a:lnSpc>
                <a:spcPct val="114000"/>
              </a:lnSpc>
              <a:spcBef>
                <a:spcPts val="600"/>
              </a:spcBef>
              <a:spcAft>
                <a:spcPts val="600"/>
              </a:spcAft>
            </a:pPr>
            <a:r>
              <a:rPr lang="en-US" sz="2800" dirty="0"/>
              <a:t>Monitoring is a crosscutting activity during implementation to encourage community to review and discuss monitoring results, and modify activities when needed.</a:t>
            </a:r>
          </a:p>
        </p:txBody>
      </p:sp>
      <p:sp>
        <p:nvSpPr>
          <p:cNvPr id="6" name="Title 1">
            <a:extLst>
              <a:ext uri="{FF2B5EF4-FFF2-40B4-BE49-F238E27FC236}">
                <a16:creationId xmlns:a16="http://schemas.microsoft.com/office/drawing/2014/main" xmlns="" id="{A1263F4A-54DA-44F9-89EC-D92404166532}"/>
              </a:ext>
            </a:extLst>
          </p:cNvPr>
          <p:cNvSpPr>
            <a:spLocks noGrp="1"/>
          </p:cNvSpPr>
          <p:nvPr>
            <p:ph type="title"/>
          </p:nvPr>
        </p:nvSpPr>
        <p:spPr>
          <a:xfrm>
            <a:off x="628650" y="228600"/>
            <a:ext cx="7886700" cy="1325563"/>
          </a:xfrm>
        </p:spPr>
        <p:txBody>
          <a:bodyPr>
            <a:normAutofit/>
          </a:bodyPr>
          <a:lstStyle/>
          <a:p>
            <a:pPr algn="ctr"/>
            <a:r>
              <a:rPr lang="en-US" sz="4800" b="1" dirty="0">
                <a:solidFill>
                  <a:srgbClr val="F26C27"/>
                </a:solidFill>
              </a:rPr>
              <a:t>Monitoring </a:t>
            </a:r>
            <a:endParaRPr lang="en-US" sz="4800" b="1" i="1" dirty="0">
              <a:solidFill>
                <a:srgbClr val="F26C27"/>
              </a:solidFill>
            </a:endParaRPr>
          </a:p>
        </p:txBody>
      </p:sp>
    </p:spTree>
    <p:extLst>
      <p:ext uri="{BB962C8B-B14F-4D97-AF65-F5344CB8AC3E}">
        <p14:creationId xmlns:p14="http://schemas.microsoft.com/office/powerpoint/2010/main" val="357614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130" y="165099"/>
            <a:ext cx="7886700" cy="1325563"/>
          </a:xfrm>
        </p:spPr>
        <p:txBody>
          <a:bodyPr vert="horz" lIns="91440" tIns="45720" rIns="91440" bIns="45720" rtlCol="0" anchor="ctr">
            <a:normAutofit/>
          </a:bodyPr>
          <a:lstStyle/>
          <a:p>
            <a:pPr algn="ctr"/>
            <a:r>
              <a:rPr lang="en-US" sz="4800" b="1" dirty="0">
                <a:solidFill>
                  <a:srgbClr val="F26C27"/>
                </a:solidFill>
              </a:rPr>
              <a:t>Types of Monitoring</a:t>
            </a:r>
          </a:p>
        </p:txBody>
      </p:sp>
      <p:sp>
        <p:nvSpPr>
          <p:cNvPr id="3" name="Content Placeholder 2"/>
          <p:cNvSpPr>
            <a:spLocks noGrp="1"/>
          </p:cNvSpPr>
          <p:nvPr>
            <p:ph idx="1"/>
          </p:nvPr>
        </p:nvSpPr>
        <p:spPr>
          <a:xfrm>
            <a:off x="457200" y="1719263"/>
            <a:ext cx="8534400" cy="2243137"/>
          </a:xfrm>
        </p:spPr>
        <p:txBody>
          <a:bodyPr>
            <a:normAutofit/>
          </a:bodyPr>
          <a:lstStyle/>
          <a:p>
            <a:pPr marL="279400" indent="-279400">
              <a:lnSpc>
                <a:spcPct val="114000"/>
              </a:lnSpc>
              <a:spcBef>
                <a:spcPts val="600"/>
              </a:spcBef>
              <a:spcAft>
                <a:spcPts val="600"/>
              </a:spcAft>
              <a:buSzPct val="130000"/>
            </a:pPr>
            <a:r>
              <a:rPr lang="en-US" sz="2800" b="1" dirty="0"/>
              <a:t>There are two levels of monitoring: </a:t>
            </a:r>
          </a:p>
          <a:p>
            <a:pPr marL="852488" lvl="1" indent="-279400">
              <a:lnSpc>
                <a:spcPct val="114000"/>
              </a:lnSpc>
              <a:spcBef>
                <a:spcPts val="600"/>
              </a:spcBef>
              <a:spcAft>
                <a:spcPts val="600"/>
              </a:spcAft>
              <a:buFont typeface="Univers LT Std 45 Light" panose="020B0403020202020204" pitchFamily="34" charset="0"/>
              <a:buChar char="−"/>
            </a:pPr>
            <a:r>
              <a:rPr lang="en-US" sz="2800" dirty="0"/>
              <a:t>Project-level monitoring &amp; evaluation,</a:t>
            </a:r>
          </a:p>
          <a:p>
            <a:pPr marL="852488" lvl="1" indent="-279400">
              <a:lnSpc>
                <a:spcPct val="114000"/>
              </a:lnSpc>
              <a:spcBef>
                <a:spcPts val="600"/>
              </a:spcBef>
              <a:spcAft>
                <a:spcPts val="600"/>
              </a:spcAft>
              <a:buFont typeface="Univers LT Std 45 Light" panose="020B0403020202020204" pitchFamily="34" charset="0"/>
              <a:buChar char="−"/>
            </a:pPr>
            <a:r>
              <a:rPr lang="en-US" sz="2800" dirty="0"/>
              <a:t>Community-led monitoring. </a:t>
            </a:r>
          </a:p>
        </p:txBody>
      </p:sp>
      <p:sp>
        <p:nvSpPr>
          <p:cNvPr id="4" name="Content Placeholder 2"/>
          <p:cNvSpPr txBox="1">
            <a:spLocks/>
          </p:cNvSpPr>
          <p:nvPr/>
        </p:nvSpPr>
        <p:spPr bwMode="auto">
          <a:xfrm>
            <a:off x="457200" y="4572000"/>
            <a:ext cx="8229600" cy="1828800"/>
          </a:xfrm>
          <a:prstGeom prst="rect">
            <a:avLst/>
          </a:prstGeom>
          <a:solidFill>
            <a:srgbClr val="32BDB7"/>
          </a:solidFill>
          <a:ln>
            <a:noFill/>
          </a:ln>
          <a:effectLst/>
          <a:extLst/>
        </p:spPr>
        <p:txBody>
          <a:bodyPr vert="horz" wrap="square" lIns="91440" tIns="45720" rIns="91440" bIns="45720" numCol="1" anchor="ctr" anchorCtr="0" compatLnSpc="1">
            <a:prstTxWarp prst="textNoShape">
              <a:avLst/>
            </a:prstTxWarp>
          </a:bodyPr>
          <a:lstStyle>
            <a:lvl1pPr marL="342900" indent="-342900" algn="l" rtl="0" eaLnBrk="1" fontAlgn="base" hangingPunct="1">
              <a:spcBef>
                <a:spcPct val="20000"/>
              </a:spcBef>
              <a:spcAft>
                <a:spcPct val="0"/>
              </a:spcAft>
              <a:buClr>
                <a:schemeClr val="tx2"/>
              </a:buClr>
              <a:buSzPct val="70000"/>
              <a:buFont typeface="Wingdings" panose="05000000000000000000" pitchFamily="2" charset="2"/>
              <a:buChar char="l"/>
              <a:defRPr sz="3000" kern="12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anose="05000000000000000000" pitchFamily="2" charset="2"/>
              <a:buChar char="l"/>
              <a:defRPr sz="2600" kern="1200">
                <a:solidFill>
                  <a:schemeClr val="tx1"/>
                </a:solidFill>
                <a:latin typeface="+mn-lt"/>
                <a:ea typeface="+mn-ea"/>
                <a:cs typeface="+mn-cs"/>
              </a:defRPr>
            </a:lvl2pPr>
            <a:lvl3pPr marL="987425" indent="-293688" algn="l" rtl="0" eaLnBrk="1" fontAlgn="base" hangingPunct="1">
              <a:spcBef>
                <a:spcPct val="20000"/>
              </a:spcBef>
              <a:spcAft>
                <a:spcPct val="0"/>
              </a:spcAft>
              <a:buClr>
                <a:schemeClr val="accent1"/>
              </a:buClr>
              <a:buSzPct val="70000"/>
              <a:buFont typeface="Wingdings" panose="05000000000000000000" pitchFamily="2" charset="2"/>
              <a:buChar char="l"/>
              <a:defRPr sz="2300" kern="1200">
                <a:solidFill>
                  <a:schemeClr val="tx1"/>
                </a:solidFill>
                <a:latin typeface="+mn-lt"/>
                <a:ea typeface="+mn-ea"/>
                <a:cs typeface="+mn-cs"/>
              </a:defRPr>
            </a:lvl3pPr>
            <a:lvl4pPr marL="1281113" indent="-292100" algn="l" rtl="0" eaLnBrk="1" fontAlgn="base" hangingPunct="1">
              <a:spcBef>
                <a:spcPct val="20000"/>
              </a:spcBef>
              <a:spcAft>
                <a:spcPct val="0"/>
              </a:spcAft>
              <a:buClr>
                <a:schemeClr val="tx2"/>
              </a:buClr>
              <a:buSzPct val="75000"/>
              <a:buFont typeface="Wingdings" panose="05000000000000000000" pitchFamily="2" charset="2"/>
              <a:buChar char="§"/>
              <a:defRPr sz="2000" kern="1200">
                <a:solidFill>
                  <a:schemeClr val="tx1"/>
                </a:solidFill>
                <a:latin typeface="+mn-lt"/>
                <a:ea typeface="+mn-ea"/>
                <a:cs typeface="+mn-cs"/>
              </a:defRPr>
            </a:lvl4pPr>
            <a:lvl5pPr marL="1598613" indent="-315913" algn="l" rtl="0" eaLnBrk="1" fontAlgn="base" hangingPunct="1">
              <a:spcBef>
                <a:spcPct val="20000"/>
              </a:spcBef>
              <a:spcAft>
                <a:spcPct val="0"/>
              </a:spcAft>
              <a:buClr>
                <a:schemeClr val="folHlink"/>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4487" lvl="1" indent="0" algn="ctr">
              <a:lnSpc>
                <a:spcPct val="114000"/>
              </a:lnSpc>
              <a:spcBef>
                <a:spcPts val="600"/>
              </a:spcBef>
              <a:spcAft>
                <a:spcPts val="600"/>
              </a:spcAft>
              <a:buNone/>
            </a:pPr>
            <a:r>
              <a:rPr lang="en-US" sz="2800" b="1" dirty="0">
                <a:solidFill>
                  <a:schemeClr val="bg1"/>
                </a:solidFill>
                <a:latin typeface="Univers LT Std 45 Light" panose="020B0403020202020204" pitchFamily="34" charset="0"/>
              </a:rPr>
              <a:t>This CE guide will focus on community-led monitoring because it is most relevant to your work in the field.</a:t>
            </a:r>
            <a:endParaRPr lang="en-US" sz="2800" dirty="0">
              <a:solidFill>
                <a:schemeClr val="bg1"/>
              </a:solidFill>
              <a:latin typeface="Univers LT Std 45 Light" panose="020B0403020202020204" pitchFamily="34" charset="0"/>
            </a:endParaRPr>
          </a:p>
        </p:txBody>
      </p:sp>
    </p:spTree>
    <p:extLst>
      <p:ext uri="{BB962C8B-B14F-4D97-AF65-F5344CB8AC3E}">
        <p14:creationId xmlns:p14="http://schemas.microsoft.com/office/powerpoint/2010/main" val="782467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1" y="152400"/>
            <a:ext cx="9144000" cy="1325563"/>
          </a:xfrm>
        </p:spPr>
        <p:txBody>
          <a:bodyPr>
            <a:noAutofit/>
          </a:bodyPr>
          <a:lstStyle/>
          <a:p>
            <a:pPr algn="ctr"/>
            <a:r>
              <a:rPr lang="en-US" sz="4000" b="1" dirty="0">
                <a:solidFill>
                  <a:srgbClr val="F26C27"/>
                </a:solidFill>
              </a:rPr>
              <a:t>Project-level Monitoring &amp; Evaluation</a:t>
            </a:r>
          </a:p>
        </p:txBody>
      </p:sp>
      <p:sp>
        <p:nvSpPr>
          <p:cNvPr id="3" name="Content Placeholder 2"/>
          <p:cNvSpPr>
            <a:spLocks noGrp="1"/>
          </p:cNvSpPr>
          <p:nvPr>
            <p:ph idx="1"/>
          </p:nvPr>
        </p:nvSpPr>
        <p:spPr>
          <a:xfrm>
            <a:off x="76200" y="1828800"/>
            <a:ext cx="8991600" cy="4351338"/>
          </a:xfrm>
        </p:spPr>
        <p:txBody>
          <a:bodyPr>
            <a:normAutofit fontScale="92500" lnSpcReduction="10000"/>
          </a:bodyPr>
          <a:lstStyle/>
          <a:p>
            <a:pPr marL="403225" indent="-295275">
              <a:lnSpc>
                <a:spcPct val="114000"/>
              </a:lnSpc>
              <a:spcBef>
                <a:spcPts val="600"/>
              </a:spcBef>
              <a:spcAft>
                <a:spcPts val="600"/>
              </a:spcAft>
              <a:buSzPct val="130000"/>
            </a:pPr>
            <a:r>
              <a:rPr lang="en-US" sz="2800" dirty="0"/>
              <a:t>What project managers do to track project activities &amp; measure short term and long-term results. </a:t>
            </a:r>
          </a:p>
          <a:p>
            <a:pPr marL="403225" indent="-295275">
              <a:lnSpc>
                <a:spcPct val="114000"/>
              </a:lnSpc>
              <a:spcBef>
                <a:spcPts val="600"/>
              </a:spcBef>
              <a:spcAft>
                <a:spcPts val="600"/>
              </a:spcAft>
              <a:buSzPct val="130000"/>
            </a:pPr>
            <a:r>
              <a:rPr lang="en-US" sz="2800" dirty="0"/>
              <a:t>They use indicators relevant to their purposes such as:</a:t>
            </a:r>
          </a:p>
          <a:p>
            <a:pPr marL="976313" lvl="1" indent="-403225">
              <a:lnSpc>
                <a:spcPct val="114000"/>
              </a:lnSpc>
              <a:spcBef>
                <a:spcPts val="600"/>
              </a:spcBef>
              <a:spcAft>
                <a:spcPts val="600"/>
              </a:spcAft>
              <a:buFont typeface="Univers LT Std 45 Light" panose="020B0403020202020204" pitchFamily="34" charset="0"/>
              <a:buChar char="−"/>
            </a:pPr>
            <a:r>
              <a:rPr lang="en-US" sz="2800" dirty="0"/>
              <a:t>Use of project resources, </a:t>
            </a:r>
          </a:p>
          <a:p>
            <a:pPr marL="976313" lvl="1" indent="-403225">
              <a:lnSpc>
                <a:spcPct val="114000"/>
              </a:lnSpc>
              <a:spcBef>
                <a:spcPts val="600"/>
              </a:spcBef>
              <a:spcAft>
                <a:spcPts val="600"/>
              </a:spcAft>
              <a:buFont typeface="Univers LT Std 45 Light" panose="020B0403020202020204" pitchFamily="34" charset="0"/>
              <a:buChar char="−"/>
            </a:pPr>
            <a:r>
              <a:rPr lang="en-US" sz="2800" dirty="0"/>
              <a:t>Adherence to time line, </a:t>
            </a:r>
          </a:p>
          <a:p>
            <a:pPr marL="976313" lvl="1" indent="-403225">
              <a:lnSpc>
                <a:spcPct val="114000"/>
              </a:lnSpc>
              <a:spcBef>
                <a:spcPts val="600"/>
              </a:spcBef>
              <a:spcAft>
                <a:spcPts val="600"/>
              </a:spcAft>
              <a:buFont typeface="Univers LT Std 45 Light" panose="020B0403020202020204" pitchFamily="34" charset="0"/>
              <a:buChar char="−"/>
            </a:pPr>
            <a:r>
              <a:rPr lang="en-US" sz="2800" dirty="0"/>
              <a:t>Changes in knowledge and practice of recommended behaviors, </a:t>
            </a:r>
          </a:p>
          <a:p>
            <a:pPr marL="976313" lvl="1" indent="-403225">
              <a:lnSpc>
                <a:spcPct val="114000"/>
              </a:lnSpc>
              <a:spcBef>
                <a:spcPts val="600"/>
              </a:spcBef>
              <a:spcAft>
                <a:spcPts val="600"/>
              </a:spcAft>
              <a:buFont typeface="Univers LT Std 45 Light" panose="020B0403020202020204" pitchFamily="34" charset="0"/>
              <a:buChar char="−"/>
            </a:pPr>
            <a:r>
              <a:rPr lang="en-US" sz="2800" dirty="0"/>
              <a:t>Changes in health. </a:t>
            </a:r>
          </a:p>
        </p:txBody>
      </p:sp>
    </p:spTree>
    <p:extLst>
      <p:ext uri="{BB962C8B-B14F-4D97-AF65-F5344CB8AC3E}">
        <p14:creationId xmlns:p14="http://schemas.microsoft.com/office/powerpoint/2010/main" val="2700618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UNICEF Document" ma:contentTypeID="0x0101009BA85F8052A6DA4FA3E31FF9F74C69700012A99FCCB20A5945B7573BBA34F6DE29" ma:contentTypeVersion="35" ma:contentTypeDescription="Create a new document." ma:contentTypeScope="" ma:versionID="463919066665c09fdd931b40c5e14755">
  <xsd:schema xmlns:xsd="http://www.w3.org/2001/XMLSchema" xmlns:xs="http://www.w3.org/2001/XMLSchema" xmlns:p="http://schemas.microsoft.com/office/2006/metadata/properties" xmlns:ns1="http://schemas.microsoft.com/sharepoint/v3" xmlns:ns2="ca283e0b-db31-4043-a2ef-b80661bf084a" xmlns:ns3="http://schemas.microsoft.com/sharepoint.v3" xmlns:ns4="a5badce5-7d57-4702-a8eb-ada9c2ec2c54" xmlns:ns5="ac467340-e311-47a8-8ae9-431a04b01667" xmlns:ns6="http://schemas.microsoft.com/sharepoint/v4" targetNamespace="http://schemas.microsoft.com/office/2006/metadata/properties" ma:root="true" ma:fieldsID="5871a1cfd8bc97081a9c535119c7aa2e" ns1:_="" ns2:_="" ns3:_="" ns4:_="" ns5:_="" ns6:_="">
    <xsd:import namespace="http://schemas.microsoft.com/sharepoint/v3"/>
    <xsd:import namespace="ca283e0b-db31-4043-a2ef-b80661bf084a"/>
    <xsd:import namespace="http://schemas.microsoft.com/sharepoint.v3"/>
    <xsd:import namespace="a5badce5-7d57-4702-a8eb-ada9c2ec2c54"/>
    <xsd:import namespace="ac467340-e311-47a8-8ae9-431a04b01667"/>
    <xsd:import namespace="http://schemas.microsoft.com/sharepoint/v4"/>
    <xsd:element name="properties">
      <xsd:complexType>
        <xsd:sequence>
          <xsd:element name="documentManagement">
            <xsd:complexType>
              <xsd:all>
                <xsd:element ref="ns2:WrittenBy" minOccurs="0"/>
                <xsd:element ref="ns2:ContentLanguage" minOccurs="0"/>
                <xsd:element ref="ns3:CategoryDescription" minOccurs="0"/>
                <xsd:element ref="ns2:RecipientsEmail" minOccurs="0"/>
                <xsd:element ref="ns2:SenderEmail" minOccurs="0"/>
                <xsd:element ref="ns2:DateTransmittedEmail" minOccurs="0"/>
                <xsd:element ref="ns2:k8c968e8c72a4eda96b7e8fdbe192be2" minOccurs="0"/>
                <xsd:element ref="ns2:ga975397408f43e4b84ec8e5a598e523" minOccurs="0"/>
                <xsd:element ref="ns2:mda26ace941f4791a7314a339fee829c" minOccurs="0"/>
                <xsd:element ref="ns2:TaxCatchAllLabel" minOccurs="0"/>
                <xsd:element ref="ns2:TaxCatchAll" minOccurs="0"/>
                <xsd:element ref="ns2:h6a71f3e574e4344bc34f3fc9dd20054" minOccurs="0"/>
                <xsd:element ref="ns2:ContentStatus" minOccurs="0"/>
                <xsd:element ref="ns2:j169e817e0ee4eb8974e6fc4a2762909" minOccurs="0"/>
                <xsd:element ref="ns2:j048a4f9aaad4a8990a1d5e5f53cb451" minOccurs="0"/>
                <xsd:element ref="ns5:MediaServiceMetadata" minOccurs="0"/>
                <xsd:element ref="ns5:MediaServiceFastMetadata" minOccurs="0"/>
                <xsd:element ref="ns4:SharedWithUsers" minOccurs="0"/>
                <xsd:element ref="ns4:SharedWithDetails" minOccurs="0"/>
                <xsd:element ref="ns5:MediaServiceOCR" minOccurs="0"/>
                <xsd:element ref="ns5:MediaServiceGenerationTime" minOccurs="0"/>
                <xsd:element ref="ns5:MediaServiceEventHashCode" minOccurs="0"/>
                <xsd:element ref="ns5:MediaServiceDateTaken" minOccurs="0"/>
                <xsd:element ref="ns5:MediaServiceAutoKeyPoints" minOccurs="0"/>
                <xsd:element ref="ns5:MediaServiceKeyPoints" minOccurs="0"/>
                <xsd:element ref="ns6:IconOverlay" minOccurs="0"/>
                <xsd:element ref="ns1:_vti_ItemHoldRecordStatus" minOccurs="0"/>
                <xsd:element ref="ns1:_vti_ItemDeclaredRecord" minOccurs="0"/>
                <xsd:element ref="ns4:TaxKeywordTaxHTField" minOccurs="0"/>
                <xsd:element ref="ns4:SemaphoreItemMetadata" minOccurs="0"/>
                <xsd:element ref="ns5:MediaLengthInSeconds" minOccurs="0"/>
                <xsd:element ref="ns5: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HoldRecordStatus" ma:index="42" nillable="true" ma:displayName="Hold and Record Status" ma:decimals="0" ma:description="" ma:hidden="true" ma:indexed="true" ma:internalName="_vti_ItemHoldRecordStatus" ma:readOnly="true">
      <xsd:simpleType>
        <xsd:restriction base="dms:Unknown"/>
      </xsd:simpleType>
    </xsd:element>
    <xsd:element name="_vti_ItemDeclaredRecord" ma:index="43" nillable="true" ma:displayName="Declared Record" ma:hidden="true" ma:internalName="_vti_ItemDeclaredRecord"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a283e0b-db31-4043-a2ef-b80661bf084a" elementFormDefault="qualified">
    <xsd:import namespace="http://schemas.microsoft.com/office/2006/documentManagement/types"/>
    <xsd:import namespace="http://schemas.microsoft.com/office/infopath/2007/PartnerControls"/>
    <xsd:element name="WrittenBy" ma:index="3" nillable="true" ma:displayName="Written By" ma:description="‘Written By’ is auto-completed with the name of the uploader, but can be edited if you are uploading on behalf of someone else." ma:list="UserInfo" ma:SharePointGroup="0" ma:internalName="Written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Language" ma:index="4" nillable="true" ma:displayName="Content Language *" ma:default="English" ma:format="RadioButtons" ma:indexed="true" ma:internalName="ContentLanguag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RecipientsEmail" ma:index="9" nillable="true" ma:displayName="Recipients (email)" ma:hidden="true" ma:internalName="RecipientsEmail" ma:readOnly="false">
      <xsd:simpleType>
        <xsd:restriction base="dms:Text">
          <xsd:maxLength value="255"/>
        </xsd:restriction>
      </xsd:simpleType>
    </xsd:element>
    <xsd:element name="SenderEmail" ma:index="10" nillable="true" ma:displayName="Sender (email)" ma:hidden="true" ma:internalName="SenderEmail" ma:readOnly="false">
      <xsd:simpleType>
        <xsd:restriction base="dms:Text">
          <xsd:maxLength value="255"/>
        </xsd:restriction>
      </xsd:simpleType>
    </xsd:element>
    <xsd:element name="DateTransmittedEmail" ma:index="11" nillable="true" ma:displayName="Date transmitted (email)" ma:format="DateTime" ma:hidden="true" ma:internalName="DateTransmittedEmail" ma:readOnly="false">
      <xsd:simpleType>
        <xsd:restriction base="dms:DateTime"/>
      </xsd:simpleType>
    </xsd:element>
    <xsd:element name="k8c968e8c72a4eda96b7e8fdbe192be2" ma:index="12" nillable="true" ma:taxonomy="true" ma:internalName="k8c968e8c72a4eda96b7e8fdbe192be2" ma:taxonomyFieldName="GeographicScope" ma:displayName="Geographic Scope" ma:default="" ma:fieldId="{48c968e8-c72a-4eda-96b7-e8fdbe192be2}" ma:taxonomyMulti="true" ma:sspId="73f51738-d318-4883-9d64-4f0bd0ccc55e" ma:termSetId="0a00fedf-defc-4fe3-a3bf-9929b29a638e" ma:anchorId="00000000-0000-0000-0000-000000000000" ma:open="false" ma:isKeyword="false">
      <xsd:complexType>
        <xsd:sequence>
          <xsd:element ref="pc:Terms" minOccurs="0" maxOccurs="1"/>
        </xsd:sequence>
      </xsd:complexType>
    </xsd:element>
    <xsd:element name="ga975397408f43e4b84ec8e5a598e523" ma:index="16" nillable="true" ma:taxonomy="true" ma:internalName="ga975397408f43e4b84ec8e5a598e523" ma:taxonomyFieldName="OfficeDivision" ma:displayName="Office/Division *" ma:default="28;#Lebanon-2490|9edb7c65-e5d5-4e49-90eb-6706d834a52d" ma:fieldId="{0a975397-408f-43e4-b84e-c8e5a598e523}" ma:sspId="73f51738-d318-4883-9d64-4f0bd0ccc55e" ma:termSetId="1761a25e-44f4-4213-964a-f96c515e12cb" ma:anchorId="00000000-0000-0000-0000-000000000000" ma:open="false" ma:isKeyword="false">
      <xsd:complexType>
        <xsd:sequence>
          <xsd:element ref="pc:Terms" minOccurs="0" maxOccurs="1"/>
        </xsd:sequence>
      </xsd:complexType>
    </xsd:element>
    <xsd:element name="mda26ace941f4791a7314a339fee829c" ma:index="17" nillable="true" ma:taxonomy="true" ma:internalName="mda26ace941f4791a7314a339fee829c" ma:taxonomyFieldName="DocumentType" ma:displayName="Document Type *" ma:indexed="tru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59a16472-e54d-4469-8bcc-596a5adde330}" ma:internalName="TaxCatchAllLabel" ma:readOnly="true" ma:showField="CatchAllDataLabel" ma:web="a5badce5-7d57-4702-a8eb-ada9c2ec2c54">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59a16472-e54d-4469-8bcc-596a5adde330}" ma:internalName="TaxCatchAll" ma:showField="CatchAllData" ma:web="a5badce5-7d57-4702-a8eb-ada9c2ec2c54">
      <xsd:complexType>
        <xsd:complexContent>
          <xsd:extension base="dms:MultiChoiceLookup">
            <xsd:sequence>
              <xsd:element name="Value" type="dms:Lookup" maxOccurs="unbounded" minOccurs="0" nillable="true"/>
            </xsd:sequence>
          </xsd:extension>
        </xsd:complexContent>
      </xsd:complexType>
    </xsd:element>
    <xsd:element name="h6a71f3e574e4344bc34f3fc9dd20054" ma:index="23" nillable="true" ma:taxonomy="true" ma:internalName="h6a71f3e574e4344bc34f3fc9dd20054" ma:taxonomyFieldName="Topic" ma:displayName="Topic *"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
        </xsd:sequence>
      </xsd:complexType>
    </xsd:element>
    <xsd:element name="ContentStatus" ma:index="25" nillable="true" ma:displayName="Content Status" ma:description="Optional column to indicate document status: no status, draft, final or expired.​" ma:format="RadioButtons" ma:internalName="ContentStatus">
      <xsd:simpleType>
        <xsd:restriction base="dms:Choice">
          <xsd:enumeration value="­"/>
          <xsd:enumeration value="Draft"/>
          <xsd:enumeration value="Final"/>
          <xsd:enumeration value="Expired"/>
        </xsd:restriction>
      </xsd:simpleType>
    </xsd:element>
    <xsd:element name="j169e817e0ee4eb8974e6fc4a2762909" ma:index="26" nillable="true" ma:taxonomy="true" ma:internalName="j169e817e0ee4eb8974e6fc4a2762909" ma:taxonomyFieldName="CriticalForLongTermRetention" ma:displayName="Critical for long-term retention?" ma:default="" ma:fieldId="{3169e817-e0ee-4eb8-974e-6fc4a2762909}" ma:sspId="73f51738-d318-4883-9d64-4f0bd0ccc55e" ma:termSetId="59f85175-3dbf-4592-9c1d-453af9da4e8b" ma:anchorId="00000000-0000-0000-0000-000000000000" ma:open="false" ma:isKeyword="false">
      <xsd:complexType>
        <xsd:sequence>
          <xsd:element ref="pc:Terms" minOccurs="0" maxOccurs="1"/>
        </xsd:sequence>
      </xsd:complexType>
    </xsd:element>
    <xsd:element name="j048a4f9aaad4a8990a1d5e5f53cb451" ma:index="28" nillable="true" ma:taxonomy="true" ma:internalName="j048a4f9aaad4a8990a1d5e5f53cb451" ma:taxonomyFieldName="SystemDTAC" ma:displayName="System-DT-AC" ma:default="" ma:fieldId="{3048a4f9-aaad-4a89-90a1-d5e5f53cb451}" ma:sspId="73f51738-d318-4883-9d64-4f0bd0ccc55e" ma:termSetId="1e3381f3-a35f-499a-9a3c-017e5423e02a"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internalName="Category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5badce5-7d57-4702-a8eb-ada9c2ec2c54" elementFormDefault="qualified">
    <xsd:import namespace="http://schemas.microsoft.com/office/2006/documentManagement/types"/>
    <xsd:import namespace="http://schemas.microsoft.com/office/infopath/2007/PartnerControls"/>
    <xsd:element name="SharedWithUsers" ma:index="3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4" nillable="true" ma:displayName="Shared With Details" ma:internalName="SharedWithDetails" ma:readOnly="true">
      <xsd:simpleType>
        <xsd:restriction base="dms:Note">
          <xsd:maxLength value="255"/>
        </xsd:restriction>
      </xsd:simpleType>
    </xsd:element>
    <xsd:element name="TaxKeywordTaxHTField" ma:index="44"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
        </xsd:sequence>
      </xsd:complexType>
    </xsd:element>
    <xsd:element name="SemaphoreItemMetadata" ma:index="45" nillable="true" ma:displayName="Semaphore Status" ma:hidden="true" ma:internalName="SemaphoreItemMetadata">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467340-e311-47a8-8ae9-431a04b01667"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OCR" ma:index="35" nillable="true" ma:displayName="Extracted Text" ma:internalName="MediaServiceOCR" ma:readOnly="true">
      <xsd:simpleType>
        <xsd:restriction base="dms:Note">
          <xsd:maxLength value="255"/>
        </xsd:restriction>
      </xsd:simpleType>
    </xsd:element>
    <xsd:element name="MediaServiceGenerationTime" ma:index="36" nillable="true" ma:displayName="MediaServiceGenerationTime" ma:hidden="true" ma:internalName="MediaServiceGenerationTime" ma:readOnly="true">
      <xsd:simpleType>
        <xsd:restriction base="dms:Text"/>
      </xsd:simpleType>
    </xsd:element>
    <xsd:element name="MediaServiceEventHashCode" ma:index="37" nillable="true" ma:displayName="MediaServiceEventHashCode" ma:hidden="true" ma:internalName="MediaServiceEventHashCode" ma:readOnly="true">
      <xsd:simpleType>
        <xsd:restriction base="dms:Text"/>
      </xsd:simpleType>
    </xsd:element>
    <xsd:element name="MediaServiceDateTaken" ma:index="38" nillable="true" ma:displayName="MediaServiceDateTaken" ma:hidden="true" ma:internalName="MediaServiceDateTaken" ma:readOnly="true">
      <xsd:simpleType>
        <xsd:restriction base="dms:Text"/>
      </xsd:simpleType>
    </xsd:element>
    <xsd:element name="MediaServiceAutoKeyPoints" ma:index="39" nillable="true" ma:displayName="MediaServiceAutoKeyPoints" ma:hidden="true" ma:internalName="MediaServiceAutoKeyPoints" ma:readOnly="true">
      <xsd:simpleType>
        <xsd:restriction base="dms:Note"/>
      </xsd:simpleType>
    </xsd:element>
    <xsd:element name="MediaServiceKeyPoints" ma:index="40" nillable="true" ma:displayName="KeyPoints" ma:internalName="MediaServiceKeyPoints" ma:readOnly="true">
      <xsd:simpleType>
        <xsd:restriction base="dms:Note">
          <xsd:maxLength value="255"/>
        </xsd:restriction>
      </xsd:simpleType>
    </xsd:element>
    <xsd:element name="MediaLengthInSeconds" ma:index="46" nillable="true" ma:displayName="Length (seconds)" ma:internalName="MediaLengthInSeconds" ma:readOnly="true">
      <xsd:simpleType>
        <xsd:restriction base="dms:Unknown"/>
      </xsd:simpleType>
    </xsd:element>
    <xsd:element name="lcf76f155ced4ddcb4097134ff3c332f" ma:index="48" nillable="true" ma:taxonomy="true" ma:internalName="lcf76f155ced4ddcb4097134ff3c332f" ma:taxonomyFieldName="MediaServiceImageTags" ma:displayName="Image Tags" ma:readOnly="false" ma:fieldId="{5cf76f15-5ced-4ddc-b409-7134ff3c332f}" ma:taxonomyMulti="true" ma:sspId="73f51738-d318-4883-9d64-4f0bd0ccc55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4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73f51738-d318-4883-9d64-4f0bd0ccc55e" ContentTypeId="0x0101009BA85F8052A6DA4FA3E31FF9F74C6970" PreviousValue="false"/>
</file>

<file path=customXml/item3.xml><?xml version="1.0" encoding="utf-8"?>
<?mso-contentType ?>
<spe:Receivers xmlns:spe="http://schemas.microsoft.com/sharepoint/events"/>
</file>

<file path=customXml/item4.xml><?xml version="1.0" encoding="utf-8"?>
<ct:contentTypeSchema xmlns:ct="http://schemas.microsoft.com/office/2006/metadata/contentType" xmlns:ma="http://schemas.microsoft.com/office/2006/metadata/properties/metaAttributes" ct:_="" ma:_="" ma:contentTypeName="Document" ma:contentTypeID="0x0101004FC894FE0963B045A814D4F8B8F77863" ma:contentTypeVersion="7" ma:contentTypeDescription="Create a new document." ma:contentTypeScope="" ma:versionID="a205f9a1667ddc754ae4903239784794">
  <xsd:schema xmlns:xsd="http://www.w3.org/2001/XMLSchema" xmlns:xs="http://www.w3.org/2001/XMLSchema" xmlns:p="http://schemas.microsoft.com/office/2006/metadata/properties" xmlns:ns1="http://schemas.microsoft.com/sharepoint/v3" xmlns:ns2="fe7f5b94-830e-4452-bfd5-53bd544a7fe6" xmlns:ns3="207142f2-a855-436f-a174-0fa3844dcac9" xmlns:ns4="http://schemas.microsoft.com/sharepoint/v4" targetNamespace="http://schemas.microsoft.com/office/2006/metadata/properties" ma:root="true" ma:fieldsID="92d8edb4efd6214382df4267ae6f9b30" ns1:_="" ns2:_="" ns3:_="" ns4:_="">
    <xsd:import namespace="http://schemas.microsoft.com/sharepoint/v3"/>
    <xsd:import namespace="fe7f5b94-830e-4452-bfd5-53bd544a7fe6"/>
    <xsd:import namespace="207142f2-a855-436f-a174-0fa3844dcac9"/>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SearchProperties" minOccurs="0"/>
                <xsd:element ref="ns3:MediaServiceObjectDetectorVersions" minOccurs="0"/>
                <xsd:element ref="ns4:IconOverlay" minOccurs="0"/>
                <xsd:element ref="ns1:_vti_ItemDeclaredRecord" minOccurs="0"/>
                <xsd:element ref="ns1:_vti_ItemHoldRecord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16" nillable="true" ma:displayName="Declared Record" ma:hidden="true" ma:internalName="_vti_ItemDeclaredRecord" ma:readOnly="true">
      <xsd:simpleType>
        <xsd:restriction base="dms:DateTime"/>
      </xsd:simpleType>
    </xsd:element>
    <xsd:element name="_vti_ItemHoldRecordStatus" ma:index="17"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e7f5b94-830e-4452-bfd5-53bd544a7fe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07142f2-a855-436f-a174-0fa3844dcac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5"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p:properties xmlns:p="http://schemas.microsoft.com/office/2006/metadata/properties" xmlns:xsi="http://www.w3.org/2001/XMLSchema-instance" xmlns:pc="http://schemas.microsoft.com/office/infopath/2007/PartnerControls">
  <documentManagement>
    <IconOverlay xmlns="http://schemas.microsoft.com/sharepoint/v4">|pptx|lockoverlay.png</IconOverlay>
    <_vti_ItemDeclaredRecord xmlns="http://schemas.microsoft.com/sharepoint/v3">2024-05-08T13:41:42+00:00</_vti_ItemDeclaredRecord>
    <_vti_ItemHoldRecordStatus xmlns="http://schemas.microsoft.com/sharepoint/v3">273</_vti_ItemHoldRecordStatus>
  </documentManagement>
</p:properties>
</file>

<file path=customXml/itemProps1.xml><?xml version="1.0" encoding="utf-8"?>
<ds:datastoreItem xmlns:ds="http://schemas.openxmlformats.org/officeDocument/2006/customXml" ds:itemID="{1C389105-D8AB-4D1E-B14F-3F505F8E1E75}"/>
</file>

<file path=customXml/itemProps2.xml><?xml version="1.0" encoding="utf-8"?>
<ds:datastoreItem xmlns:ds="http://schemas.openxmlformats.org/officeDocument/2006/customXml" ds:itemID="{1E727852-37D9-4637-8A03-8B70135F62F3}"/>
</file>

<file path=customXml/itemProps3.xml><?xml version="1.0" encoding="utf-8"?>
<ds:datastoreItem xmlns:ds="http://schemas.openxmlformats.org/officeDocument/2006/customXml" ds:itemID="{C7823F64-2378-4DF1-AF14-95B79257CE33}"/>
</file>

<file path=customXml/itemProps4.xml><?xml version="1.0" encoding="utf-8"?>
<ds:datastoreItem xmlns:ds="http://schemas.openxmlformats.org/officeDocument/2006/customXml" ds:itemID="{69493BC2-9C7C-4C03-9E30-B9C2AE66A8C2}"/>
</file>

<file path=customXml/itemProps5.xml><?xml version="1.0" encoding="utf-8"?>
<ds:datastoreItem xmlns:ds="http://schemas.openxmlformats.org/officeDocument/2006/customXml" ds:itemID="{F13FC6FA-430D-490D-97CE-C41B0C3BCD02}"/>
</file>

<file path=customXml/itemProps6.xml><?xml version="1.0" encoding="utf-8"?>
<ds:datastoreItem xmlns:ds="http://schemas.openxmlformats.org/officeDocument/2006/customXml" ds:itemID="{D68C55D2-C4EF-4650-BB2A-1074E3C1B4DC}"/>
</file>

<file path=docProps/app.xml><?xml version="1.0" encoding="utf-8"?>
<Properties xmlns="http://schemas.openxmlformats.org/officeDocument/2006/extended-properties" xmlns:vt="http://schemas.openxmlformats.org/officeDocument/2006/docPropsVTypes">
  <Template/>
  <TotalTime>2692</TotalTime>
  <Words>1628</Words>
  <Application>Microsoft Office PowerPoint</Application>
  <PresentationFormat>On-screen Show (4:3)</PresentationFormat>
  <Paragraphs>188</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Implementation </vt:lpstr>
      <vt:lpstr>During implementation, it is important to note :</vt:lpstr>
      <vt:lpstr>Monitoring</vt:lpstr>
      <vt:lpstr>Monitoring</vt:lpstr>
      <vt:lpstr>Monitoring</vt:lpstr>
      <vt:lpstr>Monitoring </vt:lpstr>
      <vt:lpstr>Types of Monitoring</vt:lpstr>
      <vt:lpstr>Project-level Monitoring &amp; Evaluation</vt:lpstr>
      <vt:lpstr>Project-level Monitoring &amp; Evaluation</vt:lpstr>
      <vt:lpstr>Community-led Monitoring</vt:lpstr>
      <vt:lpstr>Community-led Monitoring</vt:lpstr>
      <vt:lpstr>Community-led Monitoring </vt:lpstr>
      <vt:lpstr>Community-led Monitoring</vt:lpstr>
      <vt:lpstr>WHAT ARE THE ESSENTIAL INDICATORS FOR Community ACTIVITIES?</vt:lpstr>
      <vt:lpstr>Coordinating Monitoring With Implementation:</vt:lpstr>
      <vt:lpstr>Coordinating Monitoring With Implementation</vt:lpstr>
      <vt:lpstr>Coordinating Monitoring With Implementation</vt:lpstr>
      <vt:lpstr>Coordinating Monitoring With Implementation</vt:lpstr>
      <vt:lpstr>Dissemination Monitoring Information</vt:lpstr>
      <vt:lpstr>Facilitating Community-led Monitoring</vt:lpstr>
      <vt:lpstr>Facilitating Community-led Monitoring</vt:lpstr>
      <vt:lpstr>Facilitating Community-led Monitoring</vt:lpstr>
      <vt:lpstr>Facilitating Community-led Monitoring</vt:lpstr>
      <vt:lpstr>Methods for collecting M &amp; E Information</vt:lpstr>
      <vt:lpstr>Methods for collecting M &amp; E Information</vt:lpstr>
      <vt:lpstr>Distinction between Qualitative and Quantitative Research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Engagement Training Of Frontline Workers Trainers</dc:title>
  <dc:creator>Dr. Salah</dc:creator>
  <cp:lastModifiedBy>Saydeh Dableh</cp:lastModifiedBy>
  <cp:revision>76</cp:revision>
  <dcterms:created xsi:type="dcterms:W3CDTF">2019-03-05T12:27:19Z</dcterms:created>
  <dcterms:modified xsi:type="dcterms:W3CDTF">2019-10-28T10:54:00Z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TC060888081033</vt:lpwstr>
  </property>
  <property fmtid="{D5CDD505-2E9C-101B-9397-08002B2CF9AE}" pid="3" name="ContentTypeId">
    <vt:lpwstr>0x0101004FC894FE0963B045A814D4F8B8F77863</vt:lpwstr>
  </property>
  <property fmtid="{D5CDD505-2E9C-101B-9397-08002B2CF9AE}" pid="4" name="OfficeDivision">
    <vt:lpwstr>383;#Lebanon-2490|9edb7c65-e5d5-4e49-90eb-6706d834a52d</vt:lpwstr>
  </property>
  <property fmtid="{D5CDD505-2E9C-101B-9397-08002B2CF9AE}" pid="5" name="TaxKeyword">
    <vt:lpwstr/>
  </property>
  <property fmtid="{D5CDD505-2E9C-101B-9397-08002B2CF9AE}" pid="6" name="SystemDTAC">
    <vt:lpwstr/>
  </property>
  <property fmtid="{D5CDD505-2E9C-101B-9397-08002B2CF9AE}" pid="7" name="Topic">
    <vt:lpwstr/>
  </property>
  <property fmtid="{D5CDD505-2E9C-101B-9397-08002B2CF9AE}" pid="8" name="MediaServiceImageTags">
    <vt:lpwstr/>
  </property>
  <property fmtid="{D5CDD505-2E9C-101B-9397-08002B2CF9AE}" pid="9" name="CriticalForLongTermRetention">
    <vt:lpwstr/>
  </property>
  <property fmtid="{D5CDD505-2E9C-101B-9397-08002B2CF9AE}" pid="10" name="DocumentType">
    <vt:lpwstr/>
  </property>
  <property fmtid="{D5CDD505-2E9C-101B-9397-08002B2CF9AE}" pid="11" name="GeographicScope">
    <vt:lpwstr/>
  </property>
  <property fmtid="{D5CDD505-2E9C-101B-9397-08002B2CF9AE}" pid="12" name="K_UNICEFComments">
    <vt:lpwstr/>
  </property>
  <property fmtid="{D5CDD505-2E9C-101B-9397-08002B2CF9AE}" pid="13" name="mda26ace941f4791a7314a339fee829c">
    <vt:lpwstr/>
  </property>
  <property fmtid="{D5CDD505-2E9C-101B-9397-08002B2CF9AE}" pid="14" name="h6a71f3e574e4344bc34f3fc9dd20054">
    <vt:lpwstr/>
  </property>
  <property fmtid="{D5CDD505-2E9C-101B-9397-08002B2CF9AE}" pid="15" name="K_UNICEFRequestedBy">
    <vt:lpwstr>831</vt:lpwstr>
  </property>
  <property fmtid="{D5CDD505-2E9C-101B-9397-08002B2CF9AE}" pid="16" name="K_UNICEFStatus">
    <vt:lpwstr>Approved</vt:lpwstr>
  </property>
  <property fmtid="{D5CDD505-2E9C-101B-9397-08002B2CF9AE}" pid="17" name="K_UNICEFApprovedBy">
    <vt:lpwstr>831</vt:lpwstr>
  </property>
  <property fmtid="{D5CDD505-2E9C-101B-9397-08002B2CF9AE}" pid="18" name="TaxCatchAll">
    <vt:lpwstr>383;#Lebanon-2490|9edb7c65-e5d5-4e49-90eb-6706d834a52d</vt:lpwstr>
  </property>
  <property fmtid="{D5CDD505-2E9C-101B-9397-08002B2CF9AE}" pid="19" name="j169e817e0ee4eb8974e6fc4a2762909">
    <vt:lpwstr/>
  </property>
  <property fmtid="{D5CDD505-2E9C-101B-9397-08002B2CF9AE}" pid="20" name="k8c968e8c72a4eda96b7e8fdbe192be2">
    <vt:lpwstr/>
  </property>
  <property fmtid="{D5CDD505-2E9C-101B-9397-08002B2CF9AE}" pid="21" name="j048a4f9aaad4a8990a1d5e5f53cb451">
    <vt:lpwstr/>
  </property>
  <property fmtid="{D5CDD505-2E9C-101B-9397-08002B2CF9AE}" pid="22" name="ga975397408f43e4b84ec8e5a598e523">
    <vt:lpwstr>Lebanon-2490|9edb7c65-e5d5-4e49-90eb-6706d834a52d</vt:lpwstr>
  </property>
  <property fmtid="{D5CDD505-2E9C-101B-9397-08002B2CF9AE}" pid="23" name="ecm_ItemDeleteBlockHolders">
    <vt:lpwstr>ecm_InPlaceRecordLock</vt:lpwstr>
  </property>
  <property fmtid="{D5CDD505-2E9C-101B-9397-08002B2CF9AE}" pid="24" name="ecm_RecordRestrictions">
    <vt:lpwstr>BlockDelete, BlockEdit</vt:lpwstr>
  </property>
  <property fmtid="{D5CDD505-2E9C-101B-9397-08002B2CF9AE}" pid="25" name="ecm_ItemLockHolders">
    <vt:lpwstr>ecm_InPlaceRecordLock</vt:lpwstr>
  </property>
  <property fmtid="{D5CDD505-2E9C-101B-9397-08002B2CF9AE}" pid="26" name="IsK_UNICEFApproved">
    <vt:bool>true</vt:bool>
  </property>
</Properties>
</file>