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0" r:id="rId5"/>
    <p:sldId id="264" r:id="rId6"/>
  </p:sldIdLst>
  <p:sldSz cx="9144000" cy="6858000" type="screen4x3"/>
  <p:notesSz cx="69977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Corp." initials="" lastIdx="0" clrIdx="0"/>
  <p:cmAuthor id="2" name="Marwa Kamel" initials="MK" lastIdx="2" clrIdx="1">
    <p:extLst>
      <p:ext uri="{19B8F6BF-5375-455C-9EA6-DF929625EA0E}">
        <p15:presenceInfo xmlns:p15="http://schemas.microsoft.com/office/powerpoint/2012/main" userId="Marwa Kamel" providerId="None"/>
      </p:ext>
    </p:extLst>
  </p:cmAuthor>
  <p:cmAuthor id="3" name="Asmaa Shokry" initials="AS" lastIdx="2" clrIdx="2">
    <p:extLst>
      <p:ext uri="{19B8F6BF-5375-455C-9EA6-DF929625EA0E}">
        <p15:presenceInfo xmlns:p15="http://schemas.microsoft.com/office/powerpoint/2012/main" userId="a40aab5a1d0e38e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1346" autoAdjust="0"/>
  </p:normalViewPr>
  <p:slideViewPr>
    <p:cSldViewPr>
      <p:cViewPr varScale="1">
        <p:scale>
          <a:sx n="84" d="100"/>
          <a:sy n="84" d="100"/>
        </p:scale>
        <p:origin x="180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84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19" Type="http://schemas.openxmlformats.org/officeDocument/2006/relationships/customXml" Target="../customXml/item6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17D9E5-8A18-41F3-A685-5F30279683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Course Description                                                       Day 1, Annex 2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F10AF6-1769-4F46-BDD9-4018B8E441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9A28B-C27A-41D6-9428-3B985C4321BB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378C8-C110-44B7-8A2C-8BC672C73C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55AD3-7EC2-4F6C-81C0-7067B987B6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BC3E9-2B35-44D3-9965-DA47FB89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134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r>
              <a:rPr lang="en-US" altLang="en-US"/>
              <a:t>Course Description                                                       Day 1, Annex 2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B732AF5F-A3B7-45A9-A34E-00349B99D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89747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Click to add notes</a:t>
            </a: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108E20-6B8D-4D3E-992B-221B4EB549C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Course Description                                                       Day 1, Annex 2 </a:t>
            </a:r>
          </a:p>
        </p:txBody>
      </p:sp>
    </p:spTree>
    <p:extLst>
      <p:ext uri="{BB962C8B-B14F-4D97-AF65-F5344CB8AC3E}">
        <p14:creationId xmlns:p14="http://schemas.microsoft.com/office/powerpoint/2010/main" val="3980732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en-US" altLang="en-US"/>
              <a:t>How presentation will benefit audience: Adult learners are more interested in a subject if they know how or why it is important to them.</a:t>
            </a:r>
          </a:p>
          <a:p>
            <a:pPr lvl="1">
              <a:buFontTx/>
              <a:buChar char="•"/>
            </a:pPr>
            <a:r>
              <a:rPr lang="en-US" altLang="en-US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B085BA-3D76-483F-901C-49C5E200318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Course Description                                                       Day 1, Annex 2 </a:t>
            </a:r>
          </a:p>
        </p:txBody>
      </p:sp>
    </p:spTree>
    <p:extLst>
      <p:ext uri="{BB962C8B-B14F-4D97-AF65-F5344CB8AC3E}">
        <p14:creationId xmlns:p14="http://schemas.microsoft.com/office/powerpoint/2010/main" val="1301589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Lesson descriptions should be brief.</a:t>
            </a: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DA4339-33AB-470A-999C-46124FA35B21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Course Description                                                       Day 1, Annex 2 </a:t>
            </a:r>
          </a:p>
        </p:txBody>
      </p:sp>
    </p:spTree>
    <p:extLst>
      <p:ext uri="{BB962C8B-B14F-4D97-AF65-F5344CB8AC3E}">
        <p14:creationId xmlns:p14="http://schemas.microsoft.com/office/powerpoint/2010/main" val="126079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Course Description                                                       Day 1, Annex 2 </a:t>
            </a:r>
          </a:p>
        </p:txBody>
      </p:sp>
    </p:spTree>
    <p:extLst>
      <p:ext uri="{BB962C8B-B14F-4D97-AF65-F5344CB8AC3E}">
        <p14:creationId xmlns:p14="http://schemas.microsoft.com/office/powerpoint/2010/main" val="215597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Course Description                                                       Day 1, Annex 2 </a:t>
            </a:r>
          </a:p>
        </p:txBody>
      </p:sp>
    </p:spTree>
    <p:extLst>
      <p:ext uri="{BB962C8B-B14F-4D97-AF65-F5344CB8AC3E}">
        <p14:creationId xmlns:p14="http://schemas.microsoft.com/office/powerpoint/2010/main" val="25622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Univers LT Std 45 Light" panose="020B04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Univers LT Std 45 Light" panose="020B04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6CE-DB70-4AD8-AA46-94EC5785DF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36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EFF2-A8F5-4A6F-9D5B-E28613CB31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87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65F2-00D8-4681-83A3-BBFFD53D77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864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CB9C9B5-0225-4013-A628-C521ADF45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25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Univers LT Std 45 Light" panose="020B04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Univers LT Std 45 Light" panose="020B0403020202020204" pitchFamily="34" charset="0"/>
              </a:defRPr>
            </a:lvl1pPr>
            <a:lvl2pPr>
              <a:defRPr>
                <a:latin typeface="Univers LT Std 45 Light" panose="020B0403020202020204" pitchFamily="34" charset="0"/>
              </a:defRPr>
            </a:lvl2pPr>
            <a:lvl3pPr>
              <a:defRPr>
                <a:latin typeface="Univers LT Std 45 Light" panose="020B0403020202020204" pitchFamily="34" charset="0"/>
              </a:defRPr>
            </a:lvl3pPr>
            <a:lvl4pPr>
              <a:defRPr>
                <a:latin typeface="Univers LT Std 45 Light" panose="020B0403020202020204" pitchFamily="34" charset="0"/>
              </a:defRPr>
            </a:lvl4pPr>
            <a:lvl5pPr>
              <a:defRPr>
                <a:latin typeface="Univers LT Std 45 Light" panose="020B04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B580-8843-4E90-9A06-17769E84E4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03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Univers LT Std 45 Light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Univers LT Std 45 Light" panose="020B04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8198-08AE-4132-A680-EACAFBF017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0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Univers LT Std 45 Light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Univers LT Std 45 Light" panose="020B0403020202020204" pitchFamily="34" charset="0"/>
              </a:defRPr>
            </a:lvl1pPr>
            <a:lvl2pPr>
              <a:defRPr>
                <a:latin typeface="Univers LT Std 45 Light" panose="020B0403020202020204" pitchFamily="34" charset="0"/>
              </a:defRPr>
            </a:lvl2pPr>
            <a:lvl3pPr>
              <a:defRPr>
                <a:latin typeface="Univers LT Std 45 Light" panose="020B0403020202020204" pitchFamily="34" charset="0"/>
              </a:defRPr>
            </a:lvl3pPr>
            <a:lvl4pPr>
              <a:defRPr>
                <a:latin typeface="Univers LT Std 45 Light" panose="020B0403020202020204" pitchFamily="34" charset="0"/>
              </a:defRPr>
            </a:lvl4pPr>
            <a:lvl5pPr>
              <a:defRPr>
                <a:latin typeface="Univers LT Std 45 Light" panose="020B04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Univers LT Std 45 Light" panose="020B0403020202020204" pitchFamily="34" charset="0"/>
              </a:defRPr>
            </a:lvl1pPr>
            <a:lvl2pPr>
              <a:defRPr>
                <a:latin typeface="Univers LT Std 45 Light" panose="020B0403020202020204" pitchFamily="34" charset="0"/>
              </a:defRPr>
            </a:lvl2pPr>
            <a:lvl3pPr>
              <a:defRPr>
                <a:latin typeface="Univers LT Std 45 Light" panose="020B0403020202020204" pitchFamily="34" charset="0"/>
              </a:defRPr>
            </a:lvl3pPr>
            <a:lvl4pPr>
              <a:defRPr>
                <a:latin typeface="Univers LT Std 45 Light" panose="020B0403020202020204" pitchFamily="34" charset="0"/>
              </a:defRPr>
            </a:lvl4pPr>
            <a:lvl5pPr>
              <a:defRPr>
                <a:latin typeface="Univers LT Std 45 Light" panose="020B04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2FD-A4A4-4837-83F7-238A03FBB0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8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Univers LT Std 45 Light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Univers LT Std 45 Light" panose="020B04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Univers LT Std 45 Light" panose="020B0403020202020204" pitchFamily="34" charset="0"/>
              </a:defRPr>
            </a:lvl1pPr>
            <a:lvl2pPr>
              <a:defRPr>
                <a:latin typeface="Univers LT Std 45 Light" panose="020B0403020202020204" pitchFamily="34" charset="0"/>
              </a:defRPr>
            </a:lvl2pPr>
            <a:lvl3pPr>
              <a:defRPr>
                <a:latin typeface="Univers LT Std 45 Light" panose="020B0403020202020204" pitchFamily="34" charset="0"/>
              </a:defRPr>
            </a:lvl3pPr>
            <a:lvl4pPr>
              <a:defRPr>
                <a:latin typeface="Univers LT Std 45 Light" panose="020B0403020202020204" pitchFamily="34" charset="0"/>
              </a:defRPr>
            </a:lvl4pPr>
            <a:lvl5pPr>
              <a:defRPr>
                <a:latin typeface="Univers LT Std 45 Light" panose="020B04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Univers LT Std 45 Light" panose="020B04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Univers LT Std 45 Light" panose="020B0403020202020204" pitchFamily="34" charset="0"/>
              </a:defRPr>
            </a:lvl1pPr>
            <a:lvl2pPr>
              <a:defRPr>
                <a:latin typeface="Univers LT Std 45 Light" panose="020B0403020202020204" pitchFamily="34" charset="0"/>
              </a:defRPr>
            </a:lvl2pPr>
            <a:lvl3pPr>
              <a:defRPr>
                <a:latin typeface="Univers LT Std 45 Light" panose="020B0403020202020204" pitchFamily="34" charset="0"/>
              </a:defRPr>
            </a:lvl3pPr>
            <a:lvl4pPr>
              <a:defRPr>
                <a:latin typeface="Univers LT Std 45 Light" panose="020B0403020202020204" pitchFamily="34" charset="0"/>
              </a:defRPr>
            </a:lvl4pPr>
            <a:lvl5pPr>
              <a:defRPr>
                <a:latin typeface="Univers LT Std 45 Light" panose="020B0403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E5AE-7EAB-4CD6-9D1E-9A980C8776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21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Univers LT Std 45 Light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7F3-675F-4CB2-B180-1BE9B05DDC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84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6E97-F173-4C9D-A55F-573CBFE6EF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27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9F82-9F12-4D69-ACF9-146336F5EF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15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1265-F8EE-49AE-8C81-8734DC2CDC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72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B3AC2-D1E0-4740-9722-BA4151A56D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12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paconsultant.com/training/hr-courses/tot-cours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2">
            <a:extLst>
              <a:ext uri="{FF2B5EF4-FFF2-40B4-BE49-F238E27FC236}">
                <a16:creationId xmlns:a16="http://schemas.microsoft.com/office/drawing/2014/main" id="{CE8E53FD-3C9F-4F28-8F8C-6222CA90BC89}"/>
              </a:ext>
            </a:extLst>
          </p:cNvPr>
          <p:cNvSpPr txBox="1"/>
          <p:nvPr/>
        </p:nvSpPr>
        <p:spPr>
          <a:xfrm>
            <a:off x="0" y="15240"/>
            <a:ext cx="9144000" cy="1489075"/>
          </a:xfrm>
          <a:prstGeom prst="rect">
            <a:avLst/>
          </a:prstGeom>
          <a:solidFill>
            <a:srgbClr val="00AEEF"/>
          </a:solidFill>
          <a:ln w="3810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>
                <a:solidFill>
                  <a:srgbClr val="FFFFFF"/>
                </a:solidFill>
                <a:effectLst/>
                <a:latin typeface="UniversLTStd-Light" panose="020B0403020202020204" pitchFamily="34" charset="0"/>
                <a:ea typeface="Calibri" panose="020F0502020204030204" pitchFamily="34" charset="0"/>
                <a:cs typeface="UniversLTStd-Light" panose="020B0403020202020204" pitchFamily="34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D264F2-4552-43DB-9E9E-DCF07125CC41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"/>
            <a:ext cx="3352800" cy="9680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id="{C35C903D-127A-4640-8AB5-295DD388FD09}"/>
              </a:ext>
            </a:extLst>
          </p:cNvPr>
          <p:cNvSpPr txBox="1"/>
          <p:nvPr/>
        </p:nvSpPr>
        <p:spPr>
          <a:xfrm>
            <a:off x="0" y="1638299"/>
            <a:ext cx="9144000" cy="3581401"/>
          </a:xfrm>
          <a:prstGeom prst="rect">
            <a:avLst/>
          </a:prstGeom>
          <a:solidFill>
            <a:srgbClr val="C7EDFB"/>
          </a:solidFill>
          <a:ln w="3810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00000"/>
              </a:solidFill>
              <a:latin typeface="UniversLTStd-UltraCn" panose="020B0608030502060204" pitchFamily="34" charset="0"/>
              <a:ea typeface="Calibri" panose="020F0502020204030204" pitchFamily="34" charset="0"/>
              <a:cs typeface="UniversLTStd-UltraCn" panose="020B060803050206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00000"/>
              </a:solidFill>
              <a:latin typeface="UniversLTStd-UltraCn" panose="020B0608030502060204" pitchFamily="34" charset="0"/>
              <a:ea typeface="Calibri" panose="020F0502020204030204" pitchFamily="34" charset="0"/>
              <a:cs typeface="UniversLTStd-UltraCn" panose="020B060803050206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COMMUNITY</a:t>
            </a:r>
            <a:r>
              <a:rPr lang="en-US" sz="4000" dirty="0"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ENGAGEMENT</a:t>
            </a:r>
            <a:endParaRPr lang="en-US" sz="4000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TRAINING</a:t>
            </a:r>
            <a:endParaRPr lang="en-US" sz="4000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1100" b="1" u="sng" dirty="0">
              <a:solidFill>
                <a:srgbClr val="000000"/>
              </a:solidFill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UniversLTStd-Light" panose="020B0403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1100" b="1" u="sng" dirty="0">
              <a:solidFill>
                <a:srgbClr val="000000"/>
              </a:solidFill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UniversLTStd-Light" panose="020B0403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Light" panose="020B0403020202020204" pitchFamily="34" charset="0"/>
              </a:rPr>
              <a:t>FOR USE BY FRONT-LINE TRAINERS IN LEBANON</a:t>
            </a:r>
            <a:r>
              <a:rPr lang="en-US" sz="2000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 </a:t>
            </a:r>
            <a:endParaRPr lang="en-US" sz="2000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600" dirty="0">
                <a:solidFill>
                  <a:srgbClr val="000000"/>
                </a:solidFill>
                <a:effectLst/>
                <a:latin typeface="UniversLTStd-UltraCn" panose="020B060803050206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600" dirty="0">
                <a:solidFill>
                  <a:srgbClr val="000000"/>
                </a:solidFill>
                <a:effectLst/>
                <a:latin typeface="UniversLTStd-UltraCn" panose="020B060803050206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32">
            <a:extLst>
              <a:ext uri="{FF2B5EF4-FFF2-40B4-BE49-F238E27FC236}">
                <a16:creationId xmlns:a16="http://schemas.microsoft.com/office/drawing/2014/main" id="{D13F9A9B-6940-4CB7-8545-B7D6C08F3AA7}"/>
              </a:ext>
            </a:extLst>
          </p:cNvPr>
          <p:cNvSpPr txBox="1"/>
          <p:nvPr/>
        </p:nvSpPr>
        <p:spPr>
          <a:xfrm>
            <a:off x="0" y="5353684"/>
            <a:ext cx="9144000" cy="1524000"/>
          </a:xfrm>
          <a:prstGeom prst="rect">
            <a:avLst/>
          </a:prstGeom>
          <a:solidFill>
            <a:srgbClr val="00AEEF"/>
          </a:solidFill>
          <a:ln w="3810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4400" b="1">
                <a:solidFill>
                  <a:schemeClr val="bg1"/>
                </a:solidFill>
                <a:latin typeface="Univers LT Std 45 Light" panose="020B0403020202020204" pitchFamily="34" charset="0"/>
              </a:rPr>
              <a:t>Course Description</a:t>
            </a:r>
            <a:endParaRPr lang="en-US" sz="4400" b="1" dirty="0">
              <a:solidFill>
                <a:schemeClr val="bg1"/>
              </a:solidFill>
              <a:latin typeface="Univers LT Std 45 Light" panose="020B04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US" sz="4800" b="1" dirty="0">
                <a:solidFill>
                  <a:srgbClr val="002060"/>
                </a:solidFill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87874"/>
          </a:xfrm>
        </p:spPr>
        <p:txBody>
          <a:bodyPr>
            <a:normAutofit/>
          </a:bodyPr>
          <a:lstStyle/>
          <a:p>
            <a:pPr marL="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+mj-lt"/>
              </a:rPr>
              <a:t>The Training of Trainers Course will help you unleash your natural potential as a </a:t>
            </a:r>
            <a:r>
              <a:rPr lang="en-US" sz="3200" b="1" i="1" dirty="0">
                <a:latin typeface="+mj-lt"/>
              </a:rPr>
              <a:t>Trainer</a:t>
            </a:r>
            <a:r>
              <a:rPr lang="en-US" sz="3200" dirty="0">
                <a:latin typeface="+mj-lt"/>
              </a:rPr>
              <a:t> while giving you the basic, yet essential, skills needed to effectively train and capacity others on CE. </a:t>
            </a:r>
          </a:p>
          <a:p>
            <a:pPr marL="457200" indent="-2889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+mj-lt"/>
              </a:rPr>
              <a:t>In this program you will learn how to become a </a:t>
            </a:r>
            <a:r>
              <a:rPr lang="en-US" sz="3200" b="1" i="1" dirty="0">
                <a:latin typeface="+mj-lt"/>
                <a:hlinkClick r:id="rId3"/>
              </a:rPr>
              <a:t>Community Engagement Trainer</a:t>
            </a:r>
            <a:r>
              <a:rPr lang="en-US" sz="3200" dirty="0">
                <a:latin typeface="+mj-lt"/>
              </a:rPr>
              <a:t>, develop effective training materials and how to understand, assess and address your audience.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1"/>
            <a:ext cx="78867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The Goals of the Course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458200" cy="4434838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>
                <a:latin typeface="+mj-lt"/>
              </a:rPr>
              <a:t>Train and certify a cadre of trainers on Community engagement 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+mj-lt"/>
              </a:rPr>
              <a:t> Expose participants to basics of adult learning methods, techniques to equip them with the needed skills to train frontline workers on Community engagement. </a:t>
            </a:r>
          </a:p>
          <a:p>
            <a:pPr lvl="0">
              <a:lnSpc>
                <a:spcPct val="170000"/>
              </a:lnSpc>
            </a:pPr>
            <a:r>
              <a:rPr lang="en-US" sz="2400" dirty="0">
                <a:latin typeface="+mj-lt"/>
              </a:rPr>
              <a:t>Train participants on designing  a training workshop, developing session plans, formulating training objectives, planning and carrying out a training workshop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543800" cy="1295400"/>
          </a:xfrm>
        </p:spPr>
        <p:txBody>
          <a:bodyPr>
            <a:normAutofit/>
          </a:bodyPr>
          <a:lstStyle/>
          <a:p>
            <a:r>
              <a:rPr lang="en-US" sz="4300" b="1" dirty="0">
                <a:solidFill>
                  <a:srgbClr val="002060"/>
                </a:solidFill>
                <a:latin typeface="Univers LT Std 45 Light" panose="020B0403020202020204" pitchFamily="34" charset="0"/>
              </a:rPr>
              <a:t>Course Methodology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534400" cy="430053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600" dirty="0">
                <a:solidFill>
                  <a:srgbClr val="0070C0"/>
                </a:solidFill>
                <a:latin typeface="+mj-lt"/>
              </a:rPr>
              <a:t>The following training methods will be utilized during the course:</a:t>
            </a:r>
          </a:p>
          <a:p>
            <a:pPr marL="0" lvl="0" indent="0">
              <a:buNone/>
            </a:pPr>
            <a:endParaRPr lang="en-US" sz="1200" dirty="0">
              <a:latin typeface="+mj-lt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+mj-lt"/>
              </a:rPr>
              <a:t>Group-work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+mj-lt"/>
              </a:rPr>
              <a:t>Brainstorming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+mj-lt"/>
              </a:rPr>
              <a:t>Role playing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+mj-lt"/>
              </a:rPr>
              <a:t>Case Studies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+mj-lt"/>
              </a:rPr>
              <a:t>Microteaching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" y="304800"/>
            <a:ext cx="7886700" cy="1325563"/>
          </a:xfrm>
        </p:spPr>
        <p:txBody>
          <a:bodyPr>
            <a:normAutofit/>
          </a:bodyPr>
          <a:lstStyle/>
          <a:p>
            <a:r>
              <a:rPr lang="en-US" sz="4300" b="1" dirty="0">
                <a:solidFill>
                  <a:srgbClr val="002060"/>
                </a:solidFill>
              </a:rPr>
              <a:t>Evaluation of the course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400" dirty="0">
                <a:solidFill>
                  <a:srgbClr val="0070C0"/>
                </a:solidFill>
              </a:rPr>
              <a:t>Course evaluation methods:</a:t>
            </a:r>
            <a:endParaRPr lang="en-US" sz="1800" dirty="0">
              <a:solidFill>
                <a:srgbClr val="0070C0"/>
              </a:solidFill>
            </a:endParaRPr>
          </a:p>
          <a:p>
            <a:pPr marL="661988" lvl="1" indent="-34448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tabLst>
                <a:tab pos="528638" algn="l"/>
              </a:tabLst>
            </a:pPr>
            <a:r>
              <a:rPr lang="en-US" sz="4000" dirty="0"/>
              <a:t>Pre and Post Test</a:t>
            </a:r>
            <a:r>
              <a:rPr lang="en-US" sz="2800" dirty="0"/>
              <a:t> : Not a real test but to gauge the level of knowledge for the participants on CE before and after the training</a:t>
            </a:r>
            <a:r>
              <a:rPr lang="en-US" sz="4000" dirty="0"/>
              <a:t> </a:t>
            </a:r>
          </a:p>
          <a:p>
            <a:pPr marL="661988" lvl="1" indent="-3444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528638" algn="l"/>
              </a:tabLst>
            </a:pPr>
            <a:r>
              <a:rPr lang="en-US" sz="4000" dirty="0"/>
              <a:t>Final Course Evaluation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12A99FCCB20A5945B7573BBA34F6DE29" ma:contentTypeVersion="35" ma:contentTypeDescription="Create a new document." ma:contentTypeScope="" ma:versionID="463919066665c09fdd931b40c5e14755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a5badce5-7d57-4702-a8eb-ada9c2ec2c54" xmlns:ns5="ac467340-e311-47a8-8ae9-431a04b01667" xmlns:ns6="http://schemas.microsoft.com/sharepoint/v4" targetNamespace="http://schemas.microsoft.com/office/2006/metadata/properties" ma:root="true" ma:fieldsID="5871a1cfd8bc97081a9c535119c7aa2e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a5badce5-7d57-4702-a8eb-ada9c2ec2c54"/>
    <xsd:import namespace="ac467340-e311-47a8-8ae9-431a04b01667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2:j169e817e0ee4eb8974e6fc4a2762909" minOccurs="0"/>
                <xsd:element ref="ns2:j048a4f9aaad4a8990a1d5e5f53cb451" minOccurs="0"/>
                <xsd:element ref="ns5:MediaServiceMetadata" minOccurs="0"/>
                <xsd:element ref="ns5:MediaServiceFastMetadata" minOccurs="0"/>
                <xsd:element ref="ns4:SharedWithUsers" minOccurs="0"/>
                <xsd:element ref="ns4:SharedWithDetail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DateTaken" minOccurs="0"/>
                <xsd:element ref="ns5:MediaServiceAutoKeyPoints" minOccurs="0"/>
                <xsd:element ref="ns5:MediaServiceKeyPoints" minOccurs="0"/>
                <xsd:element ref="ns6:IconOverlay" minOccurs="0"/>
                <xsd:element ref="ns1:_vti_ItemHoldRecordStatus" minOccurs="0"/>
                <xsd:element ref="ns1:_vti_ItemDeclaredRecord" minOccurs="0"/>
                <xsd:element ref="ns4:TaxKeywordTaxHTField" minOccurs="0"/>
                <xsd:element ref="ns4:SemaphoreItemMetadata" minOccurs="0"/>
                <xsd:element ref="ns5:MediaLengthInSeconds" minOccurs="0"/>
                <xsd:element ref="ns5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HoldRecordStatus" ma:index="42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  <xsd:element name="_vti_ItemDeclaredRecord" ma:index="43" nillable="true" ma:displayName="Declared Record" ma:hidden="true" ma:internalName="_vti_ItemDeclaredRecord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28;#Lebanon-2490|9edb7c65-e5d5-4e49-90eb-6706d834a52d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59a16472-e54d-4469-8bcc-596a5adde330}" ma:internalName="TaxCatchAllLabel" ma:readOnly="true" ma:showField="CatchAllDataLabel" ma:web="a5badce5-7d57-4702-a8eb-ada9c2ec2c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59a16472-e54d-4469-8bcc-596a5adde330}" ma:internalName="TaxCatchAll" ma:showField="CatchAllData" ma:web="a5badce5-7d57-4702-a8eb-ada9c2ec2c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  <xsd:element name="j169e817e0ee4eb8974e6fc4a2762909" ma:index="26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048a4f9aaad4a8990a1d5e5f53cb451" ma:index="28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adce5-7d57-4702-a8eb-ada9c2ec2c54" elementFormDefault="qualified">
    <xsd:import namespace="http://schemas.microsoft.com/office/2006/documentManagement/types"/>
    <xsd:import namespace="http://schemas.microsoft.com/office/infopath/2007/PartnerControls"/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44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emaphoreItemMetadata" ma:index="45" nillable="true" ma:displayName="Semaphore Status" ma:hidden="true" ma:internalName="SemaphoreItemMeta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67340-e311-47a8-8ae9-431a04b016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C894FE0963B045A814D4F8B8F77863" ma:contentTypeVersion="7" ma:contentTypeDescription="Create a new document." ma:contentTypeScope="" ma:versionID="a205f9a1667ddc754ae4903239784794">
  <xsd:schema xmlns:xsd="http://www.w3.org/2001/XMLSchema" xmlns:xs="http://www.w3.org/2001/XMLSchema" xmlns:p="http://schemas.microsoft.com/office/2006/metadata/properties" xmlns:ns1="http://schemas.microsoft.com/sharepoint/v3" xmlns:ns2="fe7f5b94-830e-4452-bfd5-53bd544a7fe6" xmlns:ns3="207142f2-a855-436f-a174-0fa3844dcac9" xmlns:ns4="http://schemas.microsoft.com/sharepoint/v4" targetNamespace="http://schemas.microsoft.com/office/2006/metadata/properties" ma:root="true" ma:fieldsID="92d8edb4efd6214382df4267ae6f9b30" ns1:_="" ns2:_="" ns3:_="" ns4:_="">
    <xsd:import namespace="http://schemas.microsoft.com/sharepoint/v3"/>
    <xsd:import namespace="fe7f5b94-830e-4452-bfd5-53bd544a7fe6"/>
    <xsd:import namespace="207142f2-a855-436f-a174-0fa3844dcac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6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7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f5b94-830e-4452-bfd5-53bd544a7fe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142f2-a855-436f-a174-0fa3844dc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_vti_ItemDeclaredRecord xmlns="http://schemas.microsoft.com/sharepoint/v3" xsi:nil="true"/>
    <_vti_ItemHoldRecordStatus xmlns="http://schemas.microsoft.com/sharepoint/v3">0</_vti_ItemHoldRecordStatus>
  </documentManagement>
</p:properties>
</file>

<file path=customXml/itemProps1.xml><?xml version="1.0" encoding="utf-8"?>
<ds:datastoreItem xmlns:ds="http://schemas.openxmlformats.org/officeDocument/2006/customXml" ds:itemID="{20E399D3-03F0-42B0-8197-71A8212ED6A3}"/>
</file>

<file path=customXml/itemProps2.xml><?xml version="1.0" encoding="utf-8"?>
<ds:datastoreItem xmlns:ds="http://schemas.openxmlformats.org/officeDocument/2006/customXml" ds:itemID="{B63811DB-3E1B-4993-9E5D-37D3B34F38F2}"/>
</file>

<file path=customXml/itemProps3.xml><?xml version="1.0" encoding="utf-8"?>
<ds:datastoreItem xmlns:ds="http://schemas.openxmlformats.org/officeDocument/2006/customXml" ds:itemID="{6B5CE15D-FBDD-4F58-A435-4E8D3867E5D5}"/>
</file>

<file path=customXml/itemProps4.xml><?xml version="1.0" encoding="utf-8"?>
<ds:datastoreItem xmlns:ds="http://schemas.openxmlformats.org/officeDocument/2006/customXml" ds:itemID="{4158544A-6F69-411B-A46B-CC88B2E51601}"/>
</file>

<file path=customXml/itemProps5.xml><?xml version="1.0" encoding="utf-8"?>
<ds:datastoreItem xmlns:ds="http://schemas.openxmlformats.org/officeDocument/2006/customXml" ds:itemID="{8521CC61-46F5-4041-B40E-BC12298C78EA}"/>
</file>

<file path=customXml/itemProps6.xml><?xml version="1.0" encoding="utf-8"?>
<ds:datastoreItem xmlns:ds="http://schemas.openxmlformats.org/officeDocument/2006/customXml" ds:itemID="{9E94AE4B-124C-4B3C-9FD3-613C7AEC8F3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233</Words>
  <Application>Microsoft Macintosh PowerPoint</Application>
  <PresentationFormat>On-screen Show (4:3)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Univers LT Std 45 Light</vt:lpstr>
      <vt:lpstr>UniversLTStd-Light</vt:lpstr>
      <vt:lpstr>UniversLTStd-UltraCn</vt:lpstr>
      <vt:lpstr>Office Theme</vt:lpstr>
      <vt:lpstr>PowerPoint Presentation</vt:lpstr>
      <vt:lpstr>Introduction</vt:lpstr>
      <vt:lpstr>The Goals of the Course</vt:lpstr>
      <vt:lpstr>Course Methodology</vt:lpstr>
      <vt:lpstr>Evaluation of the course </vt:lpstr>
    </vt:vector>
  </TitlesOfParts>
  <Manager/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Engagement Training Of Frontline Workers Trainers</dc:title>
  <dc:subject/>
  <dc:creator>Dr. Salah</dc:creator>
  <cp:keywords/>
  <dc:description/>
  <cp:lastModifiedBy>Marwa Kamel</cp:lastModifiedBy>
  <cp:revision>29</cp:revision>
  <dcterms:created xsi:type="dcterms:W3CDTF">2019-03-05T12:27:19Z</dcterms:created>
  <dcterms:modified xsi:type="dcterms:W3CDTF">2019-10-29T10:23:32Z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TC060888081033</vt:lpwstr>
  </property>
  <property fmtid="{D5CDD505-2E9C-101B-9397-08002B2CF9AE}" pid="3" name="ContentTypeId">
    <vt:lpwstr>0x0101004FC894FE0963B045A814D4F8B8F77863</vt:lpwstr>
  </property>
  <property fmtid="{D5CDD505-2E9C-101B-9397-08002B2CF9AE}" pid="4" name="OfficeDivision">
    <vt:lpwstr>383;#Lebanon-2490|9edb7c65-e5d5-4e49-90eb-6706d834a52d</vt:lpwstr>
  </property>
  <property fmtid="{D5CDD505-2E9C-101B-9397-08002B2CF9AE}" pid="5" name="TaxKeyword">
    <vt:lpwstr/>
  </property>
  <property fmtid="{D5CDD505-2E9C-101B-9397-08002B2CF9AE}" pid="6" name="SystemDTAC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GeographicScope">
    <vt:lpwstr/>
  </property>
  <property fmtid="{D5CDD505-2E9C-101B-9397-08002B2CF9AE}" pid="12" name="K_UNICEFComments">
    <vt:lpwstr/>
  </property>
  <property fmtid="{D5CDD505-2E9C-101B-9397-08002B2CF9AE}" pid="13" name="mda26ace941f4791a7314a339fee829c">
    <vt:lpwstr/>
  </property>
  <property fmtid="{D5CDD505-2E9C-101B-9397-08002B2CF9AE}" pid="14" name="h6a71f3e574e4344bc34f3fc9dd20054">
    <vt:lpwstr/>
  </property>
  <property fmtid="{D5CDD505-2E9C-101B-9397-08002B2CF9AE}" pid="15" name="K_UNICEFRequestedBy">
    <vt:lpwstr>831</vt:lpwstr>
  </property>
  <property fmtid="{D5CDD505-2E9C-101B-9397-08002B2CF9AE}" pid="16" name="K_UNICEFStatus">
    <vt:lpwstr>Approved</vt:lpwstr>
  </property>
  <property fmtid="{D5CDD505-2E9C-101B-9397-08002B2CF9AE}" pid="17" name="K_UNICEFApprovedBy">
    <vt:lpwstr>831</vt:lpwstr>
  </property>
  <property fmtid="{D5CDD505-2E9C-101B-9397-08002B2CF9AE}" pid="18" name="TaxCatchAll">
    <vt:lpwstr>383;#Lebanon-2490|9edb7c65-e5d5-4e49-90eb-6706d834a52d</vt:lpwstr>
  </property>
  <property fmtid="{D5CDD505-2E9C-101B-9397-08002B2CF9AE}" pid="19" name="j169e817e0ee4eb8974e6fc4a2762909">
    <vt:lpwstr/>
  </property>
  <property fmtid="{D5CDD505-2E9C-101B-9397-08002B2CF9AE}" pid="20" name="k8c968e8c72a4eda96b7e8fdbe192be2">
    <vt:lpwstr/>
  </property>
  <property fmtid="{D5CDD505-2E9C-101B-9397-08002B2CF9AE}" pid="21" name="j048a4f9aaad4a8990a1d5e5f53cb451">
    <vt:lpwstr/>
  </property>
  <property fmtid="{D5CDD505-2E9C-101B-9397-08002B2CF9AE}" pid="22" name="ga975397408f43e4b84ec8e5a598e523">
    <vt:lpwstr>Lebanon-2490|9edb7c65-e5d5-4e49-90eb-6706d834a52d</vt:lpwstr>
  </property>
  <property fmtid="{D5CDD505-2E9C-101B-9397-08002B2CF9AE}" pid="23" name="ecm_ItemDeleteBlockHolders">
    <vt:lpwstr/>
  </property>
  <property fmtid="{D5CDD505-2E9C-101B-9397-08002B2CF9AE}" pid="24" name="ecm_RecordRestrictions">
    <vt:lpwstr/>
  </property>
  <property fmtid="{D5CDD505-2E9C-101B-9397-08002B2CF9AE}" pid="25" name="ecm_ItemLockHolders">
    <vt:lpwstr/>
  </property>
  <property fmtid="{D5CDD505-2E9C-101B-9397-08002B2CF9AE}" pid="26" name="IsK_UNICEFApproved">
    <vt:bool>true</vt:bool>
  </property>
</Properties>
</file>