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5"/>
  </p:notesMasterIdLst>
  <p:handoutMasterIdLst>
    <p:handoutMasterId r:id="rId16"/>
  </p:handoutMasterIdLst>
  <p:sldIdLst>
    <p:sldId id="327" r:id="rId2"/>
    <p:sldId id="335" r:id="rId3"/>
    <p:sldId id="334" r:id="rId4"/>
    <p:sldId id="336" r:id="rId5"/>
    <p:sldId id="337" r:id="rId6"/>
    <p:sldId id="339" r:id="rId7"/>
    <p:sldId id="340" r:id="rId8"/>
    <p:sldId id="328" r:id="rId9"/>
    <p:sldId id="331" r:id="rId10"/>
    <p:sldId id="341" r:id="rId11"/>
    <p:sldId id="342" r:id="rId12"/>
    <p:sldId id="333" r:id="rId13"/>
    <p:sldId id="332" r:id="rId14"/>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Corp." initials="" lastIdx="0" clrIdx="0"/>
  <p:cmAuthor id="2" name="Julianne Birungi" initials="JB" lastIdx="3" clrIdx="1">
    <p:extLst>
      <p:ext uri="{19B8F6BF-5375-455C-9EA6-DF929625EA0E}">
        <p15:presenceInfo xmlns:p15="http://schemas.microsoft.com/office/powerpoint/2012/main" xmlns="" userId="S-1-5-21-889838981-920820592-1903951286-459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C27"/>
    <a:srgbClr val="772D8E"/>
    <a:srgbClr val="FFCC99"/>
    <a:srgbClr val="FF99FF"/>
    <a:srgbClr val="9900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8" autoAdjust="0"/>
    <p:restoredTop sz="94056" autoAdjust="0"/>
  </p:normalViewPr>
  <p:slideViewPr>
    <p:cSldViewPr>
      <p:cViewPr varScale="1">
        <p:scale>
          <a:sx n="101" d="100"/>
          <a:sy n="101" d="100"/>
        </p:scale>
        <p:origin x="-96" y="-12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9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5.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customXml" Target="../customXml/item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F3541B8-08F5-4ADB-ADFD-E51942939E33}"/>
              </a:ext>
            </a:extLst>
          </p:cNvPr>
          <p:cNvSpPr>
            <a:spLocks noGrp="1"/>
          </p:cNvSpPr>
          <p:nvPr>
            <p:ph type="hdr" sz="quarter"/>
          </p:nvPr>
        </p:nvSpPr>
        <p:spPr>
          <a:xfrm>
            <a:off x="0" y="0"/>
            <a:ext cx="3032125" cy="465138"/>
          </a:xfrm>
          <a:prstGeom prst="rect">
            <a:avLst/>
          </a:prstGeom>
        </p:spPr>
        <p:txBody>
          <a:bodyPr vert="horz" lIns="91440" tIns="45720" rIns="91440" bIns="45720" rtlCol="0"/>
          <a:lstStyle>
            <a:lvl1pPr algn="l">
              <a:defRPr sz="1200"/>
            </a:lvl1pPr>
          </a:lstStyle>
          <a:p>
            <a:r>
              <a:rPr lang="en-US"/>
              <a:t>Step 4. Action Planning                                         Day 2, Annex 22</a:t>
            </a:r>
          </a:p>
        </p:txBody>
      </p:sp>
      <p:sp>
        <p:nvSpPr>
          <p:cNvPr id="3" name="Date Placeholder 2">
            <a:extLst>
              <a:ext uri="{FF2B5EF4-FFF2-40B4-BE49-F238E27FC236}">
                <a16:creationId xmlns:a16="http://schemas.microsoft.com/office/drawing/2014/main" xmlns="" id="{453FA445-2356-4AB5-824B-A1729617CB1C}"/>
              </a:ext>
            </a:extLst>
          </p:cNvPr>
          <p:cNvSpPr>
            <a:spLocks noGrp="1"/>
          </p:cNvSpPr>
          <p:nvPr>
            <p:ph type="dt" sz="quarter" idx="1"/>
          </p:nvPr>
        </p:nvSpPr>
        <p:spPr>
          <a:xfrm>
            <a:off x="3963988" y="0"/>
            <a:ext cx="3032125" cy="465138"/>
          </a:xfrm>
          <a:prstGeom prst="rect">
            <a:avLst/>
          </a:prstGeom>
        </p:spPr>
        <p:txBody>
          <a:bodyPr vert="horz" lIns="91440" tIns="45720" rIns="91440" bIns="45720" rtlCol="0"/>
          <a:lstStyle>
            <a:lvl1pPr algn="r">
              <a:defRPr sz="1200"/>
            </a:lvl1pPr>
          </a:lstStyle>
          <a:p>
            <a:fld id="{2BC18822-07DB-4069-8E23-583890704181}" type="datetimeFigureOut">
              <a:rPr lang="en-US" smtClean="0"/>
              <a:t>10/28/2019</a:t>
            </a:fld>
            <a:endParaRPr lang="en-US"/>
          </a:p>
        </p:txBody>
      </p:sp>
      <p:sp>
        <p:nvSpPr>
          <p:cNvPr id="4" name="Footer Placeholder 3">
            <a:extLst>
              <a:ext uri="{FF2B5EF4-FFF2-40B4-BE49-F238E27FC236}">
                <a16:creationId xmlns:a16="http://schemas.microsoft.com/office/drawing/2014/main" xmlns="" id="{B9CAED40-47A2-432D-A9D0-0D2B5585F8F1}"/>
              </a:ext>
            </a:extLst>
          </p:cNvPr>
          <p:cNvSpPr>
            <a:spLocks noGrp="1"/>
          </p:cNvSpPr>
          <p:nvPr>
            <p:ph type="ftr" sz="quarter" idx="2"/>
          </p:nvPr>
        </p:nvSpPr>
        <p:spPr>
          <a:xfrm>
            <a:off x="0" y="8818563"/>
            <a:ext cx="3032125"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FAE0D0CA-37EE-4C72-BA23-1C78449DC3A9}"/>
              </a:ext>
            </a:extLst>
          </p:cNvPr>
          <p:cNvSpPr>
            <a:spLocks noGrp="1"/>
          </p:cNvSpPr>
          <p:nvPr>
            <p:ph type="sldNum" sz="quarter" idx="3"/>
          </p:nvPr>
        </p:nvSpPr>
        <p:spPr>
          <a:xfrm>
            <a:off x="3963988" y="8818563"/>
            <a:ext cx="3032125" cy="465137"/>
          </a:xfrm>
          <a:prstGeom prst="rect">
            <a:avLst/>
          </a:prstGeom>
        </p:spPr>
        <p:txBody>
          <a:bodyPr vert="horz" lIns="91440" tIns="45720" rIns="91440" bIns="45720" rtlCol="0" anchor="b"/>
          <a:lstStyle>
            <a:lvl1pPr algn="r">
              <a:defRPr sz="1200"/>
            </a:lvl1pPr>
          </a:lstStyle>
          <a:p>
            <a:fld id="{92946FB9-839F-4E17-8D48-1C78A3C743B2}" type="slidenum">
              <a:rPr lang="en-US" smtClean="0"/>
              <a:t>‹#›</a:t>
            </a:fld>
            <a:endParaRPr lang="en-US"/>
          </a:p>
        </p:txBody>
      </p:sp>
    </p:spTree>
    <p:extLst>
      <p:ext uri="{BB962C8B-B14F-4D97-AF65-F5344CB8AC3E}">
        <p14:creationId xmlns:p14="http://schemas.microsoft.com/office/powerpoint/2010/main" val="78807153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r>
              <a:rPr lang="en-US" altLang="en-US"/>
              <a:t>Step 4. Action Planning                                         Day 2, Annex 22</a:t>
            </a:r>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ltLang="en-US"/>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altLang="en-US"/>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B732AF5F-A3B7-45A9-A34E-00349B99D9A5}" type="slidenum">
              <a:rPr lang="en-US" altLang="en-US"/>
              <a:pPr/>
              <a:t>‹#›</a:t>
            </a:fld>
            <a:endParaRPr lang="en-US" altLang="en-US"/>
          </a:p>
        </p:txBody>
      </p:sp>
    </p:spTree>
    <p:extLst>
      <p:ext uri="{BB962C8B-B14F-4D97-AF65-F5344CB8AC3E}">
        <p14:creationId xmlns:p14="http://schemas.microsoft.com/office/powerpoint/2010/main" val="3512897478"/>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6A838-3B57-4070-8F3C-E81E8B4148D1}" type="slidenum">
              <a:rPr lang="en-US" altLang="en-US"/>
              <a:pPr/>
              <a:t>1</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Click to add notes</a:t>
            </a:r>
          </a:p>
        </p:txBody>
      </p:sp>
      <p:sp>
        <p:nvSpPr>
          <p:cNvPr id="2" name="Header Placeholder 1">
            <a:extLst>
              <a:ext uri="{FF2B5EF4-FFF2-40B4-BE49-F238E27FC236}">
                <a16:creationId xmlns:a16="http://schemas.microsoft.com/office/drawing/2014/main" xmlns="" id="{5C43C0F2-FD87-42A3-B771-5BE3A412A5D5}"/>
              </a:ext>
            </a:extLst>
          </p:cNvPr>
          <p:cNvSpPr>
            <a:spLocks noGrp="1"/>
          </p:cNvSpPr>
          <p:nvPr>
            <p:ph type="hdr" sz="quarter"/>
          </p:nvPr>
        </p:nvSpPr>
        <p:spPr/>
        <p:txBody>
          <a:bodyPr/>
          <a:lstStyle/>
          <a:p>
            <a:r>
              <a:rPr lang="en-US" altLang="en-US"/>
              <a:t>Step 4. Action Planning                                         Day 2, Annex 22</a:t>
            </a:r>
          </a:p>
        </p:txBody>
      </p:sp>
    </p:spTree>
    <p:extLst>
      <p:ext uri="{BB962C8B-B14F-4D97-AF65-F5344CB8AC3E}">
        <p14:creationId xmlns:p14="http://schemas.microsoft.com/office/powerpoint/2010/main" val="398073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0D8F3-B8D4-4A3B-ABBE-3C6937503845}"/>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xmlns="" id="{32021A19-D524-4C16-BABC-8B21EDA5AA4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2EAB7879-57E1-40A7-86FF-64B70E16E2A2}"/>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191A6618-CA5F-44AF-BE0B-3C33FE866BA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6B8317DD-B16C-4722-BF54-4E16C9E2E66E}"/>
              </a:ext>
            </a:extLst>
          </p:cNvPr>
          <p:cNvSpPr>
            <a:spLocks noGrp="1"/>
          </p:cNvSpPr>
          <p:nvPr>
            <p:ph type="sldNum" sz="quarter" idx="12"/>
          </p:nvPr>
        </p:nvSpPr>
        <p:spPr/>
        <p:txBody>
          <a:bodyPr/>
          <a:lstStyle/>
          <a:p>
            <a:fld id="{0E9586CE-DB70-4AD8-AA46-94EC5785DF8C}" type="slidenum">
              <a:rPr lang="en-US" altLang="en-US" smtClean="0"/>
              <a:pPr/>
              <a:t>‹#›</a:t>
            </a:fld>
            <a:endParaRPr lang="en-US" altLang="en-US"/>
          </a:p>
        </p:txBody>
      </p:sp>
    </p:spTree>
    <p:extLst>
      <p:ext uri="{BB962C8B-B14F-4D97-AF65-F5344CB8AC3E}">
        <p14:creationId xmlns:p14="http://schemas.microsoft.com/office/powerpoint/2010/main" val="369995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82248-249C-42E1-9D12-DAF2A2DF91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67F7AB3-271E-4AD4-9CA6-769693AD74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8AD8B7-177B-4C51-8DA6-AA7811EC0139}"/>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8AF719B0-5B6A-438A-BF97-5B26C031FF8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9D3C18CC-ADAA-4046-8690-964CA0033360}"/>
              </a:ext>
            </a:extLst>
          </p:cNvPr>
          <p:cNvSpPr>
            <a:spLocks noGrp="1"/>
          </p:cNvSpPr>
          <p:nvPr>
            <p:ph type="sldNum" sz="quarter" idx="12"/>
          </p:nvPr>
        </p:nvSpPr>
        <p:spPr/>
        <p:txBody>
          <a:bodyPr/>
          <a:lstStyle/>
          <a:p>
            <a:fld id="{9031EFF2-A8F5-4A6F-9D5B-E28613CB318A}" type="slidenum">
              <a:rPr lang="en-US" altLang="en-US" smtClean="0"/>
              <a:pPr/>
              <a:t>‹#›</a:t>
            </a:fld>
            <a:endParaRPr lang="en-US" altLang="en-US"/>
          </a:p>
        </p:txBody>
      </p:sp>
    </p:spTree>
    <p:extLst>
      <p:ext uri="{BB962C8B-B14F-4D97-AF65-F5344CB8AC3E}">
        <p14:creationId xmlns:p14="http://schemas.microsoft.com/office/powerpoint/2010/main" val="38925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D1BEB57-2DC6-44E2-84E9-988B666E72C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3372CE1-447B-4F5A-AEBC-6CAA4CAC137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E89A47F-1334-49FF-95CE-E56A9CD899F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CEF4F861-2680-4DDF-B6F1-A28D42F1BA85}"/>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62644212-60A8-4D83-8207-012DBEE65D08}"/>
              </a:ext>
            </a:extLst>
          </p:cNvPr>
          <p:cNvSpPr>
            <a:spLocks noGrp="1"/>
          </p:cNvSpPr>
          <p:nvPr>
            <p:ph type="sldNum" sz="quarter" idx="12"/>
          </p:nvPr>
        </p:nvSpPr>
        <p:spPr/>
        <p:txBody>
          <a:bodyPr/>
          <a:lstStyle/>
          <a:p>
            <a:fld id="{09D565F2-00D8-4681-83A3-BBFFD53D77D5}" type="slidenum">
              <a:rPr lang="en-US" altLang="en-US" smtClean="0"/>
              <a:pPr/>
              <a:t>‹#›</a:t>
            </a:fld>
            <a:endParaRPr lang="en-US" altLang="en-US"/>
          </a:p>
        </p:txBody>
      </p:sp>
    </p:spTree>
    <p:extLst>
      <p:ext uri="{BB962C8B-B14F-4D97-AF65-F5344CB8AC3E}">
        <p14:creationId xmlns:p14="http://schemas.microsoft.com/office/powerpoint/2010/main" val="2972773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223D9-343C-45F4-85A8-BD68333C31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40C8C77-8D61-448D-89CA-A19D57B4C8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207F75-995F-489E-BA2F-C3AD95EDAE94}"/>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3101C959-7D4D-4297-9BA1-E741407EFACC}"/>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15AC411A-37C5-4621-AA39-0E7DB296ADE2}"/>
              </a:ext>
            </a:extLst>
          </p:cNvPr>
          <p:cNvSpPr>
            <a:spLocks noGrp="1"/>
          </p:cNvSpPr>
          <p:nvPr>
            <p:ph type="sldNum" sz="quarter" idx="12"/>
          </p:nvPr>
        </p:nvSpPr>
        <p:spPr/>
        <p:txBody>
          <a:bodyPr/>
          <a:lstStyle/>
          <a:p>
            <a:fld id="{5744B580-8843-4E90-9A06-17769E84E498}" type="slidenum">
              <a:rPr lang="en-US" altLang="en-US" smtClean="0"/>
              <a:pPr/>
              <a:t>‹#›</a:t>
            </a:fld>
            <a:endParaRPr lang="en-US" altLang="en-US"/>
          </a:p>
        </p:txBody>
      </p:sp>
    </p:spTree>
    <p:extLst>
      <p:ext uri="{BB962C8B-B14F-4D97-AF65-F5344CB8AC3E}">
        <p14:creationId xmlns:p14="http://schemas.microsoft.com/office/powerpoint/2010/main" val="173107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5FE9F-1965-4DDA-95FD-EFDEBC935B8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13F7A599-7014-4450-9546-D8A336E1E32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42EBB7D-4196-4245-97A6-ECEA6F1BAC6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52F872AA-FA95-4F0D-AE6E-D82FFF18B9A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F6C068F3-4239-429D-A3C9-E20DF5FB079D}"/>
              </a:ext>
            </a:extLst>
          </p:cNvPr>
          <p:cNvSpPr>
            <a:spLocks noGrp="1"/>
          </p:cNvSpPr>
          <p:nvPr>
            <p:ph type="sldNum" sz="quarter" idx="12"/>
          </p:nvPr>
        </p:nvSpPr>
        <p:spPr/>
        <p:txBody>
          <a:bodyPr/>
          <a:lstStyle/>
          <a:p>
            <a:fld id="{E5B48198-08AE-4132-A680-EACAFBF017F8}" type="slidenum">
              <a:rPr lang="en-US" altLang="en-US" smtClean="0"/>
              <a:pPr/>
              <a:t>‹#›</a:t>
            </a:fld>
            <a:endParaRPr lang="en-US" altLang="en-US"/>
          </a:p>
        </p:txBody>
      </p:sp>
    </p:spTree>
    <p:extLst>
      <p:ext uri="{BB962C8B-B14F-4D97-AF65-F5344CB8AC3E}">
        <p14:creationId xmlns:p14="http://schemas.microsoft.com/office/powerpoint/2010/main" val="135051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29133-41BD-409B-A67C-B702B8E6F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4501619-D9CE-4F88-B671-2770AF384B19}"/>
              </a:ext>
            </a:extLst>
          </p:cNvPr>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13D6EE74-2250-4739-8404-32F49CCD9CA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599B3A8-6E4E-44DF-8277-DEE4DB1B1F92}"/>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16F0D180-9708-40F8-B721-C0753EB237AC}"/>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641DBC92-E71E-4C41-AEE2-AF207AFD6B2D}"/>
              </a:ext>
            </a:extLst>
          </p:cNvPr>
          <p:cNvSpPr>
            <a:spLocks noGrp="1"/>
          </p:cNvSpPr>
          <p:nvPr>
            <p:ph type="sldNum" sz="quarter" idx="12"/>
          </p:nvPr>
        </p:nvSpPr>
        <p:spPr/>
        <p:txBody>
          <a:bodyPr/>
          <a:lstStyle/>
          <a:p>
            <a:fld id="{6AB182FD-A4A4-4837-83F7-238A03FBB0F4}" type="slidenum">
              <a:rPr lang="en-US" altLang="en-US" smtClean="0"/>
              <a:pPr/>
              <a:t>‹#›</a:t>
            </a:fld>
            <a:endParaRPr lang="en-US" altLang="en-US"/>
          </a:p>
        </p:txBody>
      </p:sp>
    </p:spTree>
    <p:extLst>
      <p:ext uri="{BB962C8B-B14F-4D97-AF65-F5344CB8AC3E}">
        <p14:creationId xmlns:p14="http://schemas.microsoft.com/office/powerpoint/2010/main" val="364005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B3EF6-5DC6-4A87-B7DB-144AD1CB9C0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76D3AB6-89EA-4A79-A395-9180E01EE7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C89B6B3-FE72-4D0D-B620-9C6FB9FEE1E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13C1967-7A4C-4DF9-AD50-B19A0050C9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60EFFA-3D17-4AA4-8582-DA025454CEC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639B137-E64A-47D3-A4FF-77C716A42F17}"/>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xmlns="" id="{2843349F-E849-440F-B381-9693FD48BF2E}"/>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xmlns="" id="{16EAB9AF-20A0-4FF2-8635-C292FCD3E09D}"/>
              </a:ext>
            </a:extLst>
          </p:cNvPr>
          <p:cNvSpPr>
            <a:spLocks noGrp="1"/>
          </p:cNvSpPr>
          <p:nvPr>
            <p:ph type="sldNum" sz="quarter" idx="12"/>
          </p:nvPr>
        </p:nvSpPr>
        <p:spPr/>
        <p:txBody>
          <a:bodyPr/>
          <a:lstStyle/>
          <a:p>
            <a:fld id="{A282E5AE-7EAB-4CD6-9D1E-9A980C877669}" type="slidenum">
              <a:rPr lang="en-US" altLang="en-US" smtClean="0"/>
              <a:pPr/>
              <a:t>‹#›</a:t>
            </a:fld>
            <a:endParaRPr lang="en-US" altLang="en-US"/>
          </a:p>
        </p:txBody>
      </p:sp>
    </p:spTree>
    <p:extLst>
      <p:ext uri="{BB962C8B-B14F-4D97-AF65-F5344CB8AC3E}">
        <p14:creationId xmlns:p14="http://schemas.microsoft.com/office/powerpoint/2010/main" val="9061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32834-CDD9-42DD-B1DD-DBA9703F97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B7F495C-4DD9-4CB7-B6BF-7A9575C82EA8}"/>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xmlns="" id="{B9F40403-6A66-4596-B1E2-80AC12CA0D6B}"/>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xmlns="" id="{6D349F6C-3E3F-4AAA-B418-2EE217EE1B2F}"/>
              </a:ext>
            </a:extLst>
          </p:cNvPr>
          <p:cNvSpPr>
            <a:spLocks noGrp="1"/>
          </p:cNvSpPr>
          <p:nvPr>
            <p:ph type="sldNum" sz="quarter" idx="12"/>
          </p:nvPr>
        </p:nvSpPr>
        <p:spPr/>
        <p:txBody>
          <a:bodyPr/>
          <a:lstStyle/>
          <a:p>
            <a:fld id="{DE2D97F3-675F-4CB2-B180-1BE9B05DDC74}" type="slidenum">
              <a:rPr lang="en-US" altLang="en-US" smtClean="0"/>
              <a:pPr/>
              <a:t>‹#›</a:t>
            </a:fld>
            <a:endParaRPr lang="en-US" altLang="en-US"/>
          </a:p>
        </p:txBody>
      </p:sp>
    </p:spTree>
    <p:extLst>
      <p:ext uri="{BB962C8B-B14F-4D97-AF65-F5344CB8AC3E}">
        <p14:creationId xmlns:p14="http://schemas.microsoft.com/office/powerpoint/2010/main" val="117944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B28F87C-6777-400A-A759-9FFD687D56D8}"/>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xmlns="" id="{EA2AF8C1-AE48-4481-BFA4-050EDD9109D5}"/>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xmlns="" id="{A81E0424-8581-4B26-A1AE-1714A49D2A12}"/>
              </a:ext>
            </a:extLst>
          </p:cNvPr>
          <p:cNvSpPr>
            <a:spLocks noGrp="1"/>
          </p:cNvSpPr>
          <p:nvPr>
            <p:ph type="sldNum" sz="quarter" idx="12"/>
          </p:nvPr>
        </p:nvSpPr>
        <p:spPr/>
        <p:txBody>
          <a:bodyPr/>
          <a:lstStyle/>
          <a:p>
            <a:fld id="{D9AF6E97-F173-4C9D-A55F-573CBFE6EF3D}" type="slidenum">
              <a:rPr lang="en-US" altLang="en-US" smtClean="0"/>
              <a:pPr/>
              <a:t>‹#›</a:t>
            </a:fld>
            <a:endParaRPr lang="en-US" altLang="en-US"/>
          </a:p>
        </p:txBody>
      </p:sp>
    </p:spTree>
    <p:extLst>
      <p:ext uri="{BB962C8B-B14F-4D97-AF65-F5344CB8AC3E}">
        <p14:creationId xmlns:p14="http://schemas.microsoft.com/office/powerpoint/2010/main" val="382571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F72556-C7BD-489E-B1CC-A92B9DB9120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14970039-DB3B-4960-A6FB-534D099B214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344034C-E95D-46BD-96BD-946F503CA7D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6E94EF51-1776-42BC-B149-0789908B184F}"/>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0C6588C0-22F9-4622-96E6-04A09BD91DA8}"/>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21AEBC39-A4C0-46C5-8519-A24C15CD43EC}"/>
              </a:ext>
            </a:extLst>
          </p:cNvPr>
          <p:cNvSpPr>
            <a:spLocks noGrp="1"/>
          </p:cNvSpPr>
          <p:nvPr>
            <p:ph type="sldNum" sz="quarter" idx="12"/>
          </p:nvPr>
        </p:nvSpPr>
        <p:spPr/>
        <p:txBody>
          <a:bodyPr/>
          <a:lstStyle/>
          <a:p>
            <a:fld id="{F5A99F82-9F12-4D69-ACF9-146336F5EF9B}" type="slidenum">
              <a:rPr lang="en-US" altLang="en-US" smtClean="0"/>
              <a:pPr/>
              <a:t>‹#›</a:t>
            </a:fld>
            <a:endParaRPr lang="en-US" altLang="en-US"/>
          </a:p>
        </p:txBody>
      </p:sp>
    </p:spTree>
    <p:extLst>
      <p:ext uri="{BB962C8B-B14F-4D97-AF65-F5344CB8AC3E}">
        <p14:creationId xmlns:p14="http://schemas.microsoft.com/office/powerpoint/2010/main" val="85141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7F5D1-0EA7-4CAE-8F40-CD3DD8F4F6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82AE90BE-6F92-48B0-8E58-1A2A9751ECE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2E229BF0-538C-4D6E-9168-1EA771C25FB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0E63E62-5745-43CF-87A4-051CFF96604C}"/>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DB374E87-27C1-4E04-8124-27004CFCD620}"/>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52ABD5AF-97A9-4E2A-B17A-5A377DD0738E}"/>
              </a:ext>
            </a:extLst>
          </p:cNvPr>
          <p:cNvSpPr>
            <a:spLocks noGrp="1"/>
          </p:cNvSpPr>
          <p:nvPr>
            <p:ph type="sldNum" sz="quarter" idx="12"/>
          </p:nvPr>
        </p:nvSpPr>
        <p:spPr/>
        <p:txBody>
          <a:bodyPr/>
          <a:lstStyle/>
          <a:p>
            <a:fld id="{F2A31265-F8EE-49AE-8C81-8734DC2CDC19}" type="slidenum">
              <a:rPr lang="en-US" altLang="en-US" smtClean="0"/>
              <a:pPr/>
              <a:t>‹#›</a:t>
            </a:fld>
            <a:endParaRPr lang="en-US" altLang="en-US"/>
          </a:p>
        </p:txBody>
      </p:sp>
    </p:spTree>
    <p:extLst>
      <p:ext uri="{BB962C8B-B14F-4D97-AF65-F5344CB8AC3E}">
        <p14:creationId xmlns:p14="http://schemas.microsoft.com/office/powerpoint/2010/main" val="320269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03CED50-0E04-43DF-A29C-CA1EF57137D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9381FCA4-4E19-46EA-B95F-303B7B3FE3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E6225A-1CF9-4CB3-9A6C-0B259DD7B0A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Univers LT Std 45 Light" panose="020B0403020202020204" pitchFamily="34" charset="0"/>
              </a:defRPr>
            </a:lvl1pPr>
          </a:lstStyle>
          <a:p>
            <a:endParaRPr lang="en-US" altLang="en-US"/>
          </a:p>
        </p:txBody>
      </p:sp>
      <p:sp>
        <p:nvSpPr>
          <p:cNvPr id="5" name="Footer Placeholder 4">
            <a:extLst>
              <a:ext uri="{FF2B5EF4-FFF2-40B4-BE49-F238E27FC236}">
                <a16:creationId xmlns:a16="http://schemas.microsoft.com/office/drawing/2014/main" xmlns="" id="{922077D8-C653-444F-BAD4-950966EF35A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Univers LT Std 45 Light" panose="020B0403020202020204" pitchFamily="34" charset="0"/>
              </a:defRPr>
            </a:lvl1pPr>
          </a:lstStyle>
          <a:p>
            <a:endParaRPr lang="en-US" altLang="en-US"/>
          </a:p>
        </p:txBody>
      </p:sp>
      <p:sp>
        <p:nvSpPr>
          <p:cNvPr id="6" name="Slide Number Placeholder 5">
            <a:extLst>
              <a:ext uri="{FF2B5EF4-FFF2-40B4-BE49-F238E27FC236}">
                <a16:creationId xmlns:a16="http://schemas.microsoft.com/office/drawing/2014/main" xmlns="" id="{90B82A08-4B33-40F4-8183-41A58D3F83B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Univers LT Std 45 Light" panose="020B0403020202020204" pitchFamily="34" charset="0"/>
              </a:defRPr>
            </a:lvl1pPr>
          </a:lstStyle>
          <a:p>
            <a:fld id="{38BB3AC2-D1E0-4740-9722-BA4151A56DD1}" type="slidenum">
              <a:rPr lang="en-US" altLang="en-US" smtClean="0"/>
              <a:pPr/>
              <a:t>‹#›</a:t>
            </a:fld>
            <a:endParaRPr lang="en-US" altLang="en-US"/>
          </a:p>
        </p:txBody>
      </p:sp>
    </p:spTree>
    <p:extLst>
      <p:ext uri="{BB962C8B-B14F-4D97-AF65-F5344CB8AC3E}">
        <p14:creationId xmlns:p14="http://schemas.microsoft.com/office/powerpoint/2010/main" val="18313119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Univers LT Std 45 Light" panose="020B0403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Univers LT Std 45 Light" panose="020B0403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Univers LT Std 45 Light" panose="020B0403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2">
            <a:extLst>
              <a:ext uri="{FF2B5EF4-FFF2-40B4-BE49-F238E27FC236}">
                <a16:creationId xmlns:a16="http://schemas.microsoft.com/office/drawing/2014/main" xmlns="" id="{CE8E53FD-3C9F-4F28-8F8C-6222CA90BC89}"/>
              </a:ext>
            </a:extLst>
          </p:cNvPr>
          <p:cNvSpPr txBox="1"/>
          <p:nvPr/>
        </p:nvSpPr>
        <p:spPr>
          <a:xfrm>
            <a:off x="0" y="15240"/>
            <a:ext cx="9144000" cy="1489075"/>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b="1">
                <a:solidFill>
                  <a:srgbClr val="FFFFFF"/>
                </a:solidFill>
                <a:effectLst/>
                <a:latin typeface="UniversLTStd-Light" panose="020B0403020202020204" pitchFamily="34" charset="0"/>
                <a:ea typeface="Calibri" panose="020F0502020204030204" pitchFamily="34" charset="0"/>
                <a:cs typeface="UniversLTStd-Light" panose="020B0403020202020204" pitchFamily="34" charset="0"/>
              </a:rPr>
              <a:t> </a:t>
            </a:r>
            <a:endParaRPr lang="en-US" sz="1100">
              <a:effectLst/>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59D264F2-4552-43DB-9E9E-DCF07125CC41}"/>
              </a:ext>
            </a:extLst>
          </p:cNvPr>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95600" y="152400"/>
            <a:ext cx="3352800" cy="968058"/>
          </a:xfrm>
          <a:prstGeom prst="rect">
            <a:avLst/>
          </a:prstGeom>
          <a:noFill/>
          <a:ln>
            <a:noFill/>
          </a:ln>
        </p:spPr>
      </p:pic>
      <p:sp>
        <p:nvSpPr>
          <p:cNvPr id="9" name="Text Box 3">
            <a:extLst>
              <a:ext uri="{FF2B5EF4-FFF2-40B4-BE49-F238E27FC236}">
                <a16:creationId xmlns:a16="http://schemas.microsoft.com/office/drawing/2014/main" xmlns="" id="{C35C903D-127A-4640-8AB5-295DD388FD09}"/>
              </a:ext>
            </a:extLst>
          </p:cNvPr>
          <p:cNvSpPr txBox="1"/>
          <p:nvPr/>
        </p:nvSpPr>
        <p:spPr>
          <a:xfrm>
            <a:off x="0" y="1638300"/>
            <a:ext cx="9144000" cy="3331528"/>
          </a:xfrm>
          <a:prstGeom prst="rect">
            <a:avLst/>
          </a:prstGeom>
          <a:solidFill>
            <a:srgbClr val="C7EDFB"/>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COMMUNITY</a:t>
            </a:r>
            <a:r>
              <a:rPr lang="en-US" sz="4000" dirty="0">
                <a:latin typeface="Univers LT Std 45 Light" panose="020B0403020202020204" pitchFamily="34" charset="0"/>
                <a:ea typeface="Calibri" panose="020F0502020204030204" pitchFamily="34" charset="0"/>
                <a:cs typeface="Arial" panose="020B0604020202020204" pitchFamily="34" charset="0"/>
              </a:rPr>
              <a:t> </a:t>
            </a: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ENGAGEMENT</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80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TRAINING OF TRAINERS MANUAL</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endParaRPr lang="en-US" sz="11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endParaRPr>
          </a:p>
          <a:p>
            <a:pPr marL="0" marR="0" algn="ctr">
              <a:lnSpc>
                <a:spcPct val="115000"/>
              </a:lnSpc>
              <a:spcBef>
                <a:spcPts val="600"/>
              </a:spcBef>
              <a:spcAft>
                <a:spcPts val="600"/>
              </a:spcAft>
            </a:pPr>
            <a:r>
              <a:rPr lang="en-US" sz="20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rPr>
              <a:t>FOR USE BY FRONT-LINE TRAINERS IN LEBANON</a:t>
            </a:r>
            <a:r>
              <a:rPr lang="en-US" sz="2000"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 </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100" b="1" dirty="0">
                <a:solidFill>
                  <a:srgbClr val="000000"/>
                </a:solidFill>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12" name="Text Box 32">
            <a:extLst>
              <a:ext uri="{FF2B5EF4-FFF2-40B4-BE49-F238E27FC236}">
                <a16:creationId xmlns:a16="http://schemas.microsoft.com/office/drawing/2014/main" xmlns="" id="{D13F9A9B-6940-4CB7-8545-B7D6C08F3AA7}"/>
              </a:ext>
            </a:extLst>
          </p:cNvPr>
          <p:cNvSpPr txBox="1"/>
          <p:nvPr/>
        </p:nvSpPr>
        <p:spPr>
          <a:xfrm>
            <a:off x="0" y="5103813"/>
            <a:ext cx="9144000" cy="1773871"/>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200" b="1" dirty="0">
                <a:solidFill>
                  <a:schemeClr val="bg1"/>
                </a:solidFill>
                <a:latin typeface="Univers LT Std 45 Light" panose="020B0403020202020204" pitchFamily="34" charset="0"/>
              </a:rPr>
              <a:t>Design and planning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7F6F93-BC24-1549-B1F7-E8942115702A}"/>
              </a:ext>
            </a:extLst>
          </p:cNvPr>
          <p:cNvSpPr>
            <a:spLocks noGrp="1"/>
          </p:cNvSpPr>
          <p:nvPr>
            <p:ph type="title"/>
          </p:nvPr>
        </p:nvSpPr>
        <p:spPr/>
        <p:txBody>
          <a:bodyPr/>
          <a:lstStyle/>
          <a:p>
            <a:r>
              <a:rPr lang="en-GB" b="1" dirty="0">
                <a:solidFill>
                  <a:srgbClr val="F26C27"/>
                </a:solidFill>
              </a:rPr>
              <a:t>CE implementation plan</a:t>
            </a:r>
            <a:r>
              <a:rPr lang="en-GB" dirty="0">
                <a:solidFill>
                  <a:srgbClr val="F26C27"/>
                </a:solidFill>
              </a:rPr>
              <a:t> </a:t>
            </a:r>
          </a:p>
        </p:txBody>
      </p:sp>
      <p:sp>
        <p:nvSpPr>
          <p:cNvPr id="3" name="Content Placeholder 2">
            <a:extLst>
              <a:ext uri="{FF2B5EF4-FFF2-40B4-BE49-F238E27FC236}">
                <a16:creationId xmlns:a16="http://schemas.microsoft.com/office/drawing/2014/main" xmlns="" id="{01F5DCA9-4EED-E044-9FFF-D31ACA32DFC0}"/>
              </a:ext>
            </a:extLst>
          </p:cNvPr>
          <p:cNvSpPr>
            <a:spLocks noGrp="1"/>
          </p:cNvSpPr>
          <p:nvPr>
            <p:ph idx="1"/>
          </p:nvPr>
        </p:nvSpPr>
        <p:spPr>
          <a:xfrm>
            <a:off x="457200" y="1828800"/>
            <a:ext cx="7886700" cy="4351338"/>
          </a:xfrm>
        </p:spPr>
        <p:txBody>
          <a:bodyPr>
            <a:normAutofit/>
          </a:bodyPr>
          <a:lstStyle/>
          <a:p>
            <a:pPr marL="0" indent="0">
              <a:buNone/>
            </a:pPr>
            <a:r>
              <a:rPr lang="en-GB" sz="2800" dirty="0"/>
              <a:t>including specific objectives, activities, timelines and budgets need to be drafted setting out all activities required to handle the problem, </a:t>
            </a:r>
          </a:p>
          <a:p>
            <a:r>
              <a:rPr lang="en-GB" sz="2800" dirty="0"/>
              <a:t>what we need to engage and communicate on, </a:t>
            </a:r>
          </a:p>
          <a:p>
            <a:r>
              <a:rPr lang="en-GB" sz="2800" dirty="0"/>
              <a:t>with whom, how and when. </a:t>
            </a:r>
          </a:p>
          <a:p>
            <a:r>
              <a:rPr lang="en-GB" sz="2800" dirty="0"/>
              <a:t> The CE Plan will also need to establishing a system to listen, collect, analyse, respond to and act on feedback and complaints during the implementation of the program.</a:t>
            </a:r>
            <a:endParaRPr lang="en-US" sz="2800" dirty="0"/>
          </a:p>
          <a:p>
            <a:pPr marL="0" indent="0">
              <a:buNone/>
            </a:pPr>
            <a:endParaRPr lang="en-GB" sz="2800" dirty="0"/>
          </a:p>
        </p:txBody>
      </p:sp>
    </p:spTree>
    <p:extLst>
      <p:ext uri="{BB962C8B-B14F-4D97-AF65-F5344CB8AC3E}">
        <p14:creationId xmlns:p14="http://schemas.microsoft.com/office/powerpoint/2010/main" val="365674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40180-BCAC-3246-947C-6F6D3B2B94A4}"/>
              </a:ext>
            </a:extLst>
          </p:cNvPr>
          <p:cNvSpPr>
            <a:spLocks noGrp="1"/>
          </p:cNvSpPr>
          <p:nvPr>
            <p:ph type="title"/>
          </p:nvPr>
        </p:nvSpPr>
        <p:spPr>
          <a:xfrm>
            <a:off x="553065" y="198437"/>
            <a:ext cx="7886700" cy="715963"/>
          </a:xfrm>
        </p:spPr>
        <p:txBody>
          <a:bodyPr/>
          <a:lstStyle/>
          <a:p>
            <a:r>
              <a:rPr lang="en-GB" b="1" dirty="0">
                <a:solidFill>
                  <a:srgbClr val="F26C27"/>
                </a:solidFill>
              </a:rPr>
              <a:t>Before you develop the plan </a:t>
            </a:r>
          </a:p>
        </p:txBody>
      </p:sp>
      <p:sp>
        <p:nvSpPr>
          <p:cNvPr id="3" name="Content Placeholder 2">
            <a:extLst>
              <a:ext uri="{FF2B5EF4-FFF2-40B4-BE49-F238E27FC236}">
                <a16:creationId xmlns:a16="http://schemas.microsoft.com/office/drawing/2014/main" xmlns="" id="{C32E300A-70D7-9342-B34E-1E741220BD8C}"/>
              </a:ext>
            </a:extLst>
          </p:cNvPr>
          <p:cNvSpPr>
            <a:spLocks noGrp="1"/>
          </p:cNvSpPr>
          <p:nvPr>
            <p:ph idx="1"/>
          </p:nvPr>
        </p:nvSpPr>
        <p:spPr>
          <a:xfrm>
            <a:off x="228600" y="1143000"/>
            <a:ext cx="8610600" cy="5260975"/>
          </a:xfrm>
        </p:spPr>
        <p:txBody>
          <a:bodyPr>
            <a:normAutofit/>
          </a:bodyPr>
          <a:lstStyle/>
          <a:p>
            <a:pPr marL="407988" lvl="2" indent="-306388"/>
            <a:r>
              <a:rPr lang="en-GB" sz="2000" b="1" dirty="0">
                <a:solidFill>
                  <a:srgbClr val="F26C27"/>
                </a:solidFill>
              </a:rPr>
              <a:t>What is the problem? </a:t>
            </a:r>
            <a:r>
              <a:rPr lang="en-GB" sz="2000" dirty="0"/>
              <a:t>What are the root causes of the problem? How long has this problem existed? What has been done in the past? What worked, what didn’t work, what are the benefits of fixing it? What are the consequences if left unresolved?</a:t>
            </a:r>
            <a:endParaRPr lang="en-US" sz="2000" dirty="0"/>
          </a:p>
          <a:p>
            <a:pPr marL="407988" lvl="2" indent="-306388"/>
            <a:r>
              <a:rPr lang="en-GB" sz="2000" b="1" dirty="0">
                <a:solidFill>
                  <a:srgbClr val="F26C27"/>
                </a:solidFill>
              </a:rPr>
              <a:t>Which community members are most affected </a:t>
            </a:r>
            <a:r>
              <a:rPr lang="en-GB" sz="2000" dirty="0"/>
              <a:t>by this problem? </a:t>
            </a:r>
            <a:endParaRPr lang="en-US" sz="2000" dirty="0"/>
          </a:p>
          <a:p>
            <a:pPr marL="407988" lvl="2" indent="-306388"/>
            <a:r>
              <a:rPr lang="en-GB" sz="2000" b="1" dirty="0">
                <a:solidFill>
                  <a:srgbClr val="F26C27"/>
                </a:solidFill>
              </a:rPr>
              <a:t>What are the solutions? </a:t>
            </a:r>
            <a:r>
              <a:rPr lang="en-GB" sz="2000" dirty="0"/>
              <a:t>activities? What can we do about this problem now? Who are possible partners—local leaders, local organizations, service providers such as teachers, health providers, WASH technicians  </a:t>
            </a:r>
            <a:endParaRPr lang="en-US" sz="2000" dirty="0"/>
          </a:p>
          <a:p>
            <a:pPr marL="407988" lvl="2" indent="-306388"/>
            <a:r>
              <a:rPr lang="en-GB" sz="2000" b="1" dirty="0">
                <a:solidFill>
                  <a:srgbClr val="F26C27"/>
                </a:solidFill>
              </a:rPr>
              <a:t>Who will do these activities? </a:t>
            </a:r>
            <a:r>
              <a:rPr lang="en-GB" sz="2000" dirty="0"/>
              <a:t>Who will be responsible for implementation? Which community member(s)? NGOs? Local groups? Others? who will take the lead? </a:t>
            </a:r>
            <a:endParaRPr lang="en-US" sz="2000" dirty="0"/>
          </a:p>
          <a:p>
            <a:pPr marL="407988" lvl="2" indent="-306388"/>
            <a:r>
              <a:rPr lang="en-GB" sz="2000" b="1" dirty="0">
                <a:solidFill>
                  <a:srgbClr val="F26C27"/>
                </a:solidFill>
              </a:rPr>
              <a:t>When will the implementation happen? </a:t>
            </a:r>
            <a:r>
              <a:rPr lang="en-GB" sz="2000" dirty="0"/>
              <a:t>For each activity, a realistic timeline for each step need to be set</a:t>
            </a:r>
            <a:endParaRPr lang="en-US" sz="2000" dirty="0"/>
          </a:p>
          <a:p>
            <a:pPr marL="407988" lvl="2" indent="-306388"/>
            <a:r>
              <a:rPr lang="en-GB" sz="2000" b="1" dirty="0">
                <a:solidFill>
                  <a:srgbClr val="F26C27"/>
                </a:solidFill>
              </a:rPr>
              <a:t>Budget and resource mobilization: </a:t>
            </a:r>
            <a:r>
              <a:rPr lang="en-GB" sz="2000" dirty="0"/>
              <a:t>a clear budget need to be developed covering all activities in the plan and estimations for additional required resources that are not in hand.  This will need to be followed by a resource mobilization plan, and how the additional resources will be collected.</a:t>
            </a:r>
            <a:endParaRPr lang="en-US" sz="2000" dirty="0"/>
          </a:p>
          <a:p>
            <a:endParaRPr lang="en-GB" sz="2800" dirty="0"/>
          </a:p>
        </p:txBody>
      </p:sp>
    </p:spTree>
    <p:extLst>
      <p:ext uri="{BB962C8B-B14F-4D97-AF65-F5344CB8AC3E}">
        <p14:creationId xmlns:p14="http://schemas.microsoft.com/office/powerpoint/2010/main" val="245846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A9DAB6-B737-5343-AB19-5E5204BA833C}"/>
              </a:ext>
            </a:extLst>
          </p:cNvPr>
          <p:cNvSpPr>
            <a:spLocks noGrp="1"/>
          </p:cNvSpPr>
          <p:nvPr>
            <p:ph type="title"/>
          </p:nvPr>
        </p:nvSpPr>
        <p:spPr>
          <a:xfrm>
            <a:off x="628650" y="365127"/>
            <a:ext cx="7886700" cy="701674"/>
          </a:xfrm>
        </p:spPr>
        <p:txBody>
          <a:bodyPr>
            <a:normAutofit/>
          </a:bodyPr>
          <a:lstStyle/>
          <a:p>
            <a:r>
              <a:rPr lang="en-GB" sz="4000" dirty="0">
                <a:solidFill>
                  <a:schemeClr val="accent2"/>
                </a:solidFill>
              </a:rPr>
              <a:t>Gantt Chart </a:t>
            </a:r>
          </a:p>
        </p:txBody>
      </p:sp>
      <p:pic>
        <p:nvPicPr>
          <p:cNvPr id="5" name="Content Placeholder 4">
            <a:extLst>
              <a:ext uri="{FF2B5EF4-FFF2-40B4-BE49-F238E27FC236}">
                <a16:creationId xmlns:a16="http://schemas.microsoft.com/office/drawing/2014/main" xmlns="" id="{CDEBB9FC-0C3C-C943-AFDB-0694F2ADCB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825625"/>
            <a:ext cx="7642402" cy="4351338"/>
          </a:xfrm>
          <a:noFill/>
          <a:ln>
            <a:solidFill>
              <a:schemeClr val="accent1"/>
            </a:solidFill>
          </a:ln>
        </p:spPr>
      </p:pic>
    </p:spTree>
    <p:extLst>
      <p:ext uri="{BB962C8B-B14F-4D97-AF65-F5344CB8AC3E}">
        <p14:creationId xmlns:p14="http://schemas.microsoft.com/office/powerpoint/2010/main" val="248841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18819974-233D-0E47-BCCD-7DD297724CF0}"/>
              </a:ext>
            </a:extLst>
          </p:cNvPr>
          <p:cNvSpPr>
            <a:spLocks noGrp="1"/>
          </p:cNvSpPr>
          <p:nvPr>
            <p:ph type="title"/>
          </p:nvPr>
        </p:nvSpPr>
        <p:spPr>
          <a:xfrm>
            <a:off x="611444" y="304800"/>
            <a:ext cx="7886700" cy="1325563"/>
          </a:xfrm>
        </p:spPr>
        <p:txBody>
          <a:bodyPr/>
          <a:lstStyle/>
          <a:p>
            <a:r>
              <a:rPr lang="en-GB" dirty="0">
                <a:solidFill>
                  <a:schemeClr val="accent2"/>
                </a:solidFill>
              </a:rPr>
              <a:t>Template for Action Plan </a:t>
            </a:r>
          </a:p>
        </p:txBody>
      </p:sp>
      <p:graphicFrame>
        <p:nvGraphicFramePr>
          <p:cNvPr id="2" name="Table 1">
            <a:extLst>
              <a:ext uri="{FF2B5EF4-FFF2-40B4-BE49-F238E27FC236}">
                <a16:creationId xmlns:a16="http://schemas.microsoft.com/office/drawing/2014/main" xmlns="" id="{ED02F36E-8648-E84E-B346-4754E23EA9AC}"/>
              </a:ext>
            </a:extLst>
          </p:cNvPr>
          <p:cNvGraphicFramePr>
            <a:graphicFrameLocks noGrp="1"/>
          </p:cNvGraphicFramePr>
          <p:nvPr>
            <p:extLst>
              <p:ext uri="{D42A27DB-BD31-4B8C-83A1-F6EECF244321}">
                <p14:modId xmlns:p14="http://schemas.microsoft.com/office/powerpoint/2010/main" val="2547654304"/>
              </p:ext>
            </p:extLst>
          </p:nvPr>
        </p:nvGraphicFramePr>
        <p:xfrm>
          <a:off x="533400" y="1752600"/>
          <a:ext cx="7964743" cy="3881121"/>
        </p:xfrm>
        <a:graphic>
          <a:graphicData uri="http://schemas.openxmlformats.org/drawingml/2006/table">
            <a:tbl>
              <a:tblPr firstRow="1" firstCol="1" bandRow="1">
                <a:tableStyleId>{5C22544A-7EE6-4342-B048-85BDC9FD1C3A}</a:tableStyleId>
              </a:tblPr>
              <a:tblGrid>
                <a:gridCol w="1662850">
                  <a:extLst>
                    <a:ext uri="{9D8B030D-6E8A-4147-A177-3AD203B41FA5}">
                      <a16:colId xmlns:a16="http://schemas.microsoft.com/office/drawing/2014/main" xmlns="" val="683684455"/>
                    </a:ext>
                  </a:extLst>
                </a:gridCol>
                <a:gridCol w="1692058">
                  <a:extLst>
                    <a:ext uri="{9D8B030D-6E8A-4147-A177-3AD203B41FA5}">
                      <a16:colId xmlns:a16="http://schemas.microsoft.com/office/drawing/2014/main" xmlns="" val="3635452730"/>
                    </a:ext>
                  </a:extLst>
                </a:gridCol>
                <a:gridCol w="484836">
                  <a:extLst>
                    <a:ext uri="{9D8B030D-6E8A-4147-A177-3AD203B41FA5}">
                      <a16:colId xmlns:a16="http://schemas.microsoft.com/office/drawing/2014/main" xmlns="" val="1049471250"/>
                    </a:ext>
                  </a:extLst>
                </a:gridCol>
                <a:gridCol w="484836">
                  <a:extLst>
                    <a:ext uri="{9D8B030D-6E8A-4147-A177-3AD203B41FA5}">
                      <a16:colId xmlns:a16="http://schemas.microsoft.com/office/drawing/2014/main" xmlns="" val="717003400"/>
                    </a:ext>
                  </a:extLst>
                </a:gridCol>
                <a:gridCol w="484836">
                  <a:extLst>
                    <a:ext uri="{9D8B030D-6E8A-4147-A177-3AD203B41FA5}">
                      <a16:colId xmlns:a16="http://schemas.microsoft.com/office/drawing/2014/main" xmlns="" val="3199370849"/>
                    </a:ext>
                  </a:extLst>
                </a:gridCol>
                <a:gridCol w="484836">
                  <a:extLst>
                    <a:ext uri="{9D8B030D-6E8A-4147-A177-3AD203B41FA5}">
                      <a16:colId xmlns:a16="http://schemas.microsoft.com/office/drawing/2014/main" xmlns="" val="1720426290"/>
                    </a:ext>
                  </a:extLst>
                </a:gridCol>
                <a:gridCol w="1503186">
                  <a:extLst>
                    <a:ext uri="{9D8B030D-6E8A-4147-A177-3AD203B41FA5}">
                      <a16:colId xmlns:a16="http://schemas.microsoft.com/office/drawing/2014/main" xmlns="" val="1660893765"/>
                    </a:ext>
                  </a:extLst>
                </a:gridCol>
                <a:gridCol w="1167305">
                  <a:extLst>
                    <a:ext uri="{9D8B030D-6E8A-4147-A177-3AD203B41FA5}">
                      <a16:colId xmlns:a16="http://schemas.microsoft.com/office/drawing/2014/main" xmlns="" val="2422131543"/>
                    </a:ext>
                  </a:extLst>
                </a:gridCol>
              </a:tblGrid>
              <a:tr h="1232747">
                <a:tc gridSpan="8">
                  <a:txBody>
                    <a:bodyPr/>
                    <a:lstStyle/>
                    <a:p>
                      <a:r>
                        <a:rPr lang="en-GB" sz="1200" dirty="0">
                          <a:effectLst/>
                        </a:rPr>
                        <a:t>Objectives</a:t>
                      </a:r>
                      <a:endParaRPr lang="en-US" sz="12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20271937"/>
                  </a:ext>
                </a:extLst>
              </a:tr>
              <a:tr h="1232747">
                <a:tc rowSpan="2">
                  <a:txBody>
                    <a:bodyPr/>
                    <a:lstStyle/>
                    <a:p>
                      <a:r>
                        <a:rPr lang="en-GB" sz="1200">
                          <a:effectLst/>
                        </a:rPr>
                        <a:t>Activity </a:t>
                      </a:r>
                      <a:endParaRPr lang="en-US" sz="1200">
                        <a:effectLst/>
                        <a:latin typeface="Calibri" panose="020F0502020204030204" pitchFamily="34" charset="0"/>
                        <a:ea typeface="Times New Roman" panose="02020603050405020304" pitchFamily="18" charset="0"/>
                      </a:endParaRPr>
                    </a:p>
                  </a:txBody>
                  <a:tcPr marL="68580" marR="68580" marT="0" marB="0"/>
                </a:tc>
                <a:tc rowSpan="2">
                  <a:txBody>
                    <a:bodyPr/>
                    <a:lstStyle/>
                    <a:p>
                      <a:r>
                        <a:rPr lang="en-GB" sz="1200">
                          <a:effectLst/>
                        </a:rPr>
                        <a:t>Outcomes </a:t>
                      </a:r>
                      <a:endParaRPr lang="en-US" sz="1200">
                        <a:effectLst/>
                        <a:latin typeface="Calibri" panose="020F0502020204030204" pitchFamily="34" charset="0"/>
                        <a:ea typeface="Times New Roman" panose="02020603050405020304" pitchFamily="18" charset="0"/>
                      </a:endParaRPr>
                    </a:p>
                  </a:txBody>
                  <a:tcPr marL="68580" marR="68580" marT="0" marB="0"/>
                </a:tc>
                <a:tc gridSpan="4">
                  <a:txBody>
                    <a:bodyPr/>
                    <a:lstStyle/>
                    <a:p>
                      <a:r>
                        <a:rPr lang="en-GB" sz="1200">
                          <a:effectLst/>
                        </a:rPr>
                        <a:t>Timeline</a:t>
                      </a:r>
                      <a:endParaRPr lang="en-US" sz="120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r>
                        <a:rPr lang="en-GB" sz="1200" dirty="0">
                          <a:effectLst/>
                        </a:rPr>
                        <a:t>Responsibility</a:t>
                      </a:r>
                      <a:endParaRPr lang="en-US" sz="1200" dirty="0">
                        <a:effectLst/>
                        <a:latin typeface="Calibri" panose="020F0502020204030204" pitchFamily="34" charset="0"/>
                        <a:ea typeface="Times New Roman" panose="02020603050405020304" pitchFamily="18" charset="0"/>
                      </a:endParaRPr>
                    </a:p>
                  </a:txBody>
                  <a:tcPr marL="68580" marR="68580" marT="0" marB="0"/>
                </a:tc>
                <a:tc rowSpan="2">
                  <a:txBody>
                    <a:bodyPr/>
                    <a:lstStyle/>
                    <a:p>
                      <a:r>
                        <a:rPr lang="en-GB" sz="1200">
                          <a:effectLst/>
                        </a:rPr>
                        <a:t>Budget </a:t>
                      </a:r>
                      <a:endParaRPr lang="en-US" sz="120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3910592251"/>
                  </a:ext>
                </a:extLst>
              </a:tr>
              <a:tr h="49106">
                <a:tc vMerge="1">
                  <a:txBody>
                    <a:bodyPr/>
                    <a:lstStyle/>
                    <a:p>
                      <a:endParaRPr lang="en-GB"/>
                    </a:p>
                  </a:txBody>
                  <a:tcPr/>
                </a:tc>
                <a:tc vMerge="1">
                  <a:txBody>
                    <a:bodyPr/>
                    <a:lstStyle/>
                    <a:p>
                      <a:endParaRPr lang="en-GB"/>
                    </a:p>
                  </a:txBody>
                  <a:tcPr/>
                </a:tc>
                <a:tc>
                  <a:txBody>
                    <a:bodyPr/>
                    <a:lstStyle/>
                    <a:p>
                      <a:r>
                        <a:rPr lang="en-GB" sz="1200">
                          <a:effectLst/>
                        </a:rPr>
                        <a:t>Q1</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Q2</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Q3</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Q4</a:t>
                      </a:r>
                      <a:endParaRPr lang="en-US" sz="1200">
                        <a:effectLst/>
                        <a:latin typeface="Calibri" panose="020F0502020204030204" pitchFamily="34" charset="0"/>
                        <a:ea typeface="Times New Roman" panose="02020603050405020304" pitchFamily="18" charset="0"/>
                      </a:endParaRPr>
                    </a:p>
                  </a:txBody>
                  <a:tcPr marL="68580" marR="68580"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3370626600"/>
                  </a:ext>
                </a:extLst>
              </a:tr>
              <a:tr h="1232747">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 </a:t>
                      </a:r>
                      <a:endParaRPr lang="en-US"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 </a:t>
                      </a:r>
                      <a:endParaRPr lang="en-US"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931430637"/>
                  </a:ext>
                </a:extLst>
              </a:tr>
            </a:tbl>
          </a:graphicData>
        </a:graphic>
      </p:graphicFrame>
    </p:spTree>
    <p:extLst>
      <p:ext uri="{BB962C8B-B14F-4D97-AF65-F5344CB8AC3E}">
        <p14:creationId xmlns:p14="http://schemas.microsoft.com/office/powerpoint/2010/main" val="342719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837145-83D5-4846-8DC9-C4013469F502}"/>
              </a:ext>
            </a:extLst>
          </p:cNvPr>
          <p:cNvSpPr>
            <a:spLocks noGrp="1"/>
          </p:cNvSpPr>
          <p:nvPr>
            <p:ph type="title"/>
          </p:nvPr>
        </p:nvSpPr>
        <p:spPr/>
        <p:txBody>
          <a:bodyPr/>
          <a:lstStyle/>
          <a:p>
            <a:r>
              <a:rPr lang="en-US" sz="3600" b="1" dirty="0">
                <a:solidFill>
                  <a:srgbClr val="F26C27"/>
                </a:solidFill>
              </a:rPr>
              <a:t>Design and planning phase </a:t>
            </a:r>
            <a:br>
              <a:rPr lang="en-US" sz="3600" b="1" dirty="0">
                <a:solidFill>
                  <a:srgbClr val="F26C27"/>
                </a:solidFill>
              </a:rPr>
            </a:br>
            <a:endParaRPr lang="en-GB" dirty="0">
              <a:solidFill>
                <a:srgbClr val="F26C27"/>
              </a:solidFill>
            </a:endParaRPr>
          </a:p>
        </p:txBody>
      </p:sp>
      <p:pic>
        <p:nvPicPr>
          <p:cNvPr id="4" name="Content Placeholder 3">
            <a:extLst>
              <a:ext uri="{FF2B5EF4-FFF2-40B4-BE49-F238E27FC236}">
                <a16:creationId xmlns:a16="http://schemas.microsoft.com/office/drawing/2014/main" xmlns="" id="{214FFBF8-2E64-C048-890B-E24DA84120BF}"/>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55767" y="1825625"/>
            <a:ext cx="7032465" cy="4351338"/>
          </a:xfrm>
          <a:prstGeom prst="rect">
            <a:avLst/>
          </a:prstGeom>
        </p:spPr>
      </p:pic>
    </p:spTree>
    <p:extLst>
      <p:ext uri="{BB962C8B-B14F-4D97-AF65-F5344CB8AC3E}">
        <p14:creationId xmlns:p14="http://schemas.microsoft.com/office/powerpoint/2010/main" val="57253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45088A-0E11-2646-B734-9F68790BFF0D}"/>
              </a:ext>
            </a:extLst>
          </p:cNvPr>
          <p:cNvSpPr>
            <a:spLocks noGrp="1"/>
          </p:cNvSpPr>
          <p:nvPr>
            <p:ph type="title"/>
          </p:nvPr>
        </p:nvSpPr>
        <p:spPr/>
        <p:txBody>
          <a:bodyPr/>
          <a:lstStyle/>
          <a:p>
            <a:r>
              <a:rPr lang="en-GB" dirty="0">
                <a:solidFill>
                  <a:srgbClr val="F26C27"/>
                </a:solidFill>
              </a:rPr>
              <a:t>Design and Planning phase  </a:t>
            </a:r>
          </a:p>
        </p:txBody>
      </p:sp>
      <p:sp>
        <p:nvSpPr>
          <p:cNvPr id="3" name="Content Placeholder 2">
            <a:extLst>
              <a:ext uri="{FF2B5EF4-FFF2-40B4-BE49-F238E27FC236}">
                <a16:creationId xmlns:a16="http://schemas.microsoft.com/office/drawing/2014/main" xmlns="" id="{49A0C010-753F-0F45-AF28-439EE4A91504}"/>
              </a:ext>
            </a:extLst>
          </p:cNvPr>
          <p:cNvSpPr>
            <a:spLocks noGrp="1"/>
          </p:cNvSpPr>
          <p:nvPr>
            <p:ph idx="1"/>
          </p:nvPr>
        </p:nvSpPr>
        <p:spPr>
          <a:xfrm>
            <a:off x="457200" y="1690689"/>
            <a:ext cx="7886700" cy="4351338"/>
          </a:xfrm>
        </p:spPr>
        <p:txBody>
          <a:bodyPr>
            <a:normAutofit/>
          </a:bodyPr>
          <a:lstStyle/>
          <a:p>
            <a:r>
              <a:rPr lang="en-GB" sz="2400" dirty="0">
                <a:latin typeface="+mn-lt"/>
              </a:rPr>
              <a:t>During this phase, data from assessment phase and previous learnings will be used to design the CE program, providing equal opportunities to everyone to participate in the planning process. </a:t>
            </a:r>
          </a:p>
          <a:p>
            <a:endParaRPr lang="en-GB" sz="2400" dirty="0">
              <a:latin typeface="+mn-lt"/>
            </a:endParaRPr>
          </a:p>
          <a:p>
            <a:r>
              <a:rPr lang="en-GB" sz="2400" dirty="0">
                <a:latin typeface="+mn-lt"/>
              </a:rPr>
              <a:t> Ensuring proper representation of different groups affected and targeted, vulnerable and marginalized groups. At this stage, clear roles and responsibilities need to be agreed with representatives and community leaders.  </a:t>
            </a:r>
            <a:endParaRPr lang="en-US" sz="2400" dirty="0">
              <a:latin typeface="+mn-lt"/>
            </a:endParaRPr>
          </a:p>
          <a:p>
            <a:pPr marL="0" indent="0">
              <a:buNone/>
            </a:pPr>
            <a:endParaRPr lang="en-GB" sz="2400" dirty="0">
              <a:latin typeface="+mn-lt"/>
            </a:endParaRPr>
          </a:p>
        </p:txBody>
      </p:sp>
    </p:spTree>
    <p:extLst>
      <p:ext uri="{BB962C8B-B14F-4D97-AF65-F5344CB8AC3E}">
        <p14:creationId xmlns:p14="http://schemas.microsoft.com/office/powerpoint/2010/main" val="2024014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3F733-81CD-AD46-A0C8-F6AAAA88CCF6}"/>
              </a:ext>
            </a:extLst>
          </p:cNvPr>
          <p:cNvSpPr>
            <a:spLocks noGrp="1"/>
          </p:cNvSpPr>
          <p:nvPr>
            <p:ph type="title"/>
          </p:nvPr>
        </p:nvSpPr>
        <p:spPr/>
        <p:txBody>
          <a:bodyPr/>
          <a:lstStyle/>
          <a:p>
            <a:r>
              <a:rPr lang="en-GB" dirty="0">
                <a:solidFill>
                  <a:srgbClr val="F26C27"/>
                </a:solidFill>
              </a:rPr>
              <a:t>Setting clear objectives </a:t>
            </a:r>
          </a:p>
        </p:txBody>
      </p:sp>
      <p:sp>
        <p:nvSpPr>
          <p:cNvPr id="3" name="Content Placeholder 2">
            <a:extLst>
              <a:ext uri="{FF2B5EF4-FFF2-40B4-BE49-F238E27FC236}">
                <a16:creationId xmlns:a16="http://schemas.microsoft.com/office/drawing/2014/main" xmlns="" id="{19AA1B70-CFB5-7C46-87FE-2576A3EBFE3E}"/>
              </a:ext>
            </a:extLst>
          </p:cNvPr>
          <p:cNvSpPr>
            <a:spLocks noGrp="1"/>
          </p:cNvSpPr>
          <p:nvPr>
            <p:ph idx="1"/>
          </p:nvPr>
        </p:nvSpPr>
        <p:spPr/>
        <p:txBody>
          <a:bodyPr>
            <a:normAutofit/>
          </a:bodyPr>
          <a:lstStyle/>
          <a:p>
            <a:r>
              <a:rPr lang="en-GB" sz="2400" b="1" dirty="0"/>
              <a:t>Clear objectives</a:t>
            </a:r>
            <a:r>
              <a:rPr lang="en-GB" sz="2400" dirty="0"/>
              <a:t> are essential to an effective community engagement process. They comprise the goals that are required to achieve the purpose. </a:t>
            </a:r>
          </a:p>
          <a:p>
            <a:endParaRPr lang="en-GB" sz="2400" dirty="0"/>
          </a:p>
          <a:p>
            <a:r>
              <a:rPr lang="en-GB" sz="2400" dirty="0"/>
              <a:t>Clear objectives do not suggest rigidity of purpose; once an engagement process has begun, community members may see new purposes that emerge through the engagement process. </a:t>
            </a:r>
          </a:p>
          <a:p>
            <a:r>
              <a:rPr lang="en-GB" sz="2400" dirty="0"/>
              <a:t>It is helpful to revisit the objectives occasionally throughout the engagement period to see if they are still valid and/or if adjustments need to be made</a:t>
            </a:r>
          </a:p>
        </p:txBody>
      </p:sp>
    </p:spTree>
    <p:extLst>
      <p:ext uri="{BB962C8B-B14F-4D97-AF65-F5344CB8AC3E}">
        <p14:creationId xmlns:p14="http://schemas.microsoft.com/office/powerpoint/2010/main" val="285876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6AD37-28DE-5F44-9C7E-1DF58D4065D7}"/>
              </a:ext>
            </a:extLst>
          </p:cNvPr>
          <p:cNvSpPr>
            <a:spLocks noGrp="1"/>
          </p:cNvSpPr>
          <p:nvPr>
            <p:ph type="title"/>
          </p:nvPr>
        </p:nvSpPr>
        <p:spPr/>
        <p:txBody>
          <a:bodyPr/>
          <a:lstStyle/>
          <a:p>
            <a:r>
              <a:rPr lang="en-GB" dirty="0">
                <a:solidFill>
                  <a:srgbClr val="F26C27"/>
                </a:solidFill>
              </a:rPr>
              <a:t>Differences between Goals, objectives and expected outcomes </a:t>
            </a:r>
          </a:p>
        </p:txBody>
      </p:sp>
      <p:sp>
        <p:nvSpPr>
          <p:cNvPr id="4" name="Text Box 5">
            <a:extLst>
              <a:ext uri="{FF2B5EF4-FFF2-40B4-BE49-F238E27FC236}">
                <a16:creationId xmlns:a16="http://schemas.microsoft.com/office/drawing/2014/main" xmlns="" id="{C24419F7-9B73-0347-9EA3-6880F85CFE23}"/>
              </a:ext>
            </a:extLst>
          </p:cNvPr>
          <p:cNvSpPr txBox="1"/>
          <p:nvPr/>
        </p:nvSpPr>
        <p:spPr>
          <a:xfrm>
            <a:off x="381000" y="2057400"/>
            <a:ext cx="8134350" cy="33388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indent="-228600" rtl="0">
              <a:spcAft>
                <a:spcPts val="0"/>
              </a:spcAft>
            </a:pPr>
            <a:r>
              <a:rPr lang="en-GB" b="1">
                <a:effectLst/>
                <a:ea typeface="Times New Roman" panose="02020603050405020304" pitchFamily="18" charset="0"/>
                <a:cs typeface="Arial" panose="020B0604020202020204" pitchFamily="34" charset="0"/>
              </a:rPr>
              <a:t>Goal</a:t>
            </a:r>
            <a:r>
              <a:rPr lang="en-GB">
                <a:effectLst/>
                <a:ea typeface="Times New Roman" panose="02020603050405020304" pitchFamily="18" charset="0"/>
                <a:cs typeface="Arial" panose="020B0604020202020204" pitchFamily="34" charset="0"/>
              </a:rPr>
              <a:t>: is a long-term aim that requires several projects to attain it e.g. decrease the mortality rate of children aged 0-5 years in this city by 20% within 2 years</a:t>
            </a:r>
            <a:endParaRPr lang="en-US">
              <a:effectLst/>
              <a:ea typeface="Times New Roman" panose="02020603050405020304" pitchFamily="18" charset="0"/>
              <a:cs typeface="Arial" panose="020B0604020202020204" pitchFamily="34" charset="0"/>
            </a:endParaRPr>
          </a:p>
          <a:p>
            <a:pPr marL="457200" indent="-228600">
              <a:spcAft>
                <a:spcPts val="0"/>
              </a:spcAft>
            </a:pPr>
            <a:r>
              <a:rPr lang="en-GB" b="1">
                <a:effectLst/>
                <a:ea typeface="Times New Roman" panose="02020603050405020304" pitchFamily="18" charset="0"/>
                <a:cs typeface="Arial" panose="020B0604020202020204" pitchFamily="34" charset="0"/>
              </a:rPr>
              <a:t>Specific objective:</a:t>
            </a:r>
            <a:r>
              <a:rPr lang="en-GB">
                <a:effectLst/>
                <a:ea typeface="Times New Roman" panose="02020603050405020304" pitchFamily="18" charset="0"/>
                <a:cs typeface="Arial" panose="020B0604020202020204" pitchFamily="34" charset="0"/>
              </a:rPr>
              <a:t>  actions necessary to achieve a specific short-term project or activity. It is stated in term of the facilitator abilities. Represents what it is intended to be done. E.g. discuss with 80 % of mothers 5 preventive factors to children mortality.</a:t>
            </a:r>
            <a:endParaRPr lang="en-US">
              <a:effectLst/>
              <a:ea typeface="Times New Roman" panose="02020603050405020304" pitchFamily="18" charset="0"/>
              <a:cs typeface="Arial" panose="020B0604020202020204" pitchFamily="34" charset="0"/>
            </a:endParaRPr>
          </a:p>
          <a:p>
            <a:pPr marL="457200" indent="-228600">
              <a:spcAft>
                <a:spcPts val="0"/>
              </a:spcAft>
            </a:pPr>
            <a:r>
              <a:rPr lang="en-GB">
                <a:effectLst/>
                <a:ea typeface="Times New Roman" panose="02020603050405020304" pitchFamily="18" charset="0"/>
                <a:cs typeface="Arial" panose="020B0604020202020204" pitchFamily="34" charset="0"/>
              </a:rPr>
              <a:t> </a:t>
            </a:r>
            <a:r>
              <a:rPr lang="en-GB" b="1">
                <a:effectLst/>
                <a:ea typeface="Times New Roman" panose="02020603050405020304" pitchFamily="18" charset="0"/>
                <a:cs typeface="Arial" panose="020B0604020202020204" pitchFamily="34" charset="0"/>
              </a:rPr>
              <a:t>Expected outcome</a:t>
            </a:r>
            <a:r>
              <a:rPr lang="en-GB">
                <a:effectLst/>
                <a:ea typeface="Times New Roman" panose="02020603050405020304" pitchFamily="18" charset="0"/>
                <a:cs typeface="Arial" panose="020B0604020202020204" pitchFamily="34" charset="0"/>
              </a:rPr>
              <a:t>: describe the desired behaviour or changes that will be required to achieve the main goal. It is the result that should be seen, on the short term, the mid-term, and the long-term among people who received the intervention. E.g. 80% of the mothers who attended the awareness will list 5 preventive factors to children death (short term expected outcome)</a:t>
            </a:r>
            <a:endParaRPr lang="en-US">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482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04C06-5D23-6E40-A739-264DBB3314A0}"/>
              </a:ext>
            </a:extLst>
          </p:cNvPr>
          <p:cNvSpPr>
            <a:spLocks noGrp="1"/>
          </p:cNvSpPr>
          <p:nvPr>
            <p:ph type="title"/>
          </p:nvPr>
        </p:nvSpPr>
        <p:spPr/>
        <p:txBody>
          <a:bodyPr/>
          <a:lstStyle/>
          <a:p>
            <a:r>
              <a:rPr lang="en-GB" b="1" dirty="0">
                <a:solidFill>
                  <a:srgbClr val="F26C27"/>
                </a:solidFill>
              </a:rPr>
              <a:t>Clear audiences/Who will you Engage? </a:t>
            </a:r>
            <a:endParaRPr lang="en-GB" dirty="0">
              <a:solidFill>
                <a:srgbClr val="F26C27"/>
              </a:solidFill>
            </a:endParaRPr>
          </a:p>
        </p:txBody>
      </p:sp>
      <p:sp>
        <p:nvSpPr>
          <p:cNvPr id="3" name="Content Placeholder 2">
            <a:extLst>
              <a:ext uri="{FF2B5EF4-FFF2-40B4-BE49-F238E27FC236}">
                <a16:creationId xmlns:a16="http://schemas.microsoft.com/office/drawing/2014/main" xmlns="" id="{076F3D44-B1CE-8640-AFA5-F7CF806BBB65}"/>
              </a:ext>
            </a:extLst>
          </p:cNvPr>
          <p:cNvSpPr>
            <a:spLocks noGrp="1"/>
          </p:cNvSpPr>
          <p:nvPr>
            <p:ph idx="1"/>
          </p:nvPr>
        </p:nvSpPr>
        <p:spPr/>
        <p:txBody>
          <a:bodyPr>
            <a:normAutofit/>
          </a:bodyPr>
          <a:lstStyle/>
          <a:p>
            <a:r>
              <a:rPr lang="en-GB" sz="3600" dirty="0"/>
              <a:t>Audiences are essential to an effective CE process, </a:t>
            </a:r>
          </a:p>
          <a:p>
            <a:r>
              <a:rPr lang="en-GB" sz="3600" dirty="0"/>
              <a:t>we need to understand well who we are targeting and what affects their decision-making process, </a:t>
            </a:r>
          </a:p>
          <a:p>
            <a:r>
              <a:rPr lang="en-GB" sz="3600" dirty="0"/>
              <a:t>what media do they trust and follow and how do they make their essential decisions.</a:t>
            </a:r>
            <a:endParaRPr lang="en-US" sz="3600" dirty="0"/>
          </a:p>
          <a:p>
            <a:pPr marL="0" indent="0">
              <a:buNone/>
            </a:pPr>
            <a:endParaRPr lang="en-GB" sz="3600" dirty="0"/>
          </a:p>
        </p:txBody>
      </p:sp>
    </p:spTree>
    <p:extLst>
      <p:ext uri="{BB962C8B-B14F-4D97-AF65-F5344CB8AC3E}">
        <p14:creationId xmlns:p14="http://schemas.microsoft.com/office/powerpoint/2010/main" val="397534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5494D-0146-CC47-98C1-ABC288F561E6}"/>
              </a:ext>
            </a:extLst>
          </p:cNvPr>
          <p:cNvSpPr>
            <a:spLocks noGrp="1"/>
          </p:cNvSpPr>
          <p:nvPr>
            <p:ph type="title"/>
          </p:nvPr>
        </p:nvSpPr>
        <p:spPr/>
        <p:txBody>
          <a:bodyPr/>
          <a:lstStyle/>
          <a:p>
            <a:r>
              <a:rPr lang="en-GB" b="1" dirty="0">
                <a:solidFill>
                  <a:srgbClr val="F26C27"/>
                </a:solidFill>
              </a:rPr>
              <a:t>The CE activities and approaches</a:t>
            </a:r>
            <a:r>
              <a:rPr lang="en-GB" dirty="0">
                <a:solidFill>
                  <a:srgbClr val="F26C27"/>
                </a:solidFill>
              </a:rPr>
              <a:t> </a:t>
            </a:r>
          </a:p>
        </p:txBody>
      </p:sp>
      <p:sp>
        <p:nvSpPr>
          <p:cNvPr id="3" name="Content Placeholder 2">
            <a:extLst>
              <a:ext uri="{FF2B5EF4-FFF2-40B4-BE49-F238E27FC236}">
                <a16:creationId xmlns:a16="http://schemas.microsoft.com/office/drawing/2014/main" xmlns="" id="{E7EA4A78-C011-334B-BD2C-2C2D53A1DFF8}"/>
              </a:ext>
            </a:extLst>
          </p:cNvPr>
          <p:cNvSpPr>
            <a:spLocks noGrp="1"/>
          </p:cNvSpPr>
          <p:nvPr>
            <p:ph idx="1"/>
          </p:nvPr>
        </p:nvSpPr>
        <p:spPr/>
        <p:txBody>
          <a:bodyPr>
            <a:normAutofit/>
          </a:bodyPr>
          <a:lstStyle/>
          <a:p>
            <a:r>
              <a:rPr lang="en-GB" sz="2800" dirty="0"/>
              <a:t>Activities will depend on what you want to achieve and who you need to reach. </a:t>
            </a:r>
          </a:p>
          <a:p>
            <a:r>
              <a:rPr lang="en-GB" sz="2800" dirty="0"/>
              <a:t>Different communication channels will work better for different objectives, while different audiences will access and trust different communication channels. </a:t>
            </a:r>
          </a:p>
          <a:p>
            <a:r>
              <a:rPr lang="en-GB" sz="2800" dirty="0"/>
              <a:t>The key is to select a range of activities and channels that can work together to achieve the CE objectives and support the wider programme aims. </a:t>
            </a:r>
            <a:endParaRPr lang="en-US" sz="2800" dirty="0"/>
          </a:p>
          <a:p>
            <a:pPr marL="0" indent="0">
              <a:buNone/>
            </a:pPr>
            <a:endParaRPr lang="en-GB" sz="2800" dirty="0"/>
          </a:p>
        </p:txBody>
      </p:sp>
    </p:spTree>
    <p:extLst>
      <p:ext uri="{BB962C8B-B14F-4D97-AF65-F5344CB8AC3E}">
        <p14:creationId xmlns:p14="http://schemas.microsoft.com/office/powerpoint/2010/main" val="285891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1A4677-5DBF-A74E-9D57-045CB35F804B}"/>
              </a:ext>
            </a:extLst>
          </p:cNvPr>
          <p:cNvSpPr>
            <a:spLocks noGrp="1"/>
          </p:cNvSpPr>
          <p:nvPr>
            <p:ph type="title"/>
          </p:nvPr>
        </p:nvSpPr>
        <p:spPr>
          <a:xfrm>
            <a:off x="533400" y="2057400"/>
            <a:ext cx="7886700" cy="1325563"/>
          </a:xfrm>
        </p:spPr>
        <p:txBody>
          <a:bodyPr/>
          <a:lstStyle/>
          <a:p>
            <a:pPr algn="ctr"/>
            <a:r>
              <a:rPr lang="en-GB" b="1" dirty="0">
                <a:solidFill>
                  <a:schemeClr val="accent2"/>
                </a:solidFill>
              </a:rPr>
              <a:t>What is an action plan and why do we need an action plan?</a:t>
            </a:r>
          </a:p>
        </p:txBody>
      </p:sp>
    </p:spTree>
    <p:extLst>
      <p:ext uri="{BB962C8B-B14F-4D97-AF65-F5344CB8AC3E}">
        <p14:creationId xmlns:p14="http://schemas.microsoft.com/office/powerpoint/2010/main" val="391373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29C06F-34A9-C942-9193-EF8AB2DAC5AE}"/>
              </a:ext>
            </a:extLst>
          </p:cNvPr>
          <p:cNvSpPr>
            <a:spLocks noGrp="1"/>
          </p:cNvSpPr>
          <p:nvPr>
            <p:ph type="title"/>
          </p:nvPr>
        </p:nvSpPr>
        <p:spPr>
          <a:xfrm>
            <a:off x="609600" y="1981200"/>
            <a:ext cx="8134350" cy="1325563"/>
          </a:xfrm>
        </p:spPr>
        <p:txBody>
          <a:bodyPr/>
          <a:lstStyle/>
          <a:p>
            <a:r>
              <a:rPr lang="en-GB" b="1" dirty="0">
                <a:solidFill>
                  <a:schemeClr val="accent2"/>
                </a:solidFill>
              </a:rPr>
              <a:t>What needs to be included in an action plan ?</a:t>
            </a:r>
          </a:p>
        </p:txBody>
      </p:sp>
    </p:spTree>
    <p:extLst>
      <p:ext uri="{BB962C8B-B14F-4D97-AF65-F5344CB8AC3E}">
        <p14:creationId xmlns:p14="http://schemas.microsoft.com/office/powerpoint/2010/main" val="267922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12A99FCCB20A5945B7573BBA34F6DE29" ma:contentTypeVersion="35" ma:contentTypeDescription="Create a new document." ma:contentTypeScope="" ma:versionID="463919066665c09fdd931b40c5e14755">
  <xsd:schema xmlns:xsd="http://www.w3.org/2001/XMLSchema" xmlns:xs="http://www.w3.org/2001/XMLSchema" xmlns:p="http://schemas.microsoft.com/office/2006/metadata/properties" xmlns:ns1="http://schemas.microsoft.com/sharepoint/v3" xmlns:ns2="ca283e0b-db31-4043-a2ef-b80661bf084a" xmlns:ns3="http://schemas.microsoft.com/sharepoint.v3" xmlns:ns4="a5badce5-7d57-4702-a8eb-ada9c2ec2c54" xmlns:ns5="ac467340-e311-47a8-8ae9-431a04b01667" xmlns:ns6="http://schemas.microsoft.com/sharepoint/v4" targetNamespace="http://schemas.microsoft.com/office/2006/metadata/properties" ma:root="true" ma:fieldsID="5871a1cfd8bc97081a9c535119c7aa2e" ns1:_="" ns2:_="" ns3:_="" ns4:_="" ns5:_="" ns6:_="">
    <xsd:import namespace="http://schemas.microsoft.com/sharepoint/v3"/>
    <xsd:import namespace="ca283e0b-db31-4043-a2ef-b80661bf084a"/>
    <xsd:import namespace="http://schemas.microsoft.com/sharepoint.v3"/>
    <xsd:import namespace="a5badce5-7d57-4702-a8eb-ada9c2ec2c54"/>
    <xsd:import namespace="ac467340-e311-47a8-8ae9-431a04b01667"/>
    <xsd:import namespace="http://schemas.microsoft.com/sharepoint/v4"/>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2:j169e817e0ee4eb8974e6fc4a2762909" minOccurs="0"/>
                <xsd:element ref="ns2:j048a4f9aaad4a8990a1d5e5f53cb451" minOccurs="0"/>
                <xsd:element ref="ns5:MediaServiceMetadata" minOccurs="0"/>
                <xsd:element ref="ns5:MediaServiceFastMetadata" minOccurs="0"/>
                <xsd:element ref="ns4:SharedWithUsers" minOccurs="0"/>
                <xsd:element ref="ns4:SharedWithDetails" minOccurs="0"/>
                <xsd:element ref="ns5:MediaServiceOCR" minOccurs="0"/>
                <xsd:element ref="ns5:MediaServiceGenerationTime" minOccurs="0"/>
                <xsd:element ref="ns5:MediaServiceEventHashCode" minOccurs="0"/>
                <xsd:element ref="ns5:MediaServiceDateTaken" minOccurs="0"/>
                <xsd:element ref="ns5:MediaServiceAutoKeyPoints" minOccurs="0"/>
                <xsd:element ref="ns5:MediaServiceKeyPoints" minOccurs="0"/>
                <xsd:element ref="ns6:IconOverlay" minOccurs="0"/>
                <xsd:element ref="ns1:_vti_ItemHoldRecordStatus" minOccurs="0"/>
                <xsd:element ref="ns1:_vti_ItemDeclaredRecord" minOccurs="0"/>
                <xsd:element ref="ns4:TaxKeywordTaxHTField" minOccurs="0"/>
                <xsd:element ref="ns4:SemaphoreItemMetadata" minOccurs="0"/>
                <xsd:element ref="ns5:MediaLengthInSeconds" minOccurs="0"/>
                <xsd:element ref="ns5: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HoldRecordStatus" ma:index="42" nillable="true" ma:displayName="Hold and Record Status" ma:decimals="0" ma:description="" ma:hidden="true" ma:indexed="true" ma:internalName="_vti_ItemHoldRecordStatus" ma:readOnly="true">
      <xsd:simpleType>
        <xsd:restriction base="dms:Unknown"/>
      </xsd:simpleType>
    </xsd:element>
    <xsd:element name="_vti_ItemDeclaredRecord" ma:index="43"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28;#Lebanon-2490|9edb7c65-e5d5-4e49-90eb-6706d834a52d"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59a16472-e54d-4469-8bcc-596a5adde330}" ma:internalName="TaxCatchAllLabel" ma:readOnly="true" ma:showField="CatchAllDataLabel"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59a16472-e54d-4469-8bcc-596a5adde330}" ma:internalName="TaxCatchAll" ma:showField="CatchAllData"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element name="j169e817e0ee4eb8974e6fc4a2762909" ma:index="26"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
        </xsd:sequence>
      </xsd:complexType>
    </xsd:element>
    <xsd:element name="j048a4f9aaad4a8990a1d5e5f53cb451" ma:index="28"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badce5-7d57-4702-a8eb-ada9c2ec2c54" elementFormDefault="qualified">
    <xsd:import namespace="http://schemas.microsoft.com/office/2006/documentManagement/types"/>
    <xsd:import namespace="http://schemas.microsoft.com/office/infopath/2007/PartnerControls"/>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element name="TaxKeywordTaxHTField" ma:index="44"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emaphoreItemMetadata" ma:index="45" nillable="true" ma:displayName="Semaphore Status" ma:hidden="true" ma:internalName="SemaphoreItemMeta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467340-e311-47a8-8ae9-431a04b0166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MediaLengthInSeconds" ma:index="46" nillable="true" ma:displayName="Length (seconds)" ma:internalName="MediaLengthInSeconds" ma:readOnly="true">
      <xsd:simpleType>
        <xsd:restriction base="dms:Unknown"/>
      </xsd:simpleType>
    </xsd:element>
    <xsd:element name="lcf76f155ced4ddcb4097134ff3c332f" ma:index="48" nillable="true" ma:taxonomy="true" ma:internalName="lcf76f155ced4ddcb4097134ff3c332f" ma:taxonomyFieldName="MediaServiceImageTags" ma:displayName="Image Tags" ma:readOnly="false" ma:fieldId="{5cf76f15-5ced-4ddc-b409-7134ff3c332f}" ma:taxonomyMulti="true" ma:sspId="73f51738-d318-4883-9d64-4f0bd0ccc55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4FC894FE0963B045A814D4F8B8F77863" ma:contentTypeVersion="7" ma:contentTypeDescription="Create a new document." ma:contentTypeScope="" ma:versionID="a205f9a1667ddc754ae4903239784794">
  <xsd:schema xmlns:xsd="http://www.w3.org/2001/XMLSchema" xmlns:xs="http://www.w3.org/2001/XMLSchema" xmlns:p="http://schemas.microsoft.com/office/2006/metadata/properties" xmlns:ns1="http://schemas.microsoft.com/sharepoint/v3" xmlns:ns2="fe7f5b94-830e-4452-bfd5-53bd544a7fe6" xmlns:ns3="207142f2-a855-436f-a174-0fa3844dcac9" xmlns:ns4="http://schemas.microsoft.com/sharepoint/v4" targetNamespace="http://schemas.microsoft.com/office/2006/metadata/properties" ma:root="true" ma:fieldsID="92d8edb4efd6214382df4267ae6f9b30" ns1:_="" ns2:_="" ns3:_="" ns4:_="">
    <xsd:import namespace="http://schemas.microsoft.com/sharepoint/v3"/>
    <xsd:import namespace="fe7f5b94-830e-4452-bfd5-53bd544a7fe6"/>
    <xsd:import namespace="207142f2-a855-436f-a174-0fa3844dcac9"/>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4: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6" nillable="true" ma:displayName="Declared Record" ma:hidden="true" ma:internalName="_vti_ItemDeclaredRecord" ma:readOnly="true">
      <xsd:simpleType>
        <xsd:restriction base="dms:DateTime"/>
      </xsd:simpleType>
    </xsd:element>
    <xsd:element name="_vti_ItemHoldRecordStatus" ma:index="17"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7f5b94-830e-4452-bfd5-53bd544a7f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7142f2-a855-436f-a174-0fa3844dc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conOverlay xmlns="http://schemas.microsoft.com/sharepoint/v4">|pptx|lockoverlay.png</IconOverlay>
    <_vti_ItemDeclaredRecord xmlns="http://schemas.microsoft.com/sharepoint/v3">2024-05-08T13:39:50+00:00</_vti_ItemDeclaredRecord>
    <_vti_ItemHoldRecordStatus xmlns="http://schemas.microsoft.com/sharepoint/v3">273</_vti_ItemHoldRecordStatus>
  </documentManagement>
</p:properties>
</file>

<file path=customXml/itemProps1.xml><?xml version="1.0" encoding="utf-8"?>
<ds:datastoreItem xmlns:ds="http://schemas.openxmlformats.org/officeDocument/2006/customXml" ds:itemID="{D865C9AA-18E8-4F01-9DB2-C08D0ED382E7}"/>
</file>

<file path=customXml/itemProps2.xml><?xml version="1.0" encoding="utf-8"?>
<ds:datastoreItem xmlns:ds="http://schemas.openxmlformats.org/officeDocument/2006/customXml" ds:itemID="{B1AFF553-DBF0-4CD9-9771-010484A0A6BE}"/>
</file>

<file path=customXml/itemProps3.xml><?xml version="1.0" encoding="utf-8"?>
<ds:datastoreItem xmlns:ds="http://schemas.openxmlformats.org/officeDocument/2006/customXml" ds:itemID="{BCACF24E-A2EF-4C50-9C27-C13791165D9F}"/>
</file>

<file path=customXml/itemProps4.xml><?xml version="1.0" encoding="utf-8"?>
<ds:datastoreItem xmlns:ds="http://schemas.openxmlformats.org/officeDocument/2006/customXml" ds:itemID="{CD72BD85-4091-4198-A6AC-339170E82E27}"/>
</file>

<file path=customXml/itemProps5.xml><?xml version="1.0" encoding="utf-8"?>
<ds:datastoreItem xmlns:ds="http://schemas.openxmlformats.org/officeDocument/2006/customXml" ds:itemID="{412351A2-50F1-47C1-AFD8-3DFC89F40CC2}"/>
</file>

<file path=customXml/itemProps6.xml><?xml version="1.0" encoding="utf-8"?>
<ds:datastoreItem xmlns:ds="http://schemas.openxmlformats.org/officeDocument/2006/customXml" ds:itemID="{9759862B-EC32-45AB-A2D9-28349C9B01C1}"/>
</file>

<file path=docProps/app.xml><?xml version="1.0" encoding="utf-8"?>
<Properties xmlns="http://schemas.openxmlformats.org/officeDocument/2006/extended-properties" xmlns:vt="http://schemas.openxmlformats.org/officeDocument/2006/docPropsVTypes">
  <Template/>
  <TotalTime>714</TotalTime>
  <Words>782</Words>
  <Application>Microsoft Office PowerPoint</Application>
  <PresentationFormat>On-screen Show (4:3)</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Design and planning phase  </vt:lpstr>
      <vt:lpstr>Design and Planning phase  </vt:lpstr>
      <vt:lpstr>Setting clear objectives </vt:lpstr>
      <vt:lpstr>Differences between Goals, objectives and expected outcomes </vt:lpstr>
      <vt:lpstr>Clear audiences/Who will you Engage? </vt:lpstr>
      <vt:lpstr>The CE activities and approaches </vt:lpstr>
      <vt:lpstr>What is an action plan and why do we need an action plan?</vt:lpstr>
      <vt:lpstr>What needs to be included in an action plan ?</vt:lpstr>
      <vt:lpstr>CE implementation plan </vt:lpstr>
      <vt:lpstr>Before you develop the plan </vt:lpstr>
      <vt:lpstr>Gantt Chart </vt:lpstr>
      <vt:lpstr>Template for Action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Training Of Frontline Workers Trainers</dc:title>
  <dc:creator>Dr. Salah</dc:creator>
  <cp:lastModifiedBy>Saydeh Dableh</cp:lastModifiedBy>
  <cp:revision>81</cp:revision>
  <dcterms:created xsi:type="dcterms:W3CDTF">2019-03-05T12:27:19Z</dcterms:created>
  <dcterms:modified xsi:type="dcterms:W3CDTF">2019-10-28T10:51:44Z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y fmtid="{D5CDD505-2E9C-101B-9397-08002B2CF9AE}" pid="3" name="ContentTypeId">
    <vt:lpwstr>0x0101004FC894FE0963B045A814D4F8B8F77863</vt:lpwstr>
  </property>
  <property fmtid="{D5CDD505-2E9C-101B-9397-08002B2CF9AE}" pid="4" name="OfficeDivision">
    <vt:lpwstr>383;#Lebanon-2490|9edb7c65-e5d5-4e49-90eb-6706d834a52d</vt:lpwstr>
  </property>
  <property fmtid="{D5CDD505-2E9C-101B-9397-08002B2CF9AE}" pid="5" name="TaxKeyword">
    <vt:lpwstr/>
  </property>
  <property fmtid="{D5CDD505-2E9C-101B-9397-08002B2CF9AE}" pid="6" name="SystemDTAC">
    <vt:lpwstr/>
  </property>
  <property fmtid="{D5CDD505-2E9C-101B-9397-08002B2CF9AE}" pid="7" name="Topic">
    <vt:lpwstr/>
  </property>
  <property fmtid="{D5CDD505-2E9C-101B-9397-08002B2CF9AE}" pid="8" name="MediaServiceImageTags">
    <vt:lpwstr/>
  </property>
  <property fmtid="{D5CDD505-2E9C-101B-9397-08002B2CF9AE}" pid="9" name="CriticalForLongTermRetention">
    <vt:lpwstr/>
  </property>
  <property fmtid="{D5CDD505-2E9C-101B-9397-08002B2CF9AE}" pid="10" name="DocumentType">
    <vt:lpwstr/>
  </property>
  <property fmtid="{D5CDD505-2E9C-101B-9397-08002B2CF9AE}" pid="11" name="GeographicScope">
    <vt:lpwstr/>
  </property>
  <property fmtid="{D5CDD505-2E9C-101B-9397-08002B2CF9AE}" pid="12" name="K_UNICEFComments">
    <vt:lpwstr/>
  </property>
  <property fmtid="{D5CDD505-2E9C-101B-9397-08002B2CF9AE}" pid="13" name="mda26ace941f4791a7314a339fee829c">
    <vt:lpwstr/>
  </property>
  <property fmtid="{D5CDD505-2E9C-101B-9397-08002B2CF9AE}" pid="14" name="h6a71f3e574e4344bc34f3fc9dd20054">
    <vt:lpwstr/>
  </property>
  <property fmtid="{D5CDD505-2E9C-101B-9397-08002B2CF9AE}" pid="15" name="K_UNICEFRequestedBy">
    <vt:lpwstr>831</vt:lpwstr>
  </property>
  <property fmtid="{D5CDD505-2E9C-101B-9397-08002B2CF9AE}" pid="16" name="K_UNICEFStatus">
    <vt:lpwstr>Approved</vt:lpwstr>
  </property>
  <property fmtid="{D5CDD505-2E9C-101B-9397-08002B2CF9AE}" pid="17" name="K_UNICEFApprovedBy">
    <vt:lpwstr>831</vt:lpwstr>
  </property>
  <property fmtid="{D5CDD505-2E9C-101B-9397-08002B2CF9AE}" pid="18" name="TaxCatchAll">
    <vt:lpwstr>383;#Lebanon-2490|9edb7c65-e5d5-4e49-90eb-6706d834a52d</vt:lpwstr>
  </property>
  <property fmtid="{D5CDD505-2E9C-101B-9397-08002B2CF9AE}" pid="19" name="j169e817e0ee4eb8974e6fc4a2762909">
    <vt:lpwstr/>
  </property>
  <property fmtid="{D5CDD505-2E9C-101B-9397-08002B2CF9AE}" pid="20" name="k8c968e8c72a4eda96b7e8fdbe192be2">
    <vt:lpwstr/>
  </property>
  <property fmtid="{D5CDD505-2E9C-101B-9397-08002B2CF9AE}" pid="21" name="j048a4f9aaad4a8990a1d5e5f53cb451">
    <vt:lpwstr/>
  </property>
  <property fmtid="{D5CDD505-2E9C-101B-9397-08002B2CF9AE}" pid="22" name="ga975397408f43e4b84ec8e5a598e523">
    <vt:lpwstr>Lebanon-2490|9edb7c65-e5d5-4e49-90eb-6706d834a52d</vt:lpwstr>
  </property>
  <property fmtid="{D5CDD505-2E9C-101B-9397-08002B2CF9AE}" pid="23" name="ecm_ItemDeleteBlockHolders">
    <vt:lpwstr>ecm_InPlaceRecordLock</vt:lpwstr>
  </property>
  <property fmtid="{D5CDD505-2E9C-101B-9397-08002B2CF9AE}" pid="24" name="ecm_RecordRestrictions">
    <vt:lpwstr>BlockDelete, BlockEdit</vt:lpwstr>
  </property>
  <property fmtid="{D5CDD505-2E9C-101B-9397-08002B2CF9AE}" pid="25" name="ecm_ItemLockHolders">
    <vt:lpwstr>ecm_InPlaceRecordLock</vt:lpwstr>
  </property>
  <property fmtid="{D5CDD505-2E9C-101B-9397-08002B2CF9AE}" pid="26" name="IsK_UNICEFApproved">
    <vt:bool>true</vt:bool>
  </property>
</Properties>
</file>