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s/slide20.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5.xml" ContentType="application/vnd.openxmlformats-officedocument.customXmlProperties+xml"/>
  <Override PartName="/customXml/itemProps4.xml" ContentType="application/vnd.openxmlformats-officedocument.customXml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6.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23"/>
  </p:notesMasterIdLst>
  <p:handoutMasterIdLst>
    <p:handoutMasterId r:id="rId24"/>
  </p:handoutMasterIdLst>
  <p:sldIdLst>
    <p:sldId id="327" r:id="rId2"/>
    <p:sldId id="328" r:id="rId3"/>
    <p:sldId id="337" r:id="rId4"/>
    <p:sldId id="342" r:id="rId5"/>
    <p:sldId id="338" r:id="rId6"/>
    <p:sldId id="339" r:id="rId7"/>
    <p:sldId id="340" r:id="rId8"/>
    <p:sldId id="341" r:id="rId9"/>
    <p:sldId id="336" r:id="rId10"/>
    <p:sldId id="329" r:id="rId11"/>
    <p:sldId id="330" r:id="rId12"/>
    <p:sldId id="335" r:id="rId13"/>
    <p:sldId id="320" r:id="rId14"/>
    <p:sldId id="322" r:id="rId15"/>
    <p:sldId id="343" r:id="rId16"/>
    <p:sldId id="264" r:id="rId17"/>
    <p:sldId id="265" r:id="rId18"/>
    <p:sldId id="271" r:id="rId19"/>
    <p:sldId id="266" r:id="rId20"/>
    <p:sldId id="344" r:id="rId21"/>
    <p:sldId id="345" r:id="rId22"/>
  </p:sldIdLst>
  <p:sldSz cx="9144000" cy="6858000" type="screen4x3"/>
  <p:notesSz cx="69977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Corp." initials="" lastIdx="0" clrIdx="0"/>
  <p:cmAuthor id="2" name="Julianne Birungi" initials="JB" lastIdx="4" clrIdx="1">
    <p:extLst>
      <p:ext uri="{19B8F6BF-5375-455C-9EA6-DF929625EA0E}">
        <p15:presenceInfo xmlns:p15="http://schemas.microsoft.com/office/powerpoint/2012/main" xmlns="" userId="S-1-5-21-889838981-920820592-1903951286-4591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C27"/>
    <a:srgbClr val="2AACE2"/>
    <a:srgbClr val="00539B"/>
    <a:srgbClr val="32BDB7"/>
    <a:srgbClr val="00AEEF"/>
    <a:srgbClr val="FFFF66"/>
    <a:srgbClr val="FF6600"/>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autoAdjust="0"/>
    <p:restoredTop sz="90997" autoAdjust="0"/>
  </p:normalViewPr>
  <p:slideViewPr>
    <p:cSldViewPr>
      <p:cViewPr varScale="1">
        <p:scale>
          <a:sx n="99" d="100"/>
          <a:sy n="99" d="100"/>
        </p:scale>
        <p:origin x="-324" y="-96"/>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196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5.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33"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5" Type="http://schemas.openxmlformats.org/officeDocument/2006/relationships/customXml" Target="../customXml/item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256D70C1-79C2-4640-9148-9F389929D556}"/>
              </a:ext>
            </a:extLst>
          </p:cNvPr>
          <p:cNvSpPr>
            <a:spLocks noGrp="1"/>
          </p:cNvSpPr>
          <p:nvPr>
            <p:ph type="hdr" sz="quarter"/>
          </p:nvPr>
        </p:nvSpPr>
        <p:spPr>
          <a:xfrm>
            <a:off x="0" y="0"/>
            <a:ext cx="3032125" cy="465138"/>
          </a:xfrm>
          <a:prstGeom prst="rect">
            <a:avLst/>
          </a:prstGeom>
        </p:spPr>
        <p:txBody>
          <a:bodyPr vert="horz" lIns="91440" tIns="45720" rIns="91440" bIns="45720" rtlCol="0"/>
          <a:lstStyle>
            <a:lvl1pPr algn="l">
              <a:defRPr sz="1200"/>
            </a:lvl1pPr>
          </a:lstStyle>
          <a:p>
            <a:r>
              <a:rPr lang="en-US"/>
              <a:t>Step 2. Community-led Assessment                                     Day 2, Annex 19</a:t>
            </a:r>
          </a:p>
        </p:txBody>
      </p:sp>
      <p:sp>
        <p:nvSpPr>
          <p:cNvPr id="3" name="Date Placeholder 2">
            <a:extLst>
              <a:ext uri="{FF2B5EF4-FFF2-40B4-BE49-F238E27FC236}">
                <a16:creationId xmlns:a16="http://schemas.microsoft.com/office/drawing/2014/main" xmlns="" id="{B404EB09-7AA2-45E7-BC85-D71345741E2D}"/>
              </a:ext>
            </a:extLst>
          </p:cNvPr>
          <p:cNvSpPr>
            <a:spLocks noGrp="1"/>
          </p:cNvSpPr>
          <p:nvPr>
            <p:ph type="dt" sz="quarter" idx="1"/>
          </p:nvPr>
        </p:nvSpPr>
        <p:spPr>
          <a:xfrm>
            <a:off x="3963988" y="0"/>
            <a:ext cx="3032125" cy="465138"/>
          </a:xfrm>
          <a:prstGeom prst="rect">
            <a:avLst/>
          </a:prstGeom>
        </p:spPr>
        <p:txBody>
          <a:bodyPr vert="horz" lIns="91440" tIns="45720" rIns="91440" bIns="45720" rtlCol="0"/>
          <a:lstStyle>
            <a:lvl1pPr algn="r">
              <a:defRPr sz="1200"/>
            </a:lvl1pPr>
          </a:lstStyle>
          <a:p>
            <a:fld id="{5E16661A-B277-4FF7-899B-29C6C5439013}" type="datetimeFigureOut">
              <a:rPr lang="en-US" smtClean="0"/>
              <a:t>10/28/2019</a:t>
            </a:fld>
            <a:endParaRPr lang="en-US"/>
          </a:p>
        </p:txBody>
      </p:sp>
      <p:sp>
        <p:nvSpPr>
          <p:cNvPr id="4" name="Footer Placeholder 3">
            <a:extLst>
              <a:ext uri="{FF2B5EF4-FFF2-40B4-BE49-F238E27FC236}">
                <a16:creationId xmlns:a16="http://schemas.microsoft.com/office/drawing/2014/main" xmlns="" id="{85BFD7CF-107C-4A93-9634-A2A0B6036A8B}"/>
              </a:ext>
            </a:extLst>
          </p:cNvPr>
          <p:cNvSpPr>
            <a:spLocks noGrp="1"/>
          </p:cNvSpPr>
          <p:nvPr>
            <p:ph type="ftr" sz="quarter" idx="2"/>
          </p:nvPr>
        </p:nvSpPr>
        <p:spPr>
          <a:xfrm>
            <a:off x="0" y="8818563"/>
            <a:ext cx="3032125"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D0F87DB4-FDE2-4D91-84F4-C0299B183463}"/>
              </a:ext>
            </a:extLst>
          </p:cNvPr>
          <p:cNvSpPr>
            <a:spLocks noGrp="1"/>
          </p:cNvSpPr>
          <p:nvPr>
            <p:ph type="sldNum" sz="quarter" idx="3"/>
          </p:nvPr>
        </p:nvSpPr>
        <p:spPr>
          <a:xfrm>
            <a:off x="3963988" y="8818563"/>
            <a:ext cx="3032125" cy="465137"/>
          </a:xfrm>
          <a:prstGeom prst="rect">
            <a:avLst/>
          </a:prstGeom>
        </p:spPr>
        <p:txBody>
          <a:bodyPr vert="horz" lIns="91440" tIns="45720" rIns="91440" bIns="45720" rtlCol="0" anchor="b"/>
          <a:lstStyle>
            <a:lvl1pPr algn="r">
              <a:defRPr sz="1200"/>
            </a:lvl1pPr>
          </a:lstStyle>
          <a:p>
            <a:fld id="{20F3E61D-11C3-4329-A872-F411BAE4B9B5}" type="slidenum">
              <a:rPr lang="en-US" smtClean="0"/>
              <a:t>‹#›</a:t>
            </a:fld>
            <a:endParaRPr lang="en-US"/>
          </a:p>
        </p:txBody>
      </p:sp>
    </p:spTree>
    <p:extLst>
      <p:ext uri="{BB962C8B-B14F-4D97-AF65-F5344CB8AC3E}">
        <p14:creationId xmlns:p14="http://schemas.microsoft.com/office/powerpoint/2010/main" val="131950677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9" tIns="46514" rIns="93029" bIns="46514" numCol="1" anchor="t" anchorCtr="0" compatLnSpc="1">
            <a:prstTxWarp prst="textNoShape">
              <a:avLst/>
            </a:prstTxWarp>
          </a:bodyPr>
          <a:lstStyle>
            <a:lvl1pPr defTabSz="930275" eaLnBrk="1" hangingPunct="1">
              <a:defRPr sz="1200"/>
            </a:lvl1pPr>
          </a:lstStyle>
          <a:p>
            <a:r>
              <a:rPr lang="en-US" altLang="en-US"/>
              <a:t>Step 2. Community-led Assessment                                     Day 2, Annex 19</a:t>
            </a:r>
          </a:p>
        </p:txBody>
      </p:sp>
      <p:sp>
        <p:nvSpPr>
          <p:cNvPr id="45059" name="Rectangle 3"/>
          <p:cNvSpPr>
            <a:spLocks noGrp="1" noChangeArrowheads="1"/>
          </p:cNvSpPr>
          <p:nvPr>
            <p:ph type="dt" idx="1"/>
          </p:nvPr>
        </p:nvSpPr>
        <p:spPr bwMode="auto">
          <a:xfrm>
            <a:off x="3963988"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9" tIns="46514" rIns="93029" bIns="46514" numCol="1" anchor="t" anchorCtr="0" compatLnSpc="1">
            <a:prstTxWarp prst="textNoShape">
              <a:avLst/>
            </a:prstTxWarp>
          </a:bodyPr>
          <a:lstStyle>
            <a:lvl1pPr algn="r" defTabSz="930275" eaLnBrk="1" hangingPunct="1">
              <a:defRPr sz="1200"/>
            </a:lvl1pPr>
          </a:lstStyle>
          <a:p>
            <a:endParaRPr lang="en-US" altLang="en-US"/>
          </a:p>
        </p:txBody>
      </p:sp>
      <p:sp>
        <p:nvSpPr>
          <p:cNvPr id="45060"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5061" name="Rectangle 5"/>
          <p:cNvSpPr>
            <a:spLocks noGrp="1" noChangeArrowheads="1"/>
          </p:cNvSpPr>
          <p:nvPr>
            <p:ph type="body" sz="quarter" idx="3"/>
          </p:nvPr>
        </p:nvSpPr>
        <p:spPr bwMode="auto">
          <a:xfrm>
            <a:off x="700088" y="4410075"/>
            <a:ext cx="5597525"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9" tIns="46514" rIns="93029" bIns="4651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062" name="Rectangle 6"/>
          <p:cNvSpPr>
            <a:spLocks noGrp="1" noChangeArrowheads="1"/>
          </p:cNvSpPr>
          <p:nvPr>
            <p:ph type="ftr" sz="quarter" idx="4"/>
          </p:nvPr>
        </p:nvSpPr>
        <p:spPr bwMode="auto">
          <a:xfrm>
            <a:off x="0" y="8818563"/>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9" tIns="46514" rIns="93029" bIns="46514" numCol="1" anchor="b" anchorCtr="0" compatLnSpc="1">
            <a:prstTxWarp prst="textNoShape">
              <a:avLst/>
            </a:prstTxWarp>
          </a:bodyPr>
          <a:lstStyle>
            <a:lvl1pPr defTabSz="930275" eaLnBrk="1" hangingPunct="1">
              <a:defRPr sz="1200"/>
            </a:lvl1pPr>
          </a:lstStyle>
          <a:p>
            <a:endParaRPr lang="en-US" altLang="en-US"/>
          </a:p>
        </p:txBody>
      </p:sp>
      <p:sp>
        <p:nvSpPr>
          <p:cNvPr id="45063" name="Rectangle 7"/>
          <p:cNvSpPr>
            <a:spLocks noGrp="1" noChangeArrowheads="1"/>
          </p:cNvSpPr>
          <p:nvPr>
            <p:ph type="sldNum" sz="quarter" idx="5"/>
          </p:nvPr>
        </p:nvSpPr>
        <p:spPr bwMode="auto">
          <a:xfrm>
            <a:off x="3963988" y="8818563"/>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9" tIns="46514" rIns="93029" bIns="46514" numCol="1" anchor="b" anchorCtr="0" compatLnSpc="1">
            <a:prstTxWarp prst="textNoShape">
              <a:avLst/>
            </a:prstTxWarp>
          </a:bodyPr>
          <a:lstStyle>
            <a:lvl1pPr algn="r" defTabSz="930275" eaLnBrk="1" hangingPunct="1">
              <a:defRPr sz="1200"/>
            </a:lvl1pPr>
          </a:lstStyle>
          <a:p>
            <a:fld id="{B732AF5F-A3B7-45A9-A34E-00349B99D9A5}" type="slidenum">
              <a:rPr lang="en-US" altLang="en-US"/>
              <a:pPr/>
              <a:t>‹#›</a:t>
            </a:fld>
            <a:endParaRPr lang="en-US" altLang="en-US"/>
          </a:p>
        </p:txBody>
      </p:sp>
    </p:spTree>
    <p:extLst>
      <p:ext uri="{BB962C8B-B14F-4D97-AF65-F5344CB8AC3E}">
        <p14:creationId xmlns:p14="http://schemas.microsoft.com/office/powerpoint/2010/main" val="3512897478"/>
      </p:ext>
    </p:extLst>
  </p:cSld>
  <p:clrMap bg1="lt1" tx1="dk1" bg2="lt2" tx2="dk2" accent1="accent1" accent2="accent2" accent3="accent3" accent4="accent4" accent5="accent5" accent6="accent6" hlink="hlink" folHlink="folHlink"/>
  <p:hf ftr="0" dt="0"/>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86A838-3B57-4070-8F3C-E81E8B4148D1}" type="slidenum">
              <a:rPr lang="en-US" altLang="en-US"/>
              <a:pPr/>
              <a:t>1</a:t>
            </a:fld>
            <a:endParaRPr lang="en-US" alt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altLang="en-US"/>
              <a:t>Click to add notes</a:t>
            </a:r>
          </a:p>
        </p:txBody>
      </p:sp>
      <p:sp>
        <p:nvSpPr>
          <p:cNvPr id="2" name="Header Placeholder 1">
            <a:extLst>
              <a:ext uri="{FF2B5EF4-FFF2-40B4-BE49-F238E27FC236}">
                <a16:creationId xmlns:a16="http://schemas.microsoft.com/office/drawing/2014/main" xmlns="" id="{93F0859D-8054-40E8-8441-42E5ED5E64C2}"/>
              </a:ext>
            </a:extLst>
          </p:cNvPr>
          <p:cNvSpPr>
            <a:spLocks noGrp="1"/>
          </p:cNvSpPr>
          <p:nvPr>
            <p:ph type="hdr" sz="quarter"/>
          </p:nvPr>
        </p:nvSpPr>
        <p:spPr/>
        <p:txBody>
          <a:bodyPr/>
          <a:lstStyle/>
          <a:p>
            <a:r>
              <a:rPr lang="en-US" altLang="en-US"/>
              <a:t>Step 2. Community-led Assessment                                     Day 2, Annex 19</a:t>
            </a:r>
          </a:p>
        </p:txBody>
      </p:sp>
    </p:spTree>
    <p:extLst>
      <p:ext uri="{BB962C8B-B14F-4D97-AF65-F5344CB8AC3E}">
        <p14:creationId xmlns:p14="http://schemas.microsoft.com/office/powerpoint/2010/main" val="3980732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Step 2. Community-led Assessment                                     Day 2, Annex 19</a:t>
            </a:r>
          </a:p>
        </p:txBody>
      </p:sp>
      <p:sp>
        <p:nvSpPr>
          <p:cNvPr id="5" name="Slide Number Placeholder 4"/>
          <p:cNvSpPr>
            <a:spLocks noGrp="1"/>
          </p:cNvSpPr>
          <p:nvPr>
            <p:ph type="sldNum" sz="quarter" idx="5"/>
          </p:nvPr>
        </p:nvSpPr>
        <p:spPr/>
        <p:txBody>
          <a:bodyPr/>
          <a:lstStyle/>
          <a:p>
            <a:fld id="{B732AF5F-A3B7-45A9-A34E-00349B99D9A5}" type="slidenum">
              <a:rPr lang="en-US" altLang="en-US" smtClean="0"/>
              <a:pPr/>
              <a:t>12</a:t>
            </a:fld>
            <a:endParaRPr lang="en-US" altLang="en-US"/>
          </a:p>
        </p:txBody>
      </p:sp>
    </p:spTree>
    <p:extLst>
      <p:ext uri="{BB962C8B-B14F-4D97-AF65-F5344CB8AC3E}">
        <p14:creationId xmlns:p14="http://schemas.microsoft.com/office/powerpoint/2010/main" val="1672985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66D8DB-24C6-4AE7-9013-F8CD89E3D50B}"/>
              </a:ext>
            </a:extLst>
          </p:cNvPr>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a:extLst>
              <a:ext uri="{FF2B5EF4-FFF2-40B4-BE49-F238E27FC236}">
                <a16:creationId xmlns:a16="http://schemas.microsoft.com/office/drawing/2014/main" xmlns="" id="{307E4F05-BAFB-4187-BCAE-4DD2BE37282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a:extLst>
              <a:ext uri="{FF2B5EF4-FFF2-40B4-BE49-F238E27FC236}">
                <a16:creationId xmlns:a16="http://schemas.microsoft.com/office/drawing/2014/main" xmlns="" id="{F1B4DBCC-745E-44CB-9203-1ABB2A9C744C}"/>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xmlns="" id="{70996FFC-2DAF-4B18-BE51-00E98C846337}"/>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xmlns="" id="{5D2EA9D0-ED8B-4E30-B775-BE4CB48FD7B1}"/>
              </a:ext>
            </a:extLst>
          </p:cNvPr>
          <p:cNvSpPr>
            <a:spLocks noGrp="1"/>
          </p:cNvSpPr>
          <p:nvPr>
            <p:ph type="sldNum" sz="quarter" idx="12"/>
          </p:nvPr>
        </p:nvSpPr>
        <p:spPr/>
        <p:txBody>
          <a:bodyPr/>
          <a:lstStyle/>
          <a:p>
            <a:fld id="{0E9586CE-DB70-4AD8-AA46-94EC5785DF8C}" type="slidenum">
              <a:rPr lang="en-US" altLang="en-US" smtClean="0"/>
              <a:pPr/>
              <a:t>‹#›</a:t>
            </a:fld>
            <a:endParaRPr lang="en-US" altLang="en-US"/>
          </a:p>
        </p:txBody>
      </p:sp>
    </p:spTree>
    <p:extLst>
      <p:ext uri="{BB962C8B-B14F-4D97-AF65-F5344CB8AC3E}">
        <p14:creationId xmlns:p14="http://schemas.microsoft.com/office/powerpoint/2010/main" val="2839906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FA2163-9B37-4A34-9FEB-C22445AC12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A8252E7-6534-486D-8B13-2078F950EB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352CA3E-50DC-47F0-BCD9-E0967ACD76FB}"/>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xmlns="" id="{BC1B6AE8-9209-4908-8D35-1AFBE74D4E76}"/>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xmlns="" id="{F0DCA6B9-63E8-48F4-B9C3-31B6695CC565}"/>
              </a:ext>
            </a:extLst>
          </p:cNvPr>
          <p:cNvSpPr>
            <a:spLocks noGrp="1"/>
          </p:cNvSpPr>
          <p:nvPr>
            <p:ph type="sldNum" sz="quarter" idx="12"/>
          </p:nvPr>
        </p:nvSpPr>
        <p:spPr/>
        <p:txBody>
          <a:bodyPr/>
          <a:lstStyle/>
          <a:p>
            <a:fld id="{9031EFF2-A8F5-4A6F-9D5B-E28613CB318A}" type="slidenum">
              <a:rPr lang="en-US" altLang="en-US" smtClean="0"/>
              <a:pPr/>
              <a:t>‹#›</a:t>
            </a:fld>
            <a:endParaRPr lang="en-US" altLang="en-US"/>
          </a:p>
        </p:txBody>
      </p:sp>
    </p:spTree>
    <p:extLst>
      <p:ext uri="{BB962C8B-B14F-4D97-AF65-F5344CB8AC3E}">
        <p14:creationId xmlns:p14="http://schemas.microsoft.com/office/powerpoint/2010/main" val="2809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4F75405-2D88-4973-B94A-0FB9330C751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224492F-8CB5-47A6-8CC8-289AED82F21C}"/>
              </a:ext>
            </a:extLst>
          </p:cNvPr>
          <p:cNvSpPr>
            <a:spLocks noGrp="1"/>
          </p:cNvSpPr>
          <p:nvPr>
            <p:ph type="body" orient="vert" idx="1"/>
          </p:nvPr>
        </p:nvSpPr>
        <p:spPr>
          <a:xfrm>
            <a:off x="628650" y="365125"/>
            <a:ext cx="5800725"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A2719F4A-6E09-468C-AB16-4CA8E8DB2D06}"/>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xmlns="" id="{DCE520E3-3281-4D2F-9D4D-529C334F5D87}"/>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xmlns="" id="{9B6AA208-B597-47AE-A143-3C969388496F}"/>
              </a:ext>
            </a:extLst>
          </p:cNvPr>
          <p:cNvSpPr>
            <a:spLocks noGrp="1"/>
          </p:cNvSpPr>
          <p:nvPr>
            <p:ph type="sldNum" sz="quarter" idx="12"/>
          </p:nvPr>
        </p:nvSpPr>
        <p:spPr/>
        <p:txBody>
          <a:bodyPr/>
          <a:lstStyle/>
          <a:p>
            <a:fld id="{09D565F2-00D8-4681-83A3-BBFFD53D77D5}" type="slidenum">
              <a:rPr lang="en-US" altLang="en-US" smtClean="0"/>
              <a:pPr/>
              <a:t>‹#›</a:t>
            </a:fld>
            <a:endParaRPr lang="en-US" altLang="en-US"/>
          </a:p>
        </p:txBody>
      </p:sp>
    </p:spTree>
    <p:extLst>
      <p:ext uri="{BB962C8B-B14F-4D97-AF65-F5344CB8AC3E}">
        <p14:creationId xmlns:p14="http://schemas.microsoft.com/office/powerpoint/2010/main" val="877645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27CB80-E215-4797-84FD-80F497336C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68118C8-FC4A-4C50-AA01-4073A4F1DEA3}"/>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2D831C1F-ADE9-42E5-AF58-216C4E81DE39}"/>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xmlns="" id="{3DAAF7ED-6E08-4663-A1E4-1888162E18B9}"/>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xmlns="" id="{5B4F46F5-E8B7-491D-A511-859399DA0718}"/>
              </a:ext>
            </a:extLst>
          </p:cNvPr>
          <p:cNvSpPr>
            <a:spLocks noGrp="1"/>
          </p:cNvSpPr>
          <p:nvPr>
            <p:ph type="sldNum" sz="quarter" idx="12"/>
          </p:nvPr>
        </p:nvSpPr>
        <p:spPr/>
        <p:txBody>
          <a:bodyPr/>
          <a:lstStyle/>
          <a:p>
            <a:fld id="{5744B580-8843-4E90-9A06-17769E84E498}" type="slidenum">
              <a:rPr lang="en-US" altLang="en-US" smtClean="0"/>
              <a:pPr/>
              <a:t>‹#›</a:t>
            </a:fld>
            <a:endParaRPr lang="en-US" altLang="en-US"/>
          </a:p>
        </p:txBody>
      </p:sp>
    </p:spTree>
    <p:extLst>
      <p:ext uri="{BB962C8B-B14F-4D97-AF65-F5344CB8AC3E}">
        <p14:creationId xmlns:p14="http://schemas.microsoft.com/office/powerpoint/2010/main" val="2748274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0B14A5-757B-4216-937E-280E0F340AD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2A6C9942-C333-4A18-8A99-14B7BB16B92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F9FB84E-C903-49F1-90FB-8D92B56876BD}"/>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xmlns="" id="{D93BC8CB-CBC5-4B2D-863B-7BF6CFD347AB}"/>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xmlns="" id="{8BD11341-C667-48E1-96FD-F590B562FF4D}"/>
              </a:ext>
            </a:extLst>
          </p:cNvPr>
          <p:cNvSpPr>
            <a:spLocks noGrp="1"/>
          </p:cNvSpPr>
          <p:nvPr>
            <p:ph type="sldNum" sz="quarter" idx="12"/>
          </p:nvPr>
        </p:nvSpPr>
        <p:spPr/>
        <p:txBody>
          <a:bodyPr/>
          <a:lstStyle/>
          <a:p>
            <a:fld id="{E5B48198-08AE-4132-A680-EACAFBF017F8}" type="slidenum">
              <a:rPr lang="en-US" altLang="en-US" smtClean="0"/>
              <a:pPr/>
              <a:t>‹#›</a:t>
            </a:fld>
            <a:endParaRPr lang="en-US" altLang="en-US"/>
          </a:p>
        </p:txBody>
      </p:sp>
    </p:spTree>
    <p:extLst>
      <p:ext uri="{BB962C8B-B14F-4D97-AF65-F5344CB8AC3E}">
        <p14:creationId xmlns:p14="http://schemas.microsoft.com/office/powerpoint/2010/main" val="90401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869A2F-9350-4F7B-AB4B-37051A08DC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72EDF43-FD8B-42BD-9ED1-D5448A92BE4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E9A94C7-E5C1-410E-BD19-AC568DB0A87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5CC50CB-1A83-48F4-A1BE-0DFC036E42F9}"/>
              </a:ext>
            </a:extLst>
          </p:cNvPr>
          <p:cNvSpPr>
            <a:spLocks noGrp="1"/>
          </p:cNvSpPr>
          <p:nvPr>
            <p:ph type="dt" sz="half" idx="10"/>
          </p:nvPr>
        </p:nvSpPr>
        <p:spPr/>
        <p:txBody>
          <a:bodyPr/>
          <a:lstStyle/>
          <a:p>
            <a:endParaRPr lang="en-US" altLang="en-US"/>
          </a:p>
        </p:txBody>
      </p:sp>
      <p:sp>
        <p:nvSpPr>
          <p:cNvPr id="6" name="Footer Placeholder 5">
            <a:extLst>
              <a:ext uri="{FF2B5EF4-FFF2-40B4-BE49-F238E27FC236}">
                <a16:creationId xmlns:a16="http://schemas.microsoft.com/office/drawing/2014/main" xmlns="" id="{2852B1B2-D1D5-45A8-8DFB-661DAF03299E}"/>
              </a:ext>
            </a:extLst>
          </p:cNvPr>
          <p:cNvSpPr>
            <a:spLocks noGrp="1"/>
          </p:cNvSpPr>
          <p:nvPr>
            <p:ph type="ftr" sz="quarter" idx="11"/>
          </p:nvPr>
        </p:nvSpPr>
        <p:spPr/>
        <p:txBody>
          <a:bodyPr/>
          <a:lstStyle/>
          <a:p>
            <a:endParaRPr lang="en-US" altLang="en-US"/>
          </a:p>
        </p:txBody>
      </p:sp>
      <p:sp>
        <p:nvSpPr>
          <p:cNvPr id="7" name="Slide Number Placeholder 6">
            <a:extLst>
              <a:ext uri="{FF2B5EF4-FFF2-40B4-BE49-F238E27FC236}">
                <a16:creationId xmlns:a16="http://schemas.microsoft.com/office/drawing/2014/main" xmlns="" id="{F4DCC86A-3518-490D-93FC-AB188EB5F470}"/>
              </a:ext>
            </a:extLst>
          </p:cNvPr>
          <p:cNvSpPr>
            <a:spLocks noGrp="1"/>
          </p:cNvSpPr>
          <p:nvPr>
            <p:ph type="sldNum" sz="quarter" idx="12"/>
          </p:nvPr>
        </p:nvSpPr>
        <p:spPr/>
        <p:txBody>
          <a:bodyPr/>
          <a:lstStyle/>
          <a:p>
            <a:fld id="{6AB182FD-A4A4-4837-83F7-238A03FBB0F4}" type="slidenum">
              <a:rPr lang="en-US" altLang="en-US" smtClean="0"/>
              <a:pPr/>
              <a:t>‹#›</a:t>
            </a:fld>
            <a:endParaRPr lang="en-US" altLang="en-US"/>
          </a:p>
        </p:txBody>
      </p:sp>
    </p:spTree>
    <p:extLst>
      <p:ext uri="{BB962C8B-B14F-4D97-AF65-F5344CB8AC3E}">
        <p14:creationId xmlns:p14="http://schemas.microsoft.com/office/powerpoint/2010/main" val="2329996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E012E2-7942-4F18-B2A9-E277E307E645}"/>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7166F4C-068E-48B1-98E9-49D126824B1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7F91BA6-6AC0-406A-B8D9-319676A9089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2E71EDD-2707-4356-85F3-D766C0E011B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D884924-8F95-4614-89CC-56A5183DBB75}"/>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82C591C-B9DA-4AF4-8976-15EF884AB2B6}"/>
              </a:ext>
            </a:extLst>
          </p:cNvPr>
          <p:cNvSpPr>
            <a:spLocks noGrp="1"/>
          </p:cNvSpPr>
          <p:nvPr>
            <p:ph type="dt" sz="half" idx="10"/>
          </p:nvPr>
        </p:nvSpPr>
        <p:spPr/>
        <p:txBody>
          <a:bodyPr/>
          <a:lstStyle/>
          <a:p>
            <a:endParaRPr lang="en-US" altLang="en-US"/>
          </a:p>
        </p:txBody>
      </p:sp>
      <p:sp>
        <p:nvSpPr>
          <p:cNvPr id="8" name="Footer Placeholder 7">
            <a:extLst>
              <a:ext uri="{FF2B5EF4-FFF2-40B4-BE49-F238E27FC236}">
                <a16:creationId xmlns:a16="http://schemas.microsoft.com/office/drawing/2014/main" xmlns="" id="{DFFF16ED-98F9-4E3C-AB4A-91C310C0599C}"/>
              </a:ext>
            </a:extLst>
          </p:cNvPr>
          <p:cNvSpPr>
            <a:spLocks noGrp="1"/>
          </p:cNvSpPr>
          <p:nvPr>
            <p:ph type="ftr" sz="quarter" idx="11"/>
          </p:nvPr>
        </p:nvSpPr>
        <p:spPr/>
        <p:txBody>
          <a:bodyPr/>
          <a:lstStyle/>
          <a:p>
            <a:endParaRPr lang="en-US" altLang="en-US"/>
          </a:p>
        </p:txBody>
      </p:sp>
      <p:sp>
        <p:nvSpPr>
          <p:cNvPr id="9" name="Slide Number Placeholder 8">
            <a:extLst>
              <a:ext uri="{FF2B5EF4-FFF2-40B4-BE49-F238E27FC236}">
                <a16:creationId xmlns:a16="http://schemas.microsoft.com/office/drawing/2014/main" xmlns="" id="{4B611935-BC2E-44AC-83C4-80D11F2CAB9A}"/>
              </a:ext>
            </a:extLst>
          </p:cNvPr>
          <p:cNvSpPr>
            <a:spLocks noGrp="1"/>
          </p:cNvSpPr>
          <p:nvPr>
            <p:ph type="sldNum" sz="quarter" idx="12"/>
          </p:nvPr>
        </p:nvSpPr>
        <p:spPr/>
        <p:txBody>
          <a:bodyPr/>
          <a:lstStyle/>
          <a:p>
            <a:fld id="{A282E5AE-7EAB-4CD6-9D1E-9A980C877669}" type="slidenum">
              <a:rPr lang="en-US" altLang="en-US" smtClean="0"/>
              <a:pPr/>
              <a:t>‹#›</a:t>
            </a:fld>
            <a:endParaRPr lang="en-US" altLang="en-US"/>
          </a:p>
        </p:txBody>
      </p:sp>
    </p:spTree>
    <p:extLst>
      <p:ext uri="{BB962C8B-B14F-4D97-AF65-F5344CB8AC3E}">
        <p14:creationId xmlns:p14="http://schemas.microsoft.com/office/powerpoint/2010/main" val="1451985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53B86E-4E74-4BFC-8E6F-9A6F9D388B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2090BBE-D86F-4F79-91FA-BBBA6BE853E4}"/>
              </a:ext>
            </a:extLst>
          </p:cNvPr>
          <p:cNvSpPr>
            <a:spLocks noGrp="1"/>
          </p:cNvSpPr>
          <p:nvPr>
            <p:ph type="dt" sz="half" idx="10"/>
          </p:nvPr>
        </p:nvSpPr>
        <p:spPr/>
        <p:txBody>
          <a:bodyPr/>
          <a:lstStyle/>
          <a:p>
            <a:endParaRPr lang="en-US" altLang="en-US"/>
          </a:p>
        </p:txBody>
      </p:sp>
      <p:sp>
        <p:nvSpPr>
          <p:cNvPr id="4" name="Footer Placeholder 3">
            <a:extLst>
              <a:ext uri="{FF2B5EF4-FFF2-40B4-BE49-F238E27FC236}">
                <a16:creationId xmlns:a16="http://schemas.microsoft.com/office/drawing/2014/main" xmlns="" id="{4E83BCA6-DB5B-466D-9E3A-A1DD346929C8}"/>
              </a:ext>
            </a:extLst>
          </p:cNvPr>
          <p:cNvSpPr>
            <a:spLocks noGrp="1"/>
          </p:cNvSpPr>
          <p:nvPr>
            <p:ph type="ftr" sz="quarter" idx="11"/>
          </p:nvPr>
        </p:nvSpPr>
        <p:spPr/>
        <p:txBody>
          <a:bodyPr/>
          <a:lstStyle/>
          <a:p>
            <a:endParaRPr lang="en-US" altLang="en-US"/>
          </a:p>
        </p:txBody>
      </p:sp>
      <p:sp>
        <p:nvSpPr>
          <p:cNvPr id="5" name="Slide Number Placeholder 4">
            <a:extLst>
              <a:ext uri="{FF2B5EF4-FFF2-40B4-BE49-F238E27FC236}">
                <a16:creationId xmlns:a16="http://schemas.microsoft.com/office/drawing/2014/main" xmlns="" id="{183DDB9B-A16E-4456-B9EF-7D0C683D8778}"/>
              </a:ext>
            </a:extLst>
          </p:cNvPr>
          <p:cNvSpPr>
            <a:spLocks noGrp="1"/>
          </p:cNvSpPr>
          <p:nvPr>
            <p:ph type="sldNum" sz="quarter" idx="12"/>
          </p:nvPr>
        </p:nvSpPr>
        <p:spPr/>
        <p:txBody>
          <a:bodyPr/>
          <a:lstStyle/>
          <a:p>
            <a:fld id="{DE2D97F3-675F-4CB2-B180-1BE9B05DDC74}" type="slidenum">
              <a:rPr lang="en-US" altLang="en-US" smtClean="0"/>
              <a:pPr/>
              <a:t>‹#›</a:t>
            </a:fld>
            <a:endParaRPr lang="en-US" altLang="en-US"/>
          </a:p>
        </p:txBody>
      </p:sp>
    </p:spTree>
    <p:extLst>
      <p:ext uri="{BB962C8B-B14F-4D97-AF65-F5344CB8AC3E}">
        <p14:creationId xmlns:p14="http://schemas.microsoft.com/office/powerpoint/2010/main" val="3568095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0B09F6E-87C4-470D-8470-4703A39C1873}"/>
              </a:ext>
            </a:extLst>
          </p:cNvPr>
          <p:cNvSpPr>
            <a:spLocks noGrp="1"/>
          </p:cNvSpPr>
          <p:nvPr>
            <p:ph type="dt" sz="half" idx="10"/>
          </p:nvPr>
        </p:nvSpPr>
        <p:spPr/>
        <p:txBody>
          <a:bodyPr/>
          <a:lstStyle/>
          <a:p>
            <a:endParaRPr lang="en-US" altLang="en-US"/>
          </a:p>
        </p:txBody>
      </p:sp>
      <p:sp>
        <p:nvSpPr>
          <p:cNvPr id="3" name="Footer Placeholder 2">
            <a:extLst>
              <a:ext uri="{FF2B5EF4-FFF2-40B4-BE49-F238E27FC236}">
                <a16:creationId xmlns:a16="http://schemas.microsoft.com/office/drawing/2014/main" xmlns="" id="{6DFA8955-1E6C-4911-9D46-B00C8681B389}"/>
              </a:ext>
            </a:extLst>
          </p:cNvPr>
          <p:cNvSpPr>
            <a:spLocks noGrp="1"/>
          </p:cNvSpPr>
          <p:nvPr>
            <p:ph type="ftr" sz="quarter" idx="11"/>
          </p:nvPr>
        </p:nvSpPr>
        <p:spPr/>
        <p:txBody>
          <a:bodyPr/>
          <a:lstStyle/>
          <a:p>
            <a:endParaRPr lang="en-US" altLang="en-US"/>
          </a:p>
        </p:txBody>
      </p:sp>
      <p:sp>
        <p:nvSpPr>
          <p:cNvPr id="4" name="Slide Number Placeholder 3">
            <a:extLst>
              <a:ext uri="{FF2B5EF4-FFF2-40B4-BE49-F238E27FC236}">
                <a16:creationId xmlns:a16="http://schemas.microsoft.com/office/drawing/2014/main" xmlns="" id="{02F786BC-388F-46C4-97A2-55B595C36FF8}"/>
              </a:ext>
            </a:extLst>
          </p:cNvPr>
          <p:cNvSpPr>
            <a:spLocks noGrp="1"/>
          </p:cNvSpPr>
          <p:nvPr>
            <p:ph type="sldNum" sz="quarter" idx="12"/>
          </p:nvPr>
        </p:nvSpPr>
        <p:spPr/>
        <p:txBody>
          <a:bodyPr/>
          <a:lstStyle/>
          <a:p>
            <a:fld id="{D9AF6E97-F173-4C9D-A55F-573CBFE6EF3D}" type="slidenum">
              <a:rPr lang="en-US" altLang="en-US" smtClean="0"/>
              <a:pPr/>
              <a:t>‹#›</a:t>
            </a:fld>
            <a:endParaRPr lang="en-US" altLang="en-US"/>
          </a:p>
        </p:txBody>
      </p:sp>
    </p:spTree>
    <p:extLst>
      <p:ext uri="{BB962C8B-B14F-4D97-AF65-F5344CB8AC3E}">
        <p14:creationId xmlns:p14="http://schemas.microsoft.com/office/powerpoint/2010/main" val="1642071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F93773-3D18-42F8-973F-D66BD5286DA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8FD89319-8567-4F3F-AAE6-FDCD7BC1337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EDF4043-4846-4F4E-8EF1-7B2E8003DB3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FE3FB7FE-8FF3-414B-839E-BFF901C61A3B}"/>
              </a:ext>
            </a:extLst>
          </p:cNvPr>
          <p:cNvSpPr>
            <a:spLocks noGrp="1"/>
          </p:cNvSpPr>
          <p:nvPr>
            <p:ph type="dt" sz="half" idx="10"/>
          </p:nvPr>
        </p:nvSpPr>
        <p:spPr/>
        <p:txBody>
          <a:bodyPr/>
          <a:lstStyle/>
          <a:p>
            <a:endParaRPr lang="en-US" altLang="en-US"/>
          </a:p>
        </p:txBody>
      </p:sp>
      <p:sp>
        <p:nvSpPr>
          <p:cNvPr id="6" name="Footer Placeholder 5">
            <a:extLst>
              <a:ext uri="{FF2B5EF4-FFF2-40B4-BE49-F238E27FC236}">
                <a16:creationId xmlns:a16="http://schemas.microsoft.com/office/drawing/2014/main" xmlns="" id="{D2F03DE2-B9DB-40AC-8AC7-30565898A6FD}"/>
              </a:ext>
            </a:extLst>
          </p:cNvPr>
          <p:cNvSpPr>
            <a:spLocks noGrp="1"/>
          </p:cNvSpPr>
          <p:nvPr>
            <p:ph type="ftr" sz="quarter" idx="11"/>
          </p:nvPr>
        </p:nvSpPr>
        <p:spPr/>
        <p:txBody>
          <a:bodyPr/>
          <a:lstStyle/>
          <a:p>
            <a:endParaRPr lang="en-US" altLang="en-US"/>
          </a:p>
        </p:txBody>
      </p:sp>
      <p:sp>
        <p:nvSpPr>
          <p:cNvPr id="7" name="Slide Number Placeholder 6">
            <a:extLst>
              <a:ext uri="{FF2B5EF4-FFF2-40B4-BE49-F238E27FC236}">
                <a16:creationId xmlns:a16="http://schemas.microsoft.com/office/drawing/2014/main" xmlns="" id="{C483E194-C97D-45F4-8CAA-B0B20B3DC786}"/>
              </a:ext>
            </a:extLst>
          </p:cNvPr>
          <p:cNvSpPr>
            <a:spLocks noGrp="1"/>
          </p:cNvSpPr>
          <p:nvPr>
            <p:ph type="sldNum" sz="quarter" idx="12"/>
          </p:nvPr>
        </p:nvSpPr>
        <p:spPr/>
        <p:txBody>
          <a:bodyPr/>
          <a:lstStyle/>
          <a:p>
            <a:fld id="{F5A99F82-9F12-4D69-ACF9-146336F5EF9B}" type="slidenum">
              <a:rPr lang="en-US" altLang="en-US" smtClean="0"/>
              <a:pPr/>
              <a:t>‹#›</a:t>
            </a:fld>
            <a:endParaRPr lang="en-US" altLang="en-US"/>
          </a:p>
        </p:txBody>
      </p:sp>
    </p:spTree>
    <p:extLst>
      <p:ext uri="{BB962C8B-B14F-4D97-AF65-F5344CB8AC3E}">
        <p14:creationId xmlns:p14="http://schemas.microsoft.com/office/powerpoint/2010/main" val="1645377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030AE5-67F4-4E05-BD7D-6E85BE8A95A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BDCFD075-29A9-4193-8B00-638A3A57A40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35D6DE05-6C4D-4938-866A-41543A2DECB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D0D725B2-96DB-4935-9DEF-067A4635B169}"/>
              </a:ext>
            </a:extLst>
          </p:cNvPr>
          <p:cNvSpPr>
            <a:spLocks noGrp="1"/>
          </p:cNvSpPr>
          <p:nvPr>
            <p:ph type="dt" sz="half" idx="10"/>
          </p:nvPr>
        </p:nvSpPr>
        <p:spPr/>
        <p:txBody>
          <a:bodyPr/>
          <a:lstStyle/>
          <a:p>
            <a:endParaRPr lang="en-US" altLang="en-US"/>
          </a:p>
        </p:txBody>
      </p:sp>
      <p:sp>
        <p:nvSpPr>
          <p:cNvPr id="6" name="Footer Placeholder 5">
            <a:extLst>
              <a:ext uri="{FF2B5EF4-FFF2-40B4-BE49-F238E27FC236}">
                <a16:creationId xmlns:a16="http://schemas.microsoft.com/office/drawing/2014/main" xmlns="" id="{65E956F3-A98D-4545-9E6C-8D6F3BA69BB5}"/>
              </a:ext>
            </a:extLst>
          </p:cNvPr>
          <p:cNvSpPr>
            <a:spLocks noGrp="1"/>
          </p:cNvSpPr>
          <p:nvPr>
            <p:ph type="ftr" sz="quarter" idx="11"/>
          </p:nvPr>
        </p:nvSpPr>
        <p:spPr/>
        <p:txBody>
          <a:bodyPr/>
          <a:lstStyle/>
          <a:p>
            <a:endParaRPr lang="en-US" altLang="en-US"/>
          </a:p>
        </p:txBody>
      </p:sp>
      <p:sp>
        <p:nvSpPr>
          <p:cNvPr id="7" name="Slide Number Placeholder 6">
            <a:extLst>
              <a:ext uri="{FF2B5EF4-FFF2-40B4-BE49-F238E27FC236}">
                <a16:creationId xmlns:a16="http://schemas.microsoft.com/office/drawing/2014/main" xmlns="" id="{FD41787B-813C-47B2-88F1-DC5F77BAECCE}"/>
              </a:ext>
            </a:extLst>
          </p:cNvPr>
          <p:cNvSpPr>
            <a:spLocks noGrp="1"/>
          </p:cNvSpPr>
          <p:nvPr>
            <p:ph type="sldNum" sz="quarter" idx="12"/>
          </p:nvPr>
        </p:nvSpPr>
        <p:spPr/>
        <p:txBody>
          <a:bodyPr/>
          <a:lstStyle/>
          <a:p>
            <a:fld id="{F2A31265-F8EE-49AE-8C81-8734DC2CDC19}" type="slidenum">
              <a:rPr lang="en-US" altLang="en-US" smtClean="0"/>
              <a:pPr/>
              <a:t>‹#›</a:t>
            </a:fld>
            <a:endParaRPr lang="en-US" altLang="en-US"/>
          </a:p>
        </p:txBody>
      </p:sp>
    </p:spTree>
    <p:extLst>
      <p:ext uri="{BB962C8B-B14F-4D97-AF65-F5344CB8AC3E}">
        <p14:creationId xmlns:p14="http://schemas.microsoft.com/office/powerpoint/2010/main" val="3154877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0302C42-C3D4-40CD-B75E-DDC9B1829EB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D8D5ADB-1B92-4471-9490-C00A229884B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F6B8B0E-CADD-4DB0-8D4B-49A7E7C064A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latin typeface="Univers LT Std 45 Light" panose="020B0403020202020204" pitchFamily="34" charset="0"/>
              </a:defRPr>
            </a:lvl1pPr>
          </a:lstStyle>
          <a:p>
            <a:endParaRPr lang="en-US" altLang="en-US"/>
          </a:p>
        </p:txBody>
      </p:sp>
      <p:sp>
        <p:nvSpPr>
          <p:cNvPr id="5" name="Footer Placeholder 4">
            <a:extLst>
              <a:ext uri="{FF2B5EF4-FFF2-40B4-BE49-F238E27FC236}">
                <a16:creationId xmlns:a16="http://schemas.microsoft.com/office/drawing/2014/main" xmlns="" id="{27649E80-D721-4D6B-8F00-A06950B0DFC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latin typeface="Univers LT Std 45 Light" panose="020B0403020202020204" pitchFamily="34" charset="0"/>
              </a:defRPr>
            </a:lvl1pPr>
          </a:lstStyle>
          <a:p>
            <a:endParaRPr lang="en-US" altLang="en-US"/>
          </a:p>
        </p:txBody>
      </p:sp>
      <p:sp>
        <p:nvSpPr>
          <p:cNvPr id="6" name="Slide Number Placeholder 5">
            <a:extLst>
              <a:ext uri="{FF2B5EF4-FFF2-40B4-BE49-F238E27FC236}">
                <a16:creationId xmlns:a16="http://schemas.microsoft.com/office/drawing/2014/main" xmlns="" id="{893525BD-2B60-481E-969E-A7FF508DCA0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latin typeface="Univers LT Std 45 Light" panose="020B0403020202020204" pitchFamily="34" charset="0"/>
              </a:defRPr>
            </a:lvl1pPr>
          </a:lstStyle>
          <a:p>
            <a:fld id="{38BB3AC2-D1E0-4740-9722-BA4151A56DD1}" type="slidenum">
              <a:rPr lang="en-US" altLang="en-US" smtClean="0"/>
              <a:pPr/>
              <a:t>‹#›</a:t>
            </a:fld>
            <a:endParaRPr lang="en-US" altLang="en-US"/>
          </a:p>
        </p:txBody>
      </p:sp>
    </p:spTree>
    <p:extLst>
      <p:ext uri="{BB962C8B-B14F-4D97-AF65-F5344CB8AC3E}">
        <p14:creationId xmlns:p14="http://schemas.microsoft.com/office/powerpoint/2010/main" val="338215360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685800" rtl="0" eaLnBrk="1" latinLnBrk="0" hangingPunct="1">
        <a:lnSpc>
          <a:spcPct val="90000"/>
        </a:lnSpc>
        <a:spcBef>
          <a:spcPct val="0"/>
        </a:spcBef>
        <a:buNone/>
        <a:defRPr sz="3300" kern="1200">
          <a:solidFill>
            <a:schemeClr val="tx1"/>
          </a:solidFill>
          <a:latin typeface="Univers LT Std 45 Light" panose="020B0403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Univers LT Std 45 Light" panose="020B0403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Univers LT Std 45 Light" panose="020B0403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Univers LT Std 45 Light" panose="020B0403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Univers LT Std 45 Light" panose="020B0403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Univers LT Std 45 Light" panose="020B0403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2">
            <a:extLst>
              <a:ext uri="{FF2B5EF4-FFF2-40B4-BE49-F238E27FC236}">
                <a16:creationId xmlns:a16="http://schemas.microsoft.com/office/drawing/2014/main" xmlns="" id="{CE8E53FD-3C9F-4F28-8F8C-6222CA90BC89}"/>
              </a:ext>
            </a:extLst>
          </p:cNvPr>
          <p:cNvSpPr txBox="1"/>
          <p:nvPr/>
        </p:nvSpPr>
        <p:spPr>
          <a:xfrm>
            <a:off x="0" y="15240"/>
            <a:ext cx="9144000" cy="1489075"/>
          </a:xfrm>
          <a:prstGeom prst="rect">
            <a:avLst/>
          </a:prstGeom>
          <a:solidFill>
            <a:srgbClr val="00AEEF"/>
          </a:solidFill>
          <a:ln w="3810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1600" b="1">
                <a:solidFill>
                  <a:srgbClr val="FFFFFF"/>
                </a:solidFill>
                <a:effectLst/>
                <a:latin typeface="UniversLTStd-Light" panose="020B0403020202020204" pitchFamily="34" charset="0"/>
                <a:ea typeface="Calibri" panose="020F0502020204030204" pitchFamily="34" charset="0"/>
                <a:cs typeface="UniversLTStd-Light" panose="020B0403020202020204" pitchFamily="34" charset="0"/>
              </a:rPr>
              <a:t> </a:t>
            </a:r>
            <a:endParaRPr lang="en-US" sz="1100">
              <a:effectLst/>
              <a:ea typeface="Calibri" panose="020F0502020204030204" pitchFamily="34" charset="0"/>
              <a:cs typeface="Arial" panose="020B0604020202020204" pitchFamily="34" charset="0"/>
            </a:endParaRPr>
          </a:p>
        </p:txBody>
      </p:sp>
      <p:pic>
        <p:nvPicPr>
          <p:cNvPr id="8" name="Picture 7">
            <a:extLst>
              <a:ext uri="{FF2B5EF4-FFF2-40B4-BE49-F238E27FC236}">
                <a16:creationId xmlns:a16="http://schemas.microsoft.com/office/drawing/2014/main" xmlns="" id="{59D264F2-4552-43DB-9E9E-DCF07125CC41}"/>
              </a:ext>
            </a:extLst>
          </p:cNvPr>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895600" y="152400"/>
            <a:ext cx="3352800" cy="968058"/>
          </a:xfrm>
          <a:prstGeom prst="rect">
            <a:avLst/>
          </a:prstGeom>
          <a:noFill/>
          <a:ln>
            <a:noFill/>
          </a:ln>
        </p:spPr>
      </p:pic>
      <p:sp>
        <p:nvSpPr>
          <p:cNvPr id="9" name="Text Box 3">
            <a:extLst>
              <a:ext uri="{FF2B5EF4-FFF2-40B4-BE49-F238E27FC236}">
                <a16:creationId xmlns:a16="http://schemas.microsoft.com/office/drawing/2014/main" xmlns="" id="{C35C903D-127A-4640-8AB5-295DD388FD09}"/>
              </a:ext>
            </a:extLst>
          </p:cNvPr>
          <p:cNvSpPr txBox="1"/>
          <p:nvPr/>
        </p:nvSpPr>
        <p:spPr>
          <a:xfrm>
            <a:off x="0" y="1638300"/>
            <a:ext cx="9144000" cy="3331528"/>
          </a:xfrm>
          <a:prstGeom prst="rect">
            <a:avLst/>
          </a:prstGeom>
          <a:solidFill>
            <a:srgbClr val="C7EDFB"/>
          </a:solidFill>
          <a:ln w="3810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endParaRPr lang="en-US" sz="2000" b="1" dirty="0">
              <a:solidFill>
                <a:srgbClr val="000000"/>
              </a:solidFill>
              <a:latin typeface="UniversLTStd-UltraCn" panose="020B0608030502060204" pitchFamily="34" charset="0"/>
              <a:ea typeface="Calibri" panose="020F0502020204030204" pitchFamily="34" charset="0"/>
              <a:cs typeface="UniversLTStd-UltraCn" panose="020B0608030502060204" pitchFamily="34" charset="0"/>
            </a:endParaRPr>
          </a:p>
          <a:p>
            <a:pPr marL="0" marR="0" algn="ctr">
              <a:lnSpc>
                <a:spcPct val="107000"/>
              </a:lnSpc>
              <a:spcBef>
                <a:spcPts val="0"/>
              </a:spcBef>
              <a:spcAft>
                <a:spcPts val="0"/>
              </a:spcAft>
            </a:pPr>
            <a:endParaRPr lang="en-US" sz="2000" b="1" dirty="0">
              <a:solidFill>
                <a:srgbClr val="000000"/>
              </a:solidFill>
              <a:latin typeface="UniversLTStd-UltraCn" panose="020B0608030502060204" pitchFamily="34" charset="0"/>
              <a:ea typeface="Calibri" panose="020F0502020204030204" pitchFamily="34" charset="0"/>
              <a:cs typeface="UniversLTStd-UltraCn" panose="020B0608030502060204" pitchFamily="34" charset="0"/>
            </a:endParaRPr>
          </a:p>
          <a:p>
            <a:pPr marL="0" marR="0" algn="ctr">
              <a:lnSpc>
                <a:spcPct val="107000"/>
              </a:lnSpc>
              <a:spcBef>
                <a:spcPts val="0"/>
              </a:spcBef>
              <a:spcAft>
                <a:spcPts val="0"/>
              </a:spcAft>
            </a:pPr>
            <a:r>
              <a:rPr lang="en-US" sz="4000" b="1" dirty="0">
                <a:solidFill>
                  <a:srgbClr val="000000"/>
                </a:solidFill>
                <a:effectLst/>
                <a:latin typeface="Univers LT Std 45 Light" panose="020B0403020202020204" pitchFamily="34" charset="0"/>
                <a:ea typeface="Calibri" panose="020F0502020204030204" pitchFamily="34" charset="0"/>
                <a:cs typeface="UniversLTStd-UltraCn" panose="020B0608030502060204" pitchFamily="34" charset="0"/>
              </a:rPr>
              <a:t>COMMUNITY</a:t>
            </a:r>
            <a:r>
              <a:rPr lang="en-US" sz="4000" dirty="0">
                <a:latin typeface="Univers LT Std 45 Light" panose="020B0403020202020204" pitchFamily="34" charset="0"/>
                <a:ea typeface="Calibri" panose="020F0502020204030204" pitchFamily="34" charset="0"/>
                <a:cs typeface="Arial" panose="020B0604020202020204" pitchFamily="34" charset="0"/>
              </a:rPr>
              <a:t> </a:t>
            </a:r>
            <a:r>
              <a:rPr lang="en-US" sz="4000" b="1" dirty="0">
                <a:solidFill>
                  <a:srgbClr val="000000"/>
                </a:solidFill>
                <a:effectLst/>
                <a:latin typeface="Univers LT Std 45 Light" panose="020B0403020202020204" pitchFamily="34" charset="0"/>
                <a:ea typeface="Calibri" panose="020F0502020204030204" pitchFamily="34" charset="0"/>
                <a:cs typeface="UniversLTStd-UltraCn" panose="020B0608030502060204" pitchFamily="34" charset="0"/>
              </a:rPr>
              <a:t>ENGAGEMENT</a:t>
            </a:r>
            <a:endParaRPr lang="en-US" sz="4000" dirty="0">
              <a:effectLst/>
              <a:latin typeface="Univers LT Std 45 Light" panose="020B040302020202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800"/>
              </a:spcAft>
            </a:pPr>
            <a:r>
              <a:rPr lang="en-US" sz="4000" b="1" dirty="0">
                <a:solidFill>
                  <a:srgbClr val="000000"/>
                </a:solidFill>
                <a:effectLst/>
                <a:latin typeface="Univers LT Std 45 Light" panose="020B0403020202020204" pitchFamily="34" charset="0"/>
                <a:ea typeface="Calibri" panose="020F0502020204030204" pitchFamily="34" charset="0"/>
                <a:cs typeface="UniversLTStd-UltraCn" panose="020B0608030502060204" pitchFamily="34" charset="0"/>
              </a:rPr>
              <a:t>TRAINING OF TRAINERS MANUAL</a:t>
            </a:r>
            <a:endParaRPr lang="en-US" sz="4000" dirty="0">
              <a:effectLst/>
              <a:latin typeface="Univers LT Std 45 Light" panose="020B0403020202020204" pitchFamily="34" charset="0"/>
              <a:ea typeface="Calibri" panose="020F0502020204030204" pitchFamily="34" charset="0"/>
              <a:cs typeface="Arial" panose="020B0604020202020204" pitchFamily="34" charset="0"/>
            </a:endParaRPr>
          </a:p>
          <a:p>
            <a:pPr marL="0" marR="0" algn="ctr">
              <a:lnSpc>
                <a:spcPct val="115000"/>
              </a:lnSpc>
              <a:spcBef>
                <a:spcPts val="600"/>
              </a:spcBef>
              <a:spcAft>
                <a:spcPts val="600"/>
              </a:spcAft>
            </a:pPr>
            <a:endParaRPr lang="en-US" sz="1100" b="1" u="sng" dirty="0">
              <a:solidFill>
                <a:srgbClr val="000000"/>
              </a:solidFill>
              <a:effectLst/>
              <a:latin typeface="Univers LT Std 45 Light" panose="020B0403020202020204" pitchFamily="34" charset="0"/>
              <a:ea typeface="Calibri" panose="020F0502020204030204" pitchFamily="34" charset="0"/>
              <a:cs typeface="UniversLTStd-Light" panose="020B0403020202020204" pitchFamily="34" charset="0"/>
            </a:endParaRPr>
          </a:p>
          <a:p>
            <a:pPr marL="0" marR="0" algn="ctr">
              <a:lnSpc>
                <a:spcPct val="115000"/>
              </a:lnSpc>
              <a:spcBef>
                <a:spcPts val="600"/>
              </a:spcBef>
              <a:spcAft>
                <a:spcPts val="600"/>
              </a:spcAft>
            </a:pPr>
            <a:r>
              <a:rPr lang="en-US" sz="2000" b="1" u="sng" dirty="0">
                <a:solidFill>
                  <a:srgbClr val="000000"/>
                </a:solidFill>
                <a:effectLst/>
                <a:latin typeface="Univers LT Std 45 Light" panose="020B0403020202020204" pitchFamily="34" charset="0"/>
                <a:ea typeface="Calibri" panose="020F0502020204030204" pitchFamily="34" charset="0"/>
                <a:cs typeface="UniversLTStd-Light" panose="020B0403020202020204" pitchFamily="34" charset="0"/>
              </a:rPr>
              <a:t>FOR USE BY FRONT-LINE TRAINERS IN LEBANON</a:t>
            </a:r>
            <a:r>
              <a:rPr lang="en-US" sz="2000" dirty="0">
                <a:solidFill>
                  <a:srgbClr val="000000"/>
                </a:solidFill>
                <a:effectLst/>
                <a:latin typeface="Univers LT Std 45 Light" panose="020B0403020202020204" pitchFamily="34" charset="0"/>
                <a:ea typeface="Calibri" panose="020F0502020204030204" pitchFamily="34" charset="0"/>
                <a:cs typeface="UniversLTStd-UltraCn" panose="020B0608030502060204" pitchFamily="34" charset="0"/>
              </a:rPr>
              <a:t> </a:t>
            </a:r>
            <a:endParaRPr lang="en-US" sz="2000" dirty="0">
              <a:effectLst/>
              <a:latin typeface="Univers LT Std 45 Light" panose="020B0403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en-US" sz="4600" dirty="0">
                <a:solidFill>
                  <a:srgbClr val="000000"/>
                </a:solidFill>
                <a:effectLst/>
                <a:latin typeface="UniversLTStd-UltraCn" panose="020B0608030502060204" pitchFamily="34" charset="0"/>
                <a:ea typeface="Calibri" panose="020F0502020204030204" pitchFamily="34" charset="0"/>
                <a:cs typeface="UniversLTStd-UltraCn" panose="020B0608030502060204" pitchFamily="34" charset="0"/>
              </a:rPr>
              <a:t> </a:t>
            </a:r>
            <a:endParaRPr lang="en-US" sz="1100" dirty="0">
              <a:effectLst/>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en-US" sz="4600" dirty="0">
                <a:solidFill>
                  <a:srgbClr val="000000"/>
                </a:solidFill>
                <a:effectLst/>
                <a:latin typeface="UniversLTStd-UltraCn" panose="020B0608030502060204" pitchFamily="34" charset="0"/>
                <a:ea typeface="Calibri" panose="020F0502020204030204" pitchFamily="34" charset="0"/>
                <a:cs typeface="UniversLTStd-UltraCn" panose="020B0608030502060204" pitchFamily="34" charset="0"/>
              </a:rPr>
              <a:t> </a:t>
            </a:r>
            <a:endParaRPr lang="en-US" sz="1100" dirty="0">
              <a:effectLst/>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en-US" sz="100" b="1" dirty="0">
                <a:solidFill>
                  <a:srgbClr val="000000"/>
                </a:solidFill>
                <a:effectLst/>
                <a:ea typeface="Calibri" panose="020F0502020204030204" pitchFamily="34" charset="0"/>
                <a:cs typeface="Arial" panose="020B0604020202020204" pitchFamily="34" charset="0"/>
              </a:rPr>
              <a:t> </a:t>
            </a:r>
            <a:endParaRPr lang="en-US" sz="1100" dirty="0">
              <a:effectLst/>
              <a:ea typeface="Calibri" panose="020F0502020204030204" pitchFamily="34" charset="0"/>
              <a:cs typeface="Arial" panose="020B0604020202020204" pitchFamily="34" charset="0"/>
            </a:endParaRPr>
          </a:p>
        </p:txBody>
      </p:sp>
      <p:sp>
        <p:nvSpPr>
          <p:cNvPr id="12" name="Text Box 32">
            <a:extLst>
              <a:ext uri="{FF2B5EF4-FFF2-40B4-BE49-F238E27FC236}">
                <a16:creationId xmlns:a16="http://schemas.microsoft.com/office/drawing/2014/main" xmlns="" id="{D13F9A9B-6940-4CB7-8545-B7D6C08F3AA7}"/>
              </a:ext>
            </a:extLst>
          </p:cNvPr>
          <p:cNvSpPr txBox="1"/>
          <p:nvPr/>
        </p:nvSpPr>
        <p:spPr>
          <a:xfrm>
            <a:off x="0" y="5103813"/>
            <a:ext cx="9144000" cy="1773871"/>
          </a:xfrm>
          <a:prstGeom prst="rect">
            <a:avLst/>
          </a:prstGeom>
          <a:solidFill>
            <a:srgbClr val="00AEEF"/>
          </a:solidFill>
          <a:ln w="3810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3600" b="1" dirty="0">
                <a:solidFill>
                  <a:schemeClr val="bg1"/>
                </a:solidFill>
                <a:latin typeface="Univers LT Std 45 Light" panose="020B0403020202020204" pitchFamily="34" charset="0"/>
              </a:rPr>
              <a:t>Community Engagement Step II </a:t>
            </a:r>
          </a:p>
          <a:p>
            <a:pPr algn="ctr"/>
            <a:r>
              <a:rPr lang="en-US" sz="3600" b="1" dirty="0">
                <a:solidFill>
                  <a:schemeClr val="bg1"/>
                </a:solidFill>
                <a:latin typeface="Univers LT Std 45 Light" panose="020B0403020202020204" pitchFamily="34" charset="0"/>
              </a:rPr>
              <a:t>Assessment </a:t>
            </a:r>
            <a:endParaRPr lang="en-US" sz="3200" b="1" dirty="0">
              <a:solidFill>
                <a:schemeClr val="bg1"/>
              </a:solidFill>
              <a:latin typeface="Univers LT Std 45 Light" panose="020B0403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 y="228600"/>
            <a:ext cx="8896350" cy="1108995"/>
          </a:xfrm>
        </p:spPr>
        <p:txBody>
          <a:bodyPr>
            <a:normAutofit/>
          </a:bodyPr>
          <a:lstStyle/>
          <a:p>
            <a:pPr algn="ctr"/>
            <a:r>
              <a:rPr lang="en-US" sz="3600" b="1" dirty="0">
                <a:solidFill>
                  <a:srgbClr val="F26C27"/>
                </a:solidFill>
                <a:effectLst>
                  <a:outerShdw blurRad="38100" dist="38100" dir="2700000" algn="tl">
                    <a:srgbClr val="000000">
                      <a:alpha val="43137"/>
                    </a:srgbClr>
                  </a:outerShdw>
                </a:effectLst>
                <a:ea typeface="+mn-ea"/>
                <a:cs typeface="+mn-cs"/>
              </a:rPr>
              <a:t>Community Mapping</a:t>
            </a:r>
          </a:p>
        </p:txBody>
      </p:sp>
      <p:sp>
        <p:nvSpPr>
          <p:cNvPr id="3" name="Content Placeholder 2"/>
          <p:cNvSpPr>
            <a:spLocks noGrp="1"/>
          </p:cNvSpPr>
          <p:nvPr>
            <p:ph idx="1"/>
          </p:nvPr>
        </p:nvSpPr>
        <p:spPr>
          <a:xfrm>
            <a:off x="171450" y="1337595"/>
            <a:ext cx="8801100" cy="5029200"/>
          </a:xfrm>
        </p:spPr>
        <p:txBody>
          <a:bodyPr>
            <a:normAutofit/>
          </a:bodyPr>
          <a:lstStyle/>
          <a:p>
            <a:pPr marL="0" indent="0">
              <a:lnSpc>
                <a:spcPct val="114000"/>
              </a:lnSpc>
              <a:spcBef>
                <a:spcPts val="600"/>
              </a:spcBef>
              <a:spcAft>
                <a:spcPts val="600"/>
              </a:spcAft>
              <a:buNone/>
            </a:pPr>
            <a:r>
              <a:rPr lang="en-US" sz="3200" dirty="0">
                <a:effectLst>
                  <a:outerShdw blurRad="38100" dist="38100" dir="2700000" algn="tl">
                    <a:srgbClr val="000000">
                      <a:alpha val="43137"/>
                    </a:srgbClr>
                  </a:outerShdw>
                </a:effectLst>
              </a:rPr>
              <a:t>Mapping</a:t>
            </a:r>
          </a:p>
          <a:p>
            <a:pPr marL="342900" lvl="1" indent="0">
              <a:lnSpc>
                <a:spcPct val="114000"/>
              </a:lnSpc>
              <a:spcBef>
                <a:spcPts val="600"/>
              </a:spcBef>
              <a:spcAft>
                <a:spcPts val="600"/>
              </a:spcAft>
              <a:buNone/>
            </a:pPr>
            <a:r>
              <a:rPr lang="en-US" sz="2800" dirty="0">
                <a:effectLst>
                  <a:outerShdw blurRad="38100" dist="38100" dir="2700000" algn="tl">
                    <a:srgbClr val="000000">
                      <a:alpha val="43137"/>
                    </a:srgbClr>
                  </a:outerShdw>
                </a:effectLst>
              </a:rPr>
              <a:t>Objective:</a:t>
            </a:r>
            <a:r>
              <a:rPr lang="en-US" sz="2800" dirty="0"/>
              <a:t> </a:t>
            </a:r>
          </a:p>
          <a:p>
            <a:pPr marL="852488" indent="-341313" defTabSz="806450"/>
            <a:r>
              <a:rPr lang="en-US" sz="3000" dirty="0"/>
              <a:t>Empower and support the community leaders in learning about their community "as they see it now”.</a:t>
            </a:r>
          </a:p>
          <a:p>
            <a:pPr marL="852488" indent="-341313" defTabSz="806450"/>
            <a:r>
              <a:rPr lang="en-US" sz="3000" dirty="0"/>
              <a:t>They will “see” themselves through the tangible and graphic representation that they create themselves.</a:t>
            </a:r>
          </a:p>
        </p:txBody>
      </p:sp>
    </p:spTree>
    <p:extLst>
      <p:ext uri="{BB962C8B-B14F-4D97-AF65-F5344CB8AC3E}">
        <p14:creationId xmlns:p14="http://schemas.microsoft.com/office/powerpoint/2010/main" val="891590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325563"/>
          </a:xfrm>
        </p:spPr>
        <p:txBody>
          <a:bodyPr>
            <a:normAutofit/>
          </a:bodyPr>
          <a:lstStyle/>
          <a:p>
            <a:pPr algn="ctr"/>
            <a:r>
              <a:rPr lang="en-US" sz="3600" b="1" dirty="0">
                <a:solidFill>
                  <a:srgbClr val="F26C27"/>
                </a:solidFill>
                <a:effectLst>
                  <a:outerShdw blurRad="38100" dist="38100" dir="2700000" algn="tl">
                    <a:srgbClr val="000000">
                      <a:alpha val="43137"/>
                    </a:srgbClr>
                  </a:outerShdw>
                </a:effectLst>
                <a:ea typeface="+mn-ea"/>
                <a:cs typeface="+mn-cs"/>
              </a:rPr>
              <a:t>Community Mapping</a:t>
            </a:r>
            <a:endParaRPr lang="en-US" sz="3600" b="1" i="1" dirty="0">
              <a:solidFill>
                <a:srgbClr val="F26C27"/>
              </a:solidFill>
              <a:effectLst>
                <a:outerShdw blurRad="38100" dist="38100" dir="2700000" algn="tl">
                  <a:srgbClr val="000000">
                    <a:alpha val="43137"/>
                  </a:srgbClr>
                </a:outerShdw>
              </a:effectLst>
              <a:ea typeface="+mn-ea"/>
              <a:cs typeface="+mn-cs"/>
            </a:endParaRPr>
          </a:p>
        </p:txBody>
      </p:sp>
      <p:sp>
        <p:nvSpPr>
          <p:cNvPr id="3" name="Content Placeholder 2"/>
          <p:cNvSpPr>
            <a:spLocks noGrp="1"/>
          </p:cNvSpPr>
          <p:nvPr>
            <p:ph idx="1"/>
          </p:nvPr>
        </p:nvSpPr>
        <p:spPr>
          <a:xfrm>
            <a:off x="0" y="1271776"/>
            <a:ext cx="8991600" cy="5738624"/>
          </a:xfrm>
        </p:spPr>
        <p:txBody>
          <a:bodyPr>
            <a:noAutofit/>
          </a:bodyPr>
          <a:lstStyle/>
          <a:p>
            <a:pPr marL="0" indent="0">
              <a:lnSpc>
                <a:spcPct val="134000"/>
              </a:lnSpc>
              <a:spcBef>
                <a:spcPts val="0"/>
              </a:spcBef>
              <a:spcAft>
                <a:spcPts val="600"/>
              </a:spcAft>
              <a:buNone/>
            </a:pPr>
            <a:r>
              <a:rPr lang="en-US" sz="2800" dirty="0">
                <a:effectLst>
                  <a:outerShdw blurRad="38100" dist="38100" dir="2700000" algn="tl">
                    <a:srgbClr val="000000">
                      <a:alpha val="43137"/>
                    </a:srgbClr>
                  </a:outerShdw>
                </a:effectLst>
              </a:rPr>
              <a:t>Mapping Process: </a:t>
            </a:r>
          </a:p>
          <a:p>
            <a:pPr marL="742950" lvl="0" indent="-454025" algn="just">
              <a:lnSpc>
                <a:spcPct val="100000"/>
              </a:lnSpc>
              <a:spcBef>
                <a:spcPts val="0"/>
              </a:spcBef>
              <a:buFont typeface="+mj-lt"/>
              <a:buAutoNum type="arabicPeriod"/>
            </a:pPr>
            <a:r>
              <a:rPr lang="en-US" sz="2200" dirty="0"/>
              <a:t>Get together with community leaders to explain the process.</a:t>
            </a:r>
          </a:p>
          <a:p>
            <a:pPr marL="742950" lvl="0" indent="-454025" algn="just">
              <a:lnSpc>
                <a:spcPct val="100000"/>
              </a:lnSpc>
              <a:spcBef>
                <a:spcPts val="0"/>
              </a:spcBef>
              <a:buFont typeface="+mj-lt"/>
              <a:buAutoNum type="arabicPeriod"/>
            </a:pPr>
            <a:r>
              <a:rPr lang="en-US" sz="2200" dirty="0"/>
              <a:t>Ask the leaders to call a meeting of the community members who would be interested in explaining or diagramming their community</a:t>
            </a:r>
          </a:p>
          <a:p>
            <a:pPr marL="742950" lvl="0" indent="-454025" algn="just">
              <a:lnSpc>
                <a:spcPct val="100000"/>
              </a:lnSpc>
              <a:spcBef>
                <a:spcPts val="0"/>
              </a:spcBef>
              <a:buFont typeface="+mj-lt"/>
              <a:buAutoNum type="arabicPeriod"/>
            </a:pPr>
            <a:r>
              <a:rPr lang="en-US" sz="2200" dirty="0"/>
              <a:t>At the meeting discuss life in the community to create a friendly atmosphere</a:t>
            </a:r>
          </a:p>
          <a:p>
            <a:pPr marL="742950" lvl="0" indent="-454025" algn="just">
              <a:lnSpc>
                <a:spcPct val="100000"/>
              </a:lnSpc>
              <a:spcBef>
                <a:spcPts val="0"/>
              </a:spcBef>
              <a:buFont typeface="+mj-lt"/>
              <a:buAutoNum type="arabicPeriod"/>
            </a:pPr>
            <a:r>
              <a:rPr lang="en-US" sz="2200" dirty="0"/>
              <a:t>Ask the community to draw/construct a map of their community, showing the location of houses, other buildings, river, farmlands, etc. – including any special topic, such as health (and the locations and persons important to health)</a:t>
            </a:r>
          </a:p>
          <a:p>
            <a:pPr marL="742950" lvl="0" indent="-454025" algn="just">
              <a:lnSpc>
                <a:spcPct val="100000"/>
              </a:lnSpc>
              <a:spcBef>
                <a:spcPts val="0"/>
              </a:spcBef>
              <a:buFont typeface="+mj-lt"/>
              <a:buAutoNum type="arabicPeriod"/>
            </a:pPr>
            <a:r>
              <a:rPr lang="en-US" sz="2200" dirty="0"/>
              <a:t>When completed, review the map together as a group and make corrections until everyone is satisfied</a:t>
            </a:r>
          </a:p>
          <a:p>
            <a:pPr marL="742950" lvl="0" indent="-454025" algn="just">
              <a:lnSpc>
                <a:spcPct val="100000"/>
              </a:lnSpc>
              <a:spcBef>
                <a:spcPts val="0"/>
              </a:spcBef>
              <a:buFont typeface="+mj-lt"/>
              <a:buAutoNum type="arabicPeriod"/>
            </a:pPr>
            <a:r>
              <a:rPr lang="en-US" sz="2200" dirty="0"/>
              <a:t>Discuss features of the map, e.g. clustering of houses, location of school, shops, etc.</a:t>
            </a:r>
          </a:p>
        </p:txBody>
      </p:sp>
    </p:spTree>
    <p:extLst>
      <p:ext uri="{BB962C8B-B14F-4D97-AF65-F5344CB8AC3E}">
        <p14:creationId xmlns:p14="http://schemas.microsoft.com/office/powerpoint/2010/main" val="2845627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D8388FB0-6778-476C-9A0C-5BA87607DB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0"/>
            <a:ext cx="8762999" cy="6858000"/>
          </a:xfrm>
          <a:prstGeom prst="rect">
            <a:avLst/>
          </a:prstGeom>
        </p:spPr>
      </p:pic>
    </p:spTree>
    <p:extLst>
      <p:ext uri="{BB962C8B-B14F-4D97-AF65-F5344CB8AC3E}">
        <p14:creationId xmlns:p14="http://schemas.microsoft.com/office/powerpoint/2010/main" val="1030258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40432"/>
            <a:ext cx="8382000" cy="4727575"/>
          </a:xfrm>
        </p:spPr>
        <p:txBody>
          <a:bodyPr>
            <a:normAutofit/>
          </a:bodyPr>
          <a:lstStyle/>
          <a:p>
            <a:pPr marL="395288" indent="-341313">
              <a:lnSpc>
                <a:spcPct val="114000"/>
              </a:lnSpc>
              <a:spcBef>
                <a:spcPts val="600"/>
              </a:spcBef>
              <a:spcAft>
                <a:spcPts val="600"/>
              </a:spcAft>
              <a:buSzPct val="100000"/>
              <a:buFont typeface="+mj-lt"/>
              <a:buAutoNum type="arabicPeriod"/>
            </a:pPr>
            <a:r>
              <a:rPr lang="en-US" sz="2600" b="1" dirty="0"/>
              <a:t>Aim of Community Mapping :</a:t>
            </a:r>
          </a:p>
          <a:p>
            <a:pPr marL="134938" indent="0" algn="just">
              <a:lnSpc>
                <a:spcPct val="114000"/>
              </a:lnSpc>
              <a:spcBef>
                <a:spcPts val="600"/>
              </a:spcBef>
              <a:spcAft>
                <a:spcPts val="600"/>
              </a:spcAft>
              <a:buNone/>
            </a:pPr>
            <a:r>
              <a:rPr lang="en-US" sz="2600" dirty="0"/>
              <a:t>Community mapping can serve many functions. In some cases, an outside analyst is helpful for a technical perspective. In others, this activity can serve as a valuable resource when conducted by community residents alone.</a:t>
            </a:r>
          </a:p>
          <a:p>
            <a:pPr marL="395288" indent="-341313">
              <a:lnSpc>
                <a:spcPct val="150000"/>
              </a:lnSpc>
              <a:buSzPct val="100000"/>
              <a:buFont typeface="+mj-lt"/>
              <a:buAutoNum type="arabicPeriod" startAt="2"/>
              <a:tabLst>
                <a:tab pos="288925" algn="l"/>
              </a:tabLst>
            </a:pPr>
            <a:r>
              <a:rPr lang="en-US" sz="2600" dirty="0"/>
              <a:t>Select local &amp; technical analysts, &amp; set a time.</a:t>
            </a:r>
          </a:p>
          <a:p>
            <a:pPr marL="395288" indent="-341313">
              <a:lnSpc>
                <a:spcPct val="150000"/>
              </a:lnSpc>
              <a:buSzPct val="100000"/>
              <a:buFont typeface="+mj-lt"/>
              <a:buAutoNum type="arabicPeriod" startAt="2"/>
              <a:tabLst>
                <a:tab pos="288925" algn="l"/>
                <a:tab pos="395288" algn="l"/>
              </a:tabLst>
            </a:pPr>
            <a:r>
              <a:rPr lang="en-US" sz="2600" dirty="0"/>
              <a:t>Develop criteria for observation.</a:t>
            </a:r>
          </a:p>
          <a:p>
            <a:pPr marL="395288" indent="-341313">
              <a:lnSpc>
                <a:spcPct val="150000"/>
              </a:lnSpc>
              <a:buSzPct val="100000"/>
              <a:buFont typeface="+mj-lt"/>
              <a:buAutoNum type="arabicPeriod" startAt="2"/>
              <a:tabLst>
                <a:tab pos="288925" algn="l"/>
                <a:tab pos="395288" algn="l"/>
              </a:tabLst>
            </a:pPr>
            <a:r>
              <a:rPr lang="en-US" sz="2600" dirty="0"/>
              <a:t>Create mapping diagram.</a:t>
            </a:r>
          </a:p>
          <a:p>
            <a:pPr marL="801688" indent="-223838" algn="just">
              <a:lnSpc>
                <a:spcPct val="114000"/>
              </a:lnSpc>
              <a:spcBef>
                <a:spcPts val="600"/>
              </a:spcBef>
              <a:spcAft>
                <a:spcPts val="600"/>
              </a:spcAft>
            </a:pPr>
            <a:endParaRPr lang="en-US" dirty="0"/>
          </a:p>
        </p:txBody>
      </p:sp>
      <p:sp>
        <p:nvSpPr>
          <p:cNvPr id="6" name="Title 1">
            <a:extLst>
              <a:ext uri="{FF2B5EF4-FFF2-40B4-BE49-F238E27FC236}">
                <a16:creationId xmlns:a16="http://schemas.microsoft.com/office/drawing/2014/main" xmlns="" id="{E5D5D0C3-EF18-4C57-9340-12DBA4981137}"/>
              </a:ext>
            </a:extLst>
          </p:cNvPr>
          <p:cNvSpPr>
            <a:spLocks noGrp="1"/>
          </p:cNvSpPr>
          <p:nvPr>
            <p:ph type="title"/>
          </p:nvPr>
        </p:nvSpPr>
        <p:spPr>
          <a:xfrm>
            <a:off x="0" y="152400"/>
            <a:ext cx="8991600" cy="1325563"/>
          </a:xfrm>
        </p:spPr>
        <p:txBody>
          <a:bodyPr>
            <a:normAutofit/>
          </a:bodyPr>
          <a:lstStyle/>
          <a:p>
            <a:r>
              <a:rPr lang="en-US" sz="3400" dirty="0">
                <a:solidFill>
                  <a:srgbClr val="F26C27"/>
                </a:solidFill>
              </a:rPr>
              <a:t>Community Mapping </a:t>
            </a:r>
            <a:endParaRPr lang="en-US" sz="3400" i="1" dirty="0">
              <a:solidFill>
                <a:srgbClr val="F26C27"/>
              </a:solidFill>
            </a:endParaRPr>
          </a:p>
        </p:txBody>
      </p:sp>
    </p:spTree>
    <p:extLst>
      <p:ext uri="{BB962C8B-B14F-4D97-AF65-F5344CB8AC3E}">
        <p14:creationId xmlns:p14="http://schemas.microsoft.com/office/powerpoint/2010/main" val="858288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09800"/>
            <a:ext cx="8229600" cy="35052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marL="633412" indent="-457200">
              <a:lnSpc>
                <a:spcPct val="140000"/>
              </a:lnSpc>
              <a:buSzPct val="100000"/>
              <a:buFont typeface="+mj-lt"/>
              <a:buAutoNum type="arabicPeriod" startAt="5"/>
              <a:tabLst>
                <a:tab pos="288925" algn="l"/>
              </a:tabLst>
            </a:pPr>
            <a:r>
              <a:rPr lang="en-US" sz="2800" dirty="0"/>
              <a:t>Analyze diagram.</a:t>
            </a:r>
          </a:p>
          <a:p>
            <a:pPr marL="633412" indent="-457200">
              <a:lnSpc>
                <a:spcPct val="140000"/>
              </a:lnSpc>
              <a:buSzPct val="100000"/>
              <a:buFont typeface="+mj-lt"/>
              <a:buAutoNum type="arabicPeriod" startAt="5"/>
              <a:tabLst>
                <a:tab pos="288925" algn="l"/>
              </a:tabLst>
            </a:pPr>
            <a:r>
              <a:rPr lang="en-US" sz="2800" dirty="0"/>
              <a:t>Brainstorm available solutions</a:t>
            </a:r>
          </a:p>
          <a:p>
            <a:pPr marL="633412" indent="-457200">
              <a:lnSpc>
                <a:spcPct val="140000"/>
              </a:lnSpc>
              <a:buSzPct val="100000"/>
              <a:buFont typeface="+mj-lt"/>
              <a:buAutoNum type="arabicPeriod" startAt="5"/>
              <a:tabLst>
                <a:tab pos="288925" algn="l"/>
              </a:tabLst>
            </a:pPr>
            <a:r>
              <a:rPr lang="en-US" sz="2800" dirty="0"/>
              <a:t>Take any necessary follow-up steps to pursue those solutions</a:t>
            </a:r>
          </a:p>
          <a:p>
            <a:pPr marL="514350" indent="-514350">
              <a:lnSpc>
                <a:spcPct val="150000"/>
              </a:lnSpc>
              <a:buSzPct val="100000"/>
              <a:buFont typeface="+mj-lt"/>
              <a:buAutoNum type="arabicPeriod" startAt="5"/>
              <a:tabLst>
                <a:tab pos="288925" algn="l"/>
              </a:tabLst>
            </a:pPr>
            <a:endParaRPr lang="en-US" sz="2800" dirty="0"/>
          </a:p>
          <a:p>
            <a:pPr marL="514350" indent="-514350">
              <a:lnSpc>
                <a:spcPct val="150000"/>
              </a:lnSpc>
              <a:buSzPct val="100000"/>
              <a:buFont typeface="+mj-lt"/>
              <a:buAutoNum type="arabicPeriod" startAt="5"/>
              <a:tabLst>
                <a:tab pos="288925" algn="l"/>
              </a:tabLst>
            </a:pPr>
            <a:endParaRPr lang="en-US" sz="2800" dirty="0"/>
          </a:p>
          <a:p>
            <a:pPr marL="514350" indent="-514350">
              <a:lnSpc>
                <a:spcPct val="150000"/>
              </a:lnSpc>
              <a:buSzPct val="100000"/>
              <a:buFont typeface="+mj-lt"/>
              <a:buAutoNum type="arabicPeriod" startAt="5"/>
              <a:tabLst>
                <a:tab pos="288925" algn="l"/>
              </a:tabLst>
            </a:pPr>
            <a:endParaRPr lang="en-US" sz="2800" dirty="0"/>
          </a:p>
        </p:txBody>
      </p:sp>
      <p:sp>
        <p:nvSpPr>
          <p:cNvPr id="6" name="Title 1">
            <a:extLst>
              <a:ext uri="{FF2B5EF4-FFF2-40B4-BE49-F238E27FC236}">
                <a16:creationId xmlns:a16="http://schemas.microsoft.com/office/drawing/2014/main" xmlns="" id="{17ED3E32-CDCC-4548-9E05-0814F9209995}"/>
              </a:ext>
            </a:extLst>
          </p:cNvPr>
          <p:cNvSpPr>
            <a:spLocks noGrp="1"/>
          </p:cNvSpPr>
          <p:nvPr>
            <p:ph type="title"/>
          </p:nvPr>
        </p:nvSpPr>
        <p:spPr>
          <a:xfrm>
            <a:off x="76200" y="457200"/>
            <a:ext cx="9144000" cy="1325563"/>
          </a:xfrm>
        </p:spPr>
        <p:txBody>
          <a:bodyPr>
            <a:normAutofit/>
          </a:bodyPr>
          <a:lstStyle/>
          <a:p>
            <a:r>
              <a:rPr lang="en-US" sz="3400" dirty="0">
                <a:solidFill>
                  <a:srgbClr val="F26C27"/>
                </a:solidFill>
              </a:rPr>
              <a:t>Community Mapping</a:t>
            </a:r>
            <a:endParaRPr lang="en-US" sz="3400" i="1" dirty="0">
              <a:solidFill>
                <a:srgbClr val="F26C27"/>
              </a:solidFill>
            </a:endParaRPr>
          </a:p>
        </p:txBody>
      </p:sp>
    </p:spTree>
    <p:extLst>
      <p:ext uri="{BB962C8B-B14F-4D97-AF65-F5344CB8AC3E}">
        <p14:creationId xmlns:p14="http://schemas.microsoft.com/office/powerpoint/2010/main" val="4077621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769D8485-54D2-B74E-8833-97AD0D1110F6}"/>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533400"/>
            <a:ext cx="5105400" cy="6096000"/>
          </a:xfrm>
          <a:prstGeom prst="rect">
            <a:avLst/>
          </a:prstGeom>
          <a:noFill/>
          <a:ln>
            <a:solidFill>
              <a:schemeClr val="accent1"/>
            </a:solidFill>
          </a:ln>
        </p:spPr>
      </p:pic>
    </p:spTree>
    <p:extLst>
      <p:ext uri="{BB962C8B-B14F-4D97-AF65-F5344CB8AC3E}">
        <p14:creationId xmlns:p14="http://schemas.microsoft.com/office/powerpoint/2010/main" val="1893146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48"/>
            <a:ext cx="9144000" cy="1384994"/>
          </a:xfrm>
        </p:spPr>
        <p:txBody>
          <a:bodyPr/>
          <a:lstStyle/>
          <a:p>
            <a:pPr>
              <a:lnSpc>
                <a:spcPct val="114000"/>
              </a:lnSpc>
            </a:pPr>
            <a:r>
              <a:rPr lang="en-US" sz="3200" b="1" dirty="0">
                <a:solidFill>
                  <a:srgbClr val="F26C27"/>
                </a:solidFill>
                <a:effectLst>
                  <a:outerShdw blurRad="38100" dist="38100" dir="2700000" algn="tl">
                    <a:srgbClr val="000000">
                      <a:alpha val="43137"/>
                    </a:srgbClr>
                  </a:outerShdw>
                </a:effectLst>
                <a:ea typeface="+mn-ea"/>
                <a:cs typeface="+mn-cs"/>
              </a:rPr>
              <a:t>UNDERSTANDING THE PROBLEM </a:t>
            </a:r>
            <a:r>
              <a:rPr lang="en-US" sz="3600" b="1" dirty="0">
                <a:solidFill>
                  <a:srgbClr val="F26C27"/>
                </a:solidFill>
                <a:effectLst>
                  <a:outerShdw blurRad="38100" dist="38100" dir="2700000" algn="tl">
                    <a:srgbClr val="000000">
                      <a:alpha val="43137"/>
                    </a:srgbClr>
                  </a:outerShdw>
                </a:effectLst>
                <a:ea typeface="+mn-ea"/>
                <a:cs typeface="+mn-cs"/>
              </a:rPr>
              <a:t/>
            </a:r>
            <a:br>
              <a:rPr lang="en-US" sz="3600" b="1" dirty="0">
                <a:solidFill>
                  <a:srgbClr val="F26C27"/>
                </a:solidFill>
                <a:effectLst>
                  <a:outerShdw blurRad="38100" dist="38100" dir="2700000" algn="tl">
                    <a:srgbClr val="000000">
                      <a:alpha val="43137"/>
                    </a:srgbClr>
                  </a:outerShdw>
                </a:effectLst>
                <a:ea typeface="+mn-ea"/>
                <a:cs typeface="+mn-cs"/>
              </a:rPr>
            </a:br>
            <a:r>
              <a:rPr lang="en-US" sz="3200" dirty="0"/>
              <a:t>Problem Tree</a:t>
            </a:r>
          </a:p>
        </p:txBody>
      </p:sp>
      <p:pic>
        <p:nvPicPr>
          <p:cNvPr id="4" name="Picture 3"/>
          <p:cNvPicPr>
            <a:picLocks noChangeAspect="1"/>
          </p:cNvPicPr>
          <p:nvPr/>
        </p:nvPicPr>
        <p:blipFill>
          <a:blip r:embed="rId2"/>
          <a:stretch>
            <a:fillRect/>
          </a:stretch>
        </p:blipFill>
        <p:spPr>
          <a:xfrm>
            <a:off x="5334001" y="1335077"/>
            <a:ext cx="3652410" cy="5070652"/>
          </a:xfrm>
          <a:prstGeom prst="rect">
            <a:avLst/>
          </a:prstGeom>
        </p:spPr>
      </p:pic>
      <p:sp>
        <p:nvSpPr>
          <p:cNvPr id="6" name="Right Arrow 5"/>
          <p:cNvSpPr/>
          <p:nvPr/>
        </p:nvSpPr>
        <p:spPr bwMode="auto">
          <a:xfrm>
            <a:off x="1378974" y="4343389"/>
            <a:ext cx="4724400" cy="838200"/>
          </a:xfrm>
          <a:prstGeom prst="rightArrow">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kumimoji="0" lang="en-US" sz="2000" b="1" i="0" u="none" strike="noStrike" cap="none" normalizeH="0" baseline="0" dirty="0">
                <a:ln>
                  <a:noFill/>
                </a:ln>
                <a:solidFill>
                  <a:schemeClr val="tx1"/>
                </a:solidFill>
                <a:effectLst/>
                <a:latin typeface="Univers LT Std 45 Light" panose="020B0403020202020204" pitchFamily="34" charset="0"/>
                <a:cs typeface="Times New Roman" panose="02020603050405020304" pitchFamily="18" charset="0"/>
              </a:rPr>
              <a:t>The problem: </a:t>
            </a:r>
            <a:r>
              <a:rPr lang="en-US" sz="2000" b="1" dirty="0">
                <a:latin typeface="Univers LT Std 45 Light" panose="020B0403020202020204" pitchFamily="34" charset="0"/>
                <a:cs typeface="Times New Roman" panose="02020603050405020304" pitchFamily="18" charset="0"/>
              </a:rPr>
              <a:t>Child Labour </a:t>
            </a:r>
            <a:endParaRPr kumimoji="0" lang="en-US" sz="2000" b="1" i="0" u="none" strike="noStrike" cap="none" normalizeH="0" baseline="0" dirty="0">
              <a:ln>
                <a:noFill/>
              </a:ln>
              <a:solidFill>
                <a:schemeClr val="tx1"/>
              </a:solidFill>
              <a:effectLst/>
              <a:latin typeface="Univers LT Std 45 Light" panose="020B0403020202020204" pitchFamily="34" charset="0"/>
              <a:cs typeface="Times New Roman" panose="02020603050405020304" pitchFamily="18" charset="0"/>
            </a:endParaRPr>
          </a:p>
        </p:txBody>
      </p:sp>
      <p:sp>
        <p:nvSpPr>
          <p:cNvPr id="7" name="Right Arrow 6"/>
          <p:cNvSpPr/>
          <p:nvPr/>
        </p:nvSpPr>
        <p:spPr bwMode="auto">
          <a:xfrm>
            <a:off x="152400" y="5029200"/>
            <a:ext cx="5486399" cy="1828800"/>
          </a:xfrm>
          <a:prstGeom prst="rightArrow">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kumimoji="0" lang="en-US" sz="1900" b="1" i="0" u="none" strike="noStrike" cap="none" normalizeH="0" baseline="0" dirty="0">
                <a:ln>
                  <a:noFill/>
                </a:ln>
                <a:solidFill>
                  <a:schemeClr val="bg1"/>
                </a:solidFill>
                <a:effectLst/>
                <a:latin typeface="Univers LT Std 45 Light" panose="020B0403020202020204" pitchFamily="34" charset="0"/>
                <a:cs typeface="Times New Roman" panose="02020603050405020304" pitchFamily="18" charset="0"/>
              </a:rPr>
              <a:t>Root causes: Poverty, </a:t>
            </a:r>
            <a:r>
              <a:rPr lang="en-US" sz="1900" dirty="0">
                <a:solidFill>
                  <a:schemeClr val="bg1"/>
                </a:solidFill>
                <a:latin typeface="Univers LT Std 45 Light" panose="020B0403020202020204" pitchFamily="34" charset="0"/>
                <a:cs typeface="Times New Roman" panose="02020603050405020304" pitchFamily="18" charset="0"/>
              </a:rPr>
              <a:t>Syrian refugee adults have restricted access to the </a:t>
            </a:r>
            <a:r>
              <a:rPr lang="en-US" sz="1900" dirty="0" err="1">
                <a:solidFill>
                  <a:schemeClr val="bg1"/>
                </a:solidFill>
                <a:latin typeface="Univers LT Std 45 Light" panose="020B0403020202020204" pitchFamily="34" charset="0"/>
                <a:cs typeface="Times New Roman" panose="02020603050405020304" pitchFamily="18" charset="0"/>
              </a:rPr>
              <a:t>labour</a:t>
            </a:r>
            <a:r>
              <a:rPr lang="en-US" sz="1900" dirty="0">
                <a:solidFill>
                  <a:schemeClr val="bg1"/>
                </a:solidFill>
                <a:latin typeface="Univers LT Std 45 Light" panose="020B0403020202020204" pitchFamily="34" charset="0"/>
                <a:cs typeface="Times New Roman" panose="02020603050405020304" pitchFamily="18" charset="0"/>
              </a:rPr>
              <a:t> market in Lebanon, social norms, lack of knowledge</a:t>
            </a:r>
            <a:r>
              <a:rPr kumimoji="0" lang="en-US" sz="1900" b="1" i="0" u="none" strike="noStrike" cap="none" normalizeH="0" baseline="0" dirty="0">
                <a:ln>
                  <a:noFill/>
                </a:ln>
                <a:solidFill>
                  <a:schemeClr val="bg1"/>
                </a:solidFill>
                <a:effectLst/>
                <a:latin typeface="Univers LT Std 45 Light" panose="020B0403020202020204" pitchFamily="34" charset="0"/>
                <a:cs typeface="Times New Roman" panose="02020603050405020304" pitchFamily="18" charset="0"/>
              </a:rPr>
              <a:t> …etc.</a:t>
            </a:r>
          </a:p>
        </p:txBody>
      </p:sp>
      <p:sp>
        <p:nvSpPr>
          <p:cNvPr id="8" name="Right Arrow 7"/>
          <p:cNvSpPr/>
          <p:nvPr/>
        </p:nvSpPr>
        <p:spPr bwMode="auto">
          <a:xfrm>
            <a:off x="309990" y="1286296"/>
            <a:ext cx="5176410" cy="2015948"/>
          </a:xfrm>
          <a:prstGeom prst="rightArrow">
            <a:avLst/>
          </a:prstGeom>
          <a:solidFill>
            <a:schemeClr val="accent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kumimoji="0" lang="en-US" sz="1900" b="1" i="0" u="none" strike="noStrike" cap="none" normalizeH="0" baseline="0" dirty="0">
                <a:ln>
                  <a:noFill/>
                </a:ln>
                <a:solidFill>
                  <a:schemeClr val="bg1"/>
                </a:solidFill>
                <a:effectLst/>
                <a:latin typeface="Univers LT Std 45 Light" panose="020B0403020202020204" pitchFamily="34" charset="0"/>
                <a:cs typeface="Times New Roman" panose="02020603050405020304" pitchFamily="18" charset="0"/>
              </a:rPr>
              <a:t>Violation of child rights, illiteracy, more </a:t>
            </a:r>
            <a:r>
              <a:rPr lang="en-US" sz="1900" b="1" dirty="0">
                <a:solidFill>
                  <a:schemeClr val="bg1"/>
                </a:solidFill>
                <a:latin typeface="Univers LT Std 45 Light" panose="020B0403020202020204" pitchFamily="34" charset="0"/>
                <a:cs typeface="Times New Roman" panose="02020603050405020304" pitchFamily="18" charset="0"/>
              </a:rPr>
              <a:t>poverty, deterioration in their overall health…etc. </a:t>
            </a:r>
          </a:p>
        </p:txBody>
      </p:sp>
      <p:sp>
        <p:nvSpPr>
          <p:cNvPr id="9" name="Rectangle 8"/>
          <p:cNvSpPr/>
          <p:nvPr/>
        </p:nvSpPr>
        <p:spPr>
          <a:xfrm>
            <a:off x="309990" y="3479249"/>
            <a:ext cx="4038600" cy="400110"/>
          </a:xfrm>
          <a:prstGeom prst="rect">
            <a:avLst/>
          </a:prstGeom>
          <a:ln w="28575">
            <a:solidFill>
              <a:srgbClr val="0070C0"/>
            </a:solidFill>
          </a:ln>
        </p:spPr>
        <p:txBody>
          <a:bodyPr wrap="square">
            <a:spAutoFit/>
          </a:bodyPr>
          <a:lstStyle/>
          <a:p>
            <a:r>
              <a:rPr lang="en-US" sz="2000" dirty="0">
                <a:solidFill>
                  <a:srgbClr val="000000"/>
                </a:solidFill>
                <a:latin typeface="Univers LT Std 45 Light" panose="020B0403020202020204" pitchFamily="34" charset="0"/>
              </a:rPr>
              <a:t>Step 3: Problem Identification</a:t>
            </a:r>
            <a:endParaRPr lang="en-US" sz="2000" dirty="0">
              <a:latin typeface="Univers LT Std 45 Light" panose="020B0403020202020204" pitchFamily="34" charset="0"/>
            </a:endParaRPr>
          </a:p>
        </p:txBody>
      </p:sp>
    </p:spTree>
    <p:extLst>
      <p:ext uri="{BB962C8B-B14F-4D97-AF65-F5344CB8AC3E}">
        <p14:creationId xmlns:p14="http://schemas.microsoft.com/office/powerpoint/2010/main" val="284339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2725"/>
            <a:ext cx="7886700" cy="1325563"/>
          </a:xfrm>
        </p:spPr>
        <p:txBody>
          <a:bodyPr>
            <a:normAutofit/>
          </a:bodyPr>
          <a:lstStyle/>
          <a:p>
            <a:pPr algn="ctr"/>
            <a:r>
              <a:rPr lang="en-US" sz="3600" b="1" dirty="0">
                <a:solidFill>
                  <a:srgbClr val="F26C27"/>
                </a:solidFill>
                <a:effectLst>
                  <a:outerShdw blurRad="38100" dist="38100" dir="2700000" algn="tl">
                    <a:srgbClr val="000000">
                      <a:alpha val="43137"/>
                    </a:srgbClr>
                  </a:outerShdw>
                </a:effectLst>
                <a:ea typeface="+mn-ea"/>
                <a:cs typeface="+mn-cs"/>
              </a:rPr>
              <a:t>PROBLEM TREE EXERCISE</a:t>
            </a:r>
          </a:p>
        </p:txBody>
      </p:sp>
      <p:sp>
        <p:nvSpPr>
          <p:cNvPr id="3" name="Content Placeholder 2"/>
          <p:cNvSpPr>
            <a:spLocks noGrp="1"/>
          </p:cNvSpPr>
          <p:nvPr>
            <p:ph idx="1"/>
          </p:nvPr>
        </p:nvSpPr>
        <p:spPr>
          <a:xfrm>
            <a:off x="457200" y="1265644"/>
            <a:ext cx="8229600" cy="685800"/>
          </a:xfrm>
        </p:spPr>
        <p:txBody>
          <a:bodyPr anchor="ctr">
            <a:normAutofit/>
          </a:bodyPr>
          <a:lstStyle/>
          <a:p>
            <a:pPr algn="ctr"/>
            <a:r>
              <a:rPr lang="en-US" sz="3200" b="1" dirty="0">
                <a:cs typeface="Times New Roman" panose="02020603050405020304" pitchFamily="18" charset="0"/>
              </a:rPr>
              <a:t>The problem: Child Labour in Refugees Camp</a:t>
            </a:r>
            <a:endParaRPr lang="en-US" sz="3200" dirty="0"/>
          </a:p>
        </p:txBody>
      </p:sp>
      <p:grpSp>
        <p:nvGrpSpPr>
          <p:cNvPr id="11" name="Group 10"/>
          <p:cNvGrpSpPr/>
          <p:nvPr/>
        </p:nvGrpSpPr>
        <p:grpSpPr>
          <a:xfrm>
            <a:off x="533400" y="2209800"/>
            <a:ext cx="3657600" cy="4267200"/>
            <a:chOff x="533400" y="2209800"/>
            <a:chExt cx="3657600" cy="4267200"/>
          </a:xfrm>
          <a:solidFill>
            <a:srgbClr val="00B0F0"/>
          </a:solidFill>
        </p:grpSpPr>
        <p:sp>
          <p:nvSpPr>
            <p:cNvPr id="4" name="Rectangle 3"/>
            <p:cNvSpPr/>
            <p:nvPr/>
          </p:nvSpPr>
          <p:spPr>
            <a:xfrm>
              <a:off x="533400" y="2209800"/>
              <a:ext cx="3657600" cy="954107"/>
            </a:xfrm>
            <a:prstGeom prst="rect">
              <a:avLst/>
            </a:prstGeom>
            <a:grpFill/>
          </p:spPr>
          <p:txBody>
            <a:bodyPr wrap="square" anchor="ctr">
              <a:spAutoFit/>
            </a:bodyPr>
            <a:lstStyle/>
            <a:p>
              <a:pPr algn="ctr"/>
              <a:r>
                <a:rPr lang="en-US" sz="2800" dirty="0">
                  <a:solidFill>
                    <a:schemeClr val="bg1"/>
                  </a:solidFill>
                  <a:latin typeface="Univers LT Std 45 Light" panose="020B0403020202020204" pitchFamily="34" charset="0"/>
                </a:rPr>
                <a:t>“WHY” this is so?</a:t>
              </a:r>
            </a:p>
            <a:p>
              <a:pPr algn="ctr"/>
              <a:r>
                <a:rPr lang="en-US" sz="2800" dirty="0">
                  <a:solidFill>
                    <a:schemeClr val="bg1"/>
                  </a:solidFill>
                  <a:latin typeface="Univers LT Std 45 Light" panose="020B0403020202020204" pitchFamily="34" charset="0"/>
                </a:rPr>
                <a:t>-----------------------------</a:t>
              </a:r>
            </a:p>
          </p:txBody>
        </p:sp>
        <p:sp>
          <p:nvSpPr>
            <p:cNvPr id="8" name="Rectangle 7"/>
            <p:cNvSpPr/>
            <p:nvPr/>
          </p:nvSpPr>
          <p:spPr>
            <a:xfrm>
              <a:off x="533400" y="3313093"/>
              <a:ext cx="3657600" cy="954107"/>
            </a:xfrm>
            <a:prstGeom prst="rect">
              <a:avLst/>
            </a:prstGeom>
            <a:grpFill/>
          </p:spPr>
          <p:txBody>
            <a:bodyPr wrap="square" anchor="ctr">
              <a:spAutoFit/>
            </a:bodyPr>
            <a:lstStyle/>
            <a:p>
              <a:pPr algn="ctr"/>
              <a:r>
                <a:rPr lang="en-US" sz="2800" dirty="0">
                  <a:solidFill>
                    <a:schemeClr val="bg1"/>
                  </a:solidFill>
                  <a:latin typeface="Univers LT Std 45 Light" panose="020B0403020202020204" pitchFamily="34" charset="0"/>
                </a:rPr>
                <a:t>“WHY” this is so?</a:t>
              </a:r>
            </a:p>
            <a:p>
              <a:pPr algn="ctr"/>
              <a:r>
                <a:rPr lang="en-US" sz="2800" dirty="0">
                  <a:solidFill>
                    <a:schemeClr val="bg1"/>
                  </a:solidFill>
                  <a:latin typeface="Univers LT Std 45 Light" panose="020B0403020202020204" pitchFamily="34" charset="0"/>
                </a:rPr>
                <a:t>-----------------------------</a:t>
              </a:r>
            </a:p>
          </p:txBody>
        </p:sp>
        <p:sp>
          <p:nvSpPr>
            <p:cNvPr id="9" name="Rectangle 8"/>
            <p:cNvSpPr/>
            <p:nvPr/>
          </p:nvSpPr>
          <p:spPr>
            <a:xfrm>
              <a:off x="533400" y="4419600"/>
              <a:ext cx="3657600" cy="954107"/>
            </a:xfrm>
            <a:prstGeom prst="rect">
              <a:avLst/>
            </a:prstGeom>
            <a:grpFill/>
          </p:spPr>
          <p:txBody>
            <a:bodyPr wrap="square" anchor="ctr">
              <a:spAutoFit/>
            </a:bodyPr>
            <a:lstStyle/>
            <a:p>
              <a:pPr algn="ctr"/>
              <a:r>
                <a:rPr lang="en-US" sz="2800" dirty="0">
                  <a:solidFill>
                    <a:schemeClr val="bg1"/>
                  </a:solidFill>
                  <a:latin typeface="Univers LT Std 45 Light" panose="020B0403020202020204" pitchFamily="34" charset="0"/>
                </a:rPr>
                <a:t>“WHY” this is so?</a:t>
              </a:r>
            </a:p>
            <a:p>
              <a:pPr algn="ctr"/>
              <a:r>
                <a:rPr lang="en-US" sz="2800" dirty="0">
                  <a:solidFill>
                    <a:schemeClr val="bg1"/>
                  </a:solidFill>
                  <a:latin typeface="Univers LT Std 45 Light" panose="020B0403020202020204" pitchFamily="34" charset="0"/>
                </a:rPr>
                <a:t>-----------------------------</a:t>
              </a:r>
            </a:p>
          </p:txBody>
        </p:sp>
        <p:sp>
          <p:nvSpPr>
            <p:cNvPr id="10" name="Rectangle 9"/>
            <p:cNvSpPr/>
            <p:nvPr/>
          </p:nvSpPr>
          <p:spPr>
            <a:xfrm>
              <a:off x="533400" y="5522893"/>
              <a:ext cx="3657600" cy="954107"/>
            </a:xfrm>
            <a:prstGeom prst="rect">
              <a:avLst/>
            </a:prstGeom>
            <a:grpFill/>
          </p:spPr>
          <p:txBody>
            <a:bodyPr wrap="square" anchor="ctr">
              <a:spAutoFit/>
            </a:bodyPr>
            <a:lstStyle/>
            <a:p>
              <a:pPr algn="ctr"/>
              <a:r>
                <a:rPr lang="en-US" sz="2800" dirty="0">
                  <a:solidFill>
                    <a:schemeClr val="bg1"/>
                  </a:solidFill>
                  <a:latin typeface="Univers LT Std 45 Light" panose="020B0403020202020204" pitchFamily="34" charset="0"/>
                </a:rPr>
                <a:t>“WHY” this is so?</a:t>
              </a:r>
            </a:p>
            <a:p>
              <a:pPr algn="ctr"/>
              <a:r>
                <a:rPr lang="en-US" sz="2800" dirty="0">
                  <a:solidFill>
                    <a:schemeClr val="bg1"/>
                  </a:solidFill>
                  <a:latin typeface="Univers LT Std 45 Light" panose="020B0403020202020204" pitchFamily="34" charset="0"/>
                </a:rPr>
                <a:t>-----------------------------</a:t>
              </a:r>
            </a:p>
          </p:txBody>
        </p:sp>
      </p:grpSp>
      <p:sp>
        <p:nvSpPr>
          <p:cNvPr id="13" name="Left Arrow 12"/>
          <p:cNvSpPr/>
          <p:nvPr/>
        </p:nvSpPr>
        <p:spPr bwMode="auto">
          <a:xfrm>
            <a:off x="4343399" y="3200400"/>
            <a:ext cx="4572001" cy="2667000"/>
          </a:xfrm>
          <a:prstGeom prst="leftArrow">
            <a:avLst/>
          </a:prstGeom>
          <a:solidFill>
            <a:srgbClr val="F26C27"/>
          </a:solidFill>
          <a:ln w="9525" cap="flat" cmpd="sng" algn="ctr">
            <a:solidFill>
              <a:srgbClr val="0070C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633413" algn="ctr" eaLnBrk="0" fontAlgn="base" hangingPunct="0">
              <a:spcBef>
                <a:spcPct val="0"/>
              </a:spcBef>
              <a:spcAft>
                <a:spcPct val="0"/>
              </a:spcAft>
            </a:pPr>
            <a:r>
              <a:rPr lang="en-US" sz="2400" b="1" dirty="0">
                <a:solidFill>
                  <a:schemeClr val="bg1"/>
                </a:solidFill>
                <a:latin typeface="Univers LT Std 45 Light" panose="020B0403020202020204" pitchFamily="34" charset="0"/>
              </a:rPr>
              <a:t>The answers to all the “WHY” question are the root causes</a:t>
            </a:r>
          </a:p>
        </p:txBody>
      </p:sp>
    </p:spTree>
    <p:extLst>
      <p:ext uri="{BB962C8B-B14F-4D97-AF65-F5344CB8AC3E}">
        <p14:creationId xmlns:p14="http://schemas.microsoft.com/office/powerpoint/2010/main" val="4159154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2238"/>
            <a:ext cx="8686800" cy="1295400"/>
          </a:xfrm>
        </p:spPr>
        <p:txBody>
          <a:bodyPr>
            <a:normAutofit/>
          </a:bodyPr>
          <a:lstStyle/>
          <a:p>
            <a:pPr marL="1946275" indent="-1946275" algn="ctr"/>
            <a:r>
              <a:rPr lang="en-US" sz="3600" dirty="0">
                <a:solidFill>
                  <a:srgbClr val="F26C27"/>
                </a:solidFill>
              </a:rPr>
              <a:t>Identify The Problem Using Assessment Information</a:t>
            </a:r>
            <a:endParaRPr lang="en-US" sz="3200" dirty="0">
              <a:solidFill>
                <a:srgbClr val="F26C27"/>
              </a:solidFill>
            </a:endParaRPr>
          </a:p>
        </p:txBody>
      </p:sp>
      <p:graphicFrame>
        <p:nvGraphicFramePr>
          <p:cNvPr id="4" name="Content Placeholder 3"/>
          <p:cNvGraphicFramePr>
            <a:graphicFrameLocks noGrp="1"/>
          </p:cNvGraphicFramePr>
          <p:nvPr>
            <p:ph idx="1"/>
            <p:extLst/>
          </p:nvPr>
        </p:nvGraphicFramePr>
        <p:xfrm>
          <a:off x="228600" y="1572496"/>
          <a:ext cx="8686800" cy="5135562"/>
        </p:xfrm>
        <a:graphic>
          <a:graphicData uri="http://schemas.openxmlformats.org/drawingml/2006/table">
            <a:tbl>
              <a:tblPr firstRow="1" bandRow="1">
                <a:tableStyleId>{21E4AEA4-8DFA-4A89-87EB-49C32662AFE0}</a:tableStyleId>
              </a:tblPr>
              <a:tblGrid>
                <a:gridCol w="2362200">
                  <a:extLst>
                    <a:ext uri="{9D8B030D-6E8A-4147-A177-3AD203B41FA5}">
                      <a16:colId xmlns:a16="http://schemas.microsoft.com/office/drawing/2014/main" xmlns="" val="20000"/>
                    </a:ext>
                  </a:extLst>
                </a:gridCol>
                <a:gridCol w="6324600">
                  <a:extLst>
                    <a:ext uri="{9D8B030D-6E8A-4147-A177-3AD203B41FA5}">
                      <a16:colId xmlns:a16="http://schemas.microsoft.com/office/drawing/2014/main" xmlns="" val="20001"/>
                    </a:ext>
                  </a:extLst>
                </a:gridCol>
              </a:tblGrid>
              <a:tr h="1121144">
                <a:tc>
                  <a:txBody>
                    <a:bodyPr/>
                    <a:lstStyle/>
                    <a:p>
                      <a:r>
                        <a:rPr lang="en-US" sz="2400" b="1" i="0" u="none" strike="noStrike" kern="1200" baseline="0" dirty="0">
                          <a:solidFill>
                            <a:schemeClr val="bg1"/>
                          </a:solidFill>
                          <a:latin typeface="Univers LT Std 45 Light" panose="020B0403020202020204" pitchFamily="34" charset="0"/>
                          <a:ea typeface="+mn-ea"/>
                          <a:cs typeface="+mn-cs"/>
                        </a:rPr>
                        <a:t>What is the problem?</a:t>
                      </a:r>
                      <a:endParaRPr lang="en-US" sz="2400" dirty="0">
                        <a:solidFill>
                          <a:schemeClr val="bg1"/>
                        </a:solidFill>
                        <a:latin typeface="Univers LT Std 45 Light" panose="020B0403020202020204" pitchFamily="34" charset="0"/>
                      </a:endParaRPr>
                    </a:p>
                  </a:txBody>
                  <a:tcPr anchor="ctr">
                    <a:solidFill>
                      <a:srgbClr val="F26C27"/>
                    </a:solidFill>
                  </a:tcPr>
                </a:tc>
                <a:tc>
                  <a:txBody>
                    <a:bodyPr/>
                    <a:lstStyle/>
                    <a:p>
                      <a:pPr marL="231775" indent="-231775">
                        <a:buFont typeface="Arial" panose="020B0604020202020204" pitchFamily="34" charset="0"/>
                        <a:buChar char="•"/>
                      </a:pPr>
                      <a:r>
                        <a:rPr lang="en-US" sz="2400" b="0" i="0" u="none" strike="noStrike" kern="1200" baseline="0" dirty="0">
                          <a:solidFill>
                            <a:schemeClr val="tx1"/>
                          </a:solidFill>
                          <a:latin typeface="Univers LT Std 45 Light" panose="020B0403020202020204" pitchFamily="34" charset="0"/>
                          <a:ea typeface="+mn-ea"/>
                          <a:cs typeface="+mn-cs"/>
                        </a:rPr>
                        <a:t>Youth drop out of school</a:t>
                      </a:r>
                      <a:endParaRPr lang="en-US" sz="4400" dirty="0">
                        <a:solidFill>
                          <a:schemeClr val="tx1"/>
                        </a:solidFill>
                        <a:latin typeface="Univers LT Std 45 Light" panose="020B0403020202020204" pitchFamily="34" charset="0"/>
                      </a:endParaRPr>
                    </a:p>
                  </a:txBody>
                  <a:tcPr anchor="ctr">
                    <a:solidFill>
                      <a:srgbClr val="00B0F0"/>
                    </a:solidFill>
                  </a:tcPr>
                </a:tc>
                <a:extLst>
                  <a:ext uri="{0D108BD9-81ED-4DB2-BD59-A6C34878D82A}">
                    <a16:rowId xmlns:a16="http://schemas.microsoft.com/office/drawing/2014/main" xmlns="" val="10000"/>
                  </a:ext>
                </a:extLst>
              </a:tr>
              <a:tr h="4014418">
                <a:tc>
                  <a:txBody>
                    <a:bodyPr/>
                    <a:lstStyle/>
                    <a:p>
                      <a:r>
                        <a:rPr lang="en-US" sz="2400" b="1" i="0" u="none" strike="noStrike" kern="1200" baseline="0" dirty="0">
                          <a:solidFill>
                            <a:schemeClr val="bg1"/>
                          </a:solidFill>
                          <a:latin typeface="Univers LT Std 45 Light" panose="020B0403020202020204" pitchFamily="34" charset="0"/>
                          <a:ea typeface="+mn-ea"/>
                          <a:cs typeface="+mn-cs"/>
                        </a:rPr>
                        <a:t>What are the root causes?</a:t>
                      </a:r>
                    </a:p>
                  </a:txBody>
                  <a:tcPr anchor="ctr">
                    <a:solidFill>
                      <a:srgbClr val="F26C27"/>
                    </a:solidFill>
                  </a:tcPr>
                </a:tc>
                <a:tc>
                  <a:txBody>
                    <a:bodyPr/>
                    <a:lstStyle/>
                    <a:p>
                      <a:pPr marL="231775" indent="-231775" algn="l" defTabSz="914400" rtl="0" eaLnBrk="1" latinLnBrk="0" hangingPunct="1">
                        <a:buFont typeface="Arial" panose="020B0604020202020204" pitchFamily="34" charset="0"/>
                        <a:buChar char="•"/>
                      </a:pPr>
                      <a:r>
                        <a:rPr lang="en-US" sz="2400" b="0" i="0" u="none" strike="noStrike" kern="1200" baseline="0" dirty="0">
                          <a:solidFill>
                            <a:schemeClr val="tx1"/>
                          </a:solidFill>
                          <a:latin typeface="Univers LT Std 45 Light" panose="020B0403020202020204" pitchFamily="34" charset="0"/>
                          <a:ea typeface="+mn-ea"/>
                          <a:cs typeface="+mn-cs"/>
                        </a:rPr>
                        <a:t>Poverty</a:t>
                      </a:r>
                    </a:p>
                    <a:p>
                      <a:pPr marL="231775" indent="-231775" algn="l" defTabSz="914400" rtl="0" eaLnBrk="1" latinLnBrk="0" hangingPunct="1">
                        <a:buFont typeface="Arial" panose="020B0604020202020204" pitchFamily="34" charset="0"/>
                        <a:buChar char="•"/>
                      </a:pPr>
                      <a:r>
                        <a:rPr lang="en-US" sz="2400" b="0" i="0" u="none" strike="noStrike" kern="1200" baseline="0" dirty="0">
                          <a:solidFill>
                            <a:schemeClr val="tx1"/>
                          </a:solidFill>
                          <a:latin typeface="Univers LT Std 45 Light" panose="020B0403020202020204" pitchFamily="34" charset="0"/>
                          <a:ea typeface="+mn-ea"/>
                          <a:cs typeface="+mn-cs"/>
                        </a:rPr>
                        <a:t>pressure to earn money</a:t>
                      </a:r>
                    </a:p>
                    <a:p>
                      <a:pPr marL="231775" indent="-231775" algn="l" defTabSz="914400" rtl="0" eaLnBrk="1" latinLnBrk="0" hangingPunct="1">
                        <a:buFont typeface="Arial" panose="020B0604020202020204" pitchFamily="34" charset="0"/>
                        <a:buChar char="•"/>
                      </a:pPr>
                      <a:r>
                        <a:rPr lang="en-US" sz="2400" b="0" i="0" u="none" strike="noStrike" kern="1200" baseline="0" dirty="0">
                          <a:solidFill>
                            <a:schemeClr val="tx1"/>
                          </a:solidFill>
                          <a:latin typeface="Univers LT Std 45 Light" panose="020B0403020202020204" pitchFamily="34" charset="0"/>
                          <a:ea typeface="+mn-ea"/>
                          <a:cs typeface="+mn-cs"/>
                        </a:rPr>
                        <a:t>no time/space at home to do homework</a:t>
                      </a:r>
                    </a:p>
                    <a:p>
                      <a:pPr marL="231775" indent="-231775" algn="l" defTabSz="914400" rtl="0" eaLnBrk="1" latinLnBrk="0" hangingPunct="1">
                        <a:buFont typeface="Arial" panose="020B0604020202020204" pitchFamily="34" charset="0"/>
                        <a:buChar char="•"/>
                      </a:pPr>
                      <a:r>
                        <a:rPr lang="en-US" sz="2400" b="0" i="0" u="none" strike="noStrike" kern="1200" baseline="0" dirty="0">
                          <a:solidFill>
                            <a:schemeClr val="tx1"/>
                          </a:solidFill>
                          <a:latin typeface="Univers LT Std 45 Light" panose="020B0403020202020204" pitchFamily="34" charset="0"/>
                          <a:ea typeface="+mn-ea"/>
                          <a:cs typeface="+mn-cs"/>
                        </a:rPr>
                        <a:t>working parents not at home</a:t>
                      </a:r>
                    </a:p>
                    <a:p>
                      <a:pPr marL="231775" indent="-231775" algn="l" defTabSz="914400" rtl="0" eaLnBrk="1" latinLnBrk="0" hangingPunct="1">
                        <a:buFont typeface="Arial" panose="020B0604020202020204" pitchFamily="34" charset="0"/>
                        <a:buChar char="•"/>
                      </a:pPr>
                      <a:r>
                        <a:rPr lang="en-US" sz="2400" b="0" i="0" u="none" strike="noStrike" kern="1200" baseline="0" dirty="0">
                          <a:solidFill>
                            <a:schemeClr val="tx1"/>
                          </a:solidFill>
                          <a:latin typeface="Univers LT Std 45 Light" panose="020B0403020202020204" pitchFamily="34" charset="0"/>
                          <a:ea typeface="+mn-ea"/>
                          <a:cs typeface="+mn-cs"/>
                        </a:rPr>
                        <a:t>illiterate/low ed. parents</a:t>
                      </a:r>
                    </a:p>
                    <a:p>
                      <a:pPr marL="231775" indent="-231775" algn="l" defTabSz="914400" rtl="0" eaLnBrk="1" latinLnBrk="0" hangingPunct="1">
                        <a:buFont typeface="Arial" panose="020B0604020202020204" pitchFamily="34" charset="0"/>
                        <a:buChar char="•"/>
                      </a:pPr>
                      <a:r>
                        <a:rPr lang="en-US" sz="2400" b="0" i="0" u="none" strike="noStrike" kern="1200" baseline="0" dirty="0">
                          <a:solidFill>
                            <a:schemeClr val="tx1"/>
                          </a:solidFill>
                          <a:latin typeface="Univers LT Std 45 Light" panose="020B0403020202020204" pitchFamily="34" charset="0"/>
                          <a:ea typeface="+mn-ea"/>
                          <a:cs typeface="+mn-cs"/>
                        </a:rPr>
                        <a:t>School environment</a:t>
                      </a:r>
                    </a:p>
                    <a:p>
                      <a:pPr marL="231775" indent="-231775" algn="l" defTabSz="914400" rtl="0" eaLnBrk="1" latinLnBrk="0" hangingPunct="1">
                        <a:buFont typeface="Arial" panose="020B0604020202020204" pitchFamily="34" charset="0"/>
                        <a:buChar char="•"/>
                      </a:pPr>
                      <a:r>
                        <a:rPr lang="en-US" sz="2400" b="0" i="0" u="none" strike="noStrike" kern="1200" baseline="0" dirty="0">
                          <a:solidFill>
                            <a:schemeClr val="tx1"/>
                          </a:solidFill>
                          <a:latin typeface="Univers LT Std 45 Light" panose="020B0403020202020204" pitchFamily="34" charset="0"/>
                          <a:ea typeface="+mn-ea"/>
                          <a:cs typeface="+mn-cs"/>
                        </a:rPr>
                        <a:t>French curriculum</a:t>
                      </a:r>
                    </a:p>
                    <a:p>
                      <a:pPr marL="231775" indent="-231775" algn="l" defTabSz="914400" rtl="0" eaLnBrk="1" latinLnBrk="0" hangingPunct="1">
                        <a:buFont typeface="Arial" panose="020B0604020202020204" pitchFamily="34" charset="0"/>
                        <a:buChar char="•"/>
                      </a:pPr>
                      <a:r>
                        <a:rPr lang="en-US" sz="2400" b="0" i="0" u="none" strike="noStrike" kern="1200" baseline="0" dirty="0">
                          <a:solidFill>
                            <a:schemeClr val="tx1"/>
                          </a:solidFill>
                          <a:latin typeface="Univers LT Std 45 Light" panose="020B0403020202020204" pitchFamily="34" charset="0"/>
                          <a:ea typeface="+mn-ea"/>
                          <a:cs typeface="+mn-cs"/>
                        </a:rPr>
                        <a:t>students don’t understand assignments</a:t>
                      </a:r>
                    </a:p>
                    <a:p>
                      <a:pPr marL="231775" indent="-231775" algn="l" defTabSz="914400" rtl="0" eaLnBrk="1" latinLnBrk="0" hangingPunct="1">
                        <a:buFont typeface="Arial" panose="020B0604020202020204" pitchFamily="34" charset="0"/>
                        <a:buChar char="•"/>
                      </a:pPr>
                      <a:r>
                        <a:rPr lang="en-US" sz="2400" b="0" i="0" u="none" strike="noStrike" kern="1200" baseline="0" dirty="0">
                          <a:solidFill>
                            <a:schemeClr val="tx1"/>
                          </a:solidFill>
                          <a:latin typeface="Univers LT Std 45 Light" panose="020B0403020202020204" pitchFamily="34" charset="0"/>
                          <a:ea typeface="+mn-ea"/>
                          <a:cs typeface="+mn-cs"/>
                        </a:rPr>
                        <a:t>teachers not sympathetic</a:t>
                      </a:r>
                    </a:p>
                  </a:txBody>
                  <a:tcPr anchor="ctr">
                    <a:solidFill>
                      <a:srgbClr val="00B0F0"/>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845553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874520"/>
          <a:ext cx="8686800" cy="4526280"/>
        </p:xfrm>
        <a:graphic>
          <a:graphicData uri="http://schemas.openxmlformats.org/drawingml/2006/table">
            <a:tbl>
              <a:tblPr firstRow="1" bandRow="1">
                <a:tableStyleId>{21E4AEA4-8DFA-4A89-87EB-49C32662AFE0}</a:tableStyleId>
              </a:tblPr>
              <a:tblGrid>
                <a:gridCol w="2667000">
                  <a:extLst>
                    <a:ext uri="{9D8B030D-6E8A-4147-A177-3AD203B41FA5}">
                      <a16:colId xmlns:a16="http://schemas.microsoft.com/office/drawing/2014/main" xmlns="" val="20000"/>
                    </a:ext>
                  </a:extLst>
                </a:gridCol>
                <a:gridCol w="6019800">
                  <a:extLst>
                    <a:ext uri="{9D8B030D-6E8A-4147-A177-3AD203B41FA5}">
                      <a16:colId xmlns:a16="http://schemas.microsoft.com/office/drawing/2014/main" xmlns="" val="20001"/>
                    </a:ext>
                  </a:extLst>
                </a:gridCol>
              </a:tblGrid>
              <a:tr h="1067172">
                <a:tc>
                  <a:txBody>
                    <a:bodyPr/>
                    <a:lstStyle/>
                    <a:p>
                      <a:pPr marL="0" algn="l" defTabSz="685800" rtl="0" eaLnBrk="1" latinLnBrk="0" hangingPunct="1"/>
                      <a:r>
                        <a:rPr lang="en-US" sz="2000" b="1" i="0" u="none" strike="noStrike" kern="1200" baseline="0" dirty="0">
                          <a:solidFill>
                            <a:schemeClr val="bg1"/>
                          </a:solidFill>
                          <a:latin typeface="UniversLTStd-Light" panose="020B0403020202020204" pitchFamily="34" charset="0"/>
                          <a:ea typeface="+mn-ea"/>
                          <a:cs typeface="+mn-cs"/>
                        </a:rPr>
                        <a:t>How long has it existed?</a:t>
                      </a:r>
                    </a:p>
                  </a:txBody>
                  <a:tcPr anchor="ctr">
                    <a:solidFill>
                      <a:srgbClr val="F26C27"/>
                    </a:solidFill>
                  </a:tcPr>
                </a:tc>
                <a:tc>
                  <a:txBody>
                    <a:bodyPr/>
                    <a:lstStyle/>
                    <a:p>
                      <a:pPr marL="342900" indent="-342900" algn="l" defTabSz="914400" rtl="0" eaLnBrk="1" latinLnBrk="0" hangingPunct="1">
                        <a:buFont typeface="Arial" panose="020B0604020202020204" pitchFamily="34" charset="0"/>
                        <a:buChar char="•"/>
                      </a:pPr>
                      <a:r>
                        <a:rPr lang="en-US" sz="2400" b="0" i="0" u="none" strike="noStrike" kern="1200" baseline="0" dirty="0">
                          <a:solidFill>
                            <a:schemeClr val="dk1"/>
                          </a:solidFill>
                          <a:latin typeface="UniversLTStd-Light" panose="020B0403020202020204" pitchFamily="34" charset="0"/>
                          <a:ea typeface="+mn-ea"/>
                          <a:cs typeface="+mn-cs"/>
                        </a:rPr>
                        <a:t>More than 20 years</a:t>
                      </a:r>
                    </a:p>
                  </a:txBody>
                  <a:tcPr anchor="ctr">
                    <a:solidFill>
                      <a:srgbClr val="00B0F0"/>
                    </a:solidFill>
                  </a:tcPr>
                </a:tc>
                <a:extLst>
                  <a:ext uri="{0D108BD9-81ED-4DB2-BD59-A6C34878D82A}">
                    <a16:rowId xmlns:a16="http://schemas.microsoft.com/office/drawing/2014/main" xmlns="" val="10000"/>
                  </a:ext>
                </a:extLst>
              </a:tr>
              <a:tr h="1876750">
                <a:tc>
                  <a:txBody>
                    <a:bodyPr/>
                    <a:lstStyle/>
                    <a:p>
                      <a:pPr marL="0" algn="l" defTabSz="685800" rtl="0" eaLnBrk="1" latinLnBrk="0" hangingPunct="1"/>
                      <a:r>
                        <a:rPr lang="en-US" sz="2000" b="1" i="0" u="none" strike="noStrike" kern="1200" baseline="0" dirty="0">
                          <a:solidFill>
                            <a:schemeClr val="bg1"/>
                          </a:solidFill>
                          <a:latin typeface="UniversLTStd-Light" panose="020B0403020202020204" pitchFamily="34" charset="0"/>
                          <a:ea typeface="+mn-ea"/>
                          <a:cs typeface="+mn-cs"/>
                        </a:rPr>
                        <a:t>What was done in the past?</a:t>
                      </a:r>
                    </a:p>
                  </a:txBody>
                  <a:tcPr anchor="ctr">
                    <a:solidFill>
                      <a:srgbClr val="F26C27"/>
                    </a:solidFill>
                  </a:tcPr>
                </a:tc>
                <a:tc>
                  <a:txBody>
                    <a:bodyPr/>
                    <a:lstStyle/>
                    <a:p>
                      <a:pPr marL="342900" indent="-342900" algn="l" defTabSz="914400" rtl="0" eaLnBrk="1" latinLnBrk="0" hangingPunct="1">
                        <a:buFont typeface="Arial" panose="020B0604020202020204" pitchFamily="34" charset="0"/>
                        <a:buChar char="•"/>
                      </a:pPr>
                      <a:r>
                        <a:rPr lang="en-US" sz="2400" b="0" i="0" u="none" strike="noStrike" kern="1200" baseline="0" dirty="0">
                          <a:solidFill>
                            <a:schemeClr val="dk1"/>
                          </a:solidFill>
                          <a:latin typeface="UniversLTStd-Light" panose="020B0403020202020204" pitchFamily="34" charset="0"/>
                          <a:ea typeface="+mn-ea"/>
                          <a:cs typeface="+mn-cs"/>
                        </a:rPr>
                        <a:t>Recreational activities &amp; sports</a:t>
                      </a:r>
                    </a:p>
                    <a:p>
                      <a:pPr marL="342900" indent="-342900" algn="l" defTabSz="914400" rtl="0" eaLnBrk="1" latinLnBrk="0" hangingPunct="1">
                        <a:buFont typeface="Arial" panose="020B0604020202020204" pitchFamily="34" charset="0"/>
                        <a:buChar char="•"/>
                      </a:pPr>
                      <a:r>
                        <a:rPr lang="en-US" sz="2400" b="0" i="0" u="none" strike="noStrike" kern="1200" baseline="0" dirty="0">
                          <a:solidFill>
                            <a:schemeClr val="dk1"/>
                          </a:solidFill>
                          <a:latin typeface="UniversLTStd-Light" panose="020B0403020202020204" pitchFamily="34" charset="0"/>
                          <a:ea typeface="+mn-ea"/>
                          <a:cs typeface="+mn-cs"/>
                        </a:rPr>
                        <a:t>Psychosocial support sessions</a:t>
                      </a:r>
                    </a:p>
                    <a:p>
                      <a:pPr marL="342900" indent="-342900" algn="l" defTabSz="914400" rtl="0" eaLnBrk="1" latinLnBrk="0" hangingPunct="1">
                        <a:buFont typeface="Arial" panose="020B0604020202020204" pitchFamily="34" charset="0"/>
                        <a:buChar char="•"/>
                      </a:pPr>
                      <a:r>
                        <a:rPr lang="en-US" sz="2400" b="0" i="0" u="none" strike="noStrike" kern="1200" baseline="0" dirty="0">
                          <a:solidFill>
                            <a:schemeClr val="dk1"/>
                          </a:solidFill>
                          <a:latin typeface="UniversLTStd-Light" panose="020B0403020202020204" pitchFamily="34" charset="0"/>
                          <a:ea typeface="+mn-ea"/>
                          <a:cs typeface="+mn-cs"/>
                        </a:rPr>
                        <a:t>Note: these strategies do not address root causes</a:t>
                      </a:r>
                    </a:p>
                  </a:txBody>
                  <a:tcPr anchor="ctr">
                    <a:solidFill>
                      <a:srgbClr val="00B0F0"/>
                    </a:solidFill>
                  </a:tcPr>
                </a:tc>
                <a:extLst>
                  <a:ext uri="{0D108BD9-81ED-4DB2-BD59-A6C34878D82A}">
                    <a16:rowId xmlns:a16="http://schemas.microsoft.com/office/drawing/2014/main" xmlns="" val="10001"/>
                  </a:ext>
                </a:extLst>
              </a:tr>
              <a:tr h="1582358">
                <a:tc>
                  <a:txBody>
                    <a:bodyPr/>
                    <a:lstStyle/>
                    <a:p>
                      <a:pPr marL="0" algn="l" defTabSz="685800" rtl="0" eaLnBrk="1" latinLnBrk="0" hangingPunct="1"/>
                      <a:r>
                        <a:rPr lang="en-US" sz="2000" b="1" i="0" u="none" strike="noStrike" kern="1200" baseline="0" dirty="0">
                          <a:solidFill>
                            <a:schemeClr val="bg1"/>
                          </a:solidFill>
                          <a:latin typeface="UniversLTStd-Light" panose="020B0403020202020204" pitchFamily="34" charset="0"/>
                          <a:ea typeface="+mn-ea"/>
                          <a:cs typeface="+mn-cs"/>
                        </a:rPr>
                        <a:t>Who are the affected</a:t>
                      </a:r>
                    </a:p>
                    <a:p>
                      <a:pPr marL="0" algn="l" defTabSz="685800" rtl="0" eaLnBrk="1" latinLnBrk="0" hangingPunct="1"/>
                      <a:r>
                        <a:rPr lang="en-US" sz="2000" b="1" i="0" u="none" strike="noStrike" kern="1200" baseline="0" dirty="0">
                          <a:solidFill>
                            <a:schemeClr val="bg1"/>
                          </a:solidFill>
                          <a:latin typeface="UniversLTStd-Light" panose="020B0403020202020204" pitchFamily="34" charset="0"/>
                          <a:ea typeface="+mn-ea"/>
                          <a:cs typeface="+mn-cs"/>
                        </a:rPr>
                        <a:t>community members?</a:t>
                      </a:r>
                    </a:p>
                  </a:txBody>
                  <a:tcPr anchor="ctr">
                    <a:solidFill>
                      <a:srgbClr val="F26C27"/>
                    </a:solidFill>
                  </a:tcPr>
                </a:tc>
                <a:tc>
                  <a:txBody>
                    <a:bodyPr/>
                    <a:lstStyle/>
                    <a:p>
                      <a:pPr marL="342900" indent="-342900" algn="l" defTabSz="914400" rtl="0" eaLnBrk="1" latinLnBrk="0" hangingPunct="1">
                        <a:buFont typeface="Arial" panose="020B0604020202020204" pitchFamily="34" charset="0"/>
                        <a:buChar char="•"/>
                      </a:pPr>
                      <a:r>
                        <a:rPr lang="en-US" sz="2400" b="0" i="0" u="none" strike="noStrike" kern="1200" baseline="0" dirty="0">
                          <a:solidFill>
                            <a:schemeClr val="dk1"/>
                          </a:solidFill>
                          <a:latin typeface="UniversLTStd-Light" panose="020B0403020202020204" pitchFamily="34" charset="0"/>
                          <a:ea typeface="+mn-ea"/>
                          <a:cs typeface="+mn-cs"/>
                        </a:rPr>
                        <a:t>Youth out of school</a:t>
                      </a:r>
                    </a:p>
                    <a:p>
                      <a:pPr marL="342900" indent="-342900" algn="l" defTabSz="914400" rtl="0" eaLnBrk="1" latinLnBrk="0" hangingPunct="1">
                        <a:buFont typeface="Arial" panose="020B0604020202020204" pitchFamily="34" charset="0"/>
                        <a:buChar char="•"/>
                      </a:pPr>
                      <a:r>
                        <a:rPr lang="en-US" sz="2400" b="0" i="0" u="none" strike="noStrike" kern="1200" baseline="0" dirty="0">
                          <a:solidFill>
                            <a:schemeClr val="dk1"/>
                          </a:solidFill>
                          <a:latin typeface="UniversLTStd-Light" panose="020B0403020202020204" pitchFamily="34" charset="0"/>
                          <a:ea typeface="+mn-ea"/>
                          <a:cs typeface="+mn-cs"/>
                        </a:rPr>
                        <a:t>Their parents</a:t>
                      </a:r>
                    </a:p>
                    <a:p>
                      <a:pPr marL="342900" indent="-342900" algn="l" defTabSz="914400" rtl="0" eaLnBrk="1" latinLnBrk="0" hangingPunct="1">
                        <a:buFont typeface="Arial" panose="020B0604020202020204" pitchFamily="34" charset="0"/>
                        <a:buChar char="•"/>
                      </a:pPr>
                      <a:r>
                        <a:rPr lang="en-US" sz="2400" b="0" i="0" u="none" strike="noStrike" kern="1200" baseline="0" dirty="0">
                          <a:solidFill>
                            <a:schemeClr val="dk1"/>
                          </a:solidFill>
                          <a:latin typeface="UniversLTStd-Light" panose="020B0403020202020204" pitchFamily="34" charset="0"/>
                          <a:ea typeface="+mn-ea"/>
                          <a:cs typeface="+mn-cs"/>
                        </a:rPr>
                        <a:t>Shop keepers</a:t>
                      </a:r>
                    </a:p>
                  </a:txBody>
                  <a:tcPr anchor="ctr">
                    <a:solidFill>
                      <a:srgbClr val="00B0F0"/>
                    </a:solidFill>
                  </a:tcPr>
                </a:tc>
                <a:extLst>
                  <a:ext uri="{0D108BD9-81ED-4DB2-BD59-A6C34878D82A}">
                    <a16:rowId xmlns:a16="http://schemas.microsoft.com/office/drawing/2014/main" xmlns="" val="10002"/>
                  </a:ext>
                </a:extLst>
              </a:tr>
            </a:tbl>
          </a:graphicData>
        </a:graphic>
      </p:graphicFrame>
      <p:sp>
        <p:nvSpPr>
          <p:cNvPr id="6" name="Title 1">
            <a:extLst>
              <a:ext uri="{FF2B5EF4-FFF2-40B4-BE49-F238E27FC236}">
                <a16:creationId xmlns:a16="http://schemas.microsoft.com/office/drawing/2014/main" xmlns="" id="{1572DADA-E425-4E5E-902F-B940F2312495}"/>
              </a:ext>
            </a:extLst>
          </p:cNvPr>
          <p:cNvSpPr>
            <a:spLocks noGrp="1"/>
          </p:cNvSpPr>
          <p:nvPr>
            <p:ph type="title"/>
          </p:nvPr>
        </p:nvSpPr>
        <p:spPr>
          <a:xfrm>
            <a:off x="152400" y="122238"/>
            <a:ext cx="8686800" cy="1295400"/>
          </a:xfrm>
        </p:spPr>
        <p:txBody>
          <a:bodyPr>
            <a:normAutofit/>
          </a:bodyPr>
          <a:lstStyle/>
          <a:p>
            <a:pPr marL="1946275" indent="-1946275"/>
            <a:r>
              <a:rPr lang="en-US" sz="3600" dirty="0">
                <a:solidFill>
                  <a:srgbClr val="F26C27"/>
                </a:solidFill>
              </a:rPr>
              <a:t>Identify The Problem Using Assessment Information </a:t>
            </a:r>
            <a:endParaRPr lang="en-US" sz="3200" i="1" dirty="0">
              <a:solidFill>
                <a:srgbClr val="F26C27"/>
              </a:solidFill>
            </a:endParaRPr>
          </a:p>
        </p:txBody>
      </p:sp>
    </p:spTree>
    <p:extLst>
      <p:ext uri="{BB962C8B-B14F-4D97-AF65-F5344CB8AC3E}">
        <p14:creationId xmlns:p14="http://schemas.microsoft.com/office/powerpoint/2010/main" val="126092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B9B6DE6E-3F5F-4ADD-AEA2-42E0DD45DB71}"/>
              </a:ext>
            </a:extLst>
          </p:cNvPr>
          <p:cNvSpPr/>
          <p:nvPr/>
        </p:nvSpPr>
        <p:spPr>
          <a:xfrm>
            <a:off x="44329" y="152400"/>
            <a:ext cx="4138762" cy="646331"/>
          </a:xfrm>
          <a:prstGeom prst="rect">
            <a:avLst/>
          </a:prstGeom>
        </p:spPr>
        <p:txBody>
          <a:bodyPr wrap="none">
            <a:spAutoFit/>
          </a:bodyPr>
          <a:lstStyle/>
          <a:p>
            <a:r>
              <a:rPr lang="en-US" sz="3600" b="1" dirty="0">
                <a:solidFill>
                  <a:srgbClr val="F26C27"/>
                </a:solidFill>
                <a:effectLst>
                  <a:outerShdw blurRad="38100" dist="38100" dir="2700000" algn="tl">
                    <a:srgbClr val="000000">
                      <a:alpha val="43137"/>
                    </a:srgbClr>
                  </a:outerShdw>
                </a:effectLst>
                <a:latin typeface="Univers LT Std 45 Light" panose="020B0403020202020204" pitchFamily="34" charset="0"/>
              </a:rPr>
              <a:t>Step 2. ASSESSMENT</a:t>
            </a:r>
          </a:p>
        </p:txBody>
      </p:sp>
      <p:pic>
        <p:nvPicPr>
          <p:cNvPr id="4" name="Picture 3">
            <a:extLst>
              <a:ext uri="{FF2B5EF4-FFF2-40B4-BE49-F238E27FC236}">
                <a16:creationId xmlns:a16="http://schemas.microsoft.com/office/drawing/2014/main" xmlns="" id="{2D288CAC-4632-9D40-B1AE-5653972F4F5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33400" y="1371600"/>
            <a:ext cx="7543800" cy="3962399"/>
          </a:xfrm>
          <a:prstGeom prst="rect">
            <a:avLst/>
          </a:prstGeom>
        </p:spPr>
      </p:pic>
    </p:spTree>
    <p:extLst>
      <p:ext uri="{BB962C8B-B14F-4D97-AF65-F5344CB8AC3E}">
        <p14:creationId xmlns:p14="http://schemas.microsoft.com/office/powerpoint/2010/main" val="65139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EE10DC-5580-9747-9E2D-99B3BFC412C5}"/>
              </a:ext>
            </a:extLst>
          </p:cNvPr>
          <p:cNvSpPr>
            <a:spLocks noGrp="1"/>
          </p:cNvSpPr>
          <p:nvPr>
            <p:ph type="title"/>
          </p:nvPr>
        </p:nvSpPr>
        <p:spPr>
          <a:xfrm>
            <a:off x="628650" y="365127"/>
            <a:ext cx="7886700" cy="854074"/>
          </a:xfrm>
        </p:spPr>
        <p:txBody>
          <a:bodyPr>
            <a:normAutofit fontScale="90000"/>
          </a:bodyPr>
          <a:lstStyle/>
          <a:p>
            <a:r>
              <a:rPr lang="en-GB" dirty="0">
                <a:solidFill>
                  <a:srgbClr val="F26C27"/>
                </a:solidFill>
              </a:rPr>
              <a:t>Problem tree example –Discrimination in schools</a:t>
            </a:r>
          </a:p>
        </p:txBody>
      </p:sp>
      <p:pic>
        <p:nvPicPr>
          <p:cNvPr id="4" name="Content Placeholder 3">
            <a:extLst>
              <a:ext uri="{FF2B5EF4-FFF2-40B4-BE49-F238E27FC236}">
                <a16:creationId xmlns:a16="http://schemas.microsoft.com/office/drawing/2014/main" xmlns="" id="{26123D69-01AF-E848-886F-C1ABFE7ACB32}"/>
              </a:ext>
            </a:extLst>
          </p:cNvPr>
          <p:cNvPicPr>
            <a:picLocks noGrp="1" noChangeAspect="1"/>
          </p:cNvPicPr>
          <p:nvPr>
            <p:ph idx="1"/>
          </p:nvPr>
        </p:nvPicPr>
        <p:blipFill>
          <a:blip r:embed="rId2"/>
          <a:stretch>
            <a:fillRect/>
          </a:stretch>
        </p:blipFill>
        <p:spPr>
          <a:xfrm>
            <a:off x="511196" y="1244222"/>
            <a:ext cx="8121607" cy="5375170"/>
          </a:xfrm>
          <a:prstGeom prst="rect">
            <a:avLst/>
          </a:prstGeom>
          <a:solidFill>
            <a:schemeClr val="accent1"/>
          </a:solidFill>
        </p:spPr>
      </p:pic>
    </p:spTree>
    <p:extLst>
      <p:ext uri="{BB962C8B-B14F-4D97-AF65-F5344CB8AC3E}">
        <p14:creationId xmlns:p14="http://schemas.microsoft.com/office/powerpoint/2010/main" val="1357163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437DEC-2602-C34C-9AE8-74639A85BA79}"/>
              </a:ext>
            </a:extLst>
          </p:cNvPr>
          <p:cNvSpPr>
            <a:spLocks noGrp="1"/>
          </p:cNvSpPr>
          <p:nvPr>
            <p:ph type="title"/>
          </p:nvPr>
        </p:nvSpPr>
        <p:spPr>
          <a:xfrm>
            <a:off x="609600" y="2362200"/>
            <a:ext cx="7886700" cy="1325563"/>
          </a:xfrm>
        </p:spPr>
        <p:txBody>
          <a:bodyPr>
            <a:normAutofit fontScale="90000"/>
          </a:bodyPr>
          <a:lstStyle/>
          <a:p>
            <a:r>
              <a:rPr lang="en-GB" sz="4000" dirty="0">
                <a:solidFill>
                  <a:schemeClr val="accent2"/>
                </a:solidFill>
              </a:rPr>
              <a:t>Do you have an example of problem tree analysis that you can share with us ?</a:t>
            </a:r>
          </a:p>
        </p:txBody>
      </p:sp>
    </p:spTree>
    <p:extLst>
      <p:ext uri="{BB962C8B-B14F-4D97-AF65-F5344CB8AC3E}">
        <p14:creationId xmlns:p14="http://schemas.microsoft.com/office/powerpoint/2010/main" val="1102260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D88D82-5592-E04E-B59B-6175B6E6A62F}"/>
              </a:ext>
            </a:extLst>
          </p:cNvPr>
          <p:cNvSpPr>
            <a:spLocks noGrp="1"/>
          </p:cNvSpPr>
          <p:nvPr>
            <p:ph type="title"/>
          </p:nvPr>
        </p:nvSpPr>
        <p:spPr>
          <a:xfrm>
            <a:off x="304800" y="290514"/>
            <a:ext cx="7886700" cy="854074"/>
          </a:xfrm>
        </p:spPr>
        <p:txBody>
          <a:bodyPr>
            <a:normAutofit/>
          </a:bodyPr>
          <a:lstStyle/>
          <a:p>
            <a:r>
              <a:rPr lang="en-GB" sz="4000" dirty="0">
                <a:solidFill>
                  <a:srgbClr val="F26C27"/>
                </a:solidFill>
              </a:rPr>
              <a:t>Assessment Phase </a:t>
            </a:r>
          </a:p>
        </p:txBody>
      </p:sp>
      <p:sp>
        <p:nvSpPr>
          <p:cNvPr id="3" name="Content Placeholder 2">
            <a:extLst>
              <a:ext uri="{FF2B5EF4-FFF2-40B4-BE49-F238E27FC236}">
                <a16:creationId xmlns:a16="http://schemas.microsoft.com/office/drawing/2014/main" xmlns="" id="{D31B23EE-133E-074B-909E-5A3DB5982D98}"/>
              </a:ext>
            </a:extLst>
          </p:cNvPr>
          <p:cNvSpPr>
            <a:spLocks noGrp="1"/>
          </p:cNvSpPr>
          <p:nvPr>
            <p:ph idx="1"/>
          </p:nvPr>
        </p:nvSpPr>
        <p:spPr>
          <a:xfrm>
            <a:off x="304800" y="1547019"/>
            <a:ext cx="4800600" cy="4114800"/>
          </a:xfrm>
        </p:spPr>
        <p:txBody>
          <a:bodyPr>
            <a:normAutofit/>
          </a:bodyPr>
          <a:lstStyle/>
          <a:p>
            <a:pPr marL="0" indent="0">
              <a:buNone/>
            </a:pPr>
            <a:r>
              <a:rPr lang="en-GB" sz="2800" dirty="0"/>
              <a:t>This phase is based on understanding the problem and factors contributing to its existence. The community-as- partner model is a guide to assess communities with a main focus on people at the centre, influenced by several subsystems that should be all evaluated</a:t>
            </a:r>
            <a:endParaRPr lang="en-US" sz="2800" dirty="0"/>
          </a:p>
          <a:p>
            <a:endParaRPr lang="en-GB" sz="2800" dirty="0"/>
          </a:p>
        </p:txBody>
      </p:sp>
      <p:pic>
        <p:nvPicPr>
          <p:cNvPr id="4" name="Picture 3" descr="Related image">
            <a:extLst>
              <a:ext uri="{FF2B5EF4-FFF2-40B4-BE49-F238E27FC236}">
                <a16:creationId xmlns:a16="http://schemas.microsoft.com/office/drawing/2014/main" xmlns="" id="{79D4D6BF-4F39-5840-A62E-52580DD51CE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905000"/>
            <a:ext cx="3262947" cy="3398838"/>
          </a:xfrm>
          <a:prstGeom prst="rect">
            <a:avLst/>
          </a:prstGeom>
          <a:noFill/>
          <a:ln>
            <a:solidFill>
              <a:schemeClr val="accent1"/>
            </a:solidFill>
          </a:ln>
        </p:spPr>
      </p:pic>
    </p:spTree>
    <p:extLst>
      <p:ext uri="{BB962C8B-B14F-4D97-AF65-F5344CB8AC3E}">
        <p14:creationId xmlns:p14="http://schemas.microsoft.com/office/powerpoint/2010/main" val="2460450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03F5D3-373F-E54E-9224-ADB5356357D5}"/>
              </a:ext>
            </a:extLst>
          </p:cNvPr>
          <p:cNvSpPr>
            <a:spLocks noGrp="1"/>
          </p:cNvSpPr>
          <p:nvPr>
            <p:ph type="title"/>
          </p:nvPr>
        </p:nvSpPr>
        <p:spPr>
          <a:xfrm>
            <a:off x="304800" y="152400"/>
            <a:ext cx="7886700" cy="1325563"/>
          </a:xfrm>
        </p:spPr>
        <p:txBody>
          <a:bodyPr>
            <a:normAutofit/>
          </a:bodyPr>
          <a:lstStyle/>
          <a:p>
            <a:r>
              <a:rPr lang="en-GB" sz="3600" dirty="0">
                <a:solidFill>
                  <a:srgbClr val="F26C27"/>
                </a:solidFill>
              </a:rPr>
              <a:t>Assessment tools/Approaches </a:t>
            </a:r>
          </a:p>
        </p:txBody>
      </p:sp>
      <p:sp>
        <p:nvSpPr>
          <p:cNvPr id="3" name="Content Placeholder 2">
            <a:extLst>
              <a:ext uri="{FF2B5EF4-FFF2-40B4-BE49-F238E27FC236}">
                <a16:creationId xmlns:a16="http://schemas.microsoft.com/office/drawing/2014/main" xmlns="" id="{ADC196DB-712E-3D4C-B4D2-56017429BA6E}"/>
              </a:ext>
            </a:extLst>
          </p:cNvPr>
          <p:cNvSpPr>
            <a:spLocks noGrp="1"/>
          </p:cNvSpPr>
          <p:nvPr>
            <p:ph idx="1"/>
          </p:nvPr>
        </p:nvSpPr>
        <p:spPr/>
        <p:txBody>
          <a:bodyPr/>
          <a:lstStyle/>
          <a:p>
            <a:pPr marL="457200" lvl="0" indent="-457200">
              <a:buFont typeface="+mj-lt"/>
              <a:buAutoNum type="arabicPeriod"/>
            </a:pPr>
            <a:r>
              <a:rPr lang="en-GB" b="1" dirty="0"/>
              <a:t>Search and review existing information</a:t>
            </a:r>
            <a:r>
              <a:rPr lang="en-GB" dirty="0"/>
              <a:t> </a:t>
            </a:r>
            <a:endParaRPr lang="en-US" dirty="0"/>
          </a:p>
          <a:p>
            <a:pPr marL="457200" lvl="0" indent="-457200">
              <a:buFont typeface="+mj-lt"/>
              <a:buAutoNum type="arabicPeriod"/>
            </a:pPr>
            <a:r>
              <a:rPr lang="en-GB" b="1" dirty="0"/>
              <a:t>Use a wide range of assessment tools</a:t>
            </a:r>
            <a:r>
              <a:rPr lang="en-GB" dirty="0"/>
              <a:t> </a:t>
            </a:r>
            <a:endParaRPr lang="en-US" dirty="0"/>
          </a:p>
          <a:p>
            <a:pPr marL="1208088" lvl="0" indent="-407988"/>
            <a:r>
              <a:rPr lang="en-GB" b="1" dirty="0"/>
              <a:t>Mapping</a:t>
            </a:r>
            <a:endParaRPr lang="en-US" dirty="0"/>
          </a:p>
          <a:p>
            <a:pPr marL="1208088" lvl="0" indent="-407988"/>
            <a:r>
              <a:rPr lang="en-GB" b="1" dirty="0"/>
              <a:t>Community meetings</a:t>
            </a:r>
            <a:endParaRPr lang="en-US" dirty="0"/>
          </a:p>
          <a:p>
            <a:pPr marL="1208088" lvl="0" indent="-407988"/>
            <a:r>
              <a:rPr lang="en-GB" b="1" dirty="0"/>
              <a:t>SWOT analysis</a:t>
            </a:r>
            <a:endParaRPr lang="en-US" dirty="0"/>
          </a:p>
          <a:p>
            <a:pPr marL="1208088" lvl="0" indent="-407988"/>
            <a:r>
              <a:rPr lang="en-GB" b="1" dirty="0"/>
              <a:t>Problem tree analysis</a:t>
            </a:r>
            <a:r>
              <a:rPr lang="en-GB" dirty="0"/>
              <a:t>, </a:t>
            </a:r>
            <a:endParaRPr lang="en-US" dirty="0"/>
          </a:p>
          <a:p>
            <a:pPr marL="1208088" lvl="0" indent="-407988"/>
            <a:r>
              <a:rPr lang="en-GB" b="1" dirty="0"/>
              <a:t>Participatory action research (PAR</a:t>
            </a:r>
            <a:r>
              <a:rPr lang="en-GB" dirty="0"/>
              <a:t>) </a:t>
            </a:r>
            <a:endParaRPr lang="en-US" dirty="0"/>
          </a:p>
          <a:p>
            <a:pPr marL="1208088" lvl="0" indent="-407988"/>
            <a:r>
              <a:rPr lang="en-GB" b="1" dirty="0"/>
              <a:t>Child Led Data Collection tool</a:t>
            </a:r>
            <a:r>
              <a:rPr lang="en-GB" dirty="0"/>
              <a:t> </a:t>
            </a:r>
            <a:endParaRPr lang="en-US" dirty="0"/>
          </a:p>
          <a:p>
            <a:pPr marL="1208088" lvl="0" indent="-407988"/>
            <a:r>
              <a:rPr lang="en-GB" b="1" dirty="0"/>
              <a:t>Windshield Survey</a:t>
            </a:r>
            <a:r>
              <a:rPr lang="en-GB" dirty="0"/>
              <a:t>: </a:t>
            </a:r>
            <a:endParaRPr lang="en-US" dirty="0"/>
          </a:p>
          <a:p>
            <a:pPr marL="0" lvl="0" indent="0">
              <a:buNone/>
            </a:pPr>
            <a:r>
              <a:rPr lang="en-GB" b="1" dirty="0"/>
              <a:t>3.  Plan and undertake Studies and Surveys </a:t>
            </a:r>
            <a:endParaRPr lang="en-US" dirty="0"/>
          </a:p>
          <a:p>
            <a:endParaRPr lang="en-GB" b="1" dirty="0"/>
          </a:p>
        </p:txBody>
      </p:sp>
    </p:spTree>
    <p:extLst>
      <p:ext uri="{BB962C8B-B14F-4D97-AF65-F5344CB8AC3E}">
        <p14:creationId xmlns:p14="http://schemas.microsoft.com/office/powerpoint/2010/main" val="2454548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AD7D7D-1614-4741-A735-90200ABF7229}"/>
              </a:ext>
            </a:extLst>
          </p:cNvPr>
          <p:cNvSpPr>
            <a:spLocks noGrp="1"/>
          </p:cNvSpPr>
          <p:nvPr>
            <p:ph type="title"/>
          </p:nvPr>
        </p:nvSpPr>
        <p:spPr/>
        <p:txBody>
          <a:bodyPr/>
          <a:lstStyle/>
          <a:p>
            <a:r>
              <a:rPr lang="en-GB" dirty="0">
                <a:solidFill>
                  <a:srgbClr val="F26C27"/>
                </a:solidFill>
              </a:rPr>
              <a:t>Assessment tools/Approaches </a:t>
            </a:r>
          </a:p>
        </p:txBody>
      </p:sp>
      <p:sp>
        <p:nvSpPr>
          <p:cNvPr id="3" name="Content Placeholder 2">
            <a:extLst>
              <a:ext uri="{FF2B5EF4-FFF2-40B4-BE49-F238E27FC236}">
                <a16:creationId xmlns:a16="http://schemas.microsoft.com/office/drawing/2014/main" xmlns="" id="{AC0F63DB-D3C4-7649-8809-3F6F0C5E814E}"/>
              </a:ext>
            </a:extLst>
          </p:cNvPr>
          <p:cNvSpPr>
            <a:spLocks noGrp="1"/>
          </p:cNvSpPr>
          <p:nvPr>
            <p:ph idx="1"/>
          </p:nvPr>
        </p:nvSpPr>
        <p:spPr>
          <a:xfrm>
            <a:off x="270510" y="1690688"/>
            <a:ext cx="8492490" cy="4481511"/>
          </a:xfrm>
        </p:spPr>
        <p:txBody>
          <a:bodyPr>
            <a:normAutofit/>
          </a:bodyPr>
          <a:lstStyle/>
          <a:p>
            <a:pPr marL="0" lvl="0" indent="0">
              <a:buNone/>
            </a:pPr>
            <a:r>
              <a:rPr lang="en-GB" sz="3200" b="1" dirty="0"/>
              <a:t>Search and review existing information (secondary data)</a:t>
            </a:r>
            <a:endParaRPr lang="en-US" sz="3200" b="1" dirty="0"/>
          </a:p>
          <a:p>
            <a:pPr marL="471488" indent="-457200"/>
            <a:r>
              <a:rPr lang="en-GB" sz="3200" dirty="0"/>
              <a:t>Information is always available</a:t>
            </a:r>
          </a:p>
          <a:p>
            <a:pPr marL="471488" indent="-457200"/>
            <a:r>
              <a:rPr lang="en-GB" sz="3200" dirty="0"/>
              <a:t>lots of secondary data</a:t>
            </a:r>
          </a:p>
          <a:p>
            <a:pPr marL="471488" indent="-457200"/>
            <a:r>
              <a:rPr lang="en-GB" sz="3200" dirty="0"/>
              <a:t>Research reports, and activities are available that can be of great value and can provide valuable insights and information </a:t>
            </a:r>
          </a:p>
          <a:p>
            <a:pPr marL="471488" indent="-457200"/>
            <a:r>
              <a:rPr lang="en-GB" sz="3200" dirty="0"/>
              <a:t>Understanding the problem and analysing root causes and coming up with possible solutions</a:t>
            </a:r>
            <a:endParaRPr lang="en-US" sz="3200" dirty="0"/>
          </a:p>
          <a:p>
            <a:endParaRPr lang="en-GB" sz="3200" dirty="0"/>
          </a:p>
        </p:txBody>
      </p:sp>
    </p:spTree>
    <p:extLst>
      <p:ext uri="{BB962C8B-B14F-4D97-AF65-F5344CB8AC3E}">
        <p14:creationId xmlns:p14="http://schemas.microsoft.com/office/powerpoint/2010/main" val="869085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A00129-33AF-8B43-9376-0BE7257A25B1}"/>
              </a:ext>
            </a:extLst>
          </p:cNvPr>
          <p:cNvSpPr>
            <a:spLocks noGrp="1"/>
          </p:cNvSpPr>
          <p:nvPr>
            <p:ph type="title"/>
          </p:nvPr>
        </p:nvSpPr>
        <p:spPr>
          <a:xfrm>
            <a:off x="457200" y="304800"/>
            <a:ext cx="7886700" cy="854074"/>
          </a:xfrm>
        </p:spPr>
        <p:txBody>
          <a:bodyPr>
            <a:normAutofit/>
          </a:bodyPr>
          <a:lstStyle/>
          <a:p>
            <a:r>
              <a:rPr lang="en-GB" sz="4000" dirty="0">
                <a:solidFill>
                  <a:srgbClr val="F26C27"/>
                </a:solidFill>
              </a:rPr>
              <a:t>Assessment tools/Approaches </a:t>
            </a:r>
          </a:p>
        </p:txBody>
      </p:sp>
      <p:sp>
        <p:nvSpPr>
          <p:cNvPr id="4" name="Rectangle 3">
            <a:extLst>
              <a:ext uri="{FF2B5EF4-FFF2-40B4-BE49-F238E27FC236}">
                <a16:creationId xmlns:a16="http://schemas.microsoft.com/office/drawing/2014/main" xmlns="" id="{7094DA58-7039-344F-85A0-8B0651D61B8E}"/>
              </a:ext>
            </a:extLst>
          </p:cNvPr>
          <p:cNvSpPr/>
          <p:nvPr/>
        </p:nvSpPr>
        <p:spPr>
          <a:xfrm>
            <a:off x="228600" y="1524000"/>
            <a:ext cx="8686800" cy="4401205"/>
          </a:xfrm>
          <a:prstGeom prst="rect">
            <a:avLst/>
          </a:prstGeom>
        </p:spPr>
        <p:txBody>
          <a:bodyPr wrap="square">
            <a:spAutoFit/>
          </a:bodyPr>
          <a:lstStyle/>
          <a:p>
            <a:pPr lvl="0">
              <a:buClr>
                <a:srgbClr val="ED7D31"/>
              </a:buClr>
            </a:pPr>
            <a:r>
              <a:rPr lang="en-GB" sz="2000" b="1" dirty="0">
                <a:latin typeface="Calibri Light" panose="020F0302020204030204" pitchFamily="34" charset="0"/>
                <a:ea typeface="Times New Roman" panose="02020603050405020304" pitchFamily="18" charset="0"/>
                <a:cs typeface="Calibri Light" panose="020F0302020204030204" pitchFamily="34" charset="0"/>
              </a:rPr>
              <a:t>Use a wide range of assessment tools</a:t>
            </a:r>
            <a:r>
              <a:rPr lang="en-GB" sz="2000" dirty="0">
                <a:latin typeface="Calibri Light" panose="020F0302020204030204" pitchFamily="34" charset="0"/>
                <a:ea typeface="Times New Roman" panose="02020603050405020304" pitchFamily="18" charset="0"/>
                <a:cs typeface="Calibri Light" panose="020F0302020204030204" pitchFamily="34" charset="0"/>
              </a:rPr>
              <a:t> that can help us understand the problem like:</a:t>
            </a:r>
          </a:p>
          <a:p>
            <a:pPr lvl="0">
              <a:buClr>
                <a:srgbClr val="ED7D31"/>
              </a:buClr>
            </a:pPr>
            <a:endParaRPr lang="en-US" sz="20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spcAft>
                <a:spcPts val="0"/>
              </a:spcAft>
              <a:buClr>
                <a:srgbClr val="ED7D31"/>
              </a:buClr>
              <a:buFont typeface="+mj-lt"/>
              <a:buAutoNum type="alphaUcPeriod"/>
            </a:pPr>
            <a:r>
              <a:rPr lang="en-GB" sz="2000" b="1" dirty="0">
                <a:latin typeface="Calibri Light" panose="020F0302020204030204" pitchFamily="34" charset="0"/>
                <a:ea typeface="Times New Roman" panose="02020603050405020304" pitchFamily="18" charset="0"/>
                <a:cs typeface="Calibri Light" panose="020F0302020204030204" pitchFamily="34" charset="0"/>
              </a:rPr>
              <a:t>Mapping</a:t>
            </a:r>
            <a:r>
              <a:rPr lang="en-GB" sz="2000" dirty="0">
                <a:latin typeface="Calibri Light" panose="020F0302020204030204" pitchFamily="34" charset="0"/>
                <a:ea typeface="Times New Roman" panose="02020603050405020304" pitchFamily="18" charset="0"/>
                <a:cs typeface="Calibri Light" panose="020F0302020204030204" pitchFamily="34" charset="0"/>
              </a:rPr>
              <a:t>, a tool that can be used to tell a story about what is happening in communities, it can be used to identify “hot spots” which can be extremely useful in targeting interventions.</a:t>
            </a:r>
            <a:endParaRPr lang="en-US" sz="20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spcAft>
                <a:spcPts val="0"/>
              </a:spcAft>
              <a:buClr>
                <a:srgbClr val="ED7D31"/>
              </a:buClr>
              <a:buFont typeface="+mj-lt"/>
              <a:buAutoNum type="alphaUcPeriod"/>
            </a:pPr>
            <a:r>
              <a:rPr lang="en-GB" sz="2000" b="1" dirty="0">
                <a:latin typeface="Calibri Light" panose="020F0302020204030204" pitchFamily="34" charset="0"/>
                <a:ea typeface="Times New Roman" panose="02020603050405020304" pitchFamily="18" charset="0"/>
                <a:cs typeface="Calibri Light" panose="020F0302020204030204" pitchFamily="34" charset="0"/>
              </a:rPr>
              <a:t>Community meetings:</a:t>
            </a:r>
            <a:r>
              <a:rPr lang="en-GB" sz="2000" dirty="0">
                <a:latin typeface="Calibri Light" panose="020F0302020204030204" pitchFamily="34" charset="0"/>
                <a:ea typeface="Times New Roman" panose="02020603050405020304" pitchFamily="18" charset="0"/>
                <a:cs typeface="Calibri Light" panose="020F0302020204030204" pitchFamily="34" charset="0"/>
              </a:rPr>
              <a:t> a community meeting is either a formal or informal public gathering that brings together local residents to discuss issues, voice concerns, and express preferences for community priorities.  In these meetings, discussions are around issues related to the community’s strengths and potential challenges. </a:t>
            </a:r>
            <a:endParaRPr lang="en-US" sz="20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spcAft>
                <a:spcPts val="0"/>
              </a:spcAft>
              <a:buClr>
                <a:srgbClr val="ED7D31"/>
              </a:buClr>
              <a:buFont typeface="+mj-lt"/>
              <a:buAutoNum type="alphaUcPeriod"/>
            </a:pPr>
            <a:r>
              <a:rPr lang="en-GB" sz="2000" b="1" dirty="0">
                <a:latin typeface="Calibri Light" panose="020F0302020204030204" pitchFamily="34" charset="0"/>
                <a:ea typeface="Times New Roman" panose="02020603050405020304" pitchFamily="18" charset="0"/>
                <a:cs typeface="Calibri Light" panose="020F0302020204030204" pitchFamily="34" charset="0"/>
              </a:rPr>
              <a:t>SWOT analysis</a:t>
            </a:r>
            <a:r>
              <a:rPr lang="en-GB" sz="2000" dirty="0">
                <a:latin typeface="Calibri Light" panose="020F0302020204030204" pitchFamily="34" charset="0"/>
                <a:ea typeface="Times New Roman" panose="02020603050405020304" pitchFamily="18" charset="0"/>
                <a:cs typeface="Calibri Light" panose="020F0302020204030204" pitchFamily="34" charset="0"/>
              </a:rPr>
              <a:t>, a technique for understanding Strengths and Weaknesses, and identifying both the Opportunities and the Threats.   SWOT analysis is designed to facilitate a realistic, fact-based, data-driven look at the situation or problem the community is facing.</a:t>
            </a:r>
            <a:endParaRPr lang="en-US" sz="2000" dirty="0">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84584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AA1E6-4420-2B45-A19A-23A7AC415196}"/>
              </a:ext>
            </a:extLst>
          </p:cNvPr>
          <p:cNvSpPr>
            <a:spLocks noGrp="1"/>
          </p:cNvSpPr>
          <p:nvPr>
            <p:ph type="title"/>
          </p:nvPr>
        </p:nvSpPr>
        <p:spPr/>
        <p:txBody>
          <a:bodyPr/>
          <a:lstStyle/>
          <a:p>
            <a:r>
              <a:rPr lang="en-GB" dirty="0">
                <a:solidFill>
                  <a:srgbClr val="F26C27"/>
                </a:solidFill>
              </a:rPr>
              <a:t>Assessment tools/Approaches </a:t>
            </a:r>
          </a:p>
        </p:txBody>
      </p:sp>
      <p:sp>
        <p:nvSpPr>
          <p:cNvPr id="3" name="Content Placeholder 2">
            <a:extLst>
              <a:ext uri="{FF2B5EF4-FFF2-40B4-BE49-F238E27FC236}">
                <a16:creationId xmlns:a16="http://schemas.microsoft.com/office/drawing/2014/main" xmlns="" id="{B3ACAAEB-9141-4049-A257-73F2BA91160F}"/>
              </a:ext>
            </a:extLst>
          </p:cNvPr>
          <p:cNvSpPr>
            <a:spLocks noGrp="1"/>
          </p:cNvSpPr>
          <p:nvPr>
            <p:ph idx="1"/>
          </p:nvPr>
        </p:nvSpPr>
        <p:spPr>
          <a:xfrm>
            <a:off x="457200" y="1524000"/>
            <a:ext cx="7886700" cy="5032375"/>
          </a:xfrm>
        </p:spPr>
        <p:txBody>
          <a:bodyPr>
            <a:normAutofit/>
          </a:bodyPr>
          <a:lstStyle/>
          <a:p>
            <a:pPr lvl="0"/>
            <a:r>
              <a:rPr lang="en-GB" sz="1800" b="1" dirty="0"/>
              <a:t>Problem tree analysis</a:t>
            </a:r>
            <a:r>
              <a:rPr lang="en-GB" sz="1800" dirty="0"/>
              <a:t>, A problem tree analysis is a pictorial representation of a problem, its causes and its consequences. This analysis tool helps the project team get a quick glance of how a range of complex issues contribute toward a problem and how this problem branches out into a set of consequences.</a:t>
            </a:r>
            <a:endParaRPr lang="en-US" sz="1800" dirty="0"/>
          </a:p>
          <a:p>
            <a:pPr lvl="0"/>
            <a:r>
              <a:rPr lang="en-GB" sz="1800" b="1" dirty="0"/>
              <a:t>Participatory action research (PAR</a:t>
            </a:r>
            <a:r>
              <a:rPr lang="en-GB" sz="1800" dirty="0"/>
              <a:t>) an approach to research in communities that emphasizes participation and action. It seeks to understand the world by trying to change it, collaboratively and following reflection. PAR emphasizes collective inquiry and experimentation grounded in experience and social history. Within a PAR process, "communities of inquiry and action evolve and address questions and issues that are significant for those who participate as co-researchers.”</a:t>
            </a:r>
            <a:endParaRPr lang="en-US" sz="1800" dirty="0"/>
          </a:p>
          <a:p>
            <a:pPr lvl="0"/>
            <a:r>
              <a:rPr lang="en-GB" sz="1800" b="1" dirty="0"/>
              <a:t>Child Led Data Collection tool</a:t>
            </a:r>
            <a:r>
              <a:rPr lang="en-GB" sz="1800" dirty="0"/>
              <a:t> is a group of young researchers formed to carry out data collection on child rights issues within the frame work of UNICEF programs priorities for child protection, education, health and Nutrition and WASH within their location</a:t>
            </a:r>
            <a:r>
              <a:rPr lang="en-GB" sz="1800" b="1" dirty="0"/>
              <a:t>.  </a:t>
            </a:r>
            <a:endParaRPr lang="en-US" sz="1800" dirty="0"/>
          </a:p>
          <a:p>
            <a:pPr lvl="0"/>
            <a:r>
              <a:rPr lang="en-GB" sz="1800" b="1" dirty="0"/>
              <a:t>Windshield Survey</a:t>
            </a:r>
            <a:r>
              <a:rPr lang="en-GB" sz="1800" dirty="0"/>
              <a:t>: are observations of the community characteristics made by driving a car or by walking. It is used to assess general community needs – to estimate the poverty level, for example – or to examine more specific facets of the community’s physical, social, or economic character</a:t>
            </a:r>
            <a:endParaRPr lang="en-US" sz="1800" dirty="0"/>
          </a:p>
          <a:p>
            <a:endParaRPr lang="en-GB" sz="1800" dirty="0"/>
          </a:p>
        </p:txBody>
      </p:sp>
    </p:spTree>
    <p:extLst>
      <p:ext uri="{BB962C8B-B14F-4D97-AF65-F5344CB8AC3E}">
        <p14:creationId xmlns:p14="http://schemas.microsoft.com/office/powerpoint/2010/main" val="4198992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C7DFD0-F485-9F48-A067-4D7C7D576429}"/>
              </a:ext>
            </a:extLst>
          </p:cNvPr>
          <p:cNvSpPr>
            <a:spLocks noGrp="1"/>
          </p:cNvSpPr>
          <p:nvPr>
            <p:ph type="title"/>
          </p:nvPr>
        </p:nvSpPr>
        <p:spPr/>
        <p:txBody>
          <a:bodyPr/>
          <a:lstStyle/>
          <a:p>
            <a:r>
              <a:rPr lang="en-GB" dirty="0">
                <a:solidFill>
                  <a:srgbClr val="F26C27"/>
                </a:solidFill>
              </a:rPr>
              <a:t>Assessment tools/Approaches </a:t>
            </a:r>
          </a:p>
        </p:txBody>
      </p:sp>
      <p:sp>
        <p:nvSpPr>
          <p:cNvPr id="3" name="Content Placeholder 2">
            <a:extLst>
              <a:ext uri="{FF2B5EF4-FFF2-40B4-BE49-F238E27FC236}">
                <a16:creationId xmlns:a16="http://schemas.microsoft.com/office/drawing/2014/main" xmlns="" id="{8F7AF76D-4961-B94F-A437-E67BF4416CA7}"/>
              </a:ext>
            </a:extLst>
          </p:cNvPr>
          <p:cNvSpPr>
            <a:spLocks noGrp="1"/>
          </p:cNvSpPr>
          <p:nvPr>
            <p:ph idx="1"/>
          </p:nvPr>
        </p:nvSpPr>
        <p:spPr/>
        <p:txBody>
          <a:bodyPr/>
          <a:lstStyle/>
          <a:p>
            <a:pPr marL="0" lvl="0" indent="0">
              <a:buNone/>
            </a:pPr>
            <a:r>
              <a:rPr lang="en-GB" b="1" dirty="0"/>
              <a:t>Plan and undertake Studies and Surveys</a:t>
            </a:r>
            <a:r>
              <a:rPr lang="en-GB" dirty="0"/>
              <a:t> to better understand the problem and its magnitude.  Several types can be used, most commonly Qualitative and Quantitative methods (In Depth Interviews, and Focus Group Discussions).</a:t>
            </a:r>
            <a:endParaRPr lang="en-US" dirty="0"/>
          </a:p>
          <a:p>
            <a:pPr marL="0" indent="0">
              <a:buNone/>
            </a:pPr>
            <a:endParaRPr lang="en-GB" dirty="0"/>
          </a:p>
          <a:p>
            <a:pPr marL="0" indent="0">
              <a:buNone/>
            </a:pPr>
            <a:r>
              <a:rPr lang="en-GB" dirty="0"/>
              <a:t>Depending on this situation, problem, capacities and timeframe CE planners and community members involved in the process can decide on the best tools and methods to carry out the assessment phase. </a:t>
            </a:r>
          </a:p>
          <a:p>
            <a:endParaRPr lang="en-GB" dirty="0"/>
          </a:p>
          <a:p>
            <a:pPr marL="0" indent="0">
              <a:buNone/>
            </a:pPr>
            <a:r>
              <a:rPr lang="en-GB" dirty="0"/>
              <a:t>The proposed list of tools is not exhaustive and other tested tools the partners have can be used. </a:t>
            </a:r>
          </a:p>
        </p:txBody>
      </p:sp>
    </p:spTree>
    <p:extLst>
      <p:ext uri="{BB962C8B-B14F-4D97-AF65-F5344CB8AC3E}">
        <p14:creationId xmlns:p14="http://schemas.microsoft.com/office/powerpoint/2010/main" val="2021820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304800"/>
            <a:ext cx="8763000" cy="880395"/>
          </a:xfrm>
        </p:spPr>
        <p:txBody>
          <a:bodyPr>
            <a:normAutofit/>
          </a:bodyPr>
          <a:lstStyle/>
          <a:p>
            <a:pPr algn="ctr"/>
            <a:r>
              <a:rPr lang="en-US" sz="3600" b="1" dirty="0">
                <a:solidFill>
                  <a:srgbClr val="F26C27"/>
                </a:solidFill>
                <a:effectLst>
                  <a:outerShdw blurRad="38100" dist="38100" dir="2700000" algn="tl">
                    <a:srgbClr val="000000">
                      <a:alpha val="43137"/>
                    </a:srgbClr>
                  </a:outerShdw>
                </a:effectLst>
                <a:ea typeface="+mn-ea"/>
                <a:cs typeface="+mn-cs"/>
              </a:rPr>
              <a:t>Community Mapping</a:t>
            </a:r>
          </a:p>
        </p:txBody>
      </p:sp>
      <p:sp>
        <p:nvSpPr>
          <p:cNvPr id="3" name="Content Placeholder 2"/>
          <p:cNvSpPr>
            <a:spLocks noGrp="1"/>
          </p:cNvSpPr>
          <p:nvPr>
            <p:ph idx="1"/>
          </p:nvPr>
        </p:nvSpPr>
        <p:spPr>
          <a:xfrm>
            <a:off x="304800" y="1905000"/>
            <a:ext cx="8534400" cy="4038600"/>
          </a:xfrm>
        </p:spPr>
        <p:txBody>
          <a:bodyPr>
            <a:noAutofit/>
          </a:bodyPr>
          <a:lstStyle/>
          <a:p>
            <a:pPr marL="0" indent="0">
              <a:lnSpc>
                <a:spcPct val="160000"/>
              </a:lnSpc>
              <a:spcBef>
                <a:spcPts val="600"/>
              </a:spcBef>
              <a:spcAft>
                <a:spcPts val="600"/>
              </a:spcAft>
              <a:buNone/>
            </a:pPr>
            <a:r>
              <a:rPr lang="en-US" sz="3600" dirty="0">
                <a:effectLst>
                  <a:outerShdw blurRad="38100" dist="38100" dir="2700000" algn="tl">
                    <a:srgbClr val="000000">
                      <a:alpha val="43137"/>
                    </a:srgbClr>
                  </a:outerShdw>
                </a:effectLst>
              </a:rPr>
              <a:t>Have you done community mapping before?</a:t>
            </a:r>
          </a:p>
          <a:p>
            <a:pPr marL="0" indent="0">
              <a:lnSpc>
                <a:spcPct val="160000"/>
              </a:lnSpc>
              <a:spcBef>
                <a:spcPts val="600"/>
              </a:spcBef>
              <a:spcAft>
                <a:spcPts val="600"/>
              </a:spcAft>
              <a:buNone/>
            </a:pPr>
            <a:endParaRPr lang="en-US" sz="3600" dirty="0">
              <a:effectLst>
                <a:outerShdw blurRad="38100" dist="38100" dir="2700000" algn="tl">
                  <a:srgbClr val="000000">
                    <a:alpha val="43137"/>
                  </a:srgbClr>
                </a:outerShdw>
              </a:effectLst>
            </a:endParaRPr>
          </a:p>
          <a:p>
            <a:pPr marL="0" indent="0">
              <a:lnSpc>
                <a:spcPct val="160000"/>
              </a:lnSpc>
              <a:spcBef>
                <a:spcPts val="600"/>
              </a:spcBef>
              <a:spcAft>
                <a:spcPts val="600"/>
              </a:spcAft>
              <a:buNone/>
            </a:pPr>
            <a:r>
              <a:rPr lang="en-US" sz="3600" dirty="0">
                <a:effectLst>
                  <a:outerShdw blurRad="38100" dist="38100" dir="2700000" algn="tl">
                    <a:srgbClr val="000000">
                      <a:alpha val="43137"/>
                    </a:srgbClr>
                  </a:outerShdw>
                </a:effectLst>
              </a:rPr>
              <a:t>Tell us your experience </a:t>
            </a:r>
          </a:p>
        </p:txBody>
      </p:sp>
    </p:spTree>
    <p:extLst>
      <p:ext uri="{BB962C8B-B14F-4D97-AF65-F5344CB8AC3E}">
        <p14:creationId xmlns:p14="http://schemas.microsoft.com/office/powerpoint/2010/main" val="2068816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12A99FCCB20A5945B7573BBA34F6DE29" ma:contentTypeVersion="35" ma:contentTypeDescription="Create a new document." ma:contentTypeScope="" ma:versionID="463919066665c09fdd931b40c5e14755">
  <xsd:schema xmlns:xsd="http://www.w3.org/2001/XMLSchema" xmlns:xs="http://www.w3.org/2001/XMLSchema" xmlns:p="http://schemas.microsoft.com/office/2006/metadata/properties" xmlns:ns1="http://schemas.microsoft.com/sharepoint/v3" xmlns:ns2="ca283e0b-db31-4043-a2ef-b80661bf084a" xmlns:ns3="http://schemas.microsoft.com/sharepoint.v3" xmlns:ns4="a5badce5-7d57-4702-a8eb-ada9c2ec2c54" xmlns:ns5="ac467340-e311-47a8-8ae9-431a04b01667" xmlns:ns6="http://schemas.microsoft.com/sharepoint/v4" targetNamespace="http://schemas.microsoft.com/office/2006/metadata/properties" ma:root="true" ma:fieldsID="5871a1cfd8bc97081a9c535119c7aa2e" ns1:_="" ns2:_="" ns3:_="" ns4:_="" ns5:_="" ns6:_="">
    <xsd:import namespace="http://schemas.microsoft.com/sharepoint/v3"/>
    <xsd:import namespace="ca283e0b-db31-4043-a2ef-b80661bf084a"/>
    <xsd:import namespace="http://schemas.microsoft.com/sharepoint.v3"/>
    <xsd:import namespace="a5badce5-7d57-4702-a8eb-ada9c2ec2c54"/>
    <xsd:import namespace="ac467340-e311-47a8-8ae9-431a04b01667"/>
    <xsd:import namespace="http://schemas.microsoft.com/sharepoint/v4"/>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2:j169e817e0ee4eb8974e6fc4a2762909" minOccurs="0"/>
                <xsd:element ref="ns2:j048a4f9aaad4a8990a1d5e5f53cb451" minOccurs="0"/>
                <xsd:element ref="ns5:MediaServiceMetadata" minOccurs="0"/>
                <xsd:element ref="ns5:MediaServiceFastMetadata" minOccurs="0"/>
                <xsd:element ref="ns4:SharedWithUsers" minOccurs="0"/>
                <xsd:element ref="ns4:SharedWithDetails" minOccurs="0"/>
                <xsd:element ref="ns5:MediaServiceOCR" minOccurs="0"/>
                <xsd:element ref="ns5:MediaServiceGenerationTime" minOccurs="0"/>
                <xsd:element ref="ns5:MediaServiceEventHashCode" minOccurs="0"/>
                <xsd:element ref="ns5:MediaServiceDateTaken" minOccurs="0"/>
                <xsd:element ref="ns5:MediaServiceAutoKeyPoints" minOccurs="0"/>
                <xsd:element ref="ns5:MediaServiceKeyPoints" minOccurs="0"/>
                <xsd:element ref="ns6:IconOverlay" minOccurs="0"/>
                <xsd:element ref="ns1:_vti_ItemHoldRecordStatus" minOccurs="0"/>
                <xsd:element ref="ns1:_vti_ItemDeclaredRecord" minOccurs="0"/>
                <xsd:element ref="ns4:TaxKeywordTaxHTField" minOccurs="0"/>
                <xsd:element ref="ns4:SemaphoreItemMetadata" minOccurs="0"/>
                <xsd:element ref="ns5:MediaLengthInSeconds" minOccurs="0"/>
                <xsd:element ref="ns5: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HoldRecordStatus" ma:index="42" nillable="true" ma:displayName="Hold and Record Status" ma:decimals="0" ma:description="" ma:hidden="true" ma:indexed="true" ma:internalName="_vti_ItemHoldRecordStatus" ma:readOnly="true">
      <xsd:simpleType>
        <xsd:restriction base="dms:Unknown"/>
      </xsd:simpleType>
    </xsd:element>
    <xsd:element name="_vti_ItemDeclaredRecord" ma:index="43" nillable="true" ma:displayName="Declared Record" ma:hidden="true" ma:internalName="_vti_ItemDeclaredRecord"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28;#Lebanon-2490|9edb7c65-e5d5-4e49-90eb-6706d834a52d"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59a16472-e54d-4469-8bcc-596a5adde330}" ma:internalName="TaxCatchAllLabel" ma:readOnly="true" ma:showField="CatchAllDataLabel" ma:web="a5badce5-7d57-4702-a8eb-ada9c2ec2c54">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59a16472-e54d-4469-8bcc-596a5adde330}" ma:internalName="TaxCatchAll" ma:showField="CatchAllData" ma:web="a5badce5-7d57-4702-a8eb-ada9c2ec2c54">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element name="j169e817e0ee4eb8974e6fc4a2762909" ma:index="26" nillable="true" ma:taxonomy="true" ma:internalName="j169e817e0ee4eb8974e6fc4a2762909" ma:taxonomyFieldName="CriticalForLongTermRetention" ma:displayName="Critical for long-term retention?" ma:default="" ma:fieldId="{3169e817-e0ee-4eb8-974e-6fc4a2762909}" ma:sspId="73f51738-d318-4883-9d64-4f0bd0ccc55e" ma:termSetId="59f85175-3dbf-4592-9c1d-453af9da4e8b" ma:anchorId="00000000-0000-0000-0000-000000000000" ma:open="false" ma:isKeyword="false">
      <xsd:complexType>
        <xsd:sequence>
          <xsd:element ref="pc:Terms" minOccurs="0" maxOccurs="1"/>
        </xsd:sequence>
      </xsd:complexType>
    </xsd:element>
    <xsd:element name="j048a4f9aaad4a8990a1d5e5f53cb451" ma:index="28" nillable="true" ma:taxonomy="true" ma:internalName="j048a4f9aaad4a8990a1d5e5f53cb451" ma:taxonomyFieldName="SystemDTAC" ma:displayName="System-DT-AC" ma:default="" ma:fieldId="{3048a4f9-aaad-4a89-90a1-d5e5f53cb451}" ma:sspId="73f51738-d318-4883-9d64-4f0bd0ccc55e" ma:termSetId="1e3381f3-a35f-499a-9a3c-017e5423e02a"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badce5-7d57-4702-a8eb-ada9c2ec2c54" elementFormDefault="qualified">
    <xsd:import namespace="http://schemas.microsoft.com/office/2006/documentManagement/types"/>
    <xsd:import namespace="http://schemas.microsoft.com/office/infopath/2007/PartnerControls"/>
    <xsd:element name="SharedWithUsers" ma:index="3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4" nillable="true" ma:displayName="Shared With Details" ma:internalName="SharedWithDetails" ma:readOnly="true">
      <xsd:simpleType>
        <xsd:restriction base="dms:Note">
          <xsd:maxLength value="255"/>
        </xsd:restriction>
      </xsd:simpleType>
    </xsd:element>
    <xsd:element name="TaxKeywordTaxHTField" ma:index="44"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SemaphoreItemMetadata" ma:index="45" nillable="true" ma:displayName="Semaphore Status" ma:hidden="true" ma:internalName="SemaphoreItemMetadata">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467340-e311-47a8-8ae9-431a04b01667"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OCR" ma:index="35" nillable="true" ma:displayName="Extracted Text" ma:internalName="MediaServiceOCR" ma:readOnly="true">
      <xsd:simpleType>
        <xsd:restriction base="dms:Note">
          <xsd:maxLength value="255"/>
        </xsd:restriction>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element name="MediaServiceDateTaken" ma:index="38" nillable="true" ma:displayName="MediaServiceDateTaken" ma:hidden="true" ma:internalName="MediaServiceDateTaken" ma:readOnly="true">
      <xsd:simpleType>
        <xsd:restriction base="dms:Text"/>
      </xsd:simpleType>
    </xsd:element>
    <xsd:element name="MediaServiceAutoKeyPoints" ma:index="39" nillable="true" ma:displayName="MediaServiceAutoKeyPoints" ma:hidden="true" ma:internalName="MediaServiceAutoKeyPoints" ma:readOnly="true">
      <xsd:simpleType>
        <xsd:restriction base="dms:Note"/>
      </xsd:simpleType>
    </xsd:element>
    <xsd:element name="MediaServiceKeyPoints" ma:index="40" nillable="true" ma:displayName="KeyPoints" ma:internalName="MediaServiceKeyPoints" ma:readOnly="true">
      <xsd:simpleType>
        <xsd:restriction base="dms:Note">
          <xsd:maxLength value="255"/>
        </xsd:restriction>
      </xsd:simpleType>
    </xsd:element>
    <xsd:element name="MediaLengthInSeconds" ma:index="46" nillable="true" ma:displayName="Length (seconds)" ma:internalName="MediaLengthInSeconds" ma:readOnly="true">
      <xsd:simpleType>
        <xsd:restriction base="dms:Unknown"/>
      </xsd:simpleType>
    </xsd:element>
    <xsd:element name="lcf76f155ced4ddcb4097134ff3c332f" ma:index="48" nillable="true" ma:taxonomy="true" ma:internalName="lcf76f155ced4ddcb4097134ff3c332f" ma:taxonomyFieldName="MediaServiceImageTags" ma:displayName="Image Tags" ma:readOnly="false" ma:fieldId="{5cf76f15-5ced-4ddc-b409-7134ff3c332f}" ma:taxonomyMulti="true" ma:sspId="73f51738-d318-4883-9d64-4f0bd0ccc55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4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73f51738-d318-4883-9d64-4f0bd0ccc55e" ContentTypeId="0x0101009BA85F8052A6DA4FA3E31FF9F74C6970" PreviousValue="false"/>
</file>

<file path=customXml/item3.xml><?xml version="1.0" encoding="utf-8"?>
<?mso-contentType ?>
<spe:Receivers xmlns:spe="http://schemas.microsoft.com/sharepoint/events"/>
</file>

<file path=customXml/item4.xml><?xml version="1.0" encoding="utf-8"?>
<ct:contentTypeSchema xmlns:ct="http://schemas.microsoft.com/office/2006/metadata/contentType" xmlns:ma="http://schemas.microsoft.com/office/2006/metadata/properties/metaAttributes" ct:_="" ma:_="" ma:contentTypeName="Document" ma:contentTypeID="0x0101004FC894FE0963B045A814D4F8B8F77863" ma:contentTypeVersion="7" ma:contentTypeDescription="Create a new document." ma:contentTypeScope="" ma:versionID="a205f9a1667ddc754ae4903239784794">
  <xsd:schema xmlns:xsd="http://www.w3.org/2001/XMLSchema" xmlns:xs="http://www.w3.org/2001/XMLSchema" xmlns:p="http://schemas.microsoft.com/office/2006/metadata/properties" xmlns:ns1="http://schemas.microsoft.com/sharepoint/v3" xmlns:ns2="fe7f5b94-830e-4452-bfd5-53bd544a7fe6" xmlns:ns3="207142f2-a855-436f-a174-0fa3844dcac9" xmlns:ns4="http://schemas.microsoft.com/sharepoint/v4" targetNamespace="http://schemas.microsoft.com/office/2006/metadata/properties" ma:root="true" ma:fieldsID="92d8edb4efd6214382df4267ae6f9b30" ns1:_="" ns2:_="" ns3:_="" ns4:_="">
    <xsd:import namespace="http://schemas.microsoft.com/sharepoint/v3"/>
    <xsd:import namespace="fe7f5b94-830e-4452-bfd5-53bd544a7fe6"/>
    <xsd:import namespace="207142f2-a855-436f-a174-0fa3844dcac9"/>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4:IconOverlay" minOccurs="0"/>
                <xsd:element ref="ns1:_vti_ItemDeclaredRecord" minOccurs="0"/>
                <xsd:element ref="ns1:_vti_ItemHoldRecord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16" nillable="true" ma:displayName="Declared Record" ma:hidden="true" ma:internalName="_vti_ItemDeclaredRecord" ma:readOnly="true">
      <xsd:simpleType>
        <xsd:restriction base="dms:DateTime"/>
      </xsd:simpleType>
    </xsd:element>
    <xsd:element name="_vti_ItemHoldRecordStatus" ma:index="17"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e7f5b94-830e-4452-bfd5-53bd544a7fe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07142f2-a855-436f-a174-0fa3844dcac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5"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p:properties xmlns:p="http://schemas.microsoft.com/office/2006/metadata/properties" xmlns:xsi="http://www.w3.org/2001/XMLSchema-instance" xmlns:pc="http://schemas.microsoft.com/office/infopath/2007/PartnerControls">
  <documentManagement>
    <IconOverlay xmlns="http://schemas.microsoft.com/sharepoint/v4">|pptx|lockoverlay.png</IconOverlay>
    <_vti_ItemDeclaredRecord xmlns="http://schemas.microsoft.com/sharepoint/v3">2024-05-08T13:38:31+00:00</_vti_ItemDeclaredRecord>
    <_vti_ItemHoldRecordStatus xmlns="http://schemas.microsoft.com/sharepoint/v3">273</_vti_ItemHoldRecordStatus>
  </documentManagement>
</p:properties>
</file>

<file path=customXml/itemProps1.xml><?xml version="1.0" encoding="utf-8"?>
<ds:datastoreItem xmlns:ds="http://schemas.openxmlformats.org/officeDocument/2006/customXml" ds:itemID="{D4BC079E-2F7F-4E75-9AA9-F4C141A44E2D}"/>
</file>

<file path=customXml/itemProps2.xml><?xml version="1.0" encoding="utf-8"?>
<ds:datastoreItem xmlns:ds="http://schemas.openxmlformats.org/officeDocument/2006/customXml" ds:itemID="{3A67BD33-FF8D-4F06-9EBC-B44F431E1474}"/>
</file>

<file path=customXml/itemProps3.xml><?xml version="1.0" encoding="utf-8"?>
<ds:datastoreItem xmlns:ds="http://schemas.openxmlformats.org/officeDocument/2006/customXml" ds:itemID="{11F270C4-A29E-4C06-9863-30FB1404FE64}"/>
</file>

<file path=customXml/itemProps4.xml><?xml version="1.0" encoding="utf-8"?>
<ds:datastoreItem xmlns:ds="http://schemas.openxmlformats.org/officeDocument/2006/customXml" ds:itemID="{439C91A3-F88E-4511-86D0-CA2EE974D100}"/>
</file>

<file path=customXml/itemProps5.xml><?xml version="1.0" encoding="utf-8"?>
<ds:datastoreItem xmlns:ds="http://schemas.openxmlformats.org/officeDocument/2006/customXml" ds:itemID="{B056E24C-D488-485B-BDD1-24C7DEDCA00D}"/>
</file>

<file path=customXml/itemProps6.xml><?xml version="1.0" encoding="utf-8"?>
<ds:datastoreItem xmlns:ds="http://schemas.openxmlformats.org/officeDocument/2006/customXml" ds:itemID="{3EA1F175-9794-40EA-951C-A5BFD5A873F2}"/>
</file>

<file path=docProps/app.xml><?xml version="1.0" encoding="utf-8"?>
<Properties xmlns="http://schemas.openxmlformats.org/officeDocument/2006/extended-properties" xmlns:vt="http://schemas.openxmlformats.org/officeDocument/2006/docPropsVTypes">
  <Template/>
  <TotalTime>2316</TotalTime>
  <Words>811</Words>
  <Application>Microsoft Office PowerPoint</Application>
  <PresentationFormat>On-screen Show (4:3)</PresentationFormat>
  <Paragraphs>125</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Assessment Phase </vt:lpstr>
      <vt:lpstr>Assessment tools/Approaches </vt:lpstr>
      <vt:lpstr>Assessment tools/Approaches </vt:lpstr>
      <vt:lpstr>Assessment tools/Approaches </vt:lpstr>
      <vt:lpstr>Assessment tools/Approaches </vt:lpstr>
      <vt:lpstr>Assessment tools/Approaches </vt:lpstr>
      <vt:lpstr>Community Mapping</vt:lpstr>
      <vt:lpstr>Community Mapping</vt:lpstr>
      <vt:lpstr>Community Mapping</vt:lpstr>
      <vt:lpstr>PowerPoint Presentation</vt:lpstr>
      <vt:lpstr>Community Mapping </vt:lpstr>
      <vt:lpstr>Community Mapping</vt:lpstr>
      <vt:lpstr>PowerPoint Presentation</vt:lpstr>
      <vt:lpstr>UNDERSTANDING THE PROBLEM  Problem Tree</vt:lpstr>
      <vt:lpstr>PROBLEM TREE EXERCISE</vt:lpstr>
      <vt:lpstr>Identify The Problem Using Assessment Information</vt:lpstr>
      <vt:lpstr>Identify The Problem Using Assessment Information </vt:lpstr>
      <vt:lpstr>Problem tree example –Discrimination in schools</vt:lpstr>
      <vt:lpstr>Do you have an example of problem tree analysis that you can share with us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Engagement Training Of Frontline Workers Trainers</dc:title>
  <dc:creator>Dr. Salah</dc:creator>
  <cp:lastModifiedBy>Saydeh Dableh</cp:lastModifiedBy>
  <cp:revision>101</cp:revision>
  <dcterms:created xsi:type="dcterms:W3CDTF">2019-03-05T12:27:19Z</dcterms:created>
  <dcterms:modified xsi:type="dcterms:W3CDTF">2019-10-28T10:29:09Z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TC060888081033</vt:lpwstr>
  </property>
  <property fmtid="{D5CDD505-2E9C-101B-9397-08002B2CF9AE}" pid="3" name="ContentTypeId">
    <vt:lpwstr>0x0101004FC894FE0963B045A814D4F8B8F77863</vt:lpwstr>
  </property>
  <property fmtid="{D5CDD505-2E9C-101B-9397-08002B2CF9AE}" pid="4" name="OfficeDivision">
    <vt:lpwstr>383;#Lebanon-2490|9edb7c65-e5d5-4e49-90eb-6706d834a52d</vt:lpwstr>
  </property>
  <property fmtid="{D5CDD505-2E9C-101B-9397-08002B2CF9AE}" pid="5" name="TaxKeyword">
    <vt:lpwstr/>
  </property>
  <property fmtid="{D5CDD505-2E9C-101B-9397-08002B2CF9AE}" pid="6" name="SystemDTAC">
    <vt:lpwstr/>
  </property>
  <property fmtid="{D5CDD505-2E9C-101B-9397-08002B2CF9AE}" pid="7" name="Topic">
    <vt:lpwstr/>
  </property>
  <property fmtid="{D5CDD505-2E9C-101B-9397-08002B2CF9AE}" pid="8" name="MediaServiceImageTags">
    <vt:lpwstr/>
  </property>
  <property fmtid="{D5CDD505-2E9C-101B-9397-08002B2CF9AE}" pid="9" name="CriticalForLongTermRetention">
    <vt:lpwstr/>
  </property>
  <property fmtid="{D5CDD505-2E9C-101B-9397-08002B2CF9AE}" pid="10" name="DocumentType">
    <vt:lpwstr/>
  </property>
  <property fmtid="{D5CDD505-2E9C-101B-9397-08002B2CF9AE}" pid="11" name="GeographicScope">
    <vt:lpwstr/>
  </property>
  <property fmtid="{D5CDD505-2E9C-101B-9397-08002B2CF9AE}" pid="12" name="K_UNICEFComments">
    <vt:lpwstr/>
  </property>
  <property fmtid="{D5CDD505-2E9C-101B-9397-08002B2CF9AE}" pid="13" name="mda26ace941f4791a7314a339fee829c">
    <vt:lpwstr/>
  </property>
  <property fmtid="{D5CDD505-2E9C-101B-9397-08002B2CF9AE}" pid="14" name="h6a71f3e574e4344bc34f3fc9dd20054">
    <vt:lpwstr/>
  </property>
  <property fmtid="{D5CDD505-2E9C-101B-9397-08002B2CF9AE}" pid="15" name="K_UNICEFRequestedBy">
    <vt:lpwstr>831</vt:lpwstr>
  </property>
  <property fmtid="{D5CDD505-2E9C-101B-9397-08002B2CF9AE}" pid="16" name="K_UNICEFStatus">
    <vt:lpwstr>Approved</vt:lpwstr>
  </property>
  <property fmtid="{D5CDD505-2E9C-101B-9397-08002B2CF9AE}" pid="17" name="K_UNICEFApprovedBy">
    <vt:lpwstr>831</vt:lpwstr>
  </property>
  <property fmtid="{D5CDD505-2E9C-101B-9397-08002B2CF9AE}" pid="18" name="TaxCatchAll">
    <vt:lpwstr>383;#Lebanon-2490|9edb7c65-e5d5-4e49-90eb-6706d834a52d</vt:lpwstr>
  </property>
  <property fmtid="{D5CDD505-2E9C-101B-9397-08002B2CF9AE}" pid="19" name="j169e817e0ee4eb8974e6fc4a2762909">
    <vt:lpwstr/>
  </property>
  <property fmtid="{D5CDD505-2E9C-101B-9397-08002B2CF9AE}" pid="20" name="k8c968e8c72a4eda96b7e8fdbe192be2">
    <vt:lpwstr/>
  </property>
  <property fmtid="{D5CDD505-2E9C-101B-9397-08002B2CF9AE}" pid="21" name="j048a4f9aaad4a8990a1d5e5f53cb451">
    <vt:lpwstr/>
  </property>
  <property fmtid="{D5CDD505-2E9C-101B-9397-08002B2CF9AE}" pid="22" name="ga975397408f43e4b84ec8e5a598e523">
    <vt:lpwstr>Lebanon-2490|9edb7c65-e5d5-4e49-90eb-6706d834a52d</vt:lpwstr>
  </property>
  <property fmtid="{D5CDD505-2E9C-101B-9397-08002B2CF9AE}" pid="23" name="ecm_ItemDeleteBlockHolders">
    <vt:lpwstr>ecm_InPlaceRecordLock</vt:lpwstr>
  </property>
  <property fmtid="{D5CDD505-2E9C-101B-9397-08002B2CF9AE}" pid="24" name="ecm_RecordRestrictions">
    <vt:lpwstr>BlockDelete, BlockEdit</vt:lpwstr>
  </property>
  <property fmtid="{D5CDD505-2E9C-101B-9397-08002B2CF9AE}" pid="25" name="ecm_ItemLockHolders">
    <vt:lpwstr>ecm_InPlaceRecordLock</vt:lpwstr>
  </property>
  <property fmtid="{D5CDD505-2E9C-101B-9397-08002B2CF9AE}" pid="26" name="IsK_UNICEFApproved">
    <vt:bool>true</vt:bool>
  </property>
</Properties>
</file>