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6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2" r:id="rId13"/>
    <p:sldId id="274" r:id="rId14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Corp." initials="" lastIdx="0" clrIdx="0"/>
  <p:cmAuthor id="2" name="Marwa Kamel" initials="MK" lastIdx="1" clrIdx="1">
    <p:extLst>
      <p:ext uri="{19B8F6BF-5375-455C-9EA6-DF929625EA0E}">
        <p15:presenceInfo xmlns:p15="http://schemas.microsoft.com/office/powerpoint/2012/main" xmlns="" userId="Marwa Kam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056" autoAdjust="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19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5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customXml" Target="../customXml/item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148877D-7145-44FD-A3D2-AC517B2919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Evaluation of Training                                             Day 1, Annex 12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801A695-B86B-4BAD-A120-47222DE113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EE1B0-561E-4ED7-AC36-BDFB22B7C1F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67DEC22-DA26-4B23-99CD-5F3022D5AC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0B94C4-EDF0-486D-9976-05FE72B5561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CC661-AC75-4869-97B2-8AD76070A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92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r>
              <a:rPr lang="en-US" altLang="en-US"/>
              <a:t>Evaluation of Training                                             Day 1, Annex 12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/>
            </a:lvl1pPr>
          </a:lstStyle>
          <a:p>
            <a:fld id="{B732AF5F-A3B7-45A9-A34E-00349B99D9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8974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6A838-3B57-4070-8F3C-E81E8B4148D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Click to add notes</a:t>
            </a: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7973FC0-3A40-48E3-93CC-A506C1ED0BC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/>
              <a:t>Evaluation of Training                                             Day 1, Annex 12</a:t>
            </a:r>
          </a:p>
        </p:txBody>
      </p:sp>
    </p:spTree>
    <p:extLst>
      <p:ext uri="{BB962C8B-B14F-4D97-AF65-F5344CB8AC3E}">
        <p14:creationId xmlns:p14="http://schemas.microsoft.com/office/powerpoint/2010/main" val="3980732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8FFF9D-51E6-46AE-80F7-C22DF27DD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1A6B05-49FA-48D7-8052-3E84D47CE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8716FC-6E0D-4232-92CF-D7F54030F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6990FA-213F-4BF9-9BA9-7C13F4CF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C89EA0-BBB5-4091-80B8-E88B9B7F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586CE-DB70-4AD8-AA46-94EC5785DF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395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86C15C-6438-4A2C-A388-B45BA0524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01B36E-39A9-4751-9076-AFEEFFBEB6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D1B16C-AA4B-4442-A7BA-FCD6F7223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15D5F8-7BA9-430A-917A-B1272D288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84A81C-80C3-4581-ADB2-15D5CE2FC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1EFF2-A8F5-4A6F-9D5B-E28613CB318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30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A3B4BC7-D065-45A7-ACAA-4C91AE690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CEAC465-FB2E-4EF3-91D7-6958E8A0E9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F9DE79-FD11-4310-AA18-651008BEB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3B2926-4C03-4C9D-B5CE-40BC40084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C2ABEA-32B1-49F3-A0EF-A0199360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565F2-00D8-4681-83A3-BBFFD53D77D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89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05EC44-B392-48DD-A5DF-EC0E1AE16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30B094-3081-4D1D-847E-A7AA30871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294B0D-E89D-4131-AEED-E51CB2B54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93470C-7260-4016-A52D-B84C5EA4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77759-0CB4-4BE4-A9D1-155B898D6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B580-8843-4E90-9A06-17769E84E49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37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0361E2-FD8A-4EF4-BEA9-DC76AC23F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8F3D50-BC08-4B41-B8AC-B1042F477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3FC075-38BD-485A-8BBD-90B279555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2C6155-2726-42F8-AB38-E2922BF36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8DEB45C-6AB7-4945-BE02-F51ED89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48198-08AE-4132-A680-EACAFBF017F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48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8E01CF-4890-4069-8E74-EF03AA8B4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33A572-5E58-4127-95CF-4BD2C03527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289F22-5F59-4E2E-B9FA-AD70BDD17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70BCF3-7211-440D-AA48-32104C9FE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CA0C3F4-72FB-415F-859E-879AA46D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8EAAA4-8C55-427D-9235-B97298B36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82FD-A4A4-4837-83F7-238A03FBB0F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B44846-C1C2-4751-932E-CE71EB5B5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E3E60DF-E903-4253-A15B-10AAA8971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39498AD-F4BC-4C79-9600-CFF5289F6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3E5FDFE-DB43-40C7-ACC7-074E43043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CF50278A-7BF8-408E-BA32-9ED4559608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BC6A7B-E2C2-4398-BFB4-82B949EC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13DACD5-9C07-4389-8462-0981E002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9C05D8-EEAD-4A8E-ACC7-1D18AC7C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5AE-7EAB-4CD6-9D1E-9A980C8776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385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91CE58-5791-4048-B380-E96306DFD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435F47E-5C99-4F18-A388-559FB34AA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AD0EB4-E2C9-42E2-B483-9966337AB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480E0C-1D3B-437E-9979-E6AC86371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97F3-675F-4CB2-B180-1BE9B05DDC7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454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8242094-3EDB-483D-98EF-0EBE1D6E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2B382A9-91A9-478F-9DE6-76C99BF45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0E2F9C-603C-4134-972F-0C69249E4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F6E97-F173-4C9D-A55F-573CBFE6EF3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77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E55438-3A42-4FE3-A4DC-39828C8F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61A1DB-2AD3-40BB-9F4D-0A758AFA1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59CD2F0-AD00-43A6-A167-2294C47C4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06C265-9611-45C6-96ED-58A233126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234BFA-AC55-41BC-8C5C-B99DE25DE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856CBAE-8E52-42FC-BFF4-0691F5E77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9F82-9F12-4D69-ACF9-146336F5EF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11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CAEF37-3752-4282-AB1F-8C4D8522C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B6F7F68-C398-4555-B38B-349050B47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32B322-6837-45A0-B50C-88426903B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92FA0-D515-4548-9892-5432BB525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8A952FB-C41C-4489-B945-3042947CD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22F91C-3096-457D-85D1-D22DA33D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31265-F8EE-49AE-8C81-8734DC2CDC1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3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176A3A7-C69E-4FFF-8146-2AAD33F81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54B6DA1-8512-40F4-B55C-EAA632198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AF2418-23B9-44FC-A413-E6B096489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0531F8-248F-4853-A6DC-CC02C0E52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02469C3-20B4-4B6C-8C0B-6A002B731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Univers LT Std 45 Light" panose="020B0403020202020204" pitchFamily="34" charset="0"/>
              </a:defRPr>
            </a:lvl1pPr>
          </a:lstStyle>
          <a:p>
            <a:fld id="{38BB3AC2-D1E0-4740-9722-BA4151A56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61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Univers LT Std 45 Light" panose="020B0403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Univers LT Std 45 Light" panose="020B0403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2">
            <a:extLst>
              <a:ext uri="{FF2B5EF4-FFF2-40B4-BE49-F238E27FC236}">
                <a16:creationId xmlns:a16="http://schemas.microsoft.com/office/drawing/2014/main" xmlns="" id="{CE8E53FD-3C9F-4F28-8F8C-6222CA90BC89}"/>
              </a:ext>
            </a:extLst>
          </p:cNvPr>
          <p:cNvSpPr txBox="1"/>
          <p:nvPr/>
        </p:nvSpPr>
        <p:spPr>
          <a:xfrm>
            <a:off x="0" y="15240"/>
            <a:ext cx="9144000" cy="1489075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>
                <a:solidFill>
                  <a:srgbClr val="FFFFFF"/>
                </a:solidFill>
                <a:effectLst/>
                <a:latin typeface="UniversLTStd-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 </a:t>
            </a:r>
            <a:endParaRPr lang="en-US" sz="110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9D264F2-4552-43DB-9E9E-DCF07125CC41}"/>
              </a:ext>
            </a:extLst>
          </p:cNvPr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"/>
            <a:ext cx="3352800" cy="9680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3">
            <a:extLst>
              <a:ext uri="{FF2B5EF4-FFF2-40B4-BE49-F238E27FC236}">
                <a16:creationId xmlns:a16="http://schemas.microsoft.com/office/drawing/2014/main" xmlns="" id="{C35C903D-127A-4640-8AB5-295DD388FD09}"/>
              </a:ext>
            </a:extLst>
          </p:cNvPr>
          <p:cNvSpPr txBox="1"/>
          <p:nvPr/>
        </p:nvSpPr>
        <p:spPr>
          <a:xfrm>
            <a:off x="0" y="1638299"/>
            <a:ext cx="9144000" cy="3581401"/>
          </a:xfrm>
          <a:prstGeom prst="rect">
            <a:avLst/>
          </a:prstGeom>
          <a:solidFill>
            <a:srgbClr val="C7EDFB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>
              <a:solidFill>
                <a:srgbClr val="000000"/>
              </a:solidFill>
              <a:latin typeface="UniversLTStd-UltraCn" panose="020B0608030502060204" pitchFamily="34" charset="0"/>
              <a:ea typeface="Calibri" panose="020F0502020204030204" pitchFamily="34" charset="0"/>
              <a:cs typeface="UniversLTStd-UltraCn" panose="020B060803050206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COMMUNITY</a:t>
            </a:r>
            <a:r>
              <a:rPr lang="en-US" sz="4000" dirty="0"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ENGAGEMENT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TRAINING OF TRAINERS MANUAL</a:t>
            </a:r>
            <a:endParaRPr lang="en-US" sz="4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endParaRPr lang="en-US" sz="1100" b="1" u="sng" dirty="0">
              <a:solidFill>
                <a:srgbClr val="000000"/>
              </a:solidFill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UniversLTStd-Light" panose="020B0403020202020204" pitchFamily="34" charset="0"/>
            </a:endParaRPr>
          </a:p>
          <a:p>
            <a:pPr marL="0" marR="0"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Light" panose="020B0403020202020204" pitchFamily="34" charset="0"/>
              </a:rPr>
              <a:t>FOR USE BY FRONT-LINE TRAINERS IN LEBANON</a:t>
            </a:r>
            <a:r>
              <a:rPr lang="en-US" sz="2000" dirty="0">
                <a:solidFill>
                  <a:srgbClr val="000000"/>
                </a:solidFill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2000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600" dirty="0">
                <a:solidFill>
                  <a:srgbClr val="000000"/>
                </a:solidFill>
                <a:effectLst/>
                <a:latin typeface="UniversLTStd-UltraCn" panose="020B0608030502060204" pitchFamily="34" charset="0"/>
                <a:ea typeface="Calibri" panose="020F0502020204030204" pitchFamily="34" charset="0"/>
                <a:cs typeface="UniversLTStd-UltraCn" panose="020B060803050206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32">
            <a:extLst>
              <a:ext uri="{FF2B5EF4-FFF2-40B4-BE49-F238E27FC236}">
                <a16:creationId xmlns:a16="http://schemas.microsoft.com/office/drawing/2014/main" xmlns="" id="{D13F9A9B-6940-4CB7-8545-B7D6C08F3AA7}"/>
              </a:ext>
            </a:extLst>
          </p:cNvPr>
          <p:cNvSpPr txBox="1"/>
          <p:nvPr/>
        </p:nvSpPr>
        <p:spPr>
          <a:xfrm>
            <a:off x="0" y="5353684"/>
            <a:ext cx="9144000" cy="1524000"/>
          </a:xfrm>
          <a:prstGeom prst="rect">
            <a:avLst/>
          </a:prstGeom>
          <a:solidFill>
            <a:srgbClr val="00AEEF"/>
          </a:solidFill>
          <a:ln w="3810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b="1" dirty="0">
              <a:solidFill>
                <a:schemeClr val="bg1"/>
              </a:solidFill>
            </a:endParaRPr>
          </a:p>
          <a:p>
            <a:pPr algn="ctr"/>
            <a:r>
              <a:rPr lang="en-US" sz="4400" b="1" dirty="0">
                <a:solidFill>
                  <a:schemeClr val="bg1"/>
                </a:solidFill>
              </a:rPr>
              <a:t>Evaluation of Training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2590800"/>
            <a:ext cx="8610600" cy="4056529"/>
          </a:xfrm>
        </p:spPr>
        <p:txBody>
          <a:bodyPr>
            <a:normAutofit fontScale="92500" lnSpcReduction="10000"/>
          </a:bodyPr>
          <a:lstStyle/>
          <a:p>
            <a:pPr marL="4667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The data need to be kept in a secured place or entered into a computer (based on the number of courses and trainees). </a:t>
            </a:r>
          </a:p>
          <a:p>
            <a:pPr marL="4667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Many statistical software programs are available for such data. </a:t>
            </a:r>
          </a:p>
          <a:p>
            <a:pPr marL="466725" indent="-3587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Unless you have extremely large data sets, a simple program like Excel may be enough. 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858" y="-22412"/>
            <a:ext cx="4307541" cy="246081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5: </a:t>
            </a:r>
            <a:r>
              <a:rPr lang="en-US" sz="2800" b="1" dirty="0">
                <a:latin typeface="Univers LT Std 45 Light" panose="020B0403020202020204" pitchFamily="34" charset="0"/>
              </a:rPr>
              <a:t>Analyze &amp; Report Results</a:t>
            </a:r>
            <a:r>
              <a:rPr lang="en-US" sz="28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400" b="1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7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733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Evaluation Report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690689"/>
            <a:ext cx="8210550" cy="4879975"/>
          </a:xfrm>
        </p:spPr>
        <p:txBody>
          <a:bodyPr>
            <a:normAutofit lnSpcReduction="10000"/>
          </a:bodyPr>
          <a:lstStyle/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Summary</a:t>
            </a:r>
            <a:endParaRPr lang="en-US" sz="2800" dirty="0"/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Purpose of evaluation</a:t>
            </a:r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Evaluation audiences</a:t>
            </a:r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Major findings and recommendations</a:t>
            </a:r>
          </a:p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Program Description</a:t>
            </a:r>
            <a:endParaRPr lang="en-US" sz="2800" dirty="0"/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Program background</a:t>
            </a:r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Program goals/objectives</a:t>
            </a:r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Program participants</a:t>
            </a:r>
          </a:p>
          <a:p>
            <a:pPr marL="914400" lvl="1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Program activities</a:t>
            </a:r>
          </a:p>
        </p:txBody>
      </p:sp>
    </p:spTree>
    <p:extLst>
      <p:ext uri="{BB962C8B-B14F-4D97-AF65-F5344CB8AC3E}">
        <p14:creationId xmlns:p14="http://schemas.microsoft.com/office/powerpoint/2010/main" val="3657507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Evaluation Report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54163"/>
            <a:ext cx="8610600" cy="4803776"/>
          </a:xfrm>
        </p:spPr>
        <p:txBody>
          <a:bodyPr>
            <a:normAutofit lnSpcReduction="10000"/>
          </a:bodyPr>
          <a:lstStyle/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Evaluation Design and Methods</a:t>
            </a:r>
            <a:endParaRPr lang="en-US" sz="2800" dirty="0"/>
          </a:p>
          <a:p>
            <a:pPr marL="860425" lvl="1" indent="-339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Purpose of the evaluation</a:t>
            </a:r>
          </a:p>
          <a:p>
            <a:pPr marL="860425" lvl="1" indent="-339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Evaluation designs</a:t>
            </a:r>
          </a:p>
          <a:p>
            <a:pPr marL="860425" lvl="1" indent="-339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Data collection methods</a:t>
            </a:r>
          </a:p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Findings and Results</a:t>
            </a:r>
            <a:endParaRPr lang="en-US" sz="2800" dirty="0"/>
          </a:p>
          <a:p>
            <a:pPr marL="806450" lvl="1" indent="-339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Description of how the findings are organized (e.g., by evaluation questions, themes/issues)</a:t>
            </a:r>
          </a:p>
          <a:p>
            <a:pPr marL="806450" lvl="1" indent="-339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Results of quantitative and/or qualitative analyses</a:t>
            </a:r>
          </a:p>
        </p:txBody>
      </p:sp>
    </p:spTree>
    <p:extLst>
      <p:ext uri="{BB962C8B-B14F-4D97-AF65-F5344CB8AC3E}">
        <p14:creationId xmlns:p14="http://schemas.microsoft.com/office/powerpoint/2010/main" val="740041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80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002060"/>
                </a:solidFill>
              </a:rPr>
              <a:t>Evaluation Report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4727575"/>
          </a:xfrm>
        </p:spPr>
        <p:txBody>
          <a:bodyPr>
            <a:normAutofit/>
          </a:bodyPr>
          <a:lstStyle/>
          <a:p>
            <a:pPr marL="520700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Recommendations</a:t>
            </a:r>
            <a:endParaRPr lang="en-US" sz="2800" dirty="0"/>
          </a:p>
          <a:p>
            <a:pPr marL="968375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Recommendations for action based on these conclusions</a:t>
            </a:r>
          </a:p>
          <a:p>
            <a:pPr marL="573088" lvl="0" indent="-393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Appendices</a:t>
            </a:r>
            <a:endParaRPr lang="en-US" sz="2800" dirty="0"/>
          </a:p>
          <a:p>
            <a:pPr marL="968375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List of participants</a:t>
            </a:r>
          </a:p>
          <a:p>
            <a:pPr marL="968375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Seminar/training materials</a:t>
            </a:r>
          </a:p>
          <a:p>
            <a:pPr marL="968375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Questionnaires, pre/post tests</a:t>
            </a:r>
          </a:p>
          <a:p>
            <a:pPr marL="968375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Program expenditure summary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5737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924800" cy="1295400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Evaluation of a Training Program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75187" y="1828800"/>
            <a:ext cx="7696200" cy="3962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000" dirty="0"/>
              <a:t>A training program evaluation is the systematic collection of information about the activities, characteristics, and Intended Learning Outcomes (ILOs) of programs to make judgments about the program, improve program effectiveness, and/or inform decisions about future programming</a:t>
            </a:r>
            <a:r>
              <a:rPr lang="ar-EG" sz="3000" dirty="0"/>
              <a:t>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90838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270449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Training Evaluation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617951"/>
            <a:ext cx="8229600" cy="1066800"/>
          </a:xfrm>
        </p:spPr>
        <p:txBody>
          <a:bodyPr/>
          <a:lstStyle/>
          <a:p>
            <a:pPr marL="280988" indent="-280988"/>
            <a:r>
              <a:rPr lang="en-US" sz="2800" dirty="0"/>
              <a:t>Training evaluation is one of the three steps of Training Management Cycle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AE6D1E2-B34E-4307-940F-1C173A47EC53}"/>
              </a:ext>
            </a:extLst>
          </p:cNvPr>
          <p:cNvGrpSpPr/>
          <p:nvPr/>
        </p:nvGrpSpPr>
        <p:grpSpPr>
          <a:xfrm>
            <a:off x="1389765" y="2819400"/>
            <a:ext cx="6364470" cy="3560233"/>
            <a:chOff x="8256" y="-12306"/>
            <a:chExt cx="4763768" cy="2736455"/>
          </a:xfrm>
        </p:grpSpPr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xmlns="" id="{1A4C978A-EBCB-4BA4-B971-EAE16833EA04}"/>
                </a:ext>
              </a:extLst>
            </p:cNvPr>
            <p:cNvCxnSpPr/>
            <p:nvPr/>
          </p:nvCxnSpPr>
          <p:spPr>
            <a:xfrm>
              <a:off x="2857500" y="581025"/>
              <a:ext cx="1200150" cy="1466850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D015B543-EDAD-449E-8C91-D0A5180F57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3415" y="581025"/>
              <a:ext cx="1032509" cy="1455233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06B33891-1ACB-4088-938E-F9F5E27EAE4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68731" y="2450714"/>
              <a:ext cx="2088843" cy="1"/>
            </a:xfrm>
            <a:prstGeom prst="straightConnector1">
              <a:avLst/>
            </a:prstGeom>
            <a:ln w="57150">
              <a:solidFill>
                <a:schemeClr val="accent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 Box 2">
              <a:extLst>
                <a:ext uri="{FF2B5EF4-FFF2-40B4-BE49-F238E27FC236}">
                  <a16:creationId xmlns:a16="http://schemas.microsoft.com/office/drawing/2014/main" xmlns="" id="{947706C2-1B33-4F42-BFAA-0D556A898EF8}"/>
                </a:ext>
              </a:extLst>
            </p:cNvPr>
            <p:cNvSpPr txBox="1"/>
            <p:nvPr/>
          </p:nvSpPr>
          <p:spPr>
            <a:xfrm>
              <a:off x="1637030" y="-12306"/>
              <a:ext cx="1314450" cy="647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effectLst/>
                  <a:latin typeface="Univers LT Std 45 Ligh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Step 1:</a:t>
              </a:r>
              <a:endParaRPr lang="en-US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effectLst/>
                  <a:latin typeface="Univers LT Std 45 Light" panose="020B0403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Planning</a:t>
              </a:r>
              <a:endParaRPr lang="en-US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 Box 3">
              <a:extLst>
                <a:ext uri="{FF2B5EF4-FFF2-40B4-BE49-F238E27FC236}">
                  <a16:creationId xmlns:a16="http://schemas.microsoft.com/office/drawing/2014/main" xmlns="" id="{1B79CC10-6059-49FF-9CAF-71DC8FCC3488}"/>
                </a:ext>
              </a:extLst>
            </p:cNvPr>
            <p:cNvSpPr txBox="1"/>
            <p:nvPr/>
          </p:nvSpPr>
          <p:spPr>
            <a:xfrm>
              <a:off x="3457574" y="2050647"/>
              <a:ext cx="1314450" cy="647700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schemeClr val="accent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latin typeface="Univers LT Std 45 Light" panose="020B0403020202020204" pitchFamily="34" charset="0"/>
                  <a:cs typeface="Arial" panose="020B0604020202020204" pitchFamily="34" charset="0"/>
                </a:rPr>
                <a:t>Step 2:</a:t>
              </a: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600" b="1" dirty="0">
                  <a:latin typeface="Univers LT Std 45 Light" panose="020B0403020202020204" pitchFamily="34" charset="0"/>
                  <a:cs typeface="Arial" panose="020B0604020202020204" pitchFamily="34" charset="0"/>
                </a:rPr>
                <a:t>Implementation</a:t>
              </a:r>
            </a:p>
          </p:txBody>
        </p:sp>
        <p:sp>
          <p:nvSpPr>
            <p:cNvPr id="19" name="Text Box 4">
              <a:extLst>
                <a:ext uri="{FF2B5EF4-FFF2-40B4-BE49-F238E27FC236}">
                  <a16:creationId xmlns:a16="http://schemas.microsoft.com/office/drawing/2014/main" xmlns="" id="{061F6771-7064-49E7-A7E1-F3762EA64731}"/>
                </a:ext>
              </a:extLst>
            </p:cNvPr>
            <p:cNvSpPr txBox="1"/>
            <p:nvPr/>
          </p:nvSpPr>
          <p:spPr>
            <a:xfrm>
              <a:off x="8256" y="2085974"/>
              <a:ext cx="1314450" cy="638175"/>
            </a:xfrm>
            <a:prstGeom prst="rect">
              <a:avLst/>
            </a:prstGeom>
            <a:solidFill>
              <a:schemeClr val="accent2"/>
            </a:solidFill>
            <a:ln w="6350">
              <a:solidFill>
                <a:schemeClr val="accent1"/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defRPr>
              </a:lvl1pPr>
            </a:lstStyle>
            <a:p>
              <a:pPr>
                <a:lnSpc>
                  <a:spcPct val="100000"/>
                </a:lnSpc>
                <a:spcAft>
                  <a:spcPts val="600"/>
                </a:spcAft>
              </a:pPr>
              <a:r>
                <a:rPr lang="en-US" sz="1800" dirty="0">
                  <a:latin typeface="Univers LT Std 45 Light" panose="020B0403020202020204" pitchFamily="34" charset="0"/>
                </a:rPr>
                <a:t>Step 3:</a:t>
              </a:r>
            </a:p>
            <a:p>
              <a:pPr>
                <a:lnSpc>
                  <a:spcPct val="100000"/>
                </a:lnSpc>
                <a:spcAft>
                  <a:spcPts val="600"/>
                </a:spcAft>
              </a:pPr>
              <a:r>
                <a:rPr lang="en-US" sz="1800" dirty="0">
                  <a:latin typeface="Univers LT Std 45 Light" panose="020B0403020202020204" pitchFamily="34" charset="0"/>
                </a:rPr>
                <a:t>Evaluation</a:t>
              </a:r>
              <a:endParaRPr lang="en-US" dirty="0">
                <a:latin typeface="Univers LT Std 45 Light" panose="020B0403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846522F8-49AC-4A7E-8084-8B97C50A1C1E}"/>
                </a:ext>
              </a:extLst>
            </p:cNvPr>
            <p:cNvSpPr/>
            <p:nvPr/>
          </p:nvSpPr>
          <p:spPr>
            <a:xfrm>
              <a:off x="1514475" y="828675"/>
              <a:ext cx="1559560" cy="1428758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b="1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Training Management Cycle</a:t>
              </a:r>
              <a:endParaRPr lang="en-US" sz="14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4648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036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Steps of Training Evaluation</a:t>
            </a:r>
          </a:p>
        </p:txBody>
      </p:sp>
      <p:sp>
        <p:nvSpPr>
          <p:cNvPr id="5" name="Right Arrow 4"/>
          <p:cNvSpPr/>
          <p:nvPr/>
        </p:nvSpPr>
        <p:spPr>
          <a:xfrm>
            <a:off x="95250" y="2133600"/>
            <a:ext cx="2141156" cy="315847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1: Identify the purpose of evaluation</a:t>
            </a:r>
            <a:endParaRPr lang="en-US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36435" y="2154798"/>
            <a:ext cx="1912556" cy="315847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2: Select evaluation aspect</a:t>
            </a:r>
            <a:endParaRPr lang="en-US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581500" y="2175996"/>
            <a:ext cx="1912556" cy="315847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3: Design evaluation tools</a:t>
            </a:r>
            <a:endParaRPr lang="en-US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180709" y="2197193"/>
            <a:ext cx="1912556" cy="315847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4: Collect data</a:t>
            </a:r>
            <a:endParaRPr lang="en-US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6793294" y="2218391"/>
            <a:ext cx="1912556" cy="3158472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5: Analyze &amp; report results</a:t>
            </a:r>
            <a:endParaRPr lang="en-US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04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544" y="3464862"/>
            <a:ext cx="8004911" cy="2286000"/>
          </a:xfrm>
        </p:spPr>
        <p:txBody>
          <a:bodyPr>
            <a:normAutofit/>
          </a:bodyPr>
          <a:lstStyle/>
          <a:p>
            <a:pPr marL="520700" lvl="0" indent="-520700"/>
            <a:r>
              <a:rPr lang="en-US" sz="3600" dirty="0"/>
              <a:t>Before developing evaluation systems, the purposes of evaluation must be determined.</a:t>
            </a:r>
          </a:p>
          <a:p>
            <a:endParaRPr lang="en-US" sz="3600" dirty="0"/>
          </a:p>
        </p:txBody>
      </p:sp>
      <p:sp>
        <p:nvSpPr>
          <p:cNvPr id="4" name="Right Arrow 3"/>
          <p:cNvSpPr/>
          <p:nvPr/>
        </p:nvSpPr>
        <p:spPr>
          <a:xfrm>
            <a:off x="0" y="58268"/>
            <a:ext cx="4800600" cy="3124200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1: Identify the Purpose of Evaluation</a:t>
            </a:r>
            <a:endParaRPr lang="en-US" sz="2800" b="1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7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77" y="2590800"/>
            <a:ext cx="8458200" cy="4564062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200" b="1" dirty="0"/>
              <a:t>Four aspects could be evaluated in a training program: 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00" b="1" dirty="0"/>
          </a:p>
          <a:p>
            <a:pPr marL="1093788" lvl="0" indent="-466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 dirty="0"/>
              <a:t>Reaction/feedback;</a:t>
            </a:r>
          </a:p>
          <a:p>
            <a:pPr marL="1093788" lvl="0" indent="-466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 dirty="0"/>
              <a:t>Learning, skills/capacities acquired;</a:t>
            </a:r>
          </a:p>
          <a:p>
            <a:pPr marL="1093788" lvl="0" indent="-466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 dirty="0"/>
              <a:t>Behavior; and </a:t>
            </a:r>
          </a:p>
          <a:p>
            <a:pPr marL="1093788" lvl="0" indent="-4667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arenR"/>
            </a:pPr>
            <a:r>
              <a:rPr lang="en-US" sz="2800" dirty="0"/>
              <a:t>Results/impact.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4823" y="152400"/>
            <a:ext cx="4527177" cy="2667000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2: Select Evaluation Aspect</a:t>
            </a:r>
          </a:p>
        </p:txBody>
      </p:sp>
    </p:spTree>
    <p:extLst>
      <p:ext uri="{BB962C8B-B14F-4D97-AF65-F5344CB8AC3E}">
        <p14:creationId xmlns:p14="http://schemas.microsoft.com/office/powerpoint/2010/main" val="222787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446338"/>
            <a:ext cx="8839200" cy="441166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b="1" dirty="0"/>
              <a:t>Various evaluation tools can be selected depending on the purposes and methods of evaluation.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Questionnaires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Surveys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Tests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Interviews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Focus group discussions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Observations</a:t>
            </a:r>
          </a:p>
          <a:p>
            <a:pPr marL="968375" lvl="1" indent="-341313">
              <a:lnSpc>
                <a:spcPct val="100000"/>
              </a:lnSpc>
              <a:spcBef>
                <a:spcPts val="600"/>
              </a:spcBef>
              <a:buSzPct val="130000"/>
            </a:pPr>
            <a:r>
              <a:rPr lang="en-US" sz="2400" dirty="0"/>
              <a:t>Performance records</a:t>
            </a:r>
            <a:endParaRPr lang="en-US" sz="2800" dirty="0"/>
          </a:p>
        </p:txBody>
      </p:sp>
      <p:sp>
        <p:nvSpPr>
          <p:cNvPr id="4" name="Right Arrow 3"/>
          <p:cNvSpPr/>
          <p:nvPr/>
        </p:nvSpPr>
        <p:spPr>
          <a:xfrm>
            <a:off x="0" y="0"/>
            <a:ext cx="4419600" cy="2590800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3: Design Evaluation Tools</a:t>
            </a:r>
            <a:endParaRPr lang="en-US" sz="2800" b="1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395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432891"/>
            <a:ext cx="8763000" cy="4411662"/>
          </a:xfrm>
        </p:spPr>
        <p:txBody>
          <a:bodyPr>
            <a:normAutofit lnSpcReduction="10000"/>
          </a:bodyPr>
          <a:lstStyle/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Training process Evaluation (Process Evaluation)</a:t>
            </a:r>
            <a:endParaRPr lang="en-US" sz="2800" dirty="0"/>
          </a:p>
          <a:p>
            <a:pPr marL="968375" lvl="1" indent="-3952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Questionnaire</a:t>
            </a:r>
          </a:p>
          <a:p>
            <a:pPr marL="968375" lvl="1" indent="-39528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Pre/Post Tests</a:t>
            </a:r>
          </a:p>
          <a:p>
            <a:pPr marL="342900" lvl="1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800" dirty="0"/>
          </a:p>
          <a:p>
            <a:pPr marL="341313" lvl="0" indent="-34131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2800" b="1" dirty="0"/>
              <a:t>Training Outcome Evaluation</a:t>
            </a:r>
          </a:p>
          <a:p>
            <a:pPr marL="968375" lvl="1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Total number of training courses</a:t>
            </a:r>
          </a:p>
          <a:p>
            <a:pPr marL="968375" lvl="1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Total number of training program attendees</a:t>
            </a:r>
          </a:p>
          <a:p>
            <a:pPr marL="968375" lvl="1" indent="-44767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20000"/>
            </a:pPr>
            <a:r>
              <a:rPr lang="en-US" sz="2800" dirty="0"/>
              <a:t>Average scores of attendees</a:t>
            </a:r>
          </a:p>
        </p:txBody>
      </p:sp>
      <p:sp>
        <p:nvSpPr>
          <p:cNvPr id="4" name="Right Arrow 3"/>
          <p:cNvSpPr/>
          <p:nvPr/>
        </p:nvSpPr>
        <p:spPr>
          <a:xfrm>
            <a:off x="0" y="0"/>
            <a:ext cx="3962400" cy="2410479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4: Collect Data </a:t>
            </a:r>
            <a:endParaRPr lang="en-US" sz="2400" b="1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09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550459"/>
            <a:ext cx="8305800" cy="3733800"/>
          </a:xfrm>
        </p:spPr>
        <p:txBody>
          <a:bodyPr>
            <a:normAutofit/>
          </a:bodyPr>
          <a:lstStyle/>
          <a:p>
            <a:pPr marL="393700" lvl="0" indent="-3937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30000"/>
            </a:pPr>
            <a:r>
              <a:rPr lang="en-US" sz="3200" b="1" dirty="0"/>
              <a:t>Training Impact Evaluation:</a:t>
            </a:r>
          </a:p>
          <a:p>
            <a:pPr marL="1022350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Semi-Structured Interview for Impact Survey</a:t>
            </a:r>
          </a:p>
          <a:p>
            <a:pPr marL="1022350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Focus Groups Discussion</a:t>
            </a:r>
          </a:p>
          <a:p>
            <a:pPr marL="1022350" lvl="1" indent="-287338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/>
              <a:t>On-the-job observation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0" y="152400"/>
            <a:ext cx="4038600" cy="2362200"/>
          </a:xfrm>
          <a:prstGeom prst="rightArrow">
            <a:avLst>
              <a:gd name="adj1" fmla="val 50000"/>
              <a:gd name="adj2" fmla="val 25758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 4: Collect Data  </a:t>
            </a:r>
            <a:r>
              <a:rPr lang="en-US" sz="2000" b="1" i="1" dirty="0">
                <a:effectLst/>
                <a:latin typeface="Univers LT Std 45 Light" panose="020B04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(Cont.)</a:t>
            </a:r>
            <a:endParaRPr lang="en-US" sz="2400" b="1" i="1" dirty="0">
              <a:effectLst/>
              <a:latin typeface="Univers LT Std 45 Light" panose="020B0403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05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ICEF Document" ma:contentTypeID="0x0101009BA85F8052A6DA4FA3E31FF9F74C69700012A99FCCB20A5945B7573BBA34F6DE29" ma:contentTypeVersion="35" ma:contentTypeDescription="Create a new document." ma:contentTypeScope="" ma:versionID="463919066665c09fdd931b40c5e14755">
  <xsd:schema xmlns:xsd="http://www.w3.org/2001/XMLSchema" xmlns:xs="http://www.w3.org/2001/XMLSchema" xmlns:p="http://schemas.microsoft.com/office/2006/metadata/properties" xmlns:ns1="http://schemas.microsoft.com/sharepoint/v3" xmlns:ns2="ca283e0b-db31-4043-a2ef-b80661bf084a" xmlns:ns3="http://schemas.microsoft.com/sharepoint.v3" xmlns:ns4="a5badce5-7d57-4702-a8eb-ada9c2ec2c54" xmlns:ns5="ac467340-e311-47a8-8ae9-431a04b01667" xmlns:ns6="http://schemas.microsoft.com/sharepoint/v4" targetNamespace="http://schemas.microsoft.com/office/2006/metadata/properties" ma:root="true" ma:fieldsID="5871a1cfd8bc97081a9c535119c7aa2e" ns1:_="" ns2:_="" ns3:_="" ns4:_="" ns5:_="" ns6:_="">
    <xsd:import namespace="http://schemas.microsoft.com/sharepoint/v3"/>
    <xsd:import namespace="ca283e0b-db31-4043-a2ef-b80661bf084a"/>
    <xsd:import namespace="http://schemas.microsoft.com/sharepoint.v3"/>
    <xsd:import namespace="a5badce5-7d57-4702-a8eb-ada9c2ec2c54"/>
    <xsd:import namespace="ac467340-e311-47a8-8ae9-431a04b01667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rittenBy" minOccurs="0"/>
                <xsd:element ref="ns2:ContentLanguage" minOccurs="0"/>
                <xsd:element ref="ns3:CategoryDescription" minOccurs="0"/>
                <xsd:element ref="ns2:RecipientsEmail" minOccurs="0"/>
                <xsd:element ref="ns2:SenderEmail" minOccurs="0"/>
                <xsd:element ref="ns2:DateTransmittedEmail" minOccurs="0"/>
                <xsd:element ref="ns2:k8c968e8c72a4eda96b7e8fdbe192be2" minOccurs="0"/>
                <xsd:element ref="ns2:ga975397408f43e4b84ec8e5a598e523" minOccurs="0"/>
                <xsd:element ref="ns2:mda26ace941f4791a7314a339fee829c" minOccurs="0"/>
                <xsd:element ref="ns2:TaxCatchAllLabel" minOccurs="0"/>
                <xsd:element ref="ns2:TaxCatchAll" minOccurs="0"/>
                <xsd:element ref="ns2:h6a71f3e574e4344bc34f3fc9dd20054" minOccurs="0"/>
                <xsd:element ref="ns2:ContentStatus" minOccurs="0"/>
                <xsd:element ref="ns2:j169e817e0ee4eb8974e6fc4a2762909" minOccurs="0"/>
                <xsd:element ref="ns2:j048a4f9aaad4a8990a1d5e5f53cb451" minOccurs="0"/>
                <xsd:element ref="ns5:MediaServiceMetadata" minOccurs="0"/>
                <xsd:element ref="ns5:MediaServiceFastMetadata" minOccurs="0"/>
                <xsd:element ref="ns4:SharedWithUsers" minOccurs="0"/>
                <xsd:element ref="ns4:SharedWithDetails" minOccurs="0"/>
                <xsd:element ref="ns5:MediaServiceOCR" minOccurs="0"/>
                <xsd:element ref="ns5:MediaServiceGenerationTime" minOccurs="0"/>
                <xsd:element ref="ns5:MediaServiceEventHashCode" minOccurs="0"/>
                <xsd:element ref="ns5:MediaServiceDateTaken" minOccurs="0"/>
                <xsd:element ref="ns5:MediaServiceAutoKeyPoints" minOccurs="0"/>
                <xsd:element ref="ns5:MediaServiceKeyPoints" minOccurs="0"/>
                <xsd:element ref="ns6:IconOverlay" minOccurs="0"/>
                <xsd:element ref="ns1:_vti_ItemHoldRecordStatus" minOccurs="0"/>
                <xsd:element ref="ns1:_vti_ItemDeclaredRecord" minOccurs="0"/>
                <xsd:element ref="ns4:TaxKeywordTaxHTField" minOccurs="0"/>
                <xsd:element ref="ns4:SemaphoreItemMetadata" minOccurs="0"/>
                <xsd:element ref="ns5:MediaLengthInSeconds" minOccurs="0"/>
                <xsd:element ref="ns5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HoldRecordStatus" ma:index="42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  <xsd:element name="_vti_ItemDeclaredRecord" ma:index="43" nillable="true" ma:displayName="Declared Record" ma:hidden="true" ma:internalName="_vti_ItemDeclaredRecord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283e0b-db31-4043-a2ef-b80661bf084a" elementFormDefault="qualified">
    <xsd:import namespace="http://schemas.microsoft.com/office/2006/documentManagement/types"/>
    <xsd:import namespace="http://schemas.microsoft.com/office/infopath/2007/PartnerControls"/>
    <xsd:element name="WrittenBy" ma:index="3" nillable="true" ma:displayName="Written By" ma:description="‘Written By’ is auto-completed with the name of the uploader, but can be edited if you are uploading on behalf of someone else." ma:list="UserInfo" ma:SharePointGroup="0" ma:internalName="Written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ontentLanguage" ma:index="4" nillable="true" ma:displayName="Content Language *" ma:default="English" ma:format="RadioButtons" ma:indexed="true" ma:internalName="ContentLanguage">
      <xsd:simpleType>
        <xsd:restriction base="dms:Choice">
          <xsd:enumeration value="English"/>
          <xsd:enumeration value="French"/>
          <xsd:enumeration value="Spanish"/>
          <xsd:enumeration value="Russian"/>
          <xsd:enumeration value="Chinese"/>
          <xsd:enumeration value="Arabic"/>
          <xsd:enumeration value="other"/>
        </xsd:restriction>
      </xsd:simpleType>
    </xsd:element>
    <xsd:element name="RecipientsEmail" ma:index="9" nillable="true" ma:displayName="Recipients (email)" ma:hidden="true" ma:internalName="RecipientsEmail" ma:readOnly="false">
      <xsd:simpleType>
        <xsd:restriction base="dms:Text">
          <xsd:maxLength value="255"/>
        </xsd:restriction>
      </xsd:simpleType>
    </xsd:element>
    <xsd:element name="SenderEmail" ma:index="10" nillable="true" ma:displayName="Sender (email)" ma:hidden="true" ma:internalName="SenderEmail" ma:readOnly="false">
      <xsd:simpleType>
        <xsd:restriction base="dms:Text">
          <xsd:maxLength value="255"/>
        </xsd:restriction>
      </xsd:simpleType>
    </xsd:element>
    <xsd:element name="DateTransmittedEmail" ma:index="11" nillable="true" ma:displayName="Date transmitted (email)" ma:format="DateTime" ma:hidden="true" ma:internalName="DateTransmittedEmail" ma:readOnly="false">
      <xsd:simpleType>
        <xsd:restriction base="dms:DateTime"/>
      </xsd:simpleType>
    </xsd:element>
    <xsd:element name="k8c968e8c72a4eda96b7e8fdbe192be2" ma:index="12" nillable="true" ma:taxonomy="true" ma:internalName="k8c968e8c72a4eda96b7e8fdbe192be2" ma:taxonomyFieldName="GeographicScope" ma:displayName="Geographic Scope" ma:default="" ma:fieldId="{48c968e8-c72a-4eda-96b7-e8fdbe192be2}" ma:taxonomyMulti="true" ma:sspId="73f51738-d318-4883-9d64-4f0bd0ccc55e" ma:termSetId="0a00fedf-defc-4fe3-a3bf-9929b29a638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975397408f43e4b84ec8e5a598e523" ma:index="16" nillable="true" ma:taxonomy="true" ma:internalName="ga975397408f43e4b84ec8e5a598e523" ma:taxonomyFieldName="OfficeDivision" ma:displayName="Office/Division *" ma:default="28;#Lebanon-2490|9edb7c65-e5d5-4e49-90eb-6706d834a52d" ma:fieldId="{0a975397-408f-43e4-b84e-c8e5a598e523}" ma:sspId="73f51738-d318-4883-9d64-4f0bd0ccc55e" ma:termSetId="1761a25e-44f4-4213-964a-f96c515e12c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a26ace941f4791a7314a339fee829c" ma:index="17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18" nillable="true" ma:displayName="Taxonomy Catch All Column1" ma:hidden="true" ma:list="{59a16472-e54d-4469-8bcc-596a5adde330}" ma:internalName="TaxCatchAllLabel" ma:readOnly="true" ma:showField="CatchAllDataLabel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2" nillable="true" ma:displayName="Taxonomy Catch All Column" ma:hidden="true" ma:list="{59a16472-e54d-4469-8bcc-596a5adde330}" ma:internalName="TaxCatchAll" ma:showField="CatchAllData" ma:web="a5badce5-7d57-4702-a8eb-ada9c2ec2c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6a71f3e574e4344bc34f3fc9dd20054" ma:index="23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ntentStatus" ma:index="25" nillable="true" ma:displayName="Content Status" ma:description="Optional column to indicate document status: no status, draft, final or expired.​" ma:format="RadioButtons" ma:internalName="ContentStatus">
      <xsd:simpleType>
        <xsd:restriction base="dms:Choice">
          <xsd:enumeration value="­"/>
          <xsd:enumeration value="Draft"/>
          <xsd:enumeration value="Final"/>
          <xsd:enumeration value="Expired"/>
        </xsd:restriction>
      </xsd:simpleType>
    </xsd:element>
    <xsd:element name="j169e817e0ee4eb8974e6fc4a2762909" ma:index="26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048a4f9aaad4a8990a1d5e5f53cb451" ma:index="28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internalName="CategoryDescription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adce5-7d57-4702-a8eb-ada9c2ec2c54" elementFormDefault="qualified">
    <xsd:import namespace="http://schemas.microsoft.com/office/2006/documentManagement/types"/>
    <xsd:import namespace="http://schemas.microsoft.com/office/infopath/2007/PartnerControls"/>
    <xsd:element name="SharedWithUsers" ma:index="3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44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emaphoreItemMetadata" ma:index="45" nillable="true" ma:displayName="Semaphore Status" ma:hidden="true" ma:internalName="SemaphoreItemMetadata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67340-e311-47a8-8ae9-431a04b016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3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4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4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73f51738-d318-4883-9d64-4f0bd0ccc55e" ContentTypeId="0x0101009BA85F8052A6DA4FA3E31FF9F74C6970" PreviousValue="false"/>
</file>

<file path=customXml/item3.xml><?xml version="1.0" encoding="utf-8"?>
<?mso-contentType ?>
<spe:Receivers xmlns:spe="http://schemas.microsoft.com/sharepoint/event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C894FE0963B045A814D4F8B8F77863" ma:contentTypeVersion="7" ma:contentTypeDescription="Create a new document." ma:contentTypeScope="" ma:versionID="a205f9a1667ddc754ae4903239784794">
  <xsd:schema xmlns:xsd="http://www.w3.org/2001/XMLSchema" xmlns:xs="http://www.w3.org/2001/XMLSchema" xmlns:p="http://schemas.microsoft.com/office/2006/metadata/properties" xmlns:ns1="http://schemas.microsoft.com/sharepoint/v3" xmlns:ns2="fe7f5b94-830e-4452-bfd5-53bd544a7fe6" xmlns:ns3="207142f2-a855-436f-a174-0fa3844dcac9" xmlns:ns4="http://schemas.microsoft.com/sharepoint/v4" targetNamespace="http://schemas.microsoft.com/office/2006/metadata/properties" ma:root="true" ma:fieldsID="92d8edb4efd6214382df4267ae6f9b30" ns1:_="" ns2:_="" ns3:_="" ns4:_="">
    <xsd:import namespace="http://schemas.microsoft.com/sharepoint/v3"/>
    <xsd:import namespace="fe7f5b94-830e-4452-bfd5-53bd544a7fe6"/>
    <xsd:import namespace="207142f2-a855-436f-a174-0fa3844dcac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16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17" nillable="true" ma:displayName="Hold and Record Status" ma:decimals="0" ma:description="" ma:hidden="true" ma:indexed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7f5b94-830e-4452-bfd5-53bd544a7fe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142f2-a855-436f-a174-0fa3844dc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>|pptx|lockoverlay.png</IconOverlay>
    <_vti_ItemDeclaredRecord xmlns="http://schemas.microsoft.com/sharepoint/v3">2024-05-08T13:34:43+00:00</_vti_ItemDeclaredRecord>
    <_vti_ItemHoldRecordStatus xmlns="http://schemas.microsoft.com/sharepoint/v3">273</_vti_ItemHoldRecordStatus>
  </documentManagement>
</p:properties>
</file>

<file path=customXml/itemProps1.xml><?xml version="1.0" encoding="utf-8"?>
<ds:datastoreItem xmlns:ds="http://schemas.openxmlformats.org/officeDocument/2006/customXml" ds:itemID="{72AD2EE6-ECB3-40CA-95D8-3BD4D4A6D79D}"/>
</file>

<file path=customXml/itemProps2.xml><?xml version="1.0" encoding="utf-8"?>
<ds:datastoreItem xmlns:ds="http://schemas.openxmlformats.org/officeDocument/2006/customXml" ds:itemID="{6C856797-519E-4404-B353-46EA58B8A0C8}"/>
</file>

<file path=customXml/itemProps3.xml><?xml version="1.0" encoding="utf-8"?>
<ds:datastoreItem xmlns:ds="http://schemas.openxmlformats.org/officeDocument/2006/customXml" ds:itemID="{69B0270C-2B55-4591-9CE8-515F9B4431E5}"/>
</file>

<file path=customXml/itemProps4.xml><?xml version="1.0" encoding="utf-8"?>
<ds:datastoreItem xmlns:ds="http://schemas.openxmlformats.org/officeDocument/2006/customXml" ds:itemID="{032EEE91-DB38-4C57-9BD8-79E0162BDD88}"/>
</file>

<file path=customXml/itemProps5.xml><?xml version="1.0" encoding="utf-8"?>
<ds:datastoreItem xmlns:ds="http://schemas.openxmlformats.org/officeDocument/2006/customXml" ds:itemID="{55F1F082-CF5F-4BF1-9CE9-FE78D061EAAC}"/>
</file>

<file path=customXml/itemProps6.xml><?xml version="1.0" encoding="utf-8"?>
<ds:datastoreItem xmlns:ds="http://schemas.openxmlformats.org/officeDocument/2006/customXml" ds:itemID="{49409544-70E5-44C3-8781-432E222600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424</Words>
  <Application>Microsoft Office PowerPoint</Application>
  <PresentationFormat>On-screen Show (4:3)</PresentationFormat>
  <Paragraphs>95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Evaluation of a Training Program</vt:lpstr>
      <vt:lpstr>Training Evaluation</vt:lpstr>
      <vt:lpstr>Steps of Training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Evaluation Report Outline</vt:lpstr>
      <vt:lpstr>Evaluation Report Outline</vt:lpstr>
      <vt:lpstr>Evaluation Report Outline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Engagement Training Of Frontline Workers Trainers</dc:title>
  <dc:creator>Dr. Salah</dc:creator>
  <cp:lastModifiedBy>Saydeh Dableh</cp:lastModifiedBy>
  <cp:revision>33</cp:revision>
  <dcterms:created xsi:type="dcterms:W3CDTF">2019-03-05T12:27:19Z</dcterms:created>
  <dcterms:modified xsi:type="dcterms:W3CDTF">2019-10-28T10:18:20Z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TC060888081033</vt:lpwstr>
  </property>
  <property fmtid="{D5CDD505-2E9C-101B-9397-08002B2CF9AE}" pid="3" name="ContentTypeId">
    <vt:lpwstr>0x0101004FC894FE0963B045A814D4F8B8F77863</vt:lpwstr>
  </property>
  <property fmtid="{D5CDD505-2E9C-101B-9397-08002B2CF9AE}" pid="4" name="OfficeDivision">
    <vt:lpwstr>383;#Lebanon-2490|9edb7c65-e5d5-4e49-90eb-6706d834a52d</vt:lpwstr>
  </property>
  <property fmtid="{D5CDD505-2E9C-101B-9397-08002B2CF9AE}" pid="5" name="TaxKeyword">
    <vt:lpwstr/>
  </property>
  <property fmtid="{D5CDD505-2E9C-101B-9397-08002B2CF9AE}" pid="6" name="SystemDTAC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GeographicScope">
    <vt:lpwstr/>
  </property>
  <property fmtid="{D5CDD505-2E9C-101B-9397-08002B2CF9AE}" pid="12" name="K_UNICEFComments">
    <vt:lpwstr/>
  </property>
  <property fmtid="{D5CDD505-2E9C-101B-9397-08002B2CF9AE}" pid="13" name="mda26ace941f4791a7314a339fee829c">
    <vt:lpwstr/>
  </property>
  <property fmtid="{D5CDD505-2E9C-101B-9397-08002B2CF9AE}" pid="14" name="h6a71f3e574e4344bc34f3fc9dd20054">
    <vt:lpwstr/>
  </property>
  <property fmtid="{D5CDD505-2E9C-101B-9397-08002B2CF9AE}" pid="15" name="K_UNICEFRequestedBy">
    <vt:lpwstr>831</vt:lpwstr>
  </property>
  <property fmtid="{D5CDD505-2E9C-101B-9397-08002B2CF9AE}" pid="16" name="K_UNICEFStatus">
    <vt:lpwstr>Approved</vt:lpwstr>
  </property>
  <property fmtid="{D5CDD505-2E9C-101B-9397-08002B2CF9AE}" pid="17" name="K_UNICEFApprovedBy">
    <vt:lpwstr>831</vt:lpwstr>
  </property>
  <property fmtid="{D5CDD505-2E9C-101B-9397-08002B2CF9AE}" pid="18" name="TaxCatchAll">
    <vt:lpwstr>383;#Lebanon-2490|9edb7c65-e5d5-4e49-90eb-6706d834a52d</vt:lpwstr>
  </property>
  <property fmtid="{D5CDD505-2E9C-101B-9397-08002B2CF9AE}" pid="19" name="j169e817e0ee4eb8974e6fc4a2762909">
    <vt:lpwstr/>
  </property>
  <property fmtid="{D5CDD505-2E9C-101B-9397-08002B2CF9AE}" pid="20" name="k8c968e8c72a4eda96b7e8fdbe192be2">
    <vt:lpwstr/>
  </property>
  <property fmtid="{D5CDD505-2E9C-101B-9397-08002B2CF9AE}" pid="21" name="j048a4f9aaad4a8990a1d5e5f53cb451">
    <vt:lpwstr/>
  </property>
  <property fmtid="{D5CDD505-2E9C-101B-9397-08002B2CF9AE}" pid="22" name="ga975397408f43e4b84ec8e5a598e523">
    <vt:lpwstr>Lebanon-2490|9edb7c65-e5d5-4e49-90eb-6706d834a52d</vt:lpwstr>
  </property>
  <property fmtid="{D5CDD505-2E9C-101B-9397-08002B2CF9AE}" pid="23" name="ecm_ItemDeleteBlockHolders">
    <vt:lpwstr>ecm_InPlaceRecordLock</vt:lpwstr>
  </property>
  <property fmtid="{D5CDD505-2E9C-101B-9397-08002B2CF9AE}" pid="24" name="ecm_RecordRestrictions">
    <vt:lpwstr>BlockDelete, BlockEdit</vt:lpwstr>
  </property>
  <property fmtid="{D5CDD505-2E9C-101B-9397-08002B2CF9AE}" pid="25" name="ecm_ItemLockHolders">
    <vt:lpwstr>ecm_InPlaceRecordLock</vt:lpwstr>
  </property>
  <property fmtid="{D5CDD505-2E9C-101B-9397-08002B2CF9AE}" pid="26" name="IsK_UNICEFApproved">
    <vt:bool>true</vt:bool>
  </property>
</Properties>
</file>