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4"/>
  </p:notesMasterIdLst>
  <p:handoutMasterIdLst>
    <p:handoutMasterId r:id="rId25"/>
  </p:handoutMasterIdLst>
  <p:sldIdLst>
    <p:sldId id="276" r:id="rId2"/>
    <p:sldId id="282" r:id="rId3"/>
    <p:sldId id="283" r:id="rId4"/>
    <p:sldId id="284" r:id="rId5"/>
    <p:sldId id="285" r:id="rId6"/>
    <p:sldId id="259" r:id="rId7"/>
    <p:sldId id="280" r:id="rId8"/>
    <p:sldId id="268" r:id="rId9"/>
    <p:sldId id="270" r:id="rId10"/>
    <p:sldId id="271" r:id="rId11"/>
    <p:sldId id="277" r:id="rId12"/>
    <p:sldId id="278" r:id="rId13"/>
    <p:sldId id="279" r:id="rId14"/>
    <p:sldId id="281" r:id="rId15"/>
    <p:sldId id="263" r:id="rId16"/>
    <p:sldId id="264" r:id="rId17"/>
    <p:sldId id="265" r:id="rId18"/>
    <p:sldId id="272" r:id="rId19"/>
    <p:sldId id="273" r:id="rId20"/>
    <p:sldId id="274" r:id="rId21"/>
    <p:sldId id="275" r:id="rId22"/>
    <p:sldId id="286" r:id="rId23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Corp." initials="" lastIdx="0" clrIdx="0"/>
  <p:cmAuthor id="2" name="Asmaa Shokry" initials="AS" lastIdx="1" clrIdx="1">
    <p:extLst>
      <p:ext uri="{19B8F6BF-5375-455C-9EA6-DF929625EA0E}">
        <p15:presenceInfo xmlns:p15="http://schemas.microsoft.com/office/powerpoint/2012/main" xmlns="" userId="a40aab5a1d0e38e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C27"/>
    <a:srgbClr val="9900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056" autoAdjust="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19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36" Type="http://schemas.openxmlformats.org/officeDocument/2006/relationships/customXml" Target="../customXml/item6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35" Type="http://schemas.openxmlformats.org/officeDocument/2006/relationships/customXml" Target="../customXml/item5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FA62256-D382-4C57-ABA1-2E33FB221D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Training Session Plan                                                  Day 1, Annex 10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AA69B3-0174-43E6-88E6-4689505F78C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D5D49-3149-4FA0-986A-68E4FC61E40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42BFEF4-BE3D-4507-8FF5-FE86A5C862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2ACB9CC-4575-42E8-B4A2-158E5BC7AB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0EE97-04E9-475C-BDF8-F72DA1719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3906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r>
              <a:rPr lang="en-US" altLang="en-US"/>
              <a:t>Training Session Plan                                                  Day 1, Annex 10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B732AF5F-A3B7-45A9-A34E-00349B99D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89747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Click to add notes</a:t>
            </a: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A5BA4FA-26DA-4117-AEBD-DD485F98B61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What Is a Learning Objective?                                              Day 1, Annex 4</a:t>
            </a:r>
          </a:p>
        </p:txBody>
      </p:sp>
    </p:spTree>
    <p:extLst>
      <p:ext uri="{BB962C8B-B14F-4D97-AF65-F5344CB8AC3E}">
        <p14:creationId xmlns:p14="http://schemas.microsoft.com/office/powerpoint/2010/main" val="1127607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Lesson descriptions should be brief.</a:t>
            </a: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782AAE4-CB5F-4E50-8FBE-E97926A87C5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What Is a Learning Objective?                                              Day 1, Annex 4</a:t>
            </a:r>
          </a:p>
        </p:txBody>
      </p:sp>
    </p:spTree>
    <p:extLst>
      <p:ext uri="{BB962C8B-B14F-4D97-AF65-F5344CB8AC3E}">
        <p14:creationId xmlns:p14="http://schemas.microsoft.com/office/powerpoint/2010/main" val="2784983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Course Description                                                       Day 1, Annex 2 </a:t>
            </a:r>
          </a:p>
        </p:txBody>
      </p:sp>
    </p:spTree>
    <p:extLst>
      <p:ext uri="{BB962C8B-B14F-4D97-AF65-F5344CB8AC3E}">
        <p14:creationId xmlns:p14="http://schemas.microsoft.com/office/powerpoint/2010/main" val="2132908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Course Description                                                       Day 1, Annex 2 </a:t>
            </a:r>
          </a:p>
        </p:txBody>
      </p:sp>
    </p:spTree>
    <p:extLst>
      <p:ext uri="{BB962C8B-B14F-4D97-AF65-F5344CB8AC3E}">
        <p14:creationId xmlns:p14="http://schemas.microsoft.com/office/powerpoint/2010/main" val="3633547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Course Description                                                       Day 1, Annex 2 </a:t>
            </a:r>
          </a:p>
        </p:txBody>
      </p:sp>
    </p:spTree>
    <p:extLst>
      <p:ext uri="{BB962C8B-B14F-4D97-AF65-F5344CB8AC3E}">
        <p14:creationId xmlns:p14="http://schemas.microsoft.com/office/powerpoint/2010/main" val="1784921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Course Description                                                       Day 1, Annex 2 </a:t>
            </a:r>
          </a:p>
        </p:txBody>
      </p:sp>
    </p:spTree>
    <p:extLst>
      <p:ext uri="{BB962C8B-B14F-4D97-AF65-F5344CB8AC3E}">
        <p14:creationId xmlns:p14="http://schemas.microsoft.com/office/powerpoint/2010/main" val="1373938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Course Description                                                       Day 1, Annex 2 </a:t>
            </a:r>
          </a:p>
        </p:txBody>
      </p:sp>
    </p:spTree>
    <p:extLst>
      <p:ext uri="{BB962C8B-B14F-4D97-AF65-F5344CB8AC3E}">
        <p14:creationId xmlns:p14="http://schemas.microsoft.com/office/powerpoint/2010/main" val="1240401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Course Description                                                       Day 1, Annex 2 </a:t>
            </a:r>
          </a:p>
        </p:txBody>
      </p:sp>
    </p:spTree>
    <p:extLst>
      <p:ext uri="{BB962C8B-B14F-4D97-AF65-F5344CB8AC3E}">
        <p14:creationId xmlns:p14="http://schemas.microsoft.com/office/powerpoint/2010/main" val="76882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952BDD-BAEC-4204-88B9-710225736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188FC31-EB2C-4A35-8F13-23EA5EF85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1A92FF-7D5A-40F5-B2C6-DDD8819F9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5C001C-5B8C-4BCE-82E5-5F224A68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DA8FC2-C249-4554-A0C2-D3F1F97E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6CE-DB70-4AD8-AA46-94EC5785DF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17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41C662-5A6C-4226-84C6-1FDB3848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E2B434-4638-4236-B973-4A5D411A2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45E7EB-9D29-4872-AE62-BB49E1F4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5F4B68-B455-4D32-A85C-C592D794E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472738-B6A1-477D-AD68-72530632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EFF2-A8F5-4A6F-9D5B-E28613CB31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51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1B3D2B-F21F-4797-880A-13E62115D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F2A2FB-4296-47A1-B75F-35A2E875E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A92A-7C2C-4379-AD6B-7EE778DDC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907611-88E5-4907-A655-83D56406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8F3C95-E6C5-4263-A0EB-B2B1E0F8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65F2-00D8-4681-83A3-BBFFD53D77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48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BF29F1-2589-48AD-9FB6-C3A9E22C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3ED3A8-9408-4850-A927-3EEE31936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79BBA7-C1F0-408E-AD8A-9B9186F7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B036E7-C9CF-47E7-A5B7-31DCB0BD1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6944EF-61FC-4CB7-8CA6-566022484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B580-8843-4E90-9A06-17769E84E4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61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44FB26-2EC4-4015-9AC8-5DDF46463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4A8A45-D613-4AD7-AB08-9C28BE662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67AD15-9B03-4D96-B094-2ADFEB4D5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8A506B-D0C8-4DB3-BFA8-CCDE2C88E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CBCC72-FE28-4922-A5D0-FAFF55965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8198-08AE-4132-A680-EACAFBF017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26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4E17F7-F633-4B10-A2DD-5C6808032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E0A89B-B239-4C31-B024-E42079ABC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5A18F2E-FB37-4CA5-9A98-1D27BC39C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1EE20F-2183-4973-AB43-2C81EFD28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95646A-9BD0-4C29-81F7-EE68FC85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5D5FC2-AE4E-48C6-B200-B663AD76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2FD-A4A4-4837-83F7-238A03FBB0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70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376AFF-A0F9-4C19-8F5A-E77DD476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42AE0C-2133-42A4-A63D-9DFC30744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9C8E3F6-2F4E-4A00-800C-23BD4A80B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E58563-8D36-46AE-9C8D-2C3C187AD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759EFD2-0F4E-40B0-A450-5043135F6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8905F95-7C25-4F5C-975F-D91826A8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BCB3805-DC0D-4674-8D1C-5292DCAE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7040FCE-0311-4800-8FEE-A69A93A7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E5AE-7EAB-4CD6-9D1E-9A980C8776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0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B7D78C-C922-4D9E-AC3B-2D6C38B5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97D1524-3550-4AB2-AF51-766AB995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53EA28-804B-415C-B50A-655150A2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5B1010-D8A9-4E5A-A083-FEAB7E021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7F3-675F-4CB2-B180-1BE9B05DDC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64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1E24ED-1EB6-4E7F-B6F1-268905C4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148B19A-24FF-41AF-9CA3-90DD99B33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A9CEB8-364C-4B06-A585-9AE40779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6E97-F173-4C9D-A55F-573CBFE6EF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92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C0D4AA-C498-456D-B326-F46BECE3F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823670-EFD5-4AD1-B5C6-EE190E290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A9FD81-E4BE-4F2C-B8A2-B6A6B7538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61DDC1-FC36-4AD7-BC08-F298BD455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5352C9-CEFB-417F-8904-1DAFDF5E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5EB84D-E3AE-45A4-BD58-EC690AF3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9F82-9F12-4D69-ACF9-146336F5EF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0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7D848-8A1A-4272-9014-D17274E93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5FF937-39B8-4560-9898-41A05DB9B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D00608A-04A7-4B0D-BED4-EBADC4D39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52D4F0-DA39-47FE-A0E4-A583C86C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E906DC-7085-44CE-BFEC-5E786FBD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B7EBF9-002A-4E8E-8CAC-57DA58F5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1265-F8EE-49AE-8C81-8734DC2CDC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8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5DF8194-EB87-47A9-ACC0-89153080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2AA3C6-B91D-4509-84B7-594BB930F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9F4D4F-E672-4130-BD10-98AC717D7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Univers LT Std 45 Light" panose="020B0403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611405-040C-4583-BCDD-791E9604B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Univers LT Std 45 Light" panose="020B0403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839737-4E00-4A1F-8EDC-5EC69DEAE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Univers LT Std 45 Light" panose="020B0403020202020204" pitchFamily="34" charset="0"/>
              </a:defRPr>
            </a:lvl1pPr>
          </a:lstStyle>
          <a:p>
            <a:fld id="{38BB3AC2-D1E0-4740-9722-BA4151A56D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67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Univers LT Std 45 Light" panose="020B0403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Univers LT Std 45 Light" panose="020B0403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Univers LT Std 45 Light" panose="020B0403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Univers LT Std 45 Light" panose="020B0403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Univers LT Std 45 Light" panose="020B0403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Univers LT Std 45 Light" panose="020B0403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2">
            <a:extLst>
              <a:ext uri="{FF2B5EF4-FFF2-40B4-BE49-F238E27FC236}">
                <a16:creationId xmlns:a16="http://schemas.microsoft.com/office/drawing/2014/main" xmlns="" id="{CE8E53FD-3C9F-4F28-8F8C-6222CA90BC89}"/>
              </a:ext>
            </a:extLst>
          </p:cNvPr>
          <p:cNvSpPr txBox="1"/>
          <p:nvPr/>
        </p:nvSpPr>
        <p:spPr>
          <a:xfrm>
            <a:off x="0" y="15240"/>
            <a:ext cx="9144000" cy="1489075"/>
          </a:xfrm>
          <a:prstGeom prst="rect">
            <a:avLst/>
          </a:prstGeom>
          <a:solidFill>
            <a:srgbClr val="00AEEF"/>
          </a:solidFill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>
                <a:solidFill>
                  <a:srgbClr val="FFFFFF"/>
                </a:solidFill>
                <a:effectLst/>
                <a:latin typeface="UniversLTStd-Light" panose="020B0403020202020204" pitchFamily="34" charset="0"/>
                <a:ea typeface="Calibri" panose="020F0502020204030204" pitchFamily="34" charset="0"/>
                <a:cs typeface="UniversLTStd-Light" panose="020B0403020202020204" pitchFamily="34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9D264F2-4552-43DB-9E9E-DCF07125CC41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"/>
            <a:ext cx="3352800" cy="9680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xmlns="" id="{C35C903D-127A-4640-8AB5-295DD388FD09}"/>
              </a:ext>
            </a:extLst>
          </p:cNvPr>
          <p:cNvSpPr txBox="1"/>
          <p:nvPr/>
        </p:nvSpPr>
        <p:spPr>
          <a:xfrm>
            <a:off x="0" y="1638299"/>
            <a:ext cx="9144000" cy="3581401"/>
          </a:xfrm>
          <a:prstGeom prst="rect">
            <a:avLst/>
          </a:prstGeom>
          <a:solidFill>
            <a:srgbClr val="C7EDFB"/>
          </a:solidFill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0000"/>
              </a:solidFill>
              <a:latin typeface="UniversLTStd-UltraCn" panose="020B0608030502060204" pitchFamily="34" charset="0"/>
              <a:ea typeface="Calibri" panose="020F0502020204030204" pitchFamily="34" charset="0"/>
              <a:cs typeface="UniversLTStd-UltraCn" panose="020B060803050206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0000"/>
              </a:solidFill>
              <a:latin typeface="UniversLTStd-UltraCn" panose="020B0608030502060204" pitchFamily="34" charset="0"/>
              <a:ea typeface="Calibri" panose="020F0502020204030204" pitchFamily="34" charset="0"/>
              <a:cs typeface="UniversLTStd-UltraCn" panose="020B060803050206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COMMUNITY</a:t>
            </a:r>
            <a:r>
              <a:rPr lang="en-US" sz="4000" dirty="0"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ENGAGEMENT</a:t>
            </a:r>
            <a:endParaRPr lang="en-US" sz="4000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TRAINING OF TRAINERS MANUAL</a:t>
            </a:r>
            <a:endParaRPr lang="en-US" sz="4000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1100" b="1" u="sng" dirty="0">
              <a:solidFill>
                <a:srgbClr val="000000"/>
              </a:solidFill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UniversLTStd-Light" panose="020B0403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1100" b="1" u="sng" dirty="0">
              <a:solidFill>
                <a:srgbClr val="000000"/>
              </a:solidFill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UniversLTStd-Light" panose="020B0403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Light" panose="020B0403020202020204" pitchFamily="34" charset="0"/>
              </a:rPr>
              <a:t>FOR USE BY FRONT-LINE TRAINERS IN LEBANON</a:t>
            </a:r>
            <a:r>
              <a:rPr lang="en-US" sz="2000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 </a:t>
            </a:r>
            <a:endParaRPr lang="en-US" sz="2000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600" dirty="0">
                <a:solidFill>
                  <a:srgbClr val="000000"/>
                </a:solidFill>
                <a:effectLst/>
                <a:latin typeface="UniversLTStd-UltraCn" panose="020B060803050206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600" dirty="0">
                <a:solidFill>
                  <a:srgbClr val="000000"/>
                </a:solidFill>
                <a:effectLst/>
                <a:latin typeface="UniversLTStd-UltraCn" panose="020B060803050206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32">
            <a:extLst>
              <a:ext uri="{FF2B5EF4-FFF2-40B4-BE49-F238E27FC236}">
                <a16:creationId xmlns:a16="http://schemas.microsoft.com/office/drawing/2014/main" xmlns="" id="{D13F9A9B-6940-4CB7-8545-B7D6C08F3AA7}"/>
              </a:ext>
            </a:extLst>
          </p:cNvPr>
          <p:cNvSpPr txBox="1"/>
          <p:nvPr/>
        </p:nvSpPr>
        <p:spPr>
          <a:xfrm>
            <a:off x="0" y="5353684"/>
            <a:ext cx="9144000" cy="1524000"/>
          </a:xfrm>
          <a:prstGeom prst="rect">
            <a:avLst/>
          </a:prstGeom>
          <a:solidFill>
            <a:srgbClr val="00AEEF"/>
          </a:solidFill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Goals, learning objectives and outcomes, and session plans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45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4"/>
            <a:ext cx="7886700" cy="4803775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  <a:latin typeface="+mj-lt"/>
              </a:rPr>
              <a:t>A. Preparing for the training: </a:t>
            </a:r>
            <a:r>
              <a:rPr lang="en-US" sz="2400" b="1" i="1" dirty="0">
                <a:solidFill>
                  <a:srgbClr val="0070C0"/>
                </a:solidFill>
                <a:latin typeface="+mj-lt"/>
              </a:rPr>
              <a:t>“Cont.” </a:t>
            </a:r>
            <a:endParaRPr lang="en-US" i="1" dirty="0">
              <a:solidFill>
                <a:srgbClr val="0070C0"/>
              </a:solidFill>
              <a:latin typeface="+mj-lt"/>
            </a:endParaRPr>
          </a:p>
          <a:p>
            <a:r>
              <a:rPr lang="en-US" b="1" dirty="0">
                <a:latin typeface="+mj-lt"/>
              </a:rPr>
              <a:t>1 Weeks Prior: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>
                <a:latin typeface="+mj-lt"/>
              </a:rPr>
              <a:t>Confirm participant attendance 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>
                <a:latin typeface="+mj-lt"/>
              </a:rPr>
              <a:t>prepare stationary: notebooks, marker pens, flipcharts, pens, nametags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>
                <a:latin typeface="+mj-lt"/>
              </a:rPr>
              <a:t>Print out all handouts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>
                <a:latin typeface="+mj-lt"/>
              </a:rPr>
              <a:t>Reserve equipment needed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AFB5F708-C021-4F2E-96D4-95D933A17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>
                <a:solidFill>
                  <a:srgbClr val="002060"/>
                </a:solidFill>
              </a:rPr>
              <a:t>Planning &amp; Logistics for the Training Workshop</a:t>
            </a:r>
            <a:endParaRPr lang="en-US" altLang="en-US" sz="4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67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39240"/>
            <a:ext cx="8686800" cy="5166360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  <a:latin typeface="+mj-lt"/>
              </a:rPr>
              <a:t>A. Preparing for the training: </a:t>
            </a:r>
            <a:r>
              <a:rPr lang="en-US" sz="2400" b="1" i="1" dirty="0">
                <a:solidFill>
                  <a:srgbClr val="0070C0"/>
                </a:solidFill>
                <a:latin typeface="+mj-lt"/>
              </a:rPr>
              <a:t>“Cont.” </a:t>
            </a:r>
            <a:endParaRPr lang="en-US" i="1" dirty="0">
              <a:solidFill>
                <a:srgbClr val="0070C0"/>
              </a:solidFill>
              <a:latin typeface="+mj-lt"/>
            </a:endParaRPr>
          </a:p>
          <a:p>
            <a:r>
              <a:rPr lang="en-US" b="1" dirty="0">
                <a:latin typeface="+mj-lt"/>
              </a:rPr>
              <a:t>The Day Before the Training: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>
                <a:latin typeface="+mj-lt"/>
              </a:rPr>
              <a:t>Pack all materials 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>
                <a:latin typeface="+mj-lt"/>
              </a:rPr>
              <a:t>Check all equipment to ensure it is working properly.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>
                <a:latin typeface="+mj-lt"/>
              </a:rPr>
              <a:t>Hold Facilitators Meeting: </a:t>
            </a:r>
          </a:p>
          <a:p>
            <a:pPr marL="1265238" lvl="2" indent="-350838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Confirm/Finalize the Course Agenda </a:t>
            </a:r>
          </a:p>
          <a:p>
            <a:pPr marL="1265238" lvl="2" indent="-350838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Go over any questions on content &amp; methods</a:t>
            </a:r>
          </a:p>
          <a:p>
            <a:pPr marL="1265238" lvl="2" indent="-350838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Discuss expectations and the importance of teamwork </a:t>
            </a:r>
          </a:p>
          <a:p>
            <a:pPr marL="1265238" lvl="2" indent="-350838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At the end of the meeting, go to prepare the room set-up for the following day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F75B85C3-706C-46C5-8132-6EE3465F0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>
                <a:solidFill>
                  <a:srgbClr val="002060"/>
                </a:solidFill>
              </a:rPr>
              <a:t>Planning &amp; Logistics for the Training Workshop</a:t>
            </a:r>
            <a:endParaRPr lang="en-US" altLang="en-US" sz="4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79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153400" cy="4191000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en-US" b="1" dirty="0">
                <a:solidFill>
                  <a:srgbClr val="0070C0"/>
                </a:solidFill>
                <a:latin typeface="+mj-lt"/>
              </a:rPr>
              <a:t>B. During the Training:</a:t>
            </a:r>
          </a:p>
          <a:p>
            <a:pPr marL="854075" lvl="1" indent="-396875">
              <a:lnSpc>
                <a:spcPct val="170000"/>
              </a:lnSpc>
              <a:buFont typeface="Univers LT Std 45 Light" panose="020B0403020202020204" pitchFamily="34" charset="0"/>
              <a:buChar char="−"/>
            </a:pPr>
            <a:r>
              <a:rPr lang="en-US" sz="2000" dirty="0">
                <a:latin typeface="+mj-lt"/>
              </a:rPr>
              <a:t>Room Set-Up: Set up room in a U Shape and make sure there are round tables to accommodate small group work. </a:t>
            </a:r>
            <a:r>
              <a:rPr lang="en-US" dirty="0">
                <a:latin typeface="+mj-lt"/>
              </a:rPr>
              <a:t>(Effective training should not have more than 25 participants) </a:t>
            </a:r>
            <a:endParaRPr lang="en-US" sz="4400" dirty="0">
              <a:latin typeface="+mj-lt"/>
            </a:endParaRPr>
          </a:p>
          <a:p>
            <a:pPr marL="854075" lvl="1" indent="-396875">
              <a:lnSpc>
                <a:spcPct val="170000"/>
              </a:lnSpc>
              <a:buFont typeface="Univers LT Std 45 Light" panose="020B0403020202020204" pitchFamily="34" charset="0"/>
              <a:buChar char="−"/>
            </a:pPr>
            <a:r>
              <a:rPr lang="en-US" sz="2000" dirty="0">
                <a:latin typeface="+mj-lt"/>
              </a:rPr>
              <a:t>Set up a facilitators’ table and a table for hand-outs and supplies.</a:t>
            </a:r>
          </a:p>
          <a:p>
            <a:pPr marL="854075" lvl="1" indent="-396875">
              <a:lnSpc>
                <a:spcPct val="170000"/>
              </a:lnSpc>
              <a:buFont typeface="Univers LT Std 45 Light" panose="020B0403020202020204" pitchFamily="34" charset="0"/>
              <a:buChar char="−"/>
            </a:pPr>
            <a:r>
              <a:rPr lang="en-US" sz="2000" dirty="0">
                <a:latin typeface="+mj-lt"/>
              </a:rPr>
              <a:t>Ensure availability of water and coffee breaks in the proper time as the training agenda 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9B1805A1-ED3E-49B2-A40D-8F0D24916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>
                <a:solidFill>
                  <a:srgbClr val="002060"/>
                </a:solidFill>
              </a:rPr>
              <a:t>Planning &amp; Logistics for the Training Workshop</a:t>
            </a:r>
            <a:endParaRPr lang="en-US" altLang="en-US" sz="4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21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9B1805A1-ED3E-49B2-A40D-8F0D24916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>
                <a:solidFill>
                  <a:srgbClr val="002060"/>
                </a:solidFill>
              </a:rPr>
              <a:t>Planning &amp; Logistics for the Training Workshop</a:t>
            </a:r>
            <a:endParaRPr lang="en-US" altLang="en-US" sz="4300" b="1" dirty="0">
              <a:solidFill>
                <a:srgbClr val="00206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584960"/>
            <a:ext cx="8763000" cy="50139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0070C0"/>
                </a:solidFill>
                <a:latin typeface="+mj-lt"/>
              </a:rPr>
              <a:t>C. After the Training:</a:t>
            </a:r>
          </a:p>
          <a:p>
            <a:pPr marL="0" lvl="0" indent="0">
              <a:buNone/>
            </a:pPr>
            <a:endParaRPr lang="en-US" sz="600" dirty="0">
              <a:latin typeface="+mj-lt"/>
            </a:endParaRPr>
          </a:p>
          <a:p>
            <a:pPr marL="457200" lvl="1" indent="0">
              <a:buNone/>
            </a:pPr>
            <a:r>
              <a:rPr lang="en-US" sz="2800" b="1" dirty="0">
                <a:latin typeface="+mj-lt"/>
              </a:rPr>
              <a:t>Evaluations:</a:t>
            </a:r>
            <a:r>
              <a:rPr lang="en-US" sz="2800" dirty="0">
                <a:latin typeface="+mj-lt"/>
              </a:rPr>
              <a:t> </a:t>
            </a:r>
          </a:p>
          <a:p>
            <a:pPr marL="1036638" lvl="1" indent="-350838">
              <a:lnSpc>
                <a:spcPct val="160000"/>
              </a:lnSpc>
              <a:buFont typeface="Univers LT Std 45 Light" panose="020B0403020202020204" pitchFamily="34" charset="0"/>
              <a:buChar char="−"/>
            </a:pPr>
            <a:r>
              <a:rPr lang="en-US" dirty="0">
                <a:latin typeface="+mj-lt"/>
              </a:rPr>
              <a:t>Review the Course Evaluations and compile the quantitative and qualitative data to enter into the training report</a:t>
            </a:r>
          </a:p>
          <a:p>
            <a:pPr marL="1036638" lvl="1" indent="-350838">
              <a:lnSpc>
                <a:spcPct val="160000"/>
              </a:lnSpc>
              <a:buFont typeface="Univers LT Std 45 Light" panose="020B0403020202020204" pitchFamily="34" charset="0"/>
              <a:buChar char="−"/>
            </a:pPr>
            <a:r>
              <a:rPr lang="en-US" dirty="0">
                <a:latin typeface="+mj-lt"/>
              </a:rPr>
              <a:t>Incorporate the suggestions into the curriculum and into future trainings. </a:t>
            </a:r>
          </a:p>
          <a:p>
            <a:pPr marL="457200" lvl="1" indent="0">
              <a:buNone/>
            </a:pPr>
            <a:r>
              <a:rPr lang="en-US" sz="2800" b="1" dirty="0">
                <a:latin typeface="+mj-lt"/>
              </a:rPr>
              <a:t>Training Data: </a:t>
            </a:r>
          </a:p>
          <a:p>
            <a:pPr marL="1036638" lvl="1" indent="-350838">
              <a:lnSpc>
                <a:spcPct val="160000"/>
              </a:lnSpc>
              <a:buFont typeface="Univers LT Std 45 Light" panose="020B0403020202020204" pitchFamily="34" charset="0"/>
              <a:buChar char="−"/>
            </a:pPr>
            <a:r>
              <a:rPr lang="en-US" dirty="0">
                <a:latin typeface="+mj-lt"/>
              </a:rPr>
              <a:t>Prepare a table of training participants for the training report, using both the registration forms and the signing sheet</a:t>
            </a:r>
          </a:p>
          <a:p>
            <a:pPr marL="1036638" lvl="1" indent="-350838">
              <a:lnSpc>
                <a:spcPct val="160000"/>
              </a:lnSpc>
              <a:buFont typeface="Univers LT Std 45 Light" panose="020B0403020202020204" pitchFamily="34" charset="0"/>
              <a:buChar char="−"/>
            </a:pPr>
            <a:r>
              <a:rPr lang="en-US" dirty="0">
                <a:latin typeface="+mj-lt"/>
              </a:rPr>
              <a:t>Enter the participant data into a training database using the registration forms.</a:t>
            </a:r>
          </a:p>
          <a:p>
            <a:pPr marL="498475" lvl="1" indent="0">
              <a:lnSpc>
                <a:spcPct val="160000"/>
              </a:lnSpc>
              <a:buNone/>
            </a:pPr>
            <a:r>
              <a:rPr lang="en-US" b="1" dirty="0">
                <a:latin typeface="+mj-lt"/>
              </a:rPr>
              <a:t>Workshop report:  </a:t>
            </a:r>
          </a:p>
          <a:p>
            <a:pPr marL="841375" lvl="1" indent="-342900">
              <a:lnSpc>
                <a:spcPct val="160000"/>
              </a:lnSpc>
              <a:buFont typeface="System Font Regular"/>
              <a:buChar char="-"/>
            </a:pPr>
            <a:r>
              <a:rPr lang="en-US" sz="2500" dirty="0">
                <a:latin typeface="+mj-lt"/>
              </a:rPr>
              <a:t>Develop a report post the training capturing the main issues raised or observed </a:t>
            </a:r>
            <a:r>
              <a:rPr lang="en-US" dirty="0">
                <a:latin typeface="+mj-lt"/>
              </a:rPr>
              <a:t>during the training </a:t>
            </a:r>
            <a:endParaRPr lang="en-US" b="1" dirty="0">
              <a:latin typeface="+mj-lt"/>
            </a:endParaRPr>
          </a:p>
          <a:p>
            <a:pPr marL="1036638" lvl="1" indent="-350838">
              <a:lnSpc>
                <a:spcPct val="160000"/>
              </a:lnSpc>
              <a:buFont typeface="Univers LT Std 45 Light" panose="020B0403020202020204" pitchFamily="34" charset="0"/>
              <a:buChar char="−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3151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130798-EADE-5C40-A990-BDD9B89B2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98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>
                <a:solidFill>
                  <a:srgbClr val="F26C27"/>
                </a:solidFill>
              </a:rPr>
              <a:t>What is a training session plan? Do we need a training session plan to plan for a training?</a:t>
            </a:r>
          </a:p>
        </p:txBody>
      </p:sp>
    </p:spTree>
    <p:extLst>
      <p:ext uri="{BB962C8B-B14F-4D97-AF65-F5344CB8AC3E}">
        <p14:creationId xmlns:p14="http://schemas.microsoft.com/office/powerpoint/2010/main" val="1074617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6"/>
            <a:ext cx="8229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What is a training session plan?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87874"/>
          </a:xfrm>
        </p:spPr>
        <p:txBody>
          <a:bodyPr>
            <a:normAutofit/>
          </a:bodyPr>
          <a:lstStyle/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400" dirty="0"/>
              <a:t>An Organized description of activities and resources that is used to guide a group toward a specific learning objective.</a:t>
            </a:r>
          </a:p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400" dirty="0"/>
              <a:t>It details:</a:t>
            </a:r>
          </a:p>
          <a:p>
            <a:pPr marL="739775" lvl="1" indent="-396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  <a:buFont typeface="Univers LT Std 45 Light" panose="020B0403020202020204" pitchFamily="34" charset="0"/>
              <a:buChar char="−"/>
            </a:pPr>
            <a:r>
              <a:rPr lang="en-US" sz="2400" dirty="0"/>
              <a:t>The subject matter that you'll teach,</a:t>
            </a:r>
          </a:p>
          <a:p>
            <a:pPr marL="739775" lvl="1" indent="-396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  <a:buFont typeface="Univers LT Std 45 Light" panose="020B0403020202020204" pitchFamily="34" charset="0"/>
              <a:buChar char="−"/>
            </a:pPr>
            <a:r>
              <a:rPr lang="en-US" sz="2400" dirty="0"/>
              <a:t>How long each section should take,</a:t>
            </a:r>
          </a:p>
          <a:p>
            <a:pPr marL="739775" lvl="1" indent="-396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  <a:buFont typeface="Univers LT Std 45 Light" panose="020B0403020202020204" pitchFamily="34" charset="0"/>
              <a:buChar char="−"/>
            </a:pPr>
            <a:r>
              <a:rPr lang="en-US" sz="2400" dirty="0"/>
              <a:t>Methods of instruction,</a:t>
            </a:r>
          </a:p>
          <a:p>
            <a:pPr marL="739775" lvl="1" indent="-396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  <a:buFont typeface="Univers LT Std 45 Light" panose="020B0403020202020204" pitchFamily="34" charset="0"/>
              <a:buChar char="−"/>
            </a:pPr>
            <a:r>
              <a:rPr lang="en-US" sz="2400" dirty="0"/>
              <a:t>Measures to check that people have learned what you needed them to learn.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0838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Why Use a Training Session Plan?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30363"/>
            <a:ext cx="8229600" cy="4648200"/>
          </a:xfrm>
        </p:spPr>
        <p:txBody>
          <a:bodyPr>
            <a:normAutofit lnSpcReduction="10000"/>
          </a:bodyPr>
          <a:lstStyle/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400" dirty="0"/>
              <a:t>It helps in organizing the session for best outcomes </a:t>
            </a:r>
          </a:p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400" dirty="0"/>
              <a:t>Helps keep time allocated and ensure diversity of training techniques used</a:t>
            </a:r>
          </a:p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400" dirty="0"/>
              <a:t>A great tool for new trainers to help them follow the step by step planned sessions </a:t>
            </a:r>
          </a:p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400" dirty="0"/>
              <a:t>As you plan, you visualize each step of the session</a:t>
            </a:r>
          </a:p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400" dirty="0"/>
              <a:t>Help to present information in a logical order</a:t>
            </a:r>
          </a:p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400" dirty="0"/>
              <a:t>After your session, you can use your plan to work out what went well – and what didn't </a:t>
            </a:r>
          </a:p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400" dirty="0"/>
              <a:t>It will be invaluable for a substitute trainers.</a:t>
            </a:r>
          </a:p>
        </p:txBody>
      </p:sp>
    </p:spTree>
    <p:extLst>
      <p:ext uri="{BB962C8B-B14F-4D97-AF65-F5344CB8AC3E}">
        <p14:creationId xmlns:p14="http://schemas.microsoft.com/office/powerpoint/2010/main" val="1924648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95783"/>
            <a:ext cx="7886700" cy="84721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Training Session Plan Template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07864"/>
              </p:ext>
            </p:extLst>
          </p:nvPr>
        </p:nvGraphicFramePr>
        <p:xfrm>
          <a:off x="476250" y="1656651"/>
          <a:ext cx="7924800" cy="1868298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20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Univers LT Std 45 Light" panose="020B0403020202020204" pitchFamily="34" charset="0"/>
                        </a:rPr>
                        <a:t>Learning Objectives</a:t>
                      </a:r>
                      <a:endParaRPr lang="en-US" sz="1800" dirty="0"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26C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7797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Univers LT Std 45 Light" panose="020B0403020202020204" pitchFamily="34" charset="0"/>
                        </a:rPr>
                        <a:t>----------------------------------------------------------------------------------------</a:t>
                      </a:r>
                      <a:endParaRPr lang="en-US" sz="1800" dirty="0">
                        <a:effectLst/>
                        <a:latin typeface="Univers LT Std 45 Light" panose="020B0403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Univers LT Std 45 Light" panose="020B0403020202020204" pitchFamily="34" charset="0"/>
                        </a:rPr>
                        <a:t>----------------------------------------------------------------------------------------</a:t>
                      </a:r>
                      <a:endParaRPr lang="en-US" sz="1800" dirty="0">
                        <a:effectLst/>
                        <a:latin typeface="Univers LT Std 45 Light" panose="020B0403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Univers LT Std 45 Light" panose="020B0403020202020204" pitchFamily="34" charset="0"/>
                        </a:rPr>
                        <a:t>---------------------------------------------------------------------------------------</a:t>
                      </a:r>
                      <a:endParaRPr lang="en-US" sz="1800" dirty="0">
                        <a:effectLst/>
                        <a:latin typeface="Univers LT Std 45 Light" panose="020B0403020202020204" pitchFamily="34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085823"/>
              </p:ext>
            </p:extLst>
          </p:nvPr>
        </p:nvGraphicFramePr>
        <p:xfrm>
          <a:off x="277812" y="4038600"/>
          <a:ext cx="8321676" cy="200977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3869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9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5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87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69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694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Objective</a:t>
                      </a:r>
                      <a:endParaRPr lang="en-US" sz="1600" dirty="0"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Key Points</a:t>
                      </a:r>
                      <a:endParaRPr lang="en-US" sz="1600" dirty="0"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Audiovisuals</a:t>
                      </a:r>
                      <a:endParaRPr lang="en-US" sz="1600" dirty="0"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Training Method(s)</a:t>
                      </a:r>
                      <a:endParaRPr lang="en-US" sz="1600" dirty="0"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Allocated Time</a:t>
                      </a:r>
                      <a:endParaRPr lang="en-US" sz="1600" dirty="0"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Evidence of Learning</a:t>
                      </a:r>
                      <a:endParaRPr lang="en-US" sz="1600" dirty="0"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247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65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Training Session Plan Template 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947457"/>
              </p:ext>
            </p:extLst>
          </p:nvPr>
        </p:nvGraphicFramePr>
        <p:xfrm>
          <a:off x="406401" y="1358220"/>
          <a:ext cx="8001000" cy="1325564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278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Univers LT Std 45 Light" panose="020B0403020202020204" pitchFamily="34" charset="0"/>
                        </a:rPr>
                        <a:t>Training Course Title</a:t>
                      </a:r>
                      <a:endParaRPr lang="en-US" sz="1400" dirty="0"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26C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7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nivers LT Std 45 Light" panose="020B0403020202020204" pitchFamily="34" charset="0"/>
                        </a:rPr>
                        <a:t>Session/Topic: ________________Date:________</a:t>
                      </a:r>
                      <a:r>
                        <a:rPr lang="en-US" sz="2000" dirty="0">
                          <a:effectLst/>
                          <a:latin typeface="Univers LT Std 45 Light" panose="020B0403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82420"/>
              </p:ext>
            </p:extLst>
          </p:nvPr>
        </p:nvGraphicFramePr>
        <p:xfrm>
          <a:off x="406401" y="2928741"/>
          <a:ext cx="8001000" cy="1387094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Univers LT Std 45 Light" panose="020B0403020202020204" pitchFamily="34" charset="0"/>
                          <a:ea typeface="+mn-ea"/>
                          <a:cs typeface="+mn-cs"/>
                        </a:rPr>
                        <a:t>Session Outcome</a:t>
                      </a:r>
                    </a:p>
                  </a:txBody>
                  <a:tcPr marL="68580" marR="68580" marT="0" marB="0" anchor="ctr">
                    <a:solidFill>
                      <a:srgbClr val="F26C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09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nivers LT Std 45 Light" panose="020B0403020202020204" pitchFamily="34" charset="0"/>
                        </a:rPr>
                        <a:t> Key Learning Area: _____________________________________________</a:t>
                      </a:r>
                      <a:endParaRPr lang="en-US" sz="1600" dirty="0">
                        <a:effectLst/>
                        <a:latin typeface="Univers LT Std 45 Light" panose="020B0403020202020204" pitchFamily="34" charset="0"/>
                      </a:endParaRPr>
                    </a:p>
                    <a:p>
                      <a:pPr marL="0" marR="0" algn="ctr" fontAlgn="base">
                        <a:lnSpc>
                          <a:spcPts val="1465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33236"/>
              </p:ext>
            </p:extLst>
          </p:nvPr>
        </p:nvGraphicFramePr>
        <p:xfrm>
          <a:off x="406401" y="4661580"/>
          <a:ext cx="8001000" cy="167640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9664">
                <a:tc gridSpan="3"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Univers LT Std 45 Light" panose="020B04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Structure</a:t>
                      </a:r>
                      <a:endParaRPr lang="en-US" sz="1400" dirty="0"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6C2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67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Univers LT Std 45 Light" panose="020B04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Univers LT Std 45 Light" panose="020B04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Introduction (Set):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Univers LT Std 45 Light" panose="020B04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Teaching Approaches (method(s)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384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Training Session Plan Template 2 </a:t>
            </a:r>
            <a:r>
              <a:rPr lang="en-US" sz="2800" b="1" i="1" dirty="0">
                <a:solidFill>
                  <a:srgbClr val="002060"/>
                </a:solidFill>
              </a:rPr>
              <a:t>(Cont.)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028760"/>
              </p:ext>
            </p:extLst>
          </p:nvPr>
        </p:nvGraphicFramePr>
        <p:xfrm>
          <a:off x="381001" y="2285999"/>
          <a:ext cx="8001000" cy="1325563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51296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Univers LT Std 45 Light" panose="020B04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Assessment </a:t>
                      </a: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Univers LT Std 45 Light" panose="020B0403020202020204" pitchFamily="34" charset="0"/>
                          <a:ea typeface="+mn-ea"/>
                          <a:cs typeface="+mn-cs"/>
                        </a:rPr>
                        <a:t>Methodology</a:t>
                      </a:r>
                    </a:p>
                  </a:txBody>
                  <a:tcPr marL="68580" marR="68580" marT="0" marB="0" anchor="ctr">
                    <a:solidFill>
                      <a:srgbClr val="F26C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2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Univers LT Std 45 Light" panose="020B0403020202020204" pitchFamily="34" charset="0"/>
                          <a:ea typeface="+mn-ea"/>
                          <a:cs typeface="+mn-cs"/>
                        </a:rPr>
                        <a:t>e.g. pre and post test, observation…etc</a:t>
                      </a:r>
                      <a:endParaRPr lang="en-US" sz="1600" dirty="0"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23276"/>
              </p:ext>
            </p:extLst>
          </p:nvPr>
        </p:nvGraphicFramePr>
        <p:xfrm>
          <a:off x="381001" y="3886200"/>
          <a:ext cx="8001000" cy="220980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89281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Univers LT Std 45 Light" panose="020B04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Resources 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Univers LT Std 45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26C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05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Univers LT Std 45 Light" panose="020B04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(Include equipment required for class and/or for trainer preparation)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Univers LT Std 45 Light" panose="020B04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e.g. flip chart, videos, presentations, role play scenarios ..etc.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Univers LT Std 45 Light" panose="020B04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03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Training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Goal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886700" cy="4351338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</a:tabLst>
            </a:pPr>
            <a:r>
              <a:rPr lang="en-US" sz="2800" dirty="0">
                <a:latin typeface="Calibri"/>
                <a:ea typeface="Calibri"/>
                <a:cs typeface="Calibri"/>
              </a:rPr>
              <a:t>Goals define the overall purpose of the training in broad, general terms and do not usually provide guidance on how to achieve them. It is a long-term aim that requires several projects to attain it. 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</a:tabLst>
            </a:pPr>
            <a:endParaRPr lang="en-US" sz="2800" dirty="0" smtClean="0">
              <a:latin typeface="Calibri"/>
              <a:ea typeface="Calibri"/>
              <a:cs typeface="Calibri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Examples</a:t>
            </a:r>
            <a:r>
              <a:rPr lang="en-US" sz="2800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:</a:t>
            </a:r>
            <a:endParaRPr lang="en-US" sz="2800" dirty="0">
              <a:solidFill>
                <a:schemeClr val="accent2"/>
              </a:solidFill>
              <a:latin typeface="Calibri"/>
              <a:ea typeface="Calibri"/>
              <a:cs typeface="Arial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ea typeface="Calibri"/>
                <a:cs typeface="Calibri"/>
              </a:rPr>
              <a:t>To capacity build and strengthen FW to better perform their job.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sz="2800" dirty="0">
                <a:latin typeface="Calibri"/>
                <a:ea typeface="Calibri"/>
                <a:cs typeface="Calibri"/>
              </a:rPr>
              <a:t>decrease the mortality rate of children aged 0-5 years in this city by 20% within 2 years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7016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-1296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Training Session Plan Template 3 </a:t>
            </a:r>
          </a:p>
        </p:txBody>
      </p:sp>
      <p:sp>
        <p:nvSpPr>
          <p:cNvPr id="4" name="Rectangle 3"/>
          <p:cNvSpPr/>
          <p:nvPr/>
        </p:nvSpPr>
        <p:spPr>
          <a:xfrm>
            <a:off x="488950" y="1676400"/>
            <a:ext cx="7924800" cy="4708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F36C27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 # -------</a:t>
            </a:r>
            <a:endParaRPr lang="en-US" sz="2400" b="1" dirty="0"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 Title -----------------------------------------------------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Activity 1: </a:t>
            </a:r>
            <a:r>
              <a:rPr lang="en-US" sz="2400" b="1" dirty="0">
                <a:solidFill>
                  <a:srgbClr val="002060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----------------------------------------------------------------</a:t>
            </a:r>
            <a:endParaRPr lang="en-US" sz="2000" dirty="0"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Allocated Time: ------ minutes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Objective(s)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--------------------------------------------------------------------------------------------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--------------------------------------------------------------------------------------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Method(s) ------------------------------------------------------------------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Materials ------------------------------------------------------------------------------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rgbClr val="002060"/>
              </a:solidFill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78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Training Session Plan Template 3 </a:t>
            </a:r>
            <a:r>
              <a:rPr lang="en-US" sz="3200" b="1" i="1" dirty="0">
                <a:solidFill>
                  <a:srgbClr val="002060"/>
                </a:solidFill>
              </a:rPr>
              <a:t>(Cont.)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704297"/>
            <a:ext cx="7620000" cy="468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Preparations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--------------------------------------------------------------------------------------------------------------------------------------------------------------------------------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--------------------------------------------------------------------------------------------------------------------------------------------------------------------------------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 (activity implementation steps)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42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778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Training Session </a:t>
            </a:r>
            <a:r>
              <a:rPr lang="en-US" sz="4000" b="1" dirty="0">
                <a:latin typeface="+mn-lt"/>
              </a:rPr>
              <a:t>P</a:t>
            </a:r>
            <a:r>
              <a:rPr lang="en-US" sz="4000" b="1" dirty="0" smtClean="0">
                <a:latin typeface="+mn-lt"/>
              </a:rPr>
              <a:t>lan </a:t>
            </a:r>
            <a:r>
              <a:rPr lang="en-US" sz="4000" b="1" dirty="0">
                <a:latin typeface="+mn-lt"/>
              </a:rPr>
              <a:t>T</a:t>
            </a:r>
            <a:r>
              <a:rPr lang="en-US" sz="4000" b="1" dirty="0" smtClean="0">
                <a:latin typeface="+mn-lt"/>
              </a:rPr>
              <a:t>emplate 4</a:t>
            </a:r>
            <a:endParaRPr lang="en-US" sz="40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926248"/>
              </p:ext>
            </p:extLst>
          </p:nvPr>
        </p:nvGraphicFramePr>
        <p:xfrm>
          <a:off x="609599" y="762000"/>
          <a:ext cx="7543801" cy="5756965"/>
        </p:xfrm>
        <a:graphic>
          <a:graphicData uri="http://schemas.openxmlformats.org/drawingml/2006/table">
            <a:tbl>
              <a:tblPr firstRow="1" firstCol="1" bandRow="1"/>
              <a:tblGrid>
                <a:gridCol w="1077686"/>
                <a:gridCol w="1905643"/>
                <a:gridCol w="1392799"/>
                <a:gridCol w="1593683"/>
                <a:gridCol w="1573990"/>
              </a:tblGrid>
              <a:tr h="3409504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Title: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Target Audience: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Date/time</a:t>
                      </a:r>
                      <a:r>
                        <a:rPr lang="en-US" sz="12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Duration: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Place</a:t>
                      </a:r>
                      <a:r>
                        <a:rPr lang="en-US" sz="12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General goal: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Learning Objectives: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1.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 Light"/>
                          <a:ea typeface="Calibri"/>
                          <a:cs typeface="Calibri"/>
                        </a:rPr>
                        <a:t>2.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Learning </a:t>
                      </a:r>
                      <a:r>
                        <a:rPr lang="en-US" sz="12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outcomes: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1.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 Light"/>
                          <a:ea typeface="Calibri"/>
                          <a:cs typeface="Calibri"/>
                        </a:rPr>
                        <a:t>2.</a:t>
                      </a:r>
                      <a:r>
                        <a:rPr lang="en-US" sz="1200" b="1" baseline="0" dirty="0" smtClean="0">
                          <a:effectLst/>
                          <a:latin typeface="Calibri Light"/>
                          <a:ea typeface="Calibri"/>
                          <a:cs typeface="Calibri"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1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Time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Content/message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Method/tool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Evaluation tool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Indicator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</a:tr>
              <a:tr h="2622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</a:tr>
              <a:tr h="2622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</a:tr>
              <a:tr h="2622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</a:tr>
              <a:tr h="2622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 Light"/>
                          <a:ea typeface="Times New Roman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687" marR="38687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80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5625"/>
            <a:ext cx="8305800" cy="4351338"/>
          </a:xfrm>
        </p:spPr>
        <p:txBody>
          <a:bodyPr>
            <a:noAutofit/>
          </a:bodyPr>
          <a:lstStyle/>
          <a:p>
            <a:pPr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/>
                <a:ea typeface="Calibri"/>
                <a:cs typeface="Calibri"/>
              </a:rPr>
              <a:t>Learning Specific </a:t>
            </a:r>
            <a:r>
              <a:rPr lang="en-US" sz="2800" dirty="0">
                <a:latin typeface="Calibri"/>
                <a:ea typeface="Calibri"/>
                <a:cs typeface="Calibri"/>
              </a:rPr>
              <a:t>objectives </a:t>
            </a:r>
            <a:r>
              <a:rPr lang="en-US" sz="2800" dirty="0" smtClean="0">
                <a:latin typeface="Calibri"/>
                <a:ea typeface="Calibri"/>
                <a:cs typeface="Calibri"/>
              </a:rPr>
              <a:t>represent </a:t>
            </a:r>
            <a:r>
              <a:rPr lang="en-US" sz="2800" dirty="0">
                <a:latin typeface="Calibri"/>
                <a:ea typeface="Calibri"/>
                <a:cs typeface="Calibri"/>
              </a:rPr>
              <a:t>what it is intended to be </a:t>
            </a:r>
            <a:r>
              <a:rPr lang="en-US" sz="2800" dirty="0" smtClean="0">
                <a:latin typeface="Calibri"/>
                <a:ea typeface="Calibri"/>
                <a:cs typeface="Calibri"/>
              </a:rPr>
              <a:t>done by the facilitator during the session/training. </a:t>
            </a:r>
          </a:p>
          <a:p>
            <a:pPr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/>
                <a:ea typeface="Calibri"/>
                <a:cs typeface="Calibri"/>
              </a:rPr>
              <a:t>They </a:t>
            </a:r>
            <a:r>
              <a:rPr lang="en-US" sz="2800" dirty="0">
                <a:latin typeface="Calibri"/>
                <a:ea typeface="Calibri"/>
                <a:cs typeface="Calibri"/>
              </a:rPr>
              <a:t>should be SMART: Specific, Measurable, Achievable, Relevant, and Time </a:t>
            </a:r>
            <a:r>
              <a:rPr lang="en-US" sz="2800" dirty="0" smtClean="0">
                <a:latin typeface="Calibri"/>
                <a:ea typeface="Calibri"/>
                <a:cs typeface="Calibri"/>
              </a:rPr>
              <a:t>bounded. </a:t>
            </a:r>
            <a:endParaRPr lang="en-US" sz="2800" dirty="0" smtClean="0">
              <a:latin typeface="Calibri"/>
              <a:ea typeface="Calibri"/>
              <a:cs typeface="Arial"/>
            </a:endParaRPr>
          </a:p>
          <a:p>
            <a:pPr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For </a:t>
            </a:r>
            <a:r>
              <a:rPr lang="en-US" sz="2800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example</a:t>
            </a:r>
            <a:r>
              <a:rPr lang="en-US" sz="2800" dirty="0">
                <a:latin typeface="Calibri"/>
                <a:ea typeface="Calibri"/>
                <a:cs typeface="Calibri"/>
              </a:rPr>
              <a:t>: during this session, the facilitator will discuss with 80 % of mothers 5 preventive factors to children mortality.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just"/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Learning Objectives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5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351338"/>
          </a:xfrm>
        </p:spPr>
        <p:txBody>
          <a:bodyPr>
            <a:noAutofit/>
          </a:bodyPr>
          <a:lstStyle/>
          <a:p>
            <a:pPr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It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is the result that should be seen, on the short term, the mid-term, and the long-term among people who received the intervention. 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Calibri"/>
                <a:ea typeface="Calibri"/>
                <a:cs typeface="Calibri"/>
              </a:rPr>
              <a:t>In </a:t>
            </a:r>
            <a:r>
              <a:rPr lang="en-US" sz="2400" dirty="0">
                <a:latin typeface="Calibri"/>
                <a:ea typeface="Calibri"/>
                <a:cs typeface="Calibri"/>
              </a:rPr>
              <a:t>learning </a:t>
            </a:r>
            <a:r>
              <a:rPr lang="en-US" sz="2400" dirty="0" smtClean="0">
                <a:latin typeface="Calibri"/>
                <a:ea typeface="Calibri"/>
                <a:cs typeface="Calibri"/>
              </a:rPr>
              <a:t>activities it is </a:t>
            </a:r>
            <a:r>
              <a:rPr lang="en-US" sz="2400" dirty="0">
                <a:latin typeface="Calibri"/>
                <a:ea typeface="Calibri"/>
                <a:cs typeface="Calibri"/>
              </a:rPr>
              <a:t>a statement of what the training participant is expected to acquire (stated in term of participants’ abilities) as a result of engaging in the learning activity. </a:t>
            </a:r>
          </a:p>
          <a:p>
            <a:pPr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Calibri"/>
                <a:ea typeface="Calibri"/>
                <a:cs typeface="Calibri"/>
              </a:rPr>
              <a:t>Well-written </a:t>
            </a:r>
            <a:r>
              <a:rPr lang="en-US" sz="2400" dirty="0">
                <a:latin typeface="Calibri"/>
                <a:ea typeface="Calibri"/>
                <a:cs typeface="Calibri"/>
              </a:rPr>
              <a:t>(SMART) learning outcomes are essential to build </a:t>
            </a:r>
            <a:r>
              <a:rPr lang="en-US" sz="2400" dirty="0" smtClean="0">
                <a:latin typeface="Calibri"/>
                <a:ea typeface="Calibri"/>
                <a:cs typeface="Calibri"/>
              </a:rPr>
              <a:t>the </a:t>
            </a:r>
            <a:r>
              <a:rPr lang="en-US" sz="2400" dirty="0">
                <a:latin typeface="Calibri"/>
                <a:ea typeface="Calibri"/>
                <a:cs typeface="Calibri"/>
              </a:rPr>
              <a:t>training materials as well as evaluating the achievement of desired results. </a:t>
            </a:r>
            <a:endParaRPr lang="en-US" sz="240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86700" cy="70167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Learning Outcomes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0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rgbClr val="F26B26"/>
                </a:solidFill>
                <a:latin typeface="Calibri"/>
                <a:ea typeface="Calibri"/>
                <a:cs typeface="Calibri"/>
              </a:rPr>
              <a:t>Examples: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80% of the mothers who attended the awareness will list 5 preventive factors to children death (short term expected outcome)</a:t>
            </a:r>
          </a:p>
          <a:p>
            <a:pPr marL="342900" marR="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/>
                <a:ea typeface="Calibri"/>
                <a:cs typeface="Calibri"/>
              </a:rPr>
              <a:t>By the end of the training session, participant will be able to: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400050" algn="l"/>
                <a:tab pos="571500" algn="l"/>
              </a:tabLst>
            </a:pPr>
            <a:r>
              <a:rPr lang="en-US" sz="2000" dirty="0">
                <a:latin typeface="Calibri"/>
                <a:ea typeface="Calibri"/>
                <a:cs typeface="Calibri"/>
              </a:rPr>
              <a:t>Define the terms community engagement, community mobilization, outreach, and campaign.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400050" algn="l"/>
                <a:tab pos="571500" algn="l"/>
              </a:tabLst>
            </a:pPr>
            <a:r>
              <a:rPr lang="en-US" sz="2000" dirty="0">
                <a:latin typeface="Calibri"/>
                <a:ea typeface="Calibri"/>
                <a:cs typeface="Calibri"/>
              </a:rPr>
              <a:t>Discuss the 5 steps in community engagement as explained during the session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Learning Outcomes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1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32475" y="1676400"/>
            <a:ext cx="8534400" cy="4681537"/>
          </a:xfrm>
        </p:spPr>
        <p:txBody>
          <a:bodyPr>
            <a:normAutofit/>
          </a:bodyPr>
          <a:lstStyle/>
          <a:p>
            <a:pPr marL="860425" lvl="1" indent="-349250" algn="just">
              <a:buSzPct val="90000"/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n-lt"/>
              </a:rPr>
              <a:t>Provide </a:t>
            </a:r>
            <a:r>
              <a:rPr lang="en-US" sz="2400" dirty="0">
                <a:latin typeface="+mn-lt"/>
              </a:rPr>
              <a:t>clarity about the purpose of the course. </a:t>
            </a:r>
            <a:endParaRPr lang="en-US" sz="2400" dirty="0" smtClean="0">
              <a:latin typeface="+mn-lt"/>
            </a:endParaRPr>
          </a:p>
          <a:p>
            <a:pPr marL="860425" lvl="1" indent="-349250" algn="just">
              <a:buSzPct val="90000"/>
              <a:buFont typeface="Courier New" panose="02070309020205020404" pitchFamily="49" charset="0"/>
              <a:buChar char="o"/>
            </a:pPr>
            <a:endParaRPr lang="en-US" sz="2400" dirty="0">
              <a:latin typeface="+mn-lt"/>
            </a:endParaRPr>
          </a:p>
          <a:p>
            <a:pPr marL="860425" lvl="1" indent="-349250" algn="just"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Guide the development of appropriate content, methods, and materials by the curriculum developer. </a:t>
            </a:r>
            <a:endParaRPr lang="en-US" sz="2400" dirty="0" smtClean="0">
              <a:latin typeface="+mn-lt"/>
            </a:endParaRPr>
          </a:p>
          <a:p>
            <a:pPr marL="860425" lvl="1" indent="-349250" algn="just">
              <a:buSzPct val="90000"/>
              <a:buFont typeface="Courier New" panose="02070309020205020404" pitchFamily="49" charset="0"/>
              <a:buChar char="o"/>
            </a:pPr>
            <a:endParaRPr lang="en-US" sz="2400" dirty="0">
              <a:latin typeface="+mn-lt"/>
            </a:endParaRPr>
          </a:p>
          <a:p>
            <a:pPr marL="860425" lvl="1" indent="-349250" algn="just"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Establish accountability between the learner and the trainer</a:t>
            </a:r>
            <a:r>
              <a:rPr lang="en-US" sz="2400" dirty="0" smtClean="0">
                <a:latin typeface="+mn-lt"/>
              </a:rPr>
              <a:t>.</a:t>
            </a:r>
          </a:p>
          <a:p>
            <a:pPr marL="860425" lvl="1" indent="-349250" algn="just">
              <a:buSzPct val="90000"/>
              <a:buFont typeface="Courier New" panose="02070309020205020404" pitchFamily="49" charset="0"/>
              <a:buChar char="o"/>
            </a:pPr>
            <a:endParaRPr lang="en-US" sz="2400" dirty="0">
              <a:latin typeface="+mn-lt"/>
            </a:endParaRPr>
          </a:p>
          <a:p>
            <a:pPr marL="860425" lvl="1" indent="-349250" algn="just"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Help trainers articulate exactly what they want participants to do by the end of the training.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Importance of Learning Outcomes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2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1F1C93-53C1-DC42-83D5-4C6CDF410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517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>
                <a:solidFill>
                  <a:srgbClr val="F26C27"/>
                </a:solidFill>
              </a:rPr>
              <a:t>How to prepare for a training workshop? </a:t>
            </a:r>
          </a:p>
        </p:txBody>
      </p:sp>
    </p:spTree>
    <p:extLst>
      <p:ext uri="{BB962C8B-B14F-4D97-AF65-F5344CB8AC3E}">
        <p14:creationId xmlns:p14="http://schemas.microsoft.com/office/powerpoint/2010/main" val="3066311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>
                <a:solidFill>
                  <a:srgbClr val="002060"/>
                </a:solidFill>
              </a:rPr>
              <a:t>Planning &amp; Logistics for the Training Workshop</a:t>
            </a:r>
            <a:endParaRPr lang="en-US" altLang="en-US" sz="4300" b="1" dirty="0">
              <a:solidFill>
                <a:srgbClr val="00206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4"/>
            <a:ext cx="7886700" cy="4498975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A. Preparing for the training: 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/>
              <a:t>At least 2-3 Weeks Prior to Training:</a:t>
            </a:r>
            <a:endParaRPr lang="en-US" dirty="0"/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/>
              <a:t>Send out invitations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/>
              <a:t>Reserve venue 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/>
              <a:t>Consider who will facilitate the training and make initial contact with them</a:t>
            </a:r>
          </a:p>
        </p:txBody>
      </p:sp>
    </p:spTree>
    <p:extLst>
      <p:ext uri="{BB962C8B-B14F-4D97-AF65-F5344CB8AC3E}">
        <p14:creationId xmlns:p14="http://schemas.microsoft.com/office/powerpoint/2010/main" val="46812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27505"/>
            <a:ext cx="8534400" cy="5032375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A. Preparing for the training: </a:t>
            </a:r>
            <a:r>
              <a:rPr lang="en-US" sz="2400" b="1" i="1" dirty="0">
                <a:solidFill>
                  <a:srgbClr val="0070C0"/>
                </a:solidFill>
              </a:rPr>
              <a:t>“Cont.” </a:t>
            </a:r>
            <a:endParaRPr lang="en-US" i="1" dirty="0">
              <a:solidFill>
                <a:srgbClr val="0070C0"/>
              </a:solidFill>
            </a:endParaRPr>
          </a:p>
          <a:p>
            <a:r>
              <a:rPr lang="en-US" b="1" dirty="0"/>
              <a:t>2 Weeks Prior:</a:t>
            </a:r>
            <a:endParaRPr lang="en-US" dirty="0"/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/>
              <a:t>Confirm participation of the facilitators and assign sessions 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/>
              <a:t>Print out facilitator guides and send to each facilitator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sz="2600" dirty="0"/>
              <a:t>Prepare the Course Agenda and send to the facilitators</a:t>
            </a:r>
          </a:p>
          <a:p>
            <a:pPr marL="854075" lvl="1" indent="-396875">
              <a:lnSpc>
                <a:spcPct val="150000"/>
              </a:lnSpc>
              <a:buFont typeface="Univers LT Std 45 Light" panose="020B0403020202020204" pitchFamily="34" charset="0"/>
              <a:buChar char="−"/>
            </a:pPr>
            <a:r>
              <a:rPr lang="en-US" dirty="0"/>
              <a:t>Trainer to review the training guide and each session to make sure they are comfortable with the sessions, and can explain all the issues in the manual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B5E85143-4564-4CC2-987B-CF565CF09F5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28600"/>
            <a:ext cx="7772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Univers LT Std 45 Light" panose="020B04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300" b="1">
                <a:solidFill>
                  <a:srgbClr val="002060"/>
                </a:solidFill>
              </a:rPr>
              <a:t>Planning &amp; Logistics for the Training Workshop</a:t>
            </a:r>
            <a:endParaRPr lang="en-US" altLang="en-US" sz="4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71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12A99FCCB20A5945B7573BBA34F6DE29" ma:contentTypeVersion="35" ma:contentTypeDescription="Create a new document." ma:contentTypeScope="" ma:versionID="463919066665c09fdd931b40c5e14755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a5badce5-7d57-4702-a8eb-ada9c2ec2c54" xmlns:ns5="ac467340-e311-47a8-8ae9-431a04b01667" xmlns:ns6="http://schemas.microsoft.com/sharepoint/v4" targetNamespace="http://schemas.microsoft.com/office/2006/metadata/properties" ma:root="true" ma:fieldsID="5871a1cfd8bc97081a9c535119c7aa2e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a5badce5-7d57-4702-a8eb-ada9c2ec2c54"/>
    <xsd:import namespace="ac467340-e311-47a8-8ae9-431a04b0166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2:j169e817e0ee4eb8974e6fc4a2762909" minOccurs="0"/>
                <xsd:element ref="ns2:j048a4f9aaad4a8990a1d5e5f53cb451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DateTaken" minOccurs="0"/>
                <xsd:element ref="ns5:MediaServiceAutoKeyPoints" minOccurs="0"/>
                <xsd:element ref="ns5:MediaServiceKeyPoints" minOccurs="0"/>
                <xsd:element ref="ns6:IconOverlay" minOccurs="0"/>
                <xsd:element ref="ns1:_vti_ItemHoldRecordStatus" minOccurs="0"/>
                <xsd:element ref="ns1:_vti_ItemDeclaredRecord" minOccurs="0"/>
                <xsd:element ref="ns4:TaxKeywordTaxHTField" minOccurs="0"/>
                <xsd:element ref="ns4:SemaphoreItemMetadata" minOccurs="0"/>
                <xsd:element ref="ns5:MediaLengthInSeconds" minOccurs="0"/>
                <xsd:element ref="ns5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HoldRecordStatus" ma:index="42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  <xsd:element name="_vti_ItemDeclaredRecord" ma:index="43" nillable="true" ma:displayName="Declared Record" ma:hidden="true" ma:internalName="_vti_ItemDeclaredRecord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28;#Lebanon-2490|9edb7c65-e5d5-4e49-90eb-6706d834a52d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59a16472-e54d-4469-8bcc-596a5adde330}" ma:internalName="TaxCatchAllLabel" ma:readOnly="true" ma:showField="CatchAllDataLabel" ma:web="a5badce5-7d57-4702-a8eb-ada9c2ec2c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59a16472-e54d-4469-8bcc-596a5adde330}" ma:internalName="TaxCatchAll" ma:showField="CatchAllData" ma:web="a5badce5-7d57-4702-a8eb-ada9c2ec2c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  <xsd:element name="j169e817e0ee4eb8974e6fc4a2762909" ma:index="26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48a4f9aaad4a8990a1d5e5f53cb451" ma:index="28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adce5-7d57-4702-a8eb-ada9c2ec2c54" elementFormDefault="qualified">
    <xsd:import namespace="http://schemas.microsoft.com/office/2006/documentManagement/types"/>
    <xsd:import namespace="http://schemas.microsoft.com/office/infopath/2007/PartnerControls"/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44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emaphoreItemMetadata" ma:index="45" nillable="true" ma:displayName="Semaphore Status" ma:hidden="true" ma:internalName="SemaphoreItemMeta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67340-e311-47a8-8ae9-431a04b016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C894FE0963B045A814D4F8B8F77863" ma:contentTypeVersion="7" ma:contentTypeDescription="Create a new document." ma:contentTypeScope="" ma:versionID="a205f9a1667ddc754ae4903239784794">
  <xsd:schema xmlns:xsd="http://www.w3.org/2001/XMLSchema" xmlns:xs="http://www.w3.org/2001/XMLSchema" xmlns:p="http://schemas.microsoft.com/office/2006/metadata/properties" xmlns:ns1="http://schemas.microsoft.com/sharepoint/v3" xmlns:ns2="fe7f5b94-830e-4452-bfd5-53bd544a7fe6" xmlns:ns3="207142f2-a855-436f-a174-0fa3844dcac9" xmlns:ns4="http://schemas.microsoft.com/sharepoint/v4" targetNamespace="http://schemas.microsoft.com/office/2006/metadata/properties" ma:root="true" ma:fieldsID="92d8edb4efd6214382df4267ae6f9b30" ns1:_="" ns2:_="" ns3:_="" ns4:_="">
    <xsd:import namespace="http://schemas.microsoft.com/sharepoint/v3"/>
    <xsd:import namespace="fe7f5b94-830e-4452-bfd5-53bd544a7fe6"/>
    <xsd:import namespace="207142f2-a855-436f-a174-0fa3844dcac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6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7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f5b94-830e-4452-bfd5-53bd544a7fe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142f2-a855-436f-a174-0fa3844dc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>|pptx|lockoverlay.png</IconOverlay>
    <_vti_ItemDeclaredRecord xmlns="http://schemas.microsoft.com/sharepoint/v3">2024-05-08T13:27:04+00:00</_vti_ItemDeclaredRecord>
    <_vti_ItemHoldRecordStatus xmlns="http://schemas.microsoft.com/sharepoint/v3">273</_vti_ItemHoldRecordStatus>
  </documentManagement>
</p:properties>
</file>

<file path=customXml/itemProps1.xml><?xml version="1.0" encoding="utf-8"?>
<ds:datastoreItem xmlns:ds="http://schemas.openxmlformats.org/officeDocument/2006/customXml" ds:itemID="{311A3E4A-2148-4861-901B-F554A6E955BB}"/>
</file>

<file path=customXml/itemProps2.xml><?xml version="1.0" encoding="utf-8"?>
<ds:datastoreItem xmlns:ds="http://schemas.openxmlformats.org/officeDocument/2006/customXml" ds:itemID="{7F1FC8DE-2293-46BE-9FC6-3AD9104683AC}"/>
</file>

<file path=customXml/itemProps3.xml><?xml version="1.0" encoding="utf-8"?>
<ds:datastoreItem xmlns:ds="http://schemas.openxmlformats.org/officeDocument/2006/customXml" ds:itemID="{A2040B1E-13DC-4F2B-A071-D7FA5AA78C0F}"/>
</file>

<file path=customXml/itemProps4.xml><?xml version="1.0" encoding="utf-8"?>
<ds:datastoreItem xmlns:ds="http://schemas.openxmlformats.org/officeDocument/2006/customXml" ds:itemID="{647BCEB1-C7E5-4562-8A41-3A68D1F0E9F5}"/>
</file>

<file path=customXml/itemProps5.xml><?xml version="1.0" encoding="utf-8"?>
<ds:datastoreItem xmlns:ds="http://schemas.openxmlformats.org/officeDocument/2006/customXml" ds:itemID="{ED57FA5B-ED77-454B-95C7-6427E6118549}"/>
</file>

<file path=customXml/itemProps6.xml><?xml version="1.0" encoding="utf-8"?>
<ds:datastoreItem xmlns:ds="http://schemas.openxmlformats.org/officeDocument/2006/customXml" ds:itemID="{E9D8BF5D-0FC4-48E2-A60E-DDEB681DC54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1181</Words>
  <Application>Microsoft Office PowerPoint</Application>
  <PresentationFormat>On-screen Show (4:3)</PresentationFormat>
  <Paragraphs>233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Training Goal</vt:lpstr>
      <vt:lpstr>Learning Objectives</vt:lpstr>
      <vt:lpstr>Learning Outcomes</vt:lpstr>
      <vt:lpstr>Learning Outcomes</vt:lpstr>
      <vt:lpstr>Importance of Learning Outcomes</vt:lpstr>
      <vt:lpstr>PowerPoint Presentation</vt:lpstr>
      <vt:lpstr>Planning &amp; Logistics for the Training Workshop</vt:lpstr>
      <vt:lpstr>PowerPoint Presentation</vt:lpstr>
      <vt:lpstr>Planning &amp; Logistics for the Training Workshop</vt:lpstr>
      <vt:lpstr>Planning &amp; Logistics for the Training Workshop</vt:lpstr>
      <vt:lpstr>Planning &amp; Logistics for the Training Workshop</vt:lpstr>
      <vt:lpstr>Planning &amp; Logistics for the Training Workshop</vt:lpstr>
      <vt:lpstr>PowerPoint Presentation</vt:lpstr>
      <vt:lpstr>What is a training session plan?</vt:lpstr>
      <vt:lpstr>Why Use a Training Session Plan?</vt:lpstr>
      <vt:lpstr>Training Session Plan Template 1</vt:lpstr>
      <vt:lpstr>Training Session Plan Template 2</vt:lpstr>
      <vt:lpstr>Training Session Plan Template 2 (Cont.)</vt:lpstr>
      <vt:lpstr>Training Session Plan Template 3 </vt:lpstr>
      <vt:lpstr>Training Session Plan Template 3 (Cont.)</vt:lpstr>
      <vt:lpstr>Training Session Plan Template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Engagement Training Of Frontline Workers Trainers</dc:title>
  <dc:creator>Dr. Salah</dc:creator>
  <cp:lastModifiedBy>Saydeh Dableh</cp:lastModifiedBy>
  <cp:revision>35</cp:revision>
  <dcterms:created xsi:type="dcterms:W3CDTF">2019-03-05T12:27:19Z</dcterms:created>
  <dcterms:modified xsi:type="dcterms:W3CDTF">2019-10-28T10:14:23Z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TC060888081033</vt:lpwstr>
  </property>
  <property fmtid="{D5CDD505-2E9C-101B-9397-08002B2CF9AE}" pid="3" name="ContentTypeId">
    <vt:lpwstr>0x0101004FC894FE0963B045A814D4F8B8F77863</vt:lpwstr>
  </property>
  <property fmtid="{D5CDD505-2E9C-101B-9397-08002B2CF9AE}" pid="4" name="OfficeDivision">
    <vt:lpwstr>383;#Lebanon-2490|9edb7c65-e5d5-4e49-90eb-6706d834a52d</vt:lpwstr>
  </property>
  <property fmtid="{D5CDD505-2E9C-101B-9397-08002B2CF9AE}" pid="5" name="TaxKeyword">
    <vt:lpwstr/>
  </property>
  <property fmtid="{D5CDD505-2E9C-101B-9397-08002B2CF9AE}" pid="6" name="SystemDTAC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GeographicScope">
    <vt:lpwstr/>
  </property>
  <property fmtid="{D5CDD505-2E9C-101B-9397-08002B2CF9AE}" pid="12" name="K_UNICEFComments">
    <vt:lpwstr/>
  </property>
  <property fmtid="{D5CDD505-2E9C-101B-9397-08002B2CF9AE}" pid="13" name="mda26ace941f4791a7314a339fee829c">
    <vt:lpwstr/>
  </property>
  <property fmtid="{D5CDD505-2E9C-101B-9397-08002B2CF9AE}" pid="14" name="h6a71f3e574e4344bc34f3fc9dd20054">
    <vt:lpwstr/>
  </property>
  <property fmtid="{D5CDD505-2E9C-101B-9397-08002B2CF9AE}" pid="15" name="K_UNICEFRequestedBy">
    <vt:lpwstr>831</vt:lpwstr>
  </property>
  <property fmtid="{D5CDD505-2E9C-101B-9397-08002B2CF9AE}" pid="16" name="K_UNICEFStatus">
    <vt:lpwstr>Approved</vt:lpwstr>
  </property>
  <property fmtid="{D5CDD505-2E9C-101B-9397-08002B2CF9AE}" pid="17" name="K_UNICEFApprovedBy">
    <vt:lpwstr>831</vt:lpwstr>
  </property>
  <property fmtid="{D5CDD505-2E9C-101B-9397-08002B2CF9AE}" pid="18" name="TaxCatchAll">
    <vt:lpwstr>383;#Lebanon-2490|9edb7c65-e5d5-4e49-90eb-6706d834a52d</vt:lpwstr>
  </property>
  <property fmtid="{D5CDD505-2E9C-101B-9397-08002B2CF9AE}" pid="19" name="j169e817e0ee4eb8974e6fc4a2762909">
    <vt:lpwstr/>
  </property>
  <property fmtid="{D5CDD505-2E9C-101B-9397-08002B2CF9AE}" pid="20" name="k8c968e8c72a4eda96b7e8fdbe192be2">
    <vt:lpwstr/>
  </property>
  <property fmtid="{D5CDD505-2E9C-101B-9397-08002B2CF9AE}" pid="21" name="j048a4f9aaad4a8990a1d5e5f53cb451">
    <vt:lpwstr/>
  </property>
  <property fmtid="{D5CDD505-2E9C-101B-9397-08002B2CF9AE}" pid="22" name="ga975397408f43e4b84ec8e5a598e523">
    <vt:lpwstr>Lebanon-2490|9edb7c65-e5d5-4e49-90eb-6706d834a52d</vt:lpwstr>
  </property>
  <property fmtid="{D5CDD505-2E9C-101B-9397-08002B2CF9AE}" pid="23" name="ecm_ItemDeleteBlockHolders">
    <vt:lpwstr>ecm_InPlaceRecordLock</vt:lpwstr>
  </property>
  <property fmtid="{D5CDD505-2E9C-101B-9397-08002B2CF9AE}" pid="24" name="ecm_RecordRestrictions">
    <vt:lpwstr>BlockDelete, BlockEdit</vt:lpwstr>
  </property>
  <property fmtid="{D5CDD505-2E9C-101B-9397-08002B2CF9AE}" pid="25" name="ecm_ItemLockHolders">
    <vt:lpwstr>ecm_InPlaceRecordLock</vt:lpwstr>
  </property>
  <property fmtid="{D5CDD505-2E9C-101B-9397-08002B2CF9AE}" pid="26" name="IsK_UNICEFApproved">
    <vt:bool>true</vt:bool>
  </property>
</Properties>
</file>