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0E_0.xml" ContentType="application/vnd.ms-powerpoint.comments+xml"/>
  <Override PartName="/ppt/notesSlides/notesSlide16.xml" ContentType="application/vnd.openxmlformats-officedocument.presentationml.notesSlide+xml"/>
  <Override PartName="/ppt/comments/modernComment_10F_0.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115_0.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omments/modernComment_13D_0.xml" ContentType="application/vnd.ms-powerpoint.comment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3" r:id="rId5"/>
    <p:sldMasterId id="2147483694" r:id="rId6"/>
    <p:sldMasterId id="2147483695" r:id="rId7"/>
  </p:sldMasterIdLst>
  <p:notesMasterIdLst>
    <p:notesMasterId r:id="rId100"/>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Lst>
  <p:sldSz cx="9144000" cy="5143500" type="screen16x9"/>
  <p:notesSz cx="6858000" cy="9144000"/>
  <p:embeddedFontLst>
    <p:embeddedFont>
      <p:font typeface="Mulish" panose="020B0600000101010101" charset="0"/>
      <p:regular r:id="rId101"/>
      <p:bold r:id="rId102"/>
      <p:italic r:id="rId103"/>
      <p:boldItalic r:id="rId104"/>
    </p:embeddedFont>
    <p:embeddedFont>
      <p:font typeface="Mulish Black" panose="020B0600000101010101" charset="0"/>
      <p:bold r:id="rId105"/>
      <p:boldItalic r:id="rId106"/>
    </p:embeddedFont>
    <p:embeddedFont>
      <p:font typeface="Mulish ExtraBold" panose="020B0600000101010101" charset="0"/>
      <p:bold r:id="rId107"/>
      <p:boldItalic r:id="rId108"/>
    </p:embeddedFont>
    <p:embeddedFont>
      <p:font typeface="Mulish Light" panose="020B0600000101010101" charset="0"/>
      <p:regular r:id="rId109"/>
      <p:bold r:id="rId110"/>
      <p:italic r:id="rId111"/>
      <p:boldItalic r:id="rId112"/>
    </p:embeddedFont>
    <p:embeddedFont>
      <p:font typeface="Mulish Medium" panose="020B0600000101010101" charset="0"/>
      <p:regular r:id="rId113"/>
      <p:bold r:id="rId114"/>
      <p:italic r:id="rId115"/>
      <p:boldItalic r:id="rId116"/>
    </p:embeddedFont>
    <p:embeddedFont>
      <p:font typeface="Mulish SemiBold" panose="020B0600000101010101" charset="0"/>
      <p:regular r:id="rId117"/>
      <p:bold r:id="rId118"/>
      <p:italic r:id="rId119"/>
      <p:boldItalic r:id="rId120"/>
    </p:embeddedFont>
    <p:embeddedFont>
      <p:font typeface="Nunito" pitchFamily="2" charset="0"/>
      <p:regular r:id="rId121"/>
      <p:bold r:id="rId122"/>
      <p:italic r:id="rId123"/>
      <p:boldItalic r:id="rId124"/>
    </p:embeddedFont>
    <p:embeddedFont>
      <p:font typeface="Nunito Black" pitchFamily="2" charset="0"/>
      <p:bold r:id="rId125"/>
      <p:boldItalic r:id="rId126"/>
    </p:embeddedFont>
    <p:embeddedFont>
      <p:font typeface="Nunito Light" pitchFamily="2" charset="0"/>
      <p:regular r:id="rId127"/>
      <p:bold r:id="rId128"/>
      <p:italic r:id="rId129"/>
      <p:boldItalic r:id="rId130"/>
    </p:embeddedFont>
    <p:embeddedFont>
      <p:font typeface="Poppins" panose="020B0502040204020203" pitchFamily="2" charset="0"/>
      <p:regular r:id="rId131"/>
      <p:bold r:id="rId132"/>
      <p:italic r:id="rId133"/>
      <p:boldItalic r:id="rId134"/>
    </p:embeddedFont>
    <p:embeddedFont>
      <p:font typeface="Poppins SemiBold" panose="020B0502040204020203" pitchFamily="2" charset="0"/>
      <p:regular r:id="rId135"/>
      <p:bold r:id="rId136"/>
      <p:italic r:id="rId137"/>
      <p:boldItalic r:id="rId138"/>
    </p:embeddedFont>
  </p:embeddedFontLst>
  <p:defaultTextStyle>
    <a:defPPr marR="0" lvl="0" algn="l" rtl="0">
      <a:lnSpc>
        <a:spcPct val="100000"/>
      </a:lnSpc>
      <a:spcBef>
        <a:spcPts val="0"/>
      </a:spcBef>
      <a:spcAft>
        <a:spcPts val="0"/>
      </a:spcAft>
      <a:defRPr lang="es-ES"/>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0D68C6-B5B3-F173-1A23-2101D1FDE8F8}" name="Spanish Team" initials="ST" userId="Spanish Team"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CED1A94-057D-42AA-AC53-0AC0C8C81540}">
  <a:tblStyle styleId="{BCED1A94-057D-42AA-AC53-0AC0C8C81540}"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87131" autoAdjust="0"/>
  </p:normalViewPr>
  <p:slideViewPr>
    <p:cSldViewPr snapToGrid="0">
      <p:cViewPr varScale="1">
        <p:scale>
          <a:sx n="95" d="100"/>
          <a:sy n="95" d="100"/>
        </p:scale>
        <p:origin x="1032" y="53"/>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17.fntdata"/><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font" Target="fonts/font38.fntdata"/><Relationship Id="rId107" Type="http://schemas.openxmlformats.org/officeDocument/2006/relationships/font" Target="fonts/font7.fntdata"/><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font" Target="fonts/font2.fntdata"/><Relationship Id="rId123" Type="http://schemas.openxmlformats.org/officeDocument/2006/relationships/font" Target="fonts/font23.fntdata"/><Relationship Id="rId128" Type="http://schemas.openxmlformats.org/officeDocument/2006/relationships/font" Target="fonts/font28.fntdata"/><Relationship Id="rId5" Type="http://schemas.openxmlformats.org/officeDocument/2006/relationships/slideMaster" Target="slideMasters/slideMaster1.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font" Target="fonts/font13.fntdata"/><Relationship Id="rId118" Type="http://schemas.openxmlformats.org/officeDocument/2006/relationships/font" Target="fonts/font18.fntdata"/><Relationship Id="rId134" Type="http://schemas.openxmlformats.org/officeDocument/2006/relationships/font" Target="fonts/font34.fntdata"/><Relationship Id="rId139" Type="http://schemas.openxmlformats.org/officeDocument/2006/relationships/presProps" Target="presProps.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font" Target="fonts/font3.fntdata"/><Relationship Id="rId108" Type="http://schemas.openxmlformats.org/officeDocument/2006/relationships/font" Target="fonts/font8.fntdata"/><Relationship Id="rId124" Type="http://schemas.openxmlformats.org/officeDocument/2006/relationships/font" Target="fonts/font24.fntdata"/><Relationship Id="rId129" Type="http://schemas.openxmlformats.org/officeDocument/2006/relationships/font" Target="fonts/font29.fntdata"/><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font" Target="fonts/font14.fntdata"/><Relationship Id="rId119" Type="http://schemas.openxmlformats.org/officeDocument/2006/relationships/font" Target="fonts/font19.fntdata"/><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font" Target="fonts/font30.fntdata"/><Relationship Id="rId135" Type="http://schemas.openxmlformats.org/officeDocument/2006/relationships/font" Target="fonts/font35.fntdata"/><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font" Target="fonts/font9.fntdata"/><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font" Target="fonts/font4.fntdata"/><Relationship Id="rId120" Type="http://schemas.openxmlformats.org/officeDocument/2006/relationships/font" Target="fonts/font20.fntdata"/><Relationship Id="rId125" Type="http://schemas.openxmlformats.org/officeDocument/2006/relationships/font" Target="fonts/font25.fntdata"/><Relationship Id="rId141" Type="http://schemas.openxmlformats.org/officeDocument/2006/relationships/theme" Target="theme/theme1.xml"/><Relationship Id="rId7" Type="http://schemas.openxmlformats.org/officeDocument/2006/relationships/slideMaster" Target="slideMasters/slideMaster3.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font" Target="fonts/font10.fntdata"/><Relationship Id="rId115" Type="http://schemas.openxmlformats.org/officeDocument/2006/relationships/font" Target="fonts/font15.fntdata"/><Relationship Id="rId131" Type="http://schemas.openxmlformats.org/officeDocument/2006/relationships/font" Target="fonts/font31.fntdata"/><Relationship Id="rId136" Type="http://schemas.openxmlformats.org/officeDocument/2006/relationships/font" Target="fonts/font36.fntdata"/><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notesMaster" Target="notesMasters/notesMaster1.xml"/><Relationship Id="rId105" Type="http://schemas.openxmlformats.org/officeDocument/2006/relationships/font" Target="fonts/font5.fntdata"/><Relationship Id="rId126" Type="http://schemas.openxmlformats.org/officeDocument/2006/relationships/font" Target="fonts/font26.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font" Target="fonts/font21.fntdata"/><Relationship Id="rId142"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font" Target="fonts/font16.fntdata"/><Relationship Id="rId137" Type="http://schemas.openxmlformats.org/officeDocument/2006/relationships/font" Target="fonts/font37.fntdata"/><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font" Target="fonts/font11.fntdata"/><Relationship Id="rId132" Type="http://schemas.openxmlformats.org/officeDocument/2006/relationships/font" Target="fonts/font32.fntdata"/><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font" Target="fonts/font6.fntdata"/><Relationship Id="rId127" Type="http://schemas.openxmlformats.org/officeDocument/2006/relationships/font" Target="fonts/font27.fntdata"/><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font" Target="fonts/font1.fntdata"/><Relationship Id="rId122" Type="http://schemas.openxmlformats.org/officeDocument/2006/relationships/font" Target="fonts/font22.fntdata"/><Relationship Id="rId143"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font" Target="fonts/font12.fntdata"/><Relationship Id="rId133" Type="http://schemas.openxmlformats.org/officeDocument/2006/relationships/font" Target="fonts/font33.fntdata"/><Relationship Id="rId16" Type="http://schemas.openxmlformats.org/officeDocument/2006/relationships/slide" Target="slides/slide9.xml"/></Relationships>
</file>

<file path=ppt/comments/modernComment_10E_0.xml><?xml version="1.0" encoding="utf-8"?>
<p188:cmLst xmlns:a="http://schemas.openxmlformats.org/drawingml/2006/main" xmlns:r="http://schemas.openxmlformats.org/officeDocument/2006/relationships" xmlns:p188="http://schemas.microsoft.com/office/powerpoint/2018/8/main">
  <p188:cm id="{1D2C1936-5A63-4929-9AD3-C59C3F8816ED}" authorId="{150D68C6-B5B3-F173-1A23-2101D1FDE8F8}" created="2023-07-24T14:12:52.093">
    <pc:sldMkLst xmlns:pc="http://schemas.microsoft.com/office/powerpoint/2013/main/command">
      <pc:docMk/>
      <pc:sldMk cId="0" sldId="270"/>
    </pc:sldMkLst>
    <p188:txBody>
      <a:bodyPr/>
      <a:lstStyle/>
      <a:p>
        <a:r>
          <a:rPr lang="en-GB"/>
          <a:t>Attn. client: Please let us know if there is an equivalent resource in Spanish and the link, so that we can replace it.</a:t>
        </a:r>
      </a:p>
    </p188:txBody>
  </p188:cm>
</p188:cmLst>
</file>

<file path=ppt/comments/modernComment_10F_0.xml><?xml version="1.0" encoding="utf-8"?>
<p188:cmLst xmlns:a="http://schemas.openxmlformats.org/drawingml/2006/main" xmlns:r="http://schemas.openxmlformats.org/officeDocument/2006/relationships" xmlns:p188="http://schemas.microsoft.com/office/powerpoint/2018/8/main">
  <p188:cm id="{5780935F-07E8-426A-9582-652CA432940E}" authorId="{150D68C6-B5B3-F173-1A23-2101D1FDE8F8}" created="2023-07-24T14:03:03.566">
    <ac:txMkLst xmlns:ac="http://schemas.microsoft.com/office/drawing/2013/main/command">
      <pc:docMk xmlns:pc="http://schemas.microsoft.com/office/powerpoint/2013/main/command"/>
      <pc:sldMk xmlns:pc="http://schemas.microsoft.com/office/powerpoint/2013/main/command" cId="0" sldId="271"/>
      <ac:spMk id="359" creationId="{00000000-0000-0000-0000-000000000000}"/>
      <ac:txMk cp="40" len="39">
        <ac:context len="269" hash="2626122001"/>
      </ac:txMk>
    </ac:txMkLst>
    <p188:pos x="4735192" y="271696"/>
    <p188:txBody>
      <a:bodyPr/>
      <a:lstStyle/>
      <a:p>
        <a:r>
          <a:rPr lang="en-GB"/>
          <a:t>Attn. client: Please note that, according to the list of UNICEF acronyms (https://open.unicef.org/unicef-acronyms), LMICs means "low and middle income countries". We have, therefore, translated following that source. Kindly let us know if this should be amended (note that slide 6 reads "low and low-middle income countries").</a:t>
        </a:r>
      </a:p>
    </p188:txBody>
  </p188:cm>
</p188:cmLst>
</file>

<file path=ppt/comments/modernComment_115_0.xml><?xml version="1.0" encoding="utf-8"?>
<p188:cmLst xmlns:a="http://schemas.openxmlformats.org/drawingml/2006/main" xmlns:r="http://schemas.openxmlformats.org/officeDocument/2006/relationships" xmlns:p188="http://schemas.microsoft.com/office/powerpoint/2018/8/main">
  <p188:cm id="{2D29E699-C6FD-468A-91AB-B55D6A86DB15}" authorId="{150D68C6-B5B3-F173-1A23-2101D1FDE8F8}" created="2023-07-24T14:13:37.078">
    <pc:sldMkLst xmlns:pc="http://schemas.microsoft.com/office/powerpoint/2013/main/command">
      <pc:docMk/>
      <pc:sldMk cId="0" sldId="277"/>
    </pc:sldMkLst>
    <p188:txBody>
      <a:bodyPr/>
      <a:lstStyle/>
      <a:p>
        <a:r>
          <a:rPr lang="en-GB"/>
          <a:t>Attn. client: Kindly notice we were unable to find an equivalent version of this resource in Spanish and have left the original link.</a:t>
        </a:r>
      </a:p>
    </p188:txBody>
  </p188:cm>
</p188:cmLst>
</file>

<file path=ppt/comments/modernComment_13D_0.xml><?xml version="1.0" encoding="utf-8"?>
<p188:cmLst xmlns:a="http://schemas.openxmlformats.org/drawingml/2006/main" xmlns:r="http://schemas.openxmlformats.org/officeDocument/2006/relationships" xmlns:p188="http://schemas.microsoft.com/office/powerpoint/2018/8/main">
  <p188:cm id="{088A8163-8280-4357-8D1A-5D1A84806F28}" authorId="{150D68C6-B5B3-F173-1A23-2101D1FDE8F8}" created="2023-07-24T14:04:01.831">
    <ac:txMkLst xmlns:ac="http://schemas.microsoft.com/office/drawing/2013/main/command">
      <pc:docMk xmlns:pc="http://schemas.microsoft.com/office/powerpoint/2013/main/command"/>
      <pc:sldMk xmlns:pc="http://schemas.microsoft.com/office/powerpoint/2013/main/command" cId="0" sldId="317"/>
      <ac:spMk id="972" creationId="{00000000-0000-0000-0000-000000000000}"/>
      <ac:txMk cp="641" len="87">
        <ac:context len="731" hash="1815765997"/>
      </ac:txMk>
    </ac:txMkLst>
    <p188:pos x="2982512" y="3042113"/>
    <p188:txBody>
      <a:bodyPr/>
      <a:lstStyle/>
      <a:p>
        <a:r>
          <a:rPr lang="en-GB"/>
          <a:t>Attn. client: Please note this link doesn't seem to work. Kindly let us know if you would like us to replace it.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pPr rtl="0"/>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ocs.google.com/spreadsheets/d/1GMYcDZzMfZyVonJMUcGxFqTm_hIiVagr6ZK4pirpFzo/edit?usp=sharin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who.int/emergencies/disease-outbreak-new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50c0a5b098_2_2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50c0a5b098_2_2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r>
              <a:rPr lang="es" dirty="0">
                <a:highlight>
                  <a:srgbClr val="FFFF00"/>
                </a:highlight>
              </a:rPr>
              <a:t>Elimine esta diapositiva cuando utilice la presentación. Encontrará más información en las notas para los oradores.</a:t>
            </a:r>
            <a:endParaRPr dirty="0">
              <a:highlight>
                <a:srgbClr val="FFFF00"/>
              </a:highlight>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50c0a5b098_2_2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7" name="Google Shape;297;g250c0a5b098_2_23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spcBef>
                <a:spcPts val="0"/>
              </a:spcBef>
              <a:spcAft>
                <a:spcPts val="0"/>
              </a:spcAft>
              <a:buClr>
                <a:schemeClr val="dk1"/>
              </a:buClr>
              <a:buSzPts val="1100"/>
              <a:buFont typeface="Arial"/>
              <a:buNone/>
            </a:pPr>
            <a:r>
              <a:rPr dirty="0"/>
              <a:t>Las citas y las estadísticas ayudan a enmarcar el problema utilizando datos que causan impacto. </a:t>
            </a:r>
            <a:endParaRPr b="1" dirty="0">
              <a:latin typeface="Mulish"/>
              <a:ea typeface="Mulish"/>
              <a:cs typeface="Mulish"/>
              <a:sym typeface="Mulish"/>
            </a:endParaRPr>
          </a:p>
          <a:p>
            <a:pPr marL="0" lvl="0" indent="0" algn="l" rtl="0">
              <a:lnSpc>
                <a:spcPct val="100000"/>
              </a:lnSpc>
              <a:spcBef>
                <a:spcPts val="500"/>
              </a:spcBef>
              <a:spcAft>
                <a:spcPts val="0"/>
              </a:spcAft>
              <a:buClr>
                <a:schemeClr val="dk1"/>
              </a:buClr>
              <a:buSzPts val="1100"/>
              <a:buFont typeface="Arial"/>
              <a:buNone/>
            </a:pPr>
            <a:r>
              <a:rPr lang="es" b="1" dirty="0">
                <a:latin typeface="Mulish"/>
                <a:ea typeface="Mulish"/>
                <a:cs typeface="Mulish"/>
                <a:sym typeface="Mulish"/>
              </a:rPr>
              <a:t>No obstante, no se trata solo de las estadísticas, las pruebas de diagnóstico son importantes para quienes forman parte del sistema sanitario. Estas personas constatan, en su día a día, las razones por las que este tipo de pruebas son importantes.</a:t>
            </a:r>
            <a:endParaRPr b="1" dirty="0">
              <a:latin typeface="Mulish"/>
              <a:ea typeface="Mulish"/>
              <a:cs typeface="Mulish"/>
              <a:sym typeface="Mulish"/>
            </a:endParaRPr>
          </a:p>
          <a:p>
            <a:pPr marL="457200" lvl="0" indent="-298450" algn="l" rtl="0">
              <a:lnSpc>
                <a:spcPct val="100000"/>
              </a:lnSpc>
              <a:spcBef>
                <a:spcPts val="500"/>
              </a:spcBef>
              <a:spcAft>
                <a:spcPts val="0"/>
              </a:spcAft>
              <a:buSzPts val="1100"/>
              <a:buFont typeface="Mulish"/>
              <a:buChar char="●"/>
            </a:pPr>
            <a:r>
              <a:rPr lang="es" dirty="0">
                <a:latin typeface="Mulish"/>
                <a:ea typeface="Mulish"/>
                <a:cs typeface="Mulish"/>
                <a:sym typeface="Mulish"/>
              </a:rPr>
              <a:t>Los encargados de formular políticas son capaces de ver que las pruebas de diagnóstico son un elemento transversal.</a:t>
            </a:r>
            <a:endParaRPr dirty="0">
              <a:latin typeface="Mulish"/>
              <a:ea typeface="Mulish"/>
              <a:cs typeface="Mulish"/>
              <a:sym typeface="Mulish"/>
            </a:endParaRPr>
          </a:p>
          <a:p>
            <a:pPr marL="457200" lvl="0" indent="-298450" algn="l" rtl="0">
              <a:lnSpc>
                <a:spcPct val="100000"/>
              </a:lnSpc>
              <a:spcBef>
                <a:spcPts val="0"/>
              </a:spcBef>
              <a:spcAft>
                <a:spcPts val="0"/>
              </a:spcAft>
              <a:buSzPts val="1100"/>
              <a:buChar char="●"/>
            </a:pPr>
            <a:r>
              <a:rPr lang="es" dirty="0">
                <a:latin typeface="Mulish"/>
                <a:ea typeface="Mulish"/>
                <a:cs typeface="Mulish"/>
                <a:sym typeface="Mulish"/>
              </a:rPr>
              <a:t>Los encargados de formular políticas son conscientes de que las pruebas de diagnóstico deben formar parte de la atención de salud rutinaria. </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50c0a5b098_2_2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8" name="Google Shape;308;g250c0a5b098_2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spcBef>
                <a:spcPts val="0"/>
              </a:spcBef>
              <a:spcAft>
                <a:spcPts val="0"/>
              </a:spcAft>
              <a:buClr>
                <a:schemeClr val="dk1"/>
              </a:buClr>
              <a:buSzPts val="1100"/>
              <a:buFont typeface="Arial"/>
              <a:buNone/>
            </a:pPr>
            <a:r>
              <a:rPr lang="es" b="1" dirty="0">
                <a:solidFill>
                  <a:schemeClr val="dk1"/>
                </a:solidFill>
                <a:latin typeface="Mulish"/>
                <a:ea typeface="Mulish"/>
                <a:cs typeface="Mulish"/>
                <a:sym typeface="Mulish"/>
              </a:rPr>
              <a:t>Las citas y las estadísticas ayudan a enmarcar el problema utilizando datos que causan impacto. </a:t>
            </a:r>
            <a:endParaRPr b="1" dirty="0">
              <a:latin typeface="Mulish"/>
              <a:ea typeface="Mulish"/>
              <a:cs typeface="Mulish"/>
              <a:sym typeface="Mulish"/>
            </a:endParaRPr>
          </a:p>
          <a:p>
            <a:pPr marL="0" lvl="0" indent="0" algn="l" rtl="0">
              <a:lnSpc>
                <a:spcPct val="100000"/>
              </a:lnSpc>
              <a:spcBef>
                <a:spcPts val="0"/>
              </a:spcBef>
              <a:spcAft>
                <a:spcPts val="0"/>
              </a:spcAft>
              <a:buClr>
                <a:schemeClr val="dk1"/>
              </a:buClr>
              <a:buSzPts val="1100"/>
              <a:buFont typeface="Arial"/>
              <a:buNone/>
            </a:pPr>
            <a:endParaRPr b="1" dirty="0">
              <a:latin typeface="Mulish"/>
              <a:ea typeface="Mulish"/>
              <a:cs typeface="Mulish"/>
              <a:sym typeface="Mulish"/>
            </a:endParaRPr>
          </a:p>
          <a:p>
            <a:pPr marL="0" lvl="0" indent="0" algn="l" rtl="0">
              <a:lnSpc>
                <a:spcPct val="100000"/>
              </a:lnSpc>
              <a:spcBef>
                <a:spcPts val="0"/>
              </a:spcBef>
              <a:spcAft>
                <a:spcPts val="0"/>
              </a:spcAft>
              <a:buClr>
                <a:schemeClr val="dk1"/>
              </a:buClr>
              <a:buSzPts val="1100"/>
              <a:buFont typeface="Arial"/>
              <a:buNone/>
            </a:pPr>
            <a:r>
              <a:rPr lang="es" b="1" dirty="0">
                <a:latin typeface="Mulish"/>
                <a:ea typeface="Mulish"/>
                <a:cs typeface="Mulish"/>
                <a:sym typeface="Mulish"/>
              </a:rPr>
              <a:t>Son importantes para los trabajadores sanitarios: </a:t>
            </a:r>
            <a:endParaRPr b="1" dirty="0">
              <a:latin typeface="Mulish"/>
              <a:ea typeface="Mulish"/>
              <a:cs typeface="Mulish"/>
              <a:sym typeface="Mulish"/>
            </a:endParaRPr>
          </a:p>
          <a:p>
            <a:pPr marL="457200" lvl="0" indent="-298450" algn="l" rtl="0">
              <a:lnSpc>
                <a:spcPct val="100000"/>
              </a:lnSpc>
              <a:spcBef>
                <a:spcPts val="500"/>
              </a:spcBef>
              <a:spcAft>
                <a:spcPts val="0"/>
              </a:spcAft>
              <a:buSzPts val="1100"/>
              <a:buFont typeface="Mulish"/>
              <a:buChar char="●"/>
            </a:pPr>
            <a:r>
              <a:rPr lang="es" dirty="0">
                <a:latin typeface="Mulish"/>
                <a:ea typeface="Mulish"/>
                <a:cs typeface="Mulish"/>
                <a:sym typeface="Mulish"/>
              </a:rPr>
              <a:t>Los trabajadores sanitarios quieren que las pruebas de diagnóstico formen parte del paquete de atención básica. </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50c0a5b098_2_23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8" name="Google Shape;318;g250c0a5b098_2_23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spcBef>
                <a:spcPts val="0"/>
              </a:spcBef>
              <a:spcAft>
                <a:spcPts val="0"/>
              </a:spcAft>
              <a:buClr>
                <a:schemeClr val="dk1"/>
              </a:buClr>
              <a:buSzPts val="1100"/>
              <a:buFont typeface="Arial"/>
              <a:buNone/>
            </a:pPr>
            <a:r>
              <a:rPr lang="es" b="1">
                <a:solidFill>
                  <a:schemeClr val="dk1"/>
                </a:solidFill>
                <a:latin typeface="Mulish"/>
                <a:ea typeface="Mulish"/>
                <a:cs typeface="Mulish"/>
                <a:sym typeface="Mulish"/>
              </a:rPr>
              <a:t>Las citas y las estadísticas ayudan a enmarcar el problema utilizando datos que causan impacto.</a:t>
            </a:r>
            <a:endParaRPr b="1" dirty="0">
              <a:solidFill>
                <a:schemeClr val="dk1"/>
              </a:solidFill>
              <a:latin typeface="Mulish"/>
              <a:ea typeface="Mulish"/>
              <a:cs typeface="Mulish"/>
              <a:sym typeface="Mulish"/>
            </a:endParaRPr>
          </a:p>
          <a:p>
            <a:pPr marL="0" lvl="0" indent="0" algn="l" rtl="0">
              <a:lnSpc>
                <a:spcPct val="100000"/>
              </a:lnSpc>
              <a:spcBef>
                <a:spcPts val="0"/>
              </a:spcBef>
              <a:spcAft>
                <a:spcPts val="0"/>
              </a:spcAft>
              <a:buClr>
                <a:schemeClr val="dk1"/>
              </a:buClr>
              <a:buSzPts val="1100"/>
              <a:buFont typeface="Arial"/>
              <a:buNone/>
            </a:pPr>
            <a:endParaRPr b="1" dirty="0">
              <a:solidFill>
                <a:schemeClr val="dk1"/>
              </a:solidFill>
              <a:latin typeface="Mulish"/>
              <a:ea typeface="Mulish"/>
              <a:cs typeface="Mulish"/>
              <a:sym typeface="Mulish"/>
            </a:endParaRPr>
          </a:p>
          <a:p>
            <a:pPr marL="0" lvl="0" indent="0" algn="l" rtl="0">
              <a:lnSpc>
                <a:spcPct val="100000"/>
              </a:lnSpc>
              <a:spcBef>
                <a:spcPts val="0"/>
              </a:spcBef>
              <a:spcAft>
                <a:spcPts val="0"/>
              </a:spcAft>
              <a:buClr>
                <a:schemeClr val="dk1"/>
              </a:buClr>
              <a:buSzPts val="1100"/>
              <a:buFont typeface="Arial"/>
              <a:buNone/>
            </a:pPr>
            <a:r>
              <a:rPr lang="es" b="1">
                <a:solidFill>
                  <a:schemeClr val="dk1"/>
                </a:solidFill>
                <a:latin typeface="Mulish"/>
                <a:ea typeface="Mulish"/>
                <a:cs typeface="Mulish"/>
                <a:sym typeface="Mulish"/>
              </a:rPr>
              <a:t>Son importantes para los trabajadores sanitarios </a:t>
            </a:r>
            <a:endParaRPr b="1" dirty="0">
              <a:solidFill>
                <a:schemeClr val="dk1"/>
              </a:solidFill>
              <a:latin typeface="Mulish"/>
              <a:ea typeface="Mulish"/>
              <a:cs typeface="Mulish"/>
              <a:sym typeface="Mulish"/>
            </a:endParaRPr>
          </a:p>
          <a:p>
            <a:pPr marL="457200" lvl="0" indent="-298450" algn="l" rtl="0">
              <a:lnSpc>
                <a:spcPct val="100000"/>
              </a:lnSpc>
              <a:spcBef>
                <a:spcPts val="500"/>
              </a:spcBef>
              <a:spcAft>
                <a:spcPts val="0"/>
              </a:spcAft>
              <a:buClr>
                <a:schemeClr val="dk1"/>
              </a:buClr>
              <a:buSzPts val="1100"/>
              <a:buChar char="●"/>
            </a:pPr>
            <a:r>
              <a:rPr lang="es">
                <a:solidFill>
                  <a:schemeClr val="dk1"/>
                </a:solidFill>
                <a:latin typeface="Mulish"/>
                <a:ea typeface="Mulish"/>
                <a:cs typeface="Mulish"/>
                <a:sym typeface="Mulish"/>
              </a:rPr>
              <a:t>Los trabajadores sanitarios pudieron comprobar de primera mano la rapidez con la que las pruebas de diagnóstico les ayudan a llegar a las poblaciones rurales de lugares remotos.</a:t>
            </a:r>
            <a:r>
              <a:rPr lang="es">
                <a:solidFill>
                  <a:schemeClr val="dk1"/>
                </a:solidFill>
              </a:rPr>
              <a:t> </a:t>
            </a:r>
            <a:endParaRPr sz="900" b="1" i="1" dirty="0">
              <a:solidFill>
                <a:srgbClr val="184CA8"/>
              </a:solidFill>
              <a:latin typeface="Mulish"/>
              <a:ea typeface="Mulish"/>
              <a:cs typeface="Mulish"/>
              <a:sym typeface="Mulish"/>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50c0a5b098_2_2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8" name="Google Shape;328;g250c0a5b098_2_23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spcBef>
                <a:spcPts val="0"/>
              </a:spcBef>
              <a:spcAft>
                <a:spcPts val="0"/>
              </a:spcAft>
              <a:buClr>
                <a:schemeClr val="dk1"/>
              </a:buClr>
              <a:buSzPts val="1100"/>
              <a:buFont typeface="Arial"/>
              <a:buNone/>
            </a:pPr>
            <a:r>
              <a:rPr lang="es" b="1" dirty="0">
                <a:solidFill>
                  <a:schemeClr val="dk1"/>
                </a:solidFill>
                <a:latin typeface="Mulish"/>
                <a:ea typeface="Mulish"/>
                <a:cs typeface="Mulish"/>
                <a:sym typeface="Mulish"/>
              </a:rPr>
              <a:t>Las citas y las estadísticas ayudan a enmarcar el problema utilizando datos que causan impacto. </a:t>
            </a:r>
            <a:endParaRPr b="1" dirty="0">
              <a:solidFill>
                <a:schemeClr val="dk1"/>
              </a:solidFill>
              <a:latin typeface="Mulish"/>
              <a:ea typeface="Mulish"/>
              <a:cs typeface="Mulish"/>
              <a:sym typeface="Mulish"/>
            </a:endParaRPr>
          </a:p>
          <a:p>
            <a:pPr marL="0" lvl="0" indent="0" algn="l" rtl="0">
              <a:lnSpc>
                <a:spcPct val="100000"/>
              </a:lnSpc>
              <a:spcBef>
                <a:spcPts val="0"/>
              </a:spcBef>
              <a:spcAft>
                <a:spcPts val="0"/>
              </a:spcAft>
              <a:buClr>
                <a:schemeClr val="dk1"/>
              </a:buClr>
              <a:buSzPts val="1100"/>
              <a:buFont typeface="Arial"/>
              <a:buNone/>
            </a:pPr>
            <a:endParaRPr b="1" dirty="0">
              <a:solidFill>
                <a:schemeClr val="dk1"/>
              </a:solidFill>
              <a:latin typeface="Mulish"/>
              <a:ea typeface="Mulish"/>
              <a:cs typeface="Mulish"/>
              <a:sym typeface="Mulish"/>
            </a:endParaRPr>
          </a:p>
          <a:p>
            <a:pPr marL="0" lvl="0" indent="0" algn="l" rtl="0">
              <a:lnSpc>
                <a:spcPct val="100000"/>
              </a:lnSpc>
              <a:spcBef>
                <a:spcPts val="0"/>
              </a:spcBef>
              <a:spcAft>
                <a:spcPts val="0"/>
              </a:spcAft>
              <a:buClr>
                <a:schemeClr val="dk1"/>
              </a:buClr>
              <a:buSzPts val="1100"/>
              <a:buFont typeface="Arial"/>
              <a:buNone/>
            </a:pPr>
            <a:r>
              <a:rPr lang="es" b="1" dirty="0">
                <a:solidFill>
                  <a:schemeClr val="dk1"/>
                </a:solidFill>
                <a:latin typeface="Mulish"/>
                <a:ea typeface="Mulish"/>
                <a:cs typeface="Mulish"/>
                <a:sym typeface="Mulish"/>
              </a:rPr>
              <a:t>Son importantes para las comunidades </a:t>
            </a:r>
            <a:endParaRPr dirty="0">
              <a:latin typeface="Mulish"/>
              <a:ea typeface="Mulish"/>
              <a:cs typeface="Mulish"/>
              <a:sym typeface="Mulish"/>
            </a:endParaRPr>
          </a:p>
          <a:p>
            <a:pPr marL="457200" lvl="0" indent="-298450" algn="l" rtl="0">
              <a:lnSpc>
                <a:spcPct val="100000"/>
              </a:lnSpc>
              <a:spcBef>
                <a:spcPts val="0"/>
              </a:spcBef>
              <a:spcAft>
                <a:spcPts val="0"/>
              </a:spcAft>
              <a:buSzPts val="1100"/>
              <a:buFont typeface="Mulish"/>
              <a:buChar char="●"/>
            </a:pPr>
            <a:r>
              <a:rPr lang="es" dirty="0">
                <a:latin typeface="Mulish"/>
                <a:ea typeface="Mulish"/>
                <a:cs typeface="Mulish"/>
                <a:sym typeface="Mulish"/>
              </a:rPr>
              <a:t>Muchas personas se hicieron pruebas durante la COVID-19. </a:t>
            </a:r>
            <a:endParaRPr dirty="0">
              <a:latin typeface="Mulish"/>
              <a:ea typeface="Mulish"/>
              <a:cs typeface="Mulish"/>
              <a:sym typeface="Mulish"/>
            </a:endParaRPr>
          </a:p>
          <a:p>
            <a:pPr marL="457200" lvl="0" indent="-298450" algn="l" rtl="0">
              <a:lnSpc>
                <a:spcPct val="100000"/>
              </a:lnSpc>
              <a:spcBef>
                <a:spcPts val="0"/>
              </a:spcBef>
              <a:spcAft>
                <a:spcPts val="0"/>
              </a:spcAft>
              <a:buSzPts val="1100"/>
              <a:buFont typeface="Mulish"/>
              <a:buChar char="●"/>
            </a:pPr>
            <a:r>
              <a:rPr lang="es" dirty="0">
                <a:latin typeface="Mulish"/>
                <a:ea typeface="Mulish"/>
                <a:cs typeface="Mulish"/>
                <a:sym typeface="Mulish"/>
              </a:rPr>
              <a:t>No obstante, otras muchas sentían temor con respecto a las políticas (que se desencadenara el confinamiento o se les obligara a aislarse).</a:t>
            </a:r>
            <a:endParaRPr dirty="0">
              <a:latin typeface="Mulish"/>
              <a:ea typeface="Mulish"/>
              <a:cs typeface="Mulish"/>
              <a:sym typeface="Mulish"/>
            </a:endParaRPr>
          </a:p>
          <a:p>
            <a:pPr marL="457200" lvl="0" indent="-298450" algn="l" rtl="0">
              <a:lnSpc>
                <a:spcPct val="100000"/>
              </a:lnSpc>
              <a:spcBef>
                <a:spcPts val="0"/>
              </a:spcBef>
              <a:spcAft>
                <a:spcPts val="0"/>
              </a:spcAft>
              <a:buSzPts val="1100"/>
              <a:buFont typeface="Mulish"/>
              <a:buChar char="●"/>
            </a:pPr>
            <a:r>
              <a:rPr lang="es" dirty="0">
                <a:latin typeface="Mulish"/>
                <a:ea typeface="Mulish"/>
                <a:cs typeface="Mulish"/>
                <a:sym typeface="Mulish"/>
              </a:rPr>
              <a:t>Las políticas pueden desincentivar la realización de pruebas de diagnóstico </a:t>
            </a:r>
            <a:endParaRPr dirty="0">
              <a:latin typeface="Mulish"/>
              <a:ea typeface="Mulish"/>
              <a:cs typeface="Mulish"/>
              <a:sym typeface="Mulish"/>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50c0a5b098_2_23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9" name="Google Shape;339;g250c0a5b098_2_23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spcBef>
                <a:spcPts val="0"/>
              </a:spcBef>
              <a:spcAft>
                <a:spcPts val="0"/>
              </a:spcAft>
              <a:buSzPts val="1100"/>
              <a:buNone/>
            </a:pPr>
            <a:r>
              <a:rPr lang="es" b="1" dirty="0">
                <a:solidFill>
                  <a:schemeClr val="dk1"/>
                </a:solidFill>
                <a:latin typeface="Mulish"/>
                <a:ea typeface="Mulish"/>
                <a:cs typeface="Mulish"/>
                <a:sym typeface="Mulish"/>
              </a:rPr>
              <a:t>Las citas y las estadísticas ayudan a enmarcar el problema utilizando datos que causan impacto. </a:t>
            </a:r>
            <a:endParaRPr b="1" dirty="0">
              <a:solidFill>
                <a:schemeClr val="dk1"/>
              </a:solidFill>
              <a:latin typeface="Mulish"/>
              <a:ea typeface="Mulish"/>
              <a:cs typeface="Mulish"/>
              <a:sym typeface="Mulish"/>
            </a:endParaRPr>
          </a:p>
          <a:p>
            <a:pPr marL="0" lvl="0" indent="0" algn="l" rtl="0">
              <a:lnSpc>
                <a:spcPct val="100000"/>
              </a:lnSpc>
              <a:spcBef>
                <a:spcPts val="0"/>
              </a:spcBef>
              <a:spcAft>
                <a:spcPts val="0"/>
              </a:spcAft>
              <a:buSzPts val="1100"/>
              <a:buNone/>
            </a:pPr>
            <a:endParaRPr b="1" dirty="0">
              <a:solidFill>
                <a:schemeClr val="dk1"/>
              </a:solidFill>
              <a:latin typeface="Mulish"/>
              <a:ea typeface="Mulish"/>
              <a:cs typeface="Mulish"/>
              <a:sym typeface="Mulish"/>
            </a:endParaRPr>
          </a:p>
          <a:p>
            <a:pPr marL="0" lvl="0" indent="0" algn="l" rtl="0">
              <a:lnSpc>
                <a:spcPct val="100000"/>
              </a:lnSpc>
              <a:spcBef>
                <a:spcPts val="0"/>
              </a:spcBef>
              <a:spcAft>
                <a:spcPts val="0"/>
              </a:spcAft>
              <a:buSzPts val="1100"/>
              <a:buNone/>
            </a:pPr>
            <a:r>
              <a:rPr lang="es" b="1" dirty="0">
                <a:solidFill>
                  <a:schemeClr val="dk1"/>
                </a:solidFill>
                <a:latin typeface="Mulish"/>
                <a:ea typeface="Mulish"/>
                <a:cs typeface="Mulish"/>
                <a:sym typeface="Mulish"/>
              </a:rPr>
              <a:t>Son importantes para las comunidades </a:t>
            </a:r>
            <a:endParaRPr b="1" dirty="0">
              <a:solidFill>
                <a:schemeClr val="dk1"/>
              </a:solidFill>
              <a:latin typeface="Mulish"/>
              <a:ea typeface="Mulish"/>
              <a:cs typeface="Mulish"/>
              <a:sym typeface="Mulish"/>
            </a:endParaRPr>
          </a:p>
          <a:p>
            <a:pPr marL="457200" lvl="0" indent="-298450" algn="l" rtl="0">
              <a:lnSpc>
                <a:spcPct val="100000"/>
              </a:lnSpc>
              <a:spcBef>
                <a:spcPts val="500"/>
              </a:spcBef>
              <a:spcAft>
                <a:spcPts val="0"/>
              </a:spcAft>
              <a:buClr>
                <a:schemeClr val="dk1"/>
              </a:buClr>
              <a:buSzPts val="1100"/>
              <a:buFont typeface="Mulish"/>
              <a:buChar char="●"/>
            </a:pPr>
            <a:r>
              <a:rPr lang="es" dirty="0">
                <a:solidFill>
                  <a:schemeClr val="dk1"/>
                </a:solidFill>
                <a:latin typeface="Mulish"/>
                <a:ea typeface="Mulish"/>
                <a:cs typeface="Mulish"/>
                <a:sym typeface="Mulish"/>
              </a:rPr>
              <a:t>A pesar de ello, también debemos reconocer y atender las necesidades de las personas.</a:t>
            </a:r>
            <a:endParaRPr dirty="0">
              <a:solidFill>
                <a:schemeClr val="dk1"/>
              </a:solidFill>
              <a:latin typeface="Mulish"/>
              <a:ea typeface="Mulish"/>
              <a:cs typeface="Mulish"/>
              <a:sym typeface="Mulish"/>
            </a:endParaRPr>
          </a:p>
          <a:p>
            <a:pPr marL="457200" lvl="0" indent="-298450" algn="l" rtl="0">
              <a:lnSpc>
                <a:spcPct val="100000"/>
              </a:lnSpc>
              <a:spcBef>
                <a:spcPts val="0"/>
              </a:spcBef>
              <a:spcAft>
                <a:spcPts val="0"/>
              </a:spcAft>
              <a:buClr>
                <a:schemeClr val="dk1"/>
              </a:buClr>
              <a:buSzPts val="1100"/>
              <a:buFont typeface="Mulish"/>
              <a:buChar char="●"/>
            </a:pPr>
            <a:r>
              <a:rPr lang="es" dirty="0">
                <a:solidFill>
                  <a:schemeClr val="dk1"/>
                </a:solidFill>
                <a:latin typeface="Mulish"/>
                <a:ea typeface="Mulish"/>
                <a:cs typeface="Mulish"/>
                <a:sym typeface="Mulish"/>
              </a:rPr>
              <a:t>Muchas personas recurren a tratarse o medicarse a sí mismas </a:t>
            </a:r>
            <a:endParaRPr dirty="0">
              <a:solidFill>
                <a:schemeClr val="dk1"/>
              </a:solidFill>
              <a:latin typeface="Mulish"/>
              <a:ea typeface="Mulish"/>
              <a:cs typeface="Mulish"/>
              <a:sym typeface="Mulish"/>
            </a:endParaRPr>
          </a:p>
          <a:p>
            <a:pPr marL="457200" lvl="0" indent="-298450" algn="l" rtl="0">
              <a:lnSpc>
                <a:spcPct val="100000"/>
              </a:lnSpc>
              <a:spcBef>
                <a:spcPts val="0"/>
              </a:spcBef>
              <a:spcAft>
                <a:spcPts val="0"/>
              </a:spcAft>
              <a:buClr>
                <a:schemeClr val="dk1"/>
              </a:buClr>
              <a:buSzPts val="1100"/>
              <a:buFont typeface="Mulish"/>
              <a:buChar char="●"/>
            </a:pPr>
            <a:r>
              <a:rPr lang="es" dirty="0">
                <a:solidFill>
                  <a:schemeClr val="dk1"/>
                </a:solidFill>
                <a:latin typeface="Mulish"/>
                <a:ea typeface="Mulish"/>
                <a:cs typeface="Mulish"/>
                <a:sym typeface="Mulish"/>
              </a:rPr>
              <a:t>Es de gran importancia que la comunidad sea consciente de las ventajas de las pruebas en comparación con la automedicación. </a:t>
            </a:r>
            <a:endParaRPr dirty="0">
              <a:solidFill>
                <a:schemeClr val="dk1"/>
              </a:solidFill>
              <a:latin typeface="Mulish"/>
              <a:ea typeface="Mulish"/>
              <a:cs typeface="Mulish"/>
              <a:sym typeface="Mulish"/>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250c0a5b098_2_24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9" name="Google Shape;349;g250c0a5b098_2_24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00000"/>
              </a:lnSpc>
              <a:spcBef>
                <a:spcPts val="0"/>
              </a:spcBef>
              <a:spcAft>
                <a:spcPts val="0"/>
              </a:spcAft>
              <a:buSzPts val="1100"/>
              <a:buNone/>
            </a:pPr>
            <a:r>
              <a:rPr lang="es" dirty="0">
                <a:latin typeface="Mulish"/>
                <a:ea typeface="Mulish"/>
                <a:cs typeface="Mulish"/>
                <a:sym typeface="Mulish"/>
              </a:rPr>
              <a:t>Esta diapositiva es un video dirigido a los encargados de formular políticas, sobre el valor de las pruebas de diagnóstico. Si el video incrustado no funciona, utilice este enlace: http://www.youtube.com/watch?v=F5DHDb5hRBM</a:t>
            </a:r>
            <a:endParaRPr dirty="0">
              <a:latin typeface="Mulish"/>
              <a:ea typeface="Mulish"/>
              <a:cs typeface="Mulish"/>
              <a:sym typeface="Mulish"/>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50c0a5b098_2_24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7" name="Google Shape;357;g250c0a5b098_2_24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spcBef>
                <a:spcPts val="0"/>
              </a:spcBef>
              <a:spcAft>
                <a:spcPts val="0"/>
              </a:spcAft>
              <a:buClr>
                <a:schemeClr val="dk1"/>
              </a:buClr>
              <a:buSzPts val="1800"/>
              <a:buFont typeface="Arial"/>
              <a:buNone/>
            </a:pPr>
            <a:r>
              <a:rPr lang="es" b="1" dirty="0">
                <a:solidFill>
                  <a:schemeClr val="dk1"/>
                </a:solidFill>
                <a:latin typeface="Mulish"/>
                <a:ea typeface="Mulish"/>
                <a:cs typeface="Mulish"/>
                <a:sym typeface="Mulish"/>
              </a:rPr>
              <a:t>Hable sobre los obstáculos que más afectan a su público.</a:t>
            </a:r>
            <a:endParaRPr b="1" dirty="0">
              <a:solidFill>
                <a:schemeClr val="dk1"/>
              </a:solidFill>
              <a:latin typeface="Mulish"/>
              <a:ea typeface="Mulish"/>
              <a:cs typeface="Mulish"/>
              <a:sym typeface="Mulish"/>
            </a:endParaRPr>
          </a:p>
          <a:p>
            <a:pPr marL="0" lvl="0" indent="0" algn="l" rtl="0">
              <a:spcBef>
                <a:spcPts val="0"/>
              </a:spcBef>
              <a:spcAft>
                <a:spcPts val="0"/>
              </a:spcAft>
              <a:buClr>
                <a:schemeClr val="dk1"/>
              </a:buClr>
              <a:buSzPts val="1400"/>
              <a:buFont typeface="Arial"/>
              <a:buNone/>
            </a:pPr>
            <a:endParaRPr dirty="0">
              <a:solidFill>
                <a:schemeClr val="dk1"/>
              </a:solidFill>
              <a:latin typeface="Nunito"/>
              <a:ea typeface="Nunito"/>
              <a:cs typeface="Nunito"/>
              <a:sym typeface="Nunito"/>
            </a:endParaRPr>
          </a:p>
          <a:p>
            <a:pPr marL="0" lvl="0" indent="0" algn="l" rtl="0">
              <a:spcBef>
                <a:spcPts val="0"/>
              </a:spcBef>
              <a:spcAft>
                <a:spcPts val="0"/>
              </a:spcAft>
              <a:buClr>
                <a:schemeClr val="dk1"/>
              </a:buClr>
              <a:buSzPts val="1400"/>
              <a:buFont typeface="Arial"/>
              <a:buNone/>
            </a:pPr>
            <a:r>
              <a:rPr lang="es" dirty="0">
                <a:solidFill>
                  <a:schemeClr val="dk1"/>
                </a:solidFill>
                <a:latin typeface="Nunito"/>
                <a:ea typeface="Nunito"/>
                <a:cs typeface="Nunito"/>
                <a:sym typeface="Nunito"/>
              </a:rPr>
              <a:t>Esta sección ofrece modelos de diapositivas, así como </a:t>
            </a:r>
            <a:r>
              <a:rPr lang="es" u="sng" dirty="0">
                <a:solidFill>
                  <a:schemeClr val="dk1"/>
                </a:solidFill>
                <a:latin typeface="Nunito"/>
                <a:ea typeface="Nunito"/>
                <a:cs typeface="Nunito"/>
                <a:sym typeface="Nunito"/>
              </a:rPr>
              <a:t>contenidos para responder a las preocupaciones frecuentes</a:t>
            </a:r>
            <a:r>
              <a:rPr lang="es" dirty="0">
                <a:solidFill>
                  <a:schemeClr val="dk1"/>
                </a:solidFill>
                <a:latin typeface="Nunito"/>
                <a:ea typeface="Nunito"/>
                <a:cs typeface="Nunito"/>
                <a:sym typeface="Nunito"/>
              </a:rPr>
              <a:t> que disuaden a los encargados de formular políticas de los países de ingresos medianos y bajos de invertir en aumentar el acceso a las pruebas de diagnóstico. </a:t>
            </a:r>
            <a:endParaRPr dirty="0">
              <a:solidFill>
                <a:schemeClr val="dk1"/>
              </a:solidFill>
              <a:latin typeface="Nunito"/>
              <a:ea typeface="Nunito"/>
              <a:cs typeface="Nunito"/>
              <a:sym typeface="Nunito"/>
            </a:endParaRPr>
          </a:p>
          <a:p>
            <a:pPr marL="0" lvl="0" indent="0" algn="l" rtl="0">
              <a:spcBef>
                <a:spcPts val="1000"/>
              </a:spcBef>
              <a:spcAft>
                <a:spcPts val="0"/>
              </a:spcAft>
              <a:buSzPts val="1400"/>
              <a:buNone/>
            </a:pPr>
            <a:r>
              <a:rPr lang="es" dirty="0">
                <a:solidFill>
                  <a:schemeClr val="dk1"/>
                </a:solidFill>
                <a:latin typeface="Nunito"/>
                <a:ea typeface="Nunito"/>
                <a:cs typeface="Nunito"/>
                <a:sym typeface="Nunito"/>
              </a:rPr>
              <a:t>Consulte primero la </a:t>
            </a:r>
            <a:r>
              <a:rPr lang="es" u="sng" dirty="0">
                <a:solidFill>
                  <a:srgbClr val="0097A7"/>
                </a:solidFill>
                <a:latin typeface="Nunito"/>
                <a:ea typeface="Nunito"/>
                <a:cs typeface="Nunito"/>
                <a:sym typeface="Nunito"/>
                <a:hlinkClick r:id="rId3">
                  <a:extLst>
                    <a:ext uri="{A12FA001-AC4F-418D-AE19-62706E023703}">
                      <ahyp:hlinkClr xmlns:ahyp="http://schemas.microsoft.com/office/drawing/2018/hyperlinkcolor" val="tx"/>
                    </a:ext>
                  </a:extLst>
                </a:hlinkClick>
              </a:rPr>
              <a:t>Matriz de mensajes</a:t>
            </a:r>
            <a:r>
              <a:rPr lang="es" dirty="0">
                <a:solidFill>
                  <a:schemeClr val="dk1"/>
                </a:solidFill>
                <a:latin typeface="Nunito"/>
                <a:ea typeface="Nunito"/>
                <a:cs typeface="Nunito"/>
                <a:sym typeface="Nunito"/>
              </a:rPr>
              <a:t> para averiguar qué preocupaciones frecuentes (factores) guardan más relación con la enfermedad sobre la que trata su presentación, así como con el público y el contexto local, y </a:t>
            </a:r>
            <a:r>
              <a:rPr lang="es" b="1" dirty="0">
                <a:solidFill>
                  <a:schemeClr val="dk1"/>
                </a:solidFill>
                <a:latin typeface="Nunito"/>
                <a:ea typeface="Nunito"/>
                <a:cs typeface="Nunito"/>
                <a:sym typeface="Nunito"/>
              </a:rPr>
              <a:t>seleccione las diapositivas en función de ello</a:t>
            </a:r>
            <a:r>
              <a:rPr lang="es" dirty="0">
                <a:solidFill>
                  <a:schemeClr val="dk1"/>
                </a:solidFill>
                <a:latin typeface="Nunito"/>
                <a:ea typeface="Nunito"/>
                <a:cs typeface="Nunito"/>
                <a:sym typeface="Nunito"/>
              </a:rPr>
              <a:t>.</a:t>
            </a:r>
            <a:endParaRPr dirty="0">
              <a:solidFill>
                <a:schemeClr val="dk1"/>
              </a:solidFill>
              <a:latin typeface="Nunito"/>
              <a:ea typeface="Nunito"/>
              <a:cs typeface="Nunito"/>
              <a:sym typeface="Nunito"/>
            </a:endParaRPr>
          </a:p>
          <a:p>
            <a:pPr marL="0" lvl="0" indent="0" algn="l" rtl="0">
              <a:spcBef>
                <a:spcPts val="1000"/>
              </a:spcBef>
              <a:spcAft>
                <a:spcPts val="1000"/>
              </a:spcAft>
              <a:buSzPts val="1400"/>
              <a:buNone/>
            </a:pPr>
            <a:r>
              <a:rPr lang="es" dirty="0">
                <a:solidFill>
                  <a:schemeClr val="dk1"/>
                </a:solidFill>
                <a:highlight>
                  <a:srgbClr val="FFFF00"/>
                </a:highlight>
                <a:latin typeface="Nunito"/>
                <a:ea typeface="Nunito"/>
                <a:cs typeface="Nunito"/>
                <a:sym typeface="Nunito"/>
              </a:rPr>
              <a:t>Actualice o readapte estas diapositivas con contenido local según sea necesario. Utilice estas diapositivas como plantilla para responder a otras preocupaciones (factores) que no figuren aquí.</a:t>
            </a:r>
            <a:endParaRPr dirty="0">
              <a:solidFill>
                <a:schemeClr val="dk1"/>
              </a:solidFill>
              <a:highlight>
                <a:srgbClr val="FFFF00"/>
              </a:highlight>
              <a:latin typeface="Nunito"/>
              <a:ea typeface="Nunito"/>
              <a:cs typeface="Nunito"/>
              <a:sym typeface="Nunito"/>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50c0a5b098_2_2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4" name="Google Shape;364;g250c0a5b098_2_24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00000"/>
              </a:lnSpc>
              <a:spcBef>
                <a:spcPts val="0"/>
              </a:spcBef>
              <a:spcAft>
                <a:spcPts val="0"/>
              </a:spcAft>
              <a:buSzPts val="1100"/>
              <a:buNone/>
            </a:pPr>
            <a:r>
              <a:rPr lang="es" dirty="0">
                <a:latin typeface="Mulish"/>
                <a:ea typeface="Mulish"/>
                <a:cs typeface="Mulish"/>
                <a:sym typeface="Mulish"/>
              </a:rPr>
              <a:t>Reitere a los encargados de formular políticas la importancia de realizar pruebas de diagnóstico. Recuerde que son una parte clave de la cobertura universal de salud, los Objetivos de Desarrollo del Milenio (ODM), los Objetivos de Desarrollo Sostenible (ODS), etc.; por esta razón, todos los países han firmado al menos un acuerdo que respalde el acceso a las pruebas de diagnóstico. Al margen de la obligación política, las pruebas de diagnóstico también son valiosas por las ventajas económicas y sanitarias que ofrecen, si se realizan antes del tratamiento.</a:t>
            </a:r>
            <a:endParaRPr dirty="0">
              <a:latin typeface="Mulish"/>
              <a:ea typeface="Mulish"/>
              <a:cs typeface="Mulish"/>
              <a:sym typeface="Mulish"/>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50c0a5b098_2_24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3" name="Google Shape;373;g250c0a5b098_2_24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spcBef>
                <a:spcPts val="0"/>
              </a:spcBef>
              <a:spcAft>
                <a:spcPts val="0"/>
              </a:spcAft>
              <a:buSzPts val="1100"/>
              <a:buNone/>
            </a:pPr>
            <a:r>
              <a:rPr lang="es" dirty="0">
                <a:solidFill>
                  <a:schemeClr val="dk1"/>
                </a:solidFill>
                <a:latin typeface="Mulish"/>
                <a:ea typeface="Mulish"/>
                <a:cs typeface="Mulish"/>
                <a:sym typeface="Mulish"/>
              </a:rPr>
              <a:t>Reitere a los encargados de formular políticas la importancia de realizar pruebas de diagnóstico. Recuerde que son una parte clave de la cobertura universal de salud, los ODM, los ODS, etc.; por esta razón, todos los países han firmado al menos un acuerdo que respalde el acceso a las pruebas de diagnóstico. Al margen de la obligación política, las pruebas de diagnóstico también son valiosas por las ventajas económicas y sanitarias que ofrecen, si se realizan antes del tratamiento.</a:t>
            </a:r>
            <a:endParaRPr dirty="0">
              <a:solidFill>
                <a:schemeClr val="dk1"/>
              </a:solidFill>
              <a:latin typeface="Mulish"/>
              <a:ea typeface="Mulish"/>
              <a:cs typeface="Mulish"/>
              <a:sym typeface="Mulish"/>
            </a:endParaRPr>
          </a:p>
          <a:p>
            <a:pPr marL="0" lvl="0" indent="0" algn="l" rtl="0">
              <a:spcBef>
                <a:spcPts val="0"/>
              </a:spcBef>
              <a:spcAft>
                <a:spcPts val="0"/>
              </a:spcAft>
              <a:buSzPts val="1100"/>
              <a:buNone/>
            </a:pPr>
            <a:endParaRPr dirty="0">
              <a:solidFill>
                <a:schemeClr val="dk1"/>
              </a:solidFill>
              <a:latin typeface="Mulish"/>
              <a:ea typeface="Mulish"/>
              <a:cs typeface="Mulish"/>
              <a:sym typeface="Mulish"/>
            </a:endParaRPr>
          </a:p>
          <a:p>
            <a:pPr marL="0" lvl="0" indent="0" algn="l" rtl="0">
              <a:spcBef>
                <a:spcPts val="0"/>
              </a:spcBef>
              <a:spcAft>
                <a:spcPts val="0"/>
              </a:spcAft>
              <a:buSzPts val="1100"/>
              <a:buNone/>
            </a:pPr>
            <a:r>
              <a:rPr lang="es" dirty="0">
                <a:solidFill>
                  <a:schemeClr val="dk1"/>
                </a:solidFill>
                <a:latin typeface="Mulish"/>
                <a:ea typeface="Mulish"/>
                <a:cs typeface="Mulish"/>
                <a:sym typeface="Mulish"/>
              </a:rPr>
              <a:t>Trate de averiguar aquello que motiva a los encargados de formular políticas a los que se está dirigiendo y destáquelo dentro de su presentación.</a:t>
            </a:r>
            <a:endParaRPr dirty="0">
              <a:solidFill>
                <a:schemeClr val="dk1"/>
              </a:solidFill>
              <a:latin typeface="Mulish"/>
              <a:ea typeface="Mulish"/>
              <a:cs typeface="Mulish"/>
              <a:sym typeface="Mulish"/>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50c0a5b098_2_24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0" name="Google Shape;390;g250c0a5b098_2_24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00000"/>
              </a:lnSpc>
              <a:spcBef>
                <a:spcPts val="0"/>
              </a:spcBef>
              <a:spcAft>
                <a:spcPts val="0"/>
              </a:spcAft>
              <a:buSzPts val="1100"/>
              <a:buNone/>
            </a:pPr>
            <a:r>
              <a:rPr lang="es" dirty="0">
                <a:latin typeface="Mulish"/>
                <a:ea typeface="Mulish"/>
                <a:cs typeface="Mulish"/>
                <a:sym typeface="Mulish"/>
              </a:rPr>
              <a:t>Demuestre a los encargados de formular políticas que las comunidades pueden y desean realizarse pruebas de diagnóstico autoadministradas. Asimismo, recuerde que estas pruebas ya se realizan actualmente a nivel comunitario. Trate de utilizar ejemplos y casos de su contexto para que este hecho cale: estos casos pueden estar basados en otras enfermedades o brotes epidémicos, también pueden poner de relieve otros países o sistemas sanitarios similares.</a:t>
            </a:r>
            <a:endParaRPr dirty="0">
              <a:latin typeface="Mulish"/>
              <a:ea typeface="Mulish"/>
              <a:cs typeface="Mulish"/>
              <a:sym typeface="Mulish"/>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50c0a5b098_2_2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 name="Google Shape;222;g250c0a5b098_2_22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50c0a5b098_2_24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9" name="Google Shape;399;g250c0a5b098_2_24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spcBef>
                <a:spcPts val="0"/>
              </a:spcBef>
              <a:spcAft>
                <a:spcPts val="0"/>
              </a:spcAft>
              <a:buNone/>
            </a:pPr>
            <a:r>
              <a:rPr lang="es" dirty="0">
                <a:solidFill>
                  <a:schemeClr val="dk1"/>
                </a:solidFill>
                <a:latin typeface="Mulish"/>
                <a:ea typeface="Mulish"/>
                <a:cs typeface="Mulish"/>
                <a:sym typeface="Mulish"/>
              </a:rPr>
              <a:t>Demuestre los beneficios de realizar pruebas de diagnóstico a nivel comunitario. Estos beneficios redundan tanto en los miembros de la comunidad como en la planificación y gestión de los recursos nacionales. ¿Puede citar algunos casos relacionados con su contexto, en los que las comunidades se hayan beneficiado de las pruebas de diagnóstico?</a:t>
            </a:r>
            <a:endParaRPr b="1" dirty="0">
              <a:latin typeface="Mulish"/>
              <a:ea typeface="Mulish"/>
              <a:cs typeface="Mulish"/>
              <a:sym typeface="Mulish"/>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250c0a5b098_2_24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8" name="Google Shape;418;g250c0a5b098_2_24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spcBef>
                <a:spcPts val="0"/>
              </a:spcBef>
              <a:spcAft>
                <a:spcPts val="0"/>
              </a:spcAft>
              <a:buSzPts val="1100"/>
              <a:buNone/>
            </a:pPr>
            <a:r>
              <a:rPr lang="es">
                <a:solidFill>
                  <a:schemeClr val="dk1"/>
                </a:solidFill>
                <a:latin typeface="Mulish"/>
                <a:ea typeface="Mulish"/>
                <a:cs typeface="Mulish"/>
                <a:sym typeface="Mulish"/>
              </a:rPr>
              <a:t>Demuestre que las pruebas de diagnóstico ya son accesibles a nivel comunitario. El VIH y la malaria son dos ejemplos que pueden servir de modelo a los encargados de formular políticas de su contexto, como una hoja de ruta para mostrar el camino a seguir. No obstante, es posible que haya otras pruebas de diagnóstico que sean muy accesibles, piense cuáles podrían ser y si desea incluirlas también en la conversación.</a:t>
            </a:r>
            <a:endParaRPr dirty="0">
              <a:solidFill>
                <a:schemeClr val="dk1"/>
              </a:solidFill>
              <a:latin typeface="Mulish"/>
              <a:ea typeface="Mulish"/>
              <a:cs typeface="Mulish"/>
              <a:sym typeface="Mulish"/>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250c0a5b098_2_24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7" name="Google Shape;437;g250c0a5b098_2_24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spcBef>
                <a:spcPts val="0"/>
              </a:spcBef>
              <a:spcAft>
                <a:spcPts val="0"/>
              </a:spcAft>
              <a:buNone/>
            </a:pPr>
            <a:r>
              <a:rPr lang="es" dirty="0">
                <a:solidFill>
                  <a:schemeClr val="dk1"/>
                </a:solidFill>
                <a:latin typeface="Mulish"/>
                <a:ea typeface="Mulish"/>
                <a:cs typeface="Mulish"/>
                <a:sym typeface="Mulish"/>
              </a:rPr>
              <a:t>Esta diapositiva habla de cómo las pruebas de diagnóstico de calidad garantizada son capaces de mejorar efectivamente los resultados de las pruebas a nivel comunitario, especialmente si se siguen las instrucciones del prospecto. Este enlace ofrece una lista de pruebas de diagnóstico de la COVID-19 que han sido aprobadas. La OMS dispone de numerosas listas relativas a otras enfermedades y también ofrece listas de pruebas de diagnóstico esenciales en su sitio web.</a:t>
            </a:r>
            <a:endParaRPr dirty="0">
              <a:solidFill>
                <a:srgbClr val="21140C"/>
              </a:solidFill>
              <a:latin typeface="Mulish"/>
              <a:ea typeface="Mulish"/>
              <a:cs typeface="Mulish"/>
              <a:sym typeface="Mulish"/>
            </a:endParaRPr>
          </a:p>
          <a:p>
            <a:pPr marL="0" lvl="0" indent="0" algn="l" rtl="0">
              <a:lnSpc>
                <a:spcPct val="115000"/>
              </a:lnSpc>
              <a:spcBef>
                <a:spcPts val="0"/>
              </a:spcBef>
              <a:spcAft>
                <a:spcPts val="0"/>
              </a:spcAft>
              <a:buNone/>
            </a:pPr>
            <a:endParaRPr dirty="0">
              <a:solidFill>
                <a:srgbClr val="21140C"/>
              </a:solidFill>
              <a:latin typeface="Mulish"/>
              <a:ea typeface="Mulish"/>
              <a:cs typeface="Mulish"/>
              <a:sym typeface="Mulish"/>
            </a:endParaRPr>
          </a:p>
          <a:p>
            <a:pPr marL="0" lvl="0" indent="0" algn="l" rtl="0">
              <a:lnSpc>
                <a:spcPct val="115000"/>
              </a:lnSpc>
              <a:spcBef>
                <a:spcPts val="700"/>
              </a:spcBef>
              <a:spcAft>
                <a:spcPts val="700"/>
              </a:spcAft>
              <a:buNone/>
            </a:pPr>
            <a:r>
              <a:rPr lang="es" dirty="0">
                <a:solidFill>
                  <a:srgbClr val="21140C"/>
                </a:solidFill>
                <a:latin typeface="Mulish"/>
                <a:ea typeface="Mulish"/>
                <a:cs typeface="Mulish"/>
                <a:sym typeface="Mulish"/>
              </a:rPr>
              <a:t>[https://www.who.int/publications/i/item/WHO-2019-nCoV-Ag-RDTs-Self_testing-2022.1]</a:t>
            </a:r>
            <a:endParaRPr dirty="0">
              <a:solidFill>
                <a:srgbClr val="21140C"/>
              </a:solidFill>
              <a:latin typeface="Mulish Light"/>
              <a:ea typeface="Mulish Light"/>
              <a:cs typeface="Mulish Light"/>
              <a:sym typeface="Mulish Light"/>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250c0a5b098_2_25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5" name="Google Shape;455;g250c0a5b098_2_25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spcBef>
                <a:spcPts val="0"/>
              </a:spcBef>
              <a:spcAft>
                <a:spcPts val="0"/>
              </a:spcAft>
              <a:buSzPts val="1100"/>
              <a:buNone/>
            </a:pPr>
            <a:r>
              <a:rPr lang="es">
                <a:solidFill>
                  <a:schemeClr val="dk1"/>
                </a:solidFill>
                <a:latin typeface="Mulish"/>
                <a:ea typeface="Mulish"/>
                <a:cs typeface="Mulish"/>
                <a:sym typeface="Mulish"/>
              </a:rPr>
              <a:t>Los encargados de formular políticas están ocupados y ejecutan planes estratégicos nacionales. Demuéstreles que las pruebas de diagnóstico les AYUDAN a lograr sus prioridades y a seguir avanzando. Consulte los planes estratégicos nacionales y trate de adaptar estas diapositivas a las prioridades concretas de los encargados de formular políticas.</a:t>
            </a:r>
            <a:endParaRPr dirty="0">
              <a:latin typeface="Mulish"/>
              <a:ea typeface="Mulish"/>
              <a:cs typeface="Mulish"/>
              <a:sym typeface="Mulish"/>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250c0a5b098_2_25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4" name="Google Shape;464;g250c0a5b098_2_25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15000"/>
              </a:lnSpc>
              <a:spcBef>
                <a:spcPts val="700"/>
              </a:spcBef>
              <a:spcAft>
                <a:spcPts val="700"/>
              </a:spcAft>
              <a:buSzPts val="1100"/>
              <a:buNone/>
            </a:pPr>
            <a:r>
              <a:rPr lang="es">
                <a:latin typeface="Mulish"/>
                <a:ea typeface="Mulish"/>
                <a:cs typeface="Mulish"/>
                <a:sym typeface="Mulish"/>
              </a:rPr>
              <a:t>La cobertura universal de salud representa un objetivo universal y todos los países han firmado una promesa de contribución que la menciona. Las pruebas de diagnóstico son necesarias para prestar servicios sanitarios de calidad. ¿Puede citar algún acuerdo concreto que se encuentre vigente en su contexto y del que los encargados de formular políticas hablen o aspiren a alcanzar?</a:t>
            </a:r>
            <a:endParaRPr dirty="0">
              <a:latin typeface="Mulish"/>
              <a:ea typeface="Mulish"/>
              <a:cs typeface="Mulish"/>
              <a:sym typeface="Mulish"/>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250c0a5b098_2_25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5" name="Google Shape;485;g250c0a5b098_2_25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15000"/>
              </a:lnSpc>
              <a:spcBef>
                <a:spcPts val="700"/>
              </a:spcBef>
              <a:spcAft>
                <a:spcPts val="700"/>
              </a:spcAft>
              <a:buSzPts val="1100"/>
              <a:buNone/>
            </a:pPr>
            <a:r>
              <a:rPr lang="es">
                <a:latin typeface="Mulish"/>
                <a:ea typeface="Mulish"/>
                <a:cs typeface="Mulish"/>
                <a:sym typeface="Mulish"/>
              </a:rPr>
              <a:t>Cada prueba de diagnóstico representa un dato puntual. Sin pruebas, los encargados de formular políticas se ven obligados a trabajar con información incompleta a la hora de combatir las enfermedades, ya que desconocen tanto la incidencia de las enfermedades nuevas de su contexto como la prevalencia de las enfermedades prioritarias actuales. ¿Podría mencionar algunas de las amenazas incipientes que preocupan a los encargados de formular políticas de su contexto? ¿Se realizan suficientes pruebas de diagnóstico? ¿Cuáles son algunas de las preocupaciones persistentes de los encargados de formular políticas? ¿Se realizan suficientes pruebas de diagnóstico? </a:t>
            </a:r>
            <a:endParaRPr dirty="0">
              <a:latin typeface="Mulish"/>
              <a:ea typeface="Mulish"/>
              <a:cs typeface="Mulish"/>
              <a:sym typeface="Mulish"/>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250c0a5b098_2_25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2" name="Google Shape;502;g250c0a5b098_2_25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15000"/>
              </a:lnSpc>
              <a:spcBef>
                <a:spcPts val="700"/>
              </a:spcBef>
              <a:spcAft>
                <a:spcPts val="700"/>
              </a:spcAft>
              <a:buSzPts val="1100"/>
              <a:buNone/>
            </a:pPr>
            <a:r>
              <a:rPr lang="es">
                <a:latin typeface="Mulish"/>
                <a:ea typeface="Mulish"/>
                <a:cs typeface="Mulish"/>
                <a:sym typeface="Mulish"/>
              </a:rPr>
              <a:t>Integrar las pruebas de diagnóstico es fundamental para mejorar su acceso y su uso. ¿Conoce alguna prueba de diagnóstico que ya esté integrada y pueda servir de modelo para otros programas de integración?</a:t>
            </a:r>
            <a:endParaRPr dirty="0">
              <a:latin typeface="Mulish"/>
              <a:ea typeface="Mulish"/>
              <a:cs typeface="Mulish"/>
              <a:sym typeface="Mulish"/>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250c0a5b098_2_2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0" name="Google Shape;520;g250c0a5b098_2_25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00000"/>
              </a:lnSpc>
              <a:spcBef>
                <a:spcPts val="0"/>
              </a:spcBef>
              <a:spcAft>
                <a:spcPts val="0"/>
              </a:spcAft>
              <a:buSzPts val="1100"/>
              <a:buNone/>
            </a:pPr>
            <a:r>
              <a:rPr lang="es">
                <a:latin typeface="Mulish"/>
                <a:ea typeface="Mulish"/>
                <a:cs typeface="Mulish"/>
                <a:sym typeface="Mulish"/>
              </a:rPr>
              <a:t>Es posible que los encargados de formular políticas, los directores de laboratorio y otras partes interesadas tengan la sensación de que las pruebas de PCR o de laboratorio son las más importantes a la hora de establecer prioridades. Si bien es cierto que las pruebas de PCR son importantes, realizar pruebas en el ámbito comunitario es necesario para garantizar el acceso a las pruebas de diagnóstico. ¿Conoce alguna prueba de diagnóstico disponible en las comunidades de su contexto? ¿Hasta dónde tienen que desplazarse los miembros de la comunidad para hacerse una prueba? ¿Es viable para ellos? ¿Conoce alguna prueba de diagnóstico de su contexto que pueda servir de modelo para las pruebas de ámbito comunitario?</a:t>
            </a:r>
            <a:endParaRPr dirty="0">
              <a:latin typeface="Mulish"/>
              <a:ea typeface="Mulish"/>
              <a:cs typeface="Mulish"/>
              <a:sym typeface="Mulish"/>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250c0a5b098_2_25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9" name="Google Shape;529;g250c0a5b098_2_25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15000"/>
              </a:lnSpc>
              <a:spcBef>
                <a:spcPts val="700"/>
              </a:spcBef>
              <a:spcAft>
                <a:spcPts val="700"/>
              </a:spcAft>
              <a:buSzPts val="1100"/>
              <a:buNone/>
            </a:pPr>
            <a:r>
              <a:rPr lang="es">
                <a:latin typeface="Mulish"/>
                <a:ea typeface="Mulish"/>
                <a:cs typeface="Mulish"/>
                <a:sym typeface="Mulish"/>
              </a:rPr>
              <a:t>Recuerde a los encargados de formular políticas que las pruebas de diagnóstico de ámbito comunitario constituyen la primera línea. Si bien es cierto que las pruebas realizadas en establecimientos de salud son importantes, es fundamental dotar de acceso a las comunidades para llegar hasta el último tramo. Impulsar la innovación en materia de pruebas de diagnóstico contribuye a ampliar el acceso. Averigüe qué pruebas de diagnóstico están aprobadas en su contexto, pero no se han distribuido a nivel comunitario. ¿Cómo se puede mejorar el acceso?</a:t>
            </a:r>
            <a:endParaRPr dirty="0">
              <a:latin typeface="Mulish"/>
              <a:ea typeface="Mulish"/>
              <a:cs typeface="Mulish"/>
              <a:sym typeface="Mulish"/>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250c0a5b098_2_25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6" name="Google Shape;546;g250c0a5b098_2_25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15000"/>
              </a:lnSpc>
              <a:spcBef>
                <a:spcPts val="0"/>
              </a:spcBef>
              <a:spcAft>
                <a:spcPts val="0"/>
              </a:spcAft>
              <a:buNone/>
            </a:pPr>
            <a:r>
              <a:rPr lang="es">
                <a:latin typeface="Mulish"/>
                <a:ea typeface="Mulish"/>
                <a:cs typeface="Mulish"/>
                <a:sym typeface="Mulish"/>
              </a:rPr>
              <a:t>Recurra a factores de motivación relevantes como la calidad, la eficiencia y la prestación de servicios en el último tramo para subrayar la importancia de realizar tanto pruebas rápidas como de PCR. ¿Qué pruebas de diagnóstico pueden distribuirse en las comunidades?</a:t>
            </a:r>
            <a:endParaRPr dirty="0">
              <a:latin typeface="Mulish"/>
              <a:ea typeface="Mulish"/>
              <a:cs typeface="Mulish"/>
              <a:sym typeface="Mulish"/>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50c0a5b098_2_2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50c0a5b098_2_2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rtlCol="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250c0a5b098_2_26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4" name="Google Shape;564;g250c0a5b098_2_26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15000"/>
              </a:lnSpc>
              <a:spcBef>
                <a:spcPts val="0"/>
              </a:spcBef>
              <a:spcAft>
                <a:spcPts val="0"/>
              </a:spcAft>
              <a:buNone/>
            </a:pPr>
            <a:r>
              <a:rPr lang="es">
                <a:latin typeface="Mulish"/>
                <a:ea typeface="Mulish"/>
                <a:cs typeface="Mulish"/>
                <a:sym typeface="Mulish"/>
              </a:rPr>
              <a:t>La realización de pruebas de diagnóstico a nivel comunitario podría integrarse en un programa nacional de vigilancia: si las pruebas las realizan los agentes de salud comunitarios u otros trabajadores sanitarios, podrán comunicar los resultados de las pruebas; si se realizan en casa, existe la posibilidad de incentivar a los miembros de la comunidad para que notifiquen sus resultados al programa nacional de vigilancia. Si bien es cierto que las pruebas realizadas por agentes de salud comunitarios ofrecen más probabilidad de que sus resultados se compartan, es necesario garantizar que los miembros de la comunidad dispongan de acceso a las pruebas de diagnóstico, de modo que sepan cómo actuar a continuación para cuidar de su salud.</a:t>
            </a:r>
            <a:endParaRPr dirty="0">
              <a:latin typeface="Mulish"/>
              <a:ea typeface="Mulish"/>
              <a:cs typeface="Mulish"/>
              <a:sym typeface="Mulish"/>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250c0a5b098_2_26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5" name="Google Shape;585;g250c0a5b098_2_26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00000"/>
              </a:lnSpc>
              <a:spcBef>
                <a:spcPts val="0"/>
              </a:spcBef>
              <a:spcAft>
                <a:spcPts val="0"/>
              </a:spcAft>
              <a:buSzPts val="1100"/>
              <a:buNone/>
            </a:pPr>
            <a:r>
              <a:rPr lang="es">
                <a:latin typeface="Mulish"/>
                <a:ea typeface="Mulish"/>
                <a:cs typeface="Mulish"/>
                <a:sym typeface="Mulish"/>
              </a:rPr>
              <a:t>A menudo, existe la creencia de que compartir las tareas con los agentes de salud comunitarios o los establecimientos de salud de niveles inferiores mermará la eficacia y la calidad de las pruebas de diagnóstico. Sin embargo, ambos son imprescindibles para prestar servicios en el último tramo, por lo que gestionar la calidad a través de la supervisión y la capacitación resulta fundamental. ¿Qué servicios prestan actualmente los agentes de salud comunitarios y cuáles son los más adecuados para realizar pruebas de diagnóstico? ¿Qué remuneración reciben?</a:t>
            </a:r>
            <a:endParaRPr dirty="0">
              <a:latin typeface="Mulish"/>
              <a:ea typeface="Mulish"/>
              <a:cs typeface="Mulish"/>
              <a:sym typeface="Mulish"/>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250c0a5b098_2_2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4" name="Google Shape;594;g250c0a5b098_2_26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15000"/>
              </a:lnSpc>
              <a:spcBef>
                <a:spcPts val="0"/>
              </a:spcBef>
              <a:spcAft>
                <a:spcPts val="700"/>
              </a:spcAft>
              <a:buSzPts val="1100"/>
              <a:buNone/>
            </a:pPr>
            <a:r>
              <a:rPr lang="es">
                <a:latin typeface="Mulish"/>
                <a:ea typeface="Mulish"/>
                <a:cs typeface="Mulish"/>
                <a:sym typeface="Mulish"/>
              </a:rPr>
              <a:t>Infórmese sobre los programas en los que trabajan los agentes de salud comunitarios de su contexto. ¿Hay alguno que pueda utilizar de ejemplo para demostrar los beneficios que aportan este tipo de agentes, a nivel comunitario? Recuerde que los agentes de salud comunitarios ya suelen prestar servicios de pruebas de diagnóstico, de modo que se trata de mejorar sus competencias y de ampliar su esfera de trabajo.</a:t>
            </a:r>
            <a:endParaRPr dirty="0">
              <a:latin typeface="Mulish"/>
              <a:ea typeface="Mulish"/>
              <a:cs typeface="Mulish"/>
              <a:sym typeface="Mulish"/>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250c0a5b098_2_2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1" name="Google Shape;611;g250c0a5b098_2_26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15000"/>
              </a:lnSpc>
              <a:spcBef>
                <a:spcPts val="0"/>
              </a:spcBef>
              <a:spcAft>
                <a:spcPts val="700"/>
              </a:spcAft>
              <a:buSzPts val="1100"/>
              <a:buNone/>
            </a:pPr>
            <a:r>
              <a:rPr lang="es">
                <a:latin typeface="Mulish"/>
                <a:ea typeface="Mulish"/>
                <a:cs typeface="Mulish"/>
                <a:sym typeface="Mulish"/>
              </a:rPr>
              <a:t>Estas son algunas de las cuestiones que se han de tener en cuenta para garantizar que los programas de agentes de salud comunitarios sean eficaces. Analice otros programas que se hayan llevado a cabo con éxito, para comprender qué factores contribuyeron a su eficacia.</a:t>
            </a:r>
            <a:endParaRPr dirty="0">
              <a:latin typeface="Mulish"/>
              <a:ea typeface="Mulish"/>
              <a:cs typeface="Mulish"/>
              <a:sym typeface="Mulish"/>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250c0a5b098_2_2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8" name="Google Shape;628;g250c0a5b098_2_26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15000"/>
              </a:lnSpc>
              <a:spcBef>
                <a:spcPts val="700"/>
              </a:spcBef>
              <a:spcAft>
                <a:spcPts val="700"/>
              </a:spcAft>
              <a:buSzPts val="1100"/>
              <a:buNone/>
            </a:pPr>
            <a:r>
              <a:rPr lang="es">
                <a:latin typeface="Mulish"/>
                <a:ea typeface="Mulish"/>
                <a:cs typeface="Mulish"/>
                <a:sym typeface="Mulish"/>
              </a:rPr>
              <a:t>¿Qué labores podrían desempeñar actualmente los niveles inferiores y cómo desea integrar las pruebas de diagnóstico en ese nivel? Valore de qué personal disponen los niveles inferiores de su sistema sanitario y qué competencias son necesarias para realizar el tipo de pruebas de diagnóstico que le interesan.</a:t>
            </a:r>
            <a:endParaRPr dirty="0">
              <a:latin typeface="Mulish"/>
              <a:ea typeface="Mulish"/>
              <a:cs typeface="Mulish"/>
              <a:sym typeface="Mulish"/>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250c0a5b098_2_2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6" name="Google Shape;646;g250c0a5b098_2_26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00000"/>
              </a:lnSpc>
              <a:spcBef>
                <a:spcPts val="0"/>
              </a:spcBef>
              <a:spcAft>
                <a:spcPts val="0"/>
              </a:spcAft>
              <a:buSzPts val="1100"/>
              <a:buNone/>
            </a:pPr>
            <a:r>
              <a:rPr lang="es">
                <a:latin typeface="Mulish"/>
                <a:ea typeface="Mulish"/>
                <a:cs typeface="Mulish"/>
                <a:sym typeface="Mulish"/>
              </a:rPr>
              <a:t>Haga todo lo posible para que los encargados de formular políticas comprendan que las pruebas de diagnóstico son un componente fundamental de las respuestas frente a pandemias, como ya se pudo comprobar durante la pandemia de COVID-19. La vacunación contra la COVID-19 es necesaria, pero no previene todos los casos. Así pues, las pruebas de diagnóstico ayudan a detectar las infecciones posvacunales y a proteger a quienes no pueden vacunarse. </a:t>
            </a:r>
            <a:endParaRPr dirty="0">
              <a:latin typeface="Mulish"/>
              <a:ea typeface="Mulish"/>
              <a:cs typeface="Mulish"/>
              <a:sym typeface="Mulish"/>
            </a:endParaRPr>
          </a:p>
          <a:p>
            <a:pPr marL="0" lvl="0" indent="0" algn="l" rtl="0">
              <a:lnSpc>
                <a:spcPct val="100000"/>
              </a:lnSpc>
              <a:spcBef>
                <a:spcPts val="0"/>
              </a:spcBef>
              <a:spcAft>
                <a:spcPts val="0"/>
              </a:spcAft>
              <a:buSzPts val="1100"/>
              <a:buNone/>
            </a:pPr>
            <a:endParaRPr dirty="0">
              <a:latin typeface="Mulish"/>
              <a:ea typeface="Mulish"/>
              <a:cs typeface="Mulish"/>
              <a:sym typeface="Mulish"/>
            </a:endParaRPr>
          </a:p>
          <a:p>
            <a:pPr marL="0" lvl="0" indent="0" algn="l" rtl="0">
              <a:lnSpc>
                <a:spcPct val="100000"/>
              </a:lnSpc>
              <a:spcBef>
                <a:spcPts val="0"/>
              </a:spcBef>
              <a:spcAft>
                <a:spcPts val="0"/>
              </a:spcAft>
              <a:buSzPts val="1100"/>
              <a:buNone/>
            </a:pPr>
            <a:r>
              <a:rPr lang="es">
                <a:latin typeface="Mulish"/>
                <a:ea typeface="Mulish"/>
                <a:cs typeface="Mulish"/>
                <a:sym typeface="Mulish"/>
              </a:rPr>
              <a:t>Otras enfermedades son diferentes: algunas vacunas protegen a las personas durante un período determinado, mientras que otras no disponen de vacuna. Asegúrese de que cuando discutan juntos sobre la vacunación y las pruebas de diagnóstico, entiendan claramente por qué el sistema sanitario necesita ambas cosas.</a:t>
            </a:r>
            <a:endParaRPr dirty="0">
              <a:latin typeface="Mulish"/>
              <a:ea typeface="Mulish"/>
              <a:cs typeface="Mulish"/>
              <a:sym typeface="Mulish"/>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250c0a5b098_2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5" name="Google Shape;655;g250c0a5b098_2_26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15000"/>
              </a:lnSpc>
              <a:spcBef>
                <a:spcPts val="700"/>
              </a:spcBef>
              <a:spcAft>
                <a:spcPts val="700"/>
              </a:spcAft>
              <a:buSzPts val="1100"/>
              <a:buNone/>
            </a:pPr>
            <a:r>
              <a:rPr lang="es">
                <a:latin typeface="Mulish"/>
                <a:ea typeface="Mulish"/>
                <a:cs typeface="Mulish"/>
                <a:sym typeface="Mulish"/>
              </a:rPr>
              <a:t>Las pruebas de diagnóstico y las vacunas se complementan. ¿Qué pruebas y qué vacunas están disponibles en su contexto? Fíjese en cómo se distribuyen las vacunas y averigüe si las pruebas son igual de accesibles. </a:t>
            </a:r>
            <a:endParaRPr dirty="0">
              <a:latin typeface="Mulish"/>
              <a:ea typeface="Mulish"/>
              <a:cs typeface="Mulish"/>
              <a:sym typeface="Mulish"/>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250c0a5b098_2_2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4" name="Google Shape;674;g250c0a5b098_2_27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00000"/>
              </a:lnSpc>
              <a:spcBef>
                <a:spcPts val="0"/>
              </a:spcBef>
              <a:spcAft>
                <a:spcPts val="0"/>
              </a:spcAft>
              <a:buSzPts val="1100"/>
              <a:buNone/>
            </a:pPr>
            <a:r>
              <a:rPr lang="es">
                <a:latin typeface="Mulish"/>
                <a:ea typeface="Mulish"/>
                <a:cs typeface="Mulish"/>
                <a:sym typeface="Mulish"/>
              </a:rPr>
              <a:t>Es importante mantener una colaboración estrecha con el sector privado para garantizar el acceso. El sector privado incluye farmacias y consultorios privados, practicantes de la medicina tradicional, etc. Durante la pandemia de COVID-19, ¿con qué proveedores privados colaboró su país? Investigue qué proveedores privados se encuentran próximos a las comunidades y averigüe de qué manera colabora con ellos la administración pública en la actualidad. ¿Qué normas han de seguir? ¿De qué manera están involucrados?</a:t>
            </a:r>
            <a:endParaRPr dirty="0">
              <a:latin typeface="Mulish"/>
              <a:ea typeface="Mulish"/>
              <a:cs typeface="Mulish"/>
              <a:sym typeface="Mulish"/>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250c0a5b098_2_2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3" name="Google Shape;683;g250c0a5b098_2_27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spcBef>
                <a:spcPts val="0"/>
              </a:spcBef>
              <a:spcAft>
                <a:spcPts val="0"/>
              </a:spcAft>
              <a:buClr>
                <a:schemeClr val="dk1"/>
              </a:buClr>
              <a:buSzPts val="1100"/>
              <a:buFont typeface="Arial"/>
              <a:buNone/>
            </a:pPr>
            <a:r>
              <a:rPr lang="es">
                <a:solidFill>
                  <a:schemeClr val="dk1"/>
                </a:solidFill>
                <a:latin typeface="Mulish"/>
                <a:ea typeface="Mulish"/>
                <a:cs typeface="Mulish"/>
                <a:sym typeface="Mulish"/>
              </a:rPr>
              <a:t>Gestionar la colaboración del sector privado es fundamental: si se trabaja con ellos, se les pueden mostrar las mejores prácticas, normas, directrices y cualquier otra información clave por la que se guíe el sector público. ¿Qué normas y directrices han de seguir? ¿De qué manera están involucrados?</a:t>
            </a: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250c0a5b098_2_27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1" name="Google Shape;701;g250c0a5b098_2_27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15000"/>
              </a:lnSpc>
              <a:spcBef>
                <a:spcPts val="700"/>
              </a:spcBef>
              <a:spcAft>
                <a:spcPts val="700"/>
              </a:spcAft>
              <a:buSzPts val="1100"/>
              <a:buNone/>
            </a:pPr>
            <a:r>
              <a:rPr lang="es">
                <a:latin typeface="Mulish"/>
                <a:ea typeface="Mulish"/>
                <a:cs typeface="Mulish"/>
                <a:sym typeface="Mulish"/>
              </a:rPr>
              <a:t>Las comunidades ya recurren a la atención del sector privado, dado que suelen estar cerca y ofrecen buenas vías de acceso al sistema sanitario. Sin embargo, a menudo ocurre que el sector privado no sigue las normas o reglamentos nacionales, lo que significa que la manera en que prestan los servicios podría no ajustarse a las prácticas deseadas por la administración pública. </a:t>
            </a:r>
            <a:r>
              <a:rPr lang="es">
                <a:solidFill>
                  <a:schemeClr val="dk1"/>
                </a:solidFill>
                <a:latin typeface="Mulish"/>
                <a:ea typeface="Mulish"/>
                <a:cs typeface="Mulish"/>
                <a:sym typeface="Mulish"/>
              </a:rPr>
              <a:t>En este sentido, colaborar con los</a:t>
            </a:r>
            <a:r>
              <a:rPr lang="es">
                <a:latin typeface="Mulish"/>
                <a:ea typeface="Mulish"/>
                <a:cs typeface="Mulish"/>
                <a:sym typeface="Mulish"/>
              </a:rPr>
              <a:t> proveedores privados de servicios permite mejorar la armonización.</a:t>
            </a:r>
            <a:endParaRPr dirty="0">
              <a:latin typeface="Mulish"/>
              <a:ea typeface="Mulish"/>
              <a:cs typeface="Mulish"/>
              <a:sym typeface="Mulish"/>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50c0a5b098_2_2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5" name="Google Shape;235;g250c0a5b098_2_23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spcBef>
                <a:spcPts val="0"/>
              </a:spcBef>
              <a:spcAft>
                <a:spcPts val="0"/>
              </a:spcAft>
              <a:buClr>
                <a:schemeClr val="dk1"/>
              </a:buClr>
              <a:buSzPts val="1800"/>
              <a:buFont typeface="Arial"/>
              <a:buNone/>
            </a:pPr>
            <a:r>
              <a:rPr lang="es" b="1" dirty="0">
                <a:solidFill>
                  <a:schemeClr val="dk1"/>
                </a:solidFill>
                <a:latin typeface="Mulish"/>
                <a:ea typeface="Mulish"/>
                <a:cs typeface="Mulish"/>
                <a:sym typeface="Mulish"/>
              </a:rPr>
              <a:t>Diapositivas introductorias para ayudarle a definir el problema.</a:t>
            </a:r>
            <a:endParaRPr sz="400" b="1" dirty="0">
              <a:solidFill>
                <a:schemeClr val="dk1"/>
              </a:solidFill>
              <a:latin typeface="Mulish"/>
              <a:ea typeface="Mulish"/>
              <a:cs typeface="Mulish"/>
              <a:sym typeface="Mulish"/>
            </a:endParaRPr>
          </a:p>
          <a:p>
            <a:pPr marL="0" lvl="0" indent="0" algn="l" rtl="0">
              <a:spcBef>
                <a:spcPts val="0"/>
              </a:spcBef>
              <a:spcAft>
                <a:spcPts val="0"/>
              </a:spcAft>
              <a:buSzPts val="1400"/>
              <a:buNone/>
            </a:pPr>
            <a:endParaRPr dirty="0">
              <a:solidFill>
                <a:schemeClr val="dk1"/>
              </a:solidFill>
              <a:latin typeface="Nunito"/>
              <a:ea typeface="Nunito"/>
              <a:cs typeface="Nunito"/>
              <a:sym typeface="Nunito"/>
            </a:endParaRPr>
          </a:p>
          <a:p>
            <a:pPr marL="0" lvl="0" indent="0" algn="l" rtl="0">
              <a:spcBef>
                <a:spcPts val="0"/>
              </a:spcBef>
              <a:spcAft>
                <a:spcPts val="0"/>
              </a:spcAft>
              <a:buClr>
                <a:schemeClr val="dk1"/>
              </a:buClr>
              <a:buSzPts val="1400"/>
              <a:buFont typeface="Arial"/>
              <a:buNone/>
            </a:pPr>
            <a:r>
              <a:rPr lang="es" dirty="0">
                <a:solidFill>
                  <a:schemeClr val="dk1"/>
                </a:solidFill>
                <a:latin typeface="Nunito"/>
                <a:ea typeface="Nunito"/>
                <a:cs typeface="Nunito"/>
                <a:sym typeface="Nunito"/>
              </a:rPr>
              <a:t>Las diapositivas de esta sección se pueden adaptar para ayudarle a </a:t>
            </a:r>
            <a:r>
              <a:rPr lang="es" u="sng" dirty="0">
                <a:solidFill>
                  <a:schemeClr val="dk1"/>
                </a:solidFill>
                <a:latin typeface="Nunito"/>
                <a:ea typeface="Nunito"/>
                <a:cs typeface="Nunito"/>
                <a:sym typeface="Nunito"/>
              </a:rPr>
              <a:t>explicar la carencia acceso</a:t>
            </a:r>
            <a:r>
              <a:rPr lang="es" dirty="0">
                <a:solidFill>
                  <a:schemeClr val="dk1"/>
                </a:solidFill>
                <a:latin typeface="Nunito"/>
                <a:ea typeface="Nunito"/>
                <a:cs typeface="Nunito"/>
                <a:sym typeface="Nunito"/>
              </a:rPr>
              <a:t> a las pruebas de diagnóstico en los países de ingresos medianos y bajos, así como para </a:t>
            </a:r>
            <a:r>
              <a:rPr lang="es" u="sng" dirty="0">
                <a:solidFill>
                  <a:schemeClr val="dk1"/>
                </a:solidFill>
                <a:latin typeface="Nunito"/>
                <a:ea typeface="Nunito"/>
                <a:cs typeface="Nunito"/>
                <a:sym typeface="Nunito"/>
              </a:rPr>
              <a:t>exponer de forma resumida los objetivos de su presentación</a:t>
            </a:r>
            <a:r>
              <a:rPr lang="es" dirty="0">
                <a:solidFill>
                  <a:schemeClr val="dk1"/>
                </a:solidFill>
                <a:latin typeface="Nunito"/>
                <a:ea typeface="Nunito"/>
                <a:cs typeface="Nunito"/>
                <a:sym typeface="Nunito"/>
              </a:rPr>
              <a:t>. </a:t>
            </a:r>
            <a:endParaRPr dirty="0">
              <a:solidFill>
                <a:schemeClr val="dk1"/>
              </a:solidFill>
              <a:latin typeface="Nunito"/>
              <a:ea typeface="Nunito"/>
              <a:cs typeface="Nunito"/>
              <a:sym typeface="Nunito"/>
            </a:endParaRPr>
          </a:p>
          <a:p>
            <a:pPr marL="0" lvl="0" indent="0" algn="l" rtl="0">
              <a:spcBef>
                <a:spcPts val="1000"/>
              </a:spcBef>
              <a:spcAft>
                <a:spcPts val="0"/>
              </a:spcAft>
              <a:buSzPts val="1400"/>
              <a:buNone/>
            </a:pPr>
            <a:r>
              <a:rPr lang="es" dirty="0">
                <a:solidFill>
                  <a:schemeClr val="dk1"/>
                </a:solidFill>
                <a:latin typeface="Nunito"/>
                <a:ea typeface="Nunito"/>
                <a:cs typeface="Nunito"/>
                <a:sym typeface="Nunito"/>
              </a:rPr>
              <a:t>Añada datos sobre su contexto particular, utilizando datos nacionales y comunitarios cuando sea posible.</a:t>
            </a:r>
            <a:endParaRPr dirty="0">
              <a:solidFill>
                <a:schemeClr val="dk1"/>
              </a:solidFill>
              <a:latin typeface="Nunito"/>
              <a:ea typeface="Nunito"/>
              <a:cs typeface="Nunito"/>
              <a:sym typeface="Nunito"/>
            </a:endParaRPr>
          </a:p>
          <a:p>
            <a:pPr marL="457200" lvl="0" indent="-298450" algn="l" rtl="0">
              <a:spcBef>
                <a:spcPts val="1000"/>
              </a:spcBef>
              <a:spcAft>
                <a:spcPts val="0"/>
              </a:spcAft>
              <a:buClr>
                <a:schemeClr val="dk1"/>
              </a:buClr>
              <a:buSzPts val="1100"/>
              <a:buFont typeface="Nunito"/>
              <a:buAutoNum type="arabicParenR"/>
            </a:pPr>
            <a:r>
              <a:rPr lang="es" dirty="0">
                <a:solidFill>
                  <a:schemeClr val="dk1"/>
                </a:solidFill>
                <a:latin typeface="Nunito"/>
                <a:ea typeface="Nunito"/>
                <a:cs typeface="Nunito"/>
                <a:sym typeface="Nunito"/>
              </a:rPr>
              <a:t>Comience con una diapositiva que explique el problema utilizando </a:t>
            </a:r>
            <a:r>
              <a:rPr lang="es" b="1" dirty="0">
                <a:solidFill>
                  <a:schemeClr val="dk1"/>
                </a:solidFill>
                <a:latin typeface="Nunito"/>
                <a:ea typeface="Nunito"/>
                <a:cs typeface="Nunito"/>
                <a:sym typeface="Nunito"/>
              </a:rPr>
              <a:t>datos nacionales</a:t>
            </a:r>
            <a:r>
              <a:rPr lang="es" dirty="0">
                <a:solidFill>
                  <a:schemeClr val="dk1"/>
                </a:solidFill>
                <a:latin typeface="Nunito"/>
                <a:ea typeface="Nunito"/>
                <a:cs typeface="Nunito"/>
                <a:sym typeface="Nunito"/>
              </a:rPr>
              <a:t>.</a:t>
            </a:r>
            <a:endParaRPr b="1" dirty="0">
              <a:solidFill>
                <a:schemeClr val="dk1"/>
              </a:solidFill>
              <a:latin typeface="Nunito"/>
              <a:ea typeface="Nunito"/>
              <a:cs typeface="Nunito"/>
              <a:sym typeface="Nunito"/>
            </a:endParaRPr>
          </a:p>
          <a:p>
            <a:pPr marL="457200" lvl="0" indent="-298450" algn="l" rtl="0">
              <a:spcBef>
                <a:spcPts val="0"/>
              </a:spcBef>
              <a:spcAft>
                <a:spcPts val="0"/>
              </a:spcAft>
              <a:buClr>
                <a:schemeClr val="dk1"/>
              </a:buClr>
              <a:buSzPts val="1100"/>
              <a:buFont typeface="Nunito"/>
              <a:buAutoNum type="arabicParenR"/>
            </a:pPr>
            <a:r>
              <a:rPr lang="es" dirty="0">
                <a:solidFill>
                  <a:schemeClr val="dk1"/>
                </a:solidFill>
                <a:latin typeface="Nunito"/>
                <a:ea typeface="Nunito"/>
                <a:cs typeface="Nunito"/>
                <a:sym typeface="Nunito"/>
              </a:rPr>
              <a:t>Respalde los datos con una o varias </a:t>
            </a:r>
            <a:r>
              <a:rPr lang="es" b="1" dirty="0">
                <a:solidFill>
                  <a:schemeClr val="dk1"/>
                </a:solidFill>
                <a:latin typeface="Nunito"/>
                <a:ea typeface="Nunito"/>
                <a:cs typeface="Nunito"/>
                <a:sym typeface="Nunito"/>
              </a:rPr>
              <a:t>citas </a:t>
            </a:r>
            <a:r>
              <a:rPr lang="es" dirty="0">
                <a:solidFill>
                  <a:schemeClr val="dk1"/>
                </a:solidFill>
                <a:latin typeface="Nunito"/>
                <a:ea typeface="Nunito"/>
                <a:cs typeface="Nunito"/>
                <a:sym typeface="Nunito"/>
              </a:rPr>
              <a:t>que causen impresión.</a:t>
            </a:r>
            <a:endParaRPr b="1" dirty="0">
              <a:solidFill>
                <a:schemeClr val="dk1"/>
              </a:solidFill>
              <a:latin typeface="Nunito"/>
              <a:ea typeface="Nunito"/>
              <a:cs typeface="Nunito"/>
              <a:sym typeface="Nunito"/>
            </a:endParaRPr>
          </a:p>
          <a:p>
            <a:pPr marL="457200" lvl="0" indent="-298450" algn="l" rtl="0">
              <a:spcBef>
                <a:spcPts val="0"/>
              </a:spcBef>
              <a:spcAft>
                <a:spcPts val="0"/>
              </a:spcAft>
              <a:buClr>
                <a:schemeClr val="dk1"/>
              </a:buClr>
              <a:buSzPts val="1100"/>
              <a:buFont typeface="Nunito"/>
              <a:buAutoNum type="arabicParenR"/>
            </a:pPr>
            <a:r>
              <a:rPr lang="es" dirty="0">
                <a:solidFill>
                  <a:schemeClr val="dk1"/>
                </a:solidFill>
                <a:latin typeface="Nunito"/>
                <a:ea typeface="Nunito"/>
                <a:cs typeface="Nunito"/>
                <a:sym typeface="Nunito"/>
              </a:rPr>
              <a:t>Recalque </a:t>
            </a:r>
            <a:r>
              <a:rPr lang="es" b="1" dirty="0">
                <a:solidFill>
                  <a:schemeClr val="dk1"/>
                </a:solidFill>
                <a:latin typeface="Nunito"/>
                <a:ea typeface="Nunito"/>
                <a:cs typeface="Nunito"/>
                <a:sym typeface="Nunito"/>
              </a:rPr>
              <a:t>por qué las pruebas de diagnóstico son importantes</a:t>
            </a:r>
            <a:r>
              <a:rPr lang="es" dirty="0">
                <a:solidFill>
                  <a:schemeClr val="dk1"/>
                </a:solidFill>
                <a:latin typeface="Nunito"/>
                <a:ea typeface="Nunito"/>
                <a:cs typeface="Nunito"/>
                <a:sym typeface="Nunito"/>
              </a:rPr>
              <a:t> para todos los grupos de población.</a:t>
            </a:r>
            <a:endParaRPr dirty="0">
              <a:solidFill>
                <a:schemeClr val="dk1"/>
              </a:solidFill>
              <a:latin typeface="Nunito"/>
              <a:ea typeface="Nunito"/>
              <a:cs typeface="Nunito"/>
              <a:sym typeface="Nunito"/>
            </a:endParaRPr>
          </a:p>
          <a:p>
            <a:pPr marL="457200" lvl="0" indent="-298450" algn="l" rtl="0">
              <a:spcBef>
                <a:spcPts val="0"/>
              </a:spcBef>
              <a:spcAft>
                <a:spcPts val="0"/>
              </a:spcAft>
              <a:buClr>
                <a:schemeClr val="dk1"/>
              </a:buClr>
              <a:buSzPts val="1100"/>
              <a:buFont typeface="Nunito"/>
              <a:buAutoNum type="arabicParenR"/>
            </a:pPr>
            <a:r>
              <a:rPr lang="es" dirty="0">
                <a:solidFill>
                  <a:schemeClr val="dk1"/>
                </a:solidFill>
                <a:latin typeface="Nunito"/>
                <a:ea typeface="Nunito"/>
                <a:cs typeface="Nunito"/>
                <a:sym typeface="Nunito"/>
              </a:rPr>
              <a:t>Utilice el </a:t>
            </a:r>
            <a:r>
              <a:rPr lang="es" b="1" dirty="0">
                <a:solidFill>
                  <a:schemeClr val="dk1"/>
                </a:solidFill>
                <a:latin typeface="Nunito"/>
                <a:ea typeface="Nunito"/>
                <a:cs typeface="Nunito"/>
                <a:sym typeface="Nunito"/>
              </a:rPr>
              <a:t>video</a:t>
            </a:r>
            <a:r>
              <a:rPr lang="es" dirty="0">
                <a:solidFill>
                  <a:schemeClr val="dk1"/>
                </a:solidFill>
                <a:latin typeface="Nunito"/>
                <a:ea typeface="Nunito"/>
                <a:cs typeface="Nunito"/>
                <a:sym typeface="Nunito"/>
              </a:rPr>
              <a:t> para explicar por qué los encargados de formular políticas deben dar prioridad a las pruebas de diagnóstico, aunque tengan otras prioridades que requieran atención.</a:t>
            </a:r>
            <a:endParaRPr dirty="0">
              <a:solidFill>
                <a:schemeClr val="dk1"/>
              </a:solidFill>
              <a:latin typeface="Nunito"/>
              <a:ea typeface="Nunito"/>
              <a:cs typeface="Nunito"/>
              <a:sym typeface="Nunito"/>
            </a:endParaRPr>
          </a:p>
          <a:p>
            <a:pPr marL="0" lvl="0" indent="0" algn="l" rtl="0">
              <a:spcBef>
                <a:spcPts val="1000"/>
              </a:spcBef>
              <a:spcAft>
                <a:spcPts val="1000"/>
              </a:spcAft>
              <a:buClr>
                <a:schemeClr val="dk1"/>
              </a:buClr>
              <a:buSzPts val="1400"/>
              <a:buFont typeface="Arial"/>
              <a:buNone/>
            </a:pPr>
            <a:endParaRPr dirty="0">
              <a:solidFill>
                <a:schemeClr val="dk1"/>
              </a:solidFill>
              <a:latin typeface="Nunito"/>
              <a:ea typeface="Nunito"/>
              <a:cs typeface="Nunito"/>
              <a:sym typeface="Nunito"/>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250c0a5b098_2_2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0" name="Google Shape;720;g250c0a5b098_2_27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00000"/>
              </a:lnSpc>
              <a:spcBef>
                <a:spcPts val="0"/>
              </a:spcBef>
              <a:spcAft>
                <a:spcPts val="0"/>
              </a:spcAft>
              <a:buSzPts val="1100"/>
              <a:buNone/>
            </a:pPr>
            <a:r>
              <a:rPr lang="es">
                <a:latin typeface="Mulish"/>
                <a:ea typeface="Mulish"/>
                <a:cs typeface="Mulish"/>
                <a:sym typeface="Mulish"/>
              </a:rPr>
              <a:t>En muchos países, la pandemia de COVID-19 ocasionó el confinamiento de comunidades, así como el cierre de escuelas, empresas y fronteras y la restricción de los viajes. En consecuencia, la ciudadanía tenía la sensación de que cuantas más pruebas positivas hubiera, mayores restricciones se aplicarían. Sin embargo, detectar una enfermedad de manera temprana, a través de pruebas de diagnóstico, permite controlarla para que no se propague dentro de la comunidad. ¿Podría citar algunos ejemplos de cómo se utilizaron las pruebas de diagnóstico en su contexto para controlar y prevenir la propagación de un brote epidémico? ¿Qué otros ejemplos similares existen en los países vecinos?</a:t>
            </a:r>
            <a:endParaRPr dirty="0">
              <a:latin typeface="Mulish"/>
              <a:ea typeface="Mulish"/>
              <a:cs typeface="Mulish"/>
              <a:sym typeface="Mulish"/>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250c0a5b098_2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9" name="Google Shape;729;g250c0a5b098_2_27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15000"/>
              </a:lnSpc>
              <a:spcBef>
                <a:spcPts val="700"/>
              </a:spcBef>
              <a:spcAft>
                <a:spcPts val="700"/>
              </a:spcAft>
              <a:buSzPts val="1100"/>
              <a:buNone/>
            </a:pPr>
            <a:r>
              <a:rPr lang="es">
                <a:latin typeface="Mulish"/>
                <a:ea typeface="Mulish"/>
                <a:cs typeface="Mulish"/>
                <a:sym typeface="Mulish"/>
              </a:rPr>
              <a:t>Inste a los dirigentes a diseñar planes sólidos de preparación para una pandemia, que contengan disposiciones relativas a la realización de pruebas de diagnóstico. ¿Qué estrategia de preparación frente a pandemias existe en su contexto? ¿De qué manera incluye esta las pruebas de diagnóstico? ¿De qué manera podría incluirlas?</a:t>
            </a:r>
            <a:endParaRPr dirty="0">
              <a:latin typeface="Mulish"/>
              <a:ea typeface="Mulish"/>
              <a:cs typeface="Mulish"/>
              <a:sym typeface="Mulish"/>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250c0a5b098_2_27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7" name="Google Shape;747;g250c0a5b098_2_27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00000"/>
              </a:lnSpc>
              <a:spcBef>
                <a:spcPts val="0"/>
              </a:spcBef>
              <a:spcAft>
                <a:spcPts val="0"/>
              </a:spcAft>
              <a:buSzPts val="1100"/>
              <a:buNone/>
            </a:pPr>
            <a:r>
              <a:rPr lang="es" dirty="0">
                <a:latin typeface="Mulish"/>
                <a:ea typeface="Mulish"/>
                <a:cs typeface="Mulish"/>
                <a:sym typeface="Mulish"/>
              </a:rPr>
              <a:t>Para brindar acceso a las pruebas de diagnóstico, es imprescindible que sean asequibles; de lo contrario, es probable que no se utilicen. Hay medidas que pueden aplicarse, como precios tope o subvenciones. </a:t>
            </a:r>
            <a:r>
              <a:rPr lang="es-ES" dirty="0">
                <a:latin typeface="Mulish"/>
                <a:ea typeface="Mulish"/>
                <a:cs typeface="Mulish"/>
                <a:sym typeface="Mulish"/>
              </a:rPr>
              <a:t>No obstante, el costo de hacerse una prueba de diagnóstico va mucho más allá del precio de la prueba en sí</a:t>
            </a:r>
            <a:r>
              <a:rPr lang="es" dirty="0">
                <a:latin typeface="Mulish"/>
                <a:ea typeface="Mulish"/>
                <a:cs typeface="Mulish"/>
                <a:sym typeface="Mulish"/>
              </a:rPr>
              <a:t>. Por esta razón, es preciso que las pruebas sean fácilmente accesibles a nivel comunitario, de manera que someterse a dichas pruebas resulte asequible a tenor del tiempo y los recursos necesarios para acceder a ellas. ¿De qué manera está actualmente tratando el gobierno de mejorar la asequibilidad de las pruebas de diagnóstico? ¿Han estudiado qué mecanismos pueden emplear para favorecer que las pruebas sean más asequibles? ¿Qué costos conlleva el acceso a las pruebas de diagnóstico en su contexto?</a:t>
            </a:r>
            <a:endParaRPr dirty="0">
              <a:latin typeface="Mulish"/>
              <a:ea typeface="Mulish"/>
              <a:cs typeface="Mulish"/>
              <a:sym typeface="Mulish"/>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250c0a5b098_2_27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6" name="Google Shape;756;g250c0a5b098_2_27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15000"/>
              </a:lnSpc>
              <a:spcBef>
                <a:spcPts val="700"/>
              </a:spcBef>
              <a:spcAft>
                <a:spcPts val="700"/>
              </a:spcAft>
              <a:buSzPts val="1100"/>
              <a:buNone/>
            </a:pPr>
            <a:r>
              <a:rPr lang="es">
                <a:latin typeface="Mulish"/>
                <a:ea typeface="Mulish"/>
                <a:cs typeface="Mulish"/>
                <a:sym typeface="Mulish"/>
              </a:rPr>
              <a:t>Para brindar acceso a las pruebas de diagnóstico, es imprescindible que sean asequibles; de lo contrario, es probable que no se utilicen. Hay medidas que pueden aplicarse, como precios tope o subvenciones. </a:t>
            </a:r>
            <a:r>
              <a:rPr lang="es">
                <a:solidFill>
                  <a:schemeClr val="dk1"/>
                </a:solidFill>
                <a:latin typeface="Mulish"/>
                <a:ea typeface="Mulish"/>
                <a:cs typeface="Mulish"/>
                <a:sym typeface="Mulish"/>
              </a:rPr>
              <a:t>¿De qué manera está actualmente tratando el gobierno de mejorar la asequibilidad de las pruebas de diagnóstico? ¿Han estudiado qué mecanismos pueden emplear para favorecer que las pruebas sean más asequibles? </a:t>
            </a:r>
            <a:endParaRPr dirty="0">
              <a:latin typeface="Mulish"/>
              <a:ea typeface="Mulish"/>
              <a:cs typeface="Mulish"/>
              <a:sym typeface="Mulish"/>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250c0a5b098_2_2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4" name="Google Shape;774;g250c0a5b098_2_28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spcBef>
                <a:spcPts val="0"/>
              </a:spcBef>
              <a:spcAft>
                <a:spcPts val="0"/>
              </a:spcAft>
              <a:buClr>
                <a:schemeClr val="dk1"/>
              </a:buClr>
              <a:buSzPts val="1100"/>
              <a:buFont typeface="Arial"/>
              <a:buNone/>
            </a:pPr>
            <a:r>
              <a:rPr lang="es">
                <a:solidFill>
                  <a:schemeClr val="dk1"/>
                </a:solidFill>
                <a:latin typeface="Mulish"/>
                <a:ea typeface="Mulish"/>
                <a:cs typeface="Mulish"/>
                <a:sym typeface="Mulish"/>
              </a:rPr>
              <a:t>¿Qué costos conlleva el acceso a las pruebas de diagnóstico? Pruebe a trazar un esquema del acceso a una prueba concreta, de modo que pueda entender cómo se sienten los miembros de su comunidad. Ahora trace un esquema del acceso al tratamiento; de esta manera podrá entender por qué es habitual que los miembros de la comunidad decidan tomar un tratamiento antes de realizarse las pruebas de diagnóstico. Este ejercicio permite empatizar y determinar cuáles son los principales obstáculos que dificultan el acceso a las pruebas.</a:t>
            </a:r>
            <a:endParaRPr dirty="0">
              <a:latin typeface="Mulish"/>
              <a:ea typeface="Mulish"/>
              <a:cs typeface="Mulish"/>
              <a:sym typeface="Mulish"/>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250c0a5b098_2_28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2" name="Google Shape;792;g250c0a5b098_2_28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00000"/>
              </a:lnSpc>
              <a:spcBef>
                <a:spcPts val="0"/>
              </a:spcBef>
              <a:spcAft>
                <a:spcPts val="0"/>
              </a:spcAft>
              <a:buSzPts val="1100"/>
              <a:buNone/>
            </a:pPr>
            <a:r>
              <a:rPr lang="es">
                <a:latin typeface="Mulish"/>
                <a:ea typeface="Mulish"/>
                <a:cs typeface="Mulish"/>
                <a:sym typeface="Mulish"/>
              </a:rPr>
              <a:t>La calidad es fundamental. Los organismos de reglamentación rigurosos y la OMS intervienen en la gestión de la calidad de las pruebas de diagnóstico, así como en la presentación de informes conexos. Se debe dar prioridad a las pruebas de diagnóstico aprobadas, para que, así mismo, se aprueben y distribuyan también a nivel nacional o local. ¿Ha evaluado la lista de pruebas de diagnóstico aprobadas? ¿Cuáles han sido aprobadas? ¿Cuáles han sido aprobadas en su país?</a:t>
            </a:r>
            <a:endParaRPr dirty="0">
              <a:latin typeface="Mulish"/>
              <a:ea typeface="Mulish"/>
              <a:cs typeface="Mulish"/>
              <a:sym typeface="Mulish"/>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250c0a5b098_2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1" name="Google Shape;801;g250c0a5b098_2_28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spcBef>
                <a:spcPts val="0"/>
              </a:spcBef>
              <a:spcAft>
                <a:spcPts val="0"/>
              </a:spcAft>
              <a:buClr>
                <a:schemeClr val="dk1"/>
              </a:buClr>
              <a:buSzPts val="1100"/>
              <a:buFont typeface="Arial"/>
              <a:buNone/>
            </a:pPr>
            <a:r>
              <a:rPr lang="es">
                <a:solidFill>
                  <a:schemeClr val="dk1"/>
                </a:solidFill>
                <a:latin typeface="Mulish"/>
                <a:ea typeface="Mulish"/>
                <a:cs typeface="Mulish"/>
                <a:sym typeface="Mulish"/>
              </a:rPr>
              <a:t>La calidad es fundamental. Los organismos de reglamentación rigurosos y la OMS intervienen en la gestión de la calidad de las pruebas de diagnóstico, así como en la presentación de informes conexos. Se debe dar prioridad a las pruebas de diagnóstico aprobadas, para que, así mismo, se aprueben y distribuyan también a nivel nacional o local. ¿Ha evaluado la lista de pruebas de diagnóstico aprobadas? ¿Cuáles han sido aprobadas? ¿Cuáles han sido aprobadas en su país?</a:t>
            </a:r>
            <a:endParaRPr dirty="0">
              <a:solidFill>
                <a:schemeClr val="dk1"/>
              </a:solidFill>
              <a:latin typeface="Mulish"/>
              <a:ea typeface="Mulish"/>
              <a:cs typeface="Mulish"/>
              <a:sym typeface="Mulish"/>
            </a:endParaRPr>
          </a:p>
          <a:p>
            <a:pPr marL="0" lvl="0" indent="0" algn="l" rtl="0">
              <a:lnSpc>
                <a:spcPct val="115000"/>
              </a:lnSpc>
              <a:spcBef>
                <a:spcPts val="700"/>
              </a:spcBef>
              <a:spcAft>
                <a:spcPts val="700"/>
              </a:spcAft>
              <a:buSzPts val="1100"/>
              <a:buNone/>
            </a:pP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250c0a5b098_2_28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1" name="Google Shape;821;g250c0a5b098_2_28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spcBef>
                <a:spcPts val="0"/>
              </a:spcBef>
              <a:spcAft>
                <a:spcPts val="0"/>
              </a:spcAft>
              <a:buClr>
                <a:schemeClr val="dk1"/>
              </a:buClr>
              <a:buSzPts val="1800"/>
              <a:buFont typeface="Arial"/>
              <a:buNone/>
            </a:pPr>
            <a:r>
              <a:rPr lang="es" b="1">
                <a:solidFill>
                  <a:schemeClr val="dk1"/>
                </a:solidFill>
                <a:latin typeface="Mulish"/>
                <a:ea typeface="Mulish"/>
                <a:cs typeface="Mulish"/>
                <a:sym typeface="Mulish"/>
              </a:rPr>
              <a:t>Los estudios de caso ofrecen ejemplos motivadores de cómo las pruebas de diagnóstico han ayudado a distintas comunidades. </a:t>
            </a:r>
            <a:endParaRPr b="1" dirty="0">
              <a:solidFill>
                <a:schemeClr val="dk1"/>
              </a:solidFill>
              <a:latin typeface="Mulish"/>
              <a:ea typeface="Mulish"/>
              <a:cs typeface="Mulish"/>
              <a:sym typeface="Mulish"/>
            </a:endParaRPr>
          </a:p>
          <a:p>
            <a:pPr marL="0" lvl="0" indent="0" algn="l" rtl="0">
              <a:spcBef>
                <a:spcPts val="0"/>
              </a:spcBef>
              <a:spcAft>
                <a:spcPts val="0"/>
              </a:spcAft>
              <a:buClr>
                <a:schemeClr val="dk1"/>
              </a:buClr>
              <a:buSzPts val="1800"/>
              <a:buFont typeface="Arial"/>
              <a:buNone/>
            </a:pPr>
            <a:endParaRPr dirty="0">
              <a:solidFill>
                <a:schemeClr val="dk1"/>
              </a:solidFill>
              <a:latin typeface="Mulish"/>
              <a:ea typeface="Mulish"/>
              <a:cs typeface="Mulish"/>
              <a:sym typeface="Mulish"/>
            </a:endParaRPr>
          </a:p>
          <a:p>
            <a:pPr marL="0" lvl="0" indent="0" algn="l" rtl="0">
              <a:spcBef>
                <a:spcPts val="0"/>
              </a:spcBef>
              <a:spcAft>
                <a:spcPts val="0"/>
              </a:spcAft>
              <a:buClr>
                <a:schemeClr val="dk1"/>
              </a:buClr>
              <a:buSzPts val="1800"/>
              <a:buFont typeface="Arial"/>
              <a:buNone/>
            </a:pPr>
            <a:r>
              <a:rPr lang="es">
                <a:solidFill>
                  <a:schemeClr val="dk1"/>
                </a:solidFill>
                <a:latin typeface="Mulish"/>
                <a:ea typeface="Mulish"/>
                <a:cs typeface="Mulish"/>
                <a:sym typeface="Mulish"/>
              </a:rPr>
              <a:t>Pueden servir de ejemplo para demostrar que mejorar el acceso a las pruebas de diagnóstico es factible y que, cuando se hace, genera beneficios en los contextos locales.</a:t>
            </a:r>
            <a:endParaRPr dirty="0">
              <a:solidFill>
                <a:schemeClr val="dk1"/>
              </a:solidFill>
              <a:latin typeface="Nunito"/>
              <a:ea typeface="Nunito"/>
              <a:cs typeface="Nunito"/>
              <a:sym typeface="Nunito"/>
            </a:endParaRPr>
          </a:p>
          <a:p>
            <a:pPr marL="0" lvl="0" indent="0" algn="l" rtl="0">
              <a:spcBef>
                <a:spcPts val="0"/>
              </a:spcBef>
              <a:spcAft>
                <a:spcPts val="0"/>
              </a:spcAft>
              <a:buClr>
                <a:schemeClr val="dk1"/>
              </a:buClr>
              <a:buSzPts val="1400"/>
              <a:buFont typeface="Arial"/>
              <a:buNone/>
            </a:pPr>
            <a:endParaRPr dirty="0">
              <a:solidFill>
                <a:schemeClr val="dk1"/>
              </a:solidFill>
              <a:latin typeface="Nunito"/>
              <a:ea typeface="Nunito"/>
              <a:cs typeface="Nunito"/>
              <a:sym typeface="Nunito"/>
            </a:endParaRPr>
          </a:p>
          <a:p>
            <a:pPr marL="0" lvl="0" indent="0" algn="l" rtl="0">
              <a:spcBef>
                <a:spcPts val="0"/>
              </a:spcBef>
              <a:spcAft>
                <a:spcPts val="0"/>
              </a:spcAft>
              <a:buClr>
                <a:schemeClr val="dk1"/>
              </a:buClr>
              <a:buSzPts val="1400"/>
              <a:buFont typeface="Arial"/>
              <a:buNone/>
            </a:pPr>
            <a:r>
              <a:rPr lang="es">
                <a:solidFill>
                  <a:schemeClr val="dk1"/>
                </a:solidFill>
                <a:latin typeface="Nunito"/>
                <a:ea typeface="Nunito"/>
                <a:cs typeface="Nunito"/>
                <a:sym typeface="Nunito"/>
              </a:rPr>
              <a:t>Esta sección recoge estudios de caso breves que exponen un problema relacionado con las pruebas de diagnóstico, junto con su solución y los resultados conseguidos. Están basados en artículos o publicaciones que destacan casos relevantes sobre el valor de las pruebas de diagnóstico. Los casos destacan cuestiones diferentes; por ejemplo, algunos muestran la manera en que los agentes de salud comunitarios pueden contribuir a la realización de pruebas, mientras que otros destacan las ventajas de mejorar el acceso a las pruebas de diagnóstico rápido.</a:t>
            </a:r>
            <a:endParaRPr dirty="0">
              <a:solidFill>
                <a:schemeClr val="dk1"/>
              </a:solidFill>
              <a:latin typeface="Nunito"/>
              <a:ea typeface="Nunito"/>
              <a:cs typeface="Nunito"/>
              <a:sym typeface="Nunito"/>
            </a:endParaRPr>
          </a:p>
          <a:p>
            <a:pPr marL="0" lvl="0" indent="0" algn="l" rtl="0">
              <a:spcBef>
                <a:spcPts val="1000"/>
              </a:spcBef>
              <a:spcAft>
                <a:spcPts val="1000"/>
              </a:spcAft>
              <a:buClr>
                <a:schemeClr val="dk1"/>
              </a:buClr>
              <a:buSzPts val="1400"/>
              <a:buFont typeface="Arial"/>
              <a:buNone/>
            </a:pPr>
            <a:r>
              <a:rPr lang="es">
                <a:solidFill>
                  <a:schemeClr val="dk1"/>
                </a:solidFill>
                <a:latin typeface="Nunito"/>
                <a:ea typeface="Nunito"/>
                <a:cs typeface="Nunito"/>
                <a:sym typeface="Nunito"/>
              </a:rPr>
              <a:t>Seleccione un estudio de caso que guarde relación con su esfera de enfermedad concreta o que presente una historia que permita resolver las preocupaciones locales de la sección anterior. </a:t>
            </a:r>
            <a:r>
              <a:rPr lang="es">
                <a:solidFill>
                  <a:schemeClr val="dk1"/>
                </a:solidFill>
                <a:highlight>
                  <a:srgbClr val="FFFF00"/>
                </a:highlight>
                <a:latin typeface="Nunito"/>
                <a:ea typeface="Nunito"/>
                <a:cs typeface="Nunito"/>
                <a:sym typeface="Nunito"/>
              </a:rPr>
              <a:t> También tiene la posibilidad de elaborar su propio estudio de caso empleando la plantilla que figura al final de esta sección.</a:t>
            </a: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250c0a5b098_2_28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1" name="Google Shape;831;g250c0a5b098_2_28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00000"/>
              </a:lnSpc>
              <a:spcBef>
                <a:spcPts val="0"/>
              </a:spcBef>
              <a:spcAft>
                <a:spcPts val="0"/>
              </a:spcAft>
              <a:buNone/>
            </a:pPr>
            <a:endParaRPr dirty="0">
              <a:solidFill>
                <a:schemeClr val="dk1"/>
              </a:solidFill>
              <a:latin typeface="Mulish"/>
              <a:ea typeface="Mulish"/>
              <a:cs typeface="Mulish"/>
              <a:sym typeface="Mulish"/>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250c0a5b098_2_28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1" name="Google Shape;841;g250c0a5b098_2_28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00000"/>
              </a:lnSpc>
              <a:spcBef>
                <a:spcPts val="0"/>
              </a:spcBef>
              <a:spcAft>
                <a:spcPts val="0"/>
              </a:spcAft>
              <a:buNone/>
            </a:pPr>
            <a:endParaRPr dirty="0">
              <a:solidFill>
                <a:schemeClr val="dk1"/>
              </a:solidFill>
              <a:latin typeface="Mulish"/>
              <a:ea typeface="Mulish"/>
              <a:cs typeface="Mulish"/>
              <a:sym typeface="Mulish"/>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50c0a5b098_2_2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5" name="Google Shape;245;g250c0a5b098_2_23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spcBef>
                <a:spcPts val="0"/>
              </a:spcBef>
              <a:spcAft>
                <a:spcPts val="0"/>
              </a:spcAft>
              <a:buClr>
                <a:schemeClr val="dk1"/>
              </a:buClr>
              <a:buSzPts val="1100"/>
              <a:buFont typeface="Arial"/>
              <a:buNone/>
            </a:pPr>
            <a:r>
              <a:rPr lang="es" b="1" dirty="0">
                <a:solidFill>
                  <a:schemeClr val="dk1"/>
                </a:solidFill>
                <a:latin typeface="Mulish"/>
                <a:ea typeface="Mulish"/>
                <a:cs typeface="Mulish"/>
                <a:sym typeface="Mulish"/>
              </a:rPr>
              <a:t>Las estadísticas ayudan a definir el problema utilizando datos que causan impacto. </a:t>
            </a:r>
            <a:endParaRPr dirty="0">
              <a:latin typeface="Mulish"/>
              <a:ea typeface="Mulish"/>
              <a:cs typeface="Mulish"/>
              <a:sym typeface="Mulish"/>
            </a:endParaRPr>
          </a:p>
          <a:p>
            <a:pPr marL="0" lvl="0" indent="0" algn="l" rtl="0">
              <a:lnSpc>
                <a:spcPct val="100000"/>
              </a:lnSpc>
              <a:spcBef>
                <a:spcPts val="0"/>
              </a:spcBef>
              <a:spcAft>
                <a:spcPts val="0"/>
              </a:spcAft>
              <a:buClr>
                <a:schemeClr val="dk1"/>
              </a:buClr>
              <a:buSzPts val="1100"/>
              <a:buFont typeface="Arial"/>
              <a:buNone/>
            </a:pPr>
            <a:endParaRPr dirty="0">
              <a:latin typeface="Mulish"/>
              <a:ea typeface="Mulish"/>
              <a:cs typeface="Mulish"/>
              <a:sym typeface="Mulish"/>
            </a:endParaRPr>
          </a:p>
          <a:p>
            <a:pPr marL="0" lvl="0" indent="0" algn="l" rtl="0">
              <a:lnSpc>
                <a:spcPct val="100000"/>
              </a:lnSpc>
              <a:spcBef>
                <a:spcPts val="0"/>
              </a:spcBef>
              <a:spcAft>
                <a:spcPts val="0"/>
              </a:spcAft>
              <a:buClr>
                <a:schemeClr val="dk1"/>
              </a:buClr>
              <a:buSzPts val="1100"/>
              <a:buFont typeface="Arial"/>
              <a:buNone/>
            </a:pPr>
            <a:r>
              <a:rPr lang="es" dirty="0">
                <a:latin typeface="Mulish"/>
                <a:ea typeface="Mulish"/>
                <a:cs typeface="Mulish"/>
                <a:sym typeface="Mulish"/>
              </a:rPr>
              <a:t>Tenga en cuenta que los datos que figuran en esta diapositiva son solo un ejemplo. </a:t>
            </a:r>
            <a:endParaRPr dirty="0">
              <a:latin typeface="Mulish"/>
              <a:ea typeface="Mulish"/>
              <a:cs typeface="Mulish"/>
              <a:sym typeface="Mulish"/>
            </a:endParaRPr>
          </a:p>
          <a:p>
            <a:pPr marL="0" lvl="0" indent="0" algn="l" rtl="0">
              <a:lnSpc>
                <a:spcPct val="100000"/>
              </a:lnSpc>
              <a:spcBef>
                <a:spcPts val="0"/>
              </a:spcBef>
              <a:spcAft>
                <a:spcPts val="0"/>
              </a:spcAft>
              <a:buClr>
                <a:schemeClr val="dk1"/>
              </a:buClr>
              <a:buSzPts val="1100"/>
              <a:buFont typeface="Arial"/>
              <a:buNone/>
            </a:pPr>
            <a:endParaRPr dirty="0">
              <a:latin typeface="Mulish"/>
              <a:ea typeface="Mulish"/>
              <a:cs typeface="Mulish"/>
              <a:sym typeface="Mulish"/>
            </a:endParaRPr>
          </a:p>
          <a:p>
            <a:pPr marL="0" lvl="0" indent="0" algn="l" rtl="0">
              <a:lnSpc>
                <a:spcPct val="100000"/>
              </a:lnSpc>
              <a:spcBef>
                <a:spcPts val="0"/>
              </a:spcBef>
              <a:spcAft>
                <a:spcPts val="0"/>
              </a:spcAft>
              <a:buClr>
                <a:schemeClr val="dk1"/>
              </a:buClr>
              <a:buSzPts val="1100"/>
              <a:buFont typeface="Arial"/>
              <a:buNone/>
            </a:pPr>
            <a:r>
              <a:rPr lang="es" dirty="0">
                <a:highlight>
                  <a:srgbClr val="FFFF00"/>
                </a:highlight>
                <a:latin typeface="Mulish"/>
                <a:ea typeface="Mulish"/>
                <a:cs typeface="Mulish"/>
                <a:sym typeface="Mulish"/>
              </a:rPr>
              <a:t>Edite la diapositiva incorporando datos locales de su país, relativos a la enfermedad en la que se centrará, para ayudar a definir el problema como punto de partida de su presentación.</a:t>
            </a:r>
            <a:endParaRPr dirty="0">
              <a:highlight>
                <a:srgbClr val="FFFF00"/>
              </a:highlight>
              <a:latin typeface="Mulish"/>
              <a:ea typeface="Mulish"/>
              <a:cs typeface="Mulish"/>
              <a:sym typeface="Mulish"/>
            </a:endParaRPr>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250c0a5b098_2_28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2" name="Google Shape;852;g250c0a5b098_2_28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00000"/>
              </a:lnSpc>
              <a:spcBef>
                <a:spcPts val="0"/>
              </a:spcBef>
              <a:spcAft>
                <a:spcPts val="0"/>
              </a:spcAft>
              <a:buNone/>
            </a:pPr>
            <a:endParaRPr dirty="0">
              <a:solidFill>
                <a:schemeClr val="dk1"/>
              </a:solidFill>
              <a:latin typeface="Mulish"/>
              <a:ea typeface="Mulish"/>
              <a:cs typeface="Mulish"/>
              <a:sym typeface="Mulish"/>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250c0a5b098_2_28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2" name="Google Shape;862;g250c0a5b098_2_28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00000"/>
              </a:lnSpc>
              <a:spcBef>
                <a:spcPts val="0"/>
              </a:spcBef>
              <a:spcAft>
                <a:spcPts val="0"/>
              </a:spcAft>
              <a:buNone/>
            </a:pPr>
            <a:endParaRPr dirty="0">
              <a:solidFill>
                <a:schemeClr val="dk1"/>
              </a:solidFill>
              <a:latin typeface="Mulish"/>
              <a:ea typeface="Mulish"/>
              <a:cs typeface="Mulish"/>
              <a:sym typeface="Mulish"/>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250c0a5b098_2_28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2" name="Google Shape;872;g250c0a5b098_2_28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00000"/>
              </a:lnSpc>
              <a:spcBef>
                <a:spcPts val="0"/>
              </a:spcBef>
              <a:spcAft>
                <a:spcPts val="0"/>
              </a:spcAft>
              <a:buNone/>
            </a:pPr>
            <a:endParaRPr dirty="0">
              <a:solidFill>
                <a:schemeClr val="dk1"/>
              </a:solidFill>
              <a:latin typeface="Mulish"/>
              <a:ea typeface="Mulish"/>
              <a:cs typeface="Mulish"/>
              <a:sym typeface="Mulish"/>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g250c0a5b098_2_28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2" name="Google Shape;882;g250c0a5b098_2_28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457200" lvl="0" indent="0" algn="l" rtl="0">
              <a:lnSpc>
                <a:spcPct val="100000"/>
              </a:lnSpc>
              <a:spcBef>
                <a:spcPts val="0"/>
              </a:spcBef>
              <a:spcAft>
                <a:spcPts val="0"/>
              </a:spcAft>
              <a:buNone/>
            </a:pPr>
            <a:endParaRPr dirty="0">
              <a:solidFill>
                <a:schemeClr val="dk1"/>
              </a:solidFill>
              <a:latin typeface="Mulish"/>
              <a:ea typeface="Mulish"/>
              <a:cs typeface="Mulish"/>
              <a:sym typeface="Mulish"/>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250c0a5b098_2_29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2" name="Google Shape;892;g250c0a5b098_2_29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00000"/>
              </a:lnSpc>
              <a:spcBef>
                <a:spcPts val="0"/>
              </a:spcBef>
              <a:spcAft>
                <a:spcPts val="0"/>
              </a:spcAft>
              <a:buNone/>
            </a:pPr>
            <a:endParaRPr dirty="0">
              <a:solidFill>
                <a:schemeClr val="dk1"/>
              </a:solidFill>
              <a:latin typeface="Mulish"/>
              <a:ea typeface="Mulish"/>
              <a:cs typeface="Mulish"/>
              <a:sym typeface="Mulish"/>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250c0a5b098_2_29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1" name="Google Shape;901;g250c0a5b098_2_29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00000"/>
              </a:lnSpc>
              <a:spcBef>
                <a:spcPts val="0"/>
              </a:spcBef>
              <a:spcAft>
                <a:spcPts val="0"/>
              </a:spcAft>
              <a:buNone/>
            </a:pPr>
            <a:endParaRPr dirty="0">
              <a:solidFill>
                <a:schemeClr val="dk1"/>
              </a:solidFill>
              <a:latin typeface="Mulish"/>
              <a:ea typeface="Mulish"/>
              <a:cs typeface="Mulish"/>
              <a:sym typeface="Mulish"/>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250c0a5b098_2_29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1" name="Google Shape;911;g250c0a5b098_2_29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00000"/>
              </a:lnSpc>
              <a:spcBef>
                <a:spcPts val="0"/>
              </a:spcBef>
              <a:spcAft>
                <a:spcPts val="0"/>
              </a:spcAft>
              <a:buNone/>
            </a:pPr>
            <a:endParaRPr dirty="0">
              <a:solidFill>
                <a:schemeClr val="dk1"/>
              </a:solidFill>
              <a:latin typeface="Mulish"/>
              <a:ea typeface="Mulish"/>
              <a:cs typeface="Mulish"/>
              <a:sym typeface="Mulish"/>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250c0a5b098_2_2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0" name="Google Shape;920;g250c0a5b098_2_29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00000"/>
              </a:lnSpc>
              <a:spcBef>
                <a:spcPts val="0"/>
              </a:spcBef>
              <a:spcAft>
                <a:spcPts val="0"/>
              </a:spcAft>
              <a:buNone/>
            </a:pPr>
            <a:endParaRPr dirty="0">
              <a:solidFill>
                <a:schemeClr val="dk1"/>
              </a:solidFill>
              <a:latin typeface="Mulish"/>
              <a:ea typeface="Mulish"/>
              <a:cs typeface="Mulish"/>
              <a:sym typeface="Mulish"/>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250c0a5b098_2_29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9" name="Google Shape;929;g250c0a5b098_2_29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00000"/>
              </a:lnSpc>
              <a:spcBef>
                <a:spcPts val="0"/>
              </a:spcBef>
              <a:spcAft>
                <a:spcPts val="0"/>
              </a:spcAft>
              <a:buNone/>
            </a:pPr>
            <a:endParaRPr dirty="0">
              <a:solidFill>
                <a:schemeClr val="dk1"/>
              </a:solidFill>
              <a:latin typeface="Mulish"/>
              <a:ea typeface="Mulish"/>
              <a:cs typeface="Mulish"/>
              <a:sym typeface="Mulish"/>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250c0a5b098_2_29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9" name="Google Shape;939;g250c0a5b098_2_29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00000"/>
              </a:lnSpc>
              <a:spcBef>
                <a:spcPts val="0"/>
              </a:spcBef>
              <a:spcAft>
                <a:spcPts val="0"/>
              </a:spcAft>
              <a:buNone/>
            </a:pPr>
            <a:endParaRPr dirty="0">
              <a:solidFill>
                <a:schemeClr val="dk1"/>
              </a:solidFill>
              <a:latin typeface="Mulish"/>
              <a:ea typeface="Mulish"/>
              <a:cs typeface="Mulish"/>
              <a:sym typeface="Mulish"/>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50c0a5b098_2_2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g250c0a5b098_2_23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00000"/>
              </a:lnSpc>
              <a:spcBef>
                <a:spcPts val="0"/>
              </a:spcBef>
              <a:spcAft>
                <a:spcPts val="0"/>
              </a:spcAft>
              <a:buSzPts val="1100"/>
              <a:buNone/>
            </a:pPr>
            <a:r>
              <a:rPr lang="es" b="1" dirty="0">
                <a:latin typeface="Mulish"/>
                <a:ea typeface="Mulish"/>
                <a:cs typeface="Mulish"/>
                <a:sym typeface="Mulish"/>
              </a:rPr>
              <a:t>Las citas y estadísticas le ayudarán a que su discurso cale. </a:t>
            </a:r>
            <a:endParaRPr b="1" dirty="0">
              <a:latin typeface="Mulish"/>
              <a:ea typeface="Mulish"/>
              <a:cs typeface="Mulish"/>
              <a:sym typeface="Mulish"/>
            </a:endParaRPr>
          </a:p>
          <a:p>
            <a:pPr marL="0" lvl="0" indent="0" algn="l" rtl="0">
              <a:lnSpc>
                <a:spcPct val="100000"/>
              </a:lnSpc>
              <a:spcBef>
                <a:spcPts val="0"/>
              </a:spcBef>
              <a:spcAft>
                <a:spcPts val="0"/>
              </a:spcAft>
              <a:buSzPts val="1100"/>
              <a:buNone/>
            </a:pPr>
            <a:r>
              <a:rPr lang="es" dirty="0">
                <a:latin typeface="Mulish"/>
                <a:ea typeface="Mulish"/>
                <a:cs typeface="Mulish"/>
                <a:sym typeface="Mulish"/>
              </a:rPr>
              <a:t>Esta diapositiva muestra que el acceso a las pruebas de diagnóstico en los países de ingresos medianos y bajos es limitado. </a:t>
            </a:r>
            <a:r>
              <a:rPr lang="es" dirty="0">
                <a:highlight>
                  <a:srgbClr val="FFFF00"/>
                </a:highlight>
                <a:latin typeface="Mulish"/>
                <a:ea typeface="Mulish"/>
                <a:cs typeface="Mulish"/>
                <a:sym typeface="Mulish"/>
              </a:rPr>
              <a:t>¿Puede encontrar estadísticas similares relativas a su país o contexto local?</a:t>
            </a:r>
            <a:r>
              <a:rPr lang="es" dirty="0">
                <a:latin typeface="Mulish"/>
                <a:ea typeface="Mulish"/>
                <a:cs typeface="Mulish"/>
                <a:sym typeface="Mulish"/>
              </a:rPr>
              <a:t> Quizás pueda hallar esta información en los informes de programas de lucha contra enfermedades, en la Encuesta Demográfica y de Salud más reciente, etc.</a:t>
            </a:r>
            <a:endParaRPr dirty="0">
              <a:latin typeface="Mulish"/>
              <a:ea typeface="Mulish"/>
              <a:cs typeface="Mulish"/>
              <a:sym typeface="Mulish"/>
            </a:endParaRPr>
          </a:p>
          <a:p>
            <a:pPr marL="0" lvl="0" indent="0" algn="l" rtl="0">
              <a:lnSpc>
                <a:spcPct val="100000"/>
              </a:lnSpc>
              <a:spcBef>
                <a:spcPts val="0"/>
              </a:spcBef>
              <a:spcAft>
                <a:spcPts val="0"/>
              </a:spcAft>
              <a:buSzPts val="1100"/>
              <a:buNone/>
            </a:pPr>
            <a:endParaRPr dirty="0">
              <a:latin typeface="Mulish"/>
              <a:ea typeface="Mulish"/>
              <a:cs typeface="Mulish"/>
              <a:sym typeface="Mulish"/>
            </a:endParaRPr>
          </a:p>
          <a:p>
            <a:pPr marL="0" lvl="0" indent="0" algn="l" rtl="0">
              <a:lnSpc>
                <a:spcPct val="100000"/>
              </a:lnSpc>
              <a:spcBef>
                <a:spcPts val="0"/>
              </a:spcBef>
              <a:spcAft>
                <a:spcPts val="0"/>
              </a:spcAft>
              <a:buSzPts val="1100"/>
              <a:buNone/>
            </a:pPr>
            <a:r>
              <a:rPr lang="es" dirty="0">
                <a:latin typeface="Mulish"/>
                <a:ea typeface="Mulish"/>
                <a:cs typeface="Mulish"/>
                <a:sym typeface="Mulish"/>
              </a:rPr>
              <a:t>Para consultar más modelos de citas, diríjase a la sección “citas” al final de la presentación.  </a:t>
            </a:r>
            <a:endParaRPr dirty="0">
              <a:latin typeface="Mulish"/>
              <a:ea typeface="Mulish"/>
              <a:cs typeface="Mulish"/>
              <a:sym typeface="Mulish"/>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250c0a5b098_2_2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9" name="Google Shape;949;g250c0a5b098_2_29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00000"/>
              </a:lnSpc>
              <a:spcBef>
                <a:spcPts val="0"/>
              </a:spcBef>
              <a:spcAft>
                <a:spcPts val="0"/>
              </a:spcAft>
              <a:buNone/>
            </a:pPr>
            <a:endParaRPr dirty="0">
              <a:solidFill>
                <a:schemeClr val="dk1"/>
              </a:solidFill>
              <a:latin typeface="Mulish"/>
              <a:ea typeface="Mulish"/>
              <a:cs typeface="Mulish"/>
              <a:sym typeface="Mulish"/>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250c0a5b098_2_29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8" name="Google Shape;958;g250c0a5b098_2_29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00000"/>
              </a:lnSpc>
              <a:spcBef>
                <a:spcPts val="0"/>
              </a:spcBef>
              <a:spcAft>
                <a:spcPts val="0"/>
              </a:spcAft>
              <a:buNone/>
            </a:pPr>
            <a:endParaRPr dirty="0">
              <a:solidFill>
                <a:schemeClr val="dk1"/>
              </a:solidFill>
              <a:latin typeface="Mulish"/>
              <a:ea typeface="Mulish"/>
              <a:cs typeface="Mulish"/>
              <a:sym typeface="Mulish"/>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250c0a5b098_2_29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7" name="Google Shape;967;g250c0a5b098_2_29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00000"/>
              </a:lnSpc>
              <a:spcBef>
                <a:spcPts val="0"/>
              </a:spcBef>
              <a:spcAft>
                <a:spcPts val="0"/>
              </a:spcAft>
              <a:buNone/>
            </a:pPr>
            <a:endParaRPr dirty="0">
              <a:solidFill>
                <a:schemeClr val="dk1"/>
              </a:solidFill>
              <a:latin typeface="Mulish"/>
              <a:ea typeface="Mulish"/>
              <a:cs typeface="Mulish"/>
              <a:sym typeface="Mulish"/>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250c0a5b098_2_29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6" name="Google Shape;976;g250c0a5b098_2_29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00000"/>
              </a:lnSpc>
              <a:spcBef>
                <a:spcPts val="0"/>
              </a:spcBef>
              <a:spcAft>
                <a:spcPts val="0"/>
              </a:spcAft>
              <a:buNone/>
            </a:pPr>
            <a:endParaRPr dirty="0">
              <a:solidFill>
                <a:schemeClr val="dk1"/>
              </a:solidFill>
              <a:latin typeface="Mulish"/>
              <a:ea typeface="Mulish"/>
              <a:cs typeface="Mulish"/>
              <a:sym typeface="Mulish"/>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250c0a5b098_2_29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8" name="Google Shape;988;g250c0a5b098_2_29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00000"/>
              </a:lnSpc>
              <a:spcBef>
                <a:spcPts val="0"/>
              </a:spcBef>
              <a:spcAft>
                <a:spcPts val="0"/>
              </a:spcAft>
              <a:buNone/>
            </a:pPr>
            <a:endParaRPr dirty="0">
              <a:solidFill>
                <a:schemeClr val="dk1"/>
              </a:solidFill>
              <a:latin typeface="Mulish"/>
              <a:ea typeface="Mulish"/>
              <a:cs typeface="Mulish"/>
              <a:sym typeface="Mulish"/>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g250c0a5b098_2_30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0" name="Google Shape;1000;g250c0a5b098_2_30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00000"/>
              </a:lnSpc>
              <a:spcBef>
                <a:spcPts val="0"/>
              </a:spcBef>
              <a:spcAft>
                <a:spcPts val="0"/>
              </a:spcAft>
              <a:buNone/>
            </a:pPr>
            <a:endParaRPr dirty="0">
              <a:solidFill>
                <a:schemeClr val="dk1"/>
              </a:solidFill>
              <a:latin typeface="Mulish"/>
              <a:ea typeface="Mulish"/>
              <a:cs typeface="Mulish"/>
              <a:sym typeface="Mulish"/>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250c0a5b098_2_30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2" name="Google Shape;1012;g250c0a5b098_2_30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00000"/>
              </a:lnSpc>
              <a:spcBef>
                <a:spcPts val="0"/>
              </a:spcBef>
              <a:spcAft>
                <a:spcPts val="0"/>
              </a:spcAft>
              <a:buSzPts val="1100"/>
              <a:buNone/>
            </a:pPr>
            <a:r>
              <a:rPr lang="es" b="1">
                <a:latin typeface="Mulish"/>
                <a:ea typeface="Mulish"/>
                <a:cs typeface="Mulish"/>
                <a:sym typeface="Mulish"/>
              </a:rPr>
              <a:t>En esta sección, asegúrese de resaltar su llamada a la acción, basándose en las discusiones mantenidas </a:t>
            </a:r>
            <a:r>
              <a:rPr lang="es" b="1">
                <a:solidFill>
                  <a:schemeClr val="dk1"/>
                </a:solidFill>
                <a:latin typeface="Mulish"/>
                <a:ea typeface="Mulish"/>
                <a:cs typeface="Mulish"/>
                <a:sym typeface="Mulish"/>
              </a:rPr>
              <a:t>durante la reunión</a:t>
            </a:r>
            <a:r>
              <a:rPr lang="es" b="1">
                <a:latin typeface="Mulish"/>
                <a:ea typeface="Mulish"/>
                <a:cs typeface="Mulish"/>
                <a:sym typeface="Mulish"/>
              </a:rPr>
              <a:t>. </a:t>
            </a:r>
            <a:endParaRPr b="1" dirty="0">
              <a:latin typeface="Mulish"/>
              <a:ea typeface="Mulish"/>
              <a:cs typeface="Mulish"/>
              <a:sym typeface="Mulish"/>
            </a:endParaRPr>
          </a:p>
          <a:p>
            <a:pPr marL="0" lvl="0" indent="0" algn="l" rtl="0">
              <a:spcBef>
                <a:spcPts val="0"/>
              </a:spcBef>
              <a:spcAft>
                <a:spcPts val="0"/>
              </a:spcAft>
              <a:buSzPts val="1100"/>
              <a:buNone/>
            </a:pPr>
            <a:endParaRPr dirty="0">
              <a:solidFill>
                <a:schemeClr val="dk1"/>
              </a:solidFill>
              <a:latin typeface="Mulish"/>
              <a:ea typeface="Mulish"/>
              <a:cs typeface="Mulish"/>
              <a:sym typeface="Mulish"/>
            </a:endParaRPr>
          </a:p>
          <a:p>
            <a:pPr marL="0" lvl="0" indent="0" algn="l" rtl="0">
              <a:spcBef>
                <a:spcPts val="0"/>
              </a:spcBef>
              <a:spcAft>
                <a:spcPts val="0"/>
              </a:spcAft>
              <a:buSzPts val="1100"/>
              <a:buNone/>
            </a:pPr>
            <a:r>
              <a:rPr lang="es">
                <a:solidFill>
                  <a:schemeClr val="dk1"/>
                </a:solidFill>
                <a:latin typeface="Mulish"/>
                <a:ea typeface="Mulish"/>
                <a:cs typeface="Mulish"/>
                <a:sym typeface="Mulish"/>
              </a:rPr>
              <a:t>Estas diapositivas muestran cómo resumir eficazmente los puntos clave, cómo recapitular sobre las dificultades y oportunidades, y cómo crear </a:t>
            </a:r>
            <a:r>
              <a:rPr lang="es" u="sng">
                <a:solidFill>
                  <a:schemeClr val="dk1"/>
                </a:solidFill>
                <a:latin typeface="Mulish"/>
                <a:ea typeface="Mulish"/>
                <a:cs typeface="Mulish"/>
                <a:sym typeface="Mulish"/>
              </a:rPr>
              <a:t>una llamada a la acción clara, que incluya una serie de pasos ulteriores</a:t>
            </a:r>
            <a:r>
              <a:rPr lang="es">
                <a:solidFill>
                  <a:schemeClr val="dk1"/>
                </a:solidFill>
                <a:latin typeface="Mulish"/>
                <a:ea typeface="Mulish"/>
                <a:cs typeface="Mulish"/>
                <a:sym typeface="Mulish"/>
              </a:rPr>
              <a:t>.</a:t>
            </a:r>
            <a:endParaRPr dirty="0">
              <a:solidFill>
                <a:schemeClr val="dk1"/>
              </a:solidFill>
              <a:latin typeface="Mulish"/>
              <a:ea typeface="Mulish"/>
              <a:cs typeface="Mulish"/>
              <a:sym typeface="Mulish"/>
            </a:endParaRPr>
          </a:p>
          <a:p>
            <a:pPr marL="0" lvl="0" indent="0" algn="l" rtl="0">
              <a:spcBef>
                <a:spcPts val="0"/>
              </a:spcBef>
              <a:spcAft>
                <a:spcPts val="0"/>
              </a:spcAft>
              <a:buSzPts val="1100"/>
              <a:buNone/>
            </a:pPr>
            <a:endParaRPr dirty="0">
              <a:solidFill>
                <a:schemeClr val="dk1"/>
              </a:solidFill>
              <a:latin typeface="Mulish"/>
              <a:ea typeface="Mulish"/>
              <a:cs typeface="Mulish"/>
              <a:sym typeface="Mulish"/>
            </a:endParaRPr>
          </a:p>
          <a:p>
            <a:pPr marL="0" lvl="0" indent="0" algn="l" rtl="0">
              <a:spcBef>
                <a:spcPts val="0"/>
              </a:spcBef>
              <a:spcAft>
                <a:spcPts val="0"/>
              </a:spcAft>
              <a:buSzPts val="1100"/>
              <a:buNone/>
            </a:pPr>
            <a:r>
              <a:rPr lang="es">
                <a:solidFill>
                  <a:schemeClr val="dk1"/>
                </a:solidFill>
                <a:latin typeface="Mulish"/>
                <a:ea typeface="Mulish"/>
                <a:cs typeface="Mulish"/>
                <a:sym typeface="Mulish"/>
              </a:rPr>
              <a:t>Las diapositivas incluyen recomendaciones de The Lancet Commission on Diagnostics [Comisión sobre pruebas de diagnóstico de </a:t>
            </a:r>
            <a:r>
              <a:rPr lang="en" i="1">
                <a:solidFill>
                  <a:schemeClr val="dk1"/>
                </a:solidFill>
                <a:latin typeface="Mulish"/>
                <a:ea typeface="Mulish"/>
                <a:cs typeface="Mulish"/>
                <a:sym typeface="Mulish"/>
              </a:rPr>
              <a:t>The Lancet</a:t>
            </a:r>
            <a:r>
              <a:rPr lang="en">
                <a:solidFill>
                  <a:schemeClr val="dk1"/>
                </a:solidFill>
                <a:latin typeface="Mulish"/>
                <a:ea typeface="Mulish"/>
                <a:cs typeface="Mulish"/>
                <a:sym typeface="Mulish"/>
              </a:rPr>
              <a:t>]; </a:t>
            </a:r>
            <a:r>
              <a:rPr lang="es" b="1">
                <a:solidFill>
                  <a:schemeClr val="dk1"/>
                </a:solidFill>
                <a:latin typeface="Mulish"/>
                <a:ea typeface="Mulish"/>
                <a:cs typeface="Mulish"/>
                <a:sym typeface="Mulish"/>
              </a:rPr>
              <a:t>determine cuáles son las esferas clave de su contexto que requieren atención inmediata.</a:t>
            </a:r>
            <a:r>
              <a:rPr lang="es">
                <a:solidFill>
                  <a:schemeClr val="dk1"/>
                </a:solidFill>
                <a:latin typeface="Mulish"/>
                <a:ea typeface="Mulish"/>
                <a:cs typeface="Mulish"/>
                <a:sym typeface="Mulish"/>
              </a:rPr>
              <a:t> Por ejemplo, si ya dispone de una estrategia nacional, considere el personal sanitario o la financiación como los próximos pasos clave. En última instancia, será necesario atender todas las esferas para poder mejorar el acceso.</a:t>
            </a:r>
            <a:endParaRPr dirty="0">
              <a:solidFill>
                <a:schemeClr val="dk1"/>
              </a:solidFill>
              <a:latin typeface="Mulish"/>
              <a:ea typeface="Mulish"/>
              <a:cs typeface="Mulish"/>
              <a:sym typeface="Mulish"/>
            </a:endParaRPr>
          </a:p>
          <a:p>
            <a:pPr marL="0" lvl="0" indent="0" algn="l" rtl="0">
              <a:spcBef>
                <a:spcPts val="0"/>
              </a:spcBef>
              <a:spcAft>
                <a:spcPts val="0"/>
              </a:spcAft>
              <a:buSzPts val="1100"/>
              <a:buNone/>
            </a:pPr>
            <a:endParaRPr dirty="0">
              <a:solidFill>
                <a:schemeClr val="dk1"/>
              </a:solidFill>
              <a:latin typeface="Mulish"/>
              <a:ea typeface="Mulish"/>
              <a:cs typeface="Mulish"/>
              <a:sym typeface="Mulish"/>
            </a:endParaRPr>
          </a:p>
          <a:p>
            <a:pPr marL="0" lvl="0" indent="0" algn="l" rtl="0">
              <a:spcBef>
                <a:spcPts val="0"/>
              </a:spcBef>
              <a:spcAft>
                <a:spcPts val="0"/>
              </a:spcAft>
              <a:buClr>
                <a:schemeClr val="dk1"/>
              </a:buClr>
              <a:buSzPts val="1100"/>
              <a:buFont typeface="Arial"/>
              <a:buNone/>
            </a:pPr>
            <a:endParaRPr dirty="0">
              <a:solidFill>
                <a:schemeClr val="dk1"/>
              </a:solidFill>
              <a:latin typeface="Mulish"/>
              <a:ea typeface="Mulish"/>
              <a:cs typeface="Mulish"/>
              <a:sym typeface="Mulish"/>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g250c0a5b098_2_30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2" name="Google Shape;1022;g250c0a5b098_2_30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15000"/>
              </a:lnSpc>
              <a:spcBef>
                <a:spcPts val="0"/>
              </a:spcBef>
              <a:spcAft>
                <a:spcPts val="0"/>
              </a:spcAft>
              <a:buNone/>
            </a:pPr>
            <a:r>
              <a:rPr lang="es">
                <a:solidFill>
                  <a:srgbClr val="21140C"/>
                </a:solidFill>
                <a:latin typeface="Mulish"/>
                <a:ea typeface="Mulish"/>
                <a:cs typeface="Mulish"/>
                <a:sym typeface="Mulish"/>
              </a:rPr>
              <a:t>Se trata de una invitación o una llamada a la acción. Conviene recordarle a la gente que la COVID-19 es solamente el principio.</a:t>
            </a:r>
            <a:endParaRPr dirty="0">
              <a:solidFill>
                <a:srgbClr val="21140C"/>
              </a:solidFill>
              <a:latin typeface="Mulish"/>
              <a:ea typeface="Mulish"/>
              <a:cs typeface="Mulish"/>
              <a:sym typeface="Mulish"/>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g250c0a5b098_2_30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5" name="Google Shape;1035;g250c0a5b098_2_30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00000"/>
              </a:lnSpc>
              <a:spcBef>
                <a:spcPts val="0"/>
              </a:spcBef>
              <a:spcAft>
                <a:spcPts val="0"/>
              </a:spcAft>
              <a:buSzPts val="1100"/>
              <a:buNone/>
            </a:pPr>
            <a:r>
              <a:rPr lang="es">
                <a:latin typeface="Mulish"/>
                <a:ea typeface="Mulish"/>
                <a:cs typeface="Mulish"/>
                <a:sym typeface="Mulish"/>
              </a:rPr>
              <a:t>Llamada a la acción</a:t>
            </a:r>
            <a:endParaRPr dirty="0">
              <a:latin typeface="Mulish"/>
              <a:ea typeface="Mulish"/>
              <a:cs typeface="Mulish"/>
              <a:sym typeface="Mulish"/>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250c0a5b098_2_30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1" name="Google Shape;1041;g250c0a5b098_2_30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15000"/>
              </a:lnSpc>
              <a:spcBef>
                <a:spcPts val="0"/>
              </a:spcBef>
              <a:spcAft>
                <a:spcPts val="0"/>
              </a:spcAft>
              <a:buClr>
                <a:schemeClr val="dk1"/>
              </a:buClr>
              <a:buSzPts val="1100"/>
              <a:buFont typeface="Arial"/>
              <a:buNone/>
            </a:pPr>
            <a:r>
              <a:rPr lang="es">
                <a:solidFill>
                  <a:srgbClr val="21140C"/>
                </a:solidFill>
                <a:latin typeface="Mulish Light"/>
                <a:ea typeface="Mulish Light"/>
                <a:cs typeface="Mulish Light"/>
                <a:sym typeface="Mulish Light"/>
              </a:rPr>
              <a:t>De los casi 5.700 millones de pruebas de diagnóstico de COVID-19 realizadas a escala global, solo el 20% corresponden a países de ingresos medianos y bajos, donde reside la mitad de la población mundial. Si bien las pruebas de diagnóstico eran más habituales en la fase temprana de la pandemia de COVID-19, a mediados de 2022 las tasas de pruebas seguían por debajo del objetivo global del Acelerador ACT de realizar 1 prueba por cada 1.000 personas al día. </a:t>
            </a:r>
            <a:endParaRPr dirty="0">
              <a:solidFill>
                <a:srgbClr val="21140C"/>
              </a:solidFill>
              <a:latin typeface="Mulish Light"/>
              <a:ea typeface="Mulish Light"/>
              <a:cs typeface="Mulish Light"/>
              <a:sym typeface="Mulish Light"/>
            </a:endParaRPr>
          </a:p>
          <a:p>
            <a:pPr marL="0" lvl="0" indent="0" algn="l" rtl="0">
              <a:lnSpc>
                <a:spcPct val="100000"/>
              </a:lnSpc>
              <a:spcBef>
                <a:spcPts val="700"/>
              </a:spcBef>
              <a:spcAft>
                <a:spcPts val="0"/>
              </a:spcAft>
              <a:buSzPts val="1100"/>
              <a:buNone/>
            </a:pPr>
            <a:endParaRPr b="1" dirty="0">
              <a:latin typeface="Mulish"/>
              <a:ea typeface="Mulish"/>
              <a:cs typeface="Mulish"/>
              <a:sym typeface="Mulish"/>
            </a:endParaRPr>
          </a:p>
          <a:p>
            <a:pPr marL="0" lvl="0" indent="0" algn="l" rtl="0">
              <a:lnSpc>
                <a:spcPct val="100000"/>
              </a:lnSpc>
              <a:spcBef>
                <a:spcPts val="0"/>
              </a:spcBef>
              <a:spcAft>
                <a:spcPts val="0"/>
              </a:spcAft>
              <a:buClr>
                <a:schemeClr val="dk1"/>
              </a:buClr>
              <a:buSzPts val="1100"/>
              <a:buFont typeface="Arial"/>
              <a:buNone/>
            </a:pPr>
            <a:r>
              <a:rPr lang="es" b="1">
                <a:latin typeface="Mulish"/>
                <a:ea typeface="Mulish"/>
                <a:cs typeface="Mulish"/>
                <a:sym typeface="Mulish"/>
              </a:rPr>
              <a:t>“Con un mejor acceso a pruebas de diagnóstico básicas, previas al tratamiento, sería posible evitar 1,1 millones de muertes anuales”. –</a:t>
            </a:r>
            <a:r>
              <a:rPr lang="en" b="1" i="1">
                <a:latin typeface="Mulish"/>
                <a:ea typeface="Mulish"/>
                <a:cs typeface="Mulish"/>
                <a:sym typeface="Mulish"/>
              </a:rPr>
              <a:t>The</a:t>
            </a:r>
            <a:r>
              <a:rPr lang="en" b="1">
                <a:latin typeface="Mulish"/>
                <a:ea typeface="Mulish"/>
                <a:cs typeface="Mulish"/>
                <a:sym typeface="Mulish"/>
              </a:rPr>
              <a:t> </a:t>
            </a:r>
            <a:r>
              <a:rPr lang="en" b="1" i="1">
                <a:latin typeface="Mulish"/>
                <a:ea typeface="Mulish"/>
                <a:cs typeface="Mulish"/>
                <a:sym typeface="Mulish"/>
              </a:rPr>
              <a:t>Lancet</a:t>
            </a:r>
            <a:r>
              <a:rPr lang="en" b="1">
                <a:latin typeface="Mulish"/>
                <a:ea typeface="Mulish"/>
                <a:cs typeface="Mulish"/>
                <a:sym typeface="Mulish"/>
              </a:rPr>
              <a:t>, 2021.</a:t>
            </a:r>
            <a:endParaRPr b="1" dirty="0">
              <a:latin typeface="Mulish"/>
              <a:ea typeface="Mulish"/>
              <a:cs typeface="Mulish"/>
              <a:sym typeface="Mulish"/>
            </a:endParaRPr>
          </a:p>
          <a:p>
            <a:pPr marL="0" lvl="0" indent="0" algn="l" rtl="0">
              <a:lnSpc>
                <a:spcPct val="100000"/>
              </a:lnSpc>
              <a:spcBef>
                <a:spcPts val="0"/>
              </a:spcBef>
              <a:spcAft>
                <a:spcPts val="0"/>
              </a:spcAft>
              <a:buClr>
                <a:schemeClr val="dk1"/>
              </a:buClr>
              <a:buSzPts val="1100"/>
              <a:buFont typeface="Arial"/>
              <a:buNone/>
            </a:pPr>
            <a:endParaRPr b="1" dirty="0">
              <a:latin typeface="Mulish"/>
              <a:ea typeface="Mulish"/>
              <a:cs typeface="Mulish"/>
              <a:sym typeface="Mulish"/>
            </a:endParaRPr>
          </a:p>
          <a:p>
            <a:pPr marL="0" lvl="0" indent="0" algn="l" rtl="0">
              <a:lnSpc>
                <a:spcPct val="100000"/>
              </a:lnSpc>
              <a:spcBef>
                <a:spcPts val="0"/>
              </a:spcBef>
              <a:spcAft>
                <a:spcPts val="0"/>
              </a:spcAft>
              <a:buSzPts val="1100"/>
              <a:buNone/>
            </a:pPr>
            <a:endParaRPr b="1" dirty="0">
              <a:latin typeface="Mulish"/>
              <a:ea typeface="Mulish"/>
              <a:cs typeface="Mulish"/>
              <a:sym typeface="Mulish"/>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50c0a5b098_2_2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4" name="Google Shape;264;g250c0a5b098_2_23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spcBef>
                <a:spcPts val="0"/>
              </a:spcBef>
              <a:spcAft>
                <a:spcPts val="0"/>
              </a:spcAft>
              <a:buClr>
                <a:schemeClr val="dk1"/>
              </a:buClr>
              <a:buSzPts val="1100"/>
              <a:buFont typeface="Arial"/>
              <a:buNone/>
            </a:pPr>
            <a:r>
              <a:rPr lang="es" b="1" dirty="0">
                <a:solidFill>
                  <a:schemeClr val="dk1"/>
                </a:solidFill>
                <a:latin typeface="Mulish"/>
                <a:ea typeface="Mulish"/>
                <a:cs typeface="Mulish"/>
                <a:sym typeface="Mulish"/>
              </a:rPr>
              <a:t>Las citas y estadísticas le ayudarán a que su discurso cale.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latin typeface="Mulish"/>
              <a:ea typeface="Mulish"/>
              <a:cs typeface="Mulish"/>
              <a:sym typeface="Mulish"/>
            </a:endParaRPr>
          </a:p>
          <a:p>
            <a:pPr marL="0" lvl="0" indent="0" algn="l" rtl="0">
              <a:spcBef>
                <a:spcPts val="0"/>
              </a:spcBef>
              <a:spcAft>
                <a:spcPts val="0"/>
              </a:spcAft>
              <a:buClr>
                <a:schemeClr val="dk1"/>
              </a:buClr>
              <a:buSzPts val="1100"/>
              <a:buFont typeface="Arial"/>
              <a:buNone/>
            </a:pPr>
            <a:r>
              <a:rPr lang="es" dirty="0">
                <a:solidFill>
                  <a:schemeClr val="dk1"/>
                </a:solidFill>
                <a:latin typeface="Mulish"/>
                <a:ea typeface="Mulish"/>
                <a:cs typeface="Mulish"/>
                <a:sym typeface="Mulish"/>
              </a:rPr>
              <a:t>Esta diapositiva muestra las ventajas de mejorar el acceso a las pruebas de diagnóstico. </a:t>
            </a:r>
            <a:r>
              <a:rPr lang="es" dirty="0">
                <a:solidFill>
                  <a:schemeClr val="dk1"/>
                </a:solidFill>
                <a:highlight>
                  <a:srgbClr val="FFFF00"/>
                </a:highlight>
                <a:latin typeface="Mulish"/>
                <a:ea typeface="Mulish"/>
                <a:cs typeface="Mulish"/>
                <a:sym typeface="Mulish"/>
              </a:rPr>
              <a:t>¿Puede encontrar estadísticas similares relativas a su país o contexto local?</a:t>
            </a:r>
            <a:endParaRPr b="1" dirty="0">
              <a:solidFill>
                <a:srgbClr val="21140C"/>
              </a:solidFill>
              <a:highlight>
                <a:srgbClr val="FFFF00"/>
              </a:highlight>
              <a:latin typeface="Mulish"/>
              <a:ea typeface="Mulish"/>
              <a:cs typeface="Mulish"/>
              <a:sym typeface="Mulish"/>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g250c0a5b098_2_30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5" name="Google Shape;1055;g250c0a5b098_2_30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spcBef>
                <a:spcPts val="0"/>
              </a:spcBef>
              <a:spcAft>
                <a:spcPts val="0"/>
              </a:spcAft>
              <a:buClr>
                <a:schemeClr val="dk1"/>
              </a:buClr>
              <a:buSzPts val="1100"/>
              <a:buFont typeface="Arial"/>
              <a:buNone/>
            </a:pPr>
            <a:r>
              <a:rPr lang="es">
                <a:solidFill>
                  <a:schemeClr val="dk1"/>
                </a:solidFill>
                <a:latin typeface="Mulish"/>
                <a:ea typeface="Mulish"/>
                <a:cs typeface="Mulish"/>
                <a:sym typeface="Mulish"/>
              </a:rPr>
              <a:t>Llamada a la acción</a:t>
            </a:r>
            <a:endParaRPr dirty="0">
              <a:solidFill>
                <a:schemeClr val="dk1"/>
              </a:solidFill>
              <a:latin typeface="Mulish"/>
              <a:ea typeface="Mulish"/>
              <a:cs typeface="Mulish"/>
              <a:sym typeface="Mulish"/>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g250c0a5b098_2_30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7" name="Google Shape;1067;g250c0a5b098_2_30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spcBef>
                <a:spcPts val="0"/>
              </a:spcBef>
              <a:spcAft>
                <a:spcPts val="0"/>
              </a:spcAft>
              <a:buClr>
                <a:schemeClr val="dk1"/>
              </a:buClr>
              <a:buSzPts val="1100"/>
              <a:buFont typeface="Arial"/>
              <a:buNone/>
            </a:pPr>
            <a:r>
              <a:rPr lang="es">
                <a:solidFill>
                  <a:schemeClr val="dk1"/>
                </a:solidFill>
                <a:latin typeface="Mulish"/>
                <a:ea typeface="Mulish"/>
                <a:cs typeface="Mulish"/>
                <a:sym typeface="Mulish"/>
              </a:rPr>
              <a:t>Llamada a la acción</a:t>
            </a:r>
            <a:endParaRPr dirty="0">
              <a:solidFill>
                <a:schemeClr val="dk1"/>
              </a:solidFill>
              <a:latin typeface="Mulish"/>
              <a:ea typeface="Mulish"/>
              <a:cs typeface="Mulish"/>
              <a:sym typeface="Mulish"/>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g250c0a5b098_2_3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9" name="Google Shape;1079;g250c0a5b098_2_30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spcBef>
                <a:spcPts val="0"/>
              </a:spcBef>
              <a:spcAft>
                <a:spcPts val="0"/>
              </a:spcAft>
              <a:buClr>
                <a:schemeClr val="dk1"/>
              </a:buClr>
              <a:buSzPts val="1100"/>
              <a:buFont typeface="Arial"/>
              <a:buNone/>
            </a:pPr>
            <a:r>
              <a:rPr lang="es">
                <a:solidFill>
                  <a:schemeClr val="dk1"/>
                </a:solidFill>
                <a:latin typeface="Mulish"/>
                <a:ea typeface="Mulish"/>
                <a:cs typeface="Mulish"/>
                <a:sym typeface="Mulish"/>
              </a:rPr>
              <a:t>Llamada a la acción</a:t>
            </a:r>
            <a:endParaRPr dirty="0">
              <a:solidFill>
                <a:schemeClr val="dk1"/>
              </a:solidFill>
              <a:latin typeface="Mulish"/>
              <a:ea typeface="Mulish"/>
              <a:cs typeface="Mulish"/>
              <a:sym typeface="Mulish"/>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250c0a5b098_2_30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1" name="Google Shape;1091;g250c0a5b098_2_30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spcBef>
                <a:spcPts val="0"/>
              </a:spcBef>
              <a:spcAft>
                <a:spcPts val="0"/>
              </a:spcAft>
              <a:buClr>
                <a:schemeClr val="dk1"/>
              </a:buClr>
              <a:buSzPts val="1100"/>
              <a:buFont typeface="Arial"/>
              <a:buNone/>
            </a:pPr>
            <a:r>
              <a:rPr lang="es">
                <a:solidFill>
                  <a:schemeClr val="dk1"/>
                </a:solidFill>
                <a:latin typeface="Mulish"/>
                <a:ea typeface="Mulish"/>
                <a:cs typeface="Mulish"/>
                <a:sym typeface="Mulish"/>
              </a:rPr>
              <a:t>Llamada a la acción</a:t>
            </a:r>
            <a:endParaRPr dirty="0">
              <a:solidFill>
                <a:schemeClr val="dk1"/>
              </a:solidFill>
              <a:latin typeface="Mulish"/>
              <a:ea typeface="Mulish"/>
              <a:cs typeface="Mulish"/>
              <a:sym typeface="Mulish"/>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g250c0a5b098_2_30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3" name="Google Shape;1103;g250c0a5b098_2_30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spcBef>
                <a:spcPts val="0"/>
              </a:spcBef>
              <a:spcAft>
                <a:spcPts val="0"/>
              </a:spcAft>
              <a:buClr>
                <a:schemeClr val="dk1"/>
              </a:buClr>
              <a:buSzPts val="1100"/>
              <a:buFont typeface="Arial"/>
              <a:buNone/>
            </a:pPr>
            <a:r>
              <a:rPr lang="es">
                <a:solidFill>
                  <a:schemeClr val="dk1"/>
                </a:solidFill>
                <a:latin typeface="Mulish"/>
                <a:ea typeface="Mulish"/>
                <a:cs typeface="Mulish"/>
                <a:sym typeface="Mulish"/>
              </a:rPr>
              <a:t>Llamada a la acción</a:t>
            </a:r>
            <a:endParaRPr dirty="0">
              <a:solidFill>
                <a:schemeClr val="dk1"/>
              </a:solidFill>
              <a:latin typeface="Mulish"/>
              <a:ea typeface="Mulish"/>
              <a:cs typeface="Mulish"/>
              <a:sym typeface="Mulish"/>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250c0a5b098_2_3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5" name="Google Shape;1115;g250c0a5b098_2_31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spcBef>
                <a:spcPts val="0"/>
              </a:spcBef>
              <a:spcAft>
                <a:spcPts val="0"/>
              </a:spcAft>
              <a:buClr>
                <a:schemeClr val="dk1"/>
              </a:buClr>
              <a:buSzPts val="1100"/>
              <a:buFont typeface="Arial"/>
              <a:buNone/>
            </a:pPr>
            <a:r>
              <a:rPr lang="es">
                <a:solidFill>
                  <a:schemeClr val="dk1"/>
                </a:solidFill>
                <a:latin typeface="Mulish"/>
                <a:ea typeface="Mulish"/>
                <a:cs typeface="Mulish"/>
                <a:sym typeface="Mulish"/>
              </a:rPr>
              <a:t>Llamada a la acción</a:t>
            </a:r>
            <a:endParaRPr dirty="0">
              <a:solidFill>
                <a:schemeClr val="dk1"/>
              </a:solidFill>
              <a:latin typeface="Mulish"/>
              <a:ea typeface="Mulish"/>
              <a:cs typeface="Mulish"/>
              <a:sym typeface="Mulish"/>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g250c0a5b098_2_3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7" name="Google Shape;1127;g250c0a5b098_2_31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spcBef>
                <a:spcPts val="0"/>
              </a:spcBef>
              <a:spcAft>
                <a:spcPts val="0"/>
              </a:spcAft>
              <a:buClr>
                <a:schemeClr val="dk1"/>
              </a:buClr>
              <a:buSzPts val="1100"/>
              <a:buFont typeface="Arial"/>
              <a:buNone/>
            </a:pPr>
            <a:r>
              <a:rPr lang="es">
                <a:solidFill>
                  <a:schemeClr val="dk1"/>
                </a:solidFill>
                <a:latin typeface="Mulish"/>
                <a:ea typeface="Mulish"/>
                <a:cs typeface="Mulish"/>
                <a:sym typeface="Mulish"/>
              </a:rPr>
              <a:t>Llamada a la acción</a:t>
            </a:r>
            <a:endParaRPr dirty="0">
              <a:solidFill>
                <a:schemeClr val="dk1"/>
              </a:solidFill>
              <a:latin typeface="Mulish"/>
              <a:ea typeface="Mulish"/>
              <a:cs typeface="Mulish"/>
              <a:sym typeface="Mulish"/>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g250c0a5b098_2_3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9" name="Google Shape;1139;g250c0a5b098_2_31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spcBef>
                <a:spcPts val="0"/>
              </a:spcBef>
              <a:spcAft>
                <a:spcPts val="0"/>
              </a:spcAft>
              <a:buClr>
                <a:schemeClr val="dk1"/>
              </a:buClr>
              <a:buSzPts val="1100"/>
              <a:buFont typeface="Arial"/>
              <a:buNone/>
            </a:pPr>
            <a:r>
              <a:rPr lang="es">
                <a:solidFill>
                  <a:schemeClr val="dk1"/>
                </a:solidFill>
                <a:latin typeface="Mulish"/>
                <a:ea typeface="Mulish"/>
                <a:cs typeface="Mulish"/>
                <a:sym typeface="Mulish"/>
              </a:rPr>
              <a:t>Llamada a la acción</a:t>
            </a:r>
            <a:endParaRPr dirty="0">
              <a:solidFill>
                <a:schemeClr val="dk1"/>
              </a:solidFill>
              <a:latin typeface="Mulish"/>
              <a:ea typeface="Mulish"/>
              <a:cs typeface="Mulish"/>
              <a:sym typeface="Mulish"/>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250c0a5b098_2_3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1" name="Google Shape;1151;g250c0a5b098_2_31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spcBef>
                <a:spcPts val="0"/>
              </a:spcBef>
              <a:spcAft>
                <a:spcPts val="0"/>
              </a:spcAft>
              <a:buClr>
                <a:schemeClr val="dk1"/>
              </a:buClr>
              <a:buSzPts val="1100"/>
              <a:buFont typeface="Arial"/>
              <a:buNone/>
            </a:pPr>
            <a:r>
              <a:rPr lang="es">
                <a:solidFill>
                  <a:schemeClr val="dk1"/>
                </a:solidFill>
                <a:latin typeface="Mulish"/>
                <a:ea typeface="Mulish"/>
                <a:cs typeface="Mulish"/>
                <a:sym typeface="Mulish"/>
              </a:rPr>
              <a:t>Llamada a la acción</a:t>
            </a:r>
            <a:endParaRPr dirty="0">
              <a:solidFill>
                <a:schemeClr val="dk1"/>
              </a:solidFill>
              <a:latin typeface="Mulish"/>
              <a:ea typeface="Mulish"/>
              <a:cs typeface="Mulish"/>
              <a:sym typeface="Mulish"/>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250c0a5b098_2_3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3" name="Google Shape;1163;g250c0a5b098_2_31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spcBef>
                <a:spcPts val="0"/>
              </a:spcBef>
              <a:spcAft>
                <a:spcPts val="0"/>
              </a:spcAft>
              <a:buClr>
                <a:schemeClr val="dk1"/>
              </a:buClr>
              <a:buSzPts val="1100"/>
              <a:buFont typeface="Arial"/>
              <a:buNone/>
            </a:pPr>
            <a:r>
              <a:rPr lang="es">
                <a:solidFill>
                  <a:schemeClr val="dk1"/>
                </a:solidFill>
                <a:latin typeface="Mulish"/>
                <a:ea typeface="Mulish"/>
                <a:cs typeface="Mulish"/>
                <a:sym typeface="Mulish"/>
              </a:rPr>
              <a:t>Llamada a la acción</a:t>
            </a:r>
            <a:endParaRPr dirty="0">
              <a:solidFill>
                <a:schemeClr val="dk1"/>
              </a:solidFill>
              <a:latin typeface="Mulish"/>
              <a:ea typeface="Mulish"/>
              <a:cs typeface="Mulish"/>
              <a:sym typeface="Mulish"/>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50c0a5b098_2_2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6" name="Google Shape;276;g250c0a5b098_2_23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spcBef>
                <a:spcPts val="0"/>
              </a:spcBef>
              <a:spcAft>
                <a:spcPts val="0"/>
              </a:spcAft>
              <a:buSzPts val="1100"/>
              <a:buNone/>
            </a:pPr>
            <a:r>
              <a:rPr lang="es" b="1" dirty="0">
                <a:solidFill>
                  <a:schemeClr val="dk1"/>
                </a:solidFill>
                <a:latin typeface="Mulish"/>
                <a:ea typeface="Mulish"/>
                <a:cs typeface="Mulish"/>
                <a:sym typeface="Mulish"/>
              </a:rPr>
              <a:t>Las citas y las estadísticas ayudan a enmarcar el problema utilizando datos que causan impacto. </a:t>
            </a:r>
            <a:endParaRPr dirty="0">
              <a:solidFill>
                <a:schemeClr val="dk1"/>
              </a:solidFill>
              <a:latin typeface="Mulish"/>
              <a:ea typeface="Mulish"/>
              <a:cs typeface="Mulish"/>
              <a:sym typeface="Mulish"/>
            </a:endParaRPr>
          </a:p>
          <a:p>
            <a:pPr marL="0" lvl="0" indent="0" algn="l" rtl="0">
              <a:spcBef>
                <a:spcPts val="0"/>
              </a:spcBef>
              <a:spcAft>
                <a:spcPts val="0"/>
              </a:spcAft>
              <a:buSzPts val="1100"/>
              <a:buNone/>
            </a:pPr>
            <a:r>
              <a:rPr lang="es" dirty="0">
                <a:solidFill>
                  <a:schemeClr val="dk1"/>
                </a:solidFill>
                <a:latin typeface="Mulish"/>
                <a:ea typeface="Mulish"/>
                <a:cs typeface="Mulish"/>
                <a:sym typeface="Mulish"/>
              </a:rPr>
              <a:t>Esta diapositiva evidencia la falta de inversión en pruebas de diagnóstico. ¿Qué porcentaje del presupuesto de su país se destina a este tipo de pruebas? Reflexione sobre cuáles son los recursos necesarios al margen de la propia prueba: recursos humanos, cadena de suministro, etc. </a:t>
            </a:r>
            <a:r>
              <a:rPr lang="es" dirty="0">
                <a:solidFill>
                  <a:schemeClr val="dk1"/>
                </a:solidFill>
                <a:highlight>
                  <a:srgbClr val="FFFF00"/>
                </a:highlight>
                <a:latin typeface="Mulish"/>
                <a:ea typeface="Mulish"/>
                <a:cs typeface="Mulish"/>
                <a:sym typeface="Mulish"/>
              </a:rPr>
              <a:t>¿Puede encontrar estadísticas similares relativas a su país o contexto local?</a:t>
            </a:r>
            <a:endParaRPr dirty="0">
              <a:latin typeface="Mulish"/>
              <a:ea typeface="Mulish"/>
              <a:cs typeface="Mulish"/>
              <a:sym typeface="Mulish"/>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g250c0a5b098_2_3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5" name="Google Shape;1175;g250c0a5b098_2_31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250c0a5b098_2_3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4" name="Google Shape;1184;g250c0a5b098_2_31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g250c0a5b098_2_3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9" name="Google Shape;1189;g250c0a5b098_2_31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g250c0a5b098_2_3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5" name="Google Shape;1195;g250c0a5b098_2_31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g250c0a5b098_2_3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1" name="Google Shape;1201;g250c0a5b098_2_31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g250c0a5b098_2_3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2" name="Google Shape;1212;g250c0a5b098_2_31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00000"/>
              </a:lnSpc>
              <a:spcBef>
                <a:spcPts val="0"/>
              </a:spcBef>
              <a:spcAft>
                <a:spcPts val="0"/>
              </a:spcAft>
              <a:buSzPts val="1100"/>
              <a:buNone/>
            </a:pPr>
            <a:r>
              <a:rPr lang="es"/>
              <a:t>https://www.who.int/es/news-room/fact-sheets/detail/universal-health-coverage-(uhc)</a:t>
            </a:r>
            <a:endParaRPr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g250c0a5b098_2_3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0" name="Google Shape;1220;g250c0a5b098_2_32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spcBef>
                <a:spcPts val="0"/>
              </a:spcBef>
              <a:spcAft>
                <a:spcPts val="0"/>
              </a:spcAft>
              <a:buSzPts val="1100"/>
              <a:buNone/>
            </a:pPr>
            <a:endParaRPr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g250c0a5b098_2_3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0" name="Google Shape;1230;g250c0a5b098_2_32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g250c0a5b098_2_3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1" name="Google Shape;1241;g250c0a5b098_2_32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
        <p:cNvGrpSpPr/>
        <p:nvPr/>
      </p:nvGrpSpPr>
      <p:grpSpPr>
        <a:xfrm>
          <a:off x="0" y="0"/>
          <a:ext cx="0" cy="0"/>
          <a:chOff x="0" y="0"/>
          <a:chExt cx="0" cy="0"/>
        </a:xfrm>
      </p:grpSpPr>
      <p:sp>
        <p:nvSpPr>
          <p:cNvPr id="1246" name="Google Shape;1246;g250c0a5b098_2_3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7" name="Google Shape;1247;g250c0a5b098_2_32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50c0a5b098_2_2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7" name="Google Shape;287;g250c0a5b098_2_23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spcBef>
                <a:spcPts val="0"/>
              </a:spcBef>
              <a:spcAft>
                <a:spcPts val="0"/>
              </a:spcAft>
              <a:buNone/>
            </a:pPr>
            <a:r>
              <a:rPr lang="es" b="1" dirty="0">
                <a:solidFill>
                  <a:schemeClr val="dk1"/>
                </a:solidFill>
                <a:latin typeface="Mulish"/>
                <a:ea typeface="Mulish"/>
                <a:cs typeface="Mulish"/>
                <a:sym typeface="Mulish"/>
              </a:rPr>
              <a:t>Las citas y las estadísticas ayudan a enmarcar el problema utilizando datos que causan impacto. </a:t>
            </a:r>
            <a:endParaRPr dirty="0">
              <a:solidFill>
                <a:srgbClr val="21140C"/>
              </a:solidFill>
              <a:latin typeface="Mulish"/>
              <a:ea typeface="Mulish"/>
              <a:cs typeface="Mulish"/>
              <a:sym typeface="Mulish"/>
            </a:endParaRPr>
          </a:p>
          <a:p>
            <a:pPr marL="0" lvl="0" indent="0" algn="l" rtl="0">
              <a:lnSpc>
                <a:spcPct val="115000"/>
              </a:lnSpc>
              <a:spcBef>
                <a:spcPts val="0"/>
              </a:spcBef>
              <a:spcAft>
                <a:spcPts val="0"/>
              </a:spcAft>
              <a:buNone/>
            </a:pPr>
            <a:r>
              <a:rPr lang="es" dirty="0">
                <a:solidFill>
                  <a:srgbClr val="21140C"/>
                </a:solidFill>
                <a:latin typeface="Mulish"/>
                <a:ea typeface="Mulish"/>
                <a:cs typeface="Mulish"/>
                <a:sym typeface="Mulish"/>
              </a:rPr>
              <a:t>¿Cuántos brotes epidémicos se han producido en su país? Utilice las </a:t>
            </a:r>
            <a:r>
              <a:rPr lang="es" u="sng" dirty="0">
                <a:solidFill>
                  <a:schemeClr val="hlink"/>
                </a:solidFill>
                <a:latin typeface="Mulish"/>
                <a:ea typeface="Mulish"/>
                <a:cs typeface="Mulish"/>
                <a:sym typeface="Mulish"/>
                <a:hlinkClick r:id="rId3"/>
              </a:rPr>
              <a:t>Noticias sobre brotes de enfermedades de la OMS </a:t>
            </a:r>
            <a:r>
              <a:rPr lang="es" dirty="0">
                <a:solidFill>
                  <a:srgbClr val="21140C"/>
                </a:solidFill>
                <a:latin typeface="Mulish"/>
                <a:ea typeface="Mulish"/>
                <a:cs typeface="Mulish"/>
                <a:sym typeface="Mulish"/>
              </a:rPr>
              <a:t> como fuente para averiguarlo. </a:t>
            </a:r>
            <a:r>
              <a:rPr lang="es" dirty="0">
                <a:solidFill>
                  <a:schemeClr val="dk1"/>
                </a:solidFill>
                <a:highlight>
                  <a:srgbClr val="FFFF00"/>
                </a:highlight>
                <a:latin typeface="Mulish"/>
                <a:ea typeface="Mulish"/>
                <a:cs typeface="Mulish"/>
                <a:sym typeface="Mulish"/>
              </a:rPr>
              <a:t>¿Puede encontrar estadísticas similares relativas a su país o contexto local?</a:t>
            </a:r>
            <a:endParaRPr dirty="0">
              <a:solidFill>
                <a:srgbClr val="21140C"/>
              </a:solidFill>
              <a:latin typeface="Mulish"/>
              <a:ea typeface="Mulish"/>
              <a:cs typeface="Mulish"/>
              <a:sym typeface="Mulish"/>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250c0a5b098_2_3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3" name="Google Shape;1253;g250c0a5b098_2_32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g250c0a5b098_2_3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9" name="Google Shape;1259;g250c0a5b098_2_32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250c0a5b098_2_3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5" name="Google Shape;1265;g250c0a5b098_2_32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rtlCol="0"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rtlCol="0"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pPr rtl="0"/>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rtlCol="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pPr rtl="0"/>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rtlCol="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rtlCol="0"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pPr rtl="0"/>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rtlCol="0"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pPr rtl="0"/>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rtlCol="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rtlCol="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2 1">
  <p:cSld name="TITLE_3_2_1">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3312150" y="314675"/>
            <a:ext cx="6665400" cy="534000"/>
          </a:xfrm>
          <a:prstGeom prst="rect">
            <a:avLst/>
          </a:prstGeom>
          <a:noFill/>
          <a:ln>
            <a:noFill/>
          </a:ln>
        </p:spPr>
        <p:txBody>
          <a:bodyPr spcFirstLastPara="1" wrap="square" lIns="91425" tIns="0" rIns="91425" bIns="91425" rtlCol="0" anchor="t" anchorCtr="0">
            <a:normAutofit/>
          </a:bodyPr>
          <a:lstStyle>
            <a:lvl1pPr lvl="0" algn="l" rtl="0">
              <a:lnSpc>
                <a:spcPct val="100000"/>
              </a:lnSpc>
              <a:spcBef>
                <a:spcPts val="0"/>
              </a:spcBef>
              <a:spcAft>
                <a:spcPts val="0"/>
              </a:spcAft>
              <a:buSzPts val="2800"/>
              <a:buNone/>
              <a:defRPr sz="2400" b="1">
                <a:latin typeface="Poppins"/>
                <a:ea typeface="Poppins"/>
                <a:cs typeface="Poppins"/>
                <a:sym typeface="Poppins"/>
              </a:defRPr>
            </a:lvl1pPr>
            <a:lvl2pPr lvl="1" algn="l" rtl="0">
              <a:lnSpc>
                <a:spcPct val="100000"/>
              </a:lnSpc>
              <a:spcBef>
                <a:spcPts val="0"/>
              </a:spcBef>
              <a:spcAft>
                <a:spcPts val="0"/>
              </a:spcAft>
              <a:buSzPts val="2800"/>
              <a:buNone/>
              <a:defRPr>
                <a:solidFill>
                  <a:schemeClr val="dk2"/>
                </a:solidFill>
                <a:latin typeface="Poppins"/>
                <a:ea typeface="Poppins"/>
                <a:cs typeface="Poppins"/>
                <a:sym typeface="Poppins"/>
              </a:defRPr>
            </a:lvl2pPr>
            <a:lvl3pPr lvl="2" algn="l" rtl="0">
              <a:lnSpc>
                <a:spcPct val="100000"/>
              </a:lnSpc>
              <a:spcBef>
                <a:spcPts val="0"/>
              </a:spcBef>
              <a:spcAft>
                <a:spcPts val="0"/>
              </a:spcAft>
              <a:buSzPts val="2800"/>
              <a:buNone/>
              <a:defRPr>
                <a:solidFill>
                  <a:schemeClr val="dk2"/>
                </a:solidFill>
                <a:latin typeface="Poppins"/>
                <a:ea typeface="Poppins"/>
                <a:cs typeface="Poppins"/>
                <a:sym typeface="Poppins"/>
              </a:defRPr>
            </a:lvl3pPr>
            <a:lvl4pPr lvl="3" algn="l" rtl="0">
              <a:lnSpc>
                <a:spcPct val="100000"/>
              </a:lnSpc>
              <a:spcBef>
                <a:spcPts val="0"/>
              </a:spcBef>
              <a:spcAft>
                <a:spcPts val="0"/>
              </a:spcAft>
              <a:buSzPts val="2800"/>
              <a:buNone/>
              <a:defRPr>
                <a:solidFill>
                  <a:schemeClr val="dk2"/>
                </a:solidFill>
                <a:latin typeface="Poppins"/>
                <a:ea typeface="Poppins"/>
                <a:cs typeface="Poppins"/>
                <a:sym typeface="Poppins"/>
              </a:defRPr>
            </a:lvl4pPr>
            <a:lvl5pPr lvl="4" algn="l" rtl="0">
              <a:lnSpc>
                <a:spcPct val="100000"/>
              </a:lnSpc>
              <a:spcBef>
                <a:spcPts val="0"/>
              </a:spcBef>
              <a:spcAft>
                <a:spcPts val="0"/>
              </a:spcAft>
              <a:buSzPts val="2800"/>
              <a:buNone/>
              <a:defRPr>
                <a:solidFill>
                  <a:schemeClr val="dk2"/>
                </a:solidFill>
                <a:latin typeface="Poppins"/>
                <a:ea typeface="Poppins"/>
                <a:cs typeface="Poppins"/>
                <a:sym typeface="Poppins"/>
              </a:defRPr>
            </a:lvl5pPr>
            <a:lvl6pPr lvl="5" algn="l" rtl="0">
              <a:lnSpc>
                <a:spcPct val="100000"/>
              </a:lnSpc>
              <a:spcBef>
                <a:spcPts val="0"/>
              </a:spcBef>
              <a:spcAft>
                <a:spcPts val="0"/>
              </a:spcAft>
              <a:buSzPts val="2800"/>
              <a:buNone/>
              <a:defRPr>
                <a:solidFill>
                  <a:schemeClr val="dk2"/>
                </a:solidFill>
                <a:latin typeface="Poppins"/>
                <a:ea typeface="Poppins"/>
                <a:cs typeface="Poppins"/>
                <a:sym typeface="Poppins"/>
              </a:defRPr>
            </a:lvl6pPr>
            <a:lvl7pPr lvl="6" algn="l" rtl="0">
              <a:lnSpc>
                <a:spcPct val="100000"/>
              </a:lnSpc>
              <a:spcBef>
                <a:spcPts val="0"/>
              </a:spcBef>
              <a:spcAft>
                <a:spcPts val="0"/>
              </a:spcAft>
              <a:buSzPts val="2800"/>
              <a:buNone/>
              <a:defRPr>
                <a:solidFill>
                  <a:schemeClr val="dk2"/>
                </a:solidFill>
                <a:latin typeface="Poppins"/>
                <a:ea typeface="Poppins"/>
                <a:cs typeface="Poppins"/>
                <a:sym typeface="Poppins"/>
              </a:defRPr>
            </a:lvl7pPr>
            <a:lvl8pPr lvl="7" algn="l" rtl="0">
              <a:lnSpc>
                <a:spcPct val="100000"/>
              </a:lnSpc>
              <a:spcBef>
                <a:spcPts val="0"/>
              </a:spcBef>
              <a:spcAft>
                <a:spcPts val="0"/>
              </a:spcAft>
              <a:buSzPts val="2800"/>
              <a:buNone/>
              <a:defRPr>
                <a:solidFill>
                  <a:schemeClr val="dk2"/>
                </a:solidFill>
                <a:latin typeface="Poppins"/>
                <a:ea typeface="Poppins"/>
                <a:cs typeface="Poppins"/>
                <a:sym typeface="Poppins"/>
              </a:defRPr>
            </a:lvl8pPr>
            <a:lvl9pPr lvl="8" algn="l" rtl="0">
              <a:lnSpc>
                <a:spcPct val="100000"/>
              </a:lnSpc>
              <a:spcBef>
                <a:spcPts val="0"/>
              </a:spcBef>
              <a:spcAft>
                <a:spcPts val="0"/>
              </a:spcAft>
              <a:buSzPts val="2800"/>
              <a:buNone/>
              <a:defRPr>
                <a:solidFill>
                  <a:schemeClr val="dk2"/>
                </a:solidFill>
                <a:latin typeface="Poppins"/>
                <a:ea typeface="Poppins"/>
                <a:cs typeface="Poppins"/>
                <a:sym typeface="Poppins"/>
              </a:defRPr>
            </a:lvl9pPr>
          </a:lstStyle>
          <a:p>
            <a:pPr rtl="0"/>
            <a:endParaRPr/>
          </a:p>
        </p:txBody>
      </p:sp>
      <p:sp>
        <p:nvSpPr>
          <p:cNvPr id="56" name="Google Shape;56;p14"/>
          <p:cNvSpPr txBox="1">
            <a:spLocks noGrp="1"/>
          </p:cNvSpPr>
          <p:nvPr>
            <p:ph type="sldNum" idx="12"/>
          </p:nvPr>
        </p:nvSpPr>
        <p:spPr>
          <a:xfrm>
            <a:off x="8472458" y="4749892"/>
            <a:ext cx="548700" cy="393600"/>
          </a:xfrm>
          <a:prstGeom prst="rect">
            <a:avLst/>
          </a:prstGeom>
          <a:noFill/>
          <a:ln>
            <a:noFill/>
          </a:ln>
        </p:spPr>
        <p:txBody>
          <a:bodyPr spcFirstLastPara="1" wrap="square" lIns="91425" tIns="91425" rIns="91425" bIns="91425" rtlCol="0"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TITLE_1_1_1">
    <p:bg>
      <p:bgPr>
        <a:solidFill>
          <a:srgbClr val="FFFFFF"/>
        </a:solidFill>
        <a:effectLst/>
      </p:bgPr>
    </p:bg>
    <p:spTree>
      <p:nvGrpSpPr>
        <p:cNvPr id="1" name="Shape 57"/>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pos="5309">
          <p15:clr>
            <a:srgbClr val="FA7B17"/>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8"/>
        <p:cNvGrpSpPr/>
        <p:nvPr/>
      </p:nvGrpSpPr>
      <p:grpSpPr>
        <a:xfrm>
          <a:off x="0" y="0"/>
          <a:ext cx="0" cy="0"/>
          <a:chOff x="0" y="0"/>
          <a:chExt cx="0" cy="0"/>
        </a:xfrm>
      </p:grpSpPr>
      <p:sp>
        <p:nvSpPr>
          <p:cNvPr id="59" name="Google Shape;59;p1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rtlCol="0" anchor="b" anchorCtr="0">
            <a:norm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pPr rtl="0"/>
            <a:endParaRPr/>
          </a:p>
        </p:txBody>
      </p:sp>
      <p:sp>
        <p:nvSpPr>
          <p:cNvPr id="60" name="Google Shape;60;p1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rtlCol="0"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pPr rtl="0"/>
            <a:endParaRPr/>
          </a:p>
        </p:txBody>
      </p:sp>
      <p:sp>
        <p:nvSpPr>
          <p:cNvPr id="61" name="Google Shape;61;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rtlCol="0"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2"/>
        <p:cNvGrpSpPr/>
        <p:nvPr/>
      </p:nvGrpSpPr>
      <p:grpSpPr>
        <a:xfrm>
          <a:off x="0" y="0"/>
          <a:ext cx="0" cy="0"/>
          <a:chOff x="0" y="0"/>
          <a:chExt cx="0" cy="0"/>
        </a:xfrm>
      </p:grpSpPr>
      <p:sp>
        <p:nvSpPr>
          <p:cNvPr id="63" name="Google Shape;63;p17"/>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rtlCol="0" anchor="ctr" anchorCtr="0">
            <a:norm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pPr rtl="0"/>
            <a:endParaRPr/>
          </a:p>
        </p:txBody>
      </p:sp>
      <p:sp>
        <p:nvSpPr>
          <p:cNvPr id="64" name="Google Shape;64;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rtlCol="0"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5"/>
        <p:cNvGrpSpPr/>
        <p:nvPr/>
      </p:nvGrpSpPr>
      <p:grpSpPr>
        <a:xfrm>
          <a:off x="0" y="0"/>
          <a:ext cx="0" cy="0"/>
          <a:chOff x="0" y="0"/>
          <a:chExt cx="0" cy="0"/>
        </a:xfrm>
      </p:grpSpPr>
      <p:sp>
        <p:nvSpPr>
          <p:cNvPr id="66" name="Google Shape;66;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rtlCol="0"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pPr rtl="0"/>
            <a:endParaRPr/>
          </a:p>
        </p:txBody>
      </p:sp>
      <p:sp>
        <p:nvSpPr>
          <p:cNvPr id="67" name="Google Shape;67;p1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rtlCol="0" anchor="t"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pPr rtl="0"/>
            <a:endParaRPr/>
          </a:p>
        </p:txBody>
      </p:sp>
      <p:sp>
        <p:nvSpPr>
          <p:cNvPr id="68" name="Google Shape;68;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rtlCol="0"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9"/>
        <p:cNvGrpSpPr/>
        <p:nvPr/>
      </p:nvGrpSpPr>
      <p:grpSpPr>
        <a:xfrm>
          <a:off x="0" y="0"/>
          <a:ext cx="0" cy="0"/>
          <a:chOff x="0" y="0"/>
          <a:chExt cx="0" cy="0"/>
        </a:xfrm>
      </p:grpSpPr>
      <p:sp>
        <p:nvSpPr>
          <p:cNvPr id="70" name="Google Shape;70;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rtlCol="0"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pPr rtl="0"/>
            <a:endParaRPr/>
          </a:p>
        </p:txBody>
      </p:sp>
      <p:sp>
        <p:nvSpPr>
          <p:cNvPr id="71" name="Google Shape;71;p1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rtlCol="0"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pPr rtl="0"/>
            <a:endParaRPr/>
          </a:p>
        </p:txBody>
      </p:sp>
      <p:sp>
        <p:nvSpPr>
          <p:cNvPr id="72" name="Google Shape;72;p19"/>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rtlCol="0"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pPr rtl="0"/>
            <a:endParaRPr/>
          </a:p>
        </p:txBody>
      </p:sp>
      <p:sp>
        <p:nvSpPr>
          <p:cNvPr id="73" name="Google Shape;73;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rtlCol="0"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
        <p:cNvGrpSpPr/>
        <p:nvPr/>
      </p:nvGrpSpPr>
      <p:grpSpPr>
        <a:xfrm>
          <a:off x="0" y="0"/>
          <a:ext cx="0" cy="0"/>
          <a:chOff x="0" y="0"/>
          <a:chExt cx="0" cy="0"/>
        </a:xfrm>
      </p:grpSpPr>
      <p:sp>
        <p:nvSpPr>
          <p:cNvPr id="75" name="Google Shape;75;p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rtlCol="0"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pPr rtl="0"/>
            <a:endParaRPr/>
          </a:p>
        </p:txBody>
      </p:sp>
      <p:sp>
        <p:nvSpPr>
          <p:cNvPr id="76" name="Google Shape;76;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rtlCol="0"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7"/>
        <p:cNvGrpSpPr/>
        <p:nvPr/>
      </p:nvGrpSpPr>
      <p:grpSpPr>
        <a:xfrm>
          <a:off x="0" y="0"/>
          <a:ext cx="0" cy="0"/>
          <a:chOff x="0" y="0"/>
          <a:chExt cx="0" cy="0"/>
        </a:xfrm>
      </p:grpSpPr>
      <p:sp>
        <p:nvSpPr>
          <p:cNvPr id="78" name="Google Shape;78;p21"/>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rtlCol="0" anchor="b" anchorCtr="0">
            <a:norm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pPr rtl="0"/>
            <a:endParaRPr/>
          </a:p>
        </p:txBody>
      </p:sp>
      <p:sp>
        <p:nvSpPr>
          <p:cNvPr id="79" name="Google Shape;79;p21"/>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rtlCol="0" anchor="t" anchorCtr="0">
            <a:norm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pPr rtl="0"/>
            <a:endParaRPr/>
          </a:p>
        </p:txBody>
      </p:sp>
      <p:sp>
        <p:nvSpPr>
          <p:cNvPr id="80" name="Google Shape;80;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rtlCol="0"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rtlCol="0"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pPr rtl="0"/>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rtlCol="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1"/>
        <p:cNvGrpSpPr/>
        <p:nvPr/>
      </p:nvGrpSpPr>
      <p:grpSpPr>
        <a:xfrm>
          <a:off x="0" y="0"/>
          <a:ext cx="0" cy="0"/>
          <a:chOff x="0" y="0"/>
          <a:chExt cx="0" cy="0"/>
        </a:xfrm>
      </p:grpSpPr>
      <p:sp>
        <p:nvSpPr>
          <p:cNvPr id="82" name="Google Shape;82;p22"/>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rtlCol="0" anchor="ctr" anchorCtr="0">
            <a:norm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pPr rtl="0"/>
            <a:endParaRPr/>
          </a:p>
        </p:txBody>
      </p:sp>
      <p:sp>
        <p:nvSpPr>
          <p:cNvPr id="83" name="Google Shape;83;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rtlCol="0"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4"/>
        <p:cNvGrpSpPr/>
        <p:nvPr/>
      </p:nvGrpSpPr>
      <p:grpSpPr>
        <a:xfrm>
          <a:off x="0" y="0"/>
          <a:ext cx="0" cy="0"/>
          <a:chOff x="0" y="0"/>
          <a:chExt cx="0" cy="0"/>
        </a:xfrm>
      </p:grpSpPr>
      <p:sp>
        <p:nvSpPr>
          <p:cNvPr id="85" name="Google Shape;85;p23"/>
          <p:cNvSpPr/>
          <p:nvPr/>
        </p:nvSpPr>
        <p:spPr>
          <a:xfrm>
            <a:off x="4572000" y="-125"/>
            <a:ext cx="4572000" cy="5143500"/>
          </a:xfrm>
          <a:prstGeom prst="rect">
            <a:avLst/>
          </a:prstGeom>
          <a:solidFill>
            <a:schemeClr val="lt2"/>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86" name="Google Shape;86;p23"/>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rtlCol="0" anchor="b" anchorCtr="0">
            <a:norm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pPr rtl="0"/>
            <a:endParaRPr/>
          </a:p>
        </p:txBody>
      </p:sp>
      <p:sp>
        <p:nvSpPr>
          <p:cNvPr id="87" name="Google Shape;87;p23"/>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rtlCol="0"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pPr rtl="0"/>
            <a:endParaRPr/>
          </a:p>
        </p:txBody>
      </p:sp>
      <p:sp>
        <p:nvSpPr>
          <p:cNvPr id="88" name="Google Shape;88;p23"/>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rtlCol="0" anchor="ctr"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pPr rtl="0"/>
            <a:endParaRPr/>
          </a:p>
        </p:txBody>
      </p:sp>
      <p:sp>
        <p:nvSpPr>
          <p:cNvPr id="89" name="Google Shape;89;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rtlCol="0"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0"/>
        <p:cNvGrpSpPr/>
        <p:nvPr/>
      </p:nvGrpSpPr>
      <p:grpSpPr>
        <a:xfrm>
          <a:off x="0" y="0"/>
          <a:ext cx="0" cy="0"/>
          <a:chOff x="0" y="0"/>
          <a:chExt cx="0" cy="0"/>
        </a:xfrm>
      </p:grpSpPr>
      <p:sp>
        <p:nvSpPr>
          <p:cNvPr id="91" name="Google Shape;91;p24"/>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rtlCol="0" anchor="ctr" anchorCtr="0">
            <a:normAutofit/>
          </a:bodyPr>
          <a:lstStyle>
            <a:lvl1pPr marL="457200" lvl="0" indent="-228600" algn="l" rtl="0">
              <a:lnSpc>
                <a:spcPct val="100000"/>
              </a:lnSpc>
              <a:spcBef>
                <a:spcPts val="0"/>
              </a:spcBef>
              <a:spcAft>
                <a:spcPts val="0"/>
              </a:spcAft>
              <a:buSzPts val="1800"/>
              <a:buNone/>
              <a:defRPr/>
            </a:lvl1pPr>
          </a:lstStyle>
          <a:p>
            <a:pPr rtl="0"/>
            <a:endParaRPr/>
          </a:p>
        </p:txBody>
      </p:sp>
      <p:sp>
        <p:nvSpPr>
          <p:cNvPr id="92" name="Google Shape;92;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rtlCol="0"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3"/>
        <p:cNvGrpSpPr/>
        <p:nvPr/>
      </p:nvGrpSpPr>
      <p:grpSpPr>
        <a:xfrm>
          <a:off x="0" y="0"/>
          <a:ext cx="0" cy="0"/>
          <a:chOff x="0" y="0"/>
          <a:chExt cx="0" cy="0"/>
        </a:xfrm>
      </p:grpSpPr>
      <p:sp>
        <p:nvSpPr>
          <p:cNvPr id="94" name="Google Shape;94;p25"/>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rtlCol="0" anchor="b" anchorCtr="0">
            <a:norm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pPr rtl="0"/>
            <a:r>
              <a:t>xx%</a:t>
            </a:r>
          </a:p>
        </p:txBody>
      </p:sp>
      <p:sp>
        <p:nvSpPr>
          <p:cNvPr id="95" name="Google Shape;95;p25"/>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rtlCol="0" anchor="t" anchorCtr="0">
            <a:norm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0"/>
              </a:spcBef>
              <a:spcAft>
                <a:spcPts val="0"/>
              </a:spcAft>
              <a:buSzPts val="1400"/>
              <a:buChar char="○"/>
              <a:defRPr/>
            </a:lvl2pPr>
            <a:lvl3pPr marL="1371600" lvl="2" indent="-317500" algn="ctr" rtl="0">
              <a:lnSpc>
                <a:spcPct val="115000"/>
              </a:lnSpc>
              <a:spcBef>
                <a:spcPts val="0"/>
              </a:spcBef>
              <a:spcAft>
                <a:spcPts val="0"/>
              </a:spcAft>
              <a:buSzPts val="1400"/>
              <a:buChar char="■"/>
              <a:defRPr/>
            </a:lvl3pPr>
            <a:lvl4pPr marL="1828800" lvl="3" indent="-317500" algn="ctr" rtl="0">
              <a:lnSpc>
                <a:spcPct val="115000"/>
              </a:lnSpc>
              <a:spcBef>
                <a:spcPts val="0"/>
              </a:spcBef>
              <a:spcAft>
                <a:spcPts val="0"/>
              </a:spcAft>
              <a:buSzPts val="1400"/>
              <a:buChar char="●"/>
              <a:defRPr/>
            </a:lvl4pPr>
            <a:lvl5pPr marL="2286000" lvl="4" indent="-317500" algn="ctr" rtl="0">
              <a:lnSpc>
                <a:spcPct val="115000"/>
              </a:lnSpc>
              <a:spcBef>
                <a:spcPts val="0"/>
              </a:spcBef>
              <a:spcAft>
                <a:spcPts val="0"/>
              </a:spcAft>
              <a:buSzPts val="1400"/>
              <a:buChar char="○"/>
              <a:defRPr/>
            </a:lvl5pPr>
            <a:lvl6pPr marL="2743200" lvl="5" indent="-317500" algn="ctr" rtl="0">
              <a:lnSpc>
                <a:spcPct val="115000"/>
              </a:lnSpc>
              <a:spcBef>
                <a:spcPts val="0"/>
              </a:spcBef>
              <a:spcAft>
                <a:spcPts val="0"/>
              </a:spcAft>
              <a:buSzPts val="1400"/>
              <a:buChar char="■"/>
              <a:defRPr/>
            </a:lvl6pPr>
            <a:lvl7pPr marL="3200400" lvl="6" indent="-317500" algn="ctr" rtl="0">
              <a:lnSpc>
                <a:spcPct val="115000"/>
              </a:lnSpc>
              <a:spcBef>
                <a:spcPts val="0"/>
              </a:spcBef>
              <a:spcAft>
                <a:spcPts val="0"/>
              </a:spcAft>
              <a:buSzPts val="1400"/>
              <a:buChar char="●"/>
              <a:defRPr/>
            </a:lvl7pPr>
            <a:lvl8pPr marL="3657600" lvl="7" indent="-317500" algn="ctr" rtl="0">
              <a:lnSpc>
                <a:spcPct val="115000"/>
              </a:lnSpc>
              <a:spcBef>
                <a:spcPts val="0"/>
              </a:spcBef>
              <a:spcAft>
                <a:spcPts val="0"/>
              </a:spcAft>
              <a:buSzPts val="1400"/>
              <a:buChar char="○"/>
              <a:defRPr/>
            </a:lvl8pPr>
            <a:lvl9pPr marL="4114800" lvl="8" indent="-317500" algn="ctr" rtl="0">
              <a:lnSpc>
                <a:spcPct val="115000"/>
              </a:lnSpc>
              <a:spcBef>
                <a:spcPts val="0"/>
              </a:spcBef>
              <a:spcAft>
                <a:spcPts val="0"/>
              </a:spcAft>
              <a:buSzPts val="1400"/>
              <a:buChar char="■"/>
              <a:defRPr/>
            </a:lvl9pPr>
          </a:lstStyle>
          <a:p>
            <a:pPr rtl="0"/>
            <a:endParaRPr/>
          </a:p>
        </p:txBody>
      </p:sp>
      <p:sp>
        <p:nvSpPr>
          <p:cNvPr id="96" name="Google Shape;96;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rtlCol="0"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7"/>
        <p:cNvGrpSpPr/>
        <p:nvPr/>
      </p:nvGrpSpPr>
      <p:grpSpPr>
        <a:xfrm>
          <a:off x="0" y="0"/>
          <a:ext cx="0" cy="0"/>
          <a:chOff x="0" y="0"/>
          <a:chExt cx="0" cy="0"/>
        </a:xfrm>
      </p:grpSpPr>
      <p:sp>
        <p:nvSpPr>
          <p:cNvPr id="98" name="Google Shape;98;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rtlCol="0"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2">
  <p:cSld name="TITLE_AND_BODY_2">
    <p:spTree>
      <p:nvGrpSpPr>
        <p:cNvPr id="1" name="Shape 99"/>
        <p:cNvGrpSpPr/>
        <p:nvPr/>
      </p:nvGrpSpPr>
      <p:grpSpPr>
        <a:xfrm>
          <a:off x="0" y="0"/>
          <a:ext cx="0" cy="0"/>
          <a:chOff x="0" y="0"/>
          <a:chExt cx="0" cy="0"/>
        </a:xfrm>
      </p:grpSpPr>
      <p:sp>
        <p:nvSpPr>
          <p:cNvPr id="100" name="Google Shape;100;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rtlCol="0"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pPr rtl="0"/>
            <a:endParaRPr/>
          </a:p>
        </p:txBody>
      </p:sp>
      <p:sp>
        <p:nvSpPr>
          <p:cNvPr id="101" name="Google Shape;101;p2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rtlCol="0" anchor="t"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pPr rtl="0"/>
            <a:endParaRPr/>
          </a:p>
        </p:txBody>
      </p:sp>
      <p:sp>
        <p:nvSpPr>
          <p:cNvPr id="102" name="Google Shape;102;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rtlCol="0"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8">
  <p:cSld name="TITLE_11">
    <p:spTree>
      <p:nvGrpSpPr>
        <p:cNvPr id="1" name="Shape 103"/>
        <p:cNvGrpSpPr/>
        <p:nvPr/>
      </p:nvGrpSpPr>
      <p:grpSpPr>
        <a:xfrm>
          <a:off x="0" y="0"/>
          <a:ext cx="0" cy="0"/>
          <a:chOff x="0" y="0"/>
          <a:chExt cx="0" cy="0"/>
        </a:xfrm>
      </p:grpSpPr>
      <p:sp>
        <p:nvSpPr>
          <p:cNvPr id="104" name="Google Shape;104;p28"/>
          <p:cNvSpPr txBox="1">
            <a:spLocks noGrp="1"/>
          </p:cNvSpPr>
          <p:nvPr>
            <p:ph type="ctrTitle"/>
          </p:nvPr>
        </p:nvSpPr>
        <p:spPr>
          <a:xfrm>
            <a:off x="685800" y="1597819"/>
            <a:ext cx="7772400" cy="1102500"/>
          </a:xfrm>
          <a:prstGeom prst="rect">
            <a:avLst/>
          </a:prstGeom>
          <a:noFill/>
          <a:ln>
            <a:noFill/>
          </a:ln>
        </p:spPr>
        <p:txBody>
          <a:bodyPr spcFirstLastPara="1" wrap="square" lIns="91425" tIns="91425" rIns="91425" bIns="91425" rtlCol="0" anchor="ctr" anchorCtr="0">
            <a:normAutofit/>
          </a:bodyPr>
          <a:lstStyle>
            <a:lvl1pPr marR="0" lvl="0" algn="l" rtl="0">
              <a:lnSpc>
                <a:spcPct val="100000"/>
              </a:lnSpc>
              <a:spcBef>
                <a:spcPts val="0"/>
              </a:spcBef>
              <a:spcAft>
                <a:spcPts val="0"/>
              </a:spcAft>
              <a:buClr>
                <a:schemeClr val="accent4"/>
              </a:buClr>
              <a:buSzPts val="2800"/>
              <a:buFont typeface="Arial"/>
              <a:buNone/>
              <a:defRPr sz="4400" b="0" i="0" u="none" strike="noStrike" cap="none">
                <a:solidFill>
                  <a:schemeClr val="accent4"/>
                </a:solidFill>
                <a:latin typeface="Arial"/>
                <a:ea typeface="Arial"/>
                <a:cs typeface="Arial"/>
                <a:sym typeface="Arial"/>
              </a:defRPr>
            </a:lvl1pPr>
            <a:lvl2pPr marR="0" lvl="1" algn="l" rtl="0">
              <a:lnSpc>
                <a:spcPct val="100000"/>
              </a:lnSpc>
              <a:spcBef>
                <a:spcPts val="0"/>
              </a:spcBef>
              <a:spcAft>
                <a:spcPts val="0"/>
              </a:spcAft>
              <a:buSzPts val="2800"/>
              <a:buNone/>
              <a:defRPr sz="1800" b="0" i="0" u="none" strike="noStrike" cap="none">
                <a:solidFill>
                  <a:schemeClr val="dk2"/>
                </a:solidFill>
              </a:defRPr>
            </a:lvl2pPr>
            <a:lvl3pPr marR="0" lvl="2" algn="l" rtl="0">
              <a:lnSpc>
                <a:spcPct val="100000"/>
              </a:lnSpc>
              <a:spcBef>
                <a:spcPts val="0"/>
              </a:spcBef>
              <a:spcAft>
                <a:spcPts val="0"/>
              </a:spcAft>
              <a:buSzPts val="2800"/>
              <a:buNone/>
              <a:defRPr sz="1800" b="0" i="0" u="none" strike="noStrike" cap="none">
                <a:solidFill>
                  <a:schemeClr val="dk2"/>
                </a:solidFill>
              </a:defRPr>
            </a:lvl3pPr>
            <a:lvl4pPr marR="0" lvl="3" algn="l" rtl="0">
              <a:lnSpc>
                <a:spcPct val="100000"/>
              </a:lnSpc>
              <a:spcBef>
                <a:spcPts val="0"/>
              </a:spcBef>
              <a:spcAft>
                <a:spcPts val="0"/>
              </a:spcAft>
              <a:buSzPts val="2800"/>
              <a:buNone/>
              <a:defRPr sz="1800" b="0" i="0" u="none" strike="noStrike" cap="none">
                <a:solidFill>
                  <a:schemeClr val="dk2"/>
                </a:solidFill>
              </a:defRPr>
            </a:lvl4pPr>
            <a:lvl5pPr marR="0" lvl="4" algn="l" rtl="0">
              <a:lnSpc>
                <a:spcPct val="100000"/>
              </a:lnSpc>
              <a:spcBef>
                <a:spcPts val="0"/>
              </a:spcBef>
              <a:spcAft>
                <a:spcPts val="0"/>
              </a:spcAft>
              <a:buSzPts val="2800"/>
              <a:buNone/>
              <a:defRPr sz="1800" b="0" i="0" u="none" strike="noStrike" cap="none">
                <a:solidFill>
                  <a:schemeClr val="dk2"/>
                </a:solidFill>
              </a:defRPr>
            </a:lvl5pPr>
            <a:lvl6pPr marR="0" lvl="5" algn="l" rtl="0">
              <a:lnSpc>
                <a:spcPct val="100000"/>
              </a:lnSpc>
              <a:spcBef>
                <a:spcPts val="0"/>
              </a:spcBef>
              <a:spcAft>
                <a:spcPts val="0"/>
              </a:spcAft>
              <a:buSzPts val="2800"/>
              <a:buNone/>
              <a:defRPr sz="1800" b="0" i="0" u="none" strike="noStrike" cap="none">
                <a:solidFill>
                  <a:schemeClr val="dk2"/>
                </a:solidFill>
              </a:defRPr>
            </a:lvl6pPr>
            <a:lvl7pPr marR="0" lvl="6" algn="l" rtl="0">
              <a:lnSpc>
                <a:spcPct val="100000"/>
              </a:lnSpc>
              <a:spcBef>
                <a:spcPts val="0"/>
              </a:spcBef>
              <a:spcAft>
                <a:spcPts val="0"/>
              </a:spcAft>
              <a:buSzPts val="2800"/>
              <a:buNone/>
              <a:defRPr sz="1800" b="0" i="0" u="none" strike="noStrike" cap="none">
                <a:solidFill>
                  <a:schemeClr val="dk2"/>
                </a:solidFill>
              </a:defRPr>
            </a:lvl7pPr>
            <a:lvl8pPr marR="0" lvl="7" algn="l" rtl="0">
              <a:lnSpc>
                <a:spcPct val="100000"/>
              </a:lnSpc>
              <a:spcBef>
                <a:spcPts val="0"/>
              </a:spcBef>
              <a:spcAft>
                <a:spcPts val="0"/>
              </a:spcAft>
              <a:buSzPts val="2800"/>
              <a:buNone/>
              <a:defRPr sz="1800" b="0" i="0" u="none" strike="noStrike" cap="none">
                <a:solidFill>
                  <a:schemeClr val="dk2"/>
                </a:solidFill>
              </a:defRPr>
            </a:lvl8pPr>
            <a:lvl9pPr marR="0" lvl="8" algn="l" rtl="0">
              <a:lnSpc>
                <a:spcPct val="100000"/>
              </a:lnSpc>
              <a:spcBef>
                <a:spcPts val="0"/>
              </a:spcBef>
              <a:spcAft>
                <a:spcPts val="0"/>
              </a:spcAft>
              <a:buSzPts val="2800"/>
              <a:buNone/>
              <a:defRPr sz="1800" b="0" i="0" u="none" strike="noStrike" cap="none">
                <a:solidFill>
                  <a:schemeClr val="dk2"/>
                </a:solidFill>
              </a:defRPr>
            </a:lvl9pPr>
          </a:lstStyle>
          <a:p>
            <a:pPr rtl="0"/>
            <a:endParaRPr/>
          </a:p>
        </p:txBody>
      </p:sp>
      <p:sp>
        <p:nvSpPr>
          <p:cNvPr id="105" name="Google Shape;105;p28"/>
          <p:cNvSpPr txBox="1">
            <a:spLocks noGrp="1"/>
          </p:cNvSpPr>
          <p:nvPr>
            <p:ph type="subTitle" idx="1"/>
          </p:nvPr>
        </p:nvSpPr>
        <p:spPr>
          <a:xfrm>
            <a:off x="685800" y="2914650"/>
            <a:ext cx="7086600" cy="1314600"/>
          </a:xfrm>
          <a:prstGeom prst="rect">
            <a:avLst/>
          </a:prstGeom>
          <a:noFill/>
          <a:ln>
            <a:noFill/>
          </a:ln>
        </p:spPr>
        <p:txBody>
          <a:bodyPr spcFirstLastPara="1" wrap="square" lIns="91425" tIns="91425" rIns="91425" bIns="91425" rtlCol="0" anchor="t" anchorCtr="0">
            <a:normAutofit/>
          </a:bodyPr>
          <a:lstStyle>
            <a:lvl1pPr marR="0" lvl="0" algn="l" rtl="0">
              <a:lnSpc>
                <a:spcPct val="115000"/>
              </a:lnSpc>
              <a:spcBef>
                <a:spcPts val="640"/>
              </a:spcBef>
              <a:spcAft>
                <a:spcPts val="0"/>
              </a:spcAft>
              <a:buClr>
                <a:srgbClr val="888888"/>
              </a:buClr>
              <a:buSzPts val="1800"/>
              <a:buFont typeface="Arial"/>
              <a:buNone/>
              <a:defRPr sz="3200" b="0" i="0" u="none" strike="noStrike" cap="none">
                <a:solidFill>
                  <a:srgbClr val="888888"/>
                </a:solidFill>
                <a:latin typeface="Arial"/>
                <a:ea typeface="Arial"/>
                <a:cs typeface="Arial"/>
                <a:sym typeface="Arial"/>
              </a:defRPr>
            </a:lvl1pPr>
            <a:lvl2pPr marR="0" lvl="1" algn="ctr" rtl="0">
              <a:lnSpc>
                <a:spcPct val="115000"/>
              </a:lnSpc>
              <a:spcBef>
                <a:spcPts val="1200"/>
              </a:spcBef>
              <a:spcAft>
                <a:spcPts val="0"/>
              </a:spcAft>
              <a:buClr>
                <a:srgbClr val="888888"/>
              </a:buClr>
              <a:buSzPts val="1400"/>
              <a:buFont typeface="Arial"/>
              <a:buNone/>
              <a:defRPr sz="2800" b="0" i="0" u="none" strike="noStrike" cap="none">
                <a:solidFill>
                  <a:srgbClr val="888888"/>
                </a:solidFill>
                <a:latin typeface="Calibri"/>
                <a:ea typeface="Calibri"/>
                <a:cs typeface="Calibri"/>
                <a:sym typeface="Calibri"/>
              </a:defRPr>
            </a:lvl2pPr>
            <a:lvl3pPr marR="0" lvl="2" algn="ctr" rtl="0">
              <a:lnSpc>
                <a:spcPct val="115000"/>
              </a:lnSpc>
              <a:spcBef>
                <a:spcPts val="1200"/>
              </a:spcBef>
              <a:spcAft>
                <a:spcPts val="0"/>
              </a:spcAft>
              <a:buClr>
                <a:srgbClr val="888888"/>
              </a:buClr>
              <a:buSzPts val="1400"/>
              <a:buFont typeface="Arial"/>
              <a:buNone/>
              <a:defRPr sz="2400" b="0" i="0" u="none" strike="noStrike" cap="none">
                <a:solidFill>
                  <a:srgbClr val="888888"/>
                </a:solidFill>
                <a:latin typeface="Calibri"/>
                <a:ea typeface="Calibri"/>
                <a:cs typeface="Calibri"/>
                <a:sym typeface="Calibri"/>
              </a:defRPr>
            </a:lvl3pPr>
            <a:lvl4pPr marR="0" lvl="3" algn="ctr" rtl="0">
              <a:lnSpc>
                <a:spcPct val="115000"/>
              </a:lnSpc>
              <a:spcBef>
                <a:spcPts val="1200"/>
              </a:spcBef>
              <a:spcAft>
                <a:spcPts val="0"/>
              </a:spcAft>
              <a:buClr>
                <a:srgbClr val="888888"/>
              </a:buClr>
              <a:buSzPts val="1400"/>
              <a:buFont typeface="Arial"/>
              <a:buNone/>
              <a:defRPr sz="2000" b="0" i="0" u="none" strike="noStrike" cap="none">
                <a:solidFill>
                  <a:srgbClr val="888888"/>
                </a:solidFill>
                <a:latin typeface="Calibri"/>
                <a:ea typeface="Calibri"/>
                <a:cs typeface="Calibri"/>
                <a:sym typeface="Calibri"/>
              </a:defRPr>
            </a:lvl4pPr>
            <a:lvl5pPr marR="0" lvl="4" algn="ctr" rtl="0">
              <a:lnSpc>
                <a:spcPct val="115000"/>
              </a:lnSpc>
              <a:spcBef>
                <a:spcPts val="1200"/>
              </a:spcBef>
              <a:spcAft>
                <a:spcPts val="0"/>
              </a:spcAft>
              <a:buClr>
                <a:srgbClr val="888888"/>
              </a:buClr>
              <a:buSzPts val="1400"/>
              <a:buFont typeface="Arial"/>
              <a:buNone/>
              <a:defRPr sz="2000" b="0" i="0" u="none" strike="noStrike" cap="none">
                <a:solidFill>
                  <a:srgbClr val="888888"/>
                </a:solidFill>
                <a:latin typeface="Calibri"/>
                <a:ea typeface="Calibri"/>
                <a:cs typeface="Calibri"/>
                <a:sym typeface="Calibri"/>
              </a:defRPr>
            </a:lvl5pPr>
            <a:lvl6pPr marR="0" lvl="5" algn="ctr" rtl="0">
              <a:lnSpc>
                <a:spcPct val="115000"/>
              </a:lnSpc>
              <a:spcBef>
                <a:spcPts val="1200"/>
              </a:spcBef>
              <a:spcAft>
                <a:spcPts val="0"/>
              </a:spcAft>
              <a:buClr>
                <a:srgbClr val="888888"/>
              </a:buClr>
              <a:buSzPts val="1400"/>
              <a:buFont typeface="Arial"/>
              <a:buNone/>
              <a:defRPr sz="2000" b="0" i="0" u="none" strike="noStrike" cap="none">
                <a:solidFill>
                  <a:srgbClr val="888888"/>
                </a:solidFill>
                <a:latin typeface="Calibri"/>
                <a:ea typeface="Calibri"/>
                <a:cs typeface="Calibri"/>
                <a:sym typeface="Calibri"/>
              </a:defRPr>
            </a:lvl6pPr>
            <a:lvl7pPr marR="0" lvl="6" algn="ctr" rtl="0">
              <a:lnSpc>
                <a:spcPct val="115000"/>
              </a:lnSpc>
              <a:spcBef>
                <a:spcPts val="1200"/>
              </a:spcBef>
              <a:spcAft>
                <a:spcPts val="0"/>
              </a:spcAft>
              <a:buClr>
                <a:srgbClr val="888888"/>
              </a:buClr>
              <a:buSzPts val="1400"/>
              <a:buFont typeface="Arial"/>
              <a:buNone/>
              <a:defRPr sz="2000" b="0" i="0" u="none" strike="noStrike" cap="none">
                <a:solidFill>
                  <a:srgbClr val="888888"/>
                </a:solidFill>
                <a:latin typeface="Calibri"/>
                <a:ea typeface="Calibri"/>
                <a:cs typeface="Calibri"/>
                <a:sym typeface="Calibri"/>
              </a:defRPr>
            </a:lvl7pPr>
            <a:lvl8pPr marR="0" lvl="7" algn="ctr" rtl="0">
              <a:lnSpc>
                <a:spcPct val="115000"/>
              </a:lnSpc>
              <a:spcBef>
                <a:spcPts val="1200"/>
              </a:spcBef>
              <a:spcAft>
                <a:spcPts val="0"/>
              </a:spcAft>
              <a:buClr>
                <a:srgbClr val="888888"/>
              </a:buClr>
              <a:buSzPts val="1400"/>
              <a:buFont typeface="Arial"/>
              <a:buNone/>
              <a:defRPr sz="2000" b="0" i="0" u="none" strike="noStrike" cap="none">
                <a:solidFill>
                  <a:srgbClr val="888888"/>
                </a:solidFill>
                <a:latin typeface="Calibri"/>
                <a:ea typeface="Calibri"/>
                <a:cs typeface="Calibri"/>
                <a:sym typeface="Calibri"/>
              </a:defRPr>
            </a:lvl8pPr>
            <a:lvl9pPr marR="0" lvl="8" algn="ctr" rtl="0">
              <a:lnSpc>
                <a:spcPct val="115000"/>
              </a:lnSpc>
              <a:spcBef>
                <a:spcPts val="1200"/>
              </a:spcBef>
              <a:spcAft>
                <a:spcPts val="1200"/>
              </a:spcAft>
              <a:buClr>
                <a:srgbClr val="888888"/>
              </a:buClr>
              <a:buSzPts val="1400"/>
              <a:buFont typeface="Arial"/>
              <a:buNone/>
              <a:defRPr sz="2000" b="0" i="0" u="none" strike="noStrike" cap="none">
                <a:solidFill>
                  <a:srgbClr val="888888"/>
                </a:solidFill>
                <a:latin typeface="Calibri"/>
                <a:ea typeface="Calibri"/>
                <a:cs typeface="Calibri"/>
                <a:sym typeface="Calibri"/>
              </a:defRPr>
            </a:lvl9pPr>
          </a:lstStyle>
          <a:p>
            <a:pPr rtl="0"/>
            <a:endParaRPr/>
          </a:p>
        </p:txBody>
      </p:sp>
      <p:sp>
        <p:nvSpPr>
          <p:cNvPr id="106" name="Google Shape;106;p28"/>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rtlCol="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rtl="0"/>
            <a:endParaRPr dirty="0"/>
          </a:p>
        </p:txBody>
      </p:sp>
      <p:sp>
        <p:nvSpPr>
          <p:cNvPr id="107" name="Google Shape;107;p28"/>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rtlCol="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rtl="0"/>
            <a:endParaRPr dirty="0"/>
          </a:p>
        </p:txBody>
      </p:sp>
      <p:sp>
        <p:nvSpPr>
          <p:cNvPr id="108" name="Google Shape;108;p2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rtlCol="0" anchor="ctr" anchorCtr="0">
            <a:normAutofit lnSpcReduction="10000"/>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8">
  <p:cSld name="TITLE_11">
    <p:spTree>
      <p:nvGrpSpPr>
        <p:cNvPr id="1" name="Shape 112"/>
        <p:cNvGrpSpPr/>
        <p:nvPr/>
      </p:nvGrpSpPr>
      <p:grpSpPr>
        <a:xfrm>
          <a:off x="0" y="0"/>
          <a:ext cx="0" cy="0"/>
          <a:chOff x="0" y="0"/>
          <a:chExt cx="0" cy="0"/>
        </a:xfrm>
      </p:grpSpPr>
      <p:sp>
        <p:nvSpPr>
          <p:cNvPr id="113" name="Google Shape;113;p30"/>
          <p:cNvSpPr txBox="1">
            <a:spLocks noGrp="1"/>
          </p:cNvSpPr>
          <p:nvPr>
            <p:ph type="ctrTitle"/>
          </p:nvPr>
        </p:nvSpPr>
        <p:spPr>
          <a:xfrm>
            <a:off x="685800" y="1597819"/>
            <a:ext cx="7772400" cy="1102500"/>
          </a:xfrm>
          <a:prstGeom prst="rect">
            <a:avLst/>
          </a:prstGeom>
          <a:noFill/>
          <a:ln>
            <a:noFill/>
          </a:ln>
        </p:spPr>
        <p:txBody>
          <a:bodyPr spcFirstLastPara="1" wrap="square" lIns="91425" tIns="0" rIns="91425" bIns="91425" rtlCol="0" anchor="ctr" anchorCtr="0">
            <a:noAutofit/>
          </a:bodyPr>
          <a:lstStyle>
            <a:lvl1pPr marR="0" lvl="0" algn="l" rtl="0">
              <a:lnSpc>
                <a:spcPct val="100000"/>
              </a:lnSpc>
              <a:spcBef>
                <a:spcPts val="0"/>
              </a:spcBef>
              <a:spcAft>
                <a:spcPts val="0"/>
              </a:spcAft>
              <a:buClr>
                <a:schemeClr val="accent4"/>
              </a:buClr>
              <a:buSzPts val="1400"/>
              <a:buFont typeface="Arial"/>
              <a:buNone/>
              <a:defRPr sz="4400" b="0" i="0" u="none" strike="noStrike" cap="none">
                <a:solidFill>
                  <a:schemeClr val="accent4"/>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2"/>
                </a:solidFill>
              </a:defRPr>
            </a:lvl2pPr>
            <a:lvl3pPr marR="0" lvl="2" algn="l" rtl="0">
              <a:lnSpc>
                <a:spcPct val="100000"/>
              </a:lnSpc>
              <a:spcBef>
                <a:spcPts val="0"/>
              </a:spcBef>
              <a:spcAft>
                <a:spcPts val="0"/>
              </a:spcAft>
              <a:buSzPts val="1400"/>
              <a:buNone/>
              <a:defRPr sz="1800" b="0" i="0" u="none" strike="noStrike" cap="none">
                <a:solidFill>
                  <a:schemeClr val="dk2"/>
                </a:solidFill>
              </a:defRPr>
            </a:lvl3pPr>
            <a:lvl4pPr marR="0" lvl="3" algn="l" rtl="0">
              <a:lnSpc>
                <a:spcPct val="100000"/>
              </a:lnSpc>
              <a:spcBef>
                <a:spcPts val="0"/>
              </a:spcBef>
              <a:spcAft>
                <a:spcPts val="0"/>
              </a:spcAft>
              <a:buSzPts val="1400"/>
              <a:buNone/>
              <a:defRPr sz="1800" b="0" i="0" u="none" strike="noStrike" cap="none">
                <a:solidFill>
                  <a:schemeClr val="dk2"/>
                </a:solidFill>
              </a:defRPr>
            </a:lvl4pPr>
            <a:lvl5pPr marR="0" lvl="4" algn="l" rtl="0">
              <a:lnSpc>
                <a:spcPct val="100000"/>
              </a:lnSpc>
              <a:spcBef>
                <a:spcPts val="0"/>
              </a:spcBef>
              <a:spcAft>
                <a:spcPts val="0"/>
              </a:spcAft>
              <a:buSzPts val="1400"/>
              <a:buNone/>
              <a:defRPr sz="1800" b="0" i="0" u="none" strike="noStrike" cap="none">
                <a:solidFill>
                  <a:schemeClr val="dk2"/>
                </a:solidFill>
              </a:defRPr>
            </a:lvl5pPr>
            <a:lvl6pPr marR="0" lvl="5" algn="l" rtl="0">
              <a:lnSpc>
                <a:spcPct val="100000"/>
              </a:lnSpc>
              <a:spcBef>
                <a:spcPts val="0"/>
              </a:spcBef>
              <a:spcAft>
                <a:spcPts val="0"/>
              </a:spcAft>
              <a:buSzPts val="1400"/>
              <a:buNone/>
              <a:defRPr sz="1800" b="0" i="0" u="none" strike="noStrike" cap="none">
                <a:solidFill>
                  <a:schemeClr val="dk2"/>
                </a:solidFill>
              </a:defRPr>
            </a:lvl6pPr>
            <a:lvl7pPr marR="0" lvl="6" algn="l" rtl="0">
              <a:lnSpc>
                <a:spcPct val="100000"/>
              </a:lnSpc>
              <a:spcBef>
                <a:spcPts val="0"/>
              </a:spcBef>
              <a:spcAft>
                <a:spcPts val="0"/>
              </a:spcAft>
              <a:buSzPts val="1400"/>
              <a:buNone/>
              <a:defRPr sz="1800" b="0" i="0" u="none" strike="noStrike" cap="none">
                <a:solidFill>
                  <a:schemeClr val="dk2"/>
                </a:solidFill>
              </a:defRPr>
            </a:lvl7pPr>
            <a:lvl8pPr marR="0" lvl="7" algn="l" rtl="0">
              <a:lnSpc>
                <a:spcPct val="100000"/>
              </a:lnSpc>
              <a:spcBef>
                <a:spcPts val="0"/>
              </a:spcBef>
              <a:spcAft>
                <a:spcPts val="0"/>
              </a:spcAft>
              <a:buSzPts val="1400"/>
              <a:buNone/>
              <a:defRPr sz="1800" b="0" i="0" u="none" strike="noStrike" cap="none">
                <a:solidFill>
                  <a:schemeClr val="dk2"/>
                </a:solidFill>
              </a:defRPr>
            </a:lvl8pPr>
            <a:lvl9pPr marR="0" lvl="8" algn="l" rtl="0">
              <a:lnSpc>
                <a:spcPct val="100000"/>
              </a:lnSpc>
              <a:spcBef>
                <a:spcPts val="0"/>
              </a:spcBef>
              <a:spcAft>
                <a:spcPts val="0"/>
              </a:spcAft>
              <a:buSzPts val="1400"/>
              <a:buNone/>
              <a:defRPr sz="1800" b="0" i="0" u="none" strike="noStrike" cap="none">
                <a:solidFill>
                  <a:schemeClr val="dk2"/>
                </a:solidFill>
              </a:defRPr>
            </a:lvl9pPr>
          </a:lstStyle>
          <a:p>
            <a:pPr rtl="0"/>
            <a:endParaRPr/>
          </a:p>
        </p:txBody>
      </p:sp>
      <p:sp>
        <p:nvSpPr>
          <p:cNvPr id="114" name="Google Shape;114;p30"/>
          <p:cNvSpPr txBox="1">
            <a:spLocks noGrp="1"/>
          </p:cNvSpPr>
          <p:nvPr>
            <p:ph type="subTitle" idx="1"/>
          </p:nvPr>
        </p:nvSpPr>
        <p:spPr>
          <a:xfrm>
            <a:off x="685800" y="2914650"/>
            <a:ext cx="7086600" cy="1314600"/>
          </a:xfrm>
          <a:prstGeom prst="rect">
            <a:avLst/>
          </a:prstGeom>
          <a:noFill/>
          <a:ln>
            <a:noFill/>
          </a:ln>
        </p:spPr>
        <p:txBody>
          <a:bodyPr spcFirstLastPara="1" wrap="square" lIns="91425" tIns="91425" rIns="91425" bIns="91425" rtlCol="0" anchor="t" anchorCtr="0">
            <a:noAutofit/>
          </a:bodyPr>
          <a:lstStyle>
            <a:lvl1pPr marR="0" lvl="0" algn="l" rtl="0">
              <a:lnSpc>
                <a:spcPct val="100000"/>
              </a:lnSpc>
              <a:spcBef>
                <a:spcPts val="640"/>
              </a:spcBef>
              <a:spcAft>
                <a:spcPts val="0"/>
              </a:spcAft>
              <a:buClr>
                <a:srgbClr val="888888"/>
              </a:buClr>
              <a:buSzPts val="1400"/>
              <a:buFont typeface="Arial"/>
              <a:buNone/>
              <a:defRPr sz="3200" b="0" i="0" u="none" strike="noStrike" cap="none">
                <a:solidFill>
                  <a:srgbClr val="888888"/>
                </a:solidFill>
                <a:latin typeface="Arial"/>
                <a:ea typeface="Arial"/>
                <a:cs typeface="Arial"/>
                <a:sym typeface="Arial"/>
              </a:defRPr>
            </a:lvl1pPr>
            <a:lvl2pPr marR="0" lvl="1" algn="ctr" rtl="0">
              <a:lnSpc>
                <a:spcPct val="100000"/>
              </a:lnSpc>
              <a:spcBef>
                <a:spcPts val="560"/>
              </a:spcBef>
              <a:spcAft>
                <a:spcPts val="0"/>
              </a:spcAft>
              <a:buClr>
                <a:srgbClr val="888888"/>
              </a:buClr>
              <a:buSzPts val="1400"/>
              <a:buFont typeface="Arial"/>
              <a:buNone/>
              <a:defRPr sz="2800" b="0" i="0" u="none" strike="noStrike" cap="none">
                <a:solidFill>
                  <a:srgbClr val="888888"/>
                </a:solidFill>
                <a:latin typeface="Calibri"/>
                <a:ea typeface="Calibri"/>
                <a:cs typeface="Calibri"/>
                <a:sym typeface="Calibri"/>
              </a:defRPr>
            </a:lvl2pPr>
            <a:lvl3pPr marR="0" lvl="2" algn="ctr" rtl="0">
              <a:lnSpc>
                <a:spcPct val="100000"/>
              </a:lnSpc>
              <a:spcBef>
                <a:spcPts val="480"/>
              </a:spcBef>
              <a:spcAft>
                <a:spcPts val="0"/>
              </a:spcAft>
              <a:buClr>
                <a:srgbClr val="888888"/>
              </a:buClr>
              <a:buSzPts val="1400"/>
              <a:buFont typeface="Arial"/>
              <a:buNone/>
              <a:defRPr sz="2400" b="0" i="0" u="none" strike="noStrike" cap="none">
                <a:solidFill>
                  <a:srgbClr val="888888"/>
                </a:solidFill>
                <a:latin typeface="Calibri"/>
                <a:ea typeface="Calibri"/>
                <a:cs typeface="Calibri"/>
                <a:sym typeface="Calibri"/>
              </a:defRPr>
            </a:lvl3pPr>
            <a:lvl4pPr marR="0" lvl="3" algn="ctr" rtl="0">
              <a:lnSpc>
                <a:spcPct val="100000"/>
              </a:lnSpc>
              <a:spcBef>
                <a:spcPts val="400"/>
              </a:spcBef>
              <a:spcAft>
                <a:spcPts val="0"/>
              </a:spcAft>
              <a:buClr>
                <a:srgbClr val="888888"/>
              </a:buClr>
              <a:buSzPts val="1400"/>
              <a:buFont typeface="Arial"/>
              <a:buNone/>
              <a:defRPr sz="2000" b="0" i="0" u="none" strike="noStrike" cap="none">
                <a:solidFill>
                  <a:srgbClr val="888888"/>
                </a:solidFill>
                <a:latin typeface="Calibri"/>
                <a:ea typeface="Calibri"/>
                <a:cs typeface="Calibri"/>
                <a:sym typeface="Calibri"/>
              </a:defRPr>
            </a:lvl4pPr>
            <a:lvl5pPr marR="0" lvl="4" algn="ctr" rtl="0">
              <a:lnSpc>
                <a:spcPct val="100000"/>
              </a:lnSpc>
              <a:spcBef>
                <a:spcPts val="400"/>
              </a:spcBef>
              <a:spcAft>
                <a:spcPts val="0"/>
              </a:spcAft>
              <a:buClr>
                <a:srgbClr val="888888"/>
              </a:buClr>
              <a:buSzPts val="1400"/>
              <a:buFont typeface="Arial"/>
              <a:buNone/>
              <a:defRPr sz="20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14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14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14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1400"/>
              <a:buFont typeface="Arial"/>
              <a:buNone/>
              <a:defRPr sz="2000" b="0" i="0" u="none" strike="noStrike" cap="none">
                <a:solidFill>
                  <a:srgbClr val="888888"/>
                </a:solidFill>
                <a:latin typeface="Calibri"/>
                <a:ea typeface="Calibri"/>
                <a:cs typeface="Calibri"/>
                <a:sym typeface="Calibri"/>
              </a:defRPr>
            </a:lvl9pPr>
          </a:lstStyle>
          <a:p>
            <a:pPr rtl="0"/>
            <a:endParaRPr/>
          </a:p>
        </p:txBody>
      </p:sp>
      <p:sp>
        <p:nvSpPr>
          <p:cNvPr id="115" name="Google Shape;115;p30"/>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rtlCol="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rtl="0"/>
            <a:endParaRPr dirty="0"/>
          </a:p>
        </p:txBody>
      </p:sp>
      <p:sp>
        <p:nvSpPr>
          <p:cNvPr id="116" name="Google Shape;116;p30"/>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rtlCol="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rtl="0"/>
            <a:endParaRPr dirty="0"/>
          </a:p>
        </p:txBody>
      </p:sp>
      <p:sp>
        <p:nvSpPr>
          <p:cNvPr id="117" name="Google Shape;117;p3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rtlCol="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se study - Environment &amp; Climate (green)" type="title">
  <p:cSld name="TITLE">
    <p:spTree>
      <p:nvGrpSpPr>
        <p:cNvPr id="1" name="Shape 118"/>
        <p:cNvGrpSpPr/>
        <p:nvPr/>
      </p:nvGrpSpPr>
      <p:grpSpPr>
        <a:xfrm>
          <a:off x="0" y="0"/>
          <a:ext cx="0" cy="0"/>
          <a:chOff x="0" y="0"/>
          <a:chExt cx="0" cy="0"/>
        </a:xfrm>
      </p:grpSpPr>
      <p:sp>
        <p:nvSpPr>
          <p:cNvPr id="119" name="Google Shape;119;p31"/>
          <p:cNvSpPr/>
          <p:nvPr/>
        </p:nvSpPr>
        <p:spPr>
          <a:xfrm>
            <a:off x="8100" y="0"/>
            <a:ext cx="3015900" cy="5143500"/>
          </a:xfrm>
          <a:prstGeom prst="rect">
            <a:avLst/>
          </a:prstGeom>
          <a:solidFill>
            <a:schemeClr val="lt2"/>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 sz="1400" b="0" i="0" u="none" strike="noStrike" cap="none">
                <a:solidFill>
                  <a:srgbClr val="000000"/>
                </a:solidFill>
                <a:latin typeface="Arial"/>
                <a:ea typeface="Arial"/>
                <a:cs typeface="Arial"/>
                <a:sym typeface="Arial"/>
              </a:rPr>
              <a:t>Image should cover this box</a:t>
            </a:r>
            <a:endParaRPr sz="1400" b="0" i="0" u="none" strike="noStrike" cap="none" dirty="0">
              <a:solidFill>
                <a:srgbClr val="000000"/>
              </a:solidFill>
              <a:latin typeface="Arial"/>
              <a:ea typeface="Arial"/>
              <a:cs typeface="Arial"/>
              <a:sym typeface="Arial"/>
            </a:endParaRPr>
          </a:p>
        </p:txBody>
      </p:sp>
      <p:sp>
        <p:nvSpPr>
          <p:cNvPr id="120" name="Google Shape;120;p31"/>
          <p:cNvSpPr txBox="1">
            <a:spLocks noGrp="1"/>
          </p:cNvSpPr>
          <p:nvPr>
            <p:ph type="sldNum" idx="12"/>
          </p:nvPr>
        </p:nvSpPr>
        <p:spPr>
          <a:xfrm>
            <a:off x="8472458" y="4749892"/>
            <a:ext cx="548700" cy="393600"/>
          </a:xfrm>
          <a:prstGeom prst="rect">
            <a:avLst/>
          </a:prstGeom>
          <a:noFill/>
          <a:ln>
            <a:noFill/>
          </a:ln>
        </p:spPr>
        <p:txBody>
          <a:bodyPr spcFirstLastPara="1" wrap="square" lIns="91425" tIns="91425" rIns="91425" bIns="91425" rtlCol="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9pPr>
          </a:lstStyle>
          <a:p>
            <a:pPr marL="0" lvl="0" indent="0" algn="r" rtl="0">
              <a:spcBef>
                <a:spcPts val="0"/>
              </a:spcBef>
              <a:spcAft>
                <a:spcPts val="0"/>
              </a:spcAft>
              <a:buNone/>
            </a:pPr>
            <a:fld id="{00000000-1234-1234-1234-123412341234}" type="slidenum">
              <a:rPr lang="en"/>
              <a:t>‹#›</a:t>
            </a:fld>
            <a:endParaRPr dirty="0"/>
          </a:p>
        </p:txBody>
      </p:sp>
      <p:sp>
        <p:nvSpPr>
          <p:cNvPr id="121" name="Google Shape;121;p31"/>
          <p:cNvSpPr txBox="1"/>
          <p:nvPr/>
        </p:nvSpPr>
        <p:spPr>
          <a:xfrm>
            <a:off x="3437175" y="209050"/>
            <a:ext cx="5350800" cy="841800"/>
          </a:xfrm>
          <a:prstGeom prst="rect">
            <a:avLst/>
          </a:prstGeom>
          <a:noFill/>
          <a:ln>
            <a:noFill/>
          </a:ln>
        </p:spPr>
        <p:txBody>
          <a:bodyPr spcFirstLastPara="1" wrap="square" lIns="36000" tIns="36000" rIns="36000" bIns="36000" rtlCol="0" anchor="b"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dirty="0">
              <a:solidFill>
                <a:srgbClr val="21140C"/>
              </a:solidFill>
              <a:latin typeface="Poppins"/>
              <a:ea typeface="Poppins"/>
              <a:cs typeface="Poppins"/>
              <a:sym typeface="Poppins"/>
            </a:endParaRPr>
          </a:p>
        </p:txBody>
      </p:sp>
      <p:cxnSp>
        <p:nvCxnSpPr>
          <p:cNvPr id="122" name="Google Shape;122;p31"/>
          <p:cNvCxnSpPr/>
          <p:nvPr/>
        </p:nvCxnSpPr>
        <p:spPr>
          <a:xfrm>
            <a:off x="3392625" y="1131600"/>
            <a:ext cx="4124700" cy="0"/>
          </a:xfrm>
          <a:prstGeom prst="straightConnector1">
            <a:avLst/>
          </a:prstGeom>
          <a:noFill/>
          <a:ln w="28575" cap="flat" cmpd="sng">
            <a:solidFill>
              <a:srgbClr val="19433A"/>
            </a:solidFill>
            <a:prstDash val="solid"/>
            <a:round/>
            <a:headEnd type="none" w="sm" len="sm"/>
            <a:tailEnd type="none" w="sm" len="sm"/>
          </a:ln>
        </p:spPr>
      </p:cxnSp>
      <p:sp>
        <p:nvSpPr>
          <p:cNvPr id="123" name="Google Shape;123;p31"/>
          <p:cNvSpPr txBox="1"/>
          <p:nvPr/>
        </p:nvSpPr>
        <p:spPr>
          <a:xfrm>
            <a:off x="3437175" y="1246100"/>
            <a:ext cx="4807800" cy="442200"/>
          </a:xfrm>
          <a:prstGeom prst="rect">
            <a:avLst/>
          </a:prstGeom>
          <a:noFill/>
          <a:ln>
            <a:noFill/>
          </a:ln>
        </p:spPr>
        <p:txBody>
          <a:bodyPr spcFirstLastPara="1" wrap="square" lIns="36000" tIns="36000" rIns="36000" bIns="36000" rtlCol="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21140C"/>
              </a:solidFill>
              <a:latin typeface="Poppins SemiBold"/>
              <a:ea typeface="Poppins SemiBold"/>
              <a:cs typeface="Poppins SemiBold"/>
              <a:sym typeface="Poppins SemiBold"/>
            </a:endParaRPr>
          </a:p>
        </p:txBody>
      </p:sp>
      <p:sp>
        <p:nvSpPr>
          <p:cNvPr id="124" name="Google Shape;124;p31"/>
          <p:cNvSpPr txBox="1">
            <a:spLocks noGrp="1"/>
          </p:cNvSpPr>
          <p:nvPr>
            <p:ph type="title"/>
          </p:nvPr>
        </p:nvSpPr>
        <p:spPr>
          <a:xfrm>
            <a:off x="3316425" y="307775"/>
            <a:ext cx="4858500" cy="743100"/>
          </a:xfrm>
          <a:prstGeom prst="rect">
            <a:avLst/>
          </a:prstGeom>
          <a:noFill/>
          <a:ln>
            <a:noFill/>
          </a:ln>
        </p:spPr>
        <p:txBody>
          <a:bodyPr spcFirstLastPara="1" wrap="square" lIns="91425" tIns="0" rIns="91425" bIns="91425" rtlCol="0" anchor="b" anchorCtr="0">
            <a:noAutofit/>
          </a:bodyPr>
          <a:lstStyle>
            <a:lvl1pPr lvl="0" algn="l" rtl="0">
              <a:lnSpc>
                <a:spcPct val="100000"/>
              </a:lnSpc>
              <a:spcBef>
                <a:spcPts val="0"/>
              </a:spcBef>
              <a:spcAft>
                <a:spcPts val="0"/>
              </a:spcAft>
              <a:buSzPts val="2400"/>
              <a:buNone/>
              <a:defRPr sz="2400" b="1">
                <a:latin typeface="Poppins"/>
                <a:ea typeface="Poppins"/>
                <a:cs typeface="Poppins"/>
                <a:sym typeface="Poppins"/>
              </a:defRPr>
            </a:lvl1pPr>
            <a:lvl2pPr lvl="1" algn="l" rtl="0">
              <a:lnSpc>
                <a:spcPct val="100000"/>
              </a:lnSpc>
              <a:spcBef>
                <a:spcPts val="0"/>
              </a:spcBef>
              <a:spcAft>
                <a:spcPts val="0"/>
              </a:spcAft>
              <a:buSzPts val="1400"/>
              <a:buNone/>
              <a:defRPr>
                <a:solidFill>
                  <a:schemeClr val="dk2"/>
                </a:solidFill>
                <a:latin typeface="Poppins"/>
                <a:ea typeface="Poppins"/>
                <a:cs typeface="Poppins"/>
                <a:sym typeface="Poppins"/>
              </a:defRPr>
            </a:lvl2pPr>
            <a:lvl3pPr lvl="2" algn="l" rtl="0">
              <a:lnSpc>
                <a:spcPct val="100000"/>
              </a:lnSpc>
              <a:spcBef>
                <a:spcPts val="0"/>
              </a:spcBef>
              <a:spcAft>
                <a:spcPts val="0"/>
              </a:spcAft>
              <a:buSzPts val="1400"/>
              <a:buNone/>
              <a:defRPr>
                <a:solidFill>
                  <a:schemeClr val="dk2"/>
                </a:solidFill>
                <a:latin typeface="Poppins"/>
                <a:ea typeface="Poppins"/>
                <a:cs typeface="Poppins"/>
                <a:sym typeface="Poppins"/>
              </a:defRPr>
            </a:lvl3pPr>
            <a:lvl4pPr lvl="3" algn="l" rtl="0">
              <a:lnSpc>
                <a:spcPct val="100000"/>
              </a:lnSpc>
              <a:spcBef>
                <a:spcPts val="0"/>
              </a:spcBef>
              <a:spcAft>
                <a:spcPts val="0"/>
              </a:spcAft>
              <a:buSzPts val="1400"/>
              <a:buNone/>
              <a:defRPr>
                <a:solidFill>
                  <a:schemeClr val="dk2"/>
                </a:solidFill>
                <a:latin typeface="Poppins"/>
                <a:ea typeface="Poppins"/>
                <a:cs typeface="Poppins"/>
                <a:sym typeface="Poppins"/>
              </a:defRPr>
            </a:lvl4pPr>
            <a:lvl5pPr lvl="4" algn="l" rtl="0">
              <a:lnSpc>
                <a:spcPct val="100000"/>
              </a:lnSpc>
              <a:spcBef>
                <a:spcPts val="0"/>
              </a:spcBef>
              <a:spcAft>
                <a:spcPts val="0"/>
              </a:spcAft>
              <a:buSzPts val="1400"/>
              <a:buNone/>
              <a:defRPr>
                <a:solidFill>
                  <a:schemeClr val="dk2"/>
                </a:solidFill>
                <a:latin typeface="Poppins"/>
                <a:ea typeface="Poppins"/>
                <a:cs typeface="Poppins"/>
                <a:sym typeface="Poppins"/>
              </a:defRPr>
            </a:lvl5pPr>
            <a:lvl6pPr lvl="5" algn="l" rtl="0">
              <a:lnSpc>
                <a:spcPct val="100000"/>
              </a:lnSpc>
              <a:spcBef>
                <a:spcPts val="0"/>
              </a:spcBef>
              <a:spcAft>
                <a:spcPts val="0"/>
              </a:spcAft>
              <a:buSzPts val="1400"/>
              <a:buNone/>
              <a:defRPr>
                <a:solidFill>
                  <a:schemeClr val="dk2"/>
                </a:solidFill>
                <a:latin typeface="Poppins"/>
                <a:ea typeface="Poppins"/>
                <a:cs typeface="Poppins"/>
                <a:sym typeface="Poppins"/>
              </a:defRPr>
            </a:lvl6pPr>
            <a:lvl7pPr lvl="6" algn="l" rtl="0">
              <a:lnSpc>
                <a:spcPct val="100000"/>
              </a:lnSpc>
              <a:spcBef>
                <a:spcPts val="0"/>
              </a:spcBef>
              <a:spcAft>
                <a:spcPts val="0"/>
              </a:spcAft>
              <a:buSzPts val="1400"/>
              <a:buNone/>
              <a:defRPr>
                <a:solidFill>
                  <a:schemeClr val="dk2"/>
                </a:solidFill>
                <a:latin typeface="Poppins"/>
                <a:ea typeface="Poppins"/>
                <a:cs typeface="Poppins"/>
                <a:sym typeface="Poppins"/>
              </a:defRPr>
            </a:lvl7pPr>
            <a:lvl8pPr lvl="7" algn="l" rtl="0">
              <a:lnSpc>
                <a:spcPct val="100000"/>
              </a:lnSpc>
              <a:spcBef>
                <a:spcPts val="0"/>
              </a:spcBef>
              <a:spcAft>
                <a:spcPts val="0"/>
              </a:spcAft>
              <a:buSzPts val="1400"/>
              <a:buNone/>
              <a:defRPr>
                <a:solidFill>
                  <a:schemeClr val="dk2"/>
                </a:solidFill>
                <a:latin typeface="Poppins"/>
                <a:ea typeface="Poppins"/>
                <a:cs typeface="Poppins"/>
                <a:sym typeface="Poppins"/>
              </a:defRPr>
            </a:lvl8pPr>
            <a:lvl9pPr lvl="8" algn="l" rtl="0">
              <a:lnSpc>
                <a:spcPct val="100000"/>
              </a:lnSpc>
              <a:spcBef>
                <a:spcPts val="0"/>
              </a:spcBef>
              <a:spcAft>
                <a:spcPts val="0"/>
              </a:spcAft>
              <a:buSzPts val="1400"/>
              <a:buNone/>
              <a:defRPr>
                <a:solidFill>
                  <a:schemeClr val="dk2"/>
                </a:solidFill>
                <a:latin typeface="Poppins"/>
                <a:ea typeface="Poppins"/>
                <a:cs typeface="Poppins"/>
                <a:sym typeface="Poppins"/>
              </a:defRPr>
            </a:lvl9pPr>
          </a:lstStyle>
          <a:p>
            <a:pPr rtl="0"/>
            <a:endParaRPr/>
          </a:p>
        </p:txBody>
      </p:sp>
      <p:sp>
        <p:nvSpPr>
          <p:cNvPr id="125" name="Google Shape;125;p31"/>
          <p:cNvSpPr txBox="1">
            <a:spLocks noGrp="1"/>
          </p:cNvSpPr>
          <p:nvPr>
            <p:ph type="title" idx="2"/>
          </p:nvPr>
        </p:nvSpPr>
        <p:spPr>
          <a:xfrm>
            <a:off x="3316425" y="1246100"/>
            <a:ext cx="4858500" cy="517200"/>
          </a:xfrm>
          <a:prstGeom prst="rect">
            <a:avLst/>
          </a:prstGeom>
          <a:noFill/>
          <a:ln>
            <a:noFill/>
          </a:ln>
        </p:spPr>
        <p:txBody>
          <a:bodyPr spcFirstLastPara="1" wrap="square" lIns="91425" tIns="0" rIns="91425" bIns="91425" rtlCol="0" anchor="t" anchorCtr="0">
            <a:noAutofit/>
          </a:bodyPr>
          <a:lstStyle>
            <a:lvl1pPr lvl="0" algn="l" rtl="0">
              <a:lnSpc>
                <a:spcPct val="100000"/>
              </a:lnSpc>
              <a:spcBef>
                <a:spcPts val="0"/>
              </a:spcBef>
              <a:spcAft>
                <a:spcPts val="0"/>
              </a:spcAft>
              <a:buSzPts val="1200"/>
              <a:buNone/>
              <a:defRPr sz="1200"/>
            </a:lvl1pPr>
            <a:lvl2pPr lvl="1" algn="l" rtl="0">
              <a:lnSpc>
                <a:spcPct val="100000"/>
              </a:lnSpc>
              <a:spcBef>
                <a:spcPts val="0"/>
              </a:spcBef>
              <a:spcAft>
                <a:spcPts val="0"/>
              </a:spcAft>
              <a:buSzPts val="1200"/>
              <a:buNone/>
              <a:defRPr sz="1200">
                <a:solidFill>
                  <a:schemeClr val="dk2"/>
                </a:solidFill>
              </a:defRPr>
            </a:lvl2pPr>
            <a:lvl3pPr lvl="2" algn="l" rtl="0">
              <a:lnSpc>
                <a:spcPct val="100000"/>
              </a:lnSpc>
              <a:spcBef>
                <a:spcPts val="0"/>
              </a:spcBef>
              <a:spcAft>
                <a:spcPts val="0"/>
              </a:spcAft>
              <a:buSzPts val="1200"/>
              <a:buNone/>
              <a:defRPr sz="1200">
                <a:solidFill>
                  <a:schemeClr val="dk2"/>
                </a:solidFill>
              </a:defRPr>
            </a:lvl3pPr>
            <a:lvl4pPr lvl="3" algn="l" rtl="0">
              <a:lnSpc>
                <a:spcPct val="100000"/>
              </a:lnSpc>
              <a:spcBef>
                <a:spcPts val="0"/>
              </a:spcBef>
              <a:spcAft>
                <a:spcPts val="0"/>
              </a:spcAft>
              <a:buSzPts val="1200"/>
              <a:buNone/>
              <a:defRPr sz="1200">
                <a:solidFill>
                  <a:schemeClr val="dk2"/>
                </a:solidFill>
              </a:defRPr>
            </a:lvl4pPr>
            <a:lvl5pPr lvl="4" algn="l" rtl="0">
              <a:lnSpc>
                <a:spcPct val="100000"/>
              </a:lnSpc>
              <a:spcBef>
                <a:spcPts val="0"/>
              </a:spcBef>
              <a:spcAft>
                <a:spcPts val="0"/>
              </a:spcAft>
              <a:buSzPts val="1200"/>
              <a:buNone/>
              <a:defRPr sz="1200">
                <a:solidFill>
                  <a:schemeClr val="dk2"/>
                </a:solidFill>
              </a:defRPr>
            </a:lvl5pPr>
            <a:lvl6pPr lvl="5" algn="l" rtl="0">
              <a:lnSpc>
                <a:spcPct val="100000"/>
              </a:lnSpc>
              <a:spcBef>
                <a:spcPts val="0"/>
              </a:spcBef>
              <a:spcAft>
                <a:spcPts val="0"/>
              </a:spcAft>
              <a:buSzPts val="1200"/>
              <a:buNone/>
              <a:defRPr sz="1200">
                <a:solidFill>
                  <a:schemeClr val="dk2"/>
                </a:solidFill>
              </a:defRPr>
            </a:lvl6pPr>
            <a:lvl7pPr lvl="6" algn="l" rtl="0">
              <a:lnSpc>
                <a:spcPct val="100000"/>
              </a:lnSpc>
              <a:spcBef>
                <a:spcPts val="0"/>
              </a:spcBef>
              <a:spcAft>
                <a:spcPts val="0"/>
              </a:spcAft>
              <a:buSzPts val="1200"/>
              <a:buNone/>
              <a:defRPr sz="1200">
                <a:solidFill>
                  <a:schemeClr val="dk2"/>
                </a:solidFill>
              </a:defRPr>
            </a:lvl7pPr>
            <a:lvl8pPr lvl="7" algn="l" rtl="0">
              <a:lnSpc>
                <a:spcPct val="100000"/>
              </a:lnSpc>
              <a:spcBef>
                <a:spcPts val="0"/>
              </a:spcBef>
              <a:spcAft>
                <a:spcPts val="0"/>
              </a:spcAft>
              <a:buSzPts val="1200"/>
              <a:buNone/>
              <a:defRPr sz="1200">
                <a:solidFill>
                  <a:schemeClr val="dk2"/>
                </a:solidFill>
              </a:defRPr>
            </a:lvl8pPr>
            <a:lvl9pPr lvl="8" algn="l" rtl="0">
              <a:lnSpc>
                <a:spcPct val="100000"/>
              </a:lnSpc>
              <a:spcBef>
                <a:spcPts val="0"/>
              </a:spcBef>
              <a:spcAft>
                <a:spcPts val="0"/>
              </a:spcAft>
              <a:buSzPts val="1200"/>
              <a:buNone/>
              <a:defRPr sz="1200">
                <a:solidFill>
                  <a:schemeClr val="dk2"/>
                </a:solidFill>
              </a:defRPr>
            </a:lvl9pPr>
          </a:lstStyle>
          <a:p>
            <a:pPr rtl="0"/>
            <a:endParaRPr/>
          </a:p>
        </p:txBody>
      </p:sp>
      <p:sp>
        <p:nvSpPr>
          <p:cNvPr id="126" name="Google Shape;126;p31"/>
          <p:cNvSpPr txBox="1">
            <a:spLocks noGrp="1"/>
          </p:cNvSpPr>
          <p:nvPr>
            <p:ph type="title" idx="3"/>
          </p:nvPr>
        </p:nvSpPr>
        <p:spPr>
          <a:xfrm>
            <a:off x="3316425" y="1958525"/>
            <a:ext cx="4858500" cy="517200"/>
          </a:xfrm>
          <a:prstGeom prst="rect">
            <a:avLst/>
          </a:prstGeom>
          <a:noFill/>
          <a:ln>
            <a:noFill/>
          </a:ln>
        </p:spPr>
        <p:txBody>
          <a:bodyPr spcFirstLastPara="1" wrap="square" lIns="91425" tIns="0" rIns="91425" bIns="91425" rtlCol="0" anchor="t" anchorCtr="0">
            <a:noAutofit/>
          </a:bodyPr>
          <a:lstStyle>
            <a:lvl1pPr lvl="0" algn="l" rtl="0">
              <a:lnSpc>
                <a:spcPct val="100000"/>
              </a:lnSpc>
              <a:spcBef>
                <a:spcPts val="0"/>
              </a:spcBef>
              <a:spcAft>
                <a:spcPts val="0"/>
              </a:spcAft>
              <a:buSzPts val="950"/>
              <a:buNone/>
              <a:defRPr sz="950">
                <a:latin typeface="Mulish"/>
                <a:ea typeface="Mulish"/>
                <a:cs typeface="Mulish"/>
                <a:sym typeface="Mulish"/>
              </a:defRPr>
            </a:lvl1pPr>
            <a:lvl2pPr lvl="1" algn="l" rtl="0">
              <a:lnSpc>
                <a:spcPct val="100000"/>
              </a:lnSpc>
              <a:spcBef>
                <a:spcPts val="0"/>
              </a:spcBef>
              <a:spcAft>
                <a:spcPts val="0"/>
              </a:spcAft>
              <a:buSzPts val="1200"/>
              <a:buNone/>
              <a:defRPr sz="1200">
                <a:solidFill>
                  <a:schemeClr val="dk2"/>
                </a:solidFill>
              </a:defRPr>
            </a:lvl2pPr>
            <a:lvl3pPr lvl="2" algn="l" rtl="0">
              <a:lnSpc>
                <a:spcPct val="100000"/>
              </a:lnSpc>
              <a:spcBef>
                <a:spcPts val="0"/>
              </a:spcBef>
              <a:spcAft>
                <a:spcPts val="0"/>
              </a:spcAft>
              <a:buSzPts val="1200"/>
              <a:buNone/>
              <a:defRPr sz="1200">
                <a:solidFill>
                  <a:schemeClr val="dk2"/>
                </a:solidFill>
              </a:defRPr>
            </a:lvl3pPr>
            <a:lvl4pPr lvl="3" algn="l" rtl="0">
              <a:lnSpc>
                <a:spcPct val="100000"/>
              </a:lnSpc>
              <a:spcBef>
                <a:spcPts val="0"/>
              </a:spcBef>
              <a:spcAft>
                <a:spcPts val="0"/>
              </a:spcAft>
              <a:buSzPts val="1200"/>
              <a:buNone/>
              <a:defRPr sz="1200">
                <a:solidFill>
                  <a:schemeClr val="dk2"/>
                </a:solidFill>
              </a:defRPr>
            </a:lvl4pPr>
            <a:lvl5pPr lvl="4" algn="l" rtl="0">
              <a:lnSpc>
                <a:spcPct val="100000"/>
              </a:lnSpc>
              <a:spcBef>
                <a:spcPts val="0"/>
              </a:spcBef>
              <a:spcAft>
                <a:spcPts val="0"/>
              </a:spcAft>
              <a:buSzPts val="1200"/>
              <a:buNone/>
              <a:defRPr sz="1200">
                <a:solidFill>
                  <a:schemeClr val="dk2"/>
                </a:solidFill>
              </a:defRPr>
            </a:lvl5pPr>
            <a:lvl6pPr lvl="5" algn="l" rtl="0">
              <a:lnSpc>
                <a:spcPct val="100000"/>
              </a:lnSpc>
              <a:spcBef>
                <a:spcPts val="0"/>
              </a:spcBef>
              <a:spcAft>
                <a:spcPts val="0"/>
              </a:spcAft>
              <a:buSzPts val="1200"/>
              <a:buNone/>
              <a:defRPr sz="1200">
                <a:solidFill>
                  <a:schemeClr val="dk2"/>
                </a:solidFill>
              </a:defRPr>
            </a:lvl6pPr>
            <a:lvl7pPr lvl="6" algn="l" rtl="0">
              <a:lnSpc>
                <a:spcPct val="100000"/>
              </a:lnSpc>
              <a:spcBef>
                <a:spcPts val="0"/>
              </a:spcBef>
              <a:spcAft>
                <a:spcPts val="0"/>
              </a:spcAft>
              <a:buSzPts val="1200"/>
              <a:buNone/>
              <a:defRPr sz="1200">
                <a:solidFill>
                  <a:schemeClr val="dk2"/>
                </a:solidFill>
              </a:defRPr>
            </a:lvl7pPr>
            <a:lvl8pPr lvl="7" algn="l" rtl="0">
              <a:lnSpc>
                <a:spcPct val="100000"/>
              </a:lnSpc>
              <a:spcBef>
                <a:spcPts val="0"/>
              </a:spcBef>
              <a:spcAft>
                <a:spcPts val="0"/>
              </a:spcAft>
              <a:buSzPts val="1200"/>
              <a:buNone/>
              <a:defRPr sz="1200">
                <a:solidFill>
                  <a:schemeClr val="dk2"/>
                </a:solidFill>
              </a:defRPr>
            </a:lvl8pPr>
            <a:lvl9pPr lvl="8" algn="l" rtl="0">
              <a:lnSpc>
                <a:spcPct val="100000"/>
              </a:lnSpc>
              <a:spcBef>
                <a:spcPts val="0"/>
              </a:spcBef>
              <a:spcAft>
                <a:spcPts val="0"/>
              </a:spcAft>
              <a:buSzPts val="1200"/>
              <a:buNone/>
              <a:defRPr sz="1200">
                <a:solidFill>
                  <a:schemeClr val="dk2"/>
                </a:solidFill>
              </a:defRPr>
            </a:lvl9pPr>
          </a:lstStyle>
          <a:p>
            <a:pPr rtl="0"/>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ase study - Health &amp; well being (blue)">
  <p:cSld name="TITLE_18">
    <p:spTree>
      <p:nvGrpSpPr>
        <p:cNvPr id="1" name="Shape 127"/>
        <p:cNvGrpSpPr/>
        <p:nvPr/>
      </p:nvGrpSpPr>
      <p:grpSpPr>
        <a:xfrm>
          <a:off x="0" y="0"/>
          <a:ext cx="0" cy="0"/>
          <a:chOff x="0" y="0"/>
          <a:chExt cx="0" cy="0"/>
        </a:xfrm>
      </p:grpSpPr>
      <p:sp>
        <p:nvSpPr>
          <p:cNvPr id="128" name="Google Shape;128;p32"/>
          <p:cNvSpPr/>
          <p:nvPr/>
        </p:nvSpPr>
        <p:spPr>
          <a:xfrm>
            <a:off x="8100" y="0"/>
            <a:ext cx="3015900" cy="5143500"/>
          </a:xfrm>
          <a:prstGeom prst="rect">
            <a:avLst/>
          </a:prstGeom>
          <a:solidFill>
            <a:schemeClr val="lt2"/>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 sz="1400" b="0" i="0" u="none" strike="noStrike" cap="none">
                <a:solidFill>
                  <a:srgbClr val="000000"/>
                </a:solidFill>
                <a:latin typeface="Arial"/>
                <a:ea typeface="Arial"/>
                <a:cs typeface="Arial"/>
                <a:sym typeface="Arial"/>
              </a:rPr>
              <a:t>Image should cover this box</a:t>
            </a:r>
            <a:endParaRPr sz="1400" b="0" i="0" u="none" strike="noStrike" cap="none" dirty="0">
              <a:solidFill>
                <a:srgbClr val="000000"/>
              </a:solidFill>
              <a:latin typeface="Arial"/>
              <a:ea typeface="Arial"/>
              <a:cs typeface="Arial"/>
              <a:sym typeface="Arial"/>
            </a:endParaRPr>
          </a:p>
        </p:txBody>
      </p:sp>
      <p:sp>
        <p:nvSpPr>
          <p:cNvPr id="129" name="Google Shape;129;p32"/>
          <p:cNvSpPr txBox="1">
            <a:spLocks noGrp="1"/>
          </p:cNvSpPr>
          <p:nvPr>
            <p:ph type="sldNum" idx="12"/>
          </p:nvPr>
        </p:nvSpPr>
        <p:spPr>
          <a:xfrm>
            <a:off x="8472458" y="4749892"/>
            <a:ext cx="548700" cy="393600"/>
          </a:xfrm>
          <a:prstGeom prst="rect">
            <a:avLst/>
          </a:prstGeom>
          <a:noFill/>
          <a:ln>
            <a:noFill/>
          </a:ln>
        </p:spPr>
        <p:txBody>
          <a:bodyPr spcFirstLastPara="1" wrap="square" lIns="91425" tIns="91425" rIns="91425" bIns="91425" rtlCol="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9pPr>
          </a:lstStyle>
          <a:p>
            <a:pPr marL="0" lvl="0" indent="0" algn="r" rtl="0">
              <a:spcBef>
                <a:spcPts val="0"/>
              </a:spcBef>
              <a:spcAft>
                <a:spcPts val="0"/>
              </a:spcAft>
              <a:buNone/>
            </a:pPr>
            <a:fld id="{00000000-1234-1234-1234-123412341234}" type="slidenum">
              <a:rPr lang="en"/>
              <a:t>‹#›</a:t>
            </a:fld>
            <a:endParaRPr dirty="0"/>
          </a:p>
        </p:txBody>
      </p:sp>
      <p:sp>
        <p:nvSpPr>
          <p:cNvPr id="130" name="Google Shape;130;p32"/>
          <p:cNvSpPr txBox="1"/>
          <p:nvPr/>
        </p:nvSpPr>
        <p:spPr>
          <a:xfrm>
            <a:off x="3437175" y="209050"/>
            <a:ext cx="5350800" cy="841800"/>
          </a:xfrm>
          <a:prstGeom prst="rect">
            <a:avLst/>
          </a:prstGeom>
          <a:noFill/>
          <a:ln>
            <a:noFill/>
          </a:ln>
        </p:spPr>
        <p:txBody>
          <a:bodyPr spcFirstLastPara="1" wrap="square" lIns="36000" tIns="36000" rIns="36000" bIns="36000" rtlCol="0" anchor="b"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dirty="0">
              <a:solidFill>
                <a:srgbClr val="21140C"/>
              </a:solidFill>
              <a:latin typeface="Poppins"/>
              <a:ea typeface="Poppins"/>
              <a:cs typeface="Poppins"/>
              <a:sym typeface="Poppins"/>
            </a:endParaRPr>
          </a:p>
        </p:txBody>
      </p:sp>
      <p:cxnSp>
        <p:nvCxnSpPr>
          <p:cNvPr id="131" name="Google Shape;131;p32"/>
          <p:cNvCxnSpPr/>
          <p:nvPr/>
        </p:nvCxnSpPr>
        <p:spPr>
          <a:xfrm>
            <a:off x="3392625" y="1131600"/>
            <a:ext cx="4124700" cy="0"/>
          </a:xfrm>
          <a:prstGeom prst="straightConnector1">
            <a:avLst/>
          </a:prstGeom>
          <a:noFill/>
          <a:ln w="19050" cap="flat" cmpd="sng">
            <a:solidFill>
              <a:schemeClr val="accent1"/>
            </a:solidFill>
            <a:prstDash val="solid"/>
            <a:round/>
            <a:headEnd type="none" w="sm" len="sm"/>
            <a:tailEnd type="none" w="sm" len="sm"/>
          </a:ln>
        </p:spPr>
      </p:cxnSp>
      <p:sp>
        <p:nvSpPr>
          <p:cNvPr id="132" name="Google Shape;132;p32"/>
          <p:cNvSpPr txBox="1"/>
          <p:nvPr/>
        </p:nvSpPr>
        <p:spPr>
          <a:xfrm>
            <a:off x="3437175" y="1246100"/>
            <a:ext cx="4807800" cy="442200"/>
          </a:xfrm>
          <a:prstGeom prst="rect">
            <a:avLst/>
          </a:prstGeom>
          <a:noFill/>
          <a:ln>
            <a:noFill/>
          </a:ln>
        </p:spPr>
        <p:txBody>
          <a:bodyPr spcFirstLastPara="1" wrap="square" lIns="36000" tIns="36000" rIns="36000" bIns="36000" rtlCol="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21140C"/>
              </a:solidFill>
              <a:latin typeface="Poppins SemiBold"/>
              <a:ea typeface="Poppins SemiBold"/>
              <a:cs typeface="Poppins SemiBold"/>
              <a:sym typeface="Poppins SemiBold"/>
            </a:endParaRPr>
          </a:p>
        </p:txBody>
      </p:sp>
      <p:sp>
        <p:nvSpPr>
          <p:cNvPr id="133" name="Google Shape;133;p32"/>
          <p:cNvSpPr txBox="1">
            <a:spLocks noGrp="1"/>
          </p:cNvSpPr>
          <p:nvPr>
            <p:ph type="title"/>
          </p:nvPr>
        </p:nvSpPr>
        <p:spPr>
          <a:xfrm>
            <a:off x="3316425" y="307775"/>
            <a:ext cx="4858500" cy="743100"/>
          </a:xfrm>
          <a:prstGeom prst="rect">
            <a:avLst/>
          </a:prstGeom>
          <a:noFill/>
          <a:ln>
            <a:noFill/>
          </a:ln>
        </p:spPr>
        <p:txBody>
          <a:bodyPr spcFirstLastPara="1" wrap="square" lIns="91425" tIns="0" rIns="91425" bIns="91425" rtlCol="0" anchor="b" anchorCtr="0">
            <a:noAutofit/>
          </a:bodyPr>
          <a:lstStyle>
            <a:lvl1pPr lvl="0" algn="l" rtl="0">
              <a:lnSpc>
                <a:spcPct val="100000"/>
              </a:lnSpc>
              <a:spcBef>
                <a:spcPts val="0"/>
              </a:spcBef>
              <a:spcAft>
                <a:spcPts val="0"/>
              </a:spcAft>
              <a:buSzPts val="2400"/>
              <a:buNone/>
              <a:defRPr sz="2400" b="1">
                <a:latin typeface="Poppins"/>
                <a:ea typeface="Poppins"/>
                <a:cs typeface="Poppins"/>
                <a:sym typeface="Poppins"/>
              </a:defRPr>
            </a:lvl1pPr>
            <a:lvl2pPr lvl="1" algn="l" rtl="0">
              <a:lnSpc>
                <a:spcPct val="100000"/>
              </a:lnSpc>
              <a:spcBef>
                <a:spcPts val="0"/>
              </a:spcBef>
              <a:spcAft>
                <a:spcPts val="0"/>
              </a:spcAft>
              <a:buSzPts val="1400"/>
              <a:buNone/>
              <a:defRPr>
                <a:solidFill>
                  <a:schemeClr val="dk2"/>
                </a:solidFill>
                <a:latin typeface="Poppins"/>
                <a:ea typeface="Poppins"/>
                <a:cs typeface="Poppins"/>
                <a:sym typeface="Poppins"/>
              </a:defRPr>
            </a:lvl2pPr>
            <a:lvl3pPr lvl="2" algn="l" rtl="0">
              <a:lnSpc>
                <a:spcPct val="100000"/>
              </a:lnSpc>
              <a:spcBef>
                <a:spcPts val="0"/>
              </a:spcBef>
              <a:spcAft>
                <a:spcPts val="0"/>
              </a:spcAft>
              <a:buSzPts val="1400"/>
              <a:buNone/>
              <a:defRPr>
                <a:solidFill>
                  <a:schemeClr val="dk2"/>
                </a:solidFill>
                <a:latin typeface="Poppins"/>
                <a:ea typeface="Poppins"/>
                <a:cs typeface="Poppins"/>
                <a:sym typeface="Poppins"/>
              </a:defRPr>
            </a:lvl3pPr>
            <a:lvl4pPr lvl="3" algn="l" rtl="0">
              <a:lnSpc>
                <a:spcPct val="100000"/>
              </a:lnSpc>
              <a:spcBef>
                <a:spcPts val="0"/>
              </a:spcBef>
              <a:spcAft>
                <a:spcPts val="0"/>
              </a:spcAft>
              <a:buSzPts val="1400"/>
              <a:buNone/>
              <a:defRPr>
                <a:solidFill>
                  <a:schemeClr val="dk2"/>
                </a:solidFill>
                <a:latin typeface="Poppins"/>
                <a:ea typeface="Poppins"/>
                <a:cs typeface="Poppins"/>
                <a:sym typeface="Poppins"/>
              </a:defRPr>
            </a:lvl4pPr>
            <a:lvl5pPr lvl="4" algn="l" rtl="0">
              <a:lnSpc>
                <a:spcPct val="100000"/>
              </a:lnSpc>
              <a:spcBef>
                <a:spcPts val="0"/>
              </a:spcBef>
              <a:spcAft>
                <a:spcPts val="0"/>
              </a:spcAft>
              <a:buSzPts val="1400"/>
              <a:buNone/>
              <a:defRPr>
                <a:solidFill>
                  <a:schemeClr val="dk2"/>
                </a:solidFill>
                <a:latin typeface="Poppins"/>
                <a:ea typeface="Poppins"/>
                <a:cs typeface="Poppins"/>
                <a:sym typeface="Poppins"/>
              </a:defRPr>
            </a:lvl5pPr>
            <a:lvl6pPr lvl="5" algn="l" rtl="0">
              <a:lnSpc>
                <a:spcPct val="100000"/>
              </a:lnSpc>
              <a:spcBef>
                <a:spcPts val="0"/>
              </a:spcBef>
              <a:spcAft>
                <a:spcPts val="0"/>
              </a:spcAft>
              <a:buSzPts val="1400"/>
              <a:buNone/>
              <a:defRPr>
                <a:solidFill>
                  <a:schemeClr val="dk2"/>
                </a:solidFill>
                <a:latin typeface="Poppins"/>
                <a:ea typeface="Poppins"/>
                <a:cs typeface="Poppins"/>
                <a:sym typeface="Poppins"/>
              </a:defRPr>
            </a:lvl6pPr>
            <a:lvl7pPr lvl="6" algn="l" rtl="0">
              <a:lnSpc>
                <a:spcPct val="100000"/>
              </a:lnSpc>
              <a:spcBef>
                <a:spcPts val="0"/>
              </a:spcBef>
              <a:spcAft>
                <a:spcPts val="0"/>
              </a:spcAft>
              <a:buSzPts val="1400"/>
              <a:buNone/>
              <a:defRPr>
                <a:solidFill>
                  <a:schemeClr val="dk2"/>
                </a:solidFill>
                <a:latin typeface="Poppins"/>
                <a:ea typeface="Poppins"/>
                <a:cs typeface="Poppins"/>
                <a:sym typeface="Poppins"/>
              </a:defRPr>
            </a:lvl7pPr>
            <a:lvl8pPr lvl="7" algn="l" rtl="0">
              <a:lnSpc>
                <a:spcPct val="100000"/>
              </a:lnSpc>
              <a:spcBef>
                <a:spcPts val="0"/>
              </a:spcBef>
              <a:spcAft>
                <a:spcPts val="0"/>
              </a:spcAft>
              <a:buSzPts val="1400"/>
              <a:buNone/>
              <a:defRPr>
                <a:solidFill>
                  <a:schemeClr val="dk2"/>
                </a:solidFill>
                <a:latin typeface="Poppins"/>
                <a:ea typeface="Poppins"/>
                <a:cs typeface="Poppins"/>
                <a:sym typeface="Poppins"/>
              </a:defRPr>
            </a:lvl8pPr>
            <a:lvl9pPr lvl="8" algn="l" rtl="0">
              <a:lnSpc>
                <a:spcPct val="100000"/>
              </a:lnSpc>
              <a:spcBef>
                <a:spcPts val="0"/>
              </a:spcBef>
              <a:spcAft>
                <a:spcPts val="0"/>
              </a:spcAft>
              <a:buSzPts val="1400"/>
              <a:buNone/>
              <a:defRPr>
                <a:solidFill>
                  <a:schemeClr val="dk2"/>
                </a:solidFill>
                <a:latin typeface="Poppins"/>
                <a:ea typeface="Poppins"/>
                <a:cs typeface="Poppins"/>
                <a:sym typeface="Poppins"/>
              </a:defRPr>
            </a:lvl9pPr>
          </a:lstStyle>
          <a:p>
            <a:pPr rtl="0"/>
            <a:endParaRPr/>
          </a:p>
        </p:txBody>
      </p:sp>
      <p:sp>
        <p:nvSpPr>
          <p:cNvPr id="134" name="Google Shape;134;p32"/>
          <p:cNvSpPr txBox="1">
            <a:spLocks noGrp="1"/>
          </p:cNvSpPr>
          <p:nvPr>
            <p:ph type="title" idx="2"/>
          </p:nvPr>
        </p:nvSpPr>
        <p:spPr>
          <a:xfrm>
            <a:off x="3316425" y="1246100"/>
            <a:ext cx="4858500" cy="517200"/>
          </a:xfrm>
          <a:prstGeom prst="rect">
            <a:avLst/>
          </a:prstGeom>
          <a:noFill/>
          <a:ln>
            <a:noFill/>
          </a:ln>
        </p:spPr>
        <p:txBody>
          <a:bodyPr spcFirstLastPara="1" wrap="square" lIns="91425" tIns="0" rIns="91425" bIns="91425" rtlCol="0" anchor="t" anchorCtr="0">
            <a:noAutofit/>
          </a:bodyPr>
          <a:lstStyle>
            <a:lvl1pPr lvl="0" algn="l" rtl="0">
              <a:lnSpc>
                <a:spcPct val="100000"/>
              </a:lnSpc>
              <a:spcBef>
                <a:spcPts val="0"/>
              </a:spcBef>
              <a:spcAft>
                <a:spcPts val="0"/>
              </a:spcAft>
              <a:buSzPts val="1200"/>
              <a:buNone/>
              <a:defRPr sz="1200"/>
            </a:lvl1pPr>
            <a:lvl2pPr lvl="1" algn="l" rtl="0">
              <a:lnSpc>
                <a:spcPct val="100000"/>
              </a:lnSpc>
              <a:spcBef>
                <a:spcPts val="0"/>
              </a:spcBef>
              <a:spcAft>
                <a:spcPts val="0"/>
              </a:spcAft>
              <a:buSzPts val="1200"/>
              <a:buNone/>
              <a:defRPr sz="1200">
                <a:solidFill>
                  <a:schemeClr val="dk2"/>
                </a:solidFill>
              </a:defRPr>
            </a:lvl2pPr>
            <a:lvl3pPr lvl="2" algn="l" rtl="0">
              <a:lnSpc>
                <a:spcPct val="100000"/>
              </a:lnSpc>
              <a:spcBef>
                <a:spcPts val="0"/>
              </a:spcBef>
              <a:spcAft>
                <a:spcPts val="0"/>
              </a:spcAft>
              <a:buSzPts val="1200"/>
              <a:buNone/>
              <a:defRPr sz="1200">
                <a:solidFill>
                  <a:schemeClr val="dk2"/>
                </a:solidFill>
              </a:defRPr>
            </a:lvl3pPr>
            <a:lvl4pPr lvl="3" algn="l" rtl="0">
              <a:lnSpc>
                <a:spcPct val="100000"/>
              </a:lnSpc>
              <a:spcBef>
                <a:spcPts val="0"/>
              </a:spcBef>
              <a:spcAft>
                <a:spcPts val="0"/>
              </a:spcAft>
              <a:buSzPts val="1200"/>
              <a:buNone/>
              <a:defRPr sz="1200">
                <a:solidFill>
                  <a:schemeClr val="dk2"/>
                </a:solidFill>
              </a:defRPr>
            </a:lvl4pPr>
            <a:lvl5pPr lvl="4" algn="l" rtl="0">
              <a:lnSpc>
                <a:spcPct val="100000"/>
              </a:lnSpc>
              <a:spcBef>
                <a:spcPts val="0"/>
              </a:spcBef>
              <a:spcAft>
                <a:spcPts val="0"/>
              </a:spcAft>
              <a:buSzPts val="1200"/>
              <a:buNone/>
              <a:defRPr sz="1200">
                <a:solidFill>
                  <a:schemeClr val="dk2"/>
                </a:solidFill>
              </a:defRPr>
            </a:lvl5pPr>
            <a:lvl6pPr lvl="5" algn="l" rtl="0">
              <a:lnSpc>
                <a:spcPct val="100000"/>
              </a:lnSpc>
              <a:spcBef>
                <a:spcPts val="0"/>
              </a:spcBef>
              <a:spcAft>
                <a:spcPts val="0"/>
              </a:spcAft>
              <a:buSzPts val="1200"/>
              <a:buNone/>
              <a:defRPr sz="1200">
                <a:solidFill>
                  <a:schemeClr val="dk2"/>
                </a:solidFill>
              </a:defRPr>
            </a:lvl6pPr>
            <a:lvl7pPr lvl="6" algn="l" rtl="0">
              <a:lnSpc>
                <a:spcPct val="100000"/>
              </a:lnSpc>
              <a:spcBef>
                <a:spcPts val="0"/>
              </a:spcBef>
              <a:spcAft>
                <a:spcPts val="0"/>
              </a:spcAft>
              <a:buSzPts val="1200"/>
              <a:buNone/>
              <a:defRPr sz="1200">
                <a:solidFill>
                  <a:schemeClr val="dk2"/>
                </a:solidFill>
              </a:defRPr>
            </a:lvl7pPr>
            <a:lvl8pPr lvl="7" algn="l" rtl="0">
              <a:lnSpc>
                <a:spcPct val="100000"/>
              </a:lnSpc>
              <a:spcBef>
                <a:spcPts val="0"/>
              </a:spcBef>
              <a:spcAft>
                <a:spcPts val="0"/>
              </a:spcAft>
              <a:buSzPts val="1200"/>
              <a:buNone/>
              <a:defRPr sz="1200">
                <a:solidFill>
                  <a:schemeClr val="dk2"/>
                </a:solidFill>
              </a:defRPr>
            </a:lvl8pPr>
            <a:lvl9pPr lvl="8" algn="l" rtl="0">
              <a:lnSpc>
                <a:spcPct val="100000"/>
              </a:lnSpc>
              <a:spcBef>
                <a:spcPts val="0"/>
              </a:spcBef>
              <a:spcAft>
                <a:spcPts val="0"/>
              </a:spcAft>
              <a:buSzPts val="1200"/>
              <a:buNone/>
              <a:defRPr sz="1200">
                <a:solidFill>
                  <a:schemeClr val="dk2"/>
                </a:solidFill>
              </a:defRPr>
            </a:lvl9pPr>
          </a:lstStyle>
          <a:p>
            <a:pPr rtl="0"/>
            <a:endParaRPr/>
          </a:p>
        </p:txBody>
      </p:sp>
      <p:sp>
        <p:nvSpPr>
          <p:cNvPr id="135" name="Google Shape;135;p32"/>
          <p:cNvSpPr txBox="1">
            <a:spLocks noGrp="1"/>
          </p:cNvSpPr>
          <p:nvPr>
            <p:ph type="title" idx="3"/>
          </p:nvPr>
        </p:nvSpPr>
        <p:spPr>
          <a:xfrm>
            <a:off x="3316425" y="1958525"/>
            <a:ext cx="4858500" cy="517200"/>
          </a:xfrm>
          <a:prstGeom prst="rect">
            <a:avLst/>
          </a:prstGeom>
          <a:noFill/>
          <a:ln>
            <a:noFill/>
          </a:ln>
        </p:spPr>
        <p:txBody>
          <a:bodyPr spcFirstLastPara="1" wrap="square" lIns="91425" tIns="0" rIns="91425" bIns="91425" rtlCol="0" anchor="t" anchorCtr="0">
            <a:noAutofit/>
          </a:bodyPr>
          <a:lstStyle>
            <a:lvl1pPr lvl="0" algn="l" rtl="0">
              <a:lnSpc>
                <a:spcPct val="100000"/>
              </a:lnSpc>
              <a:spcBef>
                <a:spcPts val="0"/>
              </a:spcBef>
              <a:spcAft>
                <a:spcPts val="0"/>
              </a:spcAft>
              <a:buSzPts val="950"/>
              <a:buNone/>
              <a:defRPr sz="950">
                <a:latin typeface="Mulish"/>
                <a:ea typeface="Mulish"/>
                <a:cs typeface="Mulish"/>
                <a:sym typeface="Mulish"/>
              </a:defRPr>
            </a:lvl1pPr>
            <a:lvl2pPr lvl="1" algn="l" rtl="0">
              <a:lnSpc>
                <a:spcPct val="100000"/>
              </a:lnSpc>
              <a:spcBef>
                <a:spcPts val="0"/>
              </a:spcBef>
              <a:spcAft>
                <a:spcPts val="0"/>
              </a:spcAft>
              <a:buSzPts val="1200"/>
              <a:buNone/>
              <a:defRPr sz="1200">
                <a:solidFill>
                  <a:schemeClr val="dk2"/>
                </a:solidFill>
              </a:defRPr>
            </a:lvl2pPr>
            <a:lvl3pPr lvl="2" algn="l" rtl="0">
              <a:lnSpc>
                <a:spcPct val="100000"/>
              </a:lnSpc>
              <a:spcBef>
                <a:spcPts val="0"/>
              </a:spcBef>
              <a:spcAft>
                <a:spcPts val="0"/>
              </a:spcAft>
              <a:buSzPts val="1200"/>
              <a:buNone/>
              <a:defRPr sz="1200">
                <a:solidFill>
                  <a:schemeClr val="dk2"/>
                </a:solidFill>
              </a:defRPr>
            </a:lvl3pPr>
            <a:lvl4pPr lvl="3" algn="l" rtl="0">
              <a:lnSpc>
                <a:spcPct val="100000"/>
              </a:lnSpc>
              <a:spcBef>
                <a:spcPts val="0"/>
              </a:spcBef>
              <a:spcAft>
                <a:spcPts val="0"/>
              </a:spcAft>
              <a:buSzPts val="1200"/>
              <a:buNone/>
              <a:defRPr sz="1200">
                <a:solidFill>
                  <a:schemeClr val="dk2"/>
                </a:solidFill>
              </a:defRPr>
            </a:lvl4pPr>
            <a:lvl5pPr lvl="4" algn="l" rtl="0">
              <a:lnSpc>
                <a:spcPct val="100000"/>
              </a:lnSpc>
              <a:spcBef>
                <a:spcPts val="0"/>
              </a:spcBef>
              <a:spcAft>
                <a:spcPts val="0"/>
              </a:spcAft>
              <a:buSzPts val="1200"/>
              <a:buNone/>
              <a:defRPr sz="1200">
                <a:solidFill>
                  <a:schemeClr val="dk2"/>
                </a:solidFill>
              </a:defRPr>
            </a:lvl5pPr>
            <a:lvl6pPr lvl="5" algn="l" rtl="0">
              <a:lnSpc>
                <a:spcPct val="100000"/>
              </a:lnSpc>
              <a:spcBef>
                <a:spcPts val="0"/>
              </a:spcBef>
              <a:spcAft>
                <a:spcPts val="0"/>
              </a:spcAft>
              <a:buSzPts val="1200"/>
              <a:buNone/>
              <a:defRPr sz="1200">
                <a:solidFill>
                  <a:schemeClr val="dk2"/>
                </a:solidFill>
              </a:defRPr>
            </a:lvl6pPr>
            <a:lvl7pPr lvl="6" algn="l" rtl="0">
              <a:lnSpc>
                <a:spcPct val="100000"/>
              </a:lnSpc>
              <a:spcBef>
                <a:spcPts val="0"/>
              </a:spcBef>
              <a:spcAft>
                <a:spcPts val="0"/>
              </a:spcAft>
              <a:buSzPts val="1200"/>
              <a:buNone/>
              <a:defRPr sz="1200">
                <a:solidFill>
                  <a:schemeClr val="dk2"/>
                </a:solidFill>
              </a:defRPr>
            </a:lvl7pPr>
            <a:lvl8pPr lvl="7" algn="l" rtl="0">
              <a:lnSpc>
                <a:spcPct val="100000"/>
              </a:lnSpc>
              <a:spcBef>
                <a:spcPts val="0"/>
              </a:spcBef>
              <a:spcAft>
                <a:spcPts val="0"/>
              </a:spcAft>
              <a:buSzPts val="1200"/>
              <a:buNone/>
              <a:defRPr sz="1200">
                <a:solidFill>
                  <a:schemeClr val="dk2"/>
                </a:solidFill>
              </a:defRPr>
            </a:lvl8pPr>
            <a:lvl9pPr lvl="8" algn="l" rtl="0">
              <a:lnSpc>
                <a:spcPct val="100000"/>
              </a:lnSpc>
              <a:spcBef>
                <a:spcPts val="0"/>
              </a:spcBef>
              <a:spcAft>
                <a:spcPts val="0"/>
              </a:spcAft>
              <a:buSzPts val="1200"/>
              <a:buNone/>
              <a:defRPr sz="1200">
                <a:solidFill>
                  <a:schemeClr val="dk2"/>
                </a:solidFill>
              </a:defRPr>
            </a:lvl9pPr>
          </a:lstStyle>
          <a:p>
            <a:pPr rtl="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rtlCol="0"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rtl="0"/>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rtlCol="0"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rtl="0"/>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rtlCol="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se study - Econ &amp; finance (red)">
  <p:cSld name="TITLE_18_1">
    <p:spTree>
      <p:nvGrpSpPr>
        <p:cNvPr id="1" name="Shape 136"/>
        <p:cNvGrpSpPr/>
        <p:nvPr/>
      </p:nvGrpSpPr>
      <p:grpSpPr>
        <a:xfrm>
          <a:off x="0" y="0"/>
          <a:ext cx="0" cy="0"/>
          <a:chOff x="0" y="0"/>
          <a:chExt cx="0" cy="0"/>
        </a:xfrm>
      </p:grpSpPr>
      <p:sp>
        <p:nvSpPr>
          <p:cNvPr id="137" name="Google Shape;137;p33"/>
          <p:cNvSpPr/>
          <p:nvPr/>
        </p:nvSpPr>
        <p:spPr>
          <a:xfrm>
            <a:off x="8100" y="0"/>
            <a:ext cx="3015900" cy="5143500"/>
          </a:xfrm>
          <a:prstGeom prst="rect">
            <a:avLst/>
          </a:prstGeom>
          <a:solidFill>
            <a:schemeClr val="lt2"/>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 sz="1400" b="0" i="0" u="none" strike="noStrike" cap="none">
                <a:solidFill>
                  <a:srgbClr val="000000"/>
                </a:solidFill>
                <a:latin typeface="Arial"/>
                <a:ea typeface="Arial"/>
                <a:cs typeface="Arial"/>
                <a:sym typeface="Arial"/>
              </a:rPr>
              <a:t>Image should cover this box</a:t>
            </a:r>
            <a:endParaRPr sz="1400" b="0" i="0" u="none" strike="noStrike" cap="none" dirty="0">
              <a:solidFill>
                <a:srgbClr val="000000"/>
              </a:solidFill>
              <a:latin typeface="Arial"/>
              <a:ea typeface="Arial"/>
              <a:cs typeface="Arial"/>
              <a:sym typeface="Arial"/>
            </a:endParaRPr>
          </a:p>
        </p:txBody>
      </p:sp>
      <p:sp>
        <p:nvSpPr>
          <p:cNvPr id="138" name="Google Shape;138;p33"/>
          <p:cNvSpPr txBox="1">
            <a:spLocks noGrp="1"/>
          </p:cNvSpPr>
          <p:nvPr>
            <p:ph type="sldNum" idx="12"/>
          </p:nvPr>
        </p:nvSpPr>
        <p:spPr>
          <a:xfrm>
            <a:off x="8472458" y="4749892"/>
            <a:ext cx="548700" cy="393600"/>
          </a:xfrm>
          <a:prstGeom prst="rect">
            <a:avLst/>
          </a:prstGeom>
          <a:noFill/>
          <a:ln>
            <a:noFill/>
          </a:ln>
        </p:spPr>
        <p:txBody>
          <a:bodyPr spcFirstLastPara="1" wrap="square" lIns="91425" tIns="91425" rIns="91425" bIns="91425" rtlCol="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9pPr>
          </a:lstStyle>
          <a:p>
            <a:pPr marL="0" lvl="0" indent="0" algn="r" rtl="0">
              <a:spcBef>
                <a:spcPts val="0"/>
              </a:spcBef>
              <a:spcAft>
                <a:spcPts val="0"/>
              </a:spcAft>
              <a:buNone/>
            </a:pPr>
            <a:fld id="{00000000-1234-1234-1234-123412341234}" type="slidenum">
              <a:rPr lang="en"/>
              <a:t>‹#›</a:t>
            </a:fld>
            <a:endParaRPr dirty="0"/>
          </a:p>
        </p:txBody>
      </p:sp>
      <p:sp>
        <p:nvSpPr>
          <p:cNvPr id="139" name="Google Shape;139;p33"/>
          <p:cNvSpPr txBox="1"/>
          <p:nvPr/>
        </p:nvSpPr>
        <p:spPr>
          <a:xfrm>
            <a:off x="3437175" y="209050"/>
            <a:ext cx="5350800" cy="841800"/>
          </a:xfrm>
          <a:prstGeom prst="rect">
            <a:avLst/>
          </a:prstGeom>
          <a:noFill/>
          <a:ln>
            <a:noFill/>
          </a:ln>
        </p:spPr>
        <p:txBody>
          <a:bodyPr spcFirstLastPara="1" wrap="square" lIns="36000" tIns="36000" rIns="36000" bIns="36000" rtlCol="0" anchor="b"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dirty="0">
              <a:solidFill>
                <a:srgbClr val="21140C"/>
              </a:solidFill>
              <a:latin typeface="Poppins"/>
              <a:ea typeface="Poppins"/>
              <a:cs typeface="Poppins"/>
              <a:sym typeface="Poppins"/>
            </a:endParaRPr>
          </a:p>
        </p:txBody>
      </p:sp>
      <p:cxnSp>
        <p:nvCxnSpPr>
          <p:cNvPr id="140" name="Google Shape;140;p33"/>
          <p:cNvCxnSpPr/>
          <p:nvPr/>
        </p:nvCxnSpPr>
        <p:spPr>
          <a:xfrm>
            <a:off x="3392625" y="1131600"/>
            <a:ext cx="4124700" cy="0"/>
          </a:xfrm>
          <a:prstGeom prst="straightConnector1">
            <a:avLst/>
          </a:prstGeom>
          <a:noFill/>
          <a:ln w="28575" cap="flat" cmpd="sng">
            <a:solidFill>
              <a:schemeClr val="accent2"/>
            </a:solidFill>
            <a:prstDash val="solid"/>
            <a:round/>
            <a:headEnd type="none" w="sm" len="sm"/>
            <a:tailEnd type="none" w="sm" len="sm"/>
          </a:ln>
        </p:spPr>
      </p:cxnSp>
      <p:sp>
        <p:nvSpPr>
          <p:cNvPr id="141" name="Google Shape;141;p33"/>
          <p:cNvSpPr txBox="1"/>
          <p:nvPr/>
        </p:nvSpPr>
        <p:spPr>
          <a:xfrm>
            <a:off x="3437175" y="1246100"/>
            <a:ext cx="4807800" cy="442200"/>
          </a:xfrm>
          <a:prstGeom prst="rect">
            <a:avLst/>
          </a:prstGeom>
          <a:noFill/>
          <a:ln>
            <a:noFill/>
          </a:ln>
        </p:spPr>
        <p:txBody>
          <a:bodyPr spcFirstLastPara="1" wrap="square" lIns="36000" tIns="36000" rIns="36000" bIns="36000" rtlCol="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21140C"/>
              </a:solidFill>
              <a:latin typeface="Poppins SemiBold"/>
              <a:ea typeface="Poppins SemiBold"/>
              <a:cs typeface="Poppins SemiBold"/>
              <a:sym typeface="Poppins SemiBold"/>
            </a:endParaRPr>
          </a:p>
        </p:txBody>
      </p:sp>
      <p:sp>
        <p:nvSpPr>
          <p:cNvPr id="142" name="Google Shape;142;p33"/>
          <p:cNvSpPr txBox="1">
            <a:spLocks noGrp="1"/>
          </p:cNvSpPr>
          <p:nvPr>
            <p:ph type="title"/>
          </p:nvPr>
        </p:nvSpPr>
        <p:spPr>
          <a:xfrm>
            <a:off x="3316425" y="307775"/>
            <a:ext cx="4858500" cy="743100"/>
          </a:xfrm>
          <a:prstGeom prst="rect">
            <a:avLst/>
          </a:prstGeom>
          <a:noFill/>
          <a:ln>
            <a:noFill/>
          </a:ln>
        </p:spPr>
        <p:txBody>
          <a:bodyPr spcFirstLastPara="1" wrap="square" lIns="91425" tIns="0" rIns="91425" bIns="91425" rtlCol="0" anchor="b" anchorCtr="0">
            <a:noAutofit/>
          </a:bodyPr>
          <a:lstStyle>
            <a:lvl1pPr lvl="0" algn="l" rtl="0">
              <a:lnSpc>
                <a:spcPct val="100000"/>
              </a:lnSpc>
              <a:spcBef>
                <a:spcPts val="0"/>
              </a:spcBef>
              <a:spcAft>
                <a:spcPts val="0"/>
              </a:spcAft>
              <a:buSzPts val="2400"/>
              <a:buNone/>
              <a:defRPr sz="2400" b="1">
                <a:latin typeface="Poppins"/>
                <a:ea typeface="Poppins"/>
                <a:cs typeface="Poppins"/>
                <a:sym typeface="Poppins"/>
              </a:defRPr>
            </a:lvl1pPr>
            <a:lvl2pPr lvl="1" algn="l" rtl="0">
              <a:lnSpc>
                <a:spcPct val="100000"/>
              </a:lnSpc>
              <a:spcBef>
                <a:spcPts val="0"/>
              </a:spcBef>
              <a:spcAft>
                <a:spcPts val="0"/>
              </a:spcAft>
              <a:buSzPts val="1400"/>
              <a:buNone/>
              <a:defRPr>
                <a:solidFill>
                  <a:schemeClr val="dk2"/>
                </a:solidFill>
                <a:latin typeface="Poppins"/>
                <a:ea typeface="Poppins"/>
                <a:cs typeface="Poppins"/>
                <a:sym typeface="Poppins"/>
              </a:defRPr>
            </a:lvl2pPr>
            <a:lvl3pPr lvl="2" algn="l" rtl="0">
              <a:lnSpc>
                <a:spcPct val="100000"/>
              </a:lnSpc>
              <a:spcBef>
                <a:spcPts val="0"/>
              </a:spcBef>
              <a:spcAft>
                <a:spcPts val="0"/>
              </a:spcAft>
              <a:buSzPts val="1400"/>
              <a:buNone/>
              <a:defRPr>
                <a:solidFill>
                  <a:schemeClr val="dk2"/>
                </a:solidFill>
                <a:latin typeface="Poppins"/>
                <a:ea typeface="Poppins"/>
                <a:cs typeface="Poppins"/>
                <a:sym typeface="Poppins"/>
              </a:defRPr>
            </a:lvl3pPr>
            <a:lvl4pPr lvl="3" algn="l" rtl="0">
              <a:lnSpc>
                <a:spcPct val="100000"/>
              </a:lnSpc>
              <a:spcBef>
                <a:spcPts val="0"/>
              </a:spcBef>
              <a:spcAft>
                <a:spcPts val="0"/>
              </a:spcAft>
              <a:buSzPts val="1400"/>
              <a:buNone/>
              <a:defRPr>
                <a:solidFill>
                  <a:schemeClr val="dk2"/>
                </a:solidFill>
                <a:latin typeface="Poppins"/>
                <a:ea typeface="Poppins"/>
                <a:cs typeface="Poppins"/>
                <a:sym typeface="Poppins"/>
              </a:defRPr>
            </a:lvl4pPr>
            <a:lvl5pPr lvl="4" algn="l" rtl="0">
              <a:lnSpc>
                <a:spcPct val="100000"/>
              </a:lnSpc>
              <a:spcBef>
                <a:spcPts val="0"/>
              </a:spcBef>
              <a:spcAft>
                <a:spcPts val="0"/>
              </a:spcAft>
              <a:buSzPts val="1400"/>
              <a:buNone/>
              <a:defRPr>
                <a:solidFill>
                  <a:schemeClr val="dk2"/>
                </a:solidFill>
                <a:latin typeface="Poppins"/>
                <a:ea typeface="Poppins"/>
                <a:cs typeface="Poppins"/>
                <a:sym typeface="Poppins"/>
              </a:defRPr>
            </a:lvl5pPr>
            <a:lvl6pPr lvl="5" algn="l" rtl="0">
              <a:lnSpc>
                <a:spcPct val="100000"/>
              </a:lnSpc>
              <a:spcBef>
                <a:spcPts val="0"/>
              </a:spcBef>
              <a:spcAft>
                <a:spcPts val="0"/>
              </a:spcAft>
              <a:buSzPts val="1400"/>
              <a:buNone/>
              <a:defRPr>
                <a:solidFill>
                  <a:schemeClr val="dk2"/>
                </a:solidFill>
                <a:latin typeface="Poppins"/>
                <a:ea typeface="Poppins"/>
                <a:cs typeface="Poppins"/>
                <a:sym typeface="Poppins"/>
              </a:defRPr>
            </a:lvl6pPr>
            <a:lvl7pPr lvl="6" algn="l" rtl="0">
              <a:lnSpc>
                <a:spcPct val="100000"/>
              </a:lnSpc>
              <a:spcBef>
                <a:spcPts val="0"/>
              </a:spcBef>
              <a:spcAft>
                <a:spcPts val="0"/>
              </a:spcAft>
              <a:buSzPts val="1400"/>
              <a:buNone/>
              <a:defRPr>
                <a:solidFill>
                  <a:schemeClr val="dk2"/>
                </a:solidFill>
                <a:latin typeface="Poppins"/>
                <a:ea typeface="Poppins"/>
                <a:cs typeface="Poppins"/>
                <a:sym typeface="Poppins"/>
              </a:defRPr>
            </a:lvl7pPr>
            <a:lvl8pPr lvl="7" algn="l" rtl="0">
              <a:lnSpc>
                <a:spcPct val="100000"/>
              </a:lnSpc>
              <a:spcBef>
                <a:spcPts val="0"/>
              </a:spcBef>
              <a:spcAft>
                <a:spcPts val="0"/>
              </a:spcAft>
              <a:buSzPts val="1400"/>
              <a:buNone/>
              <a:defRPr>
                <a:solidFill>
                  <a:schemeClr val="dk2"/>
                </a:solidFill>
                <a:latin typeface="Poppins"/>
                <a:ea typeface="Poppins"/>
                <a:cs typeface="Poppins"/>
                <a:sym typeface="Poppins"/>
              </a:defRPr>
            </a:lvl8pPr>
            <a:lvl9pPr lvl="8" algn="l" rtl="0">
              <a:lnSpc>
                <a:spcPct val="100000"/>
              </a:lnSpc>
              <a:spcBef>
                <a:spcPts val="0"/>
              </a:spcBef>
              <a:spcAft>
                <a:spcPts val="0"/>
              </a:spcAft>
              <a:buSzPts val="1400"/>
              <a:buNone/>
              <a:defRPr>
                <a:solidFill>
                  <a:schemeClr val="dk2"/>
                </a:solidFill>
                <a:latin typeface="Poppins"/>
                <a:ea typeface="Poppins"/>
                <a:cs typeface="Poppins"/>
                <a:sym typeface="Poppins"/>
              </a:defRPr>
            </a:lvl9pPr>
          </a:lstStyle>
          <a:p>
            <a:pPr rtl="0"/>
            <a:endParaRPr/>
          </a:p>
        </p:txBody>
      </p:sp>
      <p:sp>
        <p:nvSpPr>
          <p:cNvPr id="143" name="Google Shape;143;p33"/>
          <p:cNvSpPr txBox="1">
            <a:spLocks noGrp="1"/>
          </p:cNvSpPr>
          <p:nvPr>
            <p:ph type="title" idx="2"/>
          </p:nvPr>
        </p:nvSpPr>
        <p:spPr>
          <a:xfrm>
            <a:off x="3316425" y="1246100"/>
            <a:ext cx="4858500" cy="517200"/>
          </a:xfrm>
          <a:prstGeom prst="rect">
            <a:avLst/>
          </a:prstGeom>
          <a:noFill/>
          <a:ln>
            <a:noFill/>
          </a:ln>
        </p:spPr>
        <p:txBody>
          <a:bodyPr spcFirstLastPara="1" wrap="square" lIns="91425" tIns="0" rIns="91425" bIns="91425" rtlCol="0" anchor="t" anchorCtr="0">
            <a:noAutofit/>
          </a:bodyPr>
          <a:lstStyle>
            <a:lvl1pPr lvl="0" algn="l" rtl="0">
              <a:lnSpc>
                <a:spcPct val="100000"/>
              </a:lnSpc>
              <a:spcBef>
                <a:spcPts val="0"/>
              </a:spcBef>
              <a:spcAft>
                <a:spcPts val="0"/>
              </a:spcAft>
              <a:buSzPts val="1200"/>
              <a:buNone/>
              <a:defRPr sz="1200"/>
            </a:lvl1pPr>
            <a:lvl2pPr lvl="1" algn="l" rtl="0">
              <a:lnSpc>
                <a:spcPct val="100000"/>
              </a:lnSpc>
              <a:spcBef>
                <a:spcPts val="0"/>
              </a:spcBef>
              <a:spcAft>
                <a:spcPts val="0"/>
              </a:spcAft>
              <a:buSzPts val="1200"/>
              <a:buNone/>
              <a:defRPr sz="1200">
                <a:solidFill>
                  <a:schemeClr val="dk2"/>
                </a:solidFill>
              </a:defRPr>
            </a:lvl2pPr>
            <a:lvl3pPr lvl="2" algn="l" rtl="0">
              <a:lnSpc>
                <a:spcPct val="100000"/>
              </a:lnSpc>
              <a:spcBef>
                <a:spcPts val="0"/>
              </a:spcBef>
              <a:spcAft>
                <a:spcPts val="0"/>
              </a:spcAft>
              <a:buSzPts val="1200"/>
              <a:buNone/>
              <a:defRPr sz="1200">
                <a:solidFill>
                  <a:schemeClr val="dk2"/>
                </a:solidFill>
              </a:defRPr>
            </a:lvl3pPr>
            <a:lvl4pPr lvl="3" algn="l" rtl="0">
              <a:lnSpc>
                <a:spcPct val="100000"/>
              </a:lnSpc>
              <a:spcBef>
                <a:spcPts val="0"/>
              </a:spcBef>
              <a:spcAft>
                <a:spcPts val="0"/>
              </a:spcAft>
              <a:buSzPts val="1200"/>
              <a:buNone/>
              <a:defRPr sz="1200">
                <a:solidFill>
                  <a:schemeClr val="dk2"/>
                </a:solidFill>
              </a:defRPr>
            </a:lvl4pPr>
            <a:lvl5pPr lvl="4" algn="l" rtl="0">
              <a:lnSpc>
                <a:spcPct val="100000"/>
              </a:lnSpc>
              <a:spcBef>
                <a:spcPts val="0"/>
              </a:spcBef>
              <a:spcAft>
                <a:spcPts val="0"/>
              </a:spcAft>
              <a:buSzPts val="1200"/>
              <a:buNone/>
              <a:defRPr sz="1200">
                <a:solidFill>
                  <a:schemeClr val="dk2"/>
                </a:solidFill>
              </a:defRPr>
            </a:lvl5pPr>
            <a:lvl6pPr lvl="5" algn="l" rtl="0">
              <a:lnSpc>
                <a:spcPct val="100000"/>
              </a:lnSpc>
              <a:spcBef>
                <a:spcPts val="0"/>
              </a:spcBef>
              <a:spcAft>
                <a:spcPts val="0"/>
              </a:spcAft>
              <a:buSzPts val="1200"/>
              <a:buNone/>
              <a:defRPr sz="1200">
                <a:solidFill>
                  <a:schemeClr val="dk2"/>
                </a:solidFill>
              </a:defRPr>
            </a:lvl6pPr>
            <a:lvl7pPr lvl="6" algn="l" rtl="0">
              <a:lnSpc>
                <a:spcPct val="100000"/>
              </a:lnSpc>
              <a:spcBef>
                <a:spcPts val="0"/>
              </a:spcBef>
              <a:spcAft>
                <a:spcPts val="0"/>
              </a:spcAft>
              <a:buSzPts val="1200"/>
              <a:buNone/>
              <a:defRPr sz="1200">
                <a:solidFill>
                  <a:schemeClr val="dk2"/>
                </a:solidFill>
              </a:defRPr>
            </a:lvl7pPr>
            <a:lvl8pPr lvl="7" algn="l" rtl="0">
              <a:lnSpc>
                <a:spcPct val="100000"/>
              </a:lnSpc>
              <a:spcBef>
                <a:spcPts val="0"/>
              </a:spcBef>
              <a:spcAft>
                <a:spcPts val="0"/>
              </a:spcAft>
              <a:buSzPts val="1200"/>
              <a:buNone/>
              <a:defRPr sz="1200">
                <a:solidFill>
                  <a:schemeClr val="dk2"/>
                </a:solidFill>
              </a:defRPr>
            </a:lvl8pPr>
            <a:lvl9pPr lvl="8" algn="l" rtl="0">
              <a:lnSpc>
                <a:spcPct val="100000"/>
              </a:lnSpc>
              <a:spcBef>
                <a:spcPts val="0"/>
              </a:spcBef>
              <a:spcAft>
                <a:spcPts val="0"/>
              </a:spcAft>
              <a:buSzPts val="1200"/>
              <a:buNone/>
              <a:defRPr sz="1200">
                <a:solidFill>
                  <a:schemeClr val="dk2"/>
                </a:solidFill>
              </a:defRPr>
            </a:lvl9pPr>
          </a:lstStyle>
          <a:p>
            <a:pPr rtl="0"/>
            <a:endParaRPr/>
          </a:p>
        </p:txBody>
      </p:sp>
      <p:sp>
        <p:nvSpPr>
          <p:cNvPr id="144" name="Google Shape;144;p33"/>
          <p:cNvSpPr txBox="1">
            <a:spLocks noGrp="1"/>
          </p:cNvSpPr>
          <p:nvPr>
            <p:ph type="title" idx="3"/>
          </p:nvPr>
        </p:nvSpPr>
        <p:spPr>
          <a:xfrm>
            <a:off x="3316425" y="1958525"/>
            <a:ext cx="4858500" cy="517200"/>
          </a:xfrm>
          <a:prstGeom prst="rect">
            <a:avLst/>
          </a:prstGeom>
          <a:noFill/>
          <a:ln>
            <a:noFill/>
          </a:ln>
        </p:spPr>
        <p:txBody>
          <a:bodyPr spcFirstLastPara="1" wrap="square" lIns="91425" tIns="0" rIns="91425" bIns="91425" rtlCol="0" anchor="t" anchorCtr="0">
            <a:noAutofit/>
          </a:bodyPr>
          <a:lstStyle>
            <a:lvl1pPr lvl="0" algn="l" rtl="0">
              <a:lnSpc>
                <a:spcPct val="100000"/>
              </a:lnSpc>
              <a:spcBef>
                <a:spcPts val="0"/>
              </a:spcBef>
              <a:spcAft>
                <a:spcPts val="0"/>
              </a:spcAft>
              <a:buSzPts val="950"/>
              <a:buNone/>
              <a:defRPr sz="950">
                <a:latin typeface="Mulish"/>
                <a:ea typeface="Mulish"/>
                <a:cs typeface="Mulish"/>
                <a:sym typeface="Mulish"/>
              </a:defRPr>
            </a:lvl1pPr>
            <a:lvl2pPr lvl="1" algn="l" rtl="0">
              <a:lnSpc>
                <a:spcPct val="100000"/>
              </a:lnSpc>
              <a:spcBef>
                <a:spcPts val="0"/>
              </a:spcBef>
              <a:spcAft>
                <a:spcPts val="0"/>
              </a:spcAft>
              <a:buSzPts val="1200"/>
              <a:buNone/>
              <a:defRPr sz="1200">
                <a:solidFill>
                  <a:schemeClr val="dk2"/>
                </a:solidFill>
              </a:defRPr>
            </a:lvl2pPr>
            <a:lvl3pPr lvl="2" algn="l" rtl="0">
              <a:lnSpc>
                <a:spcPct val="100000"/>
              </a:lnSpc>
              <a:spcBef>
                <a:spcPts val="0"/>
              </a:spcBef>
              <a:spcAft>
                <a:spcPts val="0"/>
              </a:spcAft>
              <a:buSzPts val="1200"/>
              <a:buNone/>
              <a:defRPr sz="1200">
                <a:solidFill>
                  <a:schemeClr val="dk2"/>
                </a:solidFill>
              </a:defRPr>
            </a:lvl3pPr>
            <a:lvl4pPr lvl="3" algn="l" rtl="0">
              <a:lnSpc>
                <a:spcPct val="100000"/>
              </a:lnSpc>
              <a:spcBef>
                <a:spcPts val="0"/>
              </a:spcBef>
              <a:spcAft>
                <a:spcPts val="0"/>
              </a:spcAft>
              <a:buSzPts val="1200"/>
              <a:buNone/>
              <a:defRPr sz="1200">
                <a:solidFill>
                  <a:schemeClr val="dk2"/>
                </a:solidFill>
              </a:defRPr>
            </a:lvl4pPr>
            <a:lvl5pPr lvl="4" algn="l" rtl="0">
              <a:lnSpc>
                <a:spcPct val="100000"/>
              </a:lnSpc>
              <a:spcBef>
                <a:spcPts val="0"/>
              </a:spcBef>
              <a:spcAft>
                <a:spcPts val="0"/>
              </a:spcAft>
              <a:buSzPts val="1200"/>
              <a:buNone/>
              <a:defRPr sz="1200">
                <a:solidFill>
                  <a:schemeClr val="dk2"/>
                </a:solidFill>
              </a:defRPr>
            </a:lvl5pPr>
            <a:lvl6pPr lvl="5" algn="l" rtl="0">
              <a:lnSpc>
                <a:spcPct val="100000"/>
              </a:lnSpc>
              <a:spcBef>
                <a:spcPts val="0"/>
              </a:spcBef>
              <a:spcAft>
                <a:spcPts val="0"/>
              </a:spcAft>
              <a:buSzPts val="1200"/>
              <a:buNone/>
              <a:defRPr sz="1200">
                <a:solidFill>
                  <a:schemeClr val="dk2"/>
                </a:solidFill>
              </a:defRPr>
            </a:lvl6pPr>
            <a:lvl7pPr lvl="6" algn="l" rtl="0">
              <a:lnSpc>
                <a:spcPct val="100000"/>
              </a:lnSpc>
              <a:spcBef>
                <a:spcPts val="0"/>
              </a:spcBef>
              <a:spcAft>
                <a:spcPts val="0"/>
              </a:spcAft>
              <a:buSzPts val="1200"/>
              <a:buNone/>
              <a:defRPr sz="1200">
                <a:solidFill>
                  <a:schemeClr val="dk2"/>
                </a:solidFill>
              </a:defRPr>
            </a:lvl7pPr>
            <a:lvl8pPr lvl="7" algn="l" rtl="0">
              <a:lnSpc>
                <a:spcPct val="100000"/>
              </a:lnSpc>
              <a:spcBef>
                <a:spcPts val="0"/>
              </a:spcBef>
              <a:spcAft>
                <a:spcPts val="0"/>
              </a:spcAft>
              <a:buSzPts val="1200"/>
              <a:buNone/>
              <a:defRPr sz="1200">
                <a:solidFill>
                  <a:schemeClr val="dk2"/>
                </a:solidFill>
              </a:defRPr>
            </a:lvl8pPr>
            <a:lvl9pPr lvl="8" algn="l" rtl="0">
              <a:lnSpc>
                <a:spcPct val="100000"/>
              </a:lnSpc>
              <a:spcBef>
                <a:spcPts val="0"/>
              </a:spcBef>
              <a:spcAft>
                <a:spcPts val="0"/>
              </a:spcAft>
              <a:buSzPts val="1200"/>
              <a:buNone/>
              <a:defRPr sz="1200">
                <a:solidFill>
                  <a:schemeClr val="dk2"/>
                </a:solidFill>
              </a:defRPr>
            </a:lvl9pPr>
          </a:lstStyle>
          <a:p>
            <a:pPr rtl="0"/>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se study - Food &amp; agriculture (yellow)">
  <p:cSld name="TITLE_18_1_1">
    <p:spTree>
      <p:nvGrpSpPr>
        <p:cNvPr id="1" name="Shape 145"/>
        <p:cNvGrpSpPr/>
        <p:nvPr/>
      </p:nvGrpSpPr>
      <p:grpSpPr>
        <a:xfrm>
          <a:off x="0" y="0"/>
          <a:ext cx="0" cy="0"/>
          <a:chOff x="0" y="0"/>
          <a:chExt cx="0" cy="0"/>
        </a:xfrm>
      </p:grpSpPr>
      <p:sp>
        <p:nvSpPr>
          <p:cNvPr id="146" name="Google Shape;146;p34"/>
          <p:cNvSpPr/>
          <p:nvPr/>
        </p:nvSpPr>
        <p:spPr>
          <a:xfrm>
            <a:off x="8100" y="0"/>
            <a:ext cx="3015900" cy="5143500"/>
          </a:xfrm>
          <a:prstGeom prst="rect">
            <a:avLst/>
          </a:prstGeom>
          <a:solidFill>
            <a:schemeClr val="lt2"/>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 sz="1400" b="0" i="0" u="none" strike="noStrike" cap="none">
                <a:solidFill>
                  <a:srgbClr val="000000"/>
                </a:solidFill>
                <a:latin typeface="Arial"/>
                <a:ea typeface="Arial"/>
                <a:cs typeface="Arial"/>
                <a:sym typeface="Arial"/>
              </a:rPr>
              <a:t>Image should cover this box</a:t>
            </a:r>
            <a:endParaRPr sz="1400" b="0" i="0" u="none" strike="noStrike" cap="none" dirty="0">
              <a:solidFill>
                <a:srgbClr val="000000"/>
              </a:solidFill>
              <a:latin typeface="Arial"/>
              <a:ea typeface="Arial"/>
              <a:cs typeface="Arial"/>
              <a:sym typeface="Arial"/>
            </a:endParaRPr>
          </a:p>
        </p:txBody>
      </p:sp>
      <p:sp>
        <p:nvSpPr>
          <p:cNvPr id="147" name="Google Shape;147;p34"/>
          <p:cNvSpPr txBox="1">
            <a:spLocks noGrp="1"/>
          </p:cNvSpPr>
          <p:nvPr>
            <p:ph type="sldNum" idx="12"/>
          </p:nvPr>
        </p:nvSpPr>
        <p:spPr>
          <a:xfrm>
            <a:off x="8472458" y="4749892"/>
            <a:ext cx="548700" cy="393600"/>
          </a:xfrm>
          <a:prstGeom prst="rect">
            <a:avLst/>
          </a:prstGeom>
          <a:noFill/>
          <a:ln>
            <a:noFill/>
          </a:ln>
        </p:spPr>
        <p:txBody>
          <a:bodyPr spcFirstLastPara="1" wrap="square" lIns="91425" tIns="91425" rIns="91425" bIns="91425" rtlCol="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9pPr>
          </a:lstStyle>
          <a:p>
            <a:pPr marL="0" lvl="0" indent="0" algn="r" rtl="0">
              <a:spcBef>
                <a:spcPts val="0"/>
              </a:spcBef>
              <a:spcAft>
                <a:spcPts val="0"/>
              </a:spcAft>
              <a:buNone/>
            </a:pPr>
            <a:fld id="{00000000-1234-1234-1234-123412341234}" type="slidenum">
              <a:rPr lang="en"/>
              <a:t>‹#›</a:t>
            </a:fld>
            <a:endParaRPr dirty="0"/>
          </a:p>
        </p:txBody>
      </p:sp>
      <p:sp>
        <p:nvSpPr>
          <p:cNvPr id="148" name="Google Shape;148;p34"/>
          <p:cNvSpPr txBox="1"/>
          <p:nvPr/>
        </p:nvSpPr>
        <p:spPr>
          <a:xfrm>
            <a:off x="3437175" y="209050"/>
            <a:ext cx="5350800" cy="841800"/>
          </a:xfrm>
          <a:prstGeom prst="rect">
            <a:avLst/>
          </a:prstGeom>
          <a:noFill/>
          <a:ln>
            <a:noFill/>
          </a:ln>
        </p:spPr>
        <p:txBody>
          <a:bodyPr spcFirstLastPara="1" wrap="square" lIns="36000" tIns="36000" rIns="36000" bIns="36000" rtlCol="0" anchor="b"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dirty="0">
              <a:solidFill>
                <a:srgbClr val="21140C"/>
              </a:solidFill>
              <a:latin typeface="Poppins"/>
              <a:ea typeface="Poppins"/>
              <a:cs typeface="Poppins"/>
              <a:sym typeface="Poppins"/>
            </a:endParaRPr>
          </a:p>
        </p:txBody>
      </p:sp>
      <p:cxnSp>
        <p:nvCxnSpPr>
          <p:cNvPr id="149" name="Google Shape;149;p34"/>
          <p:cNvCxnSpPr/>
          <p:nvPr/>
        </p:nvCxnSpPr>
        <p:spPr>
          <a:xfrm>
            <a:off x="3392625" y="1131600"/>
            <a:ext cx="4124700" cy="0"/>
          </a:xfrm>
          <a:prstGeom prst="straightConnector1">
            <a:avLst/>
          </a:prstGeom>
          <a:noFill/>
          <a:ln w="28575" cap="flat" cmpd="sng">
            <a:solidFill>
              <a:schemeClr val="accent3"/>
            </a:solidFill>
            <a:prstDash val="solid"/>
            <a:round/>
            <a:headEnd type="none" w="sm" len="sm"/>
            <a:tailEnd type="none" w="sm" len="sm"/>
          </a:ln>
        </p:spPr>
      </p:cxnSp>
      <p:sp>
        <p:nvSpPr>
          <p:cNvPr id="150" name="Google Shape;150;p34"/>
          <p:cNvSpPr txBox="1"/>
          <p:nvPr/>
        </p:nvSpPr>
        <p:spPr>
          <a:xfrm>
            <a:off x="3437175" y="1246100"/>
            <a:ext cx="4807800" cy="442200"/>
          </a:xfrm>
          <a:prstGeom prst="rect">
            <a:avLst/>
          </a:prstGeom>
          <a:noFill/>
          <a:ln>
            <a:noFill/>
          </a:ln>
        </p:spPr>
        <p:txBody>
          <a:bodyPr spcFirstLastPara="1" wrap="square" lIns="36000" tIns="36000" rIns="36000" bIns="36000" rtlCol="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21140C"/>
              </a:solidFill>
              <a:latin typeface="Poppins SemiBold"/>
              <a:ea typeface="Poppins SemiBold"/>
              <a:cs typeface="Poppins SemiBold"/>
              <a:sym typeface="Poppins SemiBold"/>
            </a:endParaRPr>
          </a:p>
        </p:txBody>
      </p:sp>
      <p:sp>
        <p:nvSpPr>
          <p:cNvPr id="151" name="Google Shape;151;p34"/>
          <p:cNvSpPr txBox="1">
            <a:spLocks noGrp="1"/>
          </p:cNvSpPr>
          <p:nvPr>
            <p:ph type="title"/>
          </p:nvPr>
        </p:nvSpPr>
        <p:spPr>
          <a:xfrm>
            <a:off x="3316425" y="307775"/>
            <a:ext cx="4858500" cy="743100"/>
          </a:xfrm>
          <a:prstGeom prst="rect">
            <a:avLst/>
          </a:prstGeom>
          <a:noFill/>
          <a:ln>
            <a:noFill/>
          </a:ln>
        </p:spPr>
        <p:txBody>
          <a:bodyPr spcFirstLastPara="1" wrap="square" lIns="91425" tIns="0" rIns="91425" bIns="91425" rtlCol="0" anchor="b" anchorCtr="0">
            <a:noAutofit/>
          </a:bodyPr>
          <a:lstStyle>
            <a:lvl1pPr lvl="0" algn="l" rtl="0">
              <a:lnSpc>
                <a:spcPct val="100000"/>
              </a:lnSpc>
              <a:spcBef>
                <a:spcPts val="0"/>
              </a:spcBef>
              <a:spcAft>
                <a:spcPts val="0"/>
              </a:spcAft>
              <a:buSzPts val="2400"/>
              <a:buNone/>
              <a:defRPr sz="2400" b="1">
                <a:latin typeface="Poppins"/>
                <a:ea typeface="Poppins"/>
                <a:cs typeface="Poppins"/>
                <a:sym typeface="Poppins"/>
              </a:defRPr>
            </a:lvl1pPr>
            <a:lvl2pPr lvl="1" algn="l" rtl="0">
              <a:lnSpc>
                <a:spcPct val="100000"/>
              </a:lnSpc>
              <a:spcBef>
                <a:spcPts val="0"/>
              </a:spcBef>
              <a:spcAft>
                <a:spcPts val="0"/>
              </a:spcAft>
              <a:buSzPts val="1400"/>
              <a:buNone/>
              <a:defRPr>
                <a:solidFill>
                  <a:schemeClr val="dk2"/>
                </a:solidFill>
                <a:latin typeface="Poppins"/>
                <a:ea typeface="Poppins"/>
                <a:cs typeface="Poppins"/>
                <a:sym typeface="Poppins"/>
              </a:defRPr>
            </a:lvl2pPr>
            <a:lvl3pPr lvl="2" algn="l" rtl="0">
              <a:lnSpc>
                <a:spcPct val="100000"/>
              </a:lnSpc>
              <a:spcBef>
                <a:spcPts val="0"/>
              </a:spcBef>
              <a:spcAft>
                <a:spcPts val="0"/>
              </a:spcAft>
              <a:buSzPts val="1400"/>
              <a:buNone/>
              <a:defRPr>
                <a:solidFill>
                  <a:schemeClr val="dk2"/>
                </a:solidFill>
                <a:latin typeface="Poppins"/>
                <a:ea typeface="Poppins"/>
                <a:cs typeface="Poppins"/>
                <a:sym typeface="Poppins"/>
              </a:defRPr>
            </a:lvl3pPr>
            <a:lvl4pPr lvl="3" algn="l" rtl="0">
              <a:lnSpc>
                <a:spcPct val="100000"/>
              </a:lnSpc>
              <a:spcBef>
                <a:spcPts val="0"/>
              </a:spcBef>
              <a:spcAft>
                <a:spcPts val="0"/>
              </a:spcAft>
              <a:buSzPts val="1400"/>
              <a:buNone/>
              <a:defRPr>
                <a:solidFill>
                  <a:schemeClr val="dk2"/>
                </a:solidFill>
                <a:latin typeface="Poppins"/>
                <a:ea typeface="Poppins"/>
                <a:cs typeface="Poppins"/>
                <a:sym typeface="Poppins"/>
              </a:defRPr>
            </a:lvl4pPr>
            <a:lvl5pPr lvl="4" algn="l" rtl="0">
              <a:lnSpc>
                <a:spcPct val="100000"/>
              </a:lnSpc>
              <a:spcBef>
                <a:spcPts val="0"/>
              </a:spcBef>
              <a:spcAft>
                <a:spcPts val="0"/>
              </a:spcAft>
              <a:buSzPts val="1400"/>
              <a:buNone/>
              <a:defRPr>
                <a:solidFill>
                  <a:schemeClr val="dk2"/>
                </a:solidFill>
                <a:latin typeface="Poppins"/>
                <a:ea typeface="Poppins"/>
                <a:cs typeface="Poppins"/>
                <a:sym typeface="Poppins"/>
              </a:defRPr>
            </a:lvl5pPr>
            <a:lvl6pPr lvl="5" algn="l" rtl="0">
              <a:lnSpc>
                <a:spcPct val="100000"/>
              </a:lnSpc>
              <a:spcBef>
                <a:spcPts val="0"/>
              </a:spcBef>
              <a:spcAft>
                <a:spcPts val="0"/>
              </a:spcAft>
              <a:buSzPts val="1400"/>
              <a:buNone/>
              <a:defRPr>
                <a:solidFill>
                  <a:schemeClr val="dk2"/>
                </a:solidFill>
                <a:latin typeface="Poppins"/>
                <a:ea typeface="Poppins"/>
                <a:cs typeface="Poppins"/>
                <a:sym typeface="Poppins"/>
              </a:defRPr>
            </a:lvl6pPr>
            <a:lvl7pPr lvl="6" algn="l" rtl="0">
              <a:lnSpc>
                <a:spcPct val="100000"/>
              </a:lnSpc>
              <a:spcBef>
                <a:spcPts val="0"/>
              </a:spcBef>
              <a:spcAft>
                <a:spcPts val="0"/>
              </a:spcAft>
              <a:buSzPts val="1400"/>
              <a:buNone/>
              <a:defRPr>
                <a:solidFill>
                  <a:schemeClr val="dk2"/>
                </a:solidFill>
                <a:latin typeface="Poppins"/>
                <a:ea typeface="Poppins"/>
                <a:cs typeface="Poppins"/>
                <a:sym typeface="Poppins"/>
              </a:defRPr>
            </a:lvl7pPr>
            <a:lvl8pPr lvl="7" algn="l" rtl="0">
              <a:lnSpc>
                <a:spcPct val="100000"/>
              </a:lnSpc>
              <a:spcBef>
                <a:spcPts val="0"/>
              </a:spcBef>
              <a:spcAft>
                <a:spcPts val="0"/>
              </a:spcAft>
              <a:buSzPts val="1400"/>
              <a:buNone/>
              <a:defRPr>
                <a:solidFill>
                  <a:schemeClr val="dk2"/>
                </a:solidFill>
                <a:latin typeface="Poppins"/>
                <a:ea typeface="Poppins"/>
                <a:cs typeface="Poppins"/>
                <a:sym typeface="Poppins"/>
              </a:defRPr>
            </a:lvl8pPr>
            <a:lvl9pPr lvl="8" algn="l" rtl="0">
              <a:lnSpc>
                <a:spcPct val="100000"/>
              </a:lnSpc>
              <a:spcBef>
                <a:spcPts val="0"/>
              </a:spcBef>
              <a:spcAft>
                <a:spcPts val="0"/>
              </a:spcAft>
              <a:buSzPts val="1400"/>
              <a:buNone/>
              <a:defRPr>
                <a:solidFill>
                  <a:schemeClr val="dk2"/>
                </a:solidFill>
                <a:latin typeface="Poppins"/>
                <a:ea typeface="Poppins"/>
                <a:cs typeface="Poppins"/>
                <a:sym typeface="Poppins"/>
              </a:defRPr>
            </a:lvl9pPr>
          </a:lstStyle>
          <a:p>
            <a:pPr rtl="0"/>
            <a:endParaRPr/>
          </a:p>
        </p:txBody>
      </p:sp>
      <p:sp>
        <p:nvSpPr>
          <p:cNvPr id="152" name="Google Shape;152;p34"/>
          <p:cNvSpPr txBox="1">
            <a:spLocks noGrp="1"/>
          </p:cNvSpPr>
          <p:nvPr>
            <p:ph type="title" idx="2"/>
          </p:nvPr>
        </p:nvSpPr>
        <p:spPr>
          <a:xfrm>
            <a:off x="3316425" y="1246100"/>
            <a:ext cx="4858500" cy="517200"/>
          </a:xfrm>
          <a:prstGeom prst="rect">
            <a:avLst/>
          </a:prstGeom>
          <a:noFill/>
          <a:ln>
            <a:noFill/>
          </a:ln>
        </p:spPr>
        <p:txBody>
          <a:bodyPr spcFirstLastPara="1" wrap="square" lIns="91425" tIns="0" rIns="91425" bIns="91425" rtlCol="0" anchor="t" anchorCtr="0">
            <a:noAutofit/>
          </a:bodyPr>
          <a:lstStyle>
            <a:lvl1pPr lvl="0" algn="l" rtl="0">
              <a:lnSpc>
                <a:spcPct val="100000"/>
              </a:lnSpc>
              <a:spcBef>
                <a:spcPts val="0"/>
              </a:spcBef>
              <a:spcAft>
                <a:spcPts val="0"/>
              </a:spcAft>
              <a:buSzPts val="1200"/>
              <a:buNone/>
              <a:defRPr sz="1200"/>
            </a:lvl1pPr>
            <a:lvl2pPr lvl="1" algn="l" rtl="0">
              <a:lnSpc>
                <a:spcPct val="100000"/>
              </a:lnSpc>
              <a:spcBef>
                <a:spcPts val="0"/>
              </a:spcBef>
              <a:spcAft>
                <a:spcPts val="0"/>
              </a:spcAft>
              <a:buSzPts val="1200"/>
              <a:buNone/>
              <a:defRPr sz="1200">
                <a:solidFill>
                  <a:schemeClr val="dk2"/>
                </a:solidFill>
              </a:defRPr>
            </a:lvl2pPr>
            <a:lvl3pPr lvl="2" algn="l" rtl="0">
              <a:lnSpc>
                <a:spcPct val="100000"/>
              </a:lnSpc>
              <a:spcBef>
                <a:spcPts val="0"/>
              </a:spcBef>
              <a:spcAft>
                <a:spcPts val="0"/>
              </a:spcAft>
              <a:buSzPts val="1200"/>
              <a:buNone/>
              <a:defRPr sz="1200">
                <a:solidFill>
                  <a:schemeClr val="dk2"/>
                </a:solidFill>
              </a:defRPr>
            </a:lvl3pPr>
            <a:lvl4pPr lvl="3" algn="l" rtl="0">
              <a:lnSpc>
                <a:spcPct val="100000"/>
              </a:lnSpc>
              <a:spcBef>
                <a:spcPts val="0"/>
              </a:spcBef>
              <a:spcAft>
                <a:spcPts val="0"/>
              </a:spcAft>
              <a:buSzPts val="1200"/>
              <a:buNone/>
              <a:defRPr sz="1200">
                <a:solidFill>
                  <a:schemeClr val="dk2"/>
                </a:solidFill>
              </a:defRPr>
            </a:lvl4pPr>
            <a:lvl5pPr lvl="4" algn="l" rtl="0">
              <a:lnSpc>
                <a:spcPct val="100000"/>
              </a:lnSpc>
              <a:spcBef>
                <a:spcPts val="0"/>
              </a:spcBef>
              <a:spcAft>
                <a:spcPts val="0"/>
              </a:spcAft>
              <a:buSzPts val="1200"/>
              <a:buNone/>
              <a:defRPr sz="1200">
                <a:solidFill>
                  <a:schemeClr val="dk2"/>
                </a:solidFill>
              </a:defRPr>
            </a:lvl5pPr>
            <a:lvl6pPr lvl="5" algn="l" rtl="0">
              <a:lnSpc>
                <a:spcPct val="100000"/>
              </a:lnSpc>
              <a:spcBef>
                <a:spcPts val="0"/>
              </a:spcBef>
              <a:spcAft>
                <a:spcPts val="0"/>
              </a:spcAft>
              <a:buSzPts val="1200"/>
              <a:buNone/>
              <a:defRPr sz="1200">
                <a:solidFill>
                  <a:schemeClr val="dk2"/>
                </a:solidFill>
              </a:defRPr>
            </a:lvl6pPr>
            <a:lvl7pPr lvl="6" algn="l" rtl="0">
              <a:lnSpc>
                <a:spcPct val="100000"/>
              </a:lnSpc>
              <a:spcBef>
                <a:spcPts val="0"/>
              </a:spcBef>
              <a:spcAft>
                <a:spcPts val="0"/>
              </a:spcAft>
              <a:buSzPts val="1200"/>
              <a:buNone/>
              <a:defRPr sz="1200">
                <a:solidFill>
                  <a:schemeClr val="dk2"/>
                </a:solidFill>
              </a:defRPr>
            </a:lvl7pPr>
            <a:lvl8pPr lvl="7" algn="l" rtl="0">
              <a:lnSpc>
                <a:spcPct val="100000"/>
              </a:lnSpc>
              <a:spcBef>
                <a:spcPts val="0"/>
              </a:spcBef>
              <a:spcAft>
                <a:spcPts val="0"/>
              </a:spcAft>
              <a:buSzPts val="1200"/>
              <a:buNone/>
              <a:defRPr sz="1200">
                <a:solidFill>
                  <a:schemeClr val="dk2"/>
                </a:solidFill>
              </a:defRPr>
            </a:lvl8pPr>
            <a:lvl9pPr lvl="8" algn="l" rtl="0">
              <a:lnSpc>
                <a:spcPct val="100000"/>
              </a:lnSpc>
              <a:spcBef>
                <a:spcPts val="0"/>
              </a:spcBef>
              <a:spcAft>
                <a:spcPts val="0"/>
              </a:spcAft>
              <a:buSzPts val="1200"/>
              <a:buNone/>
              <a:defRPr sz="1200">
                <a:solidFill>
                  <a:schemeClr val="dk2"/>
                </a:solidFill>
              </a:defRPr>
            </a:lvl9pPr>
          </a:lstStyle>
          <a:p>
            <a:pPr rtl="0"/>
            <a:endParaRPr/>
          </a:p>
        </p:txBody>
      </p:sp>
      <p:sp>
        <p:nvSpPr>
          <p:cNvPr id="153" name="Google Shape;153;p34"/>
          <p:cNvSpPr txBox="1">
            <a:spLocks noGrp="1"/>
          </p:cNvSpPr>
          <p:nvPr>
            <p:ph type="title" idx="3"/>
          </p:nvPr>
        </p:nvSpPr>
        <p:spPr>
          <a:xfrm>
            <a:off x="3316425" y="1958525"/>
            <a:ext cx="4858500" cy="517200"/>
          </a:xfrm>
          <a:prstGeom prst="rect">
            <a:avLst/>
          </a:prstGeom>
          <a:noFill/>
          <a:ln>
            <a:noFill/>
          </a:ln>
        </p:spPr>
        <p:txBody>
          <a:bodyPr spcFirstLastPara="1" wrap="square" lIns="91425" tIns="0" rIns="91425" bIns="91425" rtlCol="0" anchor="t" anchorCtr="0">
            <a:noAutofit/>
          </a:bodyPr>
          <a:lstStyle>
            <a:lvl1pPr lvl="0" algn="l" rtl="0">
              <a:lnSpc>
                <a:spcPct val="100000"/>
              </a:lnSpc>
              <a:spcBef>
                <a:spcPts val="0"/>
              </a:spcBef>
              <a:spcAft>
                <a:spcPts val="0"/>
              </a:spcAft>
              <a:buSzPts val="950"/>
              <a:buNone/>
              <a:defRPr sz="950">
                <a:latin typeface="Mulish"/>
                <a:ea typeface="Mulish"/>
                <a:cs typeface="Mulish"/>
                <a:sym typeface="Mulish"/>
              </a:defRPr>
            </a:lvl1pPr>
            <a:lvl2pPr lvl="1" algn="l" rtl="0">
              <a:lnSpc>
                <a:spcPct val="100000"/>
              </a:lnSpc>
              <a:spcBef>
                <a:spcPts val="0"/>
              </a:spcBef>
              <a:spcAft>
                <a:spcPts val="0"/>
              </a:spcAft>
              <a:buSzPts val="1200"/>
              <a:buNone/>
              <a:defRPr sz="1200">
                <a:solidFill>
                  <a:schemeClr val="dk2"/>
                </a:solidFill>
              </a:defRPr>
            </a:lvl2pPr>
            <a:lvl3pPr lvl="2" algn="l" rtl="0">
              <a:lnSpc>
                <a:spcPct val="100000"/>
              </a:lnSpc>
              <a:spcBef>
                <a:spcPts val="0"/>
              </a:spcBef>
              <a:spcAft>
                <a:spcPts val="0"/>
              </a:spcAft>
              <a:buSzPts val="1200"/>
              <a:buNone/>
              <a:defRPr sz="1200">
                <a:solidFill>
                  <a:schemeClr val="dk2"/>
                </a:solidFill>
              </a:defRPr>
            </a:lvl3pPr>
            <a:lvl4pPr lvl="3" algn="l" rtl="0">
              <a:lnSpc>
                <a:spcPct val="100000"/>
              </a:lnSpc>
              <a:spcBef>
                <a:spcPts val="0"/>
              </a:spcBef>
              <a:spcAft>
                <a:spcPts val="0"/>
              </a:spcAft>
              <a:buSzPts val="1200"/>
              <a:buNone/>
              <a:defRPr sz="1200">
                <a:solidFill>
                  <a:schemeClr val="dk2"/>
                </a:solidFill>
              </a:defRPr>
            </a:lvl4pPr>
            <a:lvl5pPr lvl="4" algn="l" rtl="0">
              <a:lnSpc>
                <a:spcPct val="100000"/>
              </a:lnSpc>
              <a:spcBef>
                <a:spcPts val="0"/>
              </a:spcBef>
              <a:spcAft>
                <a:spcPts val="0"/>
              </a:spcAft>
              <a:buSzPts val="1200"/>
              <a:buNone/>
              <a:defRPr sz="1200">
                <a:solidFill>
                  <a:schemeClr val="dk2"/>
                </a:solidFill>
              </a:defRPr>
            </a:lvl5pPr>
            <a:lvl6pPr lvl="5" algn="l" rtl="0">
              <a:lnSpc>
                <a:spcPct val="100000"/>
              </a:lnSpc>
              <a:spcBef>
                <a:spcPts val="0"/>
              </a:spcBef>
              <a:spcAft>
                <a:spcPts val="0"/>
              </a:spcAft>
              <a:buSzPts val="1200"/>
              <a:buNone/>
              <a:defRPr sz="1200">
                <a:solidFill>
                  <a:schemeClr val="dk2"/>
                </a:solidFill>
              </a:defRPr>
            </a:lvl6pPr>
            <a:lvl7pPr lvl="6" algn="l" rtl="0">
              <a:lnSpc>
                <a:spcPct val="100000"/>
              </a:lnSpc>
              <a:spcBef>
                <a:spcPts val="0"/>
              </a:spcBef>
              <a:spcAft>
                <a:spcPts val="0"/>
              </a:spcAft>
              <a:buSzPts val="1200"/>
              <a:buNone/>
              <a:defRPr sz="1200">
                <a:solidFill>
                  <a:schemeClr val="dk2"/>
                </a:solidFill>
              </a:defRPr>
            </a:lvl7pPr>
            <a:lvl8pPr lvl="7" algn="l" rtl="0">
              <a:lnSpc>
                <a:spcPct val="100000"/>
              </a:lnSpc>
              <a:spcBef>
                <a:spcPts val="0"/>
              </a:spcBef>
              <a:spcAft>
                <a:spcPts val="0"/>
              </a:spcAft>
              <a:buSzPts val="1200"/>
              <a:buNone/>
              <a:defRPr sz="1200">
                <a:solidFill>
                  <a:schemeClr val="dk2"/>
                </a:solidFill>
              </a:defRPr>
            </a:lvl8pPr>
            <a:lvl9pPr lvl="8" algn="l" rtl="0">
              <a:lnSpc>
                <a:spcPct val="100000"/>
              </a:lnSpc>
              <a:spcBef>
                <a:spcPts val="0"/>
              </a:spcBef>
              <a:spcAft>
                <a:spcPts val="0"/>
              </a:spcAft>
              <a:buSzPts val="1200"/>
              <a:buNone/>
              <a:defRPr sz="1200">
                <a:solidFill>
                  <a:schemeClr val="dk2"/>
                </a:solidFill>
              </a:defRPr>
            </a:lvl9pPr>
          </a:lstStyle>
          <a:p>
            <a:pPr rtl="0"/>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se study - None (sand)">
  <p:cSld name="TITLE_18_1_1_1">
    <p:spTree>
      <p:nvGrpSpPr>
        <p:cNvPr id="1" name="Shape 154"/>
        <p:cNvGrpSpPr/>
        <p:nvPr/>
      </p:nvGrpSpPr>
      <p:grpSpPr>
        <a:xfrm>
          <a:off x="0" y="0"/>
          <a:ext cx="0" cy="0"/>
          <a:chOff x="0" y="0"/>
          <a:chExt cx="0" cy="0"/>
        </a:xfrm>
      </p:grpSpPr>
      <p:sp>
        <p:nvSpPr>
          <p:cNvPr id="155" name="Google Shape;155;p35"/>
          <p:cNvSpPr/>
          <p:nvPr/>
        </p:nvSpPr>
        <p:spPr>
          <a:xfrm>
            <a:off x="8100" y="0"/>
            <a:ext cx="3015900" cy="5143500"/>
          </a:xfrm>
          <a:prstGeom prst="rect">
            <a:avLst/>
          </a:prstGeom>
          <a:solidFill>
            <a:schemeClr val="lt2"/>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 sz="1400" b="0" i="0" u="none" strike="noStrike" cap="none">
                <a:solidFill>
                  <a:srgbClr val="000000"/>
                </a:solidFill>
                <a:latin typeface="Arial"/>
                <a:ea typeface="Arial"/>
                <a:cs typeface="Arial"/>
                <a:sym typeface="Arial"/>
              </a:rPr>
              <a:t>Image should cover this box</a:t>
            </a:r>
            <a:endParaRPr sz="1400" b="0" i="0" u="none" strike="noStrike" cap="none" dirty="0">
              <a:solidFill>
                <a:srgbClr val="000000"/>
              </a:solidFill>
              <a:latin typeface="Arial"/>
              <a:ea typeface="Arial"/>
              <a:cs typeface="Arial"/>
              <a:sym typeface="Arial"/>
            </a:endParaRPr>
          </a:p>
        </p:txBody>
      </p:sp>
      <p:sp>
        <p:nvSpPr>
          <p:cNvPr id="156" name="Google Shape;156;p35"/>
          <p:cNvSpPr txBox="1">
            <a:spLocks noGrp="1"/>
          </p:cNvSpPr>
          <p:nvPr>
            <p:ph type="sldNum" idx="12"/>
          </p:nvPr>
        </p:nvSpPr>
        <p:spPr>
          <a:xfrm>
            <a:off x="8472458" y="4749892"/>
            <a:ext cx="548700" cy="393600"/>
          </a:xfrm>
          <a:prstGeom prst="rect">
            <a:avLst/>
          </a:prstGeom>
          <a:noFill/>
          <a:ln>
            <a:noFill/>
          </a:ln>
        </p:spPr>
        <p:txBody>
          <a:bodyPr spcFirstLastPara="1" wrap="square" lIns="91425" tIns="91425" rIns="91425" bIns="91425" rtlCol="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9pPr>
          </a:lstStyle>
          <a:p>
            <a:pPr marL="0" lvl="0" indent="0" algn="r" rtl="0">
              <a:spcBef>
                <a:spcPts val="0"/>
              </a:spcBef>
              <a:spcAft>
                <a:spcPts val="0"/>
              </a:spcAft>
              <a:buNone/>
            </a:pPr>
            <a:fld id="{00000000-1234-1234-1234-123412341234}" type="slidenum">
              <a:rPr lang="en"/>
              <a:t>‹#›</a:t>
            </a:fld>
            <a:endParaRPr dirty="0"/>
          </a:p>
        </p:txBody>
      </p:sp>
      <p:sp>
        <p:nvSpPr>
          <p:cNvPr id="157" name="Google Shape;157;p35"/>
          <p:cNvSpPr txBox="1"/>
          <p:nvPr/>
        </p:nvSpPr>
        <p:spPr>
          <a:xfrm>
            <a:off x="3437175" y="209050"/>
            <a:ext cx="5350800" cy="841800"/>
          </a:xfrm>
          <a:prstGeom prst="rect">
            <a:avLst/>
          </a:prstGeom>
          <a:noFill/>
          <a:ln>
            <a:noFill/>
          </a:ln>
        </p:spPr>
        <p:txBody>
          <a:bodyPr spcFirstLastPara="1" wrap="square" lIns="36000" tIns="36000" rIns="36000" bIns="36000" rtlCol="0" anchor="b"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dirty="0">
              <a:solidFill>
                <a:srgbClr val="21140C"/>
              </a:solidFill>
              <a:latin typeface="Poppins"/>
              <a:ea typeface="Poppins"/>
              <a:cs typeface="Poppins"/>
              <a:sym typeface="Poppins"/>
            </a:endParaRPr>
          </a:p>
        </p:txBody>
      </p:sp>
      <p:cxnSp>
        <p:nvCxnSpPr>
          <p:cNvPr id="158" name="Google Shape;158;p35"/>
          <p:cNvCxnSpPr/>
          <p:nvPr/>
        </p:nvCxnSpPr>
        <p:spPr>
          <a:xfrm>
            <a:off x="3392625" y="1131600"/>
            <a:ext cx="4124700" cy="0"/>
          </a:xfrm>
          <a:prstGeom prst="straightConnector1">
            <a:avLst/>
          </a:prstGeom>
          <a:noFill/>
          <a:ln w="28575" cap="flat" cmpd="sng">
            <a:solidFill>
              <a:schemeClr val="lt2"/>
            </a:solidFill>
            <a:prstDash val="solid"/>
            <a:round/>
            <a:headEnd type="none" w="sm" len="sm"/>
            <a:tailEnd type="none" w="sm" len="sm"/>
          </a:ln>
        </p:spPr>
      </p:cxnSp>
      <p:sp>
        <p:nvSpPr>
          <p:cNvPr id="159" name="Google Shape;159;p35"/>
          <p:cNvSpPr txBox="1"/>
          <p:nvPr/>
        </p:nvSpPr>
        <p:spPr>
          <a:xfrm>
            <a:off x="3437175" y="1246100"/>
            <a:ext cx="4807800" cy="442200"/>
          </a:xfrm>
          <a:prstGeom prst="rect">
            <a:avLst/>
          </a:prstGeom>
          <a:noFill/>
          <a:ln>
            <a:noFill/>
          </a:ln>
        </p:spPr>
        <p:txBody>
          <a:bodyPr spcFirstLastPara="1" wrap="square" lIns="36000" tIns="36000" rIns="36000" bIns="36000" rtlCol="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21140C"/>
              </a:solidFill>
              <a:latin typeface="Poppins SemiBold"/>
              <a:ea typeface="Poppins SemiBold"/>
              <a:cs typeface="Poppins SemiBold"/>
              <a:sym typeface="Poppins SemiBold"/>
            </a:endParaRPr>
          </a:p>
        </p:txBody>
      </p:sp>
      <p:sp>
        <p:nvSpPr>
          <p:cNvPr id="160" name="Google Shape;160;p35"/>
          <p:cNvSpPr txBox="1">
            <a:spLocks noGrp="1"/>
          </p:cNvSpPr>
          <p:nvPr>
            <p:ph type="title"/>
          </p:nvPr>
        </p:nvSpPr>
        <p:spPr>
          <a:xfrm>
            <a:off x="3316425" y="307775"/>
            <a:ext cx="4858500" cy="743100"/>
          </a:xfrm>
          <a:prstGeom prst="rect">
            <a:avLst/>
          </a:prstGeom>
          <a:noFill/>
          <a:ln>
            <a:noFill/>
          </a:ln>
        </p:spPr>
        <p:txBody>
          <a:bodyPr spcFirstLastPara="1" wrap="square" lIns="91425" tIns="0" rIns="91425" bIns="91425" rtlCol="0" anchor="b" anchorCtr="0">
            <a:noAutofit/>
          </a:bodyPr>
          <a:lstStyle>
            <a:lvl1pPr lvl="0" algn="l" rtl="0">
              <a:lnSpc>
                <a:spcPct val="100000"/>
              </a:lnSpc>
              <a:spcBef>
                <a:spcPts val="0"/>
              </a:spcBef>
              <a:spcAft>
                <a:spcPts val="0"/>
              </a:spcAft>
              <a:buSzPts val="2400"/>
              <a:buNone/>
              <a:defRPr sz="2400" b="1">
                <a:latin typeface="Poppins"/>
                <a:ea typeface="Poppins"/>
                <a:cs typeface="Poppins"/>
                <a:sym typeface="Poppins"/>
              </a:defRPr>
            </a:lvl1pPr>
            <a:lvl2pPr lvl="1" algn="l" rtl="0">
              <a:lnSpc>
                <a:spcPct val="100000"/>
              </a:lnSpc>
              <a:spcBef>
                <a:spcPts val="0"/>
              </a:spcBef>
              <a:spcAft>
                <a:spcPts val="0"/>
              </a:spcAft>
              <a:buSzPts val="1400"/>
              <a:buNone/>
              <a:defRPr>
                <a:solidFill>
                  <a:schemeClr val="dk2"/>
                </a:solidFill>
                <a:latin typeface="Poppins"/>
                <a:ea typeface="Poppins"/>
                <a:cs typeface="Poppins"/>
                <a:sym typeface="Poppins"/>
              </a:defRPr>
            </a:lvl2pPr>
            <a:lvl3pPr lvl="2" algn="l" rtl="0">
              <a:lnSpc>
                <a:spcPct val="100000"/>
              </a:lnSpc>
              <a:spcBef>
                <a:spcPts val="0"/>
              </a:spcBef>
              <a:spcAft>
                <a:spcPts val="0"/>
              </a:spcAft>
              <a:buSzPts val="1400"/>
              <a:buNone/>
              <a:defRPr>
                <a:solidFill>
                  <a:schemeClr val="dk2"/>
                </a:solidFill>
                <a:latin typeface="Poppins"/>
                <a:ea typeface="Poppins"/>
                <a:cs typeface="Poppins"/>
                <a:sym typeface="Poppins"/>
              </a:defRPr>
            </a:lvl3pPr>
            <a:lvl4pPr lvl="3" algn="l" rtl="0">
              <a:lnSpc>
                <a:spcPct val="100000"/>
              </a:lnSpc>
              <a:spcBef>
                <a:spcPts val="0"/>
              </a:spcBef>
              <a:spcAft>
                <a:spcPts val="0"/>
              </a:spcAft>
              <a:buSzPts val="1400"/>
              <a:buNone/>
              <a:defRPr>
                <a:solidFill>
                  <a:schemeClr val="dk2"/>
                </a:solidFill>
                <a:latin typeface="Poppins"/>
                <a:ea typeface="Poppins"/>
                <a:cs typeface="Poppins"/>
                <a:sym typeface="Poppins"/>
              </a:defRPr>
            </a:lvl4pPr>
            <a:lvl5pPr lvl="4" algn="l" rtl="0">
              <a:lnSpc>
                <a:spcPct val="100000"/>
              </a:lnSpc>
              <a:spcBef>
                <a:spcPts val="0"/>
              </a:spcBef>
              <a:spcAft>
                <a:spcPts val="0"/>
              </a:spcAft>
              <a:buSzPts val="1400"/>
              <a:buNone/>
              <a:defRPr>
                <a:solidFill>
                  <a:schemeClr val="dk2"/>
                </a:solidFill>
                <a:latin typeface="Poppins"/>
                <a:ea typeface="Poppins"/>
                <a:cs typeface="Poppins"/>
                <a:sym typeface="Poppins"/>
              </a:defRPr>
            </a:lvl5pPr>
            <a:lvl6pPr lvl="5" algn="l" rtl="0">
              <a:lnSpc>
                <a:spcPct val="100000"/>
              </a:lnSpc>
              <a:spcBef>
                <a:spcPts val="0"/>
              </a:spcBef>
              <a:spcAft>
                <a:spcPts val="0"/>
              </a:spcAft>
              <a:buSzPts val="1400"/>
              <a:buNone/>
              <a:defRPr>
                <a:solidFill>
                  <a:schemeClr val="dk2"/>
                </a:solidFill>
                <a:latin typeface="Poppins"/>
                <a:ea typeface="Poppins"/>
                <a:cs typeface="Poppins"/>
                <a:sym typeface="Poppins"/>
              </a:defRPr>
            </a:lvl6pPr>
            <a:lvl7pPr lvl="6" algn="l" rtl="0">
              <a:lnSpc>
                <a:spcPct val="100000"/>
              </a:lnSpc>
              <a:spcBef>
                <a:spcPts val="0"/>
              </a:spcBef>
              <a:spcAft>
                <a:spcPts val="0"/>
              </a:spcAft>
              <a:buSzPts val="1400"/>
              <a:buNone/>
              <a:defRPr>
                <a:solidFill>
                  <a:schemeClr val="dk2"/>
                </a:solidFill>
                <a:latin typeface="Poppins"/>
                <a:ea typeface="Poppins"/>
                <a:cs typeface="Poppins"/>
                <a:sym typeface="Poppins"/>
              </a:defRPr>
            </a:lvl7pPr>
            <a:lvl8pPr lvl="7" algn="l" rtl="0">
              <a:lnSpc>
                <a:spcPct val="100000"/>
              </a:lnSpc>
              <a:spcBef>
                <a:spcPts val="0"/>
              </a:spcBef>
              <a:spcAft>
                <a:spcPts val="0"/>
              </a:spcAft>
              <a:buSzPts val="1400"/>
              <a:buNone/>
              <a:defRPr>
                <a:solidFill>
                  <a:schemeClr val="dk2"/>
                </a:solidFill>
                <a:latin typeface="Poppins"/>
                <a:ea typeface="Poppins"/>
                <a:cs typeface="Poppins"/>
                <a:sym typeface="Poppins"/>
              </a:defRPr>
            </a:lvl8pPr>
            <a:lvl9pPr lvl="8" algn="l" rtl="0">
              <a:lnSpc>
                <a:spcPct val="100000"/>
              </a:lnSpc>
              <a:spcBef>
                <a:spcPts val="0"/>
              </a:spcBef>
              <a:spcAft>
                <a:spcPts val="0"/>
              </a:spcAft>
              <a:buSzPts val="1400"/>
              <a:buNone/>
              <a:defRPr>
                <a:solidFill>
                  <a:schemeClr val="dk2"/>
                </a:solidFill>
                <a:latin typeface="Poppins"/>
                <a:ea typeface="Poppins"/>
                <a:cs typeface="Poppins"/>
                <a:sym typeface="Poppins"/>
              </a:defRPr>
            </a:lvl9pPr>
          </a:lstStyle>
          <a:p>
            <a:pPr rtl="0"/>
            <a:endParaRPr/>
          </a:p>
        </p:txBody>
      </p:sp>
      <p:sp>
        <p:nvSpPr>
          <p:cNvPr id="161" name="Google Shape;161;p35"/>
          <p:cNvSpPr txBox="1">
            <a:spLocks noGrp="1"/>
          </p:cNvSpPr>
          <p:nvPr>
            <p:ph type="title" idx="2"/>
          </p:nvPr>
        </p:nvSpPr>
        <p:spPr>
          <a:xfrm>
            <a:off x="3316425" y="1246100"/>
            <a:ext cx="4858500" cy="517200"/>
          </a:xfrm>
          <a:prstGeom prst="rect">
            <a:avLst/>
          </a:prstGeom>
          <a:noFill/>
          <a:ln>
            <a:noFill/>
          </a:ln>
        </p:spPr>
        <p:txBody>
          <a:bodyPr spcFirstLastPara="1" wrap="square" lIns="91425" tIns="0" rIns="91425" bIns="91425" rtlCol="0" anchor="t" anchorCtr="0">
            <a:noAutofit/>
          </a:bodyPr>
          <a:lstStyle>
            <a:lvl1pPr lvl="0" algn="l" rtl="0">
              <a:lnSpc>
                <a:spcPct val="100000"/>
              </a:lnSpc>
              <a:spcBef>
                <a:spcPts val="0"/>
              </a:spcBef>
              <a:spcAft>
                <a:spcPts val="0"/>
              </a:spcAft>
              <a:buSzPts val="1200"/>
              <a:buNone/>
              <a:defRPr sz="1200"/>
            </a:lvl1pPr>
            <a:lvl2pPr lvl="1" algn="l" rtl="0">
              <a:lnSpc>
                <a:spcPct val="100000"/>
              </a:lnSpc>
              <a:spcBef>
                <a:spcPts val="0"/>
              </a:spcBef>
              <a:spcAft>
                <a:spcPts val="0"/>
              </a:spcAft>
              <a:buSzPts val="1200"/>
              <a:buNone/>
              <a:defRPr sz="1200">
                <a:solidFill>
                  <a:schemeClr val="dk2"/>
                </a:solidFill>
              </a:defRPr>
            </a:lvl2pPr>
            <a:lvl3pPr lvl="2" algn="l" rtl="0">
              <a:lnSpc>
                <a:spcPct val="100000"/>
              </a:lnSpc>
              <a:spcBef>
                <a:spcPts val="0"/>
              </a:spcBef>
              <a:spcAft>
                <a:spcPts val="0"/>
              </a:spcAft>
              <a:buSzPts val="1200"/>
              <a:buNone/>
              <a:defRPr sz="1200">
                <a:solidFill>
                  <a:schemeClr val="dk2"/>
                </a:solidFill>
              </a:defRPr>
            </a:lvl3pPr>
            <a:lvl4pPr lvl="3" algn="l" rtl="0">
              <a:lnSpc>
                <a:spcPct val="100000"/>
              </a:lnSpc>
              <a:spcBef>
                <a:spcPts val="0"/>
              </a:spcBef>
              <a:spcAft>
                <a:spcPts val="0"/>
              </a:spcAft>
              <a:buSzPts val="1200"/>
              <a:buNone/>
              <a:defRPr sz="1200">
                <a:solidFill>
                  <a:schemeClr val="dk2"/>
                </a:solidFill>
              </a:defRPr>
            </a:lvl4pPr>
            <a:lvl5pPr lvl="4" algn="l" rtl="0">
              <a:lnSpc>
                <a:spcPct val="100000"/>
              </a:lnSpc>
              <a:spcBef>
                <a:spcPts val="0"/>
              </a:spcBef>
              <a:spcAft>
                <a:spcPts val="0"/>
              </a:spcAft>
              <a:buSzPts val="1200"/>
              <a:buNone/>
              <a:defRPr sz="1200">
                <a:solidFill>
                  <a:schemeClr val="dk2"/>
                </a:solidFill>
              </a:defRPr>
            </a:lvl5pPr>
            <a:lvl6pPr lvl="5" algn="l" rtl="0">
              <a:lnSpc>
                <a:spcPct val="100000"/>
              </a:lnSpc>
              <a:spcBef>
                <a:spcPts val="0"/>
              </a:spcBef>
              <a:spcAft>
                <a:spcPts val="0"/>
              </a:spcAft>
              <a:buSzPts val="1200"/>
              <a:buNone/>
              <a:defRPr sz="1200">
                <a:solidFill>
                  <a:schemeClr val="dk2"/>
                </a:solidFill>
              </a:defRPr>
            </a:lvl6pPr>
            <a:lvl7pPr lvl="6" algn="l" rtl="0">
              <a:lnSpc>
                <a:spcPct val="100000"/>
              </a:lnSpc>
              <a:spcBef>
                <a:spcPts val="0"/>
              </a:spcBef>
              <a:spcAft>
                <a:spcPts val="0"/>
              </a:spcAft>
              <a:buSzPts val="1200"/>
              <a:buNone/>
              <a:defRPr sz="1200">
                <a:solidFill>
                  <a:schemeClr val="dk2"/>
                </a:solidFill>
              </a:defRPr>
            </a:lvl7pPr>
            <a:lvl8pPr lvl="7" algn="l" rtl="0">
              <a:lnSpc>
                <a:spcPct val="100000"/>
              </a:lnSpc>
              <a:spcBef>
                <a:spcPts val="0"/>
              </a:spcBef>
              <a:spcAft>
                <a:spcPts val="0"/>
              </a:spcAft>
              <a:buSzPts val="1200"/>
              <a:buNone/>
              <a:defRPr sz="1200">
                <a:solidFill>
                  <a:schemeClr val="dk2"/>
                </a:solidFill>
              </a:defRPr>
            </a:lvl8pPr>
            <a:lvl9pPr lvl="8" algn="l" rtl="0">
              <a:lnSpc>
                <a:spcPct val="100000"/>
              </a:lnSpc>
              <a:spcBef>
                <a:spcPts val="0"/>
              </a:spcBef>
              <a:spcAft>
                <a:spcPts val="0"/>
              </a:spcAft>
              <a:buSzPts val="1200"/>
              <a:buNone/>
              <a:defRPr sz="1200">
                <a:solidFill>
                  <a:schemeClr val="dk2"/>
                </a:solidFill>
              </a:defRPr>
            </a:lvl9pPr>
          </a:lstStyle>
          <a:p>
            <a:pPr rtl="0"/>
            <a:endParaRPr/>
          </a:p>
        </p:txBody>
      </p:sp>
      <p:sp>
        <p:nvSpPr>
          <p:cNvPr id="162" name="Google Shape;162;p35"/>
          <p:cNvSpPr txBox="1">
            <a:spLocks noGrp="1"/>
          </p:cNvSpPr>
          <p:nvPr>
            <p:ph type="title" idx="3"/>
          </p:nvPr>
        </p:nvSpPr>
        <p:spPr>
          <a:xfrm>
            <a:off x="3316425" y="1958525"/>
            <a:ext cx="4858500" cy="517200"/>
          </a:xfrm>
          <a:prstGeom prst="rect">
            <a:avLst/>
          </a:prstGeom>
          <a:noFill/>
          <a:ln>
            <a:noFill/>
          </a:ln>
        </p:spPr>
        <p:txBody>
          <a:bodyPr spcFirstLastPara="1" wrap="square" lIns="91425" tIns="0" rIns="91425" bIns="91425" rtlCol="0" anchor="t" anchorCtr="0">
            <a:noAutofit/>
          </a:bodyPr>
          <a:lstStyle>
            <a:lvl1pPr lvl="0" algn="l" rtl="0">
              <a:lnSpc>
                <a:spcPct val="100000"/>
              </a:lnSpc>
              <a:spcBef>
                <a:spcPts val="0"/>
              </a:spcBef>
              <a:spcAft>
                <a:spcPts val="0"/>
              </a:spcAft>
              <a:buSzPts val="950"/>
              <a:buNone/>
              <a:defRPr sz="950">
                <a:latin typeface="Mulish"/>
                <a:ea typeface="Mulish"/>
                <a:cs typeface="Mulish"/>
                <a:sym typeface="Mulish"/>
              </a:defRPr>
            </a:lvl1pPr>
            <a:lvl2pPr lvl="1" algn="l" rtl="0">
              <a:lnSpc>
                <a:spcPct val="100000"/>
              </a:lnSpc>
              <a:spcBef>
                <a:spcPts val="0"/>
              </a:spcBef>
              <a:spcAft>
                <a:spcPts val="0"/>
              </a:spcAft>
              <a:buSzPts val="1200"/>
              <a:buNone/>
              <a:defRPr sz="1200">
                <a:solidFill>
                  <a:schemeClr val="dk2"/>
                </a:solidFill>
              </a:defRPr>
            </a:lvl2pPr>
            <a:lvl3pPr lvl="2" algn="l" rtl="0">
              <a:lnSpc>
                <a:spcPct val="100000"/>
              </a:lnSpc>
              <a:spcBef>
                <a:spcPts val="0"/>
              </a:spcBef>
              <a:spcAft>
                <a:spcPts val="0"/>
              </a:spcAft>
              <a:buSzPts val="1200"/>
              <a:buNone/>
              <a:defRPr sz="1200">
                <a:solidFill>
                  <a:schemeClr val="dk2"/>
                </a:solidFill>
              </a:defRPr>
            </a:lvl3pPr>
            <a:lvl4pPr lvl="3" algn="l" rtl="0">
              <a:lnSpc>
                <a:spcPct val="100000"/>
              </a:lnSpc>
              <a:spcBef>
                <a:spcPts val="0"/>
              </a:spcBef>
              <a:spcAft>
                <a:spcPts val="0"/>
              </a:spcAft>
              <a:buSzPts val="1200"/>
              <a:buNone/>
              <a:defRPr sz="1200">
                <a:solidFill>
                  <a:schemeClr val="dk2"/>
                </a:solidFill>
              </a:defRPr>
            </a:lvl4pPr>
            <a:lvl5pPr lvl="4" algn="l" rtl="0">
              <a:lnSpc>
                <a:spcPct val="100000"/>
              </a:lnSpc>
              <a:spcBef>
                <a:spcPts val="0"/>
              </a:spcBef>
              <a:spcAft>
                <a:spcPts val="0"/>
              </a:spcAft>
              <a:buSzPts val="1200"/>
              <a:buNone/>
              <a:defRPr sz="1200">
                <a:solidFill>
                  <a:schemeClr val="dk2"/>
                </a:solidFill>
              </a:defRPr>
            </a:lvl5pPr>
            <a:lvl6pPr lvl="5" algn="l" rtl="0">
              <a:lnSpc>
                <a:spcPct val="100000"/>
              </a:lnSpc>
              <a:spcBef>
                <a:spcPts val="0"/>
              </a:spcBef>
              <a:spcAft>
                <a:spcPts val="0"/>
              </a:spcAft>
              <a:buSzPts val="1200"/>
              <a:buNone/>
              <a:defRPr sz="1200">
                <a:solidFill>
                  <a:schemeClr val="dk2"/>
                </a:solidFill>
              </a:defRPr>
            </a:lvl6pPr>
            <a:lvl7pPr lvl="6" algn="l" rtl="0">
              <a:lnSpc>
                <a:spcPct val="100000"/>
              </a:lnSpc>
              <a:spcBef>
                <a:spcPts val="0"/>
              </a:spcBef>
              <a:spcAft>
                <a:spcPts val="0"/>
              </a:spcAft>
              <a:buSzPts val="1200"/>
              <a:buNone/>
              <a:defRPr sz="1200">
                <a:solidFill>
                  <a:schemeClr val="dk2"/>
                </a:solidFill>
              </a:defRPr>
            </a:lvl7pPr>
            <a:lvl8pPr lvl="7" algn="l" rtl="0">
              <a:lnSpc>
                <a:spcPct val="100000"/>
              </a:lnSpc>
              <a:spcBef>
                <a:spcPts val="0"/>
              </a:spcBef>
              <a:spcAft>
                <a:spcPts val="0"/>
              </a:spcAft>
              <a:buSzPts val="1200"/>
              <a:buNone/>
              <a:defRPr sz="1200">
                <a:solidFill>
                  <a:schemeClr val="dk2"/>
                </a:solidFill>
              </a:defRPr>
            </a:lvl8pPr>
            <a:lvl9pPr lvl="8" algn="l" rtl="0">
              <a:lnSpc>
                <a:spcPct val="100000"/>
              </a:lnSpc>
              <a:spcBef>
                <a:spcPts val="0"/>
              </a:spcBef>
              <a:spcAft>
                <a:spcPts val="0"/>
              </a:spcAft>
              <a:buSzPts val="1200"/>
              <a:buNone/>
              <a:defRPr sz="1200">
                <a:solidFill>
                  <a:schemeClr val="dk2"/>
                </a:solidFill>
              </a:defRPr>
            </a:lvl9pPr>
          </a:lstStyle>
          <a:p>
            <a:pPr rtl="0"/>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slide">
  <p:cSld name="TITLE_2">
    <p:bg>
      <p:bgPr>
        <a:solidFill>
          <a:schemeClr val="lt2"/>
        </a:solidFill>
        <a:effectLst/>
      </p:bgPr>
    </p:bg>
    <p:spTree>
      <p:nvGrpSpPr>
        <p:cNvPr id="1" name="Shape 163"/>
        <p:cNvGrpSpPr/>
        <p:nvPr/>
      </p:nvGrpSpPr>
      <p:grpSpPr>
        <a:xfrm>
          <a:off x="0" y="0"/>
          <a:ext cx="0" cy="0"/>
          <a:chOff x="0" y="0"/>
          <a:chExt cx="0" cy="0"/>
        </a:xfrm>
      </p:grpSpPr>
      <p:sp>
        <p:nvSpPr>
          <p:cNvPr id="164" name="Google Shape;164;p36"/>
          <p:cNvSpPr txBox="1">
            <a:spLocks noGrp="1"/>
          </p:cNvSpPr>
          <p:nvPr>
            <p:ph type="sldNum" idx="12"/>
          </p:nvPr>
        </p:nvSpPr>
        <p:spPr>
          <a:xfrm>
            <a:off x="8157896" y="4749900"/>
            <a:ext cx="863400" cy="393600"/>
          </a:xfrm>
          <a:prstGeom prst="rect">
            <a:avLst/>
          </a:prstGeom>
          <a:noFill/>
          <a:ln>
            <a:noFill/>
          </a:ln>
        </p:spPr>
        <p:txBody>
          <a:bodyPr spcFirstLastPara="1" wrap="square" lIns="91425" tIns="91425" rIns="91425" bIns="91425" rtlCol="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9pPr>
          </a:lstStyle>
          <a:p>
            <a:pPr marL="0" lvl="0" indent="0" algn="r" rtl="0">
              <a:spcBef>
                <a:spcPts val="0"/>
              </a:spcBef>
              <a:spcAft>
                <a:spcPts val="0"/>
              </a:spcAft>
              <a:buNone/>
            </a:pPr>
            <a:fld id="{00000000-1234-1234-1234-123412341234}" type="slidenum">
              <a:rPr lang="en"/>
              <a:t>‹#›</a:t>
            </a:fld>
            <a:endParaRPr dirty="0"/>
          </a:p>
        </p:txBody>
      </p:sp>
      <p:sp>
        <p:nvSpPr>
          <p:cNvPr id="165" name="Google Shape;165;p36"/>
          <p:cNvSpPr txBox="1">
            <a:spLocks noGrp="1"/>
          </p:cNvSpPr>
          <p:nvPr>
            <p:ph type="title"/>
          </p:nvPr>
        </p:nvSpPr>
        <p:spPr>
          <a:xfrm>
            <a:off x="450000" y="307775"/>
            <a:ext cx="6665400" cy="534000"/>
          </a:xfrm>
          <a:prstGeom prst="rect">
            <a:avLst/>
          </a:prstGeom>
          <a:noFill/>
          <a:ln>
            <a:noFill/>
          </a:ln>
        </p:spPr>
        <p:txBody>
          <a:bodyPr spcFirstLastPara="1" wrap="square" lIns="91425" tIns="0" rIns="91425" bIns="91425" rtlCol="0" anchor="t" anchorCtr="0">
            <a:noAutofit/>
          </a:bodyPr>
          <a:lstStyle>
            <a:lvl1pPr lvl="0" algn="l" rtl="0">
              <a:lnSpc>
                <a:spcPct val="100000"/>
              </a:lnSpc>
              <a:spcBef>
                <a:spcPts val="0"/>
              </a:spcBef>
              <a:spcAft>
                <a:spcPts val="0"/>
              </a:spcAft>
              <a:buSzPts val="2400"/>
              <a:buNone/>
              <a:defRPr sz="2400" b="1">
                <a:latin typeface="Poppins"/>
                <a:ea typeface="Poppins"/>
                <a:cs typeface="Poppins"/>
                <a:sym typeface="Poppins"/>
              </a:defRPr>
            </a:lvl1pPr>
            <a:lvl2pPr lvl="1" algn="l" rtl="0">
              <a:lnSpc>
                <a:spcPct val="100000"/>
              </a:lnSpc>
              <a:spcBef>
                <a:spcPts val="0"/>
              </a:spcBef>
              <a:spcAft>
                <a:spcPts val="0"/>
              </a:spcAft>
              <a:buSzPts val="1400"/>
              <a:buNone/>
              <a:defRPr>
                <a:solidFill>
                  <a:schemeClr val="dk2"/>
                </a:solidFill>
                <a:latin typeface="Poppins"/>
                <a:ea typeface="Poppins"/>
                <a:cs typeface="Poppins"/>
                <a:sym typeface="Poppins"/>
              </a:defRPr>
            </a:lvl2pPr>
            <a:lvl3pPr lvl="2" algn="l" rtl="0">
              <a:lnSpc>
                <a:spcPct val="100000"/>
              </a:lnSpc>
              <a:spcBef>
                <a:spcPts val="0"/>
              </a:spcBef>
              <a:spcAft>
                <a:spcPts val="0"/>
              </a:spcAft>
              <a:buSzPts val="1400"/>
              <a:buNone/>
              <a:defRPr>
                <a:solidFill>
                  <a:schemeClr val="dk2"/>
                </a:solidFill>
                <a:latin typeface="Poppins"/>
                <a:ea typeface="Poppins"/>
                <a:cs typeface="Poppins"/>
                <a:sym typeface="Poppins"/>
              </a:defRPr>
            </a:lvl3pPr>
            <a:lvl4pPr lvl="3" algn="l" rtl="0">
              <a:lnSpc>
                <a:spcPct val="100000"/>
              </a:lnSpc>
              <a:spcBef>
                <a:spcPts val="0"/>
              </a:spcBef>
              <a:spcAft>
                <a:spcPts val="0"/>
              </a:spcAft>
              <a:buSzPts val="1400"/>
              <a:buNone/>
              <a:defRPr>
                <a:solidFill>
                  <a:schemeClr val="dk2"/>
                </a:solidFill>
                <a:latin typeface="Poppins"/>
                <a:ea typeface="Poppins"/>
                <a:cs typeface="Poppins"/>
                <a:sym typeface="Poppins"/>
              </a:defRPr>
            </a:lvl4pPr>
            <a:lvl5pPr lvl="4" algn="l" rtl="0">
              <a:lnSpc>
                <a:spcPct val="100000"/>
              </a:lnSpc>
              <a:spcBef>
                <a:spcPts val="0"/>
              </a:spcBef>
              <a:spcAft>
                <a:spcPts val="0"/>
              </a:spcAft>
              <a:buSzPts val="1400"/>
              <a:buNone/>
              <a:defRPr>
                <a:solidFill>
                  <a:schemeClr val="dk2"/>
                </a:solidFill>
                <a:latin typeface="Poppins"/>
                <a:ea typeface="Poppins"/>
                <a:cs typeface="Poppins"/>
                <a:sym typeface="Poppins"/>
              </a:defRPr>
            </a:lvl5pPr>
            <a:lvl6pPr lvl="5" algn="l" rtl="0">
              <a:lnSpc>
                <a:spcPct val="100000"/>
              </a:lnSpc>
              <a:spcBef>
                <a:spcPts val="0"/>
              </a:spcBef>
              <a:spcAft>
                <a:spcPts val="0"/>
              </a:spcAft>
              <a:buSzPts val="1400"/>
              <a:buNone/>
              <a:defRPr>
                <a:solidFill>
                  <a:schemeClr val="dk2"/>
                </a:solidFill>
                <a:latin typeface="Poppins"/>
                <a:ea typeface="Poppins"/>
                <a:cs typeface="Poppins"/>
                <a:sym typeface="Poppins"/>
              </a:defRPr>
            </a:lvl6pPr>
            <a:lvl7pPr lvl="6" algn="l" rtl="0">
              <a:lnSpc>
                <a:spcPct val="100000"/>
              </a:lnSpc>
              <a:spcBef>
                <a:spcPts val="0"/>
              </a:spcBef>
              <a:spcAft>
                <a:spcPts val="0"/>
              </a:spcAft>
              <a:buSzPts val="1400"/>
              <a:buNone/>
              <a:defRPr>
                <a:solidFill>
                  <a:schemeClr val="dk2"/>
                </a:solidFill>
                <a:latin typeface="Poppins"/>
                <a:ea typeface="Poppins"/>
                <a:cs typeface="Poppins"/>
                <a:sym typeface="Poppins"/>
              </a:defRPr>
            </a:lvl7pPr>
            <a:lvl8pPr lvl="7" algn="l" rtl="0">
              <a:lnSpc>
                <a:spcPct val="100000"/>
              </a:lnSpc>
              <a:spcBef>
                <a:spcPts val="0"/>
              </a:spcBef>
              <a:spcAft>
                <a:spcPts val="0"/>
              </a:spcAft>
              <a:buSzPts val="1400"/>
              <a:buNone/>
              <a:defRPr>
                <a:solidFill>
                  <a:schemeClr val="dk2"/>
                </a:solidFill>
                <a:latin typeface="Poppins"/>
                <a:ea typeface="Poppins"/>
                <a:cs typeface="Poppins"/>
                <a:sym typeface="Poppins"/>
              </a:defRPr>
            </a:lvl8pPr>
            <a:lvl9pPr lvl="8" algn="l" rtl="0">
              <a:lnSpc>
                <a:spcPct val="100000"/>
              </a:lnSpc>
              <a:spcBef>
                <a:spcPts val="0"/>
              </a:spcBef>
              <a:spcAft>
                <a:spcPts val="0"/>
              </a:spcAft>
              <a:buSzPts val="1400"/>
              <a:buNone/>
              <a:defRPr>
                <a:solidFill>
                  <a:schemeClr val="dk2"/>
                </a:solidFill>
                <a:latin typeface="Poppins"/>
                <a:ea typeface="Poppins"/>
                <a:cs typeface="Poppins"/>
                <a:sym typeface="Poppins"/>
              </a:defRPr>
            </a:lvl9pPr>
          </a:lstStyle>
          <a:p>
            <a:pPr rtl="0"/>
            <a:endParaRPr/>
          </a:p>
        </p:txBody>
      </p:sp>
      <p:cxnSp>
        <p:nvCxnSpPr>
          <p:cNvPr id="166" name="Google Shape;166;p36"/>
          <p:cNvCxnSpPr/>
          <p:nvPr/>
        </p:nvCxnSpPr>
        <p:spPr>
          <a:xfrm>
            <a:off x="547650" y="861875"/>
            <a:ext cx="586200" cy="0"/>
          </a:xfrm>
          <a:prstGeom prst="straightConnector1">
            <a:avLst/>
          </a:prstGeom>
          <a:noFill/>
          <a:ln w="38100" cap="flat" cmpd="sng">
            <a:solidFill>
              <a:schemeClr val="dk2"/>
            </a:solidFill>
            <a:prstDash val="solid"/>
            <a:round/>
            <a:headEnd type="none" w="sm" len="sm"/>
            <a:tailEnd type="none" w="sm" len="sm"/>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Divider for full bleed image">
  <p:cSld name="TITLE_1">
    <p:bg>
      <p:bgPr>
        <a:solidFill>
          <a:schemeClr val="dk2"/>
        </a:solidFill>
        <a:effectLst/>
      </p:bgPr>
    </p:bg>
    <p:spTree>
      <p:nvGrpSpPr>
        <p:cNvPr id="1" name="Shape 167"/>
        <p:cNvGrpSpPr/>
        <p:nvPr/>
      </p:nvGrpSpPr>
      <p:grpSpPr>
        <a:xfrm>
          <a:off x="0" y="0"/>
          <a:ext cx="0" cy="0"/>
          <a:chOff x="0" y="0"/>
          <a:chExt cx="0" cy="0"/>
        </a:xfrm>
      </p:grpSpPr>
      <p:sp>
        <p:nvSpPr>
          <p:cNvPr id="168" name="Google Shape;168;p37"/>
          <p:cNvSpPr txBox="1">
            <a:spLocks noGrp="1"/>
          </p:cNvSpPr>
          <p:nvPr>
            <p:ph type="title"/>
          </p:nvPr>
        </p:nvSpPr>
        <p:spPr>
          <a:xfrm>
            <a:off x="450000" y="307775"/>
            <a:ext cx="6665400" cy="534000"/>
          </a:xfrm>
          <a:prstGeom prst="rect">
            <a:avLst/>
          </a:prstGeom>
          <a:noFill/>
          <a:ln>
            <a:noFill/>
          </a:ln>
        </p:spPr>
        <p:txBody>
          <a:bodyPr spcFirstLastPara="1" wrap="square" lIns="91425" tIns="0" rIns="91425" bIns="91425" rtlCol="0" anchor="t" anchorCtr="0">
            <a:noAutofit/>
          </a:bodyPr>
          <a:lstStyle>
            <a:lvl1pPr lvl="0" algn="l" rtl="0">
              <a:lnSpc>
                <a:spcPct val="100000"/>
              </a:lnSpc>
              <a:spcBef>
                <a:spcPts val="0"/>
              </a:spcBef>
              <a:spcAft>
                <a:spcPts val="0"/>
              </a:spcAft>
              <a:buSzPts val="2400"/>
              <a:buNone/>
              <a:defRPr sz="2400" b="1">
                <a:solidFill>
                  <a:schemeClr val="lt2"/>
                </a:solidFill>
                <a:latin typeface="Poppins"/>
                <a:ea typeface="Poppins"/>
                <a:cs typeface="Poppins"/>
                <a:sym typeface="Poppins"/>
              </a:defRPr>
            </a:lvl1pPr>
            <a:lvl2pPr lvl="1" algn="l" rtl="0">
              <a:lnSpc>
                <a:spcPct val="100000"/>
              </a:lnSpc>
              <a:spcBef>
                <a:spcPts val="0"/>
              </a:spcBef>
              <a:spcAft>
                <a:spcPts val="0"/>
              </a:spcAft>
              <a:buSzPts val="1400"/>
              <a:buNone/>
              <a:defRPr>
                <a:latin typeface="Poppins"/>
                <a:ea typeface="Poppins"/>
                <a:cs typeface="Poppins"/>
                <a:sym typeface="Poppins"/>
              </a:defRPr>
            </a:lvl2pPr>
            <a:lvl3pPr lvl="2" algn="l" rtl="0">
              <a:lnSpc>
                <a:spcPct val="100000"/>
              </a:lnSpc>
              <a:spcBef>
                <a:spcPts val="0"/>
              </a:spcBef>
              <a:spcAft>
                <a:spcPts val="0"/>
              </a:spcAft>
              <a:buSzPts val="1400"/>
              <a:buNone/>
              <a:defRPr>
                <a:latin typeface="Poppins"/>
                <a:ea typeface="Poppins"/>
                <a:cs typeface="Poppins"/>
                <a:sym typeface="Poppins"/>
              </a:defRPr>
            </a:lvl3pPr>
            <a:lvl4pPr lvl="3" algn="l" rtl="0">
              <a:lnSpc>
                <a:spcPct val="100000"/>
              </a:lnSpc>
              <a:spcBef>
                <a:spcPts val="0"/>
              </a:spcBef>
              <a:spcAft>
                <a:spcPts val="0"/>
              </a:spcAft>
              <a:buSzPts val="1400"/>
              <a:buNone/>
              <a:defRPr>
                <a:latin typeface="Poppins"/>
                <a:ea typeface="Poppins"/>
                <a:cs typeface="Poppins"/>
                <a:sym typeface="Poppins"/>
              </a:defRPr>
            </a:lvl4pPr>
            <a:lvl5pPr lvl="4" algn="l" rtl="0">
              <a:lnSpc>
                <a:spcPct val="100000"/>
              </a:lnSpc>
              <a:spcBef>
                <a:spcPts val="0"/>
              </a:spcBef>
              <a:spcAft>
                <a:spcPts val="0"/>
              </a:spcAft>
              <a:buSzPts val="1400"/>
              <a:buNone/>
              <a:defRPr>
                <a:latin typeface="Poppins"/>
                <a:ea typeface="Poppins"/>
                <a:cs typeface="Poppins"/>
                <a:sym typeface="Poppins"/>
              </a:defRPr>
            </a:lvl5pPr>
            <a:lvl6pPr lvl="5" algn="l" rtl="0">
              <a:lnSpc>
                <a:spcPct val="100000"/>
              </a:lnSpc>
              <a:spcBef>
                <a:spcPts val="0"/>
              </a:spcBef>
              <a:spcAft>
                <a:spcPts val="0"/>
              </a:spcAft>
              <a:buSzPts val="1400"/>
              <a:buNone/>
              <a:defRPr>
                <a:latin typeface="Poppins"/>
                <a:ea typeface="Poppins"/>
                <a:cs typeface="Poppins"/>
                <a:sym typeface="Poppins"/>
              </a:defRPr>
            </a:lvl6pPr>
            <a:lvl7pPr lvl="6" algn="l" rtl="0">
              <a:lnSpc>
                <a:spcPct val="100000"/>
              </a:lnSpc>
              <a:spcBef>
                <a:spcPts val="0"/>
              </a:spcBef>
              <a:spcAft>
                <a:spcPts val="0"/>
              </a:spcAft>
              <a:buSzPts val="1400"/>
              <a:buNone/>
              <a:defRPr>
                <a:latin typeface="Poppins"/>
                <a:ea typeface="Poppins"/>
                <a:cs typeface="Poppins"/>
                <a:sym typeface="Poppins"/>
              </a:defRPr>
            </a:lvl7pPr>
            <a:lvl8pPr lvl="7" algn="l" rtl="0">
              <a:lnSpc>
                <a:spcPct val="100000"/>
              </a:lnSpc>
              <a:spcBef>
                <a:spcPts val="0"/>
              </a:spcBef>
              <a:spcAft>
                <a:spcPts val="0"/>
              </a:spcAft>
              <a:buSzPts val="1400"/>
              <a:buNone/>
              <a:defRPr>
                <a:latin typeface="Poppins"/>
                <a:ea typeface="Poppins"/>
                <a:cs typeface="Poppins"/>
                <a:sym typeface="Poppins"/>
              </a:defRPr>
            </a:lvl8pPr>
            <a:lvl9pPr lvl="8" algn="l" rtl="0">
              <a:lnSpc>
                <a:spcPct val="100000"/>
              </a:lnSpc>
              <a:spcBef>
                <a:spcPts val="0"/>
              </a:spcBef>
              <a:spcAft>
                <a:spcPts val="0"/>
              </a:spcAft>
              <a:buSzPts val="1400"/>
              <a:buNone/>
              <a:defRPr>
                <a:latin typeface="Poppins"/>
                <a:ea typeface="Poppins"/>
                <a:cs typeface="Poppins"/>
                <a:sym typeface="Poppins"/>
              </a:defRPr>
            </a:lvl9pPr>
          </a:lstStyle>
          <a:p>
            <a:pPr rtl="0"/>
            <a:endParaRPr/>
          </a:p>
        </p:txBody>
      </p:sp>
      <p:sp>
        <p:nvSpPr>
          <p:cNvPr id="169" name="Google Shape;169;p37"/>
          <p:cNvSpPr txBox="1">
            <a:spLocks noGrp="1"/>
          </p:cNvSpPr>
          <p:nvPr>
            <p:ph type="sldNum" idx="12"/>
          </p:nvPr>
        </p:nvSpPr>
        <p:spPr>
          <a:xfrm>
            <a:off x="8157896" y="4749900"/>
            <a:ext cx="863400" cy="393600"/>
          </a:xfrm>
          <a:prstGeom prst="rect">
            <a:avLst/>
          </a:prstGeom>
          <a:noFill/>
          <a:ln>
            <a:noFill/>
          </a:ln>
        </p:spPr>
        <p:txBody>
          <a:bodyPr spcFirstLastPara="1" wrap="square" lIns="91425" tIns="91425" rIns="91425" bIns="91425" rtlCol="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ulish"/>
                <a:ea typeface="Mulish"/>
                <a:cs typeface="Mulish"/>
                <a:sym typeface="Mulish"/>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ulish"/>
                <a:ea typeface="Mulish"/>
                <a:cs typeface="Mulish"/>
                <a:sym typeface="Mulish"/>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ulish"/>
                <a:ea typeface="Mulish"/>
                <a:cs typeface="Mulish"/>
                <a:sym typeface="Mulish"/>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ulish"/>
                <a:ea typeface="Mulish"/>
                <a:cs typeface="Mulish"/>
                <a:sym typeface="Mulish"/>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ulish"/>
                <a:ea typeface="Mulish"/>
                <a:cs typeface="Mulish"/>
                <a:sym typeface="Mulish"/>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ulish"/>
                <a:ea typeface="Mulish"/>
                <a:cs typeface="Mulish"/>
                <a:sym typeface="Mulish"/>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ulish"/>
                <a:ea typeface="Mulish"/>
                <a:cs typeface="Mulish"/>
                <a:sym typeface="Mulish"/>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ulish"/>
                <a:ea typeface="Mulish"/>
                <a:cs typeface="Mulish"/>
                <a:sym typeface="Mulish"/>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ulish"/>
                <a:ea typeface="Mulish"/>
                <a:cs typeface="Mulish"/>
                <a:sym typeface="Mulish"/>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p:cSld name="TITLE_3">
    <p:spTree>
      <p:nvGrpSpPr>
        <p:cNvPr id="1" name="Shape 170"/>
        <p:cNvGrpSpPr/>
        <p:nvPr/>
      </p:nvGrpSpPr>
      <p:grpSpPr>
        <a:xfrm>
          <a:off x="0" y="0"/>
          <a:ext cx="0" cy="0"/>
          <a:chOff x="0" y="0"/>
          <a:chExt cx="0" cy="0"/>
        </a:xfrm>
      </p:grpSpPr>
      <p:sp>
        <p:nvSpPr>
          <p:cNvPr id="171" name="Google Shape;171;p38"/>
          <p:cNvSpPr txBox="1">
            <a:spLocks noGrp="1"/>
          </p:cNvSpPr>
          <p:nvPr>
            <p:ph type="title"/>
          </p:nvPr>
        </p:nvSpPr>
        <p:spPr>
          <a:xfrm>
            <a:off x="450000" y="314675"/>
            <a:ext cx="6665400" cy="534000"/>
          </a:xfrm>
          <a:prstGeom prst="rect">
            <a:avLst/>
          </a:prstGeom>
          <a:noFill/>
          <a:ln>
            <a:noFill/>
          </a:ln>
        </p:spPr>
        <p:txBody>
          <a:bodyPr spcFirstLastPara="1" wrap="square" lIns="91425" tIns="0" rIns="91425" bIns="91425" rtlCol="0" anchor="t" anchorCtr="0">
            <a:noAutofit/>
          </a:bodyPr>
          <a:lstStyle>
            <a:lvl1pPr lvl="0" algn="l" rtl="0">
              <a:lnSpc>
                <a:spcPct val="100000"/>
              </a:lnSpc>
              <a:spcBef>
                <a:spcPts val="0"/>
              </a:spcBef>
              <a:spcAft>
                <a:spcPts val="0"/>
              </a:spcAft>
              <a:buSzPts val="2400"/>
              <a:buNone/>
              <a:defRPr sz="2400" b="1">
                <a:latin typeface="Poppins"/>
                <a:ea typeface="Poppins"/>
                <a:cs typeface="Poppins"/>
                <a:sym typeface="Poppins"/>
              </a:defRPr>
            </a:lvl1pPr>
            <a:lvl2pPr lvl="1" algn="l" rtl="0">
              <a:lnSpc>
                <a:spcPct val="100000"/>
              </a:lnSpc>
              <a:spcBef>
                <a:spcPts val="0"/>
              </a:spcBef>
              <a:spcAft>
                <a:spcPts val="0"/>
              </a:spcAft>
              <a:buSzPts val="1400"/>
              <a:buNone/>
              <a:defRPr>
                <a:solidFill>
                  <a:schemeClr val="dk2"/>
                </a:solidFill>
                <a:latin typeface="Poppins"/>
                <a:ea typeface="Poppins"/>
                <a:cs typeface="Poppins"/>
                <a:sym typeface="Poppins"/>
              </a:defRPr>
            </a:lvl2pPr>
            <a:lvl3pPr lvl="2" algn="l" rtl="0">
              <a:lnSpc>
                <a:spcPct val="100000"/>
              </a:lnSpc>
              <a:spcBef>
                <a:spcPts val="0"/>
              </a:spcBef>
              <a:spcAft>
                <a:spcPts val="0"/>
              </a:spcAft>
              <a:buSzPts val="1400"/>
              <a:buNone/>
              <a:defRPr>
                <a:solidFill>
                  <a:schemeClr val="dk2"/>
                </a:solidFill>
                <a:latin typeface="Poppins"/>
                <a:ea typeface="Poppins"/>
                <a:cs typeface="Poppins"/>
                <a:sym typeface="Poppins"/>
              </a:defRPr>
            </a:lvl3pPr>
            <a:lvl4pPr lvl="3" algn="l" rtl="0">
              <a:lnSpc>
                <a:spcPct val="100000"/>
              </a:lnSpc>
              <a:spcBef>
                <a:spcPts val="0"/>
              </a:spcBef>
              <a:spcAft>
                <a:spcPts val="0"/>
              </a:spcAft>
              <a:buSzPts val="1400"/>
              <a:buNone/>
              <a:defRPr>
                <a:solidFill>
                  <a:schemeClr val="dk2"/>
                </a:solidFill>
                <a:latin typeface="Poppins"/>
                <a:ea typeface="Poppins"/>
                <a:cs typeface="Poppins"/>
                <a:sym typeface="Poppins"/>
              </a:defRPr>
            </a:lvl4pPr>
            <a:lvl5pPr lvl="4" algn="l" rtl="0">
              <a:lnSpc>
                <a:spcPct val="100000"/>
              </a:lnSpc>
              <a:spcBef>
                <a:spcPts val="0"/>
              </a:spcBef>
              <a:spcAft>
                <a:spcPts val="0"/>
              </a:spcAft>
              <a:buSzPts val="1400"/>
              <a:buNone/>
              <a:defRPr>
                <a:solidFill>
                  <a:schemeClr val="dk2"/>
                </a:solidFill>
                <a:latin typeface="Poppins"/>
                <a:ea typeface="Poppins"/>
                <a:cs typeface="Poppins"/>
                <a:sym typeface="Poppins"/>
              </a:defRPr>
            </a:lvl5pPr>
            <a:lvl6pPr lvl="5" algn="l" rtl="0">
              <a:lnSpc>
                <a:spcPct val="100000"/>
              </a:lnSpc>
              <a:spcBef>
                <a:spcPts val="0"/>
              </a:spcBef>
              <a:spcAft>
                <a:spcPts val="0"/>
              </a:spcAft>
              <a:buSzPts val="1400"/>
              <a:buNone/>
              <a:defRPr>
                <a:solidFill>
                  <a:schemeClr val="dk2"/>
                </a:solidFill>
                <a:latin typeface="Poppins"/>
                <a:ea typeface="Poppins"/>
                <a:cs typeface="Poppins"/>
                <a:sym typeface="Poppins"/>
              </a:defRPr>
            </a:lvl6pPr>
            <a:lvl7pPr lvl="6" algn="l" rtl="0">
              <a:lnSpc>
                <a:spcPct val="100000"/>
              </a:lnSpc>
              <a:spcBef>
                <a:spcPts val="0"/>
              </a:spcBef>
              <a:spcAft>
                <a:spcPts val="0"/>
              </a:spcAft>
              <a:buSzPts val="1400"/>
              <a:buNone/>
              <a:defRPr>
                <a:solidFill>
                  <a:schemeClr val="dk2"/>
                </a:solidFill>
                <a:latin typeface="Poppins"/>
                <a:ea typeface="Poppins"/>
                <a:cs typeface="Poppins"/>
                <a:sym typeface="Poppins"/>
              </a:defRPr>
            </a:lvl7pPr>
            <a:lvl8pPr lvl="7" algn="l" rtl="0">
              <a:lnSpc>
                <a:spcPct val="100000"/>
              </a:lnSpc>
              <a:spcBef>
                <a:spcPts val="0"/>
              </a:spcBef>
              <a:spcAft>
                <a:spcPts val="0"/>
              </a:spcAft>
              <a:buSzPts val="1400"/>
              <a:buNone/>
              <a:defRPr>
                <a:solidFill>
                  <a:schemeClr val="dk2"/>
                </a:solidFill>
                <a:latin typeface="Poppins"/>
                <a:ea typeface="Poppins"/>
                <a:cs typeface="Poppins"/>
                <a:sym typeface="Poppins"/>
              </a:defRPr>
            </a:lvl8pPr>
            <a:lvl9pPr lvl="8" algn="l" rtl="0">
              <a:lnSpc>
                <a:spcPct val="100000"/>
              </a:lnSpc>
              <a:spcBef>
                <a:spcPts val="0"/>
              </a:spcBef>
              <a:spcAft>
                <a:spcPts val="0"/>
              </a:spcAft>
              <a:buSzPts val="1400"/>
              <a:buNone/>
              <a:defRPr>
                <a:solidFill>
                  <a:schemeClr val="dk2"/>
                </a:solidFill>
                <a:latin typeface="Poppins"/>
                <a:ea typeface="Poppins"/>
                <a:cs typeface="Poppins"/>
                <a:sym typeface="Poppins"/>
              </a:defRPr>
            </a:lvl9pPr>
          </a:lstStyle>
          <a:p>
            <a:pPr rtl="0"/>
            <a:endParaRPr/>
          </a:p>
        </p:txBody>
      </p:sp>
      <p:sp>
        <p:nvSpPr>
          <p:cNvPr id="172" name="Google Shape;172;p38"/>
          <p:cNvSpPr txBox="1">
            <a:spLocks noGrp="1"/>
          </p:cNvSpPr>
          <p:nvPr>
            <p:ph type="sldNum" idx="12"/>
          </p:nvPr>
        </p:nvSpPr>
        <p:spPr>
          <a:xfrm>
            <a:off x="8472458" y="4749892"/>
            <a:ext cx="548700" cy="393600"/>
          </a:xfrm>
          <a:prstGeom prst="rect">
            <a:avLst/>
          </a:prstGeom>
          <a:noFill/>
          <a:ln>
            <a:noFill/>
          </a:ln>
        </p:spPr>
        <p:txBody>
          <a:bodyPr spcFirstLastPara="1" wrap="square" lIns="91425" tIns="91425" rIns="91425" bIns="91425" rtlCol="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9pPr>
          </a:lstStyle>
          <a:p>
            <a:pPr marL="0" lvl="0" indent="0" algn="r" rtl="0">
              <a:spcBef>
                <a:spcPts val="0"/>
              </a:spcBef>
              <a:spcAft>
                <a:spcPts val="0"/>
              </a:spcAft>
              <a:buNone/>
            </a:pPr>
            <a:fld id="{00000000-1234-1234-1234-123412341234}" type="slidenum">
              <a:rPr lang="en"/>
              <a:t>‹#›</a:t>
            </a:fld>
            <a:endParaRPr dirty="0"/>
          </a:p>
        </p:txBody>
      </p:sp>
      <p:cxnSp>
        <p:nvCxnSpPr>
          <p:cNvPr id="173" name="Google Shape;173;p38"/>
          <p:cNvCxnSpPr/>
          <p:nvPr/>
        </p:nvCxnSpPr>
        <p:spPr>
          <a:xfrm>
            <a:off x="547650" y="861875"/>
            <a:ext cx="586200" cy="0"/>
          </a:xfrm>
          <a:prstGeom prst="straightConnector1">
            <a:avLst/>
          </a:prstGeom>
          <a:noFill/>
          <a:ln w="38100" cap="flat" cmpd="sng">
            <a:solidFill>
              <a:schemeClr val="lt2"/>
            </a:solidFill>
            <a:prstDash val="solid"/>
            <a:round/>
            <a:headEnd type="none" w="sm" len="sm"/>
            <a:tailEnd type="none" w="sm" len="sm"/>
          </a:ln>
        </p:spPr>
      </p:cxn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2">
  <p:cSld name="TITLE_3_2">
    <p:spTree>
      <p:nvGrpSpPr>
        <p:cNvPr id="1" name="Shape 174"/>
        <p:cNvGrpSpPr/>
        <p:nvPr/>
      </p:nvGrpSpPr>
      <p:grpSpPr>
        <a:xfrm>
          <a:off x="0" y="0"/>
          <a:ext cx="0" cy="0"/>
          <a:chOff x="0" y="0"/>
          <a:chExt cx="0" cy="0"/>
        </a:xfrm>
      </p:grpSpPr>
      <p:sp>
        <p:nvSpPr>
          <p:cNvPr id="175" name="Google Shape;175;p39"/>
          <p:cNvSpPr txBox="1">
            <a:spLocks noGrp="1"/>
          </p:cNvSpPr>
          <p:nvPr>
            <p:ph type="title"/>
          </p:nvPr>
        </p:nvSpPr>
        <p:spPr>
          <a:xfrm>
            <a:off x="3312150" y="314675"/>
            <a:ext cx="6665400" cy="534000"/>
          </a:xfrm>
          <a:prstGeom prst="rect">
            <a:avLst/>
          </a:prstGeom>
          <a:noFill/>
          <a:ln>
            <a:noFill/>
          </a:ln>
        </p:spPr>
        <p:txBody>
          <a:bodyPr spcFirstLastPara="1" wrap="square" lIns="91425" tIns="0" rIns="91425" bIns="91425" rtlCol="0" anchor="t" anchorCtr="0">
            <a:noAutofit/>
          </a:bodyPr>
          <a:lstStyle>
            <a:lvl1pPr lvl="0" algn="l" rtl="0">
              <a:lnSpc>
                <a:spcPct val="100000"/>
              </a:lnSpc>
              <a:spcBef>
                <a:spcPts val="0"/>
              </a:spcBef>
              <a:spcAft>
                <a:spcPts val="0"/>
              </a:spcAft>
              <a:buSzPts val="2400"/>
              <a:buNone/>
              <a:defRPr sz="2400" b="1">
                <a:latin typeface="Poppins"/>
                <a:ea typeface="Poppins"/>
                <a:cs typeface="Poppins"/>
                <a:sym typeface="Poppins"/>
              </a:defRPr>
            </a:lvl1pPr>
            <a:lvl2pPr lvl="1" algn="l" rtl="0">
              <a:lnSpc>
                <a:spcPct val="100000"/>
              </a:lnSpc>
              <a:spcBef>
                <a:spcPts val="0"/>
              </a:spcBef>
              <a:spcAft>
                <a:spcPts val="0"/>
              </a:spcAft>
              <a:buSzPts val="1400"/>
              <a:buNone/>
              <a:defRPr>
                <a:solidFill>
                  <a:schemeClr val="dk2"/>
                </a:solidFill>
                <a:latin typeface="Poppins"/>
                <a:ea typeface="Poppins"/>
                <a:cs typeface="Poppins"/>
                <a:sym typeface="Poppins"/>
              </a:defRPr>
            </a:lvl2pPr>
            <a:lvl3pPr lvl="2" algn="l" rtl="0">
              <a:lnSpc>
                <a:spcPct val="100000"/>
              </a:lnSpc>
              <a:spcBef>
                <a:spcPts val="0"/>
              </a:spcBef>
              <a:spcAft>
                <a:spcPts val="0"/>
              </a:spcAft>
              <a:buSzPts val="1400"/>
              <a:buNone/>
              <a:defRPr>
                <a:solidFill>
                  <a:schemeClr val="dk2"/>
                </a:solidFill>
                <a:latin typeface="Poppins"/>
                <a:ea typeface="Poppins"/>
                <a:cs typeface="Poppins"/>
                <a:sym typeface="Poppins"/>
              </a:defRPr>
            </a:lvl3pPr>
            <a:lvl4pPr lvl="3" algn="l" rtl="0">
              <a:lnSpc>
                <a:spcPct val="100000"/>
              </a:lnSpc>
              <a:spcBef>
                <a:spcPts val="0"/>
              </a:spcBef>
              <a:spcAft>
                <a:spcPts val="0"/>
              </a:spcAft>
              <a:buSzPts val="1400"/>
              <a:buNone/>
              <a:defRPr>
                <a:solidFill>
                  <a:schemeClr val="dk2"/>
                </a:solidFill>
                <a:latin typeface="Poppins"/>
                <a:ea typeface="Poppins"/>
                <a:cs typeface="Poppins"/>
                <a:sym typeface="Poppins"/>
              </a:defRPr>
            </a:lvl4pPr>
            <a:lvl5pPr lvl="4" algn="l" rtl="0">
              <a:lnSpc>
                <a:spcPct val="100000"/>
              </a:lnSpc>
              <a:spcBef>
                <a:spcPts val="0"/>
              </a:spcBef>
              <a:spcAft>
                <a:spcPts val="0"/>
              </a:spcAft>
              <a:buSzPts val="1400"/>
              <a:buNone/>
              <a:defRPr>
                <a:solidFill>
                  <a:schemeClr val="dk2"/>
                </a:solidFill>
                <a:latin typeface="Poppins"/>
                <a:ea typeface="Poppins"/>
                <a:cs typeface="Poppins"/>
                <a:sym typeface="Poppins"/>
              </a:defRPr>
            </a:lvl5pPr>
            <a:lvl6pPr lvl="5" algn="l" rtl="0">
              <a:lnSpc>
                <a:spcPct val="100000"/>
              </a:lnSpc>
              <a:spcBef>
                <a:spcPts val="0"/>
              </a:spcBef>
              <a:spcAft>
                <a:spcPts val="0"/>
              </a:spcAft>
              <a:buSzPts val="1400"/>
              <a:buNone/>
              <a:defRPr>
                <a:solidFill>
                  <a:schemeClr val="dk2"/>
                </a:solidFill>
                <a:latin typeface="Poppins"/>
                <a:ea typeface="Poppins"/>
                <a:cs typeface="Poppins"/>
                <a:sym typeface="Poppins"/>
              </a:defRPr>
            </a:lvl6pPr>
            <a:lvl7pPr lvl="6" algn="l" rtl="0">
              <a:lnSpc>
                <a:spcPct val="100000"/>
              </a:lnSpc>
              <a:spcBef>
                <a:spcPts val="0"/>
              </a:spcBef>
              <a:spcAft>
                <a:spcPts val="0"/>
              </a:spcAft>
              <a:buSzPts val="1400"/>
              <a:buNone/>
              <a:defRPr>
                <a:solidFill>
                  <a:schemeClr val="dk2"/>
                </a:solidFill>
                <a:latin typeface="Poppins"/>
                <a:ea typeface="Poppins"/>
                <a:cs typeface="Poppins"/>
                <a:sym typeface="Poppins"/>
              </a:defRPr>
            </a:lvl7pPr>
            <a:lvl8pPr lvl="7" algn="l" rtl="0">
              <a:lnSpc>
                <a:spcPct val="100000"/>
              </a:lnSpc>
              <a:spcBef>
                <a:spcPts val="0"/>
              </a:spcBef>
              <a:spcAft>
                <a:spcPts val="0"/>
              </a:spcAft>
              <a:buSzPts val="1400"/>
              <a:buNone/>
              <a:defRPr>
                <a:solidFill>
                  <a:schemeClr val="dk2"/>
                </a:solidFill>
                <a:latin typeface="Poppins"/>
                <a:ea typeface="Poppins"/>
                <a:cs typeface="Poppins"/>
                <a:sym typeface="Poppins"/>
              </a:defRPr>
            </a:lvl8pPr>
            <a:lvl9pPr lvl="8" algn="l" rtl="0">
              <a:lnSpc>
                <a:spcPct val="100000"/>
              </a:lnSpc>
              <a:spcBef>
                <a:spcPts val="0"/>
              </a:spcBef>
              <a:spcAft>
                <a:spcPts val="0"/>
              </a:spcAft>
              <a:buSzPts val="1400"/>
              <a:buNone/>
              <a:defRPr>
                <a:solidFill>
                  <a:schemeClr val="dk2"/>
                </a:solidFill>
                <a:latin typeface="Poppins"/>
                <a:ea typeface="Poppins"/>
                <a:cs typeface="Poppins"/>
                <a:sym typeface="Poppins"/>
              </a:defRPr>
            </a:lvl9pPr>
          </a:lstStyle>
          <a:p>
            <a:pPr rtl="0"/>
            <a:endParaRPr/>
          </a:p>
        </p:txBody>
      </p:sp>
      <p:sp>
        <p:nvSpPr>
          <p:cNvPr id="176" name="Google Shape;176;p39"/>
          <p:cNvSpPr txBox="1">
            <a:spLocks noGrp="1"/>
          </p:cNvSpPr>
          <p:nvPr>
            <p:ph type="sldNum" idx="12"/>
          </p:nvPr>
        </p:nvSpPr>
        <p:spPr>
          <a:xfrm>
            <a:off x="8472458" y="4749892"/>
            <a:ext cx="548700" cy="393600"/>
          </a:xfrm>
          <a:prstGeom prst="rect">
            <a:avLst/>
          </a:prstGeom>
          <a:noFill/>
          <a:ln>
            <a:noFill/>
          </a:ln>
        </p:spPr>
        <p:txBody>
          <a:bodyPr spcFirstLastPara="1" wrap="square" lIns="91425" tIns="91425" rIns="91425" bIns="91425" rtlCol="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9pPr>
          </a:lstStyle>
          <a:p>
            <a:pPr marL="0" lvl="0" indent="0" algn="r" rtl="0">
              <a:spcBef>
                <a:spcPts val="0"/>
              </a:spcBef>
              <a:spcAft>
                <a:spcPts val="0"/>
              </a:spcAft>
              <a:buNone/>
            </a:pPr>
            <a:fld id="{00000000-1234-1234-1234-123412341234}" type="slidenum">
              <a:rPr lang="en"/>
              <a:t>‹#›</a:t>
            </a:fld>
            <a:endParaRPr dirty="0"/>
          </a:p>
        </p:txBody>
      </p:sp>
      <p:cxnSp>
        <p:nvCxnSpPr>
          <p:cNvPr id="177" name="Google Shape;177;p39"/>
          <p:cNvCxnSpPr/>
          <p:nvPr/>
        </p:nvCxnSpPr>
        <p:spPr>
          <a:xfrm>
            <a:off x="3409800" y="861875"/>
            <a:ext cx="586200" cy="0"/>
          </a:xfrm>
          <a:prstGeom prst="straightConnector1">
            <a:avLst/>
          </a:prstGeom>
          <a:noFill/>
          <a:ln w="38100" cap="flat" cmpd="sng">
            <a:solidFill>
              <a:schemeClr val="lt2"/>
            </a:solidFill>
            <a:prstDash val="solid"/>
            <a:round/>
            <a:headEnd type="none" w="sm" len="sm"/>
            <a:tailEnd type="none" w="sm" len="sm"/>
          </a:ln>
        </p:spPr>
      </p:cxn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2 1">
  <p:cSld name="TITLE_3_2_1">
    <p:spTree>
      <p:nvGrpSpPr>
        <p:cNvPr id="1" name="Shape 178"/>
        <p:cNvGrpSpPr/>
        <p:nvPr/>
      </p:nvGrpSpPr>
      <p:grpSpPr>
        <a:xfrm>
          <a:off x="0" y="0"/>
          <a:ext cx="0" cy="0"/>
          <a:chOff x="0" y="0"/>
          <a:chExt cx="0" cy="0"/>
        </a:xfrm>
      </p:grpSpPr>
      <p:sp>
        <p:nvSpPr>
          <p:cNvPr id="179" name="Google Shape;179;p40"/>
          <p:cNvSpPr txBox="1">
            <a:spLocks noGrp="1"/>
          </p:cNvSpPr>
          <p:nvPr>
            <p:ph type="title"/>
          </p:nvPr>
        </p:nvSpPr>
        <p:spPr>
          <a:xfrm>
            <a:off x="3312150" y="314675"/>
            <a:ext cx="6665400" cy="534000"/>
          </a:xfrm>
          <a:prstGeom prst="rect">
            <a:avLst/>
          </a:prstGeom>
          <a:noFill/>
          <a:ln>
            <a:noFill/>
          </a:ln>
        </p:spPr>
        <p:txBody>
          <a:bodyPr spcFirstLastPara="1" wrap="square" lIns="91425" tIns="0" rIns="91425" bIns="91425" rtlCol="0" anchor="t" anchorCtr="0">
            <a:noAutofit/>
          </a:bodyPr>
          <a:lstStyle>
            <a:lvl1pPr lvl="0" algn="l" rtl="0">
              <a:lnSpc>
                <a:spcPct val="100000"/>
              </a:lnSpc>
              <a:spcBef>
                <a:spcPts val="0"/>
              </a:spcBef>
              <a:spcAft>
                <a:spcPts val="0"/>
              </a:spcAft>
              <a:buSzPts val="2400"/>
              <a:buNone/>
              <a:defRPr sz="2400" b="1">
                <a:latin typeface="Poppins"/>
                <a:ea typeface="Poppins"/>
                <a:cs typeface="Poppins"/>
                <a:sym typeface="Poppins"/>
              </a:defRPr>
            </a:lvl1pPr>
            <a:lvl2pPr lvl="1" algn="l" rtl="0">
              <a:lnSpc>
                <a:spcPct val="100000"/>
              </a:lnSpc>
              <a:spcBef>
                <a:spcPts val="0"/>
              </a:spcBef>
              <a:spcAft>
                <a:spcPts val="0"/>
              </a:spcAft>
              <a:buSzPts val="1400"/>
              <a:buNone/>
              <a:defRPr>
                <a:solidFill>
                  <a:schemeClr val="dk2"/>
                </a:solidFill>
                <a:latin typeface="Poppins"/>
                <a:ea typeface="Poppins"/>
                <a:cs typeface="Poppins"/>
                <a:sym typeface="Poppins"/>
              </a:defRPr>
            </a:lvl2pPr>
            <a:lvl3pPr lvl="2" algn="l" rtl="0">
              <a:lnSpc>
                <a:spcPct val="100000"/>
              </a:lnSpc>
              <a:spcBef>
                <a:spcPts val="0"/>
              </a:spcBef>
              <a:spcAft>
                <a:spcPts val="0"/>
              </a:spcAft>
              <a:buSzPts val="1400"/>
              <a:buNone/>
              <a:defRPr>
                <a:solidFill>
                  <a:schemeClr val="dk2"/>
                </a:solidFill>
                <a:latin typeface="Poppins"/>
                <a:ea typeface="Poppins"/>
                <a:cs typeface="Poppins"/>
                <a:sym typeface="Poppins"/>
              </a:defRPr>
            </a:lvl3pPr>
            <a:lvl4pPr lvl="3" algn="l" rtl="0">
              <a:lnSpc>
                <a:spcPct val="100000"/>
              </a:lnSpc>
              <a:spcBef>
                <a:spcPts val="0"/>
              </a:spcBef>
              <a:spcAft>
                <a:spcPts val="0"/>
              </a:spcAft>
              <a:buSzPts val="1400"/>
              <a:buNone/>
              <a:defRPr>
                <a:solidFill>
                  <a:schemeClr val="dk2"/>
                </a:solidFill>
                <a:latin typeface="Poppins"/>
                <a:ea typeface="Poppins"/>
                <a:cs typeface="Poppins"/>
                <a:sym typeface="Poppins"/>
              </a:defRPr>
            </a:lvl4pPr>
            <a:lvl5pPr lvl="4" algn="l" rtl="0">
              <a:lnSpc>
                <a:spcPct val="100000"/>
              </a:lnSpc>
              <a:spcBef>
                <a:spcPts val="0"/>
              </a:spcBef>
              <a:spcAft>
                <a:spcPts val="0"/>
              </a:spcAft>
              <a:buSzPts val="1400"/>
              <a:buNone/>
              <a:defRPr>
                <a:solidFill>
                  <a:schemeClr val="dk2"/>
                </a:solidFill>
                <a:latin typeface="Poppins"/>
                <a:ea typeface="Poppins"/>
                <a:cs typeface="Poppins"/>
                <a:sym typeface="Poppins"/>
              </a:defRPr>
            </a:lvl5pPr>
            <a:lvl6pPr lvl="5" algn="l" rtl="0">
              <a:lnSpc>
                <a:spcPct val="100000"/>
              </a:lnSpc>
              <a:spcBef>
                <a:spcPts val="0"/>
              </a:spcBef>
              <a:spcAft>
                <a:spcPts val="0"/>
              </a:spcAft>
              <a:buSzPts val="1400"/>
              <a:buNone/>
              <a:defRPr>
                <a:solidFill>
                  <a:schemeClr val="dk2"/>
                </a:solidFill>
                <a:latin typeface="Poppins"/>
                <a:ea typeface="Poppins"/>
                <a:cs typeface="Poppins"/>
                <a:sym typeface="Poppins"/>
              </a:defRPr>
            </a:lvl6pPr>
            <a:lvl7pPr lvl="6" algn="l" rtl="0">
              <a:lnSpc>
                <a:spcPct val="100000"/>
              </a:lnSpc>
              <a:spcBef>
                <a:spcPts val="0"/>
              </a:spcBef>
              <a:spcAft>
                <a:spcPts val="0"/>
              </a:spcAft>
              <a:buSzPts val="1400"/>
              <a:buNone/>
              <a:defRPr>
                <a:solidFill>
                  <a:schemeClr val="dk2"/>
                </a:solidFill>
                <a:latin typeface="Poppins"/>
                <a:ea typeface="Poppins"/>
                <a:cs typeface="Poppins"/>
                <a:sym typeface="Poppins"/>
              </a:defRPr>
            </a:lvl7pPr>
            <a:lvl8pPr lvl="7" algn="l" rtl="0">
              <a:lnSpc>
                <a:spcPct val="100000"/>
              </a:lnSpc>
              <a:spcBef>
                <a:spcPts val="0"/>
              </a:spcBef>
              <a:spcAft>
                <a:spcPts val="0"/>
              </a:spcAft>
              <a:buSzPts val="1400"/>
              <a:buNone/>
              <a:defRPr>
                <a:solidFill>
                  <a:schemeClr val="dk2"/>
                </a:solidFill>
                <a:latin typeface="Poppins"/>
                <a:ea typeface="Poppins"/>
                <a:cs typeface="Poppins"/>
                <a:sym typeface="Poppins"/>
              </a:defRPr>
            </a:lvl8pPr>
            <a:lvl9pPr lvl="8" algn="l" rtl="0">
              <a:lnSpc>
                <a:spcPct val="100000"/>
              </a:lnSpc>
              <a:spcBef>
                <a:spcPts val="0"/>
              </a:spcBef>
              <a:spcAft>
                <a:spcPts val="0"/>
              </a:spcAft>
              <a:buSzPts val="1400"/>
              <a:buNone/>
              <a:defRPr>
                <a:solidFill>
                  <a:schemeClr val="dk2"/>
                </a:solidFill>
                <a:latin typeface="Poppins"/>
                <a:ea typeface="Poppins"/>
                <a:cs typeface="Poppins"/>
                <a:sym typeface="Poppins"/>
              </a:defRPr>
            </a:lvl9pPr>
          </a:lstStyle>
          <a:p>
            <a:pPr rtl="0"/>
            <a:endParaRPr/>
          </a:p>
        </p:txBody>
      </p:sp>
      <p:sp>
        <p:nvSpPr>
          <p:cNvPr id="180" name="Google Shape;180;p40"/>
          <p:cNvSpPr txBox="1">
            <a:spLocks noGrp="1"/>
          </p:cNvSpPr>
          <p:nvPr>
            <p:ph type="sldNum" idx="12"/>
          </p:nvPr>
        </p:nvSpPr>
        <p:spPr>
          <a:xfrm>
            <a:off x="8472458" y="4749892"/>
            <a:ext cx="548700" cy="393600"/>
          </a:xfrm>
          <a:prstGeom prst="rect">
            <a:avLst/>
          </a:prstGeom>
          <a:noFill/>
          <a:ln>
            <a:noFill/>
          </a:ln>
        </p:spPr>
        <p:txBody>
          <a:bodyPr spcFirstLastPara="1" wrap="square" lIns="91425" tIns="91425" rIns="91425" bIns="91425" rtlCol="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1"/>
        <p:cNvGrpSpPr/>
        <p:nvPr/>
      </p:nvGrpSpPr>
      <p:grpSpPr>
        <a:xfrm>
          <a:off x="0" y="0"/>
          <a:ext cx="0" cy="0"/>
          <a:chOff x="0" y="0"/>
          <a:chExt cx="0" cy="0"/>
        </a:xfrm>
      </p:grpSpPr>
      <p:sp>
        <p:nvSpPr>
          <p:cNvPr id="182" name="Google Shape;182;p41"/>
          <p:cNvSpPr txBox="1">
            <a:spLocks noGrp="1"/>
          </p:cNvSpPr>
          <p:nvPr>
            <p:ph type="sldNum" idx="12"/>
          </p:nvPr>
        </p:nvSpPr>
        <p:spPr>
          <a:xfrm>
            <a:off x="8472458" y="4749892"/>
            <a:ext cx="548700" cy="393600"/>
          </a:xfrm>
          <a:prstGeom prst="rect">
            <a:avLst/>
          </a:prstGeom>
          <a:noFill/>
          <a:ln>
            <a:noFill/>
          </a:ln>
        </p:spPr>
        <p:txBody>
          <a:bodyPr spcFirstLastPara="1" wrap="square" lIns="91425" tIns="91425" rIns="91425" bIns="91425" rtlCol="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1">
  <p:cSld name="TITLE_4">
    <p:bg>
      <p:bgPr>
        <a:solidFill>
          <a:schemeClr val="dk2"/>
        </a:solidFill>
        <a:effectLst/>
      </p:bgPr>
    </p:bg>
    <p:spTree>
      <p:nvGrpSpPr>
        <p:cNvPr id="1" name="Shape 183"/>
        <p:cNvGrpSpPr/>
        <p:nvPr/>
      </p:nvGrpSpPr>
      <p:grpSpPr>
        <a:xfrm>
          <a:off x="0" y="0"/>
          <a:ext cx="0" cy="0"/>
          <a:chOff x="0" y="0"/>
          <a:chExt cx="0" cy="0"/>
        </a:xfrm>
      </p:grpSpPr>
      <p:sp>
        <p:nvSpPr>
          <p:cNvPr id="184" name="Google Shape;184;p42"/>
          <p:cNvSpPr/>
          <p:nvPr/>
        </p:nvSpPr>
        <p:spPr>
          <a:xfrm>
            <a:off x="4572000" y="0"/>
            <a:ext cx="4572000" cy="5143500"/>
          </a:xfrm>
          <a:prstGeom prst="rect">
            <a:avLst/>
          </a:prstGeom>
          <a:solidFill>
            <a:srgbClr val="EDDFD1"/>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85" name="Google Shape;185;p42"/>
          <p:cNvSpPr txBox="1">
            <a:spLocks noGrp="1"/>
          </p:cNvSpPr>
          <p:nvPr>
            <p:ph type="title"/>
          </p:nvPr>
        </p:nvSpPr>
        <p:spPr>
          <a:xfrm>
            <a:off x="554625" y="307775"/>
            <a:ext cx="3613200" cy="534000"/>
          </a:xfrm>
          <a:prstGeom prst="rect">
            <a:avLst/>
          </a:prstGeom>
          <a:noFill/>
          <a:ln>
            <a:noFill/>
          </a:ln>
        </p:spPr>
        <p:txBody>
          <a:bodyPr spcFirstLastPara="1" wrap="square" lIns="91425" tIns="0" rIns="91425" bIns="91425" rtlCol="0" anchor="t" anchorCtr="0">
            <a:noAutofit/>
          </a:bodyPr>
          <a:lstStyle>
            <a:lvl1pPr lvl="0" algn="l" rtl="0">
              <a:lnSpc>
                <a:spcPct val="100000"/>
              </a:lnSpc>
              <a:spcBef>
                <a:spcPts val="0"/>
              </a:spcBef>
              <a:spcAft>
                <a:spcPts val="0"/>
              </a:spcAft>
              <a:buSzPts val="2400"/>
              <a:buNone/>
              <a:defRPr sz="2400">
                <a:solidFill>
                  <a:schemeClr val="lt2"/>
                </a:solidFill>
              </a:defRPr>
            </a:lvl1pPr>
            <a:lvl2pPr lvl="1" algn="l" rtl="0">
              <a:lnSpc>
                <a:spcPct val="100000"/>
              </a:lnSpc>
              <a:spcBef>
                <a:spcPts val="0"/>
              </a:spcBef>
              <a:spcAft>
                <a:spcPts val="0"/>
              </a:spcAft>
              <a:buSzPts val="1400"/>
              <a:buNone/>
              <a:defRPr>
                <a:solidFill>
                  <a:schemeClr val="lt2"/>
                </a:solidFill>
              </a:defRPr>
            </a:lvl2pPr>
            <a:lvl3pPr lvl="2" algn="l" rtl="0">
              <a:lnSpc>
                <a:spcPct val="100000"/>
              </a:lnSpc>
              <a:spcBef>
                <a:spcPts val="0"/>
              </a:spcBef>
              <a:spcAft>
                <a:spcPts val="0"/>
              </a:spcAft>
              <a:buSzPts val="1400"/>
              <a:buNone/>
              <a:defRPr>
                <a:solidFill>
                  <a:schemeClr val="lt2"/>
                </a:solidFill>
              </a:defRPr>
            </a:lvl3pPr>
            <a:lvl4pPr lvl="3" algn="l" rtl="0">
              <a:lnSpc>
                <a:spcPct val="100000"/>
              </a:lnSpc>
              <a:spcBef>
                <a:spcPts val="0"/>
              </a:spcBef>
              <a:spcAft>
                <a:spcPts val="0"/>
              </a:spcAft>
              <a:buSzPts val="1400"/>
              <a:buNone/>
              <a:defRPr>
                <a:solidFill>
                  <a:schemeClr val="lt2"/>
                </a:solidFill>
              </a:defRPr>
            </a:lvl4pPr>
            <a:lvl5pPr lvl="4" algn="l" rtl="0">
              <a:lnSpc>
                <a:spcPct val="100000"/>
              </a:lnSpc>
              <a:spcBef>
                <a:spcPts val="0"/>
              </a:spcBef>
              <a:spcAft>
                <a:spcPts val="0"/>
              </a:spcAft>
              <a:buSzPts val="1400"/>
              <a:buNone/>
              <a:defRPr>
                <a:solidFill>
                  <a:schemeClr val="lt2"/>
                </a:solidFill>
              </a:defRPr>
            </a:lvl5pPr>
            <a:lvl6pPr lvl="5" algn="l" rtl="0">
              <a:lnSpc>
                <a:spcPct val="100000"/>
              </a:lnSpc>
              <a:spcBef>
                <a:spcPts val="0"/>
              </a:spcBef>
              <a:spcAft>
                <a:spcPts val="0"/>
              </a:spcAft>
              <a:buSzPts val="1400"/>
              <a:buNone/>
              <a:defRPr>
                <a:solidFill>
                  <a:schemeClr val="lt2"/>
                </a:solidFill>
              </a:defRPr>
            </a:lvl6pPr>
            <a:lvl7pPr lvl="6" algn="l" rtl="0">
              <a:lnSpc>
                <a:spcPct val="100000"/>
              </a:lnSpc>
              <a:spcBef>
                <a:spcPts val="0"/>
              </a:spcBef>
              <a:spcAft>
                <a:spcPts val="0"/>
              </a:spcAft>
              <a:buSzPts val="1400"/>
              <a:buNone/>
              <a:defRPr>
                <a:solidFill>
                  <a:schemeClr val="lt2"/>
                </a:solidFill>
              </a:defRPr>
            </a:lvl7pPr>
            <a:lvl8pPr lvl="7" algn="l" rtl="0">
              <a:lnSpc>
                <a:spcPct val="100000"/>
              </a:lnSpc>
              <a:spcBef>
                <a:spcPts val="0"/>
              </a:spcBef>
              <a:spcAft>
                <a:spcPts val="0"/>
              </a:spcAft>
              <a:buSzPts val="1400"/>
              <a:buNone/>
              <a:defRPr>
                <a:solidFill>
                  <a:schemeClr val="lt2"/>
                </a:solidFill>
              </a:defRPr>
            </a:lvl8pPr>
            <a:lvl9pPr lvl="8" algn="l" rtl="0">
              <a:lnSpc>
                <a:spcPct val="100000"/>
              </a:lnSpc>
              <a:spcBef>
                <a:spcPts val="0"/>
              </a:spcBef>
              <a:spcAft>
                <a:spcPts val="0"/>
              </a:spcAft>
              <a:buSzPts val="1400"/>
              <a:buNone/>
              <a:defRPr>
                <a:solidFill>
                  <a:schemeClr val="lt2"/>
                </a:solidFill>
              </a:defRPr>
            </a:lvl9pPr>
          </a:lstStyle>
          <a:p>
            <a:pPr rtl="0"/>
            <a:endParaRPr/>
          </a:p>
        </p:txBody>
      </p:sp>
      <p:sp>
        <p:nvSpPr>
          <p:cNvPr id="186" name="Google Shape;186;p42"/>
          <p:cNvSpPr txBox="1">
            <a:spLocks noGrp="1"/>
          </p:cNvSpPr>
          <p:nvPr>
            <p:ph type="sldNum" idx="12"/>
          </p:nvPr>
        </p:nvSpPr>
        <p:spPr>
          <a:xfrm>
            <a:off x="8472458" y="4749892"/>
            <a:ext cx="548700" cy="393600"/>
          </a:xfrm>
          <a:prstGeom prst="rect">
            <a:avLst/>
          </a:prstGeom>
          <a:noFill/>
          <a:ln>
            <a:noFill/>
          </a:ln>
        </p:spPr>
        <p:txBody>
          <a:bodyPr spcFirstLastPara="1" wrap="square" lIns="91425" tIns="91425" rIns="91425" bIns="91425" rtlCol="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rtlCol="0"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rtl="0"/>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rtlCol="0"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pPr rtl="0"/>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rtlCol="0"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pPr rtl="0"/>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rtlCol="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3">
  <p:cSld name="TITLE_6">
    <p:bg>
      <p:bgPr>
        <a:solidFill>
          <a:schemeClr val="dk2"/>
        </a:solidFill>
        <a:effectLst/>
      </p:bgPr>
    </p:bg>
    <p:spTree>
      <p:nvGrpSpPr>
        <p:cNvPr id="1" name="Shape 187"/>
        <p:cNvGrpSpPr/>
        <p:nvPr/>
      </p:nvGrpSpPr>
      <p:grpSpPr>
        <a:xfrm>
          <a:off x="0" y="0"/>
          <a:ext cx="0" cy="0"/>
          <a:chOff x="0" y="0"/>
          <a:chExt cx="0" cy="0"/>
        </a:xfrm>
      </p:grpSpPr>
      <p:sp>
        <p:nvSpPr>
          <p:cNvPr id="188" name="Google Shape;188;p43"/>
          <p:cNvSpPr txBox="1">
            <a:spLocks noGrp="1"/>
          </p:cNvSpPr>
          <p:nvPr>
            <p:ph type="ctrTitle"/>
          </p:nvPr>
        </p:nvSpPr>
        <p:spPr>
          <a:xfrm>
            <a:off x="685800" y="1597819"/>
            <a:ext cx="7772400" cy="1102500"/>
          </a:xfrm>
          <a:prstGeom prst="rect">
            <a:avLst/>
          </a:prstGeom>
          <a:noFill/>
          <a:ln>
            <a:noFill/>
          </a:ln>
        </p:spPr>
        <p:txBody>
          <a:bodyPr spcFirstLastPara="1" wrap="square" lIns="91425" tIns="0" rIns="91425" bIns="91425" rtlCol="0" anchor="ctr" anchorCtr="0">
            <a:noAutofit/>
          </a:bodyPr>
          <a:lstStyle>
            <a:lvl1pPr marR="0" lvl="0" algn="ctr" rtl="0">
              <a:lnSpc>
                <a:spcPct val="100000"/>
              </a:lnSpc>
              <a:spcBef>
                <a:spcPts val="0"/>
              </a:spcBef>
              <a:spcAft>
                <a:spcPts val="0"/>
              </a:spcAft>
              <a:buClr>
                <a:schemeClr val="lt2"/>
              </a:buClr>
              <a:buSzPts val="1400"/>
              <a:buFont typeface="Poppins SemiBold"/>
              <a:buNone/>
              <a:defRPr sz="4400" i="0" u="none" strike="noStrike" cap="none">
                <a:solidFill>
                  <a:schemeClr val="lt2"/>
                </a:solidFill>
              </a:defRPr>
            </a:lvl1pPr>
            <a:lvl2pPr marR="0" lvl="1" algn="l" rtl="0">
              <a:lnSpc>
                <a:spcPct val="100000"/>
              </a:lnSpc>
              <a:spcBef>
                <a:spcPts val="0"/>
              </a:spcBef>
              <a:spcAft>
                <a:spcPts val="0"/>
              </a:spcAft>
              <a:buSzPts val="1400"/>
              <a:buNone/>
              <a:defRPr sz="1800" b="0" i="0" u="none" strike="noStrike" cap="none">
                <a:solidFill>
                  <a:schemeClr val="dk2"/>
                </a:solidFill>
              </a:defRPr>
            </a:lvl2pPr>
            <a:lvl3pPr marR="0" lvl="2" algn="l" rtl="0">
              <a:lnSpc>
                <a:spcPct val="100000"/>
              </a:lnSpc>
              <a:spcBef>
                <a:spcPts val="0"/>
              </a:spcBef>
              <a:spcAft>
                <a:spcPts val="0"/>
              </a:spcAft>
              <a:buSzPts val="1400"/>
              <a:buNone/>
              <a:defRPr sz="1800" b="0" i="0" u="none" strike="noStrike" cap="none">
                <a:solidFill>
                  <a:schemeClr val="dk2"/>
                </a:solidFill>
              </a:defRPr>
            </a:lvl3pPr>
            <a:lvl4pPr marR="0" lvl="3" algn="l" rtl="0">
              <a:lnSpc>
                <a:spcPct val="100000"/>
              </a:lnSpc>
              <a:spcBef>
                <a:spcPts val="0"/>
              </a:spcBef>
              <a:spcAft>
                <a:spcPts val="0"/>
              </a:spcAft>
              <a:buSzPts val="1400"/>
              <a:buNone/>
              <a:defRPr sz="1800" b="0" i="0" u="none" strike="noStrike" cap="none">
                <a:solidFill>
                  <a:schemeClr val="dk2"/>
                </a:solidFill>
              </a:defRPr>
            </a:lvl4pPr>
            <a:lvl5pPr marR="0" lvl="4" algn="l" rtl="0">
              <a:lnSpc>
                <a:spcPct val="100000"/>
              </a:lnSpc>
              <a:spcBef>
                <a:spcPts val="0"/>
              </a:spcBef>
              <a:spcAft>
                <a:spcPts val="0"/>
              </a:spcAft>
              <a:buSzPts val="1400"/>
              <a:buNone/>
              <a:defRPr sz="1800" b="0" i="0" u="none" strike="noStrike" cap="none">
                <a:solidFill>
                  <a:schemeClr val="dk2"/>
                </a:solidFill>
              </a:defRPr>
            </a:lvl5pPr>
            <a:lvl6pPr marR="0" lvl="5" algn="l" rtl="0">
              <a:lnSpc>
                <a:spcPct val="100000"/>
              </a:lnSpc>
              <a:spcBef>
                <a:spcPts val="0"/>
              </a:spcBef>
              <a:spcAft>
                <a:spcPts val="0"/>
              </a:spcAft>
              <a:buSzPts val="1400"/>
              <a:buNone/>
              <a:defRPr sz="1800" b="0" i="0" u="none" strike="noStrike" cap="none">
                <a:solidFill>
                  <a:schemeClr val="dk2"/>
                </a:solidFill>
              </a:defRPr>
            </a:lvl6pPr>
            <a:lvl7pPr marR="0" lvl="6" algn="l" rtl="0">
              <a:lnSpc>
                <a:spcPct val="100000"/>
              </a:lnSpc>
              <a:spcBef>
                <a:spcPts val="0"/>
              </a:spcBef>
              <a:spcAft>
                <a:spcPts val="0"/>
              </a:spcAft>
              <a:buSzPts val="1400"/>
              <a:buNone/>
              <a:defRPr sz="1800" b="0" i="0" u="none" strike="noStrike" cap="none">
                <a:solidFill>
                  <a:schemeClr val="dk2"/>
                </a:solidFill>
              </a:defRPr>
            </a:lvl7pPr>
            <a:lvl8pPr marR="0" lvl="7" algn="l" rtl="0">
              <a:lnSpc>
                <a:spcPct val="100000"/>
              </a:lnSpc>
              <a:spcBef>
                <a:spcPts val="0"/>
              </a:spcBef>
              <a:spcAft>
                <a:spcPts val="0"/>
              </a:spcAft>
              <a:buSzPts val="1400"/>
              <a:buNone/>
              <a:defRPr sz="1800" b="0" i="0" u="none" strike="noStrike" cap="none">
                <a:solidFill>
                  <a:schemeClr val="dk2"/>
                </a:solidFill>
              </a:defRPr>
            </a:lvl8pPr>
            <a:lvl9pPr marR="0" lvl="8" algn="l" rtl="0">
              <a:lnSpc>
                <a:spcPct val="100000"/>
              </a:lnSpc>
              <a:spcBef>
                <a:spcPts val="0"/>
              </a:spcBef>
              <a:spcAft>
                <a:spcPts val="0"/>
              </a:spcAft>
              <a:buSzPts val="1400"/>
              <a:buNone/>
              <a:defRPr sz="1800" b="0" i="0" u="none" strike="noStrike" cap="none">
                <a:solidFill>
                  <a:schemeClr val="dk2"/>
                </a:solidFill>
              </a:defRPr>
            </a:lvl9pPr>
          </a:lstStyle>
          <a:p>
            <a:pPr rtl="0"/>
            <a:endParaRPr/>
          </a:p>
        </p:txBody>
      </p:sp>
      <p:sp>
        <p:nvSpPr>
          <p:cNvPr id="189" name="Google Shape;189;p43"/>
          <p:cNvSpPr txBox="1">
            <a:spLocks noGrp="1"/>
          </p:cNvSpPr>
          <p:nvPr>
            <p:ph type="sldNum" idx="12"/>
          </p:nvPr>
        </p:nvSpPr>
        <p:spPr>
          <a:xfrm>
            <a:off x="8157896" y="4749900"/>
            <a:ext cx="863400" cy="393600"/>
          </a:xfrm>
          <a:prstGeom prst="rect">
            <a:avLst/>
          </a:prstGeom>
          <a:noFill/>
          <a:ln>
            <a:noFill/>
          </a:ln>
        </p:spPr>
        <p:txBody>
          <a:bodyPr spcFirstLastPara="1" wrap="square" lIns="91425" tIns="91425" rIns="91425" bIns="91425" rtlCol="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ulish"/>
                <a:ea typeface="Mulish"/>
                <a:cs typeface="Mulish"/>
                <a:sym typeface="Mulish"/>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ulish"/>
                <a:ea typeface="Mulish"/>
                <a:cs typeface="Mulish"/>
                <a:sym typeface="Mulish"/>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ulish"/>
                <a:ea typeface="Mulish"/>
                <a:cs typeface="Mulish"/>
                <a:sym typeface="Mulish"/>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ulish"/>
                <a:ea typeface="Mulish"/>
                <a:cs typeface="Mulish"/>
                <a:sym typeface="Mulish"/>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ulish"/>
                <a:ea typeface="Mulish"/>
                <a:cs typeface="Mulish"/>
                <a:sym typeface="Mulish"/>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ulish"/>
                <a:ea typeface="Mulish"/>
                <a:cs typeface="Mulish"/>
                <a:sym typeface="Mulish"/>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ulish"/>
                <a:ea typeface="Mulish"/>
                <a:cs typeface="Mulish"/>
                <a:sym typeface="Mulish"/>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ulish"/>
                <a:ea typeface="Mulish"/>
                <a:cs typeface="Mulish"/>
                <a:sym typeface="Mulish"/>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Mulish"/>
                <a:ea typeface="Mulish"/>
                <a:cs typeface="Mulish"/>
                <a:sym typeface="Mulish"/>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6">
  <p:cSld name="TITLE_9">
    <p:spTree>
      <p:nvGrpSpPr>
        <p:cNvPr id="1" name="Shape 190"/>
        <p:cNvGrpSpPr/>
        <p:nvPr/>
      </p:nvGrpSpPr>
      <p:grpSpPr>
        <a:xfrm>
          <a:off x="0" y="0"/>
          <a:ext cx="0" cy="0"/>
          <a:chOff x="0" y="0"/>
          <a:chExt cx="0" cy="0"/>
        </a:xfrm>
      </p:grpSpPr>
      <p:sp>
        <p:nvSpPr>
          <p:cNvPr id="191" name="Google Shape;191;p44"/>
          <p:cNvSpPr txBox="1">
            <a:spLocks noGrp="1"/>
          </p:cNvSpPr>
          <p:nvPr>
            <p:ph type="ctrTitle"/>
          </p:nvPr>
        </p:nvSpPr>
        <p:spPr>
          <a:xfrm>
            <a:off x="685800" y="1597819"/>
            <a:ext cx="7772400" cy="1102500"/>
          </a:xfrm>
          <a:prstGeom prst="rect">
            <a:avLst/>
          </a:prstGeom>
          <a:noFill/>
          <a:ln>
            <a:noFill/>
          </a:ln>
        </p:spPr>
        <p:txBody>
          <a:bodyPr spcFirstLastPara="1" wrap="square" lIns="91425" tIns="0" rIns="91425" bIns="91425" rtlCol="0" anchor="ctr" anchorCtr="0">
            <a:noAutofit/>
          </a:bodyPr>
          <a:lstStyle>
            <a:lvl1pPr marR="0" lvl="0" algn="l" rtl="0">
              <a:lnSpc>
                <a:spcPct val="100000"/>
              </a:lnSpc>
              <a:spcBef>
                <a:spcPts val="0"/>
              </a:spcBef>
              <a:spcAft>
                <a:spcPts val="0"/>
              </a:spcAft>
              <a:buClr>
                <a:schemeClr val="accent4"/>
              </a:buClr>
              <a:buSzPts val="1400"/>
              <a:buFont typeface="Arial"/>
              <a:buNone/>
              <a:defRPr sz="4400" b="0" i="0" u="none" strike="noStrike" cap="none">
                <a:solidFill>
                  <a:schemeClr val="accent4"/>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2"/>
                </a:solidFill>
              </a:defRPr>
            </a:lvl2pPr>
            <a:lvl3pPr marR="0" lvl="2" algn="l" rtl="0">
              <a:lnSpc>
                <a:spcPct val="100000"/>
              </a:lnSpc>
              <a:spcBef>
                <a:spcPts val="0"/>
              </a:spcBef>
              <a:spcAft>
                <a:spcPts val="0"/>
              </a:spcAft>
              <a:buSzPts val="1400"/>
              <a:buNone/>
              <a:defRPr sz="1800" b="0" i="0" u="none" strike="noStrike" cap="none">
                <a:solidFill>
                  <a:schemeClr val="dk2"/>
                </a:solidFill>
              </a:defRPr>
            </a:lvl3pPr>
            <a:lvl4pPr marR="0" lvl="3" algn="l" rtl="0">
              <a:lnSpc>
                <a:spcPct val="100000"/>
              </a:lnSpc>
              <a:spcBef>
                <a:spcPts val="0"/>
              </a:spcBef>
              <a:spcAft>
                <a:spcPts val="0"/>
              </a:spcAft>
              <a:buSzPts val="1400"/>
              <a:buNone/>
              <a:defRPr sz="1800" b="0" i="0" u="none" strike="noStrike" cap="none">
                <a:solidFill>
                  <a:schemeClr val="dk2"/>
                </a:solidFill>
              </a:defRPr>
            </a:lvl4pPr>
            <a:lvl5pPr marR="0" lvl="4" algn="l" rtl="0">
              <a:lnSpc>
                <a:spcPct val="100000"/>
              </a:lnSpc>
              <a:spcBef>
                <a:spcPts val="0"/>
              </a:spcBef>
              <a:spcAft>
                <a:spcPts val="0"/>
              </a:spcAft>
              <a:buSzPts val="1400"/>
              <a:buNone/>
              <a:defRPr sz="1800" b="0" i="0" u="none" strike="noStrike" cap="none">
                <a:solidFill>
                  <a:schemeClr val="dk2"/>
                </a:solidFill>
              </a:defRPr>
            </a:lvl5pPr>
            <a:lvl6pPr marR="0" lvl="5" algn="l" rtl="0">
              <a:lnSpc>
                <a:spcPct val="100000"/>
              </a:lnSpc>
              <a:spcBef>
                <a:spcPts val="0"/>
              </a:spcBef>
              <a:spcAft>
                <a:spcPts val="0"/>
              </a:spcAft>
              <a:buSzPts val="1400"/>
              <a:buNone/>
              <a:defRPr sz="1800" b="0" i="0" u="none" strike="noStrike" cap="none">
                <a:solidFill>
                  <a:schemeClr val="dk2"/>
                </a:solidFill>
              </a:defRPr>
            </a:lvl6pPr>
            <a:lvl7pPr marR="0" lvl="6" algn="l" rtl="0">
              <a:lnSpc>
                <a:spcPct val="100000"/>
              </a:lnSpc>
              <a:spcBef>
                <a:spcPts val="0"/>
              </a:spcBef>
              <a:spcAft>
                <a:spcPts val="0"/>
              </a:spcAft>
              <a:buSzPts val="1400"/>
              <a:buNone/>
              <a:defRPr sz="1800" b="0" i="0" u="none" strike="noStrike" cap="none">
                <a:solidFill>
                  <a:schemeClr val="dk2"/>
                </a:solidFill>
              </a:defRPr>
            </a:lvl7pPr>
            <a:lvl8pPr marR="0" lvl="7" algn="l" rtl="0">
              <a:lnSpc>
                <a:spcPct val="100000"/>
              </a:lnSpc>
              <a:spcBef>
                <a:spcPts val="0"/>
              </a:spcBef>
              <a:spcAft>
                <a:spcPts val="0"/>
              </a:spcAft>
              <a:buSzPts val="1400"/>
              <a:buNone/>
              <a:defRPr sz="1800" b="0" i="0" u="none" strike="noStrike" cap="none">
                <a:solidFill>
                  <a:schemeClr val="dk2"/>
                </a:solidFill>
              </a:defRPr>
            </a:lvl8pPr>
            <a:lvl9pPr marR="0" lvl="8" algn="l" rtl="0">
              <a:lnSpc>
                <a:spcPct val="100000"/>
              </a:lnSpc>
              <a:spcBef>
                <a:spcPts val="0"/>
              </a:spcBef>
              <a:spcAft>
                <a:spcPts val="0"/>
              </a:spcAft>
              <a:buSzPts val="1400"/>
              <a:buNone/>
              <a:defRPr sz="1800" b="0" i="0" u="none" strike="noStrike" cap="none">
                <a:solidFill>
                  <a:schemeClr val="dk2"/>
                </a:solidFill>
              </a:defRPr>
            </a:lvl9pPr>
          </a:lstStyle>
          <a:p>
            <a:pPr rtl="0"/>
            <a:endParaRPr/>
          </a:p>
        </p:txBody>
      </p:sp>
      <p:sp>
        <p:nvSpPr>
          <p:cNvPr id="192" name="Google Shape;192;p44"/>
          <p:cNvSpPr txBox="1">
            <a:spLocks noGrp="1"/>
          </p:cNvSpPr>
          <p:nvPr>
            <p:ph type="subTitle" idx="1"/>
          </p:nvPr>
        </p:nvSpPr>
        <p:spPr>
          <a:xfrm>
            <a:off x="685800" y="2914650"/>
            <a:ext cx="7086600" cy="1314600"/>
          </a:xfrm>
          <a:prstGeom prst="rect">
            <a:avLst/>
          </a:prstGeom>
          <a:noFill/>
          <a:ln>
            <a:noFill/>
          </a:ln>
        </p:spPr>
        <p:txBody>
          <a:bodyPr spcFirstLastPara="1" wrap="square" lIns="91425" tIns="91425" rIns="91425" bIns="91425" rtlCol="0" anchor="t" anchorCtr="0">
            <a:noAutofit/>
          </a:bodyPr>
          <a:lstStyle>
            <a:lvl1pPr marR="0" lvl="0" algn="l" rtl="0">
              <a:lnSpc>
                <a:spcPct val="100000"/>
              </a:lnSpc>
              <a:spcBef>
                <a:spcPts val="640"/>
              </a:spcBef>
              <a:spcAft>
                <a:spcPts val="0"/>
              </a:spcAft>
              <a:buClr>
                <a:srgbClr val="888888"/>
              </a:buClr>
              <a:buSzPts val="1400"/>
              <a:buFont typeface="Arial"/>
              <a:buNone/>
              <a:defRPr sz="3200" b="0" i="0" u="none" strike="noStrike" cap="none">
                <a:solidFill>
                  <a:srgbClr val="888888"/>
                </a:solidFill>
                <a:latin typeface="Arial"/>
                <a:ea typeface="Arial"/>
                <a:cs typeface="Arial"/>
                <a:sym typeface="Arial"/>
              </a:defRPr>
            </a:lvl1pPr>
            <a:lvl2pPr marR="0" lvl="1" algn="ctr" rtl="0">
              <a:lnSpc>
                <a:spcPct val="100000"/>
              </a:lnSpc>
              <a:spcBef>
                <a:spcPts val="560"/>
              </a:spcBef>
              <a:spcAft>
                <a:spcPts val="0"/>
              </a:spcAft>
              <a:buClr>
                <a:srgbClr val="888888"/>
              </a:buClr>
              <a:buSzPts val="1400"/>
              <a:buFont typeface="Arial"/>
              <a:buNone/>
              <a:defRPr sz="2800" b="0" i="0" u="none" strike="noStrike" cap="none">
                <a:solidFill>
                  <a:srgbClr val="888888"/>
                </a:solidFill>
                <a:latin typeface="Calibri"/>
                <a:ea typeface="Calibri"/>
                <a:cs typeface="Calibri"/>
                <a:sym typeface="Calibri"/>
              </a:defRPr>
            </a:lvl2pPr>
            <a:lvl3pPr marR="0" lvl="2" algn="ctr" rtl="0">
              <a:lnSpc>
                <a:spcPct val="100000"/>
              </a:lnSpc>
              <a:spcBef>
                <a:spcPts val="480"/>
              </a:spcBef>
              <a:spcAft>
                <a:spcPts val="0"/>
              </a:spcAft>
              <a:buClr>
                <a:srgbClr val="888888"/>
              </a:buClr>
              <a:buSzPts val="1400"/>
              <a:buFont typeface="Arial"/>
              <a:buNone/>
              <a:defRPr sz="2400" b="0" i="0" u="none" strike="noStrike" cap="none">
                <a:solidFill>
                  <a:srgbClr val="888888"/>
                </a:solidFill>
                <a:latin typeface="Calibri"/>
                <a:ea typeface="Calibri"/>
                <a:cs typeface="Calibri"/>
                <a:sym typeface="Calibri"/>
              </a:defRPr>
            </a:lvl3pPr>
            <a:lvl4pPr marR="0" lvl="3" algn="ctr" rtl="0">
              <a:lnSpc>
                <a:spcPct val="100000"/>
              </a:lnSpc>
              <a:spcBef>
                <a:spcPts val="400"/>
              </a:spcBef>
              <a:spcAft>
                <a:spcPts val="0"/>
              </a:spcAft>
              <a:buClr>
                <a:srgbClr val="888888"/>
              </a:buClr>
              <a:buSzPts val="1400"/>
              <a:buFont typeface="Arial"/>
              <a:buNone/>
              <a:defRPr sz="2000" b="0" i="0" u="none" strike="noStrike" cap="none">
                <a:solidFill>
                  <a:srgbClr val="888888"/>
                </a:solidFill>
                <a:latin typeface="Calibri"/>
                <a:ea typeface="Calibri"/>
                <a:cs typeface="Calibri"/>
                <a:sym typeface="Calibri"/>
              </a:defRPr>
            </a:lvl4pPr>
            <a:lvl5pPr marR="0" lvl="4" algn="ctr" rtl="0">
              <a:lnSpc>
                <a:spcPct val="100000"/>
              </a:lnSpc>
              <a:spcBef>
                <a:spcPts val="400"/>
              </a:spcBef>
              <a:spcAft>
                <a:spcPts val="0"/>
              </a:spcAft>
              <a:buClr>
                <a:srgbClr val="888888"/>
              </a:buClr>
              <a:buSzPts val="1400"/>
              <a:buFont typeface="Arial"/>
              <a:buNone/>
              <a:defRPr sz="20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14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14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14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1400"/>
              <a:buFont typeface="Arial"/>
              <a:buNone/>
              <a:defRPr sz="2000" b="0" i="0" u="none" strike="noStrike" cap="none">
                <a:solidFill>
                  <a:srgbClr val="888888"/>
                </a:solidFill>
                <a:latin typeface="Calibri"/>
                <a:ea typeface="Calibri"/>
                <a:cs typeface="Calibri"/>
                <a:sym typeface="Calibri"/>
              </a:defRPr>
            </a:lvl9pPr>
          </a:lstStyle>
          <a:p>
            <a:pPr rtl="0"/>
            <a:endParaRPr/>
          </a:p>
        </p:txBody>
      </p:sp>
      <p:sp>
        <p:nvSpPr>
          <p:cNvPr id="193" name="Google Shape;193;p44"/>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rtlCol="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rtl="0"/>
            <a:endParaRPr dirty="0"/>
          </a:p>
        </p:txBody>
      </p:sp>
      <p:sp>
        <p:nvSpPr>
          <p:cNvPr id="194" name="Google Shape;194;p44"/>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rtlCol="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rtl="0"/>
            <a:endParaRPr dirty="0"/>
          </a:p>
        </p:txBody>
      </p:sp>
      <p:sp>
        <p:nvSpPr>
          <p:cNvPr id="195" name="Google Shape;195;p4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rtlCol="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se Study - None (sand)">
  <p:cSld name="SECTION_HEADER_1_1_1_1">
    <p:spTree>
      <p:nvGrpSpPr>
        <p:cNvPr id="1" name="Shape 196"/>
        <p:cNvGrpSpPr/>
        <p:nvPr/>
      </p:nvGrpSpPr>
      <p:grpSpPr>
        <a:xfrm>
          <a:off x="0" y="0"/>
          <a:ext cx="0" cy="0"/>
          <a:chOff x="0" y="0"/>
          <a:chExt cx="0" cy="0"/>
        </a:xfrm>
      </p:grpSpPr>
      <p:sp>
        <p:nvSpPr>
          <p:cNvPr id="197" name="Google Shape;197;p45"/>
          <p:cNvSpPr txBox="1">
            <a:spLocks noGrp="1"/>
          </p:cNvSpPr>
          <p:nvPr>
            <p:ph type="title"/>
          </p:nvPr>
        </p:nvSpPr>
        <p:spPr>
          <a:xfrm>
            <a:off x="3437175" y="209050"/>
            <a:ext cx="5350800" cy="841800"/>
          </a:xfrm>
          <a:prstGeom prst="rect">
            <a:avLst/>
          </a:prstGeom>
          <a:noFill/>
          <a:ln>
            <a:noFill/>
          </a:ln>
        </p:spPr>
        <p:txBody>
          <a:bodyPr spcFirstLastPara="1" wrap="square" lIns="36000" tIns="36000" rIns="36000" bIns="36000" rtlCol="0" anchor="b" anchorCtr="0">
            <a:noAutofit/>
          </a:bodyPr>
          <a:lstStyle>
            <a:lvl1pPr lvl="0" algn="l" rtl="0">
              <a:lnSpc>
                <a:spcPct val="100000"/>
              </a:lnSpc>
              <a:spcBef>
                <a:spcPts val="0"/>
              </a:spcBef>
              <a:spcAft>
                <a:spcPts val="0"/>
              </a:spcAft>
              <a:buSzPts val="1400"/>
              <a:buChar char="●"/>
              <a:defRPr/>
            </a:lvl1pPr>
            <a:lvl2pPr lvl="1" algn="ctr" rtl="0">
              <a:lnSpc>
                <a:spcPct val="100000"/>
              </a:lnSpc>
              <a:spcBef>
                <a:spcPts val="0"/>
              </a:spcBef>
              <a:spcAft>
                <a:spcPts val="0"/>
              </a:spcAft>
              <a:buSzPts val="3600"/>
              <a:buChar char="○"/>
              <a:defRPr sz="3600"/>
            </a:lvl2pPr>
            <a:lvl3pPr lvl="2" algn="ctr" rtl="0">
              <a:lnSpc>
                <a:spcPct val="100000"/>
              </a:lnSpc>
              <a:spcBef>
                <a:spcPts val="0"/>
              </a:spcBef>
              <a:spcAft>
                <a:spcPts val="0"/>
              </a:spcAft>
              <a:buSzPts val="3600"/>
              <a:buChar char="■"/>
              <a:defRPr sz="3600"/>
            </a:lvl3pPr>
            <a:lvl4pPr lvl="3" algn="ctr" rtl="0">
              <a:lnSpc>
                <a:spcPct val="100000"/>
              </a:lnSpc>
              <a:spcBef>
                <a:spcPts val="0"/>
              </a:spcBef>
              <a:spcAft>
                <a:spcPts val="0"/>
              </a:spcAft>
              <a:buSzPts val="3600"/>
              <a:buChar char="●"/>
              <a:defRPr sz="3600"/>
            </a:lvl4pPr>
            <a:lvl5pPr lvl="4" algn="ctr" rtl="0">
              <a:lnSpc>
                <a:spcPct val="100000"/>
              </a:lnSpc>
              <a:spcBef>
                <a:spcPts val="0"/>
              </a:spcBef>
              <a:spcAft>
                <a:spcPts val="0"/>
              </a:spcAft>
              <a:buSzPts val="3600"/>
              <a:buChar char="○"/>
              <a:defRPr sz="3600"/>
            </a:lvl5pPr>
            <a:lvl6pPr lvl="5" algn="ctr" rtl="0">
              <a:lnSpc>
                <a:spcPct val="100000"/>
              </a:lnSpc>
              <a:spcBef>
                <a:spcPts val="0"/>
              </a:spcBef>
              <a:spcAft>
                <a:spcPts val="0"/>
              </a:spcAft>
              <a:buSzPts val="3600"/>
              <a:buChar char="■"/>
              <a:defRPr sz="3600"/>
            </a:lvl6pPr>
            <a:lvl7pPr lvl="6" algn="ctr" rtl="0">
              <a:lnSpc>
                <a:spcPct val="100000"/>
              </a:lnSpc>
              <a:spcBef>
                <a:spcPts val="0"/>
              </a:spcBef>
              <a:spcAft>
                <a:spcPts val="0"/>
              </a:spcAft>
              <a:buSzPts val="3600"/>
              <a:buChar char="●"/>
              <a:defRPr sz="3600"/>
            </a:lvl7pPr>
            <a:lvl8pPr lvl="7" algn="ctr" rtl="0">
              <a:lnSpc>
                <a:spcPct val="100000"/>
              </a:lnSpc>
              <a:spcBef>
                <a:spcPts val="0"/>
              </a:spcBef>
              <a:spcAft>
                <a:spcPts val="0"/>
              </a:spcAft>
              <a:buSzPts val="3600"/>
              <a:buChar char="○"/>
              <a:defRPr sz="3600"/>
            </a:lvl8pPr>
            <a:lvl9pPr lvl="8" algn="ctr" rtl="0">
              <a:lnSpc>
                <a:spcPct val="100000"/>
              </a:lnSpc>
              <a:spcBef>
                <a:spcPts val="0"/>
              </a:spcBef>
              <a:spcAft>
                <a:spcPts val="0"/>
              </a:spcAft>
              <a:buSzPts val="3600"/>
              <a:buChar char="■"/>
              <a:defRPr sz="3600"/>
            </a:lvl9pPr>
          </a:lstStyle>
          <a:p>
            <a:pPr rtl="0"/>
            <a:endParaRPr/>
          </a:p>
        </p:txBody>
      </p:sp>
      <p:sp>
        <p:nvSpPr>
          <p:cNvPr id="198" name="Google Shape;198;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rtlCol="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9pPr>
          </a:lstStyle>
          <a:p>
            <a:pPr marL="0" lvl="0" indent="0" algn="r" rtl="0">
              <a:spcBef>
                <a:spcPts val="0"/>
              </a:spcBef>
              <a:spcAft>
                <a:spcPts val="0"/>
              </a:spcAft>
              <a:buNone/>
            </a:pPr>
            <a:fld id="{00000000-1234-1234-1234-123412341234}" type="slidenum">
              <a:rPr lang="en"/>
              <a:t>‹#›</a:t>
            </a:fld>
            <a:endParaRPr dirty="0"/>
          </a:p>
        </p:txBody>
      </p:sp>
      <p:cxnSp>
        <p:nvCxnSpPr>
          <p:cNvPr id="199" name="Google Shape;199;p45"/>
          <p:cNvCxnSpPr/>
          <p:nvPr/>
        </p:nvCxnSpPr>
        <p:spPr>
          <a:xfrm>
            <a:off x="3437175" y="1131600"/>
            <a:ext cx="4124700" cy="0"/>
          </a:xfrm>
          <a:prstGeom prst="straightConnector1">
            <a:avLst/>
          </a:prstGeom>
          <a:noFill/>
          <a:ln w="19050" cap="flat" cmpd="sng">
            <a:solidFill>
              <a:schemeClr val="dk2"/>
            </a:solidFill>
            <a:prstDash val="solid"/>
            <a:round/>
            <a:headEnd type="none" w="sm" len="sm"/>
            <a:tailEnd type="none" w="sm" len="sm"/>
          </a:ln>
        </p:spPr>
      </p:cxnSp>
      <p:sp>
        <p:nvSpPr>
          <p:cNvPr id="200" name="Google Shape;200;p45"/>
          <p:cNvSpPr txBox="1">
            <a:spLocks noGrp="1"/>
          </p:cNvSpPr>
          <p:nvPr>
            <p:ph type="title" idx="2"/>
          </p:nvPr>
        </p:nvSpPr>
        <p:spPr>
          <a:xfrm>
            <a:off x="3437175" y="1246100"/>
            <a:ext cx="5350800" cy="442200"/>
          </a:xfrm>
          <a:prstGeom prst="rect">
            <a:avLst/>
          </a:prstGeom>
          <a:noFill/>
          <a:ln>
            <a:noFill/>
          </a:ln>
        </p:spPr>
        <p:txBody>
          <a:bodyPr spcFirstLastPara="1" wrap="square" lIns="36000" tIns="36000" rIns="36000" bIns="36000" rtlCol="0" anchor="t" anchorCtr="0">
            <a:noAutofit/>
          </a:bodyPr>
          <a:lstStyle>
            <a:lvl1pPr lvl="0" algn="l" rtl="0">
              <a:lnSpc>
                <a:spcPct val="100000"/>
              </a:lnSpc>
              <a:spcBef>
                <a:spcPts val="0"/>
              </a:spcBef>
              <a:spcAft>
                <a:spcPts val="0"/>
              </a:spcAft>
              <a:buSzPts val="1200"/>
              <a:buFont typeface="Poppins SemiBold"/>
              <a:buChar char="●"/>
              <a:defRPr sz="1200" b="0">
                <a:latin typeface="Poppins SemiBold"/>
                <a:ea typeface="Poppins SemiBold"/>
                <a:cs typeface="Poppins SemiBold"/>
                <a:sym typeface="Poppins SemiBold"/>
              </a:defRPr>
            </a:lvl1pPr>
            <a:lvl2pPr lvl="1" algn="ctr" rtl="0">
              <a:lnSpc>
                <a:spcPct val="100000"/>
              </a:lnSpc>
              <a:spcBef>
                <a:spcPts val="0"/>
              </a:spcBef>
              <a:spcAft>
                <a:spcPts val="0"/>
              </a:spcAft>
              <a:buSzPts val="1200"/>
              <a:buFont typeface="Poppins SemiBold"/>
              <a:buChar char="○"/>
              <a:defRPr sz="1200">
                <a:latin typeface="Poppins SemiBold"/>
                <a:ea typeface="Poppins SemiBold"/>
                <a:cs typeface="Poppins SemiBold"/>
                <a:sym typeface="Poppins SemiBold"/>
              </a:defRPr>
            </a:lvl2pPr>
            <a:lvl3pPr lvl="2" algn="ctr" rtl="0">
              <a:lnSpc>
                <a:spcPct val="100000"/>
              </a:lnSpc>
              <a:spcBef>
                <a:spcPts val="0"/>
              </a:spcBef>
              <a:spcAft>
                <a:spcPts val="0"/>
              </a:spcAft>
              <a:buSzPts val="1200"/>
              <a:buFont typeface="Poppins SemiBold"/>
              <a:buChar char="■"/>
              <a:defRPr sz="1200">
                <a:latin typeface="Poppins SemiBold"/>
                <a:ea typeface="Poppins SemiBold"/>
                <a:cs typeface="Poppins SemiBold"/>
                <a:sym typeface="Poppins SemiBold"/>
              </a:defRPr>
            </a:lvl3pPr>
            <a:lvl4pPr lvl="3" algn="ctr" rtl="0">
              <a:lnSpc>
                <a:spcPct val="100000"/>
              </a:lnSpc>
              <a:spcBef>
                <a:spcPts val="0"/>
              </a:spcBef>
              <a:spcAft>
                <a:spcPts val="0"/>
              </a:spcAft>
              <a:buSzPts val="1200"/>
              <a:buFont typeface="Poppins SemiBold"/>
              <a:buChar char="●"/>
              <a:defRPr sz="1200">
                <a:latin typeface="Poppins SemiBold"/>
                <a:ea typeface="Poppins SemiBold"/>
                <a:cs typeface="Poppins SemiBold"/>
                <a:sym typeface="Poppins SemiBold"/>
              </a:defRPr>
            </a:lvl4pPr>
            <a:lvl5pPr lvl="4" algn="ctr" rtl="0">
              <a:lnSpc>
                <a:spcPct val="100000"/>
              </a:lnSpc>
              <a:spcBef>
                <a:spcPts val="0"/>
              </a:spcBef>
              <a:spcAft>
                <a:spcPts val="0"/>
              </a:spcAft>
              <a:buSzPts val="1200"/>
              <a:buFont typeface="Poppins SemiBold"/>
              <a:buChar char="○"/>
              <a:defRPr sz="1200">
                <a:latin typeface="Poppins SemiBold"/>
                <a:ea typeface="Poppins SemiBold"/>
                <a:cs typeface="Poppins SemiBold"/>
                <a:sym typeface="Poppins SemiBold"/>
              </a:defRPr>
            </a:lvl5pPr>
            <a:lvl6pPr lvl="5" algn="ctr" rtl="0">
              <a:lnSpc>
                <a:spcPct val="100000"/>
              </a:lnSpc>
              <a:spcBef>
                <a:spcPts val="0"/>
              </a:spcBef>
              <a:spcAft>
                <a:spcPts val="0"/>
              </a:spcAft>
              <a:buSzPts val="1200"/>
              <a:buFont typeface="Poppins SemiBold"/>
              <a:buChar char="■"/>
              <a:defRPr sz="1200">
                <a:latin typeface="Poppins SemiBold"/>
                <a:ea typeface="Poppins SemiBold"/>
                <a:cs typeface="Poppins SemiBold"/>
                <a:sym typeface="Poppins SemiBold"/>
              </a:defRPr>
            </a:lvl6pPr>
            <a:lvl7pPr lvl="6" algn="ctr" rtl="0">
              <a:lnSpc>
                <a:spcPct val="100000"/>
              </a:lnSpc>
              <a:spcBef>
                <a:spcPts val="0"/>
              </a:spcBef>
              <a:spcAft>
                <a:spcPts val="0"/>
              </a:spcAft>
              <a:buSzPts val="1200"/>
              <a:buFont typeface="Poppins SemiBold"/>
              <a:buChar char="●"/>
              <a:defRPr sz="1200">
                <a:latin typeface="Poppins SemiBold"/>
                <a:ea typeface="Poppins SemiBold"/>
                <a:cs typeface="Poppins SemiBold"/>
                <a:sym typeface="Poppins SemiBold"/>
              </a:defRPr>
            </a:lvl7pPr>
            <a:lvl8pPr lvl="7" algn="ctr" rtl="0">
              <a:lnSpc>
                <a:spcPct val="100000"/>
              </a:lnSpc>
              <a:spcBef>
                <a:spcPts val="0"/>
              </a:spcBef>
              <a:spcAft>
                <a:spcPts val="0"/>
              </a:spcAft>
              <a:buSzPts val="1200"/>
              <a:buFont typeface="Poppins SemiBold"/>
              <a:buChar char="○"/>
              <a:defRPr sz="1200">
                <a:latin typeface="Poppins SemiBold"/>
                <a:ea typeface="Poppins SemiBold"/>
                <a:cs typeface="Poppins SemiBold"/>
                <a:sym typeface="Poppins SemiBold"/>
              </a:defRPr>
            </a:lvl8pPr>
            <a:lvl9pPr lvl="8" algn="ctr" rtl="0">
              <a:lnSpc>
                <a:spcPct val="100000"/>
              </a:lnSpc>
              <a:spcBef>
                <a:spcPts val="0"/>
              </a:spcBef>
              <a:spcAft>
                <a:spcPts val="0"/>
              </a:spcAft>
              <a:buSzPts val="1200"/>
              <a:buFont typeface="Poppins SemiBold"/>
              <a:buChar char="■"/>
              <a:defRPr sz="1200">
                <a:latin typeface="Poppins SemiBold"/>
                <a:ea typeface="Poppins SemiBold"/>
                <a:cs typeface="Poppins SemiBold"/>
                <a:sym typeface="Poppins SemiBold"/>
              </a:defRPr>
            </a:lvl9pPr>
          </a:lstStyle>
          <a:p>
            <a:pPr rtl="0"/>
            <a:endParaRPr/>
          </a:p>
        </p:txBody>
      </p:sp>
      <p:sp>
        <p:nvSpPr>
          <p:cNvPr id="201" name="Google Shape;201;p45"/>
          <p:cNvSpPr txBox="1">
            <a:spLocks noGrp="1"/>
          </p:cNvSpPr>
          <p:nvPr>
            <p:ph type="title" idx="3"/>
          </p:nvPr>
        </p:nvSpPr>
        <p:spPr>
          <a:xfrm>
            <a:off x="3437175" y="1883550"/>
            <a:ext cx="5350800" cy="3077100"/>
          </a:xfrm>
          <a:prstGeom prst="rect">
            <a:avLst/>
          </a:prstGeom>
          <a:noFill/>
          <a:ln>
            <a:noFill/>
          </a:ln>
        </p:spPr>
        <p:txBody>
          <a:bodyPr spcFirstLastPara="1" wrap="square" lIns="36000" tIns="36000" rIns="36000" bIns="36000" rtlCol="0" anchor="t" anchorCtr="0">
            <a:noAutofit/>
          </a:bodyPr>
          <a:lstStyle>
            <a:lvl1pPr lvl="0" algn="l" rtl="0">
              <a:lnSpc>
                <a:spcPct val="100000"/>
              </a:lnSpc>
              <a:spcBef>
                <a:spcPts val="0"/>
              </a:spcBef>
              <a:spcAft>
                <a:spcPts val="0"/>
              </a:spcAft>
              <a:buSzPts val="950"/>
              <a:buFont typeface="Mulish"/>
              <a:buChar char="●"/>
              <a:defRPr sz="950" b="0">
                <a:latin typeface="Mulish"/>
                <a:ea typeface="Mulish"/>
                <a:cs typeface="Mulish"/>
                <a:sym typeface="Mulish"/>
              </a:defRPr>
            </a:lvl1pPr>
            <a:lvl2pPr lvl="1" algn="ctr" rtl="0">
              <a:lnSpc>
                <a:spcPct val="100000"/>
              </a:lnSpc>
              <a:spcBef>
                <a:spcPts val="0"/>
              </a:spcBef>
              <a:spcAft>
                <a:spcPts val="0"/>
              </a:spcAft>
              <a:buSzPts val="950"/>
              <a:buFont typeface="Mulish"/>
              <a:buChar char="○"/>
              <a:defRPr sz="950">
                <a:latin typeface="Mulish"/>
                <a:ea typeface="Mulish"/>
                <a:cs typeface="Mulish"/>
                <a:sym typeface="Mulish"/>
              </a:defRPr>
            </a:lvl2pPr>
            <a:lvl3pPr lvl="2" algn="ctr" rtl="0">
              <a:lnSpc>
                <a:spcPct val="100000"/>
              </a:lnSpc>
              <a:spcBef>
                <a:spcPts val="0"/>
              </a:spcBef>
              <a:spcAft>
                <a:spcPts val="0"/>
              </a:spcAft>
              <a:buSzPts val="950"/>
              <a:buFont typeface="Mulish"/>
              <a:buChar char="■"/>
              <a:defRPr sz="950">
                <a:latin typeface="Mulish"/>
                <a:ea typeface="Mulish"/>
                <a:cs typeface="Mulish"/>
                <a:sym typeface="Mulish"/>
              </a:defRPr>
            </a:lvl3pPr>
            <a:lvl4pPr lvl="3" algn="ctr" rtl="0">
              <a:lnSpc>
                <a:spcPct val="100000"/>
              </a:lnSpc>
              <a:spcBef>
                <a:spcPts val="0"/>
              </a:spcBef>
              <a:spcAft>
                <a:spcPts val="0"/>
              </a:spcAft>
              <a:buSzPts val="950"/>
              <a:buFont typeface="Mulish"/>
              <a:buChar char="●"/>
              <a:defRPr sz="950">
                <a:latin typeface="Mulish"/>
                <a:ea typeface="Mulish"/>
                <a:cs typeface="Mulish"/>
                <a:sym typeface="Mulish"/>
              </a:defRPr>
            </a:lvl4pPr>
            <a:lvl5pPr lvl="4" algn="ctr" rtl="0">
              <a:lnSpc>
                <a:spcPct val="100000"/>
              </a:lnSpc>
              <a:spcBef>
                <a:spcPts val="0"/>
              </a:spcBef>
              <a:spcAft>
                <a:spcPts val="0"/>
              </a:spcAft>
              <a:buSzPts val="950"/>
              <a:buFont typeface="Mulish"/>
              <a:buChar char="○"/>
              <a:defRPr sz="950">
                <a:latin typeface="Mulish"/>
                <a:ea typeface="Mulish"/>
                <a:cs typeface="Mulish"/>
                <a:sym typeface="Mulish"/>
              </a:defRPr>
            </a:lvl5pPr>
            <a:lvl6pPr lvl="5" algn="ctr" rtl="0">
              <a:lnSpc>
                <a:spcPct val="100000"/>
              </a:lnSpc>
              <a:spcBef>
                <a:spcPts val="0"/>
              </a:spcBef>
              <a:spcAft>
                <a:spcPts val="0"/>
              </a:spcAft>
              <a:buSzPts val="950"/>
              <a:buFont typeface="Mulish"/>
              <a:buChar char="■"/>
              <a:defRPr sz="950">
                <a:latin typeface="Mulish"/>
                <a:ea typeface="Mulish"/>
                <a:cs typeface="Mulish"/>
                <a:sym typeface="Mulish"/>
              </a:defRPr>
            </a:lvl6pPr>
            <a:lvl7pPr lvl="6" algn="ctr" rtl="0">
              <a:lnSpc>
                <a:spcPct val="100000"/>
              </a:lnSpc>
              <a:spcBef>
                <a:spcPts val="0"/>
              </a:spcBef>
              <a:spcAft>
                <a:spcPts val="0"/>
              </a:spcAft>
              <a:buSzPts val="950"/>
              <a:buFont typeface="Mulish"/>
              <a:buChar char="●"/>
              <a:defRPr sz="950">
                <a:latin typeface="Mulish"/>
                <a:ea typeface="Mulish"/>
                <a:cs typeface="Mulish"/>
                <a:sym typeface="Mulish"/>
              </a:defRPr>
            </a:lvl7pPr>
            <a:lvl8pPr lvl="7" algn="ctr" rtl="0">
              <a:lnSpc>
                <a:spcPct val="100000"/>
              </a:lnSpc>
              <a:spcBef>
                <a:spcPts val="0"/>
              </a:spcBef>
              <a:spcAft>
                <a:spcPts val="0"/>
              </a:spcAft>
              <a:buSzPts val="950"/>
              <a:buFont typeface="Mulish"/>
              <a:buChar char="○"/>
              <a:defRPr sz="950">
                <a:latin typeface="Mulish"/>
                <a:ea typeface="Mulish"/>
                <a:cs typeface="Mulish"/>
                <a:sym typeface="Mulish"/>
              </a:defRPr>
            </a:lvl8pPr>
            <a:lvl9pPr lvl="8" algn="ctr" rtl="0">
              <a:lnSpc>
                <a:spcPct val="100000"/>
              </a:lnSpc>
              <a:spcBef>
                <a:spcPts val="0"/>
              </a:spcBef>
              <a:spcAft>
                <a:spcPts val="0"/>
              </a:spcAft>
              <a:buSzPts val="950"/>
              <a:buFont typeface="Mulish"/>
              <a:buChar char="■"/>
              <a:defRPr sz="950">
                <a:latin typeface="Mulish"/>
                <a:ea typeface="Mulish"/>
                <a:cs typeface="Mulish"/>
                <a:sym typeface="Mulish"/>
              </a:defRPr>
            </a:lvl9pPr>
          </a:lstStyle>
          <a:p>
            <a:pPr rtl="0"/>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51_Vertical Title and Text">
  <p:cSld name="51_Vertical Title and Text">
    <p:spTree>
      <p:nvGrpSpPr>
        <p:cNvPr id="1" name="Shape 202"/>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_19">
  <p:cSld name="TITLE_19">
    <p:spTree>
      <p:nvGrpSpPr>
        <p:cNvPr id="1" name="Shape 203"/>
        <p:cNvGrpSpPr/>
        <p:nvPr/>
      </p:nvGrpSpPr>
      <p:grpSpPr>
        <a:xfrm>
          <a:off x="0" y="0"/>
          <a:ext cx="0" cy="0"/>
          <a:chOff x="0" y="0"/>
          <a:chExt cx="0" cy="0"/>
        </a:xfrm>
      </p:grpSpPr>
      <p:sp>
        <p:nvSpPr>
          <p:cNvPr id="204" name="Google Shape;204;p47"/>
          <p:cNvSpPr txBox="1">
            <a:spLocks noGrp="1"/>
          </p:cNvSpPr>
          <p:nvPr>
            <p:ph type="ctrTitle"/>
          </p:nvPr>
        </p:nvSpPr>
        <p:spPr>
          <a:xfrm>
            <a:off x="311708" y="744575"/>
            <a:ext cx="8520600" cy="2052600"/>
          </a:xfrm>
          <a:prstGeom prst="rect">
            <a:avLst/>
          </a:prstGeom>
          <a:noFill/>
          <a:ln>
            <a:noFill/>
          </a:ln>
        </p:spPr>
        <p:txBody>
          <a:bodyPr spcFirstLastPara="1" wrap="square" lIns="91425" tIns="0" rIns="91425" bIns="91425" rtlCol="0" anchor="b" anchorCtr="0">
            <a:noAutofit/>
          </a:bodyPr>
          <a:lstStyle>
            <a:lvl1pPr lvl="0" algn="ctr" rtl="0">
              <a:lnSpc>
                <a:spcPct val="100000"/>
              </a:lnSpc>
              <a:spcBef>
                <a:spcPts val="0"/>
              </a:spcBef>
              <a:spcAft>
                <a:spcPts val="0"/>
              </a:spcAft>
              <a:buSzPts val="5200"/>
              <a:buChar char="●"/>
              <a:defRPr sz="5200"/>
            </a:lvl1pPr>
            <a:lvl2pPr lvl="1" algn="ctr" rtl="0">
              <a:lnSpc>
                <a:spcPct val="100000"/>
              </a:lnSpc>
              <a:spcBef>
                <a:spcPts val="0"/>
              </a:spcBef>
              <a:spcAft>
                <a:spcPts val="0"/>
              </a:spcAft>
              <a:buSzPts val="5200"/>
              <a:buChar char="○"/>
              <a:defRPr sz="5200"/>
            </a:lvl2pPr>
            <a:lvl3pPr lvl="2" algn="ctr" rtl="0">
              <a:lnSpc>
                <a:spcPct val="100000"/>
              </a:lnSpc>
              <a:spcBef>
                <a:spcPts val="0"/>
              </a:spcBef>
              <a:spcAft>
                <a:spcPts val="0"/>
              </a:spcAft>
              <a:buSzPts val="5200"/>
              <a:buChar char="■"/>
              <a:defRPr sz="5200"/>
            </a:lvl3pPr>
            <a:lvl4pPr lvl="3" algn="ctr" rtl="0">
              <a:lnSpc>
                <a:spcPct val="100000"/>
              </a:lnSpc>
              <a:spcBef>
                <a:spcPts val="0"/>
              </a:spcBef>
              <a:spcAft>
                <a:spcPts val="0"/>
              </a:spcAft>
              <a:buSzPts val="5200"/>
              <a:buChar char="●"/>
              <a:defRPr sz="5200"/>
            </a:lvl4pPr>
            <a:lvl5pPr lvl="4" algn="ctr" rtl="0">
              <a:lnSpc>
                <a:spcPct val="100000"/>
              </a:lnSpc>
              <a:spcBef>
                <a:spcPts val="0"/>
              </a:spcBef>
              <a:spcAft>
                <a:spcPts val="0"/>
              </a:spcAft>
              <a:buSzPts val="5200"/>
              <a:buChar char="○"/>
              <a:defRPr sz="5200"/>
            </a:lvl5pPr>
            <a:lvl6pPr lvl="5" algn="ctr" rtl="0">
              <a:lnSpc>
                <a:spcPct val="100000"/>
              </a:lnSpc>
              <a:spcBef>
                <a:spcPts val="0"/>
              </a:spcBef>
              <a:spcAft>
                <a:spcPts val="0"/>
              </a:spcAft>
              <a:buSzPts val="5200"/>
              <a:buChar char="■"/>
              <a:defRPr sz="5200"/>
            </a:lvl6pPr>
            <a:lvl7pPr lvl="6" algn="ctr" rtl="0">
              <a:lnSpc>
                <a:spcPct val="100000"/>
              </a:lnSpc>
              <a:spcBef>
                <a:spcPts val="0"/>
              </a:spcBef>
              <a:spcAft>
                <a:spcPts val="0"/>
              </a:spcAft>
              <a:buSzPts val="5200"/>
              <a:buChar char="●"/>
              <a:defRPr sz="5200"/>
            </a:lvl7pPr>
            <a:lvl8pPr lvl="7" algn="ctr" rtl="0">
              <a:lnSpc>
                <a:spcPct val="100000"/>
              </a:lnSpc>
              <a:spcBef>
                <a:spcPts val="0"/>
              </a:spcBef>
              <a:spcAft>
                <a:spcPts val="0"/>
              </a:spcAft>
              <a:buSzPts val="5200"/>
              <a:buChar char="○"/>
              <a:defRPr sz="5200"/>
            </a:lvl8pPr>
            <a:lvl9pPr lvl="8" algn="ctr" rtl="0">
              <a:lnSpc>
                <a:spcPct val="100000"/>
              </a:lnSpc>
              <a:spcBef>
                <a:spcPts val="0"/>
              </a:spcBef>
              <a:spcAft>
                <a:spcPts val="0"/>
              </a:spcAft>
              <a:buSzPts val="5200"/>
              <a:buChar char="■"/>
              <a:defRPr sz="5200"/>
            </a:lvl9pPr>
          </a:lstStyle>
          <a:p>
            <a:pPr rtl="0"/>
            <a:endParaRPr/>
          </a:p>
        </p:txBody>
      </p:sp>
      <p:sp>
        <p:nvSpPr>
          <p:cNvPr id="205" name="Google Shape;205;p4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rtlCol="0" anchor="ctr" anchorCtr="0">
            <a:noAutofit/>
          </a:bodyPr>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pPr rtl="0"/>
            <a:endParaRPr/>
          </a:p>
        </p:txBody>
      </p:sp>
      <p:sp>
        <p:nvSpPr>
          <p:cNvPr id="206" name="Google Shape;206;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rtlCol="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2">
  <p:cSld name="TITLE_AND_BODY_2">
    <p:spTree>
      <p:nvGrpSpPr>
        <p:cNvPr id="1" name="Shape 207"/>
        <p:cNvGrpSpPr/>
        <p:nvPr/>
      </p:nvGrpSpPr>
      <p:grpSpPr>
        <a:xfrm>
          <a:off x="0" y="0"/>
          <a:ext cx="0" cy="0"/>
          <a:chOff x="0" y="0"/>
          <a:chExt cx="0" cy="0"/>
        </a:xfrm>
      </p:grpSpPr>
      <p:sp>
        <p:nvSpPr>
          <p:cNvPr id="208" name="Google Shape;208;p48"/>
          <p:cNvSpPr txBox="1">
            <a:spLocks noGrp="1"/>
          </p:cNvSpPr>
          <p:nvPr>
            <p:ph type="title"/>
          </p:nvPr>
        </p:nvSpPr>
        <p:spPr>
          <a:xfrm>
            <a:off x="311700" y="445025"/>
            <a:ext cx="8520600" cy="572700"/>
          </a:xfrm>
          <a:prstGeom prst="rect">
            <a:avLst/>
          </a:prstGeom>
          <a:noFill/>
          <a:ln>
            <a:noFill/>
          </a:ln>
        </p:spPr>
        <p:txBody>
          <a:bodyPr spcFirstLastPara="1" wrap="square" lIns="91425" tIns="0" rIns="91425" bIns="91425" rtlCol="0" anchor="t" anchorCtr="0">
            <a:noAutofit/>
          </a:bodyPr>
          <a:lstStyle>
            <a:lvl1pPr lvl="0" algn="l" rtl="0">
              <a:lnSpc>
                <a:spcPct val="100000"/>
              </a:lnSpc>
              <a:spcBef>
                <a:spcPts val="0"/>
              </a:spcBef>
              <a:spcAft>
                <a:spcPts val="0"/>
              </a:spcAft>
              <a:buSzPts val="1400"/>
              <a:buChar char="●"/>
              <a:defRPr/>
            </a:lvl1pPr>
            <a:lvl2pPr lvl="1" algn="l" rtl="0">
              <a:lnSpc>
                <a:spcPct val="100000"/>
              </a:lnSpc>
              <a:spcBef>
                <a:spcPts val="0"/>
              </a:spcBef>
              <a:spcAft>
                <a:spcPts val="0"/>
              </a:spcAft>
              <a:buSzPts val="1400"/>
              <a:buChar char="○"/>
              <a:defRPr/>
            </a:lvl2pPr>
            <a:lvl3pPr lvl="2" algn="l" rtl="0">
              <a:lnSpc>
                <a:spcPct val="100000"/>
              </a:lnSpc>
              <a:spcBef>
                <a:spcPts val="0"/>
              </a:spcBef>
              <a:spcAft>
                <a:spcPts val="0"/>
              </a:spcAft>
              <a:buSzPts val="1400"/>
              <a:buChar char="■"/>
              <a:defRPr/>
            </a:lvl3pPr>
            <a:lvl4pPr lvl="3" algn="l" rtl="0">
              <a:lnSpc>
                <a:spcPct val="100000"/>
              </a:lnSpc>
              <a:spcBef>
                <a:spcPts val="0"/>
              </a:spcBef>
              <a:spcAft>
                <a:spcPts val="0"/>
              </a:spcAft>
              <a:buSzPts val="1400"/>
              <a:buChar char="●"/>
              <a:defRPr/>
            </a:lvl4pPr>
            <a:lvl5pPr lvl="4" algn="l" rtl="0">
              <a:lnSpc>
                <a:spcPct val="100000"/>
              </a:lnSpc>
              <a:spcBef>
                <a:spcPts val="0"/>
              </a:spcBef>
              <a:spcAft>
                <a:spcPts val="0"/>
              </a:spcAft>
              <a:buSzPts val="1400"/>
              <a:buChar char="○"/>
              <a:defRPr/>
            </a:lvl5pPr>
            <a:lvl6pPr lvl="5" algn="l" rtl="0">
              <a:lnSpc>
                <a:spcPct val="100000"/>
              </a:lnSpc>
              <a:spcBef>
                <a:spcPts val="0"/>
              </a:spcBef>
              <a:spcAft>
                <a:spcPts val="0"/>
              </a:spcAft>
              <a:buSzPts val="1400"/>
              <a:buChar char="■"/>
              <a:defRPr/>
            </a:lvl6pPr>
            <a:lvl7pPr lvl="6" algn="l" rtl="0">
              <a:lnSpc>
                <a:spcPct val="100000"/>
              </a:lnSpc>
              <a:spcBef>
                <a:spcPts val="0"/>
              </a:spcBef>
              <a:spcAft>
                <a:spcPts val="0"/>
              </a:spcAft>
              <a:buSzPts val="1400"/>
              <a:buChar char="●"/>
              <a:defRPr/>
            </a:lvl7pPr>
            <a:lvl8pPr lvl="7" algn="l" rtl="0">
              <a:lnSpc>
                <a:spcPct val="100000"/>
              </a:lnSpc>
              <a:spcBef>
                <a:spcPts val="0"/>
              </a:spcBef>
              <a:spcAft>
                <a:spcPts val="0"/>
              </a:spcAft>
              <a:buSzPts val="1400"/>
              <a:buChar char="○"/>
              <a:defRPr/>
            </a:lvl8pPr>
            <a:lvl9pPr lvl="8" algn="l" rtl="0">
              <a:lnSpc>
                <a:spcPct val="100000"/>
              </a:lnSpc>
              <a:spcBef>
                <a:spcPts val="0"/>
              </a:spcBef>
              <a:spcAft>
                <a:spcPts val="0"/>
              </a:spcAft>
              <a:buSzPts val="1400"/>
              <a:buChar char="■"/>
              <a:defRPr/>
            </a:lvl9pPr>
          </a:lstStyle>
          <a:p>
            <a:pPr rtl="0"/>
            <a:endParaRPr/>
          </a:p>
        </p:txBody>
      </p:sp>
      <p:sp>
        <p:nvSpPr>
          <p:cNvPr id="209" name="Google Shape;209;p4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rtlCol="0" anchor="ctr"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pPr rtl="0"/>
            <a:endParaRPr/>
          </a:p>
        </p:txBody>
      </p:sp>
      <p:sp>
        <p:nvSpPr>
          <p:cNvPr id="210" name="Google Shape;210;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rtlCol="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rtlCol="0"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rtl="0"/>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rtlCol="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rtlCol="0"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pPr rtl="0"/>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rtlCol="0"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pPr rtl="0"/>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rtlCol="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rtlCol="0"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pPr rtl="0"/>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rtlCol="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dirty="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rtlCol="0"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pPr rtl="0"/>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rtlCol="0"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pPr rtl="0"/>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rtlCol="0"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rtl="0"/>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rtlCol="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rtlCol="0" anchor="ctr" anchorCtr="0">
            <a:normAutofit/>
          </a:bodyPr>
          <a:lstStyle>
            <a:lvl1pPr marL="457200" lvl="0" indent="-228600">
              <a:lnSpc>
                <a:spcPct val="100000"/>
              </a:lnSpc>
              <a:spcBef>
                <a:spcPts val="0"/>
              </a:spcBef>
              <a:spcAft>
                <a:spcPts val="0"/>
              </a:spcAft>
              <a:buSzPts val="1800"/>
              <a:buNone/>
              <a:defRPr/>
            </a:lvl1pPr>
          </a:lstStyle>
          <a:p>
            <a:pPr rtl="0"/>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rtlCol="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rtlCol="0"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pPr rtl="0"/>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rtlCol="0"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pPr rtl="0"/>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rtlCol="0"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rtlCol="0"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rtl="0"/>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rtlCol="0"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rtl="0"/>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rtlCol="0"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09"/>
        <p:cNvGrpSpPr/>
        <p:nvPr/>
      </p:nvGrpSpPr>
      <p:grpSpPr>
        <a:xfrm>
          <a:off x="0" y="0"/>
          <a:ext cx="0" cy="0"/>
          <a:chOff x="0" y="0"/>
          <a:chExt cx="0" cy="0"/>
        </a:xfrm>
      </p:grpSpPr>
      <p:sp>
        <p:nvSpPr>
          <p:cNvPr id="110" name="Google Shape;110;p29"/>
          <p:cNvSpPr txBox="1">
            <a:spLocks noGrp="1"/>
          </p:cNvSpPr>
          <p:nvPr>
            <p:ph type="sldNum" idx="12"/>
          </p:nvPr>
        </p:nvSpPr>
        <p:spPr>
          <a:xfrm>
            <a:off x="8472458" y="4749892"/>
            <a:ext cx="548700" cy="393600"/>
          </a:xfrm>
          <a:prstGeom prst="rect">
            <a:avLst/>
          </a:prstGeom>
          <a:noFill/>
          <a:ln>
            <a:noFill/>
          </a:ln>
        </p:spPr>
        <p:txBody>
          <a:bodyPr spcFirstLastPara="1" wrap="square" lIns="91425" tIns="91425" rIns="91425" bIns="91425" rtlCol="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Mulish"/>
                <a:ea typeface="Mulish"/>
                <a:cs typeface="Mulish"/>
                <a:sym typeface="Mulish"/>
              </a:defRPr>
            </a:lvl9pPr>
          </a:lstStyle>
          <a:p>
            <a:pPr marL="0" lvl="0" indent="0" algn="r" rtl="0">
              <a:spcBef>
                <a:spcPts val="0"/>
              </a:spcBef>
              <a:spcAft>
                <a:spcPts val="0"/>
              </a:spcAft>
              <a:buNone/>
            </a:pPr>
            <a:fld id="{00000000-1234-1234-1234-123412341234}" type="slidenum">
              <a:rPr lang="en"/>
              <a:t>‹#›</a:t>
            </a:fld>
            <a:endParaRPr dirty="0"/>
          </a:p>
        </p:txBody>
      </p:sp>
      <p:sp>
        <p:nvSpPr>
          <p:cNvPr id="111" name="Google Shape;111;p29"/>
          <p:cNvSpPr txBox="1">
            <a:spLocks noGrp="1"/>
          </p:cNvSpPr>
          <p:nvPr>
            <p:ph type="title"/>
          </p:nvPr>
        </p:nvSpPr>
        <p:spPr>
          <a:xfrm>
            <a:off x="450000" y="307775"/>
            <a:ext cx="6665400" cy="534000"/>
          </a:xfrm>
          <a:prstGeom prst="rect">
            <a:avLst/>
          </a:prstGeom>
          <a:noFill/>
          <a:ln>
            <a:noFill/>
          </a:ln>
        </p:spPr>
        <p:txBody>
          <a:bodyPr spcFirstLastPara="1" wrap="square" lIns="91425" tIns="0" rIns="91425" bIns="91425" rtlCol="0" anchor="t" anchorCtr="0">
            <a:noAutofit/>
          </a:bodyPr>
          <a:lstStyle>
            <a:lvl1pPr marR="0" lvl="0" algn="l" rtl="0">
              <a:lnSpc>
                <a:spcPct val="100000"/>
              </a:lnSpc>
              <a:spcBef>
                <a:spcPts val="0"/>
              </a:spcBef>
              <a:spcAft>
                <a:spcPts val="0"/>
              </a:spcAft>
              <a:buClr>
                <a:srgbClr val="000000"/>
              </a:buClr>
              <a:buSzPts val="2400"/>
              <a:buFont typeface="Arial"/>
              <a:buNone/>
              <a:defRPr sz="2400" b="0" i="0" u="none" strike="noStrike" cap="none">
                <a:solidFill>
                  <a:schemeClr val="dk2"/>
                </a:solidFill>
                <a:latin typeface="Poppins SemiBold"/>
                <a:ea typeface="Poppins SemiBold"/>
                <a:cs typeface="Poppins SemiBold"/>
                <a:sym typeface="Poppins SemiBold"/>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rtl="0"/>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94">
          <p15:clr>
            <a:srgbClr val="EA4335"/>
          </p15:clr>
        </p15:guide>
        <p15:guide id="2" pos="283">
          <p15:clr>
            <a:srgbClr val="EA4335"/>
          </p15:clr>
        </p15:guide>
        <p15:guide id="3" pos="5482">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10E_0.xml"/><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16.jpg"/><Relationship Id="rId4" Type="http://schemas.openxmlformats.org/officeDocument/2006/relationships/hyperlink" Target="http://www.youtube.com/watch?v=F5DHDb5hRBM" TargetMode="External"/></Relationships>
</file>

<file path=ppt/slides/_rels/slide16.xml.rels><?xml version="1.0" encoding="UTF-8" standalone="yes"?>
<Relationships xmlns="http://schemas.openxmlformats.org/package/2006/relationships"><Relationship Id="rId3" Type="http://schemas.microsoft.com/office/2018/10/relationships/comments" Target="../comments/modernComment_10F_0.xml"/><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115_0.xml"/><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41.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5.xml"/><Relationship Id="rId1" Type="http://schemas.openxmlformats.org/officeDocument/2006/relationships/slideLayout" Target="../slideLayouts/slideLayout12.xml"/><Relationship Id="rId5" Type="http://schemas.openxmlformats.org/officeDocument/2006/relationships/hyperlink" Target="https://unsplash.com/s/photos/rapid-test?utm_source=unsplash&amp;utm_medium=referral&amp;utm_content=creditCopyText" TargetMode="External"/><Relationship Id="rId4" Type="http://schemas.openxmlformats.org/officeDocument/2006/relationships/hyperlink" Target="https://unsplash.com/@anniespratt?utm_source=unsplash&amp;utm_medium=referral&amp;utm_content=creditCopyText"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9.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0.xml"/><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1.xml"/><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2.xml"/><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3.xml"/><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8.xml"/><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9.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0.xml"/><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1.xml"/><Relationship Id="rId1" Type="http://schemas.openxmlformats.org/officeDocument/2006/relationships/slideLayout" Target="../slideLayouts/slideLayout27.xml"/><Relationship Id="rId4" Type="http://schemas.openxmlformats.org/officeDocument/2006/relationships/hyperlink" Target="https://hivstar.lshtm.ac.uk/" TargetMode="External"/></Relationships>
</file>

<file path=ppt/slides/_rels/slide62.xml.rels><?xml version="1.0" encoding="UTF-8" standalone="yes"?>
<Relationships xmlns="http://schemas.openxmlformats.org/package/2006/relationships"><Relationship Id="rId3" Type="http://schemas.microsoft.com/office/2018/10/relationships/comments" Target="../comments/modernComment_13D_0.xml"/><Relationship Id="rId2" Type="http://schemas.openxmlformats.org/officeDocument/2006/relationships/notesSlide" Target="../notesSlides/notesSlide62.xml"/><Relationship Id="rId1" Type="http://schemas.openxmlformats.org/officeDocument/2006/relationships/slideLayout" Target="../slideLayouts/slideLayout27.xml"/><Relationship Id="rId5" Type="http://schemas.openxmlformats.org/officeDocument/2006/relationships/hyperlink" Target="https://www.who.int/hiv/topics/self-testing/HIVST-policy_map-jul2019-a.png?ua=1" TargetMode="External"/><Relationship Id="rId4" Type="http://schemas.openxmlformats.org/officeDocument/2006/relationships/image" Target="../media/image63.jpg"/></Relationships>
</file>

<file path=ppt/slides/_rels/slide6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3.xml"/><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4.xml"/><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5.xml"/><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7.xml"/><Relationship Id="rId1" Type="http://schemas.openxmlformats.org/officeDocument/2006/relationships/slideLayout" Target="../slideLayouts/slideLayout12.xml"/><Relationship Id="rId4" Type="http://schemas.openxmlformats.org/officeDocument/2006/relationships/image" Target="../media/image68.png"/></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hyperlink" Target="https://www.weforum.org/agenda/2023/05/asia-pacific-s-healthcare-revolution-starts-with-the-who-resolution-on-diagnostics/"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4.xml"/><Relationship Id="rId1" Type="http://schemas.openxmlformats.org/officeDocument/2006/relationships/slideLayout" Target="../slideLayouts/slideLayout12.xml"/><Relationship Id="rId4" Type="http://schemas.openxmlformats.org/officeDocument/2006/relationships/image" Target="../media/image68.png"/></Relationships>
</file>

<file path=ppt/slides/_rels/slide8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5.xml"/><Relationship Id="rId1" Type="http://schemas.openxmlformats.org/officeDocument/2006/relationships/slideLayout" Target="../slideLayouts/slideLayout12.xml"/><Relationship Id="rId4" Type="http://schemas.openxmlformats.org/officeDocument/2006/relationships/image" Target="../media/image74.png"/></Relationships>
</file>

<file path=ppt/slides/_rels/slide8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6.xml"/><Relationship Id="rId1" Type="http://schemas.openxmlformats.org/officeDocument/2006/relationships/slideLayout" Target="../slideLayouts/slideLayout12.xml"/><Relationship Id="rId4" Type="http://schemas.openxmlformats.org/officeDocument/2006/relationships/image" Target="../media/image75.png"/></Relationships>
</file>

<file path=ppt/slides/_rels/slide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7.xml"/><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8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0.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1.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8" Type="http://schemas.openxmlformats.org/officeDocument/2006/relationships/hyperlink" Target="https://ourworldindata.org/" TargetMode="External"/><Relationship Id="rId3" Type="http://schemas.openxmlformats.org/officeDocument/2006/relationships/hyperlink" Target="https://apps.who.int/gb/ebwha/pdf_files/EB152/B152(6)-sp.pdf" TargetMode="External"/><Relationship Id="rId7" Type="http://schemas.openxmlformats.org/officeDocument/2006/relationships/hyperlink" Target="https://www.who.int/initiatives/act-accelerator" TargetMode="External"/><Relationship Id="rId2" Type="http://schemas.openxmlformats.org/officeDocument/2006/relationships/notesSlide" Target="../notesSlides/notesSlide92.xml"/><Relationship Id="rId1" Type="http://schemas.openxmlformats.org/officeDocument/2006/relationships/slideLayout" Target="../slideLayouts/slideLayout12.xml"/><Relationship Id="rId6" Type="http://schemas.openxmlformats.org/officeDocument/2006/relationships/hyperlink" Target="https://www.finddx.org/" TargetMode="External"/><Relationship Id="rId5" Type="http://schemas.openxmlformats.org/officeDocument/2006/relationships/hyperlink" Target="https://www.thelancet.com/commissions/diagnostics" TargetMode="External"/><Relationship Id="rId4" Type="http://schemas.openxmlformats.org/officeDocument/2006/relationships/hyperlink" Target="https://www.dxkhub.org/" TargetMode="External"/><Relationship Id="rId9"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764D6"/>
        </a:solidFill>
        <a:effectLst/>
      </p:bgPr>
    </p:bg>
    <p:spTree>
      <p:nvGrpSpPr>
        <p:cNvPr id="1" name="Shape 214"/>
        <p:cNvGrpSpPr/>
        <p:nvPr/>
      </p:nvGrpSpPr>
      <p:grpSpPr>
        <a:xfrm>
          <a:off x="0" y="0"/>
          <a:ext cx="0" cy="0"/>
          <a:chOff x="0" y="0"/>
          <a:chExt cx="0" cy="0"/>
        </a:xfrm>
      </p:grpSpPr>
      <p:pic>
        <p:nvPicPr>
          <p:cNvPr id="215" name="Google Shape;215;p49"/>
          <p:cNvPicPr preferRelativeResize="0"/>
          <p:nvPr/>
        </p:nvPicPr>
        <p:blipFill>
          <a:blip r:embed="rId3">
            <a:alphaModFix/>
          </a:blip>
          <a:stretch>
            <a:fillRect/>
          </a:stretch>
        </p:blipFill>
        <p:spPr>
          <a:xfrm>
            <a:off x="5053225" y="3257550"/>
            <a:ext cx="3843125" cy="1657350"/>
          </a:xfrm>
          <a:prstGeom prst="rect">
            <a:avLst/>
          </a:prstGeom>
          <a:noFill/>
          <a:ln>
            <a:noFill/>
          </a:ln>
        </p:spPr>
      </p:pic>
      <p:sp>
        <p:nvSpPr>
          <p:cNvPr id="216" name="Google Shape;216;p49"/>
          <p:cNvSpPr txBox="1"/>
          <p:nvPr/>
        </p:nvSpPr>
        <p:spPr>
          <a:xfrm>
            <a:off x="497499" y="188883"/>
            <a:ext cx="7230873" cy="94255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chemeClr val="dk1"/>
              </a:buClr>
              <a:buSzPts val="1100"/>
              <a:buFont typeface="Arial"/>
              <a:buNone/>
            </a:pPr>
            <a:r>
              <a:rPr lang="es" sz="2800" dirty="0">
                <a:solidFill>
                  <a:schemeClr val="lt1"/>
                </a:solidFill>
                <a:latin typeface="Mulish Black"/>
                <a:ea typeface="Mulish Black"/>
                <a:cs typeface="Mulish Black"/>
                <a:sym typeface="Mulish Black"/>
              </a:rPr>
              <a:t>Cómo hacer uso de las diapositivas</a:t>
            </a:r>
            <a:endParaRPr sz="2800" dirty="0">
              <a:solidFill>
                <a:schemeClr val="lt1"/>
              </a:solidFill>
              <a:latin typeface="Mulish Black"/>
              <a:ea typeface="Mulish Black"/>
              <a:cs typeface="Mulish Black"/>
              <a:sym typeface="Mulish Black"/>
            </a:endParaRPr>
          </a:p>
        </p:txBody>
      </p:sp>
      <p:sp>
        <p:nvSpPr>
          <p:cNvPr id="217" name="Google Shape;217;p49"/>
          <p:cNvSpPr txBox="1"/>
          <p:nvPr/>
        </p:nvSpPr>
        <p:spPr>
          <a:xfrm>
            <a:off x="385500" y="761160"/>
            <a:ext cx="8144700" cy="16059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 dirty="0">
                <a:solidFill>
                  <a:schemeClr val="lt1"/>
                </a:solidFill>
                <a:latin typeface="Nunito"/>
                <a:ea typeface="Nunito"/>
                <a:cs typeface="Nunito"/>
                <a:sym typeface="Nunito"/>
              </a:rPr>
              <a:t>¡Hola! </a:t>
            </a:r>
            <a:r>
              <a:rPr lang="es" sz="1400" b="0" i="0" u="none" strike="noStrike" cap="none" dirty="0">
                <a:solidFill>
                  <a:schemeClr val="lt1"/>
                </a:solidFill>
                <a:latin typeface="Nunito"/>
                <a:ea typeface="Nunito"/>
                <a:cs typeface="Nunito"/>
                <a:sym typeface="Nunito"/>
              </a:rPr>
              <a:t>Las dispositivas que figuran a continuación están diseñadas para que las copie, las adapte y las comparta en función de lo que necesite para sus presentaciones. Asimismo, están pensadas </a:t>
            </a:r>
            <a:r>
              <a:rPr lang="es" dirty="0">
                <a:solidFill>
                  <a:schemeClr val="lt1"/>
                </a:solidFill>
                <a:latin typeface="Nunito"/>
                <a:ea typeface="Nunito"/>
                <a:cs typeface="Nunito"/>
                <a:sym typeface="Nunito"/>
              </a:rPr>
              <a:t>para </a:t>
            </a:r>
            <a:r>
              <a:rPr lang="es" sz="1400" b="0" i="0" u="none" strike="noStrike" cap="none" dirty="0">
                <a:solidFill>
                  <a:schemeClr val="lt1"/>
                </a:solidFill>
                <a:latin typeface="Nunito"/>
                <a:ea typeface="Nunito"/>
                <a:cs typeface="Nunito"/>
                <a:sym typeface="Nunito"/>
              </a:rPr>
              <a:t>utilizarse en reuniones importantes con los encargados de formular políticas o las partes interesadas de su contexto. </a:t>
            </a:r>
            <a:r>
              <a:rPr lang="es" sz="1400" b="1" i="0" strike="noStrike" cap="none" dirty="0">
                <a:solidFill>
                  <a:schemeClr val="lt1"/>
                </a:solidFill>
                <a:latin typeface="Nunito"/>
                <a:ea typeface="Nunito"/>
                <a:cs typeface="Nunito"/>
                <a:sym typeface="Nunito"/>
              </a:rPr>
              <a:t>No es un conjunto de diapositivas completo y listo para uso inmediato</a:t>
            </a:r>
            <a:r>
              <a:rPr lang="es" dirty="0">
                <a:solidFill>
                  <a:schemeClr val="lt1"/>
                </a:solidFill>
                <a:latin typeface="Nunito"/>
                <a:ea typeface="Nunito"/>
                <a:cs typeface="Nunito"/>
                <a:sym typeface="Nunito"/>
              </a:rPr>
              <a:t>.</a:t>
            </a:r>
            <a:endParaRPr sz="1400" b="1" i="0" strike="noStrike" cap="none" dirty="0">
              <a:solidFill>
                <a:schemeClr val="lt1"/>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400"/>
              <a:buFont typeface="Arial"/>
              <a:buNone/>
            </a:pPr>
            <a:r>
              <a:rPr lang="es" sz="1400" b="0" i="0" u="none" strike="noStrike" cap="none" dirty="0">
                <a:solidFill>
                  <a:schemeClr val="lt1"/>
                </a:solidFill>
                <a:latin typeface="Nunito"/>
                <a:ea typeface="Nunito"/>
                <a:cs typeface="Nunito"/>
                <a:sym typeface="Nunito"/>
              </a:rPr>
              <a:t>En su lugar, hemos plasmado algunas ideas sobre qué secciones y diapositivas podrían ser las más útiles en función del objetivo o el público de cada nueva reunión. Así pues, siéntase libre de copiar el contenido de estas diapositivas y de adaptarlo a la imagen de su marca. </a:t>
            </a:r>
            <a:r>
              <a:rPr lang="es" sz="1400" b="1" i="0" strike="noStrike" cap="none" dirty="0">
                <a:solidFill>
                  <a:schemeClr val="lt1"/>
                </a:solidFill>
                <a:latin typeface="Nunito"/>
                <a:ea typeface="Nunito"/>
                <a:cs typeface="Nunito"/>
                <a:sym typeface="Nunito"/>
              </a:rPr>
              <a:t>Deberá elaborar su propia copia,</a:t>
            </a:r>
            <a:r>
              <a:rPr lang="es" sz="1400" b="0" i="0" u="none" strike="noStrike" cap="none" dirty="0">
                <a:solidFill>
                  <a:schemeClr val="lt1"/>
                </a:solidFill>
                <a:latin typeface="Nunito"/>
                <a:ea typeface="Nunito"/>
                <a:cs typeface="Nunito"/>
                <a:sym typeface="Nunito"/>
              </a:rPr>
              <a:t> </a:t>
            </a:r>
            <a:r>
              <a:rPr lang="es" b="1" dirty="0">
                <a:solidFill>
                  <a:schemeClr val="lt1"/>
                </a:solidFill>
                <a:latin typeface="Nunito"/>
                <a:ea typeface="Nunito"/>
                <a:cs typeface="Nunito"/>
                <a:sym typeface="Nunito"/>
              </a:rPr>
              <a:t>ya que esta es una versión protegida.</a:t>
            </a:r>
            <a:endParaRPr sz="1400" b="1" i="0" strike="noStrike" cap="none" dirty="0">
              <a:solidFill>
                <a:schemeClr val="lt1"/>
              </a:solidFill>
              <a:latin typeface="Nunito"/>
              <a:ea typeface="Nunito"/>
              <a:cs typeface="Nunito"/>
              <a:sym typeface="Nunito"/>
            </a:endParaRPr>
          </a:p>
        </p:txBody>
      </p:sp>
      <p:sp>
        <p:nvSpPr>
          <p:cNvPr id="218" name="Google Shape;218;p49"/>
          <p:cNvSpPr/>
          <p:nvPr/>
        </p:nvSpPr>
        <p:spPr>
          <a:xfrm>
            <a:off x="385499" y="3009900"/>
            <a:ext cx="4321967" cy="2133600"/>
          </a:xfrm>
          <a:prstGeom prst="rect">
            <a:avLst/>
          </a:prstGeom>
          <a:solidFill>
            <a:srgbClr val="FFFF00"/>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dirty="0"/>
          </a:p>
        </p:txBody>
      </p:sp>
      <p:sp>
        <p:nvSpPr>
          <p:cNvPr id="219" name="Google Shape;219;p49"/>
          <p:cNvSpPr txBox="1"/>
          <p:nvPr/>
        </p:nvSpPr>
        <p:spPr>
          <a:xfrm>
            <a:off x="447040" y="2906430"/>
            <a:ext cx="4192693" cy="235959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1000"/>
              </a:spcBef>
              <a:spcAft>
                <a:spcPts val="0"/>
              </a:spcAft>
              <a:buClr>
                <a:srgbClr val="000000"/>
              </a:buClr>
              <a:buSzPts val="1400"/>
              <a:buFont typeface="Arial"/>
              <a:buNone/>
            </a:pPr>
            <a:r>
              <a:rPr lang="es" sz="1200" b="1" dirty="0">
                <a:solidFill>
                  <a:schemeClr val="dk1"/>
                </a:solidFill>
                <a:latin typeface="Nunito"/>
                <a:ea typeface="Nunito"/>
                <a:cs typeface="Nunito"/>
                <a:sym typeface="Nunito"/>
              </a:rPr>
              <a:t>¡UN CONSEJO IMPORTANTE!</a:t>
            </a:r>
            <a:endParaRPr sz="1200" b="1" dirty="0">
              <a:solidFill>
                <a:schemeClr val="dk1"/>
              </a:solidFill>
              <a:latin typeface="Nunito"/>
              <a:ea typeface="Nunito"/>
              <a:cs typeface="Nunito"/>
              <a:sym typeface="Nunito"/>
            </a:endParaRPr>
          </a:p>
          <a:p>
            <a:pPr marL="0" marR="0" lvl="0" indent="0" algn="l" rtl="0">
              <a:lnSpc>
                <a:spcPct val="100000"/>
              </a:lnSpc>
              <a:spcBef>
                <a:spcPts val="1000"/>
              </a:spcBef>
              <a:spcAft>
                <a:spcPts val="0"/>
              </a:spcAft>
              <a:buClr>
                <a:srgbClr val="000000"/>
              </a:buClr>
              <a:buSzPts val="1400"/>
              <a:buFont typeface="Arial"/>
              <a:buNone/>
            </a:pPr>
            <a:r>
              <a:rPr lang="es" sz="1200" dirty="0">
                <a:solidFill>
                  <a:schemeClr val="dk1"/>
                </a:solidFill>
                <a:latin typeface="Nunito"/>
                <a:ea typeface="Nunito"/>
                <a:cs typeface="Nunito"/>
                <a:sym typeface="Nunito"/>
              </a:rPr>
              <a:t>Lea las notas para los oradores de cada diapositiva. Hemos incluido algunos consejos y recomendaciones para guiarle a la hora de elaborar su presentación. </a:t>
            </a:r>
            <a:endParaRPr sz="1200" dirty="0">
              <a:solidFill>
                <a:schemeClr val="dk1"/>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400"/>
              <a:buFont typeface="Arial"/>
              <a:buNone/>
            </a:pPr>
            <a:r>
              <a:rPr lang="es" sz="1200" dirty="0">
                <a:solidFill>
                  <a:schemeClr val="dk1"/>
                </a:solidFill>
                <a:latin typeface="Nunito"/>
                <a:ea typeface="Nunito"/>
                <a:cs typeface="Nunito"/>
                <a:sym typeface="Nunito"/>
              </a:rPr>
              <a:t>Será necesario que actualice algunas diapositivas en función del contexto local o que incorpore datos concretos sobre su país. De ser así, lo señalaremos en los comentarios de las notas para los oradores, resaltando las instrucciones en amarillo.</a:t>
            </a:r>
            <a:endParaRPr sz="1200" dirty="0">
              <a:solidFill>
                <a:schemeClr val="dk1"/>
              </a:solidFill>
              <a:latin typeface="Nunito"/>
              <a:ea typeface="Nunito"/>
              <a:cs typeface="Nunito"/>
              <a:sym typeface="Nuni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0B548"/>
        </a:solidFill>
        <a:effectLst/>
      </p:bgPr>
    </p:bg>
    <p:spTree>
      <p:nvGrpSpPr>
        <p:cNvPr id="1" name="Shape 298"/>
        <p:cNvGrpSpPr/>
        <p:nvPr/>
      </p:nvGrpSpPr>
      <p:grpSpPr>
        <a:xfrm>
          <a:off x="0" y="0"/>
          <a:ext cx="0" cy="0"/>
          <a:chOff x="0" y="0"/>
          <a:chExt cx="0" cy="0"/>
        </a:xfrm>
      </p:grpSpPr>
      <p:pic>
        <p:nvPicPr>
          <p:cNvPr id="299" name="Google Shape;299;p58"/>
          <p:cNvPicPr preferRelativeResize="0"/>
          <p:nvPr/>
        </p:nvPicPr>
        <p:blipFill rotWithShape="1">
          <a:blip r:embed="rId3">
            <a:alphaModFix/>
          </a:blip>
          <a:srcRect l="11400" t="9641" r="27110"/>
          <a:stretch/>
        </p:blipFill>
        <p:spPr>
          <a:xfrm>
            <a:off x="25" y="0"/>
            <a:ext cx="6040325" cy="4991176"/>
          </a:xfrm>
          <a:prstGeom prst="rect">
            <a:avLst/>
          </a:prstGeom>
          <a:noFill/>
          <a:ln>
            <a:noFill/>
          </a:ln>
        </p:spPr>
      </p:pic>
      <p:pic>
        <p:nvPicPr>
          <p:cNvPr id="300" name="Google Shape;300;p58"/>
          <p:cNvPicPr preferRelativeResize="0"/>
          <p:nvPr/>
        </p:nvPicPr>
        <p:blipFill rotWithShape="1">
          <a:blip r:embed="rId4">
            <a:alphaModFix/>
          </a:blip>
          <a:srcRect b="15361"/>
          <a:stretch/>
        </p:blipFill>
        <p:spPr>
          <a:xfrm>
            <a:off x="-100" y="0"/>
            <a:ext cx="6077050" cy="5143501"/>
          </a:xfrm>
          <a:prstGeom prst="rect">
            <a:avLst/>
          </a:prstGeom>
          <a:noFill/>
          <a:ln>
            <a:noFill/>
          </a:ln>
        </p:spPr>
      </p:pic>
      <p:sp>
        <p:nvSpPr>
          <p:cNvPr id="301" name="Google Shape;301;p5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rtlCol="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a:t>10</a:t>
            </a:fld>
            <a:endParaRPr dirty="0"/>
          </a:p>
        </p:txBody>
      </p:sp>
      <p:sp>
        <p:nvSpPr>
          <p:cNvPr id="302" name="Google Shape;302;p58"/>
          <p:cNvSpPr txBox="1"/>
          <p:nvPr/>
        </p:nvSpPr>
        <p:spPr>
          <a:xfrm>
            <a:off x="526199" y="3125350"/>
            <a:ext cx="3869693" cy="1661963"/>
          </a:xfrm>
          <a:prstGeom prst="rect">
            <a:avLst/>
          </a:prstGeom>
          <a:noFill/>
          <a:ln>
            <a:noFill/>
          </a:ln>
        </p:spPr>
        <p:txBody>
          <a:bodyPr spcFirstLastPara="1" wrap="square" lIns="0" tIns="91425" rIns="91425" bIns="91425" rtlCol="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s" sz="1600" b="1" i="0" u="none" strike="noStrike" cap="none" dirty="0">
                <a:solidFill>
                  <a:srgbClr val="032C52"/>
                </a:solidFill>
                <a:highlight>
                  <a:srgbClr val="FFFFFF"/>
                </a:highlight>
                <a:latin typeface="Calibri"/>
                <a:ea typeface="Calibri"/>
                <a:cs typeface="Calibri"/>
                <a:sym typeface="Calibri"/>
              </a:rPr>
              <a:t>“Para impulsar la realización de pruebas de diagnóstico, estas deberían incorporarse a los servicios rutinarios que se ofrecen, de manera que los médicos puedan efectuarlas como un servicio rutinario más”.
–Encargada de formular políticas sanitarias</a:t>
            </a:r>
            <a:r>
              <a:rPr lang="es" sz="1600" b="0" i="1" u="none" strike="noStrike" cap="none" dirty="0">
                <a:solidFill>
                  <a:srgbClr val="FC0F38"/>
                </a:solidFill>
                <a:highlight>
                  <a:srgbClr val="FFFFFF"/>
                </a:highlight>
                <a:latin typeface="Calibri"/>
                <a:ea typeface="Calibri"/>
                <a:cs typeface="Calibri"/>
                <a:sym typeface="Calibri"/>
              </a:rPr>
              <a:t> </a:t>
            </a:r>
            <a:endParaRPr sz="1600" b="0" i="0" u="none" strike="noStrike" cap="none" dirty="0">
              <a:solidFill>
                <a:srgbClr val="FC0F38"/>
              </a:solidFill>
              <a:highlight>
                <a:srgbClr val="FFFFFF"/>
              </a:highlight>
              <a:latin typeface="Calibri"/>
              <a:ea typeface="Calibri"/>
              <a:cs typeface="Calibri"/>
              <a:sym typeface="Calibri"/>
            </a:endParaRPr>
          </a:p>
        </p:txBody>
      </p:sp>
      <p:sp>
        <p:nvSpPr>
          <p:cNvPr id="303" name="Google Shape;303;p58"/>
          <p:cNvSpPr txBox="1"/>
          <p:nvPr/>
        </p:nvSpPr>
        <p:spPr>
          <a:xfrm rot="-5400000">
            <a:off x="-861566" y="3916232"/>
            <a:ext cx="2030718" cy="307800"/>
          </a:xfrm>
          <a:prstGeom prst="rect">
            <a:avLst/>
          </a:prstGeom>
          <a:noFill/>
          <a:ln>
            <a:noFill/>
          </a:ln>
        </p:spPr>
        <p:txBody>
          <a:bodyPr spcFirstLastPara="1" wrap="square" lIns="91425" tIns="91425" rIns="91425" bIns="91425" rtlCol="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 sz="800" b="0" i="0" u="none" strike="noStrike" cap="none" dirty="0">
                <a:solidFill>
                  <a:schemeClr val="accent4"/>
                </a:solidFill>
                <a:highlight>
                  <a:schemeClr val="accent5"/>
                </a:highlight>
                <a:latin typeface="Mulish"/>
                <a:ea typeface="Mulish"/>
                <a:cs typeface="Mulish"/>
                <a:sym typeface="Mulish"/>
              </a:rPr>
              <a:t>Fotografía del blog “Hisani ya Michuzi”</a:t>
            </a:r>
            <a:endParaRPr sz="800" b="0" i="0" u="none" strike="noStrike" cap="none" dirty="0">
              <a:solidFill>
                <a:schemeClr val="accent4"/>
              </a:solidFill>
              <a:highlight>
                <a:schemeClr val="accent5"/>
              </a:highlight>
              <a:latin typeface="Mulish"/>
              <a:ea typeface="Mulish"/>
              <a:cs typeface="Mulish"/>
              <a:sym typeface="Mulish"/>
            </a:endParaRPr>
          </a:p>
        </p:txBody>
      </p:sp>
      <p:sp>
        <p:nvSpPr>
          <p:cNvPr id="304" name="Google Shape;304;p58"/>
          <p:cNvSpPr txBox="1"/>
          <p:nvPr/>
        </p:nvSpPr>
        <p:spPr>
          <a:xfrm>
            <a:off x="526200" y="2886075"/>
            <a:ext cx="3274200" cy="431100"/>
          </a:xfrm>
          <a:prstGeom prst="rect">
            <a:avLst/>
          </a:prstGeom>
          <a:noFill/>
          <a:ln>
            <a:noFill/>
          </a:ln>
        </p:spPr>
        <p:txBody>
          <a:bodyPr spcFirstLastPara="1" wrap="square" lIns="0" tIns="91425" rIns="91425" bIns="91425" rtlCol="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s" sz="1600" b="1" i="0" u="none" strike="noStrike" cap="none" dirty="0">
                <a:solidFill>
                  <a:srgbClr val="FFFFFF"/>
                </a:solidFill>
                <a:highlight>
                  <a:srgbClr val="F7931D"/>
                </a:highlight>
                <a:latin typeface="Calibri"/>
                <a:ea typeface="Calibri"/>
                <a:cs typeface="Calibri"/>
                <a:sym typeface="Calibri"/>
              </a:rPr>
              <a:t>Parte de los servicios rutinarios</a:t>
            </a:r>
            <a:endParaRPr sz="1600" b="1" i="0" u="none" strike="noStrike" cap="none" dirty="0">
              <a:solidFill>
                <a:srgbClr val="FFFFFF"/>
              </a:solidFill>
              <a:highlight>
                <a:srgbClr val="F7931D"/>
              </a:highlight>
              <a:latin typeface="Calibri"/>
              <a:ea typeface="Calibri"/>
              <a:cs typeface="Calibri"/>
              <a:sym typeface="Calibri"/>
            </a:endParaRPr>
          </a:p>
        </p:txBody>
      </p:sp>
      <p:sp>
        <p:nvSpPr>
          <p:cNvPr id="305" name="Google Shape;305;p58"/>
          <p:cNvSpPr/>
          <p:nvPr/>
        </p:nvSpPr>
        <p:spPr>
          <a:xfrm>
            <a:off x="6040350" y="0"/>
            <a:ext cx="3103500" cy="5143500"/>
          </a:xfrm>
          <a:prstGeom prst="rect">
            <a:avLst/>
          </a:prstGeom>
          <a:solidFill>
            <a:srgbClr val="70B548"/>
          </a:solidFill>
          <a:ln>
            <a:noFill/>
          </a:ln>
        </p:spPr>
        <p:txBody>
          <a:bodyPr spcFirstLastPara="1" wrap="square" lIns="91425" tIns="91425" rIns="91425" bIns="91425" rtlCol="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s" sz="2800" b="0" i="0" u="none" strike="noStrike" cap="none" dirty="0">
                <a:solidFill>
                  <a:srgbClr val="FCFBFB"/>
                </a:solidFill>
                <a:latin typeface="Mulish Black"/>
                <a:ea typeface="Mulish Black"/>
                <a:cs typeface="Mulish Black"/>
                <a:sym typeface="Mulish Black"/>
              </a:rPr>
              <a:t>Las pruebas de diagnóstico son importantes para los </a:t>
            </a:r>
            <a:r>
              <a:rPr lang="es" sz="2800" b="0" i="0" u="none" strike="noStrike" cap="none" dirty="0">
                <a:solidFill>
                  <a:srgbClr val="FCFBFB"/>
                </a:solidFill>
                <a:highlight>
                  <a:srgbClr val="F7931D"/>
                </a:highlight>
                <a:latin typeface="Mulish Black"/>
                <a:ea typeface="Mulish Black"/>
                <a:cs typeface="Mulish Black"/>
                <a:sym typeface="Mulish Black"/>
              </a:rPr>
              <a:t>encargados de formular políticas</a:t>
            </a:r>
            <a:endParaRPr sz="2800" b="0" i="0" u="none" strike="noStrike" cap="none" dirty="0">
              <a:solidFill>
                <a:srgbClr val="FCFBFB"/>
              </a:solidFill>
              <a:latin typeface="Mulish Black"/>
              <a:ea typeface="Mulish Black"/>
              <a:cs typeface="Mulish Black"/>
              <a:sym typeface="Mulish Black"/>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0B548"/>
        </a:solidFill>
        <a:effectLst/>
      </p:bgPr>
    </p:bg>
    <p:spTree>
      <p:nvGrpSpPr>
        <p:cNvPr id="1" name="Shape 309"/>
        <p:cNvGrpSpPr/>
        <p:nvPr/>
      </p:nvGrpSpPr>
      <p:grpSpPr>
        <a:xfrm>
          <a:off x="0" y="0"/>
          <a:ext cx="0" cy="0"/>
          <a:chOff x="0" y="0"/>
          <a:chExt cx="0" cy="0"/>
        </a:xfrm>
      </p:grpSpPr>
      <p:pic>
        <p:nvPicPr>
          <p:cNvPr id="310" name="Google Shape;310;p59"/>
          <p:cNvPicPr preferRelativeResize="0"/>
          <p:nvPr/>
        </p:nvPicPr>
        <p:blipFill rotWithShape="1">
          <a:blip r:embed="rId3">
            <a:alphaModFix/>
          </a:blip>
          <a:srcRect t="7505" b="7978"/>
          <a:stretch/>
        </p:blipFill>
        <p:spPr>
          <a:xfrm>
            <a:off x="-61861" y="0"/>
            <a:ext cx="9191511" cy="5170224"/>
          </a:xfrm>
          <a:prstGeom prst="rect">
            <a:avLst/>
          </a:prstGeom>
          <a:noFill/>
          <a:ln>
            <a:noFill/>
          </a:ln>
        </p:spPr>
      </p:pic>
      <p:sp>
        <p:nvSpPr>
          <p:cNvPr id="311" name="Google Shape;311;p5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rtlCol="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a:t>11</a:t>
            </a:fld>
            <a:endParaRPr dirty="0"/>
          </a:p>
        </p:txBody>
      </p:sp>
      <p:sp>
        <p:nvSpPr>
          <p:cNvPr id="312" name="Google Shape;312;p59"/>
          <p:cNvSpPr txBox="1"/>
          <p:nvPr/>
        </p:nvSpPr>
        <p:spPr>
          <a:xfrm>
            <a:off x="256634" y="3472175"/>
            <a:ext cx="4173125" cy="1615797"/>
          </a:xfrm>
          <a:prstGeom prst="rect">
            <a:avLst/>
          </a:prstGeom>
          <a:noFill/>
          <a:ln>
            <a:noFill/>
          </a:ln>
        </p:spPr>
        <p:txBody>
          <a:bodyPr spcFirstLastPara="1" wrap="square" lIns="0" tIns="91425" rIns="91425" bIns="91425" rtlCol="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s" sz="1600" b="1" i="0" u="none" strike="noStrike" cap="none" dirty="0">
                <a:solidFill>
                  <a:srgbClr val="032C52"/>
                </a:solidFill>
                <a:highlight>
                  <a:schemeClr val="lt1"/>
                </a:highlight>
                <a:latin typeface="Calibri"/>
                <a:ea typeface="Calibri"/>
                <a:cs typeface="Calibri"/>
                <a:sym typeface="Calibri"/>
              </a:rPr>
              <a:t>“Las pruebas de diagnóstico de la COVID-19 deben ser una prioridad; aún no forman parte del paquete de atención básica, pero es preciso que se conviertan en una prioridad para todos.</a:t>
            </a:r>
            <a:endParaRPr sz="1600" b="1" i="0" u="none" strike="noStrike" cap="none" dirty="0">
              <a:solidFill>
                <a:srgbClr val="032C52"/>
              </a:solidFill>
              <a:highlight>
                <a:schemeClr val="lt1"/>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s" sz="1600" b="1" i="0" u="none" strike="noStrike" cap="none" dirty="0">
                <a:solidFill>
                  <a:srgbClr val="032C52"/>
                </a:solidFill>
                <a:highlight>
                  <a:schemeClr val="lt1"/>
                </a:highlight>
                <a:latin typeface="Calibri"/>
                <a:ea typeface="Calibri"/>
                <a:cs typeface="Calibri"/>
                <a:sym typeface="Calibri"/>
              </a:rPr>
              <a:t>Actualmente, no hay claridad al respecto”. </a:t>
            </a:r>
            <a:br>
              <a:rPr lang="en" sz="1600" b="1" i="1" u="none" strike="noStrike" cap="none" dirty="0">
                <a:solidFill>
                  <a:srgbClr val="032C52"/>
                </a:solidFill>
                <a:highlight>
                  <a:schemeClr val="lt1"/>
                </a:highlight>
                <a:latin typeface="Calibri"/>
                <a:ea typeface="Calibri"/>
                <a:cs typeface="Calibri"/>
                <a:sym typeface="Calibri"/>
              </a:rPr>
            </a:br>
            <a:r>
              <a:rPr lang="es" sz="1300" b="0" i="1" u="none" strike="noStrike" cap="none" dirty="0">
                <a:solidFill>
                  <a:srgbClr val="032C52"/>
                </a:solidFill>
                <a:highlight>
                  <a:schemeClr val="lt1"/>
                </a:highlight>
                <a:latin typeface="Calibri"/>
                <a:ea typeface="Calibri"/>
                <a:cs typeface="Calibri"/>
                <a:sym typeface="Calibri"/>
              </a:rPr>
              <a:t>–Trabajadora sanitaria</a:t>
            </a:r>
            <a:endParaRPr sz="1800" b="0" i="0" u="none" strike="noStrike" cap="none" dirty="0">
              <a:solidFill>
                <a:srgbClr val="032C52"/>
              </a:solidFill>
              <a:latin typeface="Calibri"/>
              <a:ea typeface="Calibri"/>
              <a:cs typeface="Calibri"/>
              <a:sym typeface="Calibri"/>
            </a:endParaRPr>
          </a:p>
        </p:txBody>
      </p:sp>
      <p:sp>
        <p:nvSpPr>
          <p:cNvPr id="313" name="Google Shape;313;p59"/>
          <p:cNvSpPr txBox="1"/>
          <p:nvPr/>
        </p:nvSpPr>
        <p:spPr>
          <a:xfrm rot="-5400000">
            <a:off x="-1007544" y="886793"/>
            <a:ext cx="2294187" cy="307800"/>
          </a:xfrm>
          <a:prstGeom prst="rect">
            <a:avLst/>
          </a:prstGeom>
          <a:noFill/>
          <a:ln>
            <a:noFill/>
          </a:ln>
        </p:spPr>
        <p:txBody>
          <a:bodyPr spcFirstLastPara="1" wrap="square" lIns="91425" tIns="91425" rIns="91425" bIns="91425" rtlCol="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 sz="800" b="0" i="0" u="none" strike="noStrike" cap="none" dirty="0">
                <a:solidFill>
                  <a:schemeClr val="accent4"/>
                </a:solidFill>
                <a:highlight>
                  <a:schemeClr val="accent5"/>
                </a:highlight>
                <a:latin typeface="Mulish"/>
                <a:ea typeface="Mulish"/>
                <a:cs typeface="Mulish"/>
                <a:sym typeface="Mulish"/>
              </a:rPr>
              <a:t>Fotografía de John Moore / Getty Images</a:t>
            </a:r>
            <a:endParaRPr sz="800" b="0" i="0" u="none" strike="noStrike" cap="none" dirty="0">
              <a:solidFill>
                <a:schemeClr val="accent4"/>
              </a:solidFill>
              <a:highlight>
                <a:schemeClr val="accent5"/>
              </a:highlight>
              <a:latin typeface="Mulish"/>
              <a:ea typeface="Mulish"/>
              <a:cs typeface="Mulish"/>
              <a:sym typeface="Mulish"/>
            </a:endParaRPr>
          </a:p>
        </p:txBody>
      </p:sp>
      <p:sp>
        <p:nvSpPr>
          <p:cNvPr id="314" name="Google Shape;314;p59"/>
          <p:cNvSpPr/>
          <p:nvPr/>
        </p:nvSpPr>
        <p:spPr>
          <a:xfrm>
            <a:off x="6040350" y="0"/>
            <a:ext cx="3103500" cy="5170200"/>
          </a:xfrm>
          <a:prstGeom prst="rect">
            <a:avLst/>
          </a:prstGeom>
          <a:solidFill>
            <a:srgbClr val="70B548"/>
          </a:solidFill>
          <a:ln>
            <a:noFill/>
          </a:ln>
        </p:spPr>
        <p:txBody>
          <a:bodyPr spcFirstLastPara="1" wrap="square" lIns="91425" tIns="91425" rIns="91425" bIns="91425" rtlCol="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s" sz="2800" b="0" i="0" u="none" strike="noStrike" cap="none" dirty="0">
                <a:solidFill>
                  <a:schemeClr val="accent4"/>
                </a:solidFill>
                <a:latin typeface="Mulish Black"/>
                <a:ea typeface="Mulish Black"/>
                <a:cs typeface="Mulish Black"/>
                <a:sym typeface="Mulish Black"/>
              </a:rPr>
              <a:t>Las pruebas de diagnóstico son importantes para</a:t>
            </a:r>
            <a:endParaRPr sz="2800" b="0" i="0" u="none" strike="noStrike" cap="none" dirty="0">
              <a:solidFill>
                <a:schemeClr val="accent4"/>
              </a:solidFill>
              <a:latin typeface="Mulish Black"/>
              <a:ea typeface="Mulish Black"/>
              <a:cs typeface="Mulish Black"/>
              <a:sym typeface="Mulish Black"/>
            </a:endParaRPr>
          </a:p>
          <a:p>
            <a:pPr marL="0" marR="0" lvl="0" indent="0" algn="ctr" rtl="0">
              <a:lnSpc>
                <a:spcPct val="100000"/>
              </a:lnSpc>
              <a:spcBef>
                <a:spcPts val="0"/>
              </a:spcBef>
              <a:spcAft>
                <a:spcPts val="0"/>
              </a:spcAft>
              <a:buClr>
                <a:srgbClr val="000000"/>
              </a:buClr>
              <a:buSzPts val="3200"/>
              <a:buFont typeface="Arial"/>
              <a:buNone/>
            </a:pPr>
            <a:r>
              <a:rPr lang="es" sz="2800" b="0" i="0" u="none" strike="noStrike" cap="none" dirty="0">
                <a:solidFill>
                  <a:schemeClr val="accent4"/>
                </a:solidFill>
                <a:highlight>
                  <a:srgbClr val="0764D6"/>
                </a:highlight>
                <a:latin typeface="Mulish Black"/>
                <a:ea typeface="Mulish Black"/>
                <a:cs typeface="Mulish Black"/>
                <a:sym typeface="Mulish Black"/>
              </a:rPr>
              <a:t>los trabajadores sanitarios</a:t>
            </a:r>
            <a:endParaRPr sz="1200" b="0" i="0" u="none" strike="noStrike" cap="none" dirty="0">
              <a:solidFill>
                <a:srgbClr val="0863D6"/>
              </a:solidFill>
              <a:latin typeface="Mulish Black"/>
              <a:ea typeface="Mulish Black"/>
              <a:cs typeface="Mulish Black"/>
              <a:sym typeface="Mulish Black"/>
            </a:endParaRPr>
          </a:p>
        </p:txBody>
      </p:sp>
      <p:sp>
        <p:nvSpPr>
          <p:cNvPr id="315" name="Google Shape;315;p59"/>
          <p:cNvSpPr txBox="1"/>
          <p:nvPr/>
        </p:nvSpPr>
        <p:spPr>
          <a:xfrm>
            <a:off x="170910" y="3247800"/>
            <a:ext cx="3222530" cy="4155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s" sz="1500" b="1" i="0" u="none" strike="noStrike" cap="none" dirty="0">
                <a:solidFill>
                  <a:srgbClr val="FFFFFF"/>
                </a:solidFill>
                <a:highlight>
                  <a:srgbClr val="70B548"/>
                </a:highlight>
                <a:latin typeface="Calibri"/>
                <a:ea typeface="Calibri"/>
                <a:cs typeface="Calibri"/>
                <a:sym typeface="Calibri"/>
              </a:rPr>
              <a:t>Parte del paquete de atención básica</a:t>
            </a:r>
            <a:endParaRPr sz="1500" b="1" i="0" u="none" strike="noStrike" cap="none" dirty="0">
              <a:solidFill>
                <a:srgbClr val="FFFFFF"/>
              </a:solidFill>
              <a:highlight>
                <a:srgbClr val="70B548"/>
              </a:highlight>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0B548"/>
        </a:solidFill>
        <a:effectLst/>
      </p:bgPr>
    </p:bg>
    <p:spTree>
      <p:nvGrpSpPr>
        <p:cNvPr id="1" name="Shape 319"/>
        <p:cNvGrpSpPr/>
        <p:nvPr/>
      </p:nvGrpSpPr>
      <p:grpSpPr>
        <a:xfrm>
          <a:off x="0" y="0"/>
          <a:ext cx="0" cy="0"/>
          <a:chOff x="0" y="0"/>
          <a:chExt cx="0" cy="0"/>
        </a:xfrm>
      </p:grpSpPr>
      <p:sp>
        <p:nvSpPr>
          <p:cNvPr id="320" name="Google Shape;320;p6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rtlCol="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a:t>12</a:t>
            </a:fld>
            <a:endParaRPr dirty="0"/>
          </a:p>
        </p:txBody>
      </p:sp>
      <p:pic>
        <p:nvPicPr>
          <p:cNvPr id="321" name="Google Shape;321;p60"/>
          <p:cNvPicPr preferRelativeResize="0"/>
          <p:nvPr/>
        </p:nvPicPr>
        <p:blipFill rotWithShape="1">
          <a:blip r:embed="rId3">
            <a:alphaModFix/>
          </a:blip>
          <a:srcRect l="21685"/>
          <a:stretch/>
        </p:blipFill>
        <p:spPr>
          <a:xfrm>
            <a:off x="0" y="-24975"/>
            <a:ext cx="6066475" cy="5164051"/>
          </a:xfrm>
          <a:prstGeom prst="rect">
            <a:avLst/>
          </a:prstGeom>
          <a:noFill/>
          <a:ln>
            <a:noFill/>
          </a:ln>
        </p:spPr>
      </p:pic>
      <p:sp>
        <p:nvSpPr>
          <p:cNvPr id="322" name="Google Shape;322;p60"/>
          <p:cNvSpPr txBox="1"/>
          <p:nvPr/>
        </p:nvSpPr>
        <p:spPr>
          <a:xfrm>
            <a:off x="102398" y="435107"/>
            <a:ext cx="4779660" cy="1477297"/>
          </a:xfrm>
          <a:prstGeom prst="rect">
            <a:avLst/>
          </a:prstGeom>
          <a:noFill/>
          <a:ln>
            <a:noFill/>
          </a:ln>
        </p:spPr>
        <p:txBody>
          <a:bodyPr spcFirstLastPara="1" wrap="square" lIns="0" tIns="91425" rIns="91425" bIns="91425" rtlCol="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s" b="1" i="0" u="none" strike="noStrike" cap="none" dirty="0">
                <a:solidFill>
                  <a:srgbClr val="032C52"/>
                </a:solidFill>
                <a:highlight>
                  <a:schemeClr val="lt1"/>
                </a:highlight>
                <a:latin typeface="Calibri"/>
                <a:ea typeface="Calibri"/>
                <a:cs typeface="Calibri"/>
                <a:sym typeface="Calibri"/>
              </a:rPr>
              <a:t>“Las pruebas de diagnóstico rápido son sencillas de utilizar y ofrecen la ventaja de que se pueden almacenar fácilmente... Por tanto, permiten que las unidades de salud más remotas, que no disponen de estas condiciones, puedan realizar las pruebas de diagnóstico de la COVID-19”.</a:t>
            </a:r>
            <a:endParaRPr b="1" i="0" u="none" strike="noStrike" cap="none" dirty="0">
              <a:solidFill>
                <a:srgbClr val="032C52"/>
              </a:solidFill>
              <a:highlight>
                <a:schemeClr val="lt1"/>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r>
              <a:rPr lang="es" b="0" i="1" u="none" strike="noStrike" cap="none" dirty="0">
                <a:solidFill>
                  <a:srgbClr val="032C52"/>
                </a:solidFill>
                <a:highlight>
                  <a:schemeClr val="lt1"/>
                </a:highlight>
                <a:latin typeface="Calibri"/>
                <a:ea typeface="Calibri"/>
                <a:cs typeface="Calibri"/>
                <a:sym typeface="Calibri"/>
              </a:rPr>
              <a:t>–Asesor de atención clínica</a:t>
            </a:r>
            <a:endParaRPr b="0" i="0" u="none" strike="noStrike" cap="none" dirty="0">
              <a:solidFill>
                <a:srgbClr val="032C52"/>
              </a:solidFill>
              <a:latin typeface="Calibri"/>
              <a:ea typeface="Calibri"/>
              <a:cs typeface="Calibri"/>
              <a:sym typeface="Calibri"/>
            </a:endParaRPr>
          </a:p>
        </p:txBody>
      </p:sp>
      <p:sp>
        <p:nvSpPr>
          <p:cNvPr id="323" name="Google Shape;323;p60"/>
          <p:cNvSpPr txBox="1"/>
          <p:nvPr/>
        </p:nvSpPr>
        <p:spPr>
          <a:xfrm>
            <a:off x="102398" y="9988"/>
            <a:ext cx="5214669" cy="615523"/>
          </a:xfrm>
          <a:prstGeom prst="rect">
            <a:avLst/>
          </a:prstGeom>
          <a:noFill/>
          <a:ln>
            <a:noFill/>
          </a:ln>
        </p:spPr>
        <p:txBody>
          <a:bodyPr spcFirstLastPara="1" wrap="square" lIns="0" tIns="91425" rIns="91425" bIns="91425" rtlCol="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s" b="1" i="0" u="none" strike="noStrike" cap="none" dirty="0">
                <a:solidFill>
                  <a:srgbClr val="FFFFFF"/>
                </a:solidFill>
                <a:highlight>
                  <a:srgbClr val="70B548"/>
                </a:highlight>
                <a:latin typeface="Calibri"/>
                <a:ea typeface="Calibri"/>
                <a:cs typeface="Calibri"/>
                <a:sym typeface="Calibri"/>
              </a:rPr>
              <a:t>Las pruebas de diagnóstico rápido ayudan a atender las necesidades de dependencias de salud situadas en lugares remotos</a:t>
            </a:r>
            <a:endParaRPr b="1" i="0" u="none" strike="noStrike" cap="none" dirty="0">
              <a:solidFill>
                <a:srgbClr val="FFFFFF"/>
              </a:solidFill>
              <a:highlight>
                <a:srgbClr val="70B548"/>
              </a:highlight>
              <a:latin typeface="Calibri"/>
              <a:ea typeface="Calibri"/>
              <a:cs typeface="Calibri"/>
              <a:sym typeface="Calibri"/>
            </a:endParaRPr>
          </a:p>
        </p:txBody>
      </p:sp>
      <p:sp>
        <p:nvSpPr>
          <p:cNvPr id="324" name="Google Shape;324;p60"/>
          <p:cNvSpPr/>
          <p:nvPr/>
        </p:nvSpPr>
        <p:spPr>
          <a:xfrm>
            <a:off x="6040350" y="0"/>
            <a:ext cx="3103500" cy="5143500"/>
          </a:xfrm>
          <a:prstGeom prst="rect">
            <a:avLst/>
          </a:prstGeom>
          <a:solidFill>
            <a:srgbClr val="70B548"/>
          </a:solidFill>
          <a:ln>
            <a:noFill/>
          </a:ln>
        </p:spPr>
        <p:txBody>
          <a:bodyPr spcFirstLastPara="1" wrap="square" lIns="91425" tIns="91425" rIns="91425" bIns="91425" rtlCol="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s" sz="2800" b="0" i="0" u="none" strike="noStrike" cap="none" dirty="0">
                <a:solidFill>
                  <a:schemeClr val="accent4"/>
                </a:solidFill>
                <a:latin typeface="Mulish Black"/>
                <a:ea typeface="Mulish Black"/>
                <a:cs typeface="Mulish Black"/>
                <a:sym typeface="Mulish Black"/>
              </a:rPr>
              <a:t>Las pruebas de diagnóstico son importantes para</a:t>
            </a:r>
            <a:endParaRPr sz="2800" b="0" i="0" u="none" strike="noStrike" cap="none" dirty="0">
              <a:solidFill>
                <a:schemeClr val="accent4"/>
              </a:solidFill>
              <a:latin typeface="Mulish Black"/>
              <a:ea typeface="Mulish Black"/>
              <a:cs typeface="Mulish Black"/>
              <a:sym typeface="Mulish Black"/>
            </a:endParaRPr>
          </a:p>
          <a:p>
            <a:pPr marL="0" marR="0" lvl="0" indent="0" algn="ctr" rtl="0">
              <a:lnSpc>
                <a:spcPct val="100000"/>
              </a:lnSpc>
              <a:spcBef>
                <a:spcPts val="0"/>
              </a:spcBef>
              <a:spcAft>
                <a:spcPts val="0"/>
              </a:spcAft>
              <a:buClr>
                <a:srgbClr val="000000"/>
              </a:buClr>
              <a:buSzPts val="3200"/>
              <a:buFont typeface="Arial"/>
              <a:buNone/>
            </a:pPr>
            <a:r>
              <a:rPr lang="es" sz="2800" b="0" i="0" u="none" strike="noStrike" cap="none" dirty="0">
                <a:solidFill>
                  <a:schemeClr val="lt1"/>
                </a:solidFill>
                <a:highlight>
                  <a:srgbClr val="0764D6"/>
                </a:highlight>
                <a:latin typeface="Mulish Black"/>
                <a:ea typeface="Mulish Black"/>
                <a:cs typeface="Mulish Black"/>
                <a:sym typeface="Mulish Black"/>
              </a:rPr>
              <a:t>los trabajadores sanitarios</a:t>
            </a:r>
            <a:r>
              <a:rPr lang="es" sz="2800" b="0" i="0" u="none" strike="noStrike" cap="none" dirty="0">
                <a:solidFill>
                  <a:srgbClr val="0863D6"/>
                </a:solidFill>
                <a:highlight>
                  <a:srgbClr val="EDDFD1"/>
                </a:highlight>
                <a:latin typeface="Mulish Black"/>
                <a:ea typeface="Mulish Black"/>
                <a:cs typeface="Mulish Black"/>
                <a:sym typeface="Mulish Black"/>
              </a:rPr>
              <a:t> </a:t>
            </a:r>
            <a:r>
              <a:rPr lang="es" sz="2000" b="0" i="0" u="none" strike="noStrike" cap="none" dirty="0">
                <a:solidFill>
                  <a:srgbClr val="0863D6"/>
                </a:solidFill>
                <a:highlight>
                  <a:srgbClr val="EDDFD1"/>
                </a:highlight>
                <a:latin typeface="Mulish Black"/>
                <a:ea typeface="Mulish Black"/>
                <a:cs typeface="Mulish Black"/>
                <a:sym typeface="Mulish Black"/>
              </a:rPr>
              <a:t> </a:t>
            </a:r>
            <a:endParaRPr sz="1200" b="0" i="0" u="none" strike="noStrike" cap="none" dirty="0">
              <a:solidFill>
                <a:srgbClr val="0863D6"/>
              </a:solidFill>
              <a:latin typeface="Mulish Black"/>
              <a:ea typeface="Mulish Black"/>
              <a:cs typeface="Mulish Black"/>
              <a:sym typeface="Mulish Black"/>
            </a:endParaRPr>
          </a:p>
        </p:txBody>
      </p:sp>
      <p:sp>
        <p:nvSpPr>
          <p:cNvPr id="325" name="Google Shape;325;p60"/>
          <p:cNvSpPr txBox="1"/>
          <p:nvPr/>
        </p:nvSpPr>
        <p:spPr>
          <a:xfrm rot="-5400000">
            <a:off x="-1314250" y="3433475"/>
            <a:ext cx="2907600" cy="307800"/>
          </a:xfrm>
          <a:prstGeom prst="rect">
            <a:avLst/>
          </a:prstGeom>
          <a:noFill/>
          <a:ln>
            <a:noFill/>
          </a:ln>
        </p:spPr>
        <p:txBody>
          <a:bodyPr spcFirstLastPara="1" wrap="square" lIns="91425" tIns="91425" rIns="91425" bIns="91425" rtlCol="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 sz="800" b="0" i="0" u="none" strike="noStrike" cap="none">
                <a:solidFill>
                  <a:schemeClr val="accent4"/>
                </a:solidFill>
                <a:highlight>
                  <a:schemeClr val="accent5"/>
                </a:highlight>
                <a:latin typeface="Mulish"/>
                <a:ea typeface="Mulish"/>
                <a:cs typeface="Mulish"/>
                <a:sym typeface="Mulish"/>
              </a:rPr>
              <a:t>Fotografía </a:t>
            </a:r>
            <a:r>
              <a:rPr lang="es" sz="800">
                <a:solidFill>
                  <a:schemeClr val="accent4"/>
                </a:solidFill>
                <a:highlight>
                  <a:schemeClr val="accent5"/>
                </a:highlight>
                <a:latin typeface="Mulish"/>
                <a:ea typeface="Mulish"/>
                <a:cs typeface="Mulish"/>
                <a:sym typeface="Mulish"/>
              </a:rPr>
              <a:t>UNICEF/UN0779214/Henny/Slingshot</a:t>
            </a:r>
            <a:endParaRPr sz="800" b="0" i="0" u="none" strike="noStrike" cap="none" dirty="0">
              <a:solidFill>
                <a:schemeClr val="accent4"/>
              </a:solidFill>
              <a:highlight>
                <a:schemeClr val="accent5"/>
              </a:highlight>
              <a:latin typeface="Mulish"/>
              <a:ea typeface="Mulish"/>
              <a:cs typeface="Mulish"/>
              <a:sym typeface="Mulish"/>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0B548"/>
        </a:solidFill>
        <a:effectLst/>
      </p:bgPr>
    </p:bg>
    <p:spTree>
      <p:nvGrpSpPr>
        <p:cNvPr id="1" name="Shape 329"/>
        <p:cNvGrpSpPr/>
        <p:nvPr/>
      </p:nvGrpSpPr>
      <p:grpSpPr>
        <a:xfrm>
          <a:off x="0" y="0"/>
          <a:ext cx="0" cy="0"/>
          <a:chOff x="0" y="0"/>
          <a:chExt cx="0" cy="0"/>
        </a:xfrm>
      </p:grpSpPr>
      <p:pic>
        <p:nvPicPr>
          <p:cNvPr id="330" name="Google Shape;330;p61"/>
          <p:cNvPicPr preferRelativeResize="0"/>
          <p:nvPr/>
        </p:nvPicPr>
        <p:blipFill rotWithShape="1">
          <a:blip r:embed="rId3">
            <a:alphaModFix/>
          </a:blip>
          <a:srcRect b="15675"/>
          <a:stretch/>
        </p:blipFill>
        <p:spPr>
          <a:xfrm>
            <a:off x="0" y="0"/>
            <a:ext cx="9144000" cy="5143499"/>
          </a:xfrm>
          <a:prstGeom prst="rect">
            <a:avLst/>
          </a:prstGeom>
          <a:noFill/>
          <a:ln>
            <a:noFill/>
          </a:ln>
        </p:spPr>
      </p:pic>
      <p:sp>
        <p:nvSpPr>
          <p:cNvPr id="331" name="Google Shape;331;p6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rtlCol="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a:t>13</a:t>
            </a:fld>
            <a:endParaRPr dirty="0"/>
          </a:p>
        </p:txBody>
      </p:sp>
      <p:sp>
        <p:nvSpPr>
          <p:cNvPr id="332" name="Google Shape;332;p61"/>
          <p:cNvSpPr txBox="1"/>
          <p:nvPr/>
        </p:nvSpPr>
        <p:spPr>
          <a:xfrm>
            <a:off x="186550" y="2515817"/>
            <a:ext cx="3466500" cy="1938962"/>
          </a:xfrm>
          <a:prstGeom prst="rect">
            <a:avLst/>
          </a:prstGeom>
          <a:noFill/>
          <a:ln>
            <a:noFill/>
          </a:ln>
        </p:spPr>
        <p:txBody>
          <a:bodyPr spcFirstLastPara="1" wrap="square" lIns="0" tIns="91425" rIns="91425" bIns="91425" rtlCol="0" anchor="t" anchorCtr="0">
            <a:spAutoFit/>
          </a:bodyPr>
          <a:lstStyle/>
          <a:p>
            <a:pPr marL="0" marR="0" lvl="0" indent="0" algn="l" rtl="0">
              <a:lnSpc>
                <a:spcPct val="100000"/>
              </a:lnSpc>
              <a:spcBef>
                <a:spcPts val="0"/>
              </a:spcBef>
              <a:spcAft>
                <a:spcPts val="0"/>
              </a:spcAft>
              <a:buClr>
                <a:srgbClr val="000000"/>
              </a:buClr>
              <a:buSzPts val="1600"/>
              <a:buFont typeface="Arial"/>
              <a:buNone/>
            </a:pPr>
            <a:endParaRPr b="1" i="1" u="none" strike="noStrike" cap="none" dirty="0">
              <a:solidFill>
                <a:srgbClr val="FC0F38"/>
              </a:solidFill>
              <a:highlight>
                <a:schemeClr val="lt1"/>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s" b="1" i="0" u="none" strike="noStrike" cap="none" dirty="0">
                <a:solidFill>
                  <a:srgbClr val="032C52"/>
                </a:solidFill>
                <a:highlight>
                  <a:schemeClr val="lt1"/>
                </a:highlight>
                <a:latin typeface="Calibri"/>
                <a:ea typeface="Calibri"/>
                <a:cs typeface="Calibri"/>
                <a:sym typeface="Calibri"/>
              </a:rPr>
              <a:t>“Disponíamos de muchas pruebas para la COVID-19; sin embargo, muy poca gente vino a hacérselas porque no querían contribuir a incrementar la cifra de resultados positivos y que los volvieran a confinar”. </a:t>
            </a:r>
            <a:endParaRPr b="1" i="0" u="none" strike="noStrike" cap="none" dirty="0">
              <a:solidFill>
                <a:srgbClr val="032C52"/>
              </a:solidFill>
              <a:highlight>
                <a:schemeClr val="lt1"/>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s" b="0" i="1" u="none" strike="noStrike" cap="none" dirty="0">
                <a:solidFill>
                  <a:srgbClr val="032C52"/>
                </a:solidFill>
                <a:highlight>
                  <a:schemeClr val="lt1"/>
                </a:highlight>
                <a:latin typeface="Calibri"/>
                <a:ea typeface="Calibri"/>
                <a:cs typeface="Calibri"/>
                <a:sym typeface="Calibri"/>
              </a:rPr>
              <a:t>–Auxiliar de clínica</a:t>
            </a:r>
            <a:r>
              <a:rPr lang="es" b="0" i="1" u="none" strike="noStrike" cap="none" dirty="0">
                <a:solidFill>
                  <a:srgbClr val="0764D6"/>
                </a:solidFill>
                <a:highlight>
                  <a:schemeClr val="lt1"/>
                </a:highlight>
                <a:latin typeface="Calibri"/>
                <a:ea typeface="Calibri"/>
                <a:cs typeface="Calibri"/>
                <a:sym typeface="Calibri"/>
              </a:rPr>
              <a:t> </a:t>
            </a:r>
            <a:endParaRPr b="0" i="1" u="none" strike="noStrike" cap="none" dirty="0">
              <a:solidFill>
                <a:srgbClr val="0764D6"/>
              </a:solidFill>
              <a:highlight>
                <a:schemeClr val="lt1"/>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1" u="none" strike="noStrike" cap="none" dirty="0">
              <a:solidFill>
                <a:srgbClr val="FC0F38"/>
              </a:solidFill>
              <a:highlight>
                <a:schemeClr val="lt1"/>
              </a:highlight>
              <a:latin typeface="Calibri"/>
              <a:ea typeface="Calibri"/>
              <a:cs typeface="Calibri"/>
              <a:sym typeface="Calibri"/>
            </a:endParaRPr>
          </a:p>
        </p:txBody>
      </p:sp>
      <p:sp>
        <p:nvSpPr>
          <p:cNvPr id="333" name="Google Shape;333;p61"/>
          <p:cNvSpPr txBox="1"/>
          <p:nvPr/>
        </p:nvSpPr>
        <p:spPr>
          <a:xfrm rot="-5400000">
            <a:off x="-722427" y="461120"/>
            <a:ext cx="1699634" cy="307800"/>
          </a:xfrm>
          <a:prstGeom prst="rect">
            <a:avLst/>
          </a:prstGeom>
          <a:noFill/>
          <a:ln>
            <a:noFill/>
          </a:ln>
        </p:spPr>
        <p:txBody>
          <a:bodyPr spcFirstLastPara="1" wrap="square" lIns="91425" tIns="91425" rIns="91425" bIns="91425" rtlCol="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 sz="800" b="0" i="0" u="none" strike="noStrike" cap="none" dirty="0">
                <a:solidFill>
                  <a:schemeClr val="lt2"/>
                </a:solidFill>
                <a:highlight>
                  <a:schemeClr val="accent5"/>
                </a:highlight>
                <a:latin typeface="Mulish"/>
                <a:ea typeface="Mulish"/>
                <a:cs typeface="Mulish"/>
                <a:sym typeface="Mulish"/>
              </a:rPr>
              <a:t>Fotografía de Hong Menea</a:t>
            </a:r>
            <a:endParaRPr sz="800" b="0" i="0" u="none" strike="noStrike" cap="none" dirty="0">
              <a:solidFill>
                <a:schemeClr val="lt2"/>
              </a:solidFill>
              <a:highlight>
                <a:schemeClr val="accent5"/>
              </a:highlight>
              <a:latin typeface="Mulish"/>
              <a:ea typeface="Mulish"/>
              <a:cs typeface="Mulish"/>
              <a:sym typeface="Mulish"/>
            </a:endParaRPr>
          </a:p>
        </p:txBody>
      </p:sp>
      <p:sp>
        <p:nvSpPr>
          <p:cNvPr id="334" name="Google Shape;334;p61"/>
          <p:cNvSpPr txBox="1"/>
          <p:nvPr/>
        </p:nvSpPr>
        <p:spPr>
          <a:xfrm>
            <a:off x="186550" y="2318173"/>
            <a:ext cx="4168687" cy="615523"/>
          </a:xfrm>
          <a:prstGeom prst="rect">
            <a:avLst/>
          </a:prstGeom>
          <a:noFill/>
          <a:ln>
            <a:noFill/>
          </a:ln>
        </p:spPr>
        <p:txBody>
          <a:bodyPr spcFirstLastPara="1" wrap="square" lIns="0" tIns="91425" rIns="91425" bIns="91425" rtlCol="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s" b="1" i="0" u="none" strike="noStrike" cap="none" dirty="0">
                <a:solidFill>
                  <a:srgbClr val="FFFFFF"/>
                </a:solidFill>
                <a:highlight>
                  <a:srgbClr val="FC0F38"/>
                </a:highlight>
                <a:latin typeface="Calibri"/>
                <a:ea typeface="Calibri"/>
                <a:cs typeface="Calibri"/>
                <a:sym typeface="Calibri"/>
              </a:rPr>
              <a:t>Las políticas de aislamiento pueden desincentivar</a:t>
            </a:r>
          </a:p>
          <a:p>
            <a:pPr marL="0" marR="0" lvl="0" indent="0" algn="l" rtl="0">
              <a:lnSpc>
                <a:spcPct val="100000"/>
              </a:lnSpc>
              <a:spcBef>
                <a:spcPts val="0"/>
              </a:spcBef>
              <a:spcAft>
                <a:spcPts val="0"/>
              </a:spcAft>
              <a:buClr>
                <a:srgbClr val="000000"/>
              </a:buClr>
              <a:buSzPts val="1600"/>
              <a:buFont typeface="Arial"/>
              <a:buNone/>
            </a:pPr>
            <a:r>
              <a:rPr lang="es" b="1" i="0" u="none" strike="noStrike" cap="none" dirty="0">
                <a:solidFill>
                  <a:srgbClr val="FFFFFF"/>
                </a:solidFill>
                <a:highlight>
                  <a:srgbClr val="FC0F38"/>
                </a:highlight>
                <a:latin typeface="Calibri"/>
                <a:ea typeface="Calibri"/>
                <a:cs typeface="Calibri"/>
                <a:sym typeface="Calibri"/>
              </a:rPr>
              <a:t>la realización de pruebas de diagnóstico</a:t>
            </a:r>
            <a:endParaRPr b="1" i="0" u="none" strike="noStrike" cap="none" dirty="0">
              <a:solidFill>
                <a:srgbClr val="FFFFFF"/>
              </a:solidFill>
              <a:highlight>
                <a:srgbClr val="FC0F38"/>
              </a:highlight>
              <a:latin typeface="Calibri"/>
              <a:ea typeface="Calibri"/>
              <a:cs typeface="Calibri"/>
              <a:sym typeface="Calibri"/>
            </a:endParaRPr>
          </a:p>
        </p:txBody>
      </p:sp>
      <p:sp>
        <p:nvSpPr>
          <p:cNvPr id="335" name="Google Shape;335;p61"/>
          <p:cNvSpPr/>
          <p:nvPr/>
        </p:nvSpPr>
        <p:spPr>
          <a:xfrm>
            <a:off x="6040350" y="0"/>
            <a:ext cx="3103500" cy="5143500"/>
          </a:xfrm>
          <a:prstGeom prst="rect">
            <a:avLst/>
          </a:prstGeom>
          <a:solidFill>
            <a:srgbClr val="70B548"/>
          </a:solidFill>
          <a:ln>
            <a:noFill/>
          </a:ln>
        </p:spPr>
        <p:txBody>
          <a:bodyPr spcFirstLastPara="1" wrap="square" lIns="91425" tIns="91425" rIns="91425" bIns="91425" rtlCol="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s" sz="2800" b="0" i="0" u="none" strike="noStrike" cap="none" dirty="0">
                <a:solidFill>
                  <a:schemeClr val="accent4"/>
                </a:solidFill>
                <a:latin typeface="Mulish Black"/>
                <a:ea typeface="Mulish Black"/>
                <a:cs typeface="Mulish Black"/>
                <a:sym typeface="Mulish Black"/>
              </a:rPr>
              <a:t>Las pruebas de diagnóstico son importantes para</a:t>
            </a:r>
            <a:endParaRPr sz="2800" b="0" i="0" u="none" strike="noStrike" cap="none" dirty="0">
              <a:solidFill>
                <a:schemeClr val="accent4"/>
              </a:solidFill>
              <a:latin typeface="Mulish Black"/>
              <a:ea typeface="Mulish Black"/>
              <a:cs typeface="Mulish Black"/>
              <a:sym typeface="Mulish Black"/>
            </a:endParaRPr>
          </a:p>
          <a:p>
            <a:pPr marL="0" marR="0" lvl="0" indent="0" algn="ctr" rtl="0">
              <a:lnSpc>
                <a:spcPct val="100000"/>
              </a:lnSpc>
              <a:spcBef>
                <a:spcPts val="0"/>
              </a:spcBef>
              <a:spcAft>
                <a:spcPts val="0"/>
              </a:spcAft>
              <a:buClr>
                <a:srgbClr val="000000"/>
              </a:buClr>
              <a:buSzPts val="3200"/>
              <a:buFont typeface="Arial"/>
              <a:buNone/>
            </a:pPr>
            <a:r>
              <a:rPr lang="es" sz="2800" b="0" i="0" u="none" strike="noStrike" cap="none" dirty="0">
                <a:solidFill>
                  <a:schemeClr val="accent4"/>
                </a:solidFill>
                <a:highlight>
                  <a:srgbClr val="FC0F38"/>
                </a:highlight>
                <a:latin typeface="Mulish Black"/>
                <a:ea typeface="Mulish Black"/>
                <a:cs typeface="Mulish Black"/>
                <a:sym typeface="Mulish Black"/>
              </a:rPr>
              <a:t>las comunidades</a:t>
            </a:r>
            <a:r>
              <a:rPr lang="es" sz="2800" b="0" i="0" u="none" strike="noStrike" cap="none" dirty="0">
                <a:solidFill>
                  <a:srgbClr val="0863D6"/>
                </a:solidFill>
                <a:highlight>
                  <a:srgbClr val="EDDFD1"/>
                </a:highlight>
                <a:latin typeface="Mulish Black"/>
                <a:ea typeface="Mulish Black"/>
                <a:cs typeface="Mulish Black"/>
                <a:sym typeface="Mulish Black"/>
              </a:rPr>
              <a:t> </a:t>
            </a:r>
            <a:r>
              <a:rPr lang="es" sz="2000" b="0" i="0" u="none" strike="noStrike" cap="none" dirty="0">
                <a:solidFill>
                  <a:srgbClr val="0863D6"/>
                </a:solidFill>
                <a:highlight>
                  <a:srgbClr val="EDDFD1"/>
                </a:highlight>
                <a:latin typeface="Mulish Black"/>
                <a:ea typeface="Mulish Black"/>
                <a:cs typeface="Mulish Black"/>
                <a:sym typeface="Mulish Black"/>
              </a:rPr>
              <a:t> </a:t>
            </a:r>
            <a:endParaRPr sz="1200" b="0" i="0" u="none" strike="noStrike" cap="none" dirty="0">
              <a:solidFill>
                <a:srgbClr val="0863D6"/>
              </a:solidFill>
              <a:latin typeface="Mulish Black"/>
              <a:ea typeface="Mulish Black"/>
              <a:cs typeface="Mulish Black"/>
              <a:sym typeface="Mulish Black"/>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0B548"/>
        </a:solidFill>
        <a:effectLst/>
      </p:bgPr>
    </p:bg>
    <p:spTree>
      <p:nvGrpSpPr>
        <p:cNvPr id="1" name="Shape 340"/>
        <p:cNvGrpSpPr/>
        <p:nvPr/>
      </p:nvGrpSpPr>
      <p:grpSpPr>
        <a:xfrm>
          <a:off x="0" y="0"/>
          <a:ext cx="0" cy="0"/>
          <a:chOff x="0" y="0"/>
          <a:chExt cx="0" cy="0"/>
        </a:xfrm>
      </p:grpSpPr>
      <p:pic>
        <p:nvPicPr>
          <p:cNvPr id="341" name="Google Shape;341;p62"/>
          <p:cNvPicPr preferRelativeResize="0"/>
          <p:nvPr/>
        </p:nvPicPr>
        <p:blipFill rotWithShape="1">
          <a:blip r:embed="rId3">
            <a:alphaModFix/>
          </a:blip>
          <a:srcRect l="2450" t="3881" r="311" b="14238"/>
          <a:stretch/>
        </p:blipFill>
        <p:spPr>
          <a:xfrm>
            <a:off x="25" y="-13275"/>
            <a:ext cx="9144000" cy="5143491"/>
          </a:xfrm>
          <a:prstGeom prst="rect">
            <a:avLst/>
          </a:prstGeom>
          <a:noFill/>
          <a:ln>
            <a:noFill/>
          </a:ln>
        </p:spPr>
      </p:pic>
      <p:sp>
        <p:nvSpPr>
          <p:cNvPr id="342" name="Google Shape;342;p6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rtlCol="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a:t>14</a:t>
            </a:fld>
            <a:endParaRPr dirty="0"/>
          </a:p>
        </p:txBody>
      </p:sp>
      <p:sp>
        <p:nvSpPr>
          <p:cNvPr id="343" name="Google Shape;343;p62"/>
          <p:cNvSpPr txBox="1"/>
          <p:nvPr/>
        </p:nvSpPr>
        <p:spPr>
          <a:xfrm>
            <a:off x="94501" y="801498"/>
            <a:ext cx="3530400" cy="1508075"/>
          </a:xfrm>
          <a:prstGeom prst="rect">
            <a:avLst/>
          </a:prstGeom>
          <a:noFill/>
          <a:ln>
            <a:noFill/>
          </a:ln>
        </p:spPr>
        <p:txBody>
          <a:bodyPr spcFirstLastPara="1" wrap="square" lIns="0" tIns="91425" rIns="91425" bIns="91425" rtlCol="0" anchor="t" anchorCtr="0">
            <a:spAutoFit/>
          </a:bodyPr>
          <a:lstStyle/>
          <a:p>
            <a:pPr marL="0" marR="0" lvl="0" indent="0" algn="l" rtl="0">
              <a:lnSpc>
                <a:spcPct val="100000"/>
              </a:lnSpc>
              <a:spcBef>
                <a:spcPts val="0"/>
              </a:spcBef>
              <a:spcAft>
                <a:spcPts val="0"/>
              </a:spcAft>
              <a:buClr>
                <a:srgbClr val="000000"/>
              </a:buClr>
              <a:buSzPts val="1600"/>
              <a:buFont typeface="Arial"/>
              <a:buNone/>
            </a:pPr>
            <a:r>
              <a:rPr b="1" dirty="0">
                <a:solidFill>
                  <a:srgbClr val="032C52"/>
                </a:solidFill>
                <a:highlight>
                  <a:schemeClr val="lt1"/>
                </a:highlight>
                <a:latin typeface="Calibri"/>
                <a:ea typeface="Calibri"/>
                <a:cs typeface="Calibri"/>
              </a:rPr>
              <a:t>“Todas las pruebas y reconocimientos médicos de los hospitales son caros, así que prefiero empezar con la automedicación y, si eso no funciona, tengo la opción de acudir al hospital”. 
</a:t>
            </a:r>
            <a:r>
              <a:rPr i="1" dirty="0">
                <a:solidFill>
                  <a:srgbClr val="032C52"/>
                </a:solidFill>
                <a:highlight>
                  <a:schemeClr val="lt1"/>
                </a:highlight>
                <a:latin typeface="Calibri"/>
                <a:ea typeface="Calibri"/>
                <a:cs typeface="Calibri"/>
              </a:rPr>
              <a:t>–Grupo focal de discusión comunitario</a:t>
            </a:r>
            <a:endParaRPr i="1" dirty="0">
              <a:solidFill>
                <a:srgbClr val="032C52"/>
              </a:solidFill>
              <a:highlight>
                <a:schemeClr val="lt1"/>
              </a:highlight>
              <a:latin typeface="Calibri"/>
              <a:ea typeface="Calibri"/>
              <a:cs typeface="Calibri"/>
              <a:sym typeface="Calibri"/>
            </a:endParaRPr>
          </a:p>
        </p:txBody>
      </p:sp>
      <p:sp>
        <p:nvSpPr>
          <p:cNvPr id="344" name="Google Shape;344;p62"/>
          <p:cNvSpPr txBox="1"/>
          <p:nvPr/>
        </p:nvSpPr>
        <p:spPr>
          <a:xfrm rot="-5400000">
            <a:off x="-727925" y="3921150"/>
            <a:ext cx="1763700" cy="307800"/>
          </a:xfrm>
          <a:prstGeom prst="rect">
            <a:avLst/>
          </a:prstGeom>
          <a:noFill/>
          <a:ln>
            <a:noFill/>
          </a:ln>
        </p:spPr>
        <p:txBody>
          <a:bodyPr spcFirstLastPara="1" wrap="square" lIns="91425" tIns="91425" rIns="91425" bIns="91425" rtlCol="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 sz="800" b="0" i="0" u="none" strike="noStrike" cap="none">
                <a:solidFill>
                  <a:schemeClr val="accent4"/>
                </a:solidFill>
                <a:highlight>
                  <a:schemeClr val="accent5"/>
                </a:highlight>
                <a:latin typeface="Mulish"/>
                <a:ea typeface="Mulish"/>
                <a:cs typeface="Mulish"/>
                <a:sym typeface="Mulish"/>
              </a:rPr>
              <a:t>Foto de Nicholas Bamulanzeki</a:t>
            </a:r>
            <a:endParaRPr sz="800" b="0" i="0" u="none" strike="noStrike" cap="none" dirty="0">
              <a:solidFill>
                <a:schemeClr val="accent4"/>
              </a:solidFill>
              <a:highlight>
                <a:schemeClr val="accent5"/>
              </a:highlight>
              <a:latin typeface="Mulish"/>
              <a:ea typeface="Mulish"/>
              <a:cs typeface="Mulish"/>
              <a:sym typeface="Mulish"/>
            </a:endParaRPr>
          </a:p>
        </p:txBody>
      </p:sp>
      <p:sp>
        <p:nvSpPr>
          <p:cNvPr id="345" name="Google Shape;345;p62"/>
          <p:cNvSpPr txBox="1"/>
          <p:nvPr/>
        </p:nvSpPr>
        <p:spPr>
          <a:xfrm>
            <a:off x="94676" y="329893"/>
            <a:ext cx="4389269" cy="677078"/>
          </a:xfrm>
          <a:prstGeom prst="rect">
            <a:avLst/>
          </a:prstGeom>
          <a:noFill/>
          <a:ln>
            <a:noFill/>
          </a:ln>
        </p:spPr>
        <p:txBody>
          <a:bodyPr spcFirstLastPara="1" wrap="square" lIns="0" tIns="91425" rIns="91425" bIns="91425" rtlCol="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s" sz="1600" b="1" i="0" u="none" strike="noStrike" cap="none" dirty="0">
                <a:solidFill>
                  <a:srgbClr val="FFFFFF"/>
                </a:solidFill>
                <a:highlight>
                  <a:srgbClr val="FC0F38"/>
                </a:highlight>
                <a:latin typeface="Calibri"/>
                <a:ea typeface="Calibri"/>
                <a:cs typeface="Calibri"/>
                <a:sym typeface="Calibri"/>
              </a:rPr>
              <a:t>Es habitual que las personas se automediquen sin haberse realizado antes una prueba de diagnóstico</a:t>
            </a:r>
            <a:endParaRPr sz="1600" b="1" i="0" u="none" strike="noStrike" cap="none" dirty="0">
              <a:solidFill>
                <a:srgbClr val="FFFFFF"/>
              </a:solidFill>
              <a:highlight>
                <a:srgbClr val="FC0F38"/>
              </a:highlight>
              <a:latin typeface="Calibri"/>
              <a:ea typeface="Calibri"/>
              <a:cs typeface="Calibri"/>
              <a:sym typeface="Calibri"/>
            </a:endParaRPr>
          </a:p>
        </p:txBody>
      </p:sp>
      <p:sp>
        <p:nvSpPr>
          <p:cNvPr id="346" name="Google Shape;346;p62"/>
          <p:cNvSpPr/>
          <p:nvPr/>
        </p:nvSpPr>
        <p:spPr>
          <a:xfrm>
            <a:off x="6040350" y="0"/>
            <a:ext cx="3103500" cy="5143500"/>
          </a:xfrm>
          <a:prstGeom prst="rect">
            <a:avLst/>
          </a:prstGeom>
          <a:solidFill>
            <a:srgbClr val="70B548"/>
          </a:solidFill>
          <a:ln>
            <a:noFill/>
          </a:ln>
        </p:spPr>
        <p:txBody>
          <a:bodyPr spcFirstLastPara="1" wrap="square" lIns="91425" tIns="91425" rIns="91425" bIns="91425" rtlCol="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s" sz="2800" b="0" i="0" u="none" strike="noStrike" cap="none" dirty="0">
                <a:solidFill>
                  <a:schemeClr val="accent4"/>
                </a:solidFill>
                <a:latin typeface="Mulish Black"/>
                <a:ea typeface="Mulish Black"/>
                <a:cs typeface="Mulish Black"/>
                <a:sym typeface="Mulish Black"/>
              </a:rPr>
              <a:t>Las pruebas de diagnóstico son importantes para</a:t>
            </a:r>
            <a:endParaRPr sz="2800" b="0" i="0" u="none" strike="noStrike" cap="none" dirty="0">
              <a:solidFill>
                <a:schemeClr val="accent4"/>
              </a:solidFill>
              <a:latin typeface="Mulish Black"/>
              <a:ea typeface="Mulish Black"/>
              <a:cs typeface="Mulish Black"/>
              <a:sym typeface="Mulish Black"/>
            </a:endParaRPr>
          </a:p>
          <a:p>
            <a:pPr marL="0" marR="0" lvl="0" indent="0" algn="ctr" rtl="0">
              <a:lnSpc>
                <a:spcPct val="100000"/>
              </a:lnSpc>
              <a:spcBef>
                <a:spcPts val="0"/>
              </a:spcBef>
              <a:spcAft>
                <a:spcPts val="0"/>
              </a:spcAft>
              <a:buClr>
                <a:srgbClr val="000000"/>
              </a:buClr>
              <a:buSzPts val="3200"/>
              <a:buFont typeface="Arial"/>
              <a:buNone/>
            </a:pPr>
            <a:r>
              <a:rPr lang="es" sz="2800" b="0" i="0" u="none" strike="noStrike" cap="none" dirty="0">
                <a:solidFill>
                  <a:schemeClr val="accent4"/>
                </a:solidFill>
                <a:highlight>
                  <a:srgbClr val="FC0F38"/>
                </a:highlight>
                <a:latin typeface="Mulish Black"/>
                <a:ea typeface="Mulish Black"/>
                <a:cs typeface="Mulish Black"/>
                <a:sym typeface="Mulish Black"/>
              </a:rPr>
              <a:t>las comunidades</a:t>
            </a:r>
            <a:r>
              <a:rPr lang="es" sz="2800" b="0" i="0" u="none" strike="noStrike" cap="none" dirty="0">
                <a:solidFill>
                  <a:srgbClr val="0863D6"/>
                </a:solidFill>
                <a:highlight>
                  <a:srgbClr val="EDDFD1"/>
                </a:highlight>
                <a:latin typeface="Mulish Black"/>
                <a:ea typeface="Mulish Black"/>
                <a:cs typeface="Mulish Black"/>
                <a:sym typeface="Mulish Black"/>
              </a:rPr>
              <a:t> </a:t>
            </a:r>
            <a:r>
              <a:rPr lang="es" sz="2000" b="0" i="0" u="none" strike="noStrike" cap="none" dirty="0">
                <a:solidFill>
                  <a:srgbClr val="0863D6"/>
                </a:solidFill>
                <a:highlight>
                  <a:srgbClr val="EDDFD1"/>
                </a:highlight>
                <a:latin typeface="Mulish Black"/>
                <a:ea typeface="Mulish Black"/>
                <a:cs typeface="Mulish Black"/>
                <a:sym typeface="Mulish Black"/>
              </a:rPr>
              <a:t> </a:t>
            </a:r>
            <a:endParaRPr sz="1200" b="0" i="0" u="none" strike="noStrike" cap="none" dirty="0">
              <a:solidFill>
                <a:srgbClr val="0863D6"/>
              </a:solidFill>
              <a:latin typeface="Mulish Black"/>
              <a:ea typeface="Mulish Black"/>
              <a:cs typeface="Mulish Black"/>
              <a:sym typeface="Mulish Black"/>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0"/>
        <p:cNvGrpSpPr/>
        <p:nvPr/>
      </p:nvGrpSpPr>
      <p:grpSpPr>
        <a:xfrm>
          <a:off x="0" y="0"/>
          <a:ext cx="0" cy="0"/>
          <a:chOff x="0" y="0"/>
          <a:chExt cx="0" cy="0"/>
        </a:xfrm>
      </p:grpSpPr>
      <p:sp>
        <p:nvSpPr>
          <p:cNvPr id="351" name="Google Shape;351;p63"/>
          <p:cNvSpPr txBox="1"/>
          <p:nvPr/>
        </p:nvSpPr>
        <p:spPr>
          <a:xfrm>
            <a:off x="1139600" y="93300"/>
            <a:ext cx="6864600" cy="646500"/>
          </a:xfrm>
          <a:prstGeom prst="rect">
            <a:avLst/>
          </a:prstGeom>
          <a:noFill/>
          <a:ln>
            <a:noFill/>
          </a:ln>
        </p:spPr>
        <p:txBody>
          <a:bodyPr spcFirstLastPara="1" wrap="square" lIns="91425" tIns="91425" rIns="91425" bIns="91425" rtlCol="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s" sz="3000" b="0" i="0" u="none" strike="noStrike" cap="none" dirty="0">
                <a:solidFill>
                  <a:srgbClr val="70B548"/>
                </a:solidFill>
                <a:latin typeface="Mulish Black"/>
                <a:ea typeface="Mulish Black"/>
                <a:cs typeface="Mulish Black"/>
                <a:sym typeface="Mulish Black"/>
              </a:rPr>
              <a:t>¿Por qué hemos de dar </a:t>
            </a:r>
            <a:r>
              <a:rPr lang="es" sz="3000" dirty="0">
                <a:solidFill>
                  <a:srgbClr val="70B548"/>
                </a:solidFill>
                <a:latin typeface="Mulish Black"/>
                <a:ea typeface="Mulish Black"/>
                <a:cs typeface="Mulish Black"/>
                <a:sym typeface="Mulish Black"/>
              </a:rPr>
              <a:t>prioridad</a:t>
            </a:r>
            <a:r>
              <a:rPr lang="es" sz="3000" b="0" i="0" u="none" strike="noStrike" cap="none" dirty="0">
                <a:solidFill>
                  <a:srgbClr val="70B548"/>
                </a:solidFill>
                <a:latin typeface="Mulish Black"/>
                <a:ea typeface="Mulish Black"/>
                <a:cs typeface="Mulish Black"/>
                <a:sym typeface="Mulish Black"/>
              </a:rPr>
              <a:t> a las pruebas de diagnóstico?</a:t>
            </a:r>
            <a:endParaRPr sz="3000" b="0" i="0" u="none" strike="noStrike" cap="none" dirty="0">
              <a:solidFill>
                <a:srgbClr val="70B548"/>
              </a:solidFill>
              <a:latin typeface="Mulish Black"/>
              <a:ea typeface="Mulish Black"/>
              <a:cs typeface="Mulish Black"/>
              <a:sym typeface="Mulish Black"/>
            </a:endParaRPr>
          </a:p>
        </p:txBody>
      </p:sp>
      <p:sp>
        <p:nvSpPr>
          <p:cNvPr id="352" name="Google Shape;352;p63"/>
          <p:cNvSpPr/>
          <p:nvPr/>
        </p:nvSpPr>
        <p:spPr>
          <a:xfrm>
            <a:off x="-100" y="4956900"/>
            <a:ext cx="9144000" cy="186600"/>
          </a:xfrm>
          <a:prstGeom prst="rect">
            <a:avLst/>
          </a:prstGeom>
          <a:solidFill>
            <a:srgbClr val="70B548"/>
          </a:solidFill>
          <a:ln w="9525" cap="flat" cmpd="sng">
            <a:solidFill>
              <a:srgbClr val="0764D6"/>
            </a:solidFill>
            <a:prstDash val="solid"/>
            <a:round/>
            <a:headEnd type="none" w="sm" len="sm"/>
            <a:tailEnd type="none" w="sm" len="sm"/>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53" name="Google Shape;353;p63"/>
          <p:cNvSpPr/>
          <p:nvPr/>
        </p:nvSpPr>
        <p:spPr>
          <a:xfrm>
            <a:off x="7662150" y="0"/>
            <a:ext cx="1481700" cy="186600"/>
          </a:xfrm>
          <a:prstGeom prst="rect">
            <a:avLst/>
          </a:prstGeom>
          <a:solidFill>
            <a:srgbClr val="70B548"/>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354" name="Google Shape;354;p63" descr="As public health leaders, you make life saving decisions everyday.&#10;&#10;With competing priorities that all demand your attention, why should you focus on testing?&#10;&#10;Learn why you should prioritize testing and support advocacy for increased supply of, and demand for, quality tests in your community.&#10;&#10;Learn more and get tips on how to start the conversation: https://lets-test.org &#10;&#10;Together, we can keep our community healthy. #LetsTest&#10;&#10;__&#10;Developed by https://www.17triggers.com and https://3rdfloor.tv&#10;&#10;Subscribe to UNICEF here: http://bit.ly/1ltTE3m &#10;&#10;The official UNICEF YouTube channel is your primary destination for the latest news updates from the frontline, documentaries, celebrity appeals, and more. You can also visit: http://www.unicef.org" title="Health Policymakers   Why you should prioritize testing">
            <a:hlinkClick r:id="rId4"/>
          </p:cNvPr>
          <p:cNvPicPr preferRelativeResize="0"/>
          <p:nvPr/>
        </p:nvPicPr>
        <p:blipFill>
          <a:blip r:embed="rId5">
            <a:alphaModFix/>
          </a:blip>
          <a:stretch>
            <a:fillRect/>
          </a:stretch>
        </p:blipFill>
        <p:spPr>
          <a:xfrm>
            <a:off x="1428150" y="1189550"/>
            <a:ext cx="6287700" cy="353683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4"/>
                                        </p:tgtEl>
                                        <p:attrNameLst>
                                          <p:attrName>style.visibility</p:attrName>
                                        </p:attrNameLst>
                                      </p:cBhvr>
                                      <p:to>
                                        <p:strVal val="visible"/>
                                      </p:to>
                                    </p:set>
                                    <p:animEffect transition="in" filter="fade">
                                      <p:cBhvr>
                                        <p:cTn id="7" dur="1000"/>
                                        <p:tgtEl>
                                          <p:spTgt spid="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863D6"/>
        </a:solidFill>
        <a:effectLst/>
      </p:bgPr>
    </p:bg>
    <p:spTree>
      <p:nvGrpSpPr>
        <p:cNvPr id="1" name="Shape 358"/>
        <p:cNvGrpSpPr/>
        <p:nvPr/>
      </p:nvGrpSpPr>
      <p:grpSpPr>
        <a:xfrm>
          <a:off x="0" y="0"/>
          <a:ext cx="0" cy="0"/>
          <a:chOff x="0" y="0"/>
          <a:chExt cx="0" cy="0"/>
        </a:xfrm>
      </p:grpSpPr>
      <p:sp>
        <p:nvSpPr>
          <p:cNvPr id="359" name="Google Shape;359;p64"/>
          <p:cNvSpPr txBox="1"/>
          <p:nvPr/>
        </p:nvSpPr>
        <p:spPr>
          <a:xfrm>
            <a:off x="399516" y="2768489"/>
            <a:ext cx="4746000" cy="12930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2900"/>
              <a:buFont typeface="Arial"/>
              <a:buNone/>
            </a:pPr>
            <a:r>
              <a:rPr lang="es" sz="1800" b="0" i="0" u="none" strike="noStrike" cap="none" dirty="0">
                <a:solidFill>
                  <a:schemeClr val="lt1"/>
                </a:solidFill>
                <a:latin typeface="Mulish"/>
                <a:ea typeface="Mulish"/>
                <a:cs typeface="Mulish"/>
                <a:sym typeface="Mulish"/>
              </a:rPr>
              <a:t>Los encargados de formular políticas de los países de ingresos medianos y bajos se enfrentan a muchos obstáculos a la hora de invertir en pruebas de diagnóstico. </a:t>
            </a:r>
            <a:endParaRPr sz="1800" b="0" i="0" u="none" strike="noStrike" cap="none" dirty="0">
              <a:solidFill>
                <a:schemeClr val="lt1"/>
              </a:solidFill>
              <a:latin typeface="Mulish"/>
              <a:ea typeface="Mulish"/>
              <a:cs typeface="Mulish"/>
              <a:sym typeface="Mulish"/>
            </a:endParaRPr>
          </a:p>
          <a:p>
            <a:pPr marL="0" marR="0" lvl="0" indent="0" algn="l" rtl="0">
              <a:lnSpc>
                <a:spcPct val="100000"/>
              </a:lnSpc>
              <a:spcBef>
                <a:spcPts val="0"/>
              </a:spcBef>
              <a:spcAft>
                <a:spcPts val="0"/>
              </a:spcAft>
              <a:buClr>
                <a:srgbClr val="000000"/>
              </a:buClr>
              <a:buSzPts val="2900"/>
              <a:buFont typeface="Arial"/>
              <a:buNone/>
            </a:pPr>
            <a:r>
              <a:rPr lang="es" sz="1800" b="0" i="0" u="none" strike="noStrike" cap="none" dirty="0">
                <a:solidFill>
                  <a:schemeClr val="lt1"/>
                </a:solidFill>
                <a:latin typeface="Mulish"/>
                <a:ea typeface="Mulish"/>
                <a:cs typeface="Mulish"/>
                <a:sym typeface="Mulish"/>
              </a:rPr>
              <a:t>A continuación, </a:t>
            </a:r>
            <a:r>
              <a:rPr lang="es" sz="1800" b="0" i="0" u="none" strike="noStrike" cap="none" dirty="0">
                <a:solidFill>
                  <a:schemeClr val="lt1"/>
                </a:solidFill>
                <a:latin typeface="Mulish Black"/>
                <a:ea typeface="Mulish Black"/>
                <a:cs typeface="Mulish Black"/>
                <a:sym typeface="Mulish Black"/>
              </a:rPr>
              <a:t>se exponen datos de todo el mundo</a:t>
            </a:r>
            <a:r>
              <a:rPr lang="es" sz="1800" b="0" i="0" u="none" strike="noStrike" cap="none" dirty="0">
                <a:solidFill>
                  <a:schemeClr val="lt1"/>
                </a:solidFill>
                <a:latin typeface="Mulish"/>
                <a:ea typeface="Mulish"/>
                <a:cs typeface="Mulish"/>
                <a:sym typeface="Mulish"/>
              </a:rPr>
              <a:t> con el fin de </a:t>
            </a:r>
            <a:r>
              <a:rPr lang="es" sz="1800" b="0" i="0" u="none" strike="noStrike" cap="none" dirty="0">
                <a:solidFill>
                  <a:schemeClr val="lt1"/>
                </a:solidFill>
                <a:latin typeface="Mulish Black"/>
                <a:ea typeface="Mulish Black"/>
                <a:cs typeface="Mulish Black"/>
                <a:sym typeface="Mulish Black"/>
              </a:rPr>
              <a:t>responder a estas frecuentes inquietudes.</a:t>
            </a:r>
            <a:endParaRPr sz="1800" b="0" i="0" u="none" strike="noStrike" cap="none" dirty="0">
              <a:solidFill>
                <a:schemeClr val="lt1"/>
              </a:solidFill>
              <a:latin typeface="Mulish"/>
              <a:ea typeface="Mulish"/>
              <a:cs typeface="Mulish"/>
              <a:sym typeface="Mulish"/>
            </a:endParaRPr>
          </a:p>
        </p:txBody>
      </p:sp>
      <p:sp>
        <p:nvSpPr>
          <p:cNvPr id="360" name="Google Shape;360;p64"/>
          <p:cNvSpPr txBox="1"/>
          <p:nvPr/>
        </p:nvSpPr>
        <p:spPr>
          <a:xfrm>
            <a:off x="439633" y="306300"/>
            <a:ext cx="6936528" cy="235562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chemeClr val="dk1"/>
              </a:buClr>
              <a:buSzPts val="1100"/>
              <a:buFont typeface="Arial"/>
              <a:buNone/>
            </a:pPr>
            <a:r>
              <a:rPr lang="es" sz="5400" dirty="0">
                <a:solidFill>
                  <a:schemeClr val="lt1"/>
                </a:solidFill>
                <a:latin typeface="Mulish Black"/>
                <a:ea typeface="Mulish Black"/>
                <a:cs typeface="Mulish Black"/>
                <a:sym typeface="Mulish Black"/>
              </a:rPr>
              <a:t>Respuestas a las preocupaciones frecuentes</a:t>
            </a:r>
            <a:endParaRPr sz="6000" dirty="0">
              <a:solidFill>
                <a:schemeClr val="lt1"/>
              </a:solidFill>
              <a:latin typeface="Mulish Black"/>
              <a:ea typeface="Mulish Black"/>
              <a:cs typeface="Mulish Black"/>
              <a:sym typeface="Mulish Black"/>
            </a:endParaRPr>
          </a:p>
        </p:txBody>
      </p:sp>
      <p:pic>
        <p:nvPicPr>
          <p:cNvPr id="361" name="Google Shape;361;p64"/>
          <p:cNvPicPr preferRelativeResize="0"/>
          <p:nvPr/>
        </p:nvPicPr>
        <p:blipFill rotWithShape="1">
          <a:blip r:embed="rId4">
            <a:alphaModFix/>
          </a:blip>
          <a:srcRect l="37460" b="10746"/>
          <a:stretch/>
        </p:blipFill>
        <p:spPr>
          <a:xfrm flipH="1">
            <a:off x="5105399" y="1257300"/>
            <a:ext cx="4057651" cy="3886201"/>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65"/>
          <p:cNvSpPr/>
          <p:nvPr/>
        </p:nvSpPr>
        <p:spPr>
          <a:xfrm>
            <a:off x="4575950" y="-9775"/>
            <a:ext cx="4583100" cy="5230500"/>
          </a:xfrm>
          <a:prstGeom prst="rect">
            <a:avLst/>
          </a:prstGeom>
          <a:solidFill>
            <a:srgbClr val="0863D6"/>
          </a:solidFill>
          <a:ln w="9525" cap="flat" cmpd="sng">
            <a:solidFill>
              <a:schemeClr val="dk2"/>
            </a:solidFill>
            <a:prstDash val="solid"/>
            <a:round/>
            <a:headEnd type="none" w="sm" len="sm"/>
            <a:tailEnd type="none" w="sm" len="sm"/>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67" name="Google Shape;367;p65"/>
          <p:cNvSpPr txBox="1"/>
          <p:nvPr/>
        </p:nvSpPr>
        <p:spPr>
          <a:xfrm>
            <a:off x="5077725" y="426720"/>
            <a:ext cx="4066200" cy="1361668"/>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3600"/>
              <a:buFont typeface="Arial"/>
              <a:buNone/>
            </a:pPr>
            <a:r>
              <a:rPr lang="es" sz="3600" b="0" i="0" u="none" strike="noStrike" cap="none" dirty="0">
                <a:solidFill>
                  <a:schemeClr val="lt1"/>
                </a:solidFill>
                <a:latin typeface="Mulish Black"/>
                <a:ea typeface="Mulish Black"/>
                <a:cs typeface="Mulish Black"/>
                <a:sym typeface="Mulish Black"/>
              </a:rPr>
              <a:t>¿Qué valor aportan las pruebas de diagnóstico?</a:t>
            </a:r>
            <a:endParaRPr sz="3600" b="0" i="0" u="none" strike="noStrike" cap="none" dirty="0">
              <a:solidFill>
                <a:schemeClr val="lt1"/>
              </a:solidFill>
              <a:latin typeface="Mulish Black"/>
              <a:ea typeface="Mulish Black"/>
              <a:cs typeface="Mulish Black"/>
              <a:sym typeface="Mulish Black"/>
            </a:endParaRPr>
          </a:p>
        </p:txBody>
      </p:sp>
      <p:sp>
        <p:nvSpPr>
          <p:cNvPr id="368" name="Google Shape;368;p65"/>
          <p:cNvSpPr txBox="1"/>
          <p:nvPr/>
        </p:nvSpPr>
        <p:spPr>
          <a:xfrm>
            <a:off x="5077725" y="2676813"/>
            <a:ext cx="3421200" cy="16419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s" sz="1300" b="1" i="0" u="none" strike="noStrike" cap="none">
                <a:solidFill>
                  <a:schemeClr val="lt1"/>
                </a:solidFill>
                <a:latin typeface="Nunito"/>
                <a:ea typeface="Nunito"/>
                <a:cs typeface="Nunito"/>
                <a:sym typeface="Nunito"/>
              </a:rPr>
              <a:t>Las ventajas de las pruebas de diagnóstico no se limitan a un ámbito de la salud específico, sino que también permiten construir sistemas sanitarios resilientes, proteger a las comunidades y mejorar el uso eficiente de los recursos.</a:t>
            </a:r>
            <a:endParaRPr sz="1300" b="1" i="0" u="none" strike="noStrike" cap="none" dirty="0">
              <a:solidFill>
                <a:schemeClr val="lt1"/>
              </a:solidFill>
              <a:latin typeface="Nunito"/>
              <a:ea typeface="Nunito"/>
              <a:cs typeface="Nunito"/>
              <a:sym typeface="Nunito"/>
            </a:endParaRPr>
          </a:p>
          <a:p>
            <a:pPr marL="0" marR="0" lvl="0" indent="0" algn="l" rtl="0">
              <a:lnSpc>
                <a:spcPct val="100000"/>
              </a:lnSpc>
              <a:spcBef>
                <a:spcPts val="1000"/>
              </a:spcBef>
              <a:spcAft>
                <a:spcPts val="0"/>
              </a:spcAft>
              <a:buClr>
                <a:schemeClr val="dk1"/>
              </a:buClr>
              <a:buSzPts val="1100"/>
              <a:buFont typeface="Arial"/>
              <a:buNone/>
            </a:pPr>
            <a:endParaRPr sz="1300" b="1" i="0" u="none" strike="noStrike" cap="none" dirty="0">
              <a:solidFill>
                <a:schemeClr val="lt1"/>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300"/>
              <a:buFont typeface="Arial"/>
              <a:buNone/>
            </a:pPr>
            <a:endParaRPr sz="1300" b="1" i="0" u="none" strike="noStrike" cap="none" dirty="0">
              <a:solidFill>
                <a:schemeClr val="lt1"/>
              </a:solidFill>
              <a:latin typeface="Nunito"/>
              <a:ea typeface="Nunito"/>
              <a:cs typeface="Nunito"/>
              <a:sym typeface="Nunito"/>
            </a:endParaRPr>
          </a:p>
        </p:txBody>
      </p:sp>
      <p:pic>
        <p:nvPicPr>
          <p:cNvPr id="369" name="Google Shape;369;p65"/>
          <p:cNvPicPr preferRelativeResize="0"/>
          <p:nvPr/>
        </p:nvPicPr>
        <p:blipFill rotWithShape="1">
          <a:blip r:embed="rId3">
            <a:alphaModFix/>
          </a:blip>
          <a:srcRect l="34285" r="11805" b="7689"/>
          <a:stretch/>
        </p:blipFill>
        <p:spPr>
          <a:xfrm>
            <a:off x="0" y="-14125"/>
            <a:ext cx="4583101" cy="5230400"/>
          </a:xfrm>
          <a:prstGeom prst="rect">
            <a:avLst/>
          </a:prstGeom>
          <a:noFill/>
          <a:ln>
            <a:noFill/>
          </a:ln>
        </p:spPr>
      </p:pic>
      <p:sp>
        <p:nvSpPr>
          <p:cNvPr id="370" name="Google Shape;370;p65"/>
          <p:cNvSpPr txBox="1"/>
          <p:nvPr/>
        </p:nvSpPr>
        <p:spPr>
          <a:xfrm rot="-5400000">
            <a:off x="-832627" y="370001"/>
            <a:ext cx="1973103" cy="307800"/>
          </a:xfrm>
          <a:prstGeom prst="rect">
            <a:avLst/>
          </a:prstGeom>
          <a:noFill/>
          <a:ln>
            <a:noFill/>
          </a:ln>
        </p:spPr>
        <p:txBody>
          <a:bodyPr spcFirstLastPara="1" wrap="square" lIns="91425" tIns="91425" rIns="91425" bIns="91425" rtlCol="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 sz="800" b="0" i="0" u="none" strike="noStrike" cap="none" dirty="0">
                <a:solidFill>
                  <a:schemeClr val="lt1"/>
                </a:solidFill>
                <a:highlight>
                  <a:srgbClr val="21140C"/>
                </a:highlight>
                <a:latin typeface="Mulish"/>
                <a:ea typeface="Mulish"/>
                <a:cs typeface="Mulish"/>
                <a:sym typeface="Mulish"/>
              </a:rPr>
              <a:t>Fotografía de </a:t>
            </a:r>
            <a:r>
              <a:rPr lang="es" sz="800" dirty="0">
                <a:solidFill>
                  <a:schemeClr val="lt1"/>
                </a:solidFill>
                <a:highlight>
                  <a:srgbClr val="21140C"/>
                </a:highlight>
                <a:latin typeface="Mulish"/>
                <a:ea typeface="Mulish"/>
                <a:cs typeface="Mulish"/>
                <a:sym typeface="Mulish"/>
              </a:rPr>
              <a:t>Annie Spratt</a:t>
            </a:r>
            <a:endParaRPr sz="800" b="0" i="0" u="none" strike="noStrike" cap="none" dirty="0">
              <a:solidFill>
                <a:schemeClr val="lt1"/>
              </a:solidFill>
              <a:highlight>
                <a:srgbClr val="21140C"/>
              </a:highlight>
              <a:latin typeface="Mulish"/>
              <a:ea typeface="Mulish"/>
              <a:cs typeface="Mulish"/>
              <a:sym typeface="Mulish"/>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p66"/>
          <p:cNvPicPr preferRelativeResize="0"/>
          <p:nvPr/>
        </p:nvPicPr>
        <p:blipFill rotWithShape="1">
          <a:blip r:embed="rId3">
            <a:alphaModFix/>
          </a:blip>
          <a:srcRect l="9427" r="9436"/>
          <a:stretch/>
        </p:blipFill>
        <p:spPr>
          <a:xfrm>
            <a:off x="6040350" y="0"/>
            <a:ext cx="3123753" cy="2565999"/>
          </a:xfrm>
          <a:prstGeom prst="rect">
            <a:avLst/>
          </a:prstGeom>
          <a:noFill/>
          <a:ln>
            <a:noFill/>
          </a:ln>
        </p:spPr>
      </p:pic>
      <p:sp>
        <p:nvSpPr>
          <p:cNvPr id="376" name="Google Shape;376;p66"/>
          <p:cNvSpPr/>
          <p:nvPr/>
        </p:nvSpPr>
        <p:spPr>
          <a:xfrm>
            <a:off x="6040350" y="2551875"/>
            <a:ext cx="3123600" cy="2405100"/>
          </a:xfrm>
          <a:prstGeom prst="rect">
            <a:avLst/>
          </a:prstGeom>
          <a:solidFill>
            <a:srgbClr val="0863D6"/>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77" name="Google Shape;377;p66"/>
          <p:cNvSpPr txBox="1"/>
          <p:nvPr/>
        </p:nvSpPr>
        <p:spPr>
          <a:xfrm>
            <a:off x="218761" y="1247184"/>
            <a:ext cx="2884881" cy="3606085"/>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s" sz="1050" b="1" i="0" u="none" strike="noStrike" cap="none" dirty="0">
                <a:solidFill>
                  <a:srgbClr val="032C52"/>
                </a:solidFill>
                <a:latin typeface="Nunito"/>
                <a:ea typeface="Nunito"/>
                <a:cs typeface="Nunito"/>
                <a:sym typeface="Nunito"/>
              </a:rPr>
              <a:t>Salvan vidas:</a:t>
            </a:r>
            <a:r>
              <a:rPr lang="es" sz="1050" b="0" i="0" u="none" strike="noStrike" cap="none" dirty="0">
                <a:solidFill>
                  <a:srgbClr val="032C52"/>
                </a:solidFill>
                <a:latin typeface="Nunito"/>
                <a:ea typeface="Nunito"/>
                <a:cs typeface="Nunito"/>
                <a:sym typeface="Nunito"/>
              </a:rPr>
              <a:t> las pruebas de diagnóstico garantizan la salud y el bienestar de las comunidades, pues les ayuda a protegerse a sí mismas y a las demás.</a:t>
            </a:r>
            <a:endParaRPr sz="105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0"/>
              </a:spcAft>
              <a:buClr>
                <a:srgbClr val="000000"/>
              </a:buClr>
              <a:buSzPts val="1100"/>
              <a:buFont typeface="Arial"/>
              <a:buNone/>
            </a:pPr>
            <a:r>
              <a:rPr lang="es" sz="1050" b="0" i="0" u="none" strike="noStrike" cap="none" dirty="0">
                <a:solidFill>
                  <a:srgbClr val="032C52"/>
                </a:solidFill>
                <a:latin typeface="Nunito"/>
                <a:ea typeface="Nunito"/>
                <a:cs typeface="Nunito"/>
                <a:sym typeface="Nunito"/>
              </a:rPr>
              <a:t>Las pruebas de diagnóstico ya se utilizan como parte de la </a:t>
            </a:r>
            <a:r>
              <a:rPr lang="es" sz="1050" b="1" i="0" u="none" strike="noStrike" cap="none" dirty="0">
                <a:solidFill>
                  <a:srgbClr val="032C52"/>
                </a:solidFill>
                <a:latin typeface="Nunito"/>
                <a:ea typeface="Nunito"/>
                <a:cs typeface="Nunito"/>
                <a:sym typeface="Nunito"/>
              </a:rPr>
              <a:t>atención médica integral frente a muchas enfermedades</a:t>
            </a:r>
            <a:r>
              <a:rPr lang="es" sz="1050" b="0" i="0" u="none" strike="noStrike" cap="none" dirty="0">
                <a:solidFill>
                  <a:srgbClr val="032C52"/>
                </a:solidFill>
                <a:latin typeface="Nunito"/>
                <a:ea typeface="Nunito"/>
                <a:cs typeface="Nunito"/>
                <a:sym typeface="Nunito"/>
              </a:rPr>
              <a:t>, entre ellas: el VIH, la tuberculosis, la COVID-19, la malaria, etc.</a:t>
            </a:r>
            <a:endParaRPr sz="105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0"/>
              </a:spcAft>
              <a:buClr>
                <a:srgbClr val="000000"/>
              </a:buClr>
              <a:buSzPts val="1100"/>
              <a:buFont typeface="Arial"/>
              <a:buNone/>
            </a:pPr>
            <a:r>
              <a:rPr lang="es" sz="1050" b="1" i="0" u="none" strike="noStrike" cap="none" dirty="0">
                <a:solidFill>
                  <a:srgbClr val="032C52"/>
                </a:solidFill>
                <a:latin typeface="Nunito"/>
                <a:ea typeface="Nunito"/>
                <a:cs typeface="Nunito"/>
                <a:sym typeface="Nunito"/>
              </a:rPr>
              <a:t>Atención primaria de salud: </a:t>
            </a:r>
            <a:r>
              <a:rPr lang="es" sz="1050" b="0" i="0" u="none" strike="noStrike" cap="none" dirty="0">
                <a:solidFill>
                  <a:srgbClr val="032C52"/>
                </a:solidFill>
                <a:latin typeface="Nunito"/>
                <a:ea typeface="Nunito"/>
                <a:cs typeface="Nunito"/>
                <a:sym typeface="Nunito"/>
              </a:rPr>
              <a:t>sin las pruebas de diagnóstico, los proveedores de atención primaria de salud no podrían detectar ni tratar eficazmente las enfermedades.</a:t>
            </a:r>
            <a:endParaRPr sz="105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100"/>
              <a:buFont typeface="Arial"/>
              <a:buNone/>
            </a:pPr>
            <a:r>
              <a:rPr lang="es" sz="1050" b="0" i="0" u="none" strike="noStrike" cap="none" dirty="0">
                <a:solidFill>
                  <a:srgbClr val="032C52"/>
                </a:solidFill>
                <a:latin typeface="Nunito"/>
                <a:ea typeface="Nunito"/>
                <a:cs typeface="Nunito"/>
                <a:sym typeface="Nunito"/>
              </a:rPr>
              <a:t>Las pruebas de diagnóstico proporcionan datos que facilitan la </a:t>
            </a:r>
            <a:r>
              <a:rPr lang="es" sz="1050" b="1" i="0" u="none" strike="noStrike" cap="none" dirty="0">
                <a:solidFill>
                  <a:srgbClr val="032C52"/>
                </a:solidFill>
                <a:latin typeface="Nunito"/>
                <a:ea typeface="Nunito"/>
                <a:cs typeface="Nunito"/>
                <a:sym typeface="Nunito"/>
              </a:rPr>
              <a:t>adopción de decisiones informadas y proactivas</a:t>
            </a:r>
            <a:r>
              <a:rPr lang="es" sz="1050" b="0" i="0" u="none" strike="noStrike" cap="none" dirty="0">
                <a:solidFill>
                  <a:srgbClr val="032C52"/>
                </a:solidFill>
                <a:latin typeface="Nunito"/>
                <a:ea typeface="Nunito"/>
                <a:cs typeface="Nunito"/>
                <a:sym typeface="Nunito"/>
              </a:rPr>
              <a:t>, basadas en la </a:t>
            </a:r>
            <a:r>
              <a:rPr lang="es" sz="1050" b="1" i="0" u="none" strike="noStrike" cap="none" dirty="0">
                <a:solidFill>
                  <a:srgbClr val="032C52"/>
                </a:solidFill>
                <a:latin typeface="Nunito"/>
                <a:ea typeface="Nunito"/>
                <a:cs typeface="Nunito"/>
                <a:sym typeface="Nunito"/>
              </a:rPr>
              <a:t>verdadera carga de morbilidad</a:t>
            </a:r>
            <a:r>
              <a:rPr lang="es" sz="1050" b="0" i="0" u="none" strike="noStrike" cap="none" dirty="0">
                <a:solidFill>
                  <a:srgbClr val="032C52"/>
                </a:solidFill>
                <a:latin typeface="Nunito"/>
                <a:ea typeface="Nunito"/>
                <a:cs typeface="Nunito"/>
                <a:sym typeface="Nunito"/>
              </a:rPr>
              <a:t>.</a:t>
            </a:r>
            <a:endParaRPr sz="1050" b="1" i="0" u="none" strike="noStrike" cap="none" dirty="0">
              <a:solidFill>
                <a:srgbClr val="032C52"/>
              </a:solidFill>
              <a:latin typeface="Nunito"/>
              <a:ea typeface="Nunito"/>
              <a:cs typeface="Nunito"/>
              <a:sym typeface="Nunito"/>
            </a:endParaRPr>
          </a:p>
        </p:txBody>
      </p:sp>
      <p:sp>
        <p:nvSpPr>
          <p:cNvPr id="378" name="Google Shape;378;p66"/>
          <p:cNvSpPr txBox="1"/>
          <p:nvPr/>
        </p:nvSpPr>
        <p:spPr>
          <a:xfrm>
            <a:off x="299513" y="452288"/>
            <a:ext cx="7555843"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s" sz="2400" b="0" i="0" u="none" strike="noStrike" cap="none" dirty="0">
                <a:solidFill>
                  <a:srgbClr val="0764D6"/>
                </a:solidFill>
                <a:latin typeface="Mulish Black"/>
                <a:ea typeface="Mulish Black"/>
                <a:cs typeface="Mulish Black"/>
                <a:sym typeface="Mulish Black"/>
              </a:rPr>
              <a:t>Las pruebas de diagnóstico salvan </a:t>
            </a:r>
          </a:p>
          <a:p>
            <a:pPr marL="0" marR="0" lvl="0" indent="0" algn="l" rtl="0">
              <a:lnSpc>
                <a:spcPct val="90000"/>
              </a:lnSpc>
              <a:spcBef>
                <a:spcPts val="0"/>
              </a:spcBef>
              <a:spcAft>
                <a:spcPts val="0"/>
              </a:spcAft>
              <a:buClr>
                <a:srgbClr val="000000"/>
              </a:buClr>
              <a:buSzPts val="2800"/>
              <a:buFont typeface="Arial"/>
              <a:buNone/>
            </a:pPr>
            <a:r>
              <a:rPr lang="en-GB" sz="2400" b="0" i="0" u="none" strike="noStrike" cap="none" dirty="0">
                <a:solidFill>
                  <a:srgbClr val="0764D6"/>
                </a:solidFill>
                <a:latin typeface="Mulish Black"/>
                <a:ea typeface="Mulish Black"/>
                <a:cs typeface="Mulish Black"/>
                <a:sym typeface="Mulish Black"/>
              </a:rPr>
              <a:t>V</a:t>
            </a:r>
            <a:r>
              <a:rPr lang="es" sz="2400" b="0" i="0" u="none" strike="noStrike" cap="none" dirty="0">
                <a:solidFill>
                  <a:srgbClr val="0764D6"/>
                </a:solidFill>
                <a:latin typeface="Mulish Black"/>
                <a:ea typeface="Mulish Black"/>
                <a:cs typeface="Mulish Black"/>
                <a:sym typeface="Mulish Black"/>
              </a:rPr>
              <a:t>idas y previenen brotes epidémicos</a:t>
            </a:r>
            <a:endParaRPr sz="2400" b="0" i="0" u="none" strike="noStrike" cap="none" dirty="0">
              <a:solidFill>
                <a:srgbClr val="0764D6"/>
              </a:solidFill>
              <a:latin typeface="Mulish Black"/>
              <a:ea typeface="Mulish Black"/>
              <a:cs typeface="Mulish Black"/>
              <a:sym typeface="Mulish Black"/>
            </a:endParaRPr>
          </a:p>
        </p:txBody>
      </p:sp>
      <p:sp>
        <p:nvSpPr>
          <p:cNvPr id="379" name="Google Shape;379;p66"/>
          <p:cNvSpPr/>
          <p:nvPr/>
        </p:nvSpPr>
        <p:spPr>
          <a:xfrm>
            <a:off x="599243" y="-533600"/>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80" name="Google Shape;380;p66"/>
          <p:cNvSpPr/>
          <p:nvPr/>
        </p:nvSpPr>
        <p:spPr>
          <a:xfrm>
            <a:off x="3319800"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81" name="Google Shape;381;p66"/>
          <p:cNvSpPr/>
          <p:nvPr/>
        </p:nvSpPr>
        <p:spPr>
          <a:xfrm>
            <a:off x="6040356"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82" name="Google Shape;382;p66"/>
          <p:cNvSpPr txBox="1"/>
          <p:nvPr/>
        </p:nvSpPr>
        <p:spPr>
          <a:xfrm>
            <a:off x="-100" y="4646245"/>
            <a:ext cx="8433000" cy="3693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032C52"/>
                </a:solidFill>
                <a:latin typeface="Mulish Light"/>
                <a:ea typeface="Mulish Light"/>
                <a:cs typeface="Mulish Light"/>
                <a:sym typeface="Mulish Light"/>
              </a:rPr>
              <a:t>Referencia: </a:t>
            </a:r>
            <a:endParaRPr sz="600" b="0" i="0" u="none" strike="noStrike" cap="none" dirty="0">
              <a:solidFill>
                <a:srgbClr val="032C52"/>
              </a:solidFill>
              <a:latin typeface="Mulish Light"/>
              <a:ea typeface="Mulish Light"/>
              <a:cs typeface="Mulish Light"/>
              <a:sym typeface="Mulish Light"/>
            </a:endParaRPr>
          </a:p>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032C52"/>
                </a:solidFill>
                <a:latin typeface="Mulish Light"/>
                <a:ea typeface="Mulish Light"/>
                <a:cs typeface="Mulish Light"/>
                <a:sym typeface="Mulish Light"/>
              </a:rPr>
              <a:t>“Lancet Commission on Diagnostics: transforming access to diagnostics”</a:t>
            </a:r>
            <a:r>
              <a:rPr lang="en" sz="600" b="0" i="1" u="none" strike="noStrike" cap="none">
                <a:solidFill>
                  <a:srgbClr val="032C52"/>
                </a:solidFill>
                <a:latin typeface="Mulish Light"/>
                <a:ea typeface="Mulish Light"/>
                <a:cs typeface="Mulish Light"/>
                <a:sym typeface="Mulish Light"/>
              </a:rPr>
              <a:t> </a:t>
            </a:r>
            <a:r>
              <a:rPr lang="en" sz="600" b="0" i="0" u="none" strike="noStrike" cap="none">
                <a:solidFill>
                  <a:srgbClr val="032C52"/>
                </a:solidFill>
                <a:latin typeface="Mulish Light"/>
                <a:ea typeface="Mulish Light"/>
                <a:cs typeface="Mulish Light"/>
                <a:sym typeface="Mulish Light"/>
              </a:rPr>
              <a:t>(2021).</a:t>
            </a:r>
            <a:endParaRPr sz="600" b="0" i="0" u="none" strike="noStrike" cap="none" dirty="0">
              <a:solidFill>
                <a:srgbClr val="032C52"/>
              </a:solidFill>
              <a:latin typeface="Mulish Light"/>
              <a:ea typeface="Mulish Light"/>
              <a:cs typeface="Mulish Light"/>
              <a:sym typeface="Mulish Light"/>
            </a:endParaRPr>
          </a:p>
        </p:txBody>
      </p:sp>
      <p:sp>
        <p:nvSpPr>
          <p:cNvPr id="383" name="Google Shape;383;p66"/>
          <p:cNvSpPr/>
          <p:nvPr/>
        </p:nvSpPr>
        <p:spPr>
          <a:xfrm>
            <a:off x="-100" y="4956900"/>
            <a:ext cx="9144000" cy="186600"/>
          </a:xfrm>
          <a:prstGeom prst="rect">
            <a:avLst/>
          </a:prstGeom>
          <a:solidFill>
            <a:srgbClr val="0863D6"/>
          </a:solidFill>
          <a:ln w="9525" cap="flat" cmpd="sng">
            <a:solidFill>
              <a:srgbClr val="0764D6"/>
            </a:solidFill>
            <a:prstDash val="solid"/>
            <a:round/>
            <a:headEnd type="none" w="sm" len="sm"/>
            <a:tailEnd type="none" w="sm" len="sm"/>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84" name="Google Shape;384;p66"/>
          <p:cNvSpPr txBox="1"/>
          <p:nvPr/>
        </p:nvSpPr>
        <p:spPr>
          <a:xfrm>
            <a:off x="6247001" y="2735000"/>
            <a:ext cx="2692800" cy="20010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 sz="1400" b="1" i="1" u="none" strike="noStrike" cap="none">
                <a:solidFill>
                  <a:schemeClr val="lt1"/>
                </a:solidFill>
                <a:latin typeface="Calibri"/>
                <a:ea typeface="Calibri"/>
                <a:cs typeface="Calibri"/>
                <a:sym typeface="Calibri"/>
              </a:rPr>
              <a:t>Las pruebas de diagnóstico son fundamentales y clave para una atención sanitaria de calidad.</a:t>
            </a:r>
            <a:endParaRPr sz="1400" b="1"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1"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s" sz="1400" b="1" i="1" u="none" strike="noStrike" cap="none">
                <a:solidFill>
                  <a:schemeClr val="lt1"/>
                </a:solidFill>
                <a:latin typeface="Calibri"/>
                <a:ea typeface="Calibri"/>
                <a:cs typeface="Calibri"/>
                <a:sym typeface="Calibri"/>
              </a:rPr>
              <a:t>Este es un hecho poco reconocido, lo cual se traduce en falta de financiación y de recursos en todos los niveles. </a:t>
            </a:r>
            <a:endParaRPr sz="1400" b="1"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endParaRPr sz="1000" b="0"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r>
              <a:rPr lang="es" sz="1000" b="0" i="1" u="none" strike="noStrike" cap="none">
                <a:solidFill>
                  <a:schemeClr val="lt1"/>
                </a:solidFill>
                <a:latin typeface="Calibri"/>
                <a:ea typeface="Calibri"/>
                <a:cs typeface="Calibri"/>
                <a:sym typeface="Calibri"/>
              </a:rPr>
              <a:t>–</a:t>
            </a:r>
            <a:r>
              <a:rPr lang="en" sz="1000" b="0" i="1" u="none" strike="noStrike" cap="none">
                <a:solidFill>
                  <a:schemeClr val="lt1"/>
                </a:solidFill>
                <a:latin typeface="Calibri"/>
                <a:ea typeface="Calibri"/>
                <a:cs typeface="Calibri"/>
                <a:sym typeface="Calibri"/>
              </a:rPr>
              <a:t>The Lancet, 2021.</a:t>
            </a:r>
            <a:endParaRPr sz="1000" b="0" i="1" u="none" strike="noStrike" cap="none" dirty="0">
              <a:solidFill>
                <a:schemeClr val="lt1"/>
              </a:solidFill>
              <a:latin typeface="Calibri"/>
              <a:ea typeface="Calibri"/>
              <a:cs typeface="Calibri"/>
              <a:sym typeface="Calibri"/>
            </a:endParaRPr>
          </a:p>
        </p:txBody>
      </p:sp>
      <p:sp>
        <p:nvSpPr>
          <p:cNvPr id="385" name="Google Shape;385;p66"/>
          <p:cNvSpPr txBox="1"/>
          <p:nvPr/>
        </p:nvSpPr>
        <p:spPr>
          <a:xfrm>
            <a:off x="299513" y="160899"/>
            <a:ext cx="8544900"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s" sz="1400" b="0" i="0" u="none" strike="noStrike" cap="none">
                <a:solidFill>
                  <a:schemeClr val="lt1"/>
                </a:solidFill>
                <a:highlight>
                  <a:srgbClr val="0764D6"/>
                </a:highlight>
                <a:latin typeface="Mulish SemiBold"/>
                <a:ea typeface="Mulish SemiBold"/>
                <a:cs typeface="Mulish SemiBold"/>
                <a:sym typeface="Mulish SemiBold"/>
              </a:rPr>
              <a:t>EL VALOR DE LAS PRUEBAS DE DIAGNÓSTICO</a:t>
            </a:r>
            <a:endParaRPr sz="1400" b="0" i="0" u="none" strike="noStrike" cap="none" dirty="0">
              <a:solidFill>
                <a:schemeClr val="lt1"/>
              </a:solidFill>
              <a:highlight>
                <a:srgbClr val="0764D6"/>
              </a:highlight>
              <a:latin typeface="Mulish SemiBold"/>
              <a:ea typeface="Mulish SemiBold"/>
              <a:cs typeface="Mulish SemiBold"/>
              <a:sym typeface="Mulish SemiBold"/>
            </a:endParaRPr>
          </a:p>
        </p:txBody>
      </p:sp>
      <p:sp>
        <p:nvSpPr>
          <p:cNvPr id="386" name="Google Shape;386;p66"/>
          <p:cNvSpPr txBox="1"/>
          <p:nvPr/>
        </p:nvSpPr>
        <p:spPr>
          <a:xfrm>
            <a:off x="3044869" y="1247184"/>
            <a:ext cx="2719238" cy="380101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s" sz="1050" b="0" i="0" u="none" strike="noStrike" cap="none" dirty="0">
                <a:solidFill>
                  <a:srgbClr val="032C52"/>
                </a:solidFill>
                <a:latin typeface="Nunito"/>
                <a:ea typeface="Nunito"/>
                <a:cs typeface="Nunito"/>
                <a:sym typeface="Nunito"/>
              </a:rPr>
              <a:t>Relación costo-eficacia: permiten detectar y gestionar los brotes epidémicos de manera temprana, para </a:t>
            </a:r>
            <a:r>
              <a:rPr lang="es" sz="1050" b="1" i="0" u="none" strike="noStrike" cap="none" dirty="0">
                <a:solidFill>
                  <a:srgbClr val="032C52"/>
                </a:solidFill>
                <a:latin typeface="Nunito"/>
                <a:ea typeface="Nunito"/>
                <a:cs typeface="Nunito"/>
                <a:sym typeface="Nunito"/>
              </a:rPr>
              <a:t>utilizar los recursos con sensatez</a:t>
            </a:r>
            <a:r>
              <a:rPr lang="es" sz="1050" b="0" i="0" u="none" strike="noStrike" cap="none" dirty="0">
                <a:solidFill>
                  <a:srgbClr val="032C52"/>
                </a:solidFill>
                <a:latin typeface="Nunito"/>
                <a:ea typeface="Nunito"/>
                <a:cs typeface="Nunito"/>
                <a:sym typeface="Nunito"/>
              </a:rPr>
              <a:t> y </a:t>
            </a:r>
            <a:r>
              <a:rPr lang="es" sz="1050" b="1" i="0" u="none" strike="noStrike" cap="none" dirty="0">
                <a:solidFill>
                  <a:srgbClr val="032C52"/>
                </a:solidFill>
                <a:latin typeface="Nunito"/>
                <a:ea typeface="Nunito"/>
                <a:cs typeface="Nunito"/>
                <a:sym typeface="Nunito"/>
              </a:rPr>
              <a:t>evitar trastornos </a:t>
            </a:r>
            <a:r>
              <a:rPr lang="es" sz="1050" b="0" i="0" u="none" strike="noStrike" cap="none" dirty="0">
                <a:solidFill>
                  <a:srgbClr val="032C52"/>
                </a:solidFill>
                <a:latin typeface="Nunito"/>
                <a:ea typeface="Nunito"/>
                <a:cs typeface="Nunito"/>
                <a:sym typeface="Nunito"/>
              </a:rPr>
              <a:t>que interfieran con las prioridades sanitarias existentes.</a:t>
            </a:r>
            <a:endParaRPr sz="105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0"/>
              </a:spcAft>
              <a:buClr>
                <a:srgbClr val="000000"/>
              </a:buClr>
              <a:buSzPts val="1100"/>
              <a:buFont typeface="Arial"/>
              <a:buNone/>
            </a:pPr>
            <a:r>
              <a:rPr lang="es" sz="1050" b="1" i="0" u="none" strike="noStrike" cap="none" dirty="0">
                <a:solidFill>
                  <a:srgbClr val="032C52"/>
                </a:solidFill>
                <a:latin typeface="Nunito"/>
                <a:ea typeface="Nunito"/>
                <a:cs typeface="Nunito"/>
                <a:sym typeface="Nunito"/>
              </a:rPr>
              <a:t>Las pruebas de diagnóstico ayudan a gestionar los brotes epidémicos</a:t>
            </a:r>
            <a:r>
              <a:rPr lang="es" sz="1050" b="0" i="0" u="none" strike="noStrike" cap="none" dirty="0">
                <a:solidFill>
                  <a:srgbClr val="032C52"/>
                </a:solidFill>
                <a:latin typeface="Nunito"/>
                <a:ea typeface="Nunito"/>
                <a:cs typeface="Nunito"/>
                <a:sym typeface="Nunito"/>
              </a:rPr>
              <a:t>, lo cual reduce el riesgo de paralizaciones económicas y de otro tipo (escolares, turísticos, etc.).</a:t>
            </a:r>
            <a:endParaRPr sz="105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100"/>
              <a:buFont typeface="Arial"/>
              <a:buNone/>
            </a:pPr>
            <a:r>
              <a:rPr lang="es" sz="1050" b="1" i="0" u="none" strike="noStrike" cap="none" dirty="0">
                <a:solidFill>
                  <a:srgbClr val="032C52"/>
                </a:solidFill>
                <a:latin typeface="Nunito"/>
                <a:ea typeface="Nunito"/>
                <a:cs typeface="Nunito"/>
                <a:sym typeface="Nunito"/>
              </a:rPr>
              <a:t>Armonización mundial</a:t>
            </a:r>
            <a:r>
              <a:rPr lang="es" sz="1050" b="0" i="0" u="none" strike="noStrike" cap="none" dirty="0">
                <a:solidFill>
                  <a:srgbClr val="032C52"/>
                </a:solidFill>
                <a:latin typeface="Nunito"/>
                <a:ea typeface="Nunito"/>
                <a:cs typeface="Nunito"/>
                <a:sym typeface="Nunito"/>
              </a:rPr>
              <a:t> a través de la cobertura universal de salud: desde la Declaración de Alma-Ata de 1978 hasta la actualidad, con la Declaración de la Asamblea Mundial de la Salud de 2023 sobre las pruebas de diagnóstico, ha habido un compromiso constante con la cobertura universal de salud y ahora con las pruebas de diagnóstico en particular.</a:t>
            </a:r>
            <a:endParaRPr sz="1050" b="0" i="0" u="none" strike="noStrike" cap="none" dirty="0">
              <a:solidFill>
                <a:srgbClr val="032C52"/>
              </a:solidFill>
              <a:latin typeface="Nunito"/>
              <a:ea typeface="Nunito"/>
              <a:cs typeface="Nunito"/>
              <a:sym typeface="Nunito"/>
            </a:endParaRPr>
          </a:p>
        </p:txBody>
      </p:sp>
      <p:sp>
        <p:nvSpPr>
          <p:cNvPr id="387" name="Google Shape;387;p66"/>
          <p:cNvSpPr txBox="1"/>
          <p:nvPr/>
        </p:nvSpPr>
        <p:spPr>
          <a:xfrm rot="534">
            <a:off x="6915571" y="2284526"/>
            <a:ext cx="2248428" cy="276900"/>
          </a:xfrm>
          <a:prstGeom prst="rect">
            <a:avLst/>
          </a:prstGeom>
          <a:noFill/>
          <a:ln>
            <a:noFill/>
          </a:ln>
        </p:spPr>
        <p:txBody>
          <a:bodyPr spcFirstLastPara="1" wrap="square" lIns="91425" tIns="91425" rIns="91425" bIns="91425" rtlCol="0" anchor="t" anchorCtr="0">
            <a:spAutoFit/>
          </a:bodyPr>
          <a:lstStyle/>
          <a:p>
            <a:pPr marL="0" marR="0" lvl="0" indent="0" algn="r" rtl="0">
              <a:lnSpc>
                <a:spcPct val="100000"/>
              </a:lnSpc>
              <a:spcBef>
                <a:spcPts val="0"/>
              </a:spcBef>
              <a:spcAft>
                <a:spcPts val="0"/>
              </a:spcAft>
              <a:buClr>
                <a:srgbClr val="000000"/>
              </a:buClr>
              <a:buSzPts val="600"/>
              <a:buFont typeface="Arial"/>
              <a:buNone/>
            </a:pPr>
            <a:r>
              <a:rPr lang="es" sz="600" b="0" i="0" u="none" strike="noStrike" cap="none" dirty="0">
                <a:solidFill>
                  <a:schemeClr val="lt1"/>
                </a:solidFill>
                <a:highlight>
                  <a:schemeClr val="accent2"/>
                </a:highlight>
                <a:latin typeface="Nunito"/>
                <a:ea typeface="Nunito"/>
                <a:cs typeface="Nunito"/>
                <a:sym typeface="Nunito"/>
              </a:rPr>
              <a:t>Créditos de la fotografía: usuario de Freepik, matteoguedia</a:t>
            </a:r>
            <a:endParaRPr sz="600" b="0" i="0" u="none" strike="noStrike" cap="none" dirty="0">
              <a:solidFill>
                <a:schemeClr val="lt1"/>
              </a:solidFill>
              <a:highlight>
                <a:schemeClr val="accent2"/>
              </a:highlight>
              <a:latin typeface="Nunito"/>
              <a:ea typeface="Nunito"/>
              <a:cs typeface="Nunito"/>
              <a:sym typeface="Nuni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67"/>
          <p:cNvSpPr/>
          <p:nvPr/>
        </p:nvSpPr>
        <p:spPr>
          <a:xfrm>
            <a:off x="4575950" y="-9775"/>
            <a:ext cx="4583100" cy="5143500"/>
          </a:xfrm>
          <a:prstGeom prst="rect">
            <a:avLst/>
          </a:prstGeom>
          <a:solidFill>
            <a:srgbClr val="0764D6"/>
          </a:solidFill>
          <a:ln w="9525" cap="flat" cmpd="sng">
            <a:solidFill>
              <a:schemeClr val="dk2"/>
            </a:solidFill>
            <a:prstDash val="solid"/>
            <a:round/>
            <a:headEnd type="none" w="sm" len="sm"/>
            <a:tailEnd type="none" w="sm" len="sm"/>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93" name="Google Shape;393;p67"/>
          <p:cNvSpPr txBox="1"/>
          <p:nvPr/>
        </p:nvSpPr>
        <p:spPr>
          <a:xfrm>
            <a:off x="4793713" y="237066"/>
            <a:ext cx="4241914" cy="1271667"/>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3600"/>
              <a:buFont typeface="Arial"/>
              <a:buNone/>
            </a:pPr>
            <a:r>
              <a:rPr lang="es" sz="3200" b="0" i="0" u="none" strike="noStrike" cap="none" dirty="0">
                <a:solidFill>
                  <a:schemeClr val="lt1"/>
                </a:solidFill>
                <a:latin typeface="Mulish Black"/>
                <a:ea typeface="Mulish Black"/>
                <a:cs typeface="Mulish Black"/>
                <a:sym typeface="Mulish Black"/>
              </a:rPr>
              <a:t>¿</a:t>
            </a:r>
            <a:r>
              <a:rPr lang="es" sz="2800" b="0" i="0" u="none" strike="noStrike" cap="none" dirty="0">
                <a:solidFill>
                  <a:schemeClr val="lt1"/>
                </a:solidFill>
                <a:latin typeface="Mulish Black"/>
                <a:ea typeface="Mulish Black"/>
                <a:cs typeface="Mulish Black"/>
                <a:sym typeface="Mulish Black"/>
              </a:rPr>
              <a:t>Desean las comunidades realizarse pruebas de diagnóstico? ¿Pueden realizar correctamente pruebas de diagnóstico autoadministradas</a:t>
            </a:r>
            <a:r>
              <a:rPr lang="es" sz="3200" b="0" i="0" u="none" strike="noStrike" cap="none" dirty="0">
                <a:solidFill>
                  <a:schemeClr val="lt1"/>
                </a:solidFill>
                <a:latin typeface="Mulish Black"/>
                <a:ea typeface="Mulish Black"/>
                <a:cs typeface="Mulish Black"/>
                <a:sym typeface="Mulish Black"/>
              </a:rPr>
              <a:t>?</a:t>
            </a:r>
            <a:endParaRPr sz="3200" b="0" i="0" u="none" strike="noStrike" cap="none" dirty="0">
              <a:solidFill>
                <a:schemeClr val="lt1"/>
              </a:solidFill>
              <a:latin typeface="Mulish Black"/>
              <a:ea typeface="Mulish Black"/>
              <a:cs typeface="Mulish Black"/>
              <a:sym typeface="Mulish Black"/>
            </a:endParaRPr>
          </a:p>
        </p:txBody>
      </p:sp>
      <p:sp>
        <p:nvSpPr>
          <p:cNvPr id="394" name="Google Shape;394;p67"/>
          <p:cNvSpPr txBox="1"/>
          <p:nvPr/>
        </p:nvSpPr>
        <p:spPr>
          <a:xfrm>
            <a:off x="4720432" y="3226750"/>
            <a:ext cx="3421200" cy="9852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1000"/>
              </a:spcAft>
              <a:buClr>
                <a:srgbClr val="000000"/>
              </a:buClr>
              <a:buSzPts val="1300"/>
              <a:buFont typeface="Arial"/>
              <a:buNone/>
            </a:pPr>
            <a:r>
              <a:rPr lang="es" sz="1300" b="1" i="0" u="none" strike="noStrike" cap="none" dirty="0">
                <a:solidFill>
                  <a:schemeClr val="lt1"/>
                </a:solidFill>
                <a:latin typeface="Nunito"/>
                <a:ea typeface="Nunito"/>
                <a:cs typeface="Nunito"/>
                <a:sym typeface="Nunito"/>
              </a:rPr>
              <a:t>Las comunidades necesitan pruebas de diagnóstico, son capaces de realizarlas y sus resultados son fiables cuando se brinda capacitación y apoyo para que las efectúen correctamente.</a:t>
            </a:r>
            <a:endParaRPr sz="1300" b="1" i="0" u="none" strike="noStrike" cap="none" dirty="0">
              <a:solidFill>
                <a:schemeClr val="lt1"/>
              </a:solidFill>
              <a:latin typeface="Nunito"/>
              <a:ea typeface="Nunito"/>
              <a:cs typeface="Nunito"/>
              <a:sym typeface="Nunito"/>
            </a:endParaRPr>
          </a:p>
        </p:txBody>
      </p:sp>
      <p:pic>
        <p:nvPicPr>
          <p:cNvPr id="395" name="Google Shape;395;p67"/>
          <p:cNvPicPr preferRelativeResize="0"/>
          <p:nvPr/>
        </p:nvPicPr>
        <p:blipFill rotWithShape="1">
          <a:blip r:embed="rId3">
            <a:alphaModFix/>
          </a:blip>
          <a:srcRect l="19346" r="21310"/>
          <a:stretch/>
        </p:blipFill>
        <p:spPr>
          <a:xfrm>
            <a:off x="0" y="-14125"/>
            <a:ext cx="4583101" cy="5147848"/>
          </a:xfrm>
          <a:prstGeom prst="rect">
            <a:avLst/>
          </a:prstGeom>
          <a:noFill/>
          <a:ln>
            <a:noFill/>
          </a:ln>
        </p:spPr>
      </p:pic>
      <p:sp>
        <p:nvSpPr>
          <p:cNvPr id="396" name="Google Shape;396;p67"/>
          <p:cNvSpPr txBox="1"/>
          <p:nvPr/>
        </p:nvSpPr>
        <p:spPr>
          <a:xfrm rot="-5400000">
            <a:off x="-760500" y="3987250"/>
            <a:ext cx="1828800" cy="307800"/>
          </a:xfrm>
          <a:prstGeom prst="rect">
            <a:avLst/>
          </a:prstGeom>
          <a:noFill/>
          <a:ln>
            <a:noFill/>
          </a:ln>
        </p:spPr>
        <p:txBody>
          <a:bodyPr spcFirstLastPara="1" wrap="square" lIns="91425" tIns="91425" rIns="91425" bIns="91425" rtlCol="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 sz="800" b="0" i="0" u="none" strike="noStrike" cap="none">
                <a:solidFill>
                  <a:schemeClr val="lt1"/>
                </a:solidFill>
                <a:highlight>
                  <a:srgbClr val="21140C"/>
                </a:highlight>
                <a:latin typeface="Mulish"/>
                <a:ea typeface="Mulish"/>
                <a:cs typeface="Mulish"/>
                <a:sym typeface="Mulish"/>
              </a:rPr>
              <a:t>Fotografía de </a:t>
            </a:r>
            <a:r>
              <a:rPr lang="es" sz="800">
                <a:solidFill>
                  <a:schemeClr val="lt1"/>
                </a:solidFill>
                <a:highlight>
                  <a:srgbClr val="21140C"/>
                </a:highlight>
                <a:latin typeface="Mulish"/>
                <a:ea typeface="Mulish"/>
                <a:cs typeface="Mulish"/>
                <a:sym typeface="Mulish"/>
              </a:rPr>
              <a:t>UNICEF</a:t>
            </a:r>
            <a:endParaRPr sz="800" b="0" i="0" u="none" strike="noStrike" cap="none" dirty="0">
              <a:solidFill>
                <a:schemeClr val="lt1"/>
              </a:solidFill>
              <a:highlight>
                <a:srgbClr val="21140C"/>
              </a:highlight>
              <a:latin typeface="Mulish"/>
              <a:ea typeface="Mulish"/>
              <a:cs typeface="Mulish"/>
              <a:sym typeface="Mulish"/>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50"/>
          <p:cNvPicPr preferRelativeResize="0"/>
          <p:nvPr/>
        </p:nvPicPr>
        <p:blipFill rotWithShape="1">
          <a:blip r:embed="rId3">
            <a:alphaModFix/>
          </a:blip>
          <a:srcRect t="5018" b="4883"/>
          <a:stretch/>
        </p:blipFill>
        <p:spPr>
          <a:xfrm>
            <a:off x="4788" y="0"/>
            <a:ext cx="9134428" cy="5143501"/>
          </a:xfrm>
          <a:prstGeom prst="rect">
            <a:avLst/>
          </a:prstGeom>
          <a:noFill/>
          <a:ln>
            <a:noFill/>
          </a:ln>
        </p:spPr>
      </p:pic>
      <p:sp>
        <p:nvSpPr>
          <p:cNvPr id="225" name="Google Shape;225;p50"/>
          <p:cNvSpPr/>
          <p:nvPr/>
        </p:nvSpPr>
        <p:spPr>
          <a:xfrm>
            <a:off x="3513575" y="3373250"/>
            <a:ext cx="2363700" cy="632700"/>
          </a:xfrm>
          <a:prstGeom prst="rect">
            <a:avLst/>
          </a:prstGeom>
          <a:no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863D6"/>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68"/>
          <p:cNvSpPr txBox="1"/>
          <p:nvPr/>
        </p:nvSpPr>
        <p:spPr>
          <a:xfrm>
            <a:off x="429611" y="2006800"/>
            <a:ext cx="2408100" cy="21753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Los miembros de la comunidad que padecen síntomas suelen recurrir al tratamiento antes de hacerse una prueba de diagnóstico, porque </a:t>
            </a:r>
            <a:r>
              <a:rPr lang="es" sz="1100" b="1" i="0" u="none" strike="noStrike" cap="none" dirty="0">
                <a:solidFill>
                  <a:srgbClr val="032C52"/>
                </a:solidFill>
                <a:latin typeface="Nunito"/>
                <a:ea typeface="Nunito"/>
                <a:cs typeface="Nunito"/>
                <a:sym typeface="Nunito"/>
              </a:rPr>
              <a:t>el tratamiento es accesible</a:t>
            </a:r>
            <a:r>
              <a:rPr lang="es" sz="1100" b="0" i="0" u="none" strike="noStrike" cap="none" dirty="0">
                <a:solidFill>
                  <a:srgbClr val="032C52"/>
                </a:solidFill>
                <a:latin typeface="Nunito"/>
                <a:ea typeface="Nunito"/>
                <a:cs typeface="Nunito"/>
                <a:sym typeface="Nunito"/>
              </a:rPr>
              <a:t>.</a:t>
            </a:r>
            <a:endParaRPr sz="110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No obstante, </a:t>
            </a:r>
            <a:r>
              <a:rPr lang="es" sz="1100" b="1" i="0" u="none" strike="noStrike" cap="none" dirty="0">
                <a:solidFill>
                  <a:srgbClr val="032C52"/>
                </a:solidFill>
                <a:latin typeface="Nunito"/>
                <a:ea typeface="Nunito"/>
                <a:cs typeface="Nunito"/>
                <a:sym typeface="Nunito"/>
              </a:rPr>
              <a:t>combatir una enfermedad con el tratamiento equivocado puede acarrear diversos problemas</a:t>
            </a:r>
            <a:r>
              <a:rPr lang="es" sz="1100" b="0" i="0" u="none" strike="noStrike" cap="none" dirty="0">
                <a:solidFill>
                  <a:srgbClr val="032C52"/>
                </a:solidFill>
                <a:latin typeface="Nunito"/>
                <a:ea typeface="Nunito"/>
                <a:cs typeface="Nunito"/>
                <a:sym typeface="Nunito"/>
              </a:rPr>
              <a:t>, entre otros, que los síntomas no se alivien, la aparición de farmacorresistencia, efectos secundarios no deseados o un aumento del gasto a causa de afecciones más graves.</a:t>
            </a:r>
            <a:endParaRPr sz="1100" b="0" i="0" u="none" strike="noStrike" cap="none" dirty="0">
              <a:solidFill>
                <a:srgbClr val="032C52"/>
              </a:solidFill>
              <a:latin typeface="Nunito"/>
              <a:ea typeface="Nunito"/>
              <a:cs typeface="Nunito"/>
              <a:sym typeface="Nunito"/>
            </a:endParaRPr>
          </a:p>
        </p:txBody>
      </p:sp>
      <p:sp>
        <p:nvSpPr>
          <p:cNvPr id="402" name="Google Shape;402;p68"/>
          <p:cNvSpPr txBox="1"/>
          <p:nvPr/>
        </p:nvSpPr>
        <p:spPr>
          <a:xfrm>
            <a:off x="211397" y="386446"/>
            <a:ext cx="5828654" cy="12852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s" sz="2400" b="0" i="0" u="none" strike="noStrike" cap="none" dirty="0">
                <a:solidFill>
                  <a:srgbClr val="0764D6"/>
                </a:solidFill>
                <a:latin typeface="Mulish Black"/>
                <a:ea typeface="Mulish Black"/>
                <a:cs typeface="Mulish Black"/>
                <a:sym typeface="Mulish Black"/>
              </a:rPr>
              <a:t>Realizar pruebas de diagnóstico antes de administrar un tratamiento ahorra tiempo a las comunidades y dinero a los sistemas sanitarios.</a:t>
            </a:r>
            <a:endParaRPr sz="2400" b="0" i="0" u="none" strike="noStrike" cap="none" dirty="0">
              <a:solidFill>
                <a:srgbClr val="0764D6"/>
              </a:solidFill>
              <a:latin typeface="Mulish Black"/>
              <a:ea typeface="Mulish Black"/>
              <a:cs typeface="Mulish Black"/>
              <a:sym typeface="Mulish Black"/>
            </a:endParaRPr>
          </a:p>
        </p:txBody>
      </p:sp>
      <p:sp>
        <p:nvSpPr>
          <p:cNvPr id="403" name="Google Shape;403;p68"/>
          <p:cNvSpPr/>
          <p:nvPr/>
        </p:nvSpPr>
        <p:spPr>
          <a:xfrm>
            <a:off x="599243" y="-533600"/>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04" name="Google Shape;404;p68"/>
          <p:cNvSpPr/>
          <p:nvPr/>
        </p:nvSpPr>
        <p:spPr>
          <a:xfrm>
            <a:off x="3319800"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05" name="Google Shape;405;p68"/>
          <p:cNvSpPr/>
          <p:nvPr/>
        </p:nvSpPr>
        <p:spPr>
          <a:xfrm>
            <a:off x="6040356"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06" name="Google Shape;406;p68"/>
          <p:cNvSpPr/>
          <p:nvPr/>
        </p:nvSpPr>
        <p:spPr>
          <a:xfrm>
            <a:off x="-100" y="4956900"/>
            <a:ext cx="9144000" cy="186600"/>
          </a:xfrm>
          <a:prstGeom prst="rect">
            <a:avLst/>
          </a:prstGeom>
          <a:solidFill>
            <a:srgbClr val="0764D6"/>
          </a:solidFill>
          <a:ln w="9525" cap="flat" cmpd="sng">
            <a:solidFill>
              <a:srgbClr val="0764D6"/>
            </a:solidFill>
            <a:prstDash val="solid"/>
            <a:round/>
            <a:headEnd type="none" w="sm" len="sm"/>
            <a:tailEnd type="none" w="sm" len="sm"/>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07" name="Google Shape;407;p68"/>
          <p:cNvSpPr/>
          <p:nvPr/>
        </p:nvSpPr>
        <p:spPr>
          <a:xfrm>
            <a:off x="7662150" y="0"/>
            <a:ext cx="1481700" cy="186600"/>
          </a:xfrm>
          <a:prstGeom prst="rect">
            <a:avLst/>
          </a:prstGeom>
          <a:solidFill>
            <a:srgbClr val="0863D6"/>
          </a:solidFill>
          <a:ln w="9525" cap="flat" cmpd="sng">
            <a:solidFill>
              <a:srgbClr val="0764D6"/>
            </a:solidFill>
            <a:prstDash val="solid"/>
            <a:round/>
            <a:headEnd type="none" w="sm" len="sm"/>
            <a:tailEnd type="none" w="sm" len="sm"/>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08" name="Google Shape;408;p68"/>
          <p:cNvSpPr txBox="1"/>
          <p:nvPr/>
        </p:nvSpPr>
        <p:spPr>
          <a:xfrm>
            <a:off x="211397" y="143255"/>
            <a:ext cx="8544900"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s" sz="1400" b="0" i="0" u="none" strike="noStrike" cap="none" dirty="0">
                <a:solidFill>
                  <a:schemeClr val="lt1"/>
                </a:solidFill>
                <a:highlight>
                  <a:srgbClr val="0764D6"/>
                </a:highlight>
                <a:latin typeface="Mulish SemiBold"/>
                <a:ea typeface="Mulish SemiBold"/>
                <a:cs typeface="Mulish SemiBold"/>
                <a:sym typeface="Mulish SemiBold"/>
              </a:rPr>
              <a:t>LAS PRUEBAS DE DIAGNÓSTICO EN EL ÁMBITO COMUNITARIO</a:t>
            </a:r>
            <a:endParaRPr sz="1400" b="0" i="0" u="none" strike="noStrike" cap="none" dirty="0">
              <a:solidFill>
                <a:schemeClr val="lt1"/>
              </a:solidFill>
              <a:highlight>
                <a:srgbClr val="0764D6"/>
              </a:highlight>
              <a:latin typeface="Mulish SemiBold"/>
              <a:ea typeface="Mulish SemiBold"/>
              <a:cs typeface="Mulish SemiBold"/>
              <a:sym typeface="Mulish SemiBold"/>
            </a:endParaRPr>
          </a:p>
        </p:txBody>
      </p:sp>
      <p:sp>
        <p:nvSpPr>
          <p:cNvPr id="409" name="Google Shape;409;p68"/>
          <p:cNvSpPr txBox="1"/>
          <p:nvPr/>
        </p:nvSpPr>
        <p:spPr>
          <a:xfrm>
            <a:off x="502875" y="1765650"/>
            <a:ext cx="4822500" cy="3231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1000"/>
              </a:spcAft>
              <a:buClr>
                <a:srgbClr val="000000"/>
              </a:buClr>
              <a:buSzPts val="900"/>
              <a:buFont typeface="Arial"/>
              <a:buNone/>
            </a:pPr>
            <a:endParaRPr sz="900" b="0" i="0" u="none" strike="noStrike" cap="none" dirty="0">
              <a:solidFill>
                <a:srgbClr val="000000"/>
              </a:solidFill>
              <a:latin typeface="Arial"/>
              <a:ea typeface="Arial"/>
              <a:cs typeface="Arial"/>
              <a:sym typeface="Arial"/>
            </a:endParaRPr>
          </a:p>
        </p:txBody>
      </p:sp>
      <p:pic>
        <p:nvPicPr>
          <p:cNvPr id="410" name="Google Shape;410;p68"/>
          <p:cNvPicPr preferRelativeResize="0"/>
          <p:nvPr/>
        </p:nvPicPr>
        <p:blipFill rotWithShape="1">
          <a:blip r:embed="rId3">
            <a:alphaModFix/>
          </a:blip>
          <a:srcRect l="24510" t="14913" r="20234" b="16990"/>
          <a:stretch/>
        </p:blipFill>
        <p:spPr>
          <a:xfrm>
            <a:off x="6040200" y="-1400"/>
            <a:ext cx="3123901" cy="2565999"/>
          </a:xfrm>
          <a:prstGeom prst="rect">
            <a:avLst/>
          </a:prstGeom>
          <a:noFill/>
          <a:ln>
            <a:noFill/>
          </a:ln>
        </p:spPr>
      </p:pic>
      <p:sp>
        <p:nvSpPr>
          <p:cNvPr id="411" name="Google Shape;411;p68"/>
          <p:cNvSpPr txBox="1"/>
          <p:nvPr/>
        </p:nvSpPr>
        <p:spPr>
          <a:xfrm>
            <a:off x="2910975" y="2006800"/>
            <a:ext cx="2913300" cy="2980273"/>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En términos generales, </a:t>
            </a:r>
            <a:r>
              <a:rPr lang="es" sz="1100" b="1" i="0" u="none" strike="noStrike" cap="none" dirty="0">
                <a:solidFill>
                  <a:srgbClr val="032C52"/>
                </a:solidFill>
                <a:latin typeface="Nunito"/>
                <a:ea typeface="Nunito"/>
                <a:cs typeface="Nunito"/>
                <a:sym typeface="Nunito"/>
              </a:rPr>
              <a:t>si no se realizan pruebas de diagnóstico en las comunidades, es posible que surjan brotes epidémicos</a:t>
            </a:r>
            <a:r>
              <a:rPr lang="es" sz="1100" b="0" i="0" u="none" strike="noStrike" cap="none" dirty="0">
                <a:solidFill>
                  <a:srgbClr val="032C52"/>
                </a:solidFill>
                <a:latin typeface="Nunito"/>
                <a:ea typeface="Nunito"/>
                <a:cs typeface="Nunito"/>
                <a:sym typeface="Nunito"/>
              </a:rPr>
              <a:t> que pasen desapercibidos y se propaguen, lo que a su vez puede causar una disminución de la fuerza de trabajo, el cierre de escuelas y un aumento de los costos de la atención sanitaria.</a:t>
            </a:r>
            <a:endParaRPr sz="110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Estos brotes podrían propagarse a escala nacional, lo cual </a:t>
            </a:r>
            <a:r>
              <a:rPr lang="es" sz="1100" b="1" i="0" u="none" strike="noStrike" cap="none" dirty="0">
                <a:solidFill>
                  <a:srgbClr val="032C52"/>
                </a:solidFill>
                <a:latin typeface="Nunito"/>
                <a:ea typeface="Nunito"/>
                <a:cs typeface="Nunito"/>
                <a:sym typeface="Nunito"/>
              </a:rPr>
              <a:t>haría necesario redirigir los recursos nacionales</a:t>
            </a:r>
            <a:r>
              <a:rPr lang="es" sz="1100" b="0" i="0" u="none" strike="noStrike" cap="none" dirty="0">
                <a:solidFill>
                  <a:srgbClr val="032C52"/>
                </a:solidFill>
                <a:latin typeface="Nunito"/>
                <a:ea typeface="Nunito"/>
                <a:cs typeface="Nunito"/>
                <a:sym typeface="Nunito"/>
              </a:rPr>
              <a:t> para combatirlos. Además, el uso indebido de medicamentos puede dar lugar a un aumento de la resistencia a los antimicrobianos.</a:t>
            </a:r>
            <a:endParaRPr sz="1100" b="0" i="0" u="none" strike="noStrike" cap="none" dirty="0">
              <a:solidFill>
                <a:srgbClr val="032C52"/>
              </a:solidFill>
              <a:latin typeface="Nunito"/>
              <a:ea typeface="Nunito"/>
              <a:cs typeface="Nunito"/>
              <a:sym typeface="Nunito"/>
            </a:endParaRPr>
          </a:p>
        </p:txBody>
      </p:sp>
      <p:sp>
        <p:nvSpPr>
          <p:cNvPr id="412" name="Google Shape;412;p68"/>
          <p:cNvSpPr/>
          <p:nvPr/>
        </p:nvSpPr>
        <p:spPr>
          <a:xfrm>
            <a:off x="6040350" y="2551875"/>
            <a:ext cx="3123900" cy="2405100"/>
          </a:xfrm>
          <a:prstGeom prst="rect">
            <a:avLst/>
          </a:prstGeom>
          <a:solidFill>
            <a:srgbClr val="0863D6"/>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13" name="Google Shape;413;p68"/>
          <p:cNvSpPr txBox="1"/>
          <p:nvPr/>
        </p:nvSpPr>
        <p:spPr>
          <a:xfrm>
            <a:off x="6298875" y="2735000"/>
            <a:ext cx="2640900" cy="17856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 sz="1400" b="1" i="1" u="none" strike="noStrike" cap="none">
                <a:solidFill>
                  <a:schemeClr val="lt1"/>
                </a:solidFill>
                <a:latin typeface="Calibri"/>
                <a:ea typeface="Calibri"/>
                <a:cs typeface="Calibri"/>
                <a:sym typeface="Calibri"/>
              </a:rPr>
              <a:t>“Si el diagnóstico del paciente es equivocado, hasta la medicación más eficaz resultará inútil, y los recursos que se inviertan para producirla serán un desperdicio”.</a:t>
            </a:r>
            <a:endParaRPr sz="1400" b="1"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endParaRPr sz="1000" b="0"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r>
              <a:rPr lang="es" sz="1000" b="0" i="1" u="none" strike="noStrike" cap="none">
                <a:solidFill>
                  <a:schemeClr val="lt1"/>
                </a:solidFill>
                <a:latin typeface="Calibri"/>
                <a:ea typeface="Calibri"/>
                <a:cs typeface="Calibri"/>
                <a:sym typeface="Calibri"/>
              </a:rPr>
              <a:t>–</a:t>
            </a:r>
            <a:r>
              <a:rPr lang="en" sz="1000" b="0" i="1" u="none" strike="noStrike" cap="none">
                <a:solidFill>
                  <a:schemeClr val="lt1"/>
                </a:solidFill>
                <a:latin typeface="Calibri"/>
                <a:ea typeface="Calibri"/>
                <a:cs typeface="Calibri"/>
                <a:sym typeface="Calibri"/>
              </a:rPr>
              <a:t>The Lancet, 2021.</a:t>
            </a:r>
            <a:endParaRPr sz="1000" b="0" i="1" u="none" strike="noStrike" cap="none" dirty="0">
              <a:solidFill>
                <a:schemeClr val="lt1"/>
              </a:solidFill>
              <a:latin typeface="Calibri"/>
              <a:ea typeface="Calibri"/>
              <a:cs typeface="Calibri"/>
              <a:sym typeface="Calibri"/>
            </a:endParaRPr>
          </a:p>
        </p:txBody>
      </p:sp>
      <p:sp>
        <p:nvSpPr>
          <p:cNvPr id="414" name="Google Shape;414;p68"/>
          <p:cNvSpPr txBox="1"/>
          <p:nvPr/>
        </p:nvSpPr>
        <p:spPr>
          <a:xfrm rot="534">
            <a:off x="6780114" y="2284515"/>
            <a:ext cx="2383885" cy="276900"/>
          </a:xfrm>
          <a:prstGeom prst="rect">
            <a:avLst/>
          </a:prstGeom>
          <a:noFill/>
          <a:ln>
            <a:noFill/>
          </a:ln>
        </p:spPr>
        <p:txBody>
          <a:bodyPr spcFirstLastPara="1" wrap="square" lIns="91425" tIns="91425" rIns="91425" bIns="91425" rtlCol="0" anchor="t" anchorCtr="0">
            <a:spAutoFit/>
          </a:bodyPr>
          <a:lstStyle/>
          <a:p>
            <a:pPr marL="0" marR="0" lvl="0" indent="0" algn="r" rtl="0">
              <a:lnSpc>
                <a:spcPct val="100000"/>
              </a:lnSpc>
              <a:spcBef>
                <a:spcPts val="0"/>
              </a:spcBef>
              <a:spcAft>
                <a:spcPts val="0"/>
              </a:spcAft>
              <a:buClr>
                <a:srgbClr val="000000"/>
              </a:buClr>
              <a:buSzPts val="600"/>
              <a:buFont typeface="Arial"/>
              <a:buNone/>
            </a:pPr>
            <a:r>
              <a:rPr lang="es" sz="600" b="0" i="0" u="none" strike="noStrike" cap="none" dirty="0">
                <a:solidFill>
                  <a:schemeClr val="lt1"/>
                </a:solidFill>
                <a:highlight>
                  <a:schemeClr val="accent2"/>
                </a:highlight>
                <a:latin typeface="Nunito"/>
                <a:ea typeface="Nunito"/>
                <a:cs typeface="Nunito"/>
                <a:sym typeface="Nunito"/>
              </a:rPr>
              <a:t>Créditos de la fotografía: usuario de Freepik, stefamerpik</a:t>
            </a:r>
            <a:endParaRPr sz="600" b="0" i="0" u="none" strike="noStrike" cap="none" dirty="0">
              <a:solidFill>
                <a:schemeClr val="lt1"/>
              </a:solidFill>
              <a:highlight>
                <a:schemeClr val="accent2"/>
              </a:highlight>
              <a:latin typeface="Nunito"/>
              <a:ea typeface="Nunito"/>
              <a:cs typeface="Nunito"/>
              <a:sym typeface="Nunito"/>
            </a:endParaRPr>
          </a:p>
        </p:txBody>
      </p:sp>
      <p:sp>
        <p:nvSpPr>
          <p:cNvPr id="415" name="Google Shape;415;p68"/>
          <p:cNvSpPr txBox="1"/>
          <p:nvPr/>
        </p:nvSpPr>
        <p:spPr>
          <a:xfrm>
            <a:off x="-100" y="4646245"/>
            <a:ext cx="8433000" cy="3693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032C52"/>
                </a:solidFill>
                <a:latin typeface="Mulish Light"/>
                <a:ea typeface="Mulish Light"/>
                <a:cs typeface="Mulish Light"/>
                <a:sym typeface="Mulish Light"/>
              </a:rPr>
              <a:t>Referencia: </a:t>
            </a:r>
            <a:endParaRPr sz="600" b="0" i="0" u="none" strike="noStrike" cap="none" dirty="0">
              <a:solidFill>
                <a:srgbClr val="032C52"/>
              </a:solidFill>
              <a:latin typeface="Mulish Light"/>
              <a:ea typeface="Mulish Light"/>
              <a:cs typeface="Mulish Light"/>
              <a:sym typeface="Mulish Light"/>
            </a:endParaRPr>
          </a:p>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032C52"/>
                </a:solidFill>
                <a:latin typeface="Mulish Light"/>
                <a:ea typeface="Mulish Light"/>
                <a:cs typeface="Mulish Light"/>
                <a:sym typeface="Mulish Light"/>
              </a:rPr>
              <a:t>“Lancet Commission on Diagnostics: transforming access to diagnostics”</a:t>
            </a:r>
            <a:r>
              <a:rPr lang="en" sz="600" b="0" i="1" u="none" strike="noStrike" cap="none">
                <a:solidFill>
                  <a:srgbClr val="032C52"/>
                </a:solidFill>
                <a:latin typeface="Mulish Light"/>
                <a:ea typeface="Mulish Light"/>
                <a:cs typeface="Mulish Light"/>
                <a:sym typeface="Mulish Light"/>
              </a:rPr>
              <a:t> </a:t>
            </a:r>
            <a:r>
              <a:rPr lang="en" sz="600" b="0" i="0" u="none" strike="noStrike" cap="none">
                <a:solidFill>
                  <a:srgbClr val="032C52"/>
                </a:solidFill>
                <a:latin typeface="Mulish Light"/>
                <a:ea typeface="Mulish Light"/>
                <a:cs typeface="Mulish Light"/>
                <a:sym typeface="Mulish Light"/>
              </a:rPr>
              <a:t>(2021).</a:t>
            </a:r>
            <a:endParaRPr sz="600" b="0" i="0" u="none" strike="noStrike" cap="none" dirty="0">
              <a:solidFill>
                <a:srgbClr val="032C52"/>
              </a:solidFill>
              <a:latin typeface="Mulish Light"/>
              <a:ea typeface="Mulish Light"/>
              <a:cs typeface="Mulish Light"/>
              <a:sym typeface="Mulish 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69"/>
          <p:cNvPicPr preferRelativeResize="0"/>
          <p:nvPr/>
        </p:nvPicPr>
        <p:blipFill rotWithShape="1">
          <a:blip r:embed="rId3">
            <a:alphaModFix/>
          </a:blip>
          <a:srcRect l="4637" t="15340" r="26652"/>
          <a:stretch/>
        </p:blipFill>
        <p:spPr>
          <a:xfrm>
            <a:off x="6040575" y="-14125"/>
            <a:ext cx="3123902" cy="2566000"/>
          </a:xfrm>
          <a:prstGeom prst="rect">
            <a:avLst/>
          </a:prstGeom>
          <a:noFill/>
          <a:ln>
            <a:noFill/>
          </a:ln>
        </p:spPr>
      </p:pic>
      <p:sp>
        <p:nvSpPr>
          <p:cNvPr id="421" name="Google Shape;421;p69"/>
          <p:cNvSpPr/>
          <p:nvPr/>
        </p:nvSpPr>
        <p:spPr>
          <a:xfrm>
            <a:off x="6040350" y="2551875"/>
            <a:ext cx="3123900" cy="2405100"/>
          </a:xfrm>
          <a:prstGeom prst="rect">
            <a:avLst/>
          </a:prstGeom>
          <a:solidFill>
            <a:srgbClr val="0863D6"/>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22" name="Google Shape;422;p69"/>
          <p:cNvSpPr txBox="1"/>
          <p:nvPr/>
        </p:nvSpPr>
        <p:spPr>
          <a:xfrm>
            <a:off x="233490" y="424345"/>
            <a:ext cx="5590710"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s" sz="2400" b="0" i="0" u="none" strike="noStrike" cap="none" dirty="0">
                <a:solidFill>
                  <a:srgbClr val="0764D6"/>
                </a:solidFill>
                <a:latin typeface="Mulish Black"/>
                <a:ea typeface="Mulish Black"/>
                <a:cs typeface="Mulish Black"/>
                <a:sym typeface="Mulish Black"/>
              </a:rPr>
              <a:t>Las pruebas de diagnóstico pueden ser tan accesibles como las del VIH y la malaria</a:t>
            </a:r>
            <a:endParaRPr sz="2400" b="0" i="0" u="none" strike="noStrike" cap="none" dirty="0">
              <a:solidFill>
                <a:srgbClr val="0764D6"/>
              </a:solidFill>
              <a:latin typeface="Mulish Black"/>
              <a:ea typeface="Mulish Black"/>
              <a:cs typeface="Mulish Black"/>
              <a:sym typeface="Mulish Black"/>
            </a:endParaRPr>
          </a:p>
        </p:txBody>
      </p:sp>
      <p:sp>
        <p:nvSpPr>
          <p:cNvPr id="423" name="Google Shape;423;p69"/>
          <p:cNvSpPr/>
          <p:nvPr/>
        </p:nvSpPr>
        <p:spPr>
          <a:xfrm>
            <a:off x="599243" y="-533600"/>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24" name="Google Shape;424;p69"/>
          <p:cNvSpPr/>
          <p:nvPr/>
        </p:nvSpPr>
        <p:spPr>
          <a:xfrm>
            <a:off x="3319800"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25" name="Google Shape;425;p69"/>
          <p:cNvSpPr/>
          <p:nvPr/>
        </p:nvSpPr>
        <p:spPr>
          <a:xfrm>
            <a:off x="6040356"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26" name="Google Shape;426;p69"/>
          <p:cNvSpPr/>
          <p:nvPr/>
        </p:nvSpPr>
        <p:spPr>
          <a:xfrm>
            <a:off x="-100" y="4956900"/>
            <a:ext cx="9144000" cy="186600"/>
          </a:xfrm>
          <a:prstGeom prst="rect">
            <a:avLst/>
          </a:prstGeom>
          <a:solidFill>
            <a:srgbClr val="0863D6"/>
          </a:solidFill>
          <a:ln w="9525" cap="flat" cmpd="sng">
            <a:solidFill>
              <a:srgbClr val="0764D6"/>
            </a:solidFill>
            <a:prstDash val="solid"/>
            <a:round/>
            <a:headEnd type="none" w="sm" len="sm"/>
            <a:tailEnd type="none" w="sm" len="sm"/>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27" name="Google Shape;427;p69"/>
          <p:cNvSpPr/>
          <p:nvPr/>
        </p:nvSpPr>
        <p:spPr>
          <a:xfrm>
            <a:off x="7662150" y="0"/>
            <a:ext cx="1481700" cy="186600"/>
          </a:xfrm>
          <a:prstGeom prst="rect">
            <a:avLst/>
          </a:prstGeom>
          <a:solidFill>
            <a:srgbClr val="0863D6"/>
          </a:solidFill>
          <a:ln w="9525" cap="flat" cmpd="sng">
            <a:solidFill>
              <a:srgbClr val="0764D6"/>
            </a:solidFill>
            <a:prstDash val="solid"/>
            <a:round/>
            <a:headEnd type="none" w="sm" len="sm"/>
            <a:tailEnd type="none" w="sm" len="sm"/>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28" name="Google Shape;428;p69"/>
          <p:cNvSpPr txBox="1"/>
          <p:nvPr/>
        </p:nvSpPr>
        <p:spPr>
          <a:xfrm>
            <a:off x="6078409" y="2561600"/>
            <a:ext cx="2900383" cy="261607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 sz="1400" b="1" i="1" u="none" strike="noStrike" cap="none" dirty="0">
                <a:solidFill>
                  <a:schemeClr val="lt1"/>
                </a:solidFill>
                <a:latin typeface="Calibri"/>
                <a:ea typeface="Calibri"/>
                <a:cs typeface="Calibri"/>
                <a:sym typeface="Calibri"/>
              </a:rPr>
              <a:t>“Entre el 74% y el 80% de la población disponen de un acceso razonable, desde el punto de vista geográfico, a las pruebas de diagnóstico del VIH y la malaria.</a:t>
            </a:r>
            <a:endParaRPr sz="1400" b="1"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1"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s" sz="1400" b="1" i="1" u="none" strike="noStrike" cap="none" dirty="0">
                <a:solidFill>
                  <a:schemeClr val="lt1"/>
                </a:solidFill>
                <a:latin typeface="Calibri"/>
                <a:ea typeface="Calibri"/>
                <a:cs typeface="Calibri"/>
                <a:sym typeface="Calibri"/>
              </a:rPr>
              <a:t>Sin embargo, solo entre el 10% y el 20% disfrutan de un acceso similar a todo el resto de pruebas analíticas”.</a:t>
            </a:r>
            <a:endParaRPr sz="1400" b="1"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endParaRPr sz="1000" b="0"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s" sz="1000" b="0" i="1" u="none" strike="noStrike" cap="none" dirty="0">
                <a:solidFill>
                  <a:schemeClr val="lt1"/>
                </a:solidFill>
                <a:latin typeface="Calibri"/>
                <a:ea typeface="Calibri"/>
                <a:cs typeface="Calibri"/>
                <a:sym typeface="Calibri"/>
              </a:rPr>
              <a:t>–</a:t>
            </a:r>
            <a:r>
              <a:rPr lang="en" sz="1000" b="0" i="1" u="none" strike="noStrike" cap="none" dirty="0">
                <a:solidFill>
                  <a:schemeClr val="lt1"/>
                </a:solidFill>
                <a:latin typeface="Calibri"/>
                <a:ea typeface="Calibri"/>
                <a:cs typeface="Calibri"/>
                <a:sym typeface="Calibri"/>
              </a:rPr>
              <a:t>The Lancet, 2021.</a:t>
            </a:r>
            <a:endParaRPr sz="1200" b="0"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0" i="1" u="none" strike="noStrike" cap="none" dirty="0">
              <a:solidFill>
                <a:schemeClr val="lt1"/>
              </a:solidFill>
              <a:latin typeface="Calibri"/>
              <a:ea typeface="Calibri"/>
              <a:cs typeface="Calibri"/>
              <a:sym typeface="Calibri"/>
            </a:endParaRPr>
          </a:p>
        </p:txBody>
      </p:sp>
      <p:sp>
        <p:nvSpPr>
          <p:cNvPr id="429" name="Google Shape;429;p69"/>
          <p:cNvSpPr txBox="1"/>
          <p:nvPr/>
        </p:nvSpPr>
        <p:spPr>
          <a:xfrm>
            <a:off x="233490" y="150350"/>
            <a:ext cx="8544900"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s" sz="1400" b="0" i="0" u="none" strike="noStrike" cap="none" dirty="0">
                <a:solidFill>
                  <a:schemeClr val="lt1"/>
                </a:solidFill>
                <a:highlight>
                  <a:srgbClr val="0764D6"/>
                </a:highlight>
                <a:latin typeface="Mulish SemiBold"/>
                <a:ea typeface="Mulish SemiBold"/>
                <a:cs typeface="Mulish SemiBold"/>
                <a:sym typeface="Mulish SemiBold"/>
              </a:rPr>
              <a:t>LAS PRUEBAS DE DIAGNÓSTICO EN EL ÁMBITO COMUNITARIO</a:t>
            </a:r>
            <a:endParaRPr sz="1400" b="0" i="0" u="none" strike="noStrike" cap="none" dirty="0">
              <a:solidFill>
                <a:schemeClr val="lt1"/>
              </a:solidFill>
              <a:highlight>
                <a:srgbClr val="0764D6"/>
              </a:highlight>
              <a:latin typeface="Mulish SemiBold"/>
              <a:ea typeface="Mulish SemiBold"/>
              <a:cs typeface="Mulish SemiBold"/>
              <a:sym typeface="Mulish SemiBold"/>
            </a:endParaRPr>
          </a:p>
        </p:txBody>
      </p:sp>
      <p:sp>
        <p:nvSpPr>
          <p:cNvPr id="430" name="Google Shape;430;p69"/>
          <p:cNvSpPr txBox="1"/>
          <p:nvPr/>
        </p:nvSpPr>
        <p:spPr>
          <a:xfrm>
            <a:off x="3171011" y="1738882"/>
            <a:ext cx="2669857" cy="2980273"/>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s" sz="1100" b="1" i="0" u="none" strike="noStrike" cap="none" dirty="0">
                <a:solidFill>
                  <a:srgbClr val="032C52"/>
                </a:solidFill>
                <a:latin typeface="Nunito"/>
                <a:ea typeface="Nunito"/>
                <a:cs typeface="Nunito"/>
                <a:sym typeface="Nunito"/>
              </a:rPr>
              <a:t>El VIH y la malaria son una excepción</a:t>
            </a:r>
            <a:r>
              <a:rPr lang="es" sz="1100" b="0" i="0" u="none" strike="noStrike" cap="none" dirty="0">
                <a:solidFill>
                  <a:srgbClr val="032C52"/>
                </a:solidFill>
                <a:latin typeface="Nunito"/>
                <a:ea typeface="Nunito"/>
                <a:cs typeface="Nunito"/>
                <a:sym typeface="Nunito"/>
              </a:rPr>
              <a:t>, ya que se han llevado a cabo grandes campañas a través de la coordinación mundial y la movilización nacional. A pesar de ello, ni siquiera estos dos </a:t>
            </a:r>
            <a:r>
              <a:rPr lang="es" sz="1100" dirty="0">
                <a:solidFill>
                  <a:srgbClr val="032C52"/>
                </a:solidFill>
                <a:latin typeface="Nunito"/>
                <a:ea typeface="Nunito"/>
                <a:cs typeface="Nunito"/>
                <a:sym typeface="Nunito"/>
              </a:rPr>
              <a:t>programas </a:t>
            </a:r>
            <a:r>
              <a:rPr lang="es" sz="1100" b="0" i="0" u="none" strike="noStrike" cap="none" dirty="0">
                <a:solidFill>
                  <a:srgbClr val="032C52"/>
                </a:solidFill>
                <a:latin typeface="Nunito"/>
                <a:ea typeface="Nunito"/>
                <a:cs typeface="Nunito"/>
                <a:sym typeface="Nunito"/>
              </a:rPr>
              <a:t>verticales han alcanzado la cobertura universal.</a:t>
            </a:r>
            <a:endParaRPr sz="110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Las estrategias utilizadas para mejorar el acceso a pruebas de diagnóstico rápido de calidad garantizada en el plano comunitario, tanto para </a:t>
            </a:r>
            <a:r>
              <a:rPr lang="es" sz="1100" b="1" i="0" u="none" strike="noStrike" cap="none" dirty="0">
                <a:solidFill>
                  <a:srgbClr val="032C52"/>
                </a:solidFill>
                <a:latin typeface="Nunito"/>
                <a:ea typeface="Nunito"/>
                <a:cs typeface="Nunito"/>
                <a:sym typeface="Nunito"/>
              </a:rPr>
              <a:t>la</a:t>
            </a:r>
            <a:r>
              <a:rPr lang="es" sz="1100" b="0" i="0" u="none" strike="noStrike" cap="none" dirty="0">
                <a:solidFill>
                  <a:srgbClr val="032C52"/>
                </a:solidFill>
                <a:latin typeface="Nunito"/>
                <a:ea typeface="Nunito"/>
                <a:cs typeface="Nunito"/>
                <a:sym typeface="Nunito"/>
              </a:rPr>
              <a:t> </a:t>
            </a:r>
            <a:r>
              <a:rPr lang="en" sz="1100" b="1" i="0" u="none" strike="noStrike" cap="none" dirty="0">
                <a:solidFill>
                  <a:srgbClr val="032C52"/>
                </a:solidFill>
                <a:latin typeface="Nunito"/>
                <a:ea typeface="Nunito"/>
                <a:cs typeface="Nunito"/>
                <a:sym typeface="Nunito"/>
              </a:rPr>
              <a:t>malaria</a:t>
            </a:r>
            <a:r>
              <a:rPr lang="en" sz="1100" b="0" i="0" u="none" strike="noStrike" cap="none" dirty="0">
                <a:solidFill>
                  <a:srgbClr val="032C52"/>
                </a:solidFill>
                <a:latin typeface="Nunito"/>
                <a:ea typeface="Nunito"/>
                <a:cs typeface="Nunito"/>
                <a:sym typeface="Nunito"/>
              </a:rPr>
              <a:t> </a:t>
            </a:r>
            <a:r>
              <a:rPr lang="en" sz="1100" b="1" i="0" u="none" strike="noStrike" cap="none" dirty="0">
                <a:solidFill>
                  <a:srgbClr val="032C52"/>
                </a:solidFill>
                <a:latin typeface="Nunito"/>
                <a:ea typeface="Nunito"/>
                <a:cs typeface="Nunito"/>
                <a:sym typeface="Nunito"/>
              </a:rPr>
              <a:t>como para</a:t>
            </a:r>
            <a:r>
              <a:rPr lang="en" sz="1100" b="0" i="0" u="none" strike="noStrike" cap="none" dirty="0">
                <a:solidFill>
                  <a:srgbClr val="032C52"/>
                </a:solidFill>
                <a:latin typeface="Nunito"/>
                <a:ea typeface="Nunito"/>
                <a:cs typeface="Nunito"/>
                <a:sym typeface="Nunito"/>
              </a:rPr>
              <a:t> </a:t>
            </a:r>
            <a:r>
              <a:rPr lang="en" sz="1100" b="1" i="0" u="none" strike="noStrike" cap="none" dirty="0">
                <a:solidFill>
                  <a:srgbClr val="032C52"/>
                </a:solidFill>
                <a:latin typeface="Nunito"/>
                <a:ea typeface="Nunito"/>
                <a:cs typeface="Nunito"/>
                <a:sym typeface="Nunito"/>
              </a:rPr>
              <a:t>el</a:t>
            </a:r>
            <a:r>
              <a:rPr lang="en" sz="1100" b="0" i="0" u="none" strike="noStrike" cap="none" dirty="0">
                <a:solidFill>
                  <a:srgbClr val="032C52"/>
                </a:solidFill>
                <a:latin typeface="Nunito"/>
                <a:ea typeface="Nunito"/>
                <a:cs typeface="Nunito"/>
                <a:sym typeface="Nunito"/>
              </a:rPr>
              <a:t> </a:t>
            </a:r>
            <a:r>
              <a:rPr lang="en" sz="1100" b="1" i="0" u="none" strike="noStrike" cap="none" dirty="0">
                <a:solidFill>
                  <a:srgbClr val="032C52"/>
                </a:solidFill>
                <a:latin typeface="Nunito"/>
                <a:ea typeface="Nunito"/>
                <a:cs typeface="Nunito"/>
                <a:sym typeface="Nunito"/>
              </a:rPr>
              <a:t>VIH, pueden servir para orientar las labores encaminadas a mejorar del acceso</a:t>
            </a:r>
            <a:r>
              <a:rPr lang="en" sz="1100" b="0" i="0" u="none" strike="noStrike" cap="none" dirty="0">
                <a:solidFill>
                  <a:srgbClr val="032C52"/>
                </a:solidFill>
                <a:latin typeface="Nunito"/>
                <a:ea typeface="Nunito"/>
                <a:cs typeface="Nunito"/>
                <a:sym typeface="Nunito"/>
              </a:rPr>
              <a:t> a otros tipos de pruebas en el futuro.</a:t>
            </a:r>
            <a:endParaRPr sz="1100" b="0" i="0" u="none" strike="noStrike" cap="none" dirty="0">
              <a:solidFill>
                <a:srgbClr val="032C52"/>
              </a:solidFill>
              <a:latin typeface="Nunito"/>
              <a:ea typeface="Nunito"/>
              <a:cs typeface="Nunito"/>
              <a:sym typeface="Nunito"/>
            </a:endParaRPr>
          </a:p>
        </p:txBody>
      </p:sp>
      <p:sp>
        <p:nvSpPr>
          <p:cNvPr id="431" name="Google Shape;431;p69"/>
          <p:cNvSpPr txBox="1"/>
          <p:nvPr/>
        </p:nvSpPr>
        <p:spPr>
          <a:xfrm>
            <a:off x="502875" y="1460850"/>
            <a:ext cx="4822500" cy="3078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1000"/>
              </a:spcAft>
              <a:buClr>
                <a:srgbClr val="000000"/>
              </a:buClr>
              <a:buSzPts val="800"/>
              <a:buFont typeface="Arial"/>
              <a:buNone/>
            </a:pPr>
            <a:endParaRPr sz="800" b="0" i="0" u="none" strike="noStrike" cap="none" dirty="0">
              <a:solidFill>
                <a:srgbClr val="000000"/>
              </a:solidFill>
              <a:latin typeface="Arial"/>
              <a:ea typeface="Arial"/>
              <a:cs typeface="Arial"/>
              <a:sym typeface="Arial"/>
            </a:endParaRPr>
          </a:p>
        </p:txBody>
      </p:sp>
      <p:sp>
        <p:nvSpPr>
          <p:cNvPr id="432" name="Google Shape;432;p69"/>
          <p:cNvSpPr txBox="1"/>
          <p:nvPr/>
        </p:nvSpPr>
        <p:spPr>
          <a:xfrm>
            <a:off x="223723" y="1665972"/>
            <a:ext cx="2690402" cy="2980273"/>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s" sz="1100" b="1" i="0" u="none" strike="noStrike" cap="none" dirty="0">
                <a:solidFill>
                  <a:srgbClr val="032C52"/>
                </a:solidFill>
                <a:latin typeface="Nunito"/>
                <a:ea typeface="Nunito"/>
                <a:cs typeface="Nunito"/>
                <a:sym typeface="Nunito"/>
              </a:rPr>
              <a:t>Proporcionar acceso a las pruebas de diagnóstico es fundamental</a:t>
            </a:r>
            <a:r>
              <a:rPr lang="es" sz="1100" b="0" i="0" u="none" strike="noStrike" cap="none" dirty="0">
                <a:solidFill>
                  <a:srgbClr val="032C52"/>
                </a:solidFill>
                <a:latin typeface="Nunito"/>
                <a:ea typeface="Nunito"/>
                <a:cs typeface="Nunito"/>
                <a:sym typeface="Nunito"/>
              </a:rPr>
              <a:t> para promover su uso. Sin embargo, la mayoría de las comunidades de los países de ingresos medianos y bajos carecen de acceso a multitud de pruebas de diagnóstico que resultan fundamentales para la salud pública.</a:t>
            </a:r>
            <a:endParaRPr sz="110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Cuando </a:t>
            </a:r>
            <a:r>
              <a:rPr lang="es" sz="1100" b="1" i="0" u="none" strike="noStrike" cap="none" dirty="0">
                <a:solidFill>
                  <a:srgbClr val="032C52"/>
                </a:solidFill>
                <a:latin typeface="Nunito"/>
                <a:ea typeface="Nunito"/>
                <a:cs typeface="Nunito"/>
                <a:sym typeface="Nunito"/>
              </a:rPr>
              <a:t>los establecimientos de salud son los únicos que ofrecen pruebas de diagnóstico y estos se encuentran lejos de las comunidades</a:t>
            </a:r>
            <a:r>
              <a:rPr lang="es" sz="1100" b="0" i="0" u="none" strike="noStrike" cap="none" dirty="0">
                <a:solidFill>
                  <a:srgbClr val="032C52"/>
                </a:solidFill>
                <a:latin typeface="Nunito"/>
                <a:ea typeface="Nunito"/>
                <a:cs typeface="Nunito"/>
                <a:sym typeface="Nunito"/>
              </a:rPr>
              <a:t>, las personas se topan con obstáculos a la hora de acceder a las pruebas necesarias para recibir un diagnóstico de sus síntomas.</a:t>
            </a:r>
            <a:endParaRPr sz="1100" b="0" i="0" u="none" strike="noStrike" cap="none" dirty="0">
              <a:solidFill>
                <a:srgbClr val="032C52"/>
              </a:solidFill>
              <a:latin typeface="Nunito"/>
              <a:ea typeface="Nunito"/>
              <a:cs typeface="Nunito"/>
              <a:sym typeface="Nunito"/>
            </a:endParaRPr>
          </a:p>
        </p:txBody>
      </p:sp>
      <p:sp>
        <p:nvSpPr>
          <p:cNvPr id="433" name="Google Shape;433;p69"/>
          <p:cNvSpPr txBox="1"/>
          <p:nvPr/>
        </p:nvSpPr>
        <p:spPr>
          <a:xfrm rot="534">
            <a:off x="6820754" y="2284518"/>
            <a:ext cx="2343245" cy="276900"/>
          </a:xfrm>
          <a:prstGeom prst="rect">
            <a:avLst/>
          </a:prstGeom>
          <a:noFill/>
          <a:ln>
            <a:noFill/>
          </a:ln>
        </p:spPr>
        <p:txBody>
          <a:bodyPr spcFirstLastPara="1" wrap="square" lIns="91425" tIns="91425" rIns="91425" bIns="91425" rtlCol="0" anchor="t" anchorCtr="0">
            <a:spAutoFit/>
          </a:bodyPr>
          <a:lstStyle/>
          <a:p>
            <a:pPr marL="0" marR="0" lvl="0" indent="0" algn="r" rtl="0">
              <a:lnSpc>
                <a:spcPct val="100000"/>
              </a:lnSpc>
              <a:spcBef>
                <a:spcPts val="0"/>
              </a:spcBef>
              <a:spcAft>
                <a:spcPts val="0"/>
              </a:spcAft>
              <a:buClr>
                <a:srgbClr val="000000"/>
              </a:buClr>
              <a:buSzPts val="600"/>
              <a:buFont typeface="Arial"/>
              <a:buNone/>
            </a:pPr>
            <a:r>
              <a:rPr lang="es" sz="600" b="0" i="0" u="none" strike="noStrike" cap="none" dirty="0">
                <a:solidFill>
                  <a:schemeClr val="lt1"/>
                </a:solidFill>
                <a:highlight>
                  <a:schemeClr val="accent2"/>
                </a:highlight>
                <a:latin typeface="Nunito"/>
                <a:ea typeface="Nunito"/>
                <a:cs typeface="Nunito"/>
                <a:sym typeface="Nunito"/>
              </a:rPr>
              <a:t>Créditos de la fotografía: UNICEF Eswatini /2009/ Giacomo</a:t>
            </a:r>
            <a:endParaRPr sz="600" b="0" i="0" u="none" strike="noStrike" cap="none" dirty="0">
              <a:solidFill>
                <a:schemeClr val="lt1"/>
              </a:solidFill>
              <a:highlight>
                <a:schemeClr val="accent2"/>
              </a:highlight>
              <a:latin typeface="Nunito"/>
              <a:ea typeface="Nunito"/>
              <a:cs typeface="Nunito"/>
              <a:sym typeface="Nunito"/>
            </a:endParaRPr>
          </a:p>
        </p:txBody>
      </p:sp>
      <p:sp>
        <p:nvSpPr>
          <p:cNvPr id="434" name="Google Shape;434;p69"/>
          <p:cNvSpPr txBox="1"/>
          <p:nvPr/>
        </p:nvSpPr>
        <p:spPr>
          <a:xfrm>
            <a:off x="-100" y="4646245"/>
            <a:ext cx="8433000" cy="3693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032C52"/>
                </a:solidFill>
                <a:latin typeface="Mulish Light"/>
                <a:ea typeface="Mulish Light"/>
                <a:cs typeface="Mulish Light"/>
                <a:sym typeface="Mulish Light"/>
              </a:rPr>
              <a:t>Referencia: </a:t>
            </a:r>
            <a:endParaRPr sz="600" b="0" i="0" u="none" strike="noStrike" cap="none" dirty="0">
              <a:solidFill>
                <a:srgbClr val="032C52"/>
              </a:solidFill>
              <a:latin typeface="Mulish Light"/>
              <a:ea typeface="Mulish Light"/>
              <a:cs typeface="Mulish Light"/>
              <a:sym typeface="Mulish Light"/>
            </a:endParaRPr>
          </a:p>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032C52"/>
                </a:solidFill>
                <a:latin typeface="Mulish Light"/>
                <a:ea typeface="Mulish Light"/>
                <a:cs typeface="Mulish Light"/>
                <a:sym typeface="Mulish Light"/>
              </a:rPr>
              <a:t>“Lancet Commission on Diagnostics: transforming access to diagnostics”</a:t>
            </a:r>
            <a:r>
              <a:rPr lang="en" sz="600" b="0" i="1" u="none" strike="noStrike" cap="none">
                <a:solidFill>
                  <a:srgbClr val="032C52"/>
                </a:solidFill>
                <a:latin typeface="Mulish Light"/>
                <a:ea typeface="Mulish Light"/>
                <a:cs typeface="Mulish Light"/>
                <a:sym typeface="Mulish Light"/>
              </a:rPr>
              <a:t> </a:t>
            </a:r>
            <a:r>
              <a:rPr lang="en" sz="600" b="0" i="0" u="none" strike="noStrike" cap="none">
                <a:solidFill>
                  <a:srgbClr val="032C52"/>
                </a:solidFill>
                <a:latin typeface="Mulish Light"/>
                <a:ea typeface="Mulish Light"/>
                <a:cs typeface="Mulish Light"/>
                <a:sym typeface="Mulish Light"/>
              </a:rPr>
              <a:t>(2021).</a:t>
            </a:r>
            <a:endParaRPr sz="600" b="0" i="0" u="none" strike="noStrike" cap="none" dirty="0">
              <a:solidFill>
                <a:srgbClr val="032C52"/>
              </a:solidFill>
              <a:latin typeface="Mulish Light"/>
              <a:ea typeface="Mulish Light"/>
              <a:cs typeface="Mulish Light"/>
              <a:sym typeface="Mulish 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Google Shape;439;p70"/>
          <p:cNvPicPr preferRelativeResize="0"/>
          <p:nvPr/>
        </p:nvPicPr>
        <p:blipFill rotWithShape="1">
          <a:blip r:embed="rId4">
            <a:alphaModFix/>
          </a:blip>
          <a:srcRect l="9422" r="9414"/>
          <a:stretch/>
        </p:blipFill>
        <p:spPr>
          <a:xfrm>
            <a:off x="6040350" y="12450"/>
            <a:ext cx="3123900" cy="2566000"/>
          </a:xfrm>
          <a:prstGeom prst="rect">
            <a:avLst/>
          </a:prstGeom>
          <a:noFill/>
          <a:ln>
            <a:noFill/>
          </a:ln>
        </p:spPr>
      </p:pic>
      <p:sp>
        <p:nvSpPr>
          <p:cNvPr id="440" name="Google Shape;440;p70"/>
          <p:cNvSpPr txBox="1"/>
          <p:nvPr/>
        </p:nvSpPr>
        <p:spPr>
          <a:xfrm>
            <a:off x="204325" y="1804178"/>
            <a:ext cx="2960700" cy="2993097"/>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s" sz="1050" b="0" i="0" u="none" strike="noStrike" cap="none" dirty="0">
                <a:solidFill>
                  <a:srgbClr val="032C52"/>
                </a:solidFill>
                <a:latin typeface="Nunito"/>
                <a:ea typeface="Nunito"/>
                <a:cs typeface="Nunito"/>
                <a:sym typeface="Nunito"/>
              </a:rPr>
              <a:t>Las pruebas de diagnóstico rápido que han sido examinadas y aprobadas por </a:t>
            </a:r>
            <a:r>
              <a:rPr lang="es" sz="1050" b="1" i="0" u="none" strike="noStrike" cap="none" dirty="0">
                <a:solidFill>
                  <a:srgbClr val="032C52"/>
                </a:solidFill>
                <a:latin typeface="Nunito"/>
                <a:ea typeface="Nunito"/>
                <a:cs typeface="Nunito"/>
                <a:sym typeface="Nunito"/>
              </a:rPr>
              <a:t>organismos de reglamentación rigurosos cumplen las normas de calidad mundiales</a:t>
            </a:r>
            <a:r>
              <a:rPr lang="es" sz="1050" b="0" i="0" u="none" strike="noStrike" cap="none" dirty="0">
                <a:solidFill>
                  <a:srgbClr val="032C52"/>
                </a:solidFill>
                <a:latin typeface="Nunito"/>
                <a:ea typeface="Nunito"/>
                <a:cs typeface="Nunito"/>
                <a:sym typeface="Nunito"/>
              </a:rPr>
              <a:t>. </a:t>
            </a:r>
            <a:endParaRPr sz="105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0"/>
              </a:spcAft>
              <a:buClr>
                <a:srgbClr val="000000"/>
              </a:buClr>
              <a:buSzPts val="1100"/>
              <a:buFont typeface="Arial"/>
              <a:buNone/>
            </a:pPr>
            <a:r>
              <a:rPr lang="es" sz="1050" b="0" i="0" u="none" strike="noStrike" cap="none" dirty="0">
                <a:solidFill>
                  <a:srgbClr val="032C52"/>
                </a:solidFill>
                <a:latin typeface="Nunito"/>
                <a:ea typeface="Nunito"/>
                <a:cs typeface="Nunito"/>
                <a:sym typeface="Nunito"/>
              </a:rPr>
              <a:t>En algunos casos, esto incluye la aprobación mundial, por parte de organismos de reglamentación rigurosos, de pruebas diseñadas y empaquetadas para su uso como pruebas autoadministradas. </a:t>
            </a:r>
            <a:endParaRPr sz="105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100"/>
              <a:buFont typeface="Arial"/>
              <a:buNone/>
            </a:pPr>
            <a:r>
              <a:rPr lang="es" sz="1050" b="0" i="0" u="none" strike="noStrike" cap="none" dirty="0">
                <a:solidFill>
                  <a:srgbClr val="032C52"/>
                </a:solidFill>
                <a:latin typeface="Nunito"/>
                <a:ea typeface="Nunito"/>
                <a:cs typeface="Nunito"/>
                <a:sym typeface="Nunito"/>
              </a:rPr>
              <a:t>Se recomienda </a:t>
            </a:r>
            <a:r>
              <a:rPr lang="es" sz="1050" b="1" i="0" u="none" strike="noStrike" cap="none" dirty="0">
                <a:solidFill>
                  <a:srgbClr val="032C52"/>
                </a:solidFill>
                <a:latin typeface="Nunito"/>
                <a:ea typeface="Nunito"/>
                <a:cs typeface="Nunito"/>
                <a:sym typeface="Nunito"/>
              </a:rPr>
              <a:t>evaluar de la situación reglamentaria nacional de las pruebas de diagnóstico rápido que han sido aprobadas por organismos de reglamentación rigurosos, </a:t>
            </a:r>
            <a:r>
              <a:rPr lang="es" sz="1050" b="0" i="0" u="none" strike="noStrike" cap="none" dirty="0">
                <a:solidFill>
                  <a:srgbClr val="032C52"/>
                </a:solidFill>
                <a:latin typeface="Nunito"/>
                <a:ea typeface="Nunito"/>
                <a:cs typeface="Nunito"/>
                <a:sym typeface="Nunito"/>
              </a:rPr>
              <a:t>puesto que ya </a:t>
            </a:r>
            <a:r>
              <a:rPr lang="es" sz="1050" b="1" i="0" u="none" strike="noStrike" cap="none" dirty="0">
                <a:solidFill>
                  <a:srgbClr val="032C52"/>
                </a:solidFill>
                <a:latin typeface="Nunito"/>
                <a:ea typeface="Nunito"/>
                <a:cs typeface="Nunito"/>
                <a:sym typeface="Nunito"/>
              </a:rPr>
              <a:t>cumplen las normas mundiales de calidad. </a:t>
            </a:r>
            <a:endParaRPr sz="1050" b="0" i="0" u="none" strike="noStrike" cap="none" dirty="0">
              <a:solidFill>
                <a:srgbClr val="032C52"/>
              </a:solidFill>
              <a:latin typeface="Nunito"/>
              <a:ea typeface="Nunito"/>
              <a:cs typeface="Nunito"/>
              <a:sym typeface="Nunito"/>
            </a:endParaRPr>
          </a:p>
        </p:txBody>
      </p:sp>
      <p:sp>
        <p:nvSpPr>
          <p:cNvPr id="441" name="Google Shape;441;p70"/>
          <p:cNvSpPr txBox="1"/>
          <p:nvPr/>
        </p:nvSpPr>
        <p:spPr>
          <a:xfrm>
            <a:off x="233490" y="393377"/>
            <a:ext cx="5421000" cy="12852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s" sz="2400" b="0" i="0" u="none" strike="noStrike" cap="none" dirty="0">
                <a:solidFill>
                  <a:srgbClr val="0764D6"/>
                </a:solidFill>
                <a:latin typeface="Mulish Black"/>
                <a:ea typeface="Mulish Black"/>
                <a:cs typeface="Mulish Black"/>
                <a:sym typeface="Mulish Black"/>
              </a:rPr>
              <a:t>Los resultados de las pruebas de diagnóstico rápido de calidad garantizada son fiables siempre que estas se utilicen correctamente</a:t>
            </a:r>
            <a:endParaRPr sz="2400" b="0" i="0" u="none" strike="noStrike" cap="none" dirty="0">
              <a:solidFill>
                <a:srgbClr val="0764D6"/>
              </a:solidFill>
              <a:latin typeface="Mulish Black"/>
              <a:ea typeface="Mulish Black"/>
              <a:cs typeface="Mulish Black"/>
              <a:sym typeface="Mulish Black"/>
            </a:endParaRPr>
          </a:p>
        </p:txBody>
      </p:sp>
      <p:sp>
        <p:nvSpPr>
          <p:cNvPr id="442" name="Google Shape;442;p70"/>
          <p:cNvSpPr/>
          <p:nvPr/>
        </p:nvSpPr>
        <p:spPr>
          <a:xfrm>
            <a:off x="599243" y="-533600"/>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43" name="Google Shape;443;p70"/>
          <p:cNvSpPr/>
          <p:nvPr/>
        </p:nvSpPr>
        <p:spPr>
          <a:xfrm>
            <a:off x="3319800"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44" name="Google Shape;444;p70"/>
          <p:cNvSpPr/>
          <p:nvPr/>
        </p:nvSpPr>
        <p:spPr>
          <a:xfrm>
            <a:off x="6040356"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45" name="Google Shape;445;p70"/>
          <p:cNvSpPr/>
          <p:nvPr/>
        </p:nvSpPr>
        <p:spPr>
          <a:xfrm>
            <a:off x="-100" y="4956900"/>
            <a:ext cx="9144000" cy="186600"/>
          </a:xfrm>
          <a:prstGeom prst="rect">
            <a:avLst/>
          </a:prstGeom>
          <a:solidFill>
            <a:srgbClr val="0863D6"/>
          </a:solidFill>
          <a:ln w="9525" cap="flat" cmpd="sng">
            <a:solidFill>
              <a:srgbClr val="0764D6"/>
            </a:solidFill>
            <a:prstDash val="solid"/>
            <a:round/>
            <a:headEnd type="none" w="sm" len="sm"/>
            <a:tailEnd type="none" w="sm" len="sm"/>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46" name="Google Shape;446;p70"/>
          <p:cNvSpPr/>
          <p:nvPr/>
        </p:nvSpPr>
        <p:spPr>
          <a:xfrm>
            <a:off x="7662150" y="0"/>
            <a:ext cx="1481700" cy="186600"/>
          </a:xfrm>
          <a:prstGeom prst="rect">
            <a:avLst/>
          </a:prstGeom>
          <a:solidFill>
            <a:srgbClr val="0863D6"/>
          </a:solidFill>
          <a:ln w="9525" cap="flat" cmpd="sng">
            <a:solidFill>
              <a:srgbClr val="0764D6"/>
            </a:solidFill>
            <a:prstDash val="solid"/>
            <a:round/>
            <a:headEnd type="none" w="sm" len="sm"/>
            <a:tailEnd type="none" w="sm" len="sm"/>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47" name="Google Shape;447;p70"/>
          <p:cNvSpPr txBox="1"/>
          <p:nvPr/>
        </p:nvSpPr>
        <p:spPr>
          <a:xfrm>
            <a:off x="233490" y="130080"/>
            <a:ext cx="8544900"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s" sz="1400" b="0" i="0" u="none" strike="noStrike" cap="none" dirty="0">
                <a:solidFill>
                  <a:schemeClr val="lt1"/>
                </a:solidFill>
                <a:highlight>
                  <a:srgbClr val="0764D6"/>
                </a:highlight>
                <a:latin typeface="Mulish SemiBold"/>
                <a:ea typeface="Mulish SemiBold"/>
                <a:cs typeface="Mulish SemiBold"/>
                <a:sym typeface="Mulish SemiBold"/>
              </a:rPr>
              <a:t>LAS PRUEBAS DE DIAGNÓSTICO EN EL ÁMBITO COMUNITARIO</a:t>
            </a:r>
            <a:endParaRPr sz="1400" b="0" i="0" u="none" strike="noStrike" cap="none" dirty="0">
              <a:solidFill>
                <a:schemeClr val="lt1"/>
              </a:solidFill>
              <a:highlight>
                <a:srgbClr val="0764D6"/>
              </a:highlight>
              <a:latin typeface="Mulish SemiBold"/>
              <a:ea typeface="Mulish SemiBold"/>
              <a:cs typeface="Mulish SemiBold"/>
              <a:sym typeface="Mulish SemiBold"/>
            </a:endParaRPr>
          </a:p>
        </p:txBody>
      </p:sp>
      <p:sp>
        <p:nvSpPr>
          <p:cNvPr id="448" name="Google Shape;448;p70"/>
          <p:cNvSpPr txBox="1"/>
          <p:nvPr/>
        </p:nvSpPr>
        <p:spPr>
          <a:xfrm>
            <a:off x="3185375" y="1812927"/>
            <a:ext cx="2365200" cy="3026439"/>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s" sz="1050" b="0" i="0" u="none" strike="noStrike" cap="none" dirty="0">
                <a:solidFill>
                  <a:srgbClr val="032C52"/>
                </a:solidFill>
                <a:latin typeface="Nunito"/>
                <a:ea typeface="Nunito"/>
                <a:cs typeface="Nunito"/>
                <a:sym typeface="Nunito"/>
              </a:rPr>
              <a:t>Cuando las pruebas de diagnóstico rápido de calidad garantizada se ponen a disposición de la comunidad, junto con la </a:t>
            </a:r>
            <a:r>
              <a:rPr lang="es" sz="1050" b="1" i="0" u="none" strike="noStrike" cap="none" dirty="0">
                <a:solidFill>
                  <a:srgbClr val="032C52"/>
                </a:solidFill>
                <a:latin typeface="Nunito"/>
                <a:ea typeface="Nunito"/>
                <a:cs typeface="Nunito"/>
                <a:sym typeface="Nunito"/>
              </a:rPr>
              <a:t>capacitación y la supervisión posterior a la capacitación</a:t>
            </a:r>
            <a:r>
              <a:rPr lang="es" sz="1050" b="0" i="0" u="none" strike="noStrike" cap="none" dirty="0">
                <a:solidFill>
                  <a:srgbClr val="032C52"/>
                </a:solidFill>
                <a:latin typeface="Nunito"/>
                <a:ea typeface="Nunito"/>
                <a:cs typeface="Nunito"/>
                <a:sym typeface="Nunito"/>
              </a:rPr>
              <a:t> necesarias, aumenta la probabilidad de que se utilicen correctamente. </a:t>
            </a:r>
            <a:endParaRPr sz="105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100"/>
              <a:buFont typeface="Arial"/>
              <a:buNone/>
            </a:pPr>
            <a:r>
              <a:rPr lang="es" sz="1050" b="0" i="0" u="none" strike="noStrike" cap="none" dirty="0">
                <a:solidFill>
                  <a:srgbClr val="032C52"/>
                </a:solidFill>
                <a:latin typeface="Nunito"/>
                <a:ea typeface="Nunito"/>
                <a:cs typeface="Nunito"/>
                <a:sym typeface="Nunito"/>
              </a:rPr>
              <a:t>Cuando las pruebas de diagnóstico rápido disponibles no son de calidad garantizada o se han introducido sin haber realizado un aseguramiento de calidad suficientemente riguroso, el valor que ofrecen a las comunidades y los sistemas sanitarios disminuye. </a:t>
            </a:r>
            <a:endParaRPr sz="1050" b="0" i="0" u="none" strike="noStrike" cap="none" dirty="0">
              <a:solidFill>
                <a:srgbClr val="032C52"/>
              </a:solidFill>
              <a:latin typeface="Nunito"/>
              <a:ea typeface="Nunito"/>
              <a:cs typeface="Nunito"/>
              <a:sym typeface="Nunito"/>
            </a:endParaRPr>
          </a:p>
        </p:txBody>
      </p:sp>
      <p:sp>
        <p:nvSpPr>
          <p:cNvPr id="449" name="Google Shape;449;p70"/>
          <p:cNvSpPr/>
          <p:nvPr/>
        </p:nvSpPr>
        <p:spPr>
          <a:xfrm>
            <a:off x="6040350" y="2551875"/>
            <a:ext cx="3123900" cy="2405100"/>
          </a:xfrm>
          <a:prstGeom prst="rect">
            <a:avLst/>
          </a:prstGeom>
          <a:solidFill>
            <a:srgbClr val="0863D6"/>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50" name="Google Shape;450;p70"/>
          <p:cNvSpPr txBox="1"/>
          <p:nvPr/>
        </p:nvSpPr>
        <p:spPr>
          <a:xfrm>
            <a:off x="6261575" y="2735000"/>
            <a:ext cx="2678100" cy="17547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s" sz="1600" b="1" i="1" u="none" strike="noStrike" cap="none" dirty="0">
                <a:solidFill>
                  <a:schemeClr val="lt1"/>
                </a:solidFill>
                <a:latin typeface="Calibri"/>
                <a:ea typeface="Calibri"/>
                <a:cs typeface="Calibri"/>
                <a:sym typeface="Calibri"/>
              </a:rPr>
              <a:t>“Es fundamental incorporar el aseguramiento y el control de la calidad a los protocolos de pruebas de diagnóstico en los lugares donde se presta la asistencia”.</a:t>
            </a:r>
            <a:r>
              <a:rPr lang="es" sz="1200" b="1" i="1" u="none" strike="noStrike" cap="none" dirty="0">
                <a:solidFill>
                  <a:schemeClr val="lt1"/>
                </a:solidFill>
                <a:latin typeface="Calibri"/>
                <a:ea typeface="Calibri"/>
                <a:cs typeface="Calibri"/>
                <a:sym typeface="Calibri"/>
              </a:rPr>
              <a:t> </a:t>
            </a:r>
            <a:endParaRPr sz="1200" b="1"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0"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r>
              <a:rPr lang="es" sz="1000" b="0" i="1" u="none" strike="noStrike" cap="none" dirty="0">
                <a:solidFill>
                  <a:schemeClr val="lt1"/>
                </a:solidFill>
                <a:latin typeface="Calibri"/>
                <a:ea typeface="Calibri"/>
                <a:cs typeface="Calibri"/>
                <a:sym typeface="Calibri"/>
              </a:rPr>
              <a:t>–</a:t>
            </a:r>
            <a:r>
              <a:rPr lang="en" sz="1000" b="0" i="1" u="none" strike="noStrike" cap="none" dirty="0">
                <a:solidFill>
                  <a:schemeClr val="lt1"/>
                </a:solidFill>
                <a:latin typeface="Calibri"/>
                <a:ea typeface="Calibri"/>
                <a:cs typeface="Calibri"/>
                <a:sym typeface="Calibri"/>
              </a:rPr>
              <a:t>The Lancet, 2021.</a:t>
            </a:r>
            <a:endParaRPr sz="1000" b="0" i="1" u="none" strike="noStrike" cap="none" dirty="0">
              <a:solidFill>
                <a:schemeClr val="lt1"/>
              </a:solidFill>
              <a:latin typeface="Calibri"/>
              <a:ea typeface="Calibri"/>
              <a:cs typeface="Calibri"/>
              <a:sym typeface="Calibri"/>
            </a:endParaRPr>
          </a:p>
        </p:txBody>
      </p:sp>
      <p:sp>
        <p:nvSpPr>
          <p:cNvPr id="451" name="Google Shape;451;p70"/>
          <p:cNvSpPr txBox="1"/>
          <p:nvPr/>
        </p:nvSpPr>
        <p:spPr>
          <a:xfrm>
            <a:off x="-100" y="4646245"/>
            <a:ext cx="8433000" cy="3693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032C52"/>
                </a:solidFill>
                <a:latin typeface="Mulish Light"/>
                <a:ea typeface="Mulish Light"/>
                <a:cs typeface="Mulish Light"/>
                <a:sym typeface="Mulish Light"/>
              </a:rPr>
              <a:t>Referencia: </a:t>
            </a:r>
            <a:endParaRPr sz="600" b="0" i="0" u="none" strike="noStrike" cap="none" dirty="0">
              <a:solidFill>
                <a:srgbClr val="032C52"/>
              </a:solidFill>
              <a:latin typeface="Mulish Light"/>
              <a:ea typeface="Mulish Light"/>
              <a:cs typeface="Mulish Light"/>
              <a:sym typeface="Mulish Light"/>
            </a:endParaRPr>
          </a:p>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032C52"/>
                </a:solidFill>
                <a:latin typeface="Mulish Light"/>
                <a:ea typeface="Mulish Light"/>
                <a:cs typeface="Mulish Light"/>
                <a:sym typeface="Mulish Light"/>
              </a:rPr>
              <a:t>“Lancet Commission on Diagnostics: transforming access to diagnostics”</a:t>
            </a:r>
            <a:r>
              <a:rPr lang="en" sz="600" b="0" i="1" u="none" strike="noStrike" cap="none">
                <a:solidFill>
                  <a:srgbClr val="032C52"/>
                </a:solidFill>
                <a:latin typeface="Mulish Light"/>
                <a:ea typeface="Mulish Light"/>
                <a:cs typeface="Mulish Light"/>
                <a:sym typeface="Mulish Light"/>
              </a:rPr>
              <a:t> </a:t>
            </a:r>
            <a:r>
              <a:rPr lang="en" sz="600" b="0" i="0" u="none" strike="noStrike" cap="none">
                <a:solidFill>
                  <a:srgbClr val="032C52"/>
                </a:solidFill>
                <a:latin typeface="Mulish Light"/>
                <a:ea typeface="Mulish Light"/>
                <a:cs typeface="Mulish Light"/>
                <a:sym typeface="Mulish Light"/>
              </a:rPr>
              <a:t>(2021).</a:t>
            </a:r>
            <a:endParaRPr sz="600" b="0" i="0" u="none" strike="noStrike" cap="none" dirty="0">
              <a:solidFill>
                <a:srgbClr val="032C52"/>
              </a:solidFill>
              <a:latin typeface="Mulish Light"/>
              <a:ea typeface="Mulish Light"/>
              <a:cs typeface="Mulish Light"/>
              <a:sym typeface="Mulish Light"/>
            </a:endParaRPr>
          </a:p>
        </p:txBody>
      </p:sp>
      <p:sp>
        <p:nvSpPr>
          <p:cNvPr id="452" name="Google Shape;452;p70"/>
          <p:cNvSpPr txBox="1"/>
          <p:nvPr/>
        </p:nvSpPr>
        <p:spPr>
          <a:xfrm rot="534">
            <a:off x="7233799" y="2284550"/>
            <a:ext cx="1930200" cy="276900"/>
          </a:xfrm>
          <a:prstGeom prst="rect">
            <a:avLst/>
          </a:prstGeom>
          <a:noFill/>
          <a:ln>
            <a:noFill/>
          </a:ln>
        </p:spPr>
        <p:txBody>
          <a:bodyPr spcFirstLastPara="1" wrap="square" lIns="91425" tIns="91425" rIns="91425" bIns="91425" rtlCol="0" anchor="t" anchorCtr="0">
            <a:spAutoFit/>
          </a:bodyPr>
          <a:lstStyle/>
          <a:p>
            <a:pPr marL="0" marR="0" lvl="0" indent="0" algn="r" rtl="0">
              <a:lnSpc>
                <a:spcPct val="100000"/>
              </a:lnSpc>
              <a:spcBef>
                <a:spcPts val="0"/>
              </a:spcBef>
              <a:spcAft>
                <a:spcPts val="0"/>
              </a:spcAft>
              <a:buClr>
                <a:srgbClr val="000000"/>
              </a:buClr>
              <a:buSzPts val="600"/>
              <a:buFont typeface="Arial"/>
              <a:buNone/>
            </a:pPr>
            <a:r>
              <a:rPr lang="es" sz="600" b="0" i="0" u="none" strike="noStrike" cap="none">
                <a:solidFill>
                  <a:schemeClr val="lt1"/>
                </a:solidFill>
                <a:highlight>
                  <a:schemeClr val="accent2"/>
                </a:highlight>
                <a:latin typeface="Nunito"/>
                <a:ea typeface="Nunito"/>
                <a:cs typeface="Nunito"/>
                <a:sym typeface="Nunito"/>
              </a:rPr>
              <a:t>Créditos de la fotografía: OMS</a:t>
            </a:r>
            <a:endParaRPr sz="600" b="0" i="0" u="none" strike="noStrike" cap="none" dirty="0">
              <a:solidFill>
                <a:schemeClr val="lt1"/>
              </a:solidFill>
              <a:highlight>
                <a:schemeClr val="accent2"/>
              </a:highlight>
              <a:latin typeface="Nunito"/>
              <a:ea typeface="Nunito"/>
              <a:cs typeface="Nunito"/>
              <a:sym typeface="Nunito"/>
            </a:endParaRPr>
          </a:p>
        </p:txBody>
      </p:sp>
    </p:spTree>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71"/>
          <p:cNvSpPr/>
          <p:nvPr/>
        </p:nvSpPr>
        <p:spPr>
          <a:xfrm>
            <a:off x="4575950" y="-9775"/>
            <a:ext cx="4583100" cy="5143500"/>
          </a:xfrm>
          <a:prstGeom prst="rect">
            <a:avLst/>
          </a:prstGeom>
          <a:solidFill>
            <a:srgbClr val="0764D6"/>
          </a:solidFill>
          <a:ln w="9525" cap="flat" cmpd="sng">
            <a:solidFill>
              <a:schemeClr val="dk2"/>
            </a:solidFill>
            <a:prstDash val="solid"/>
            <a:round/>
            <a:headEnd type="none" w="sm" len="sm"/>
            <a:tailEnd type="none" w="sm" len="sm"/>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58" name="Google Shape;458;p71"/>
          <p:cNvSpPr txBox="1"/>
          <p:nvPr/>
        </p:nvSpPr>
        <p:spPr>
          <a:xfrm>
            <a:off x="4863050" y="165826"/>
            <a:ext cx="3705217" cy="2882173"/>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3600"/>
              <a:buFont typeface="Arial"/>
              <a:buNone/>
            </a:pPr>
            <a:r>
              <a:rPr lang="es" sz="2800" b="0" i="0" u="none" strike="noStrike" cap="none" dirty="0">
                <a:solidFill>
                  <a:schemeClr val="lt1"/>
                </a:solidFill>
                <a:latin typeface="Mulish Black"/>
                <a:ea typeface="Mulish Black"/>
                <a:cs typeface="Mulish Black"/>
                <a:sym typeface="Mulish Black"/>
              </a:rPr>
              <a:t>¿Por qué las pruebas de diagnóstico deberían formar parte de una lista de prioridades contrapuestas?</a:t>
            </a:r>
            <a:endParaRPr sz="2800" b="0" i="0" u="none" strike="noStrike" cap="none" dirty="0">
              <a:solidFill>
                <a:schemeClr val="lt1"/>
              </a:solidFill>
              <a:latin typeface="Mulish Black"/>
              <a:ea typeface="Mulish Black"/>
              <a:cs typeface="Mulish Black"/>
              <a:sym typeface="Mulish Black"/>
            </a:endParaRPr>
          </a:p>
        </p:txBody>
      </p:sp>
      <p:sp>
        <p:nvSpPr>
          <p:cNvPr id="459" name="Google Shape;459;p71"/>
          <p:cNvSpPr txBox="1"/>
          <p:nvPr/>
        </p:nvSpPr>
        <p:spPr>
          <a:xfrm>
            <a:off x="4815635" y="3223600"/>
            <a:ext cx="3908417" cy="1113095"/>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1000"/>
              </a:spcAft>
              <a:buClr>
                <a:srgbClr val="000000"/>
              </a:buClr>
              <a:buSzPts val="1300"/>
              <a:buFont typeface="Arial"/>
              <a:buNone/>
            </a:pPr>
            <a:r>
              <a:rPr lang="es" sz="1300" b="1" i="0" u="none" strike="noStrike" cap="none" dirty="0">
                <a:solidFill>
                  <a:schemeClr val="lt1"/>
                </a:solidFill>
                <a:latin typeface="Nunito"/>
                <a:ea typeface="Nunito"/>
                <a:cs typeface="Nunito"/>
                <a:sym typeface="Nunito"/>
              </a:rPr>
              <a:t>Las prioridades nacionales de salud no pueden lograrse si no se mejora el acceso de todas las personas a pruebas de diagnóstico asequibles y de calidad.</a:t>
            </a:r>
            <a:endParaRPr sz="1300" b="1" i="0" u="none" strike="noStrike" cap="none" dirty="0">
              <a:solidFill>
                <a:schemeClr val="lt1"/>
              </a:solidFill>
              <a:latin typeface="Nunito"/>
              <a:ea typeface="Nunito"/>
              <a:cs typeface="Nunito"/>
              <a:sym typeface="Nunito"/>
            </a:endParaRPr>
          </a:p>
        </p:txBody>
      </p:sp>
      <p:pic>
        <p:nvPicPr>
          <p:cNvPr id="460" name="Google Shape;460;p71"/>
          <p:cNvPicPr preferRelativeResize="0"/>
          <p:nvPr/>
        </p:nvPicPr>
        <p:blipFill rotWithShape="1">
          <a:blip r:embed="rId3">
            <a:alphaModFix/>
          </a:blip>
          <a:srcRect l="20235" r="27959" b="12701"/>
          <a:stretch/>
        </p:blipFill>
        <p:spPr>
          <a:xfrm>
            <a:off x="-5425" y="-14125"/>
            <a:ext cx="4583101" cy="5147838"/>
          </a:xfrm>
          <a:prstGeom prst="rect">
            <a:avLst/>
          </a:prstGeom>
          <a:noFill/>
          <a:ln>
            <a:noFill/>
          </a:ln>
        </p:spPr>
      </p:pic>
      <p:sp>
        <p:nvSpPr>
          <p:cNvPr id="461" name="Google Shape;461;p71"/>
          <p:cNvSpPr txBox="1"/>
          <p:nvPr/>
        </p:nvSpPr>
        <p:spPr>
          <a:xfrm rot="-5400000">
            <a:off x="-760500" y="3987250"/>
            <a:ext cx="1828800" cy="307800"/>
          </a:xfrm>
          <a:prstGeom prst="rect">
            <a:avLst/>
          </a:prstGeom>
          <a:noFill/>
          <a:ln>
            <a:noFill/>
          </a:ln>
        </p:spPr>
        <p:txBody>
          <a:bodyPr spcFirstLastPara="1" wrap="square" lIns="91425" tIns="91425" rIns="91425" bIns="91425" rtlCol="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 sz="800" b="0" i="0" u="none" strike="noStrike" cap="none">
                <a:solidFill>
                  <a:schemeClr val="lt1"/>
                </a:solidFill>
                <a:highlight>
                  <a:srgbClr val="21140C"/>
                </a:highlight>
                <a:latin typeface="Mulish"/>
                <a:ea typeface="Mulish"/>
                <a:cs typeface="Mulish"/>
                <a:sym typeface="Mulish"/>
              </a:rPr>
              <a:t>Fotografía de </a:t>
            </a:r>
            <a:r>
              <a:rPr lang="es" sz="800">
                <a:solidFill>
                  <a:schemeClr val="lt1"/>
                </a:solidFill>
                <a:highlight>
                  <a:srgbClr val="21140C"/>
                </a:highlight>
                <a:latin typeface="Mulish"/>
                <a:ea typeface="Mulish"/>
                <a:cs typeface="Mulish"/>
                <a:sym typeface="Mulish"/>
              </a:rPr>
              <a:t>UNICEF</a:t>
            </a:r>
            <a:endParaRPr sz="800" b="0" i="0" u="none" strike="noStrike" cap="none" dirty="0">
              <a:solidFill>
                <a:schemeClr val="lt1"/>
              </a:solidFill>
              <a:highlight>
                <a:srgbClr val="21140C"/>
              </a:highlight>
              <a:latin typeface="Mulish"/>
              <a:ea typeface="Mulish"/>
              <a:cs typeface="Mulish"/>
              <a:sym typeface="Mulish"/>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72"/>
          <p:cNvSpPr txBox="1"/>
          <p:nvPr/>
        </p:nvSpPr>
        <p:spPr>
          <a:xfrm>
            <a:off x="196427" y="1460850"/>
            <a:ext cx="5730240" cy="836096"/>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1000"/>
              </a:spcAft>
              <a:buClr>
                <a:srgbClr val="000000"/>
              </a:buClr>
              <a:buSzPts val="1200"/>
              <a:buFont typeface="Arial"/>
              <a:buNone/>
            </a:pPr>
            <a:r>
              <a:rPr lang="es" sz="1100" b="0" i="0" u="none" strike="noStrike" cap="none" dirty="0">
                <a:solidFill>
                  <a:srgbClr val="032C52"/>
                </a:solidFill>
                <a:latin typeface="Mulish ExtraBold"/>
                <a:ea typeface="Mulish ExtraBold"/>
                <a:cs typeface="Mulish ExtraBold"/>
                <a:sym typeface="Mulish ExtraBold"/>
              </a:rPr>
              <a:t>“Las pruebas de diagnóstico son cruciales para lograr una asistencia sanitaria de calidad; sin embargo, no se les concede ni el reconocimiento ni los recursos suficientes”. </a:t>
            </a:r>
            <a:r>
              <a:rPr lang="es" sz="800" b="0" i="0" u="none" strike="noStrike" cap="none" dirty="0">
                <a:solidFill>
                  <a:srgbClr val="032C52"/>
                </a:solidFill>
                <a:latin typeface="Mulish ExtraBold"/>
                <a:ea typeface="Mulish ExtraBold"/>
                <a:cs typeface="Mulish ExtraBold"/>
                <a:sym typeface="Mulish ExtraBold"/>
              </a:rPr>
              <a:t>– </a:t>
            </a:r>
            <a:r>
              <a:rPr lang="es" sz="1100" b="0" i="1" u="none" strike="noStrike" cap="none" dirty="0">
                <a:solidFill>
                  <a:srgbClr val="032C52"/>
                </a:solidFill>
                <a:latin typeface="Mulish ExtraBold"/>
                <a:ea typeface="Mulish ExtraBold"/>
                <a:cs typeface="Mulish ExtraBold"/>
                <a:sym typeface="Mulish ExtraBold"/>
              </a:rPr>
              <a:t>The</a:t>
            </a:r>
            <a:r>
              <a:rPr lang="es" sz="800" b="0" i="0" u="none" strike="noStrike" cap="none" dirty="0">
                <a:solidFill>
                  <a:srgbClr val="032C52"/>
                </a:solidFill>
                <a:latin typeface="Mulish ExtraBold"/>
                <a:ea typeface="Mulish ExtraBold"/>
                <a:cs typeface="Mulish ExtraBold"/>
                <a:sym typeface="Mulish ExtraBold"/>
              </a:rPr>
              <a:t> </a:t>
            </a:r>
            <a:r>
              <a:rPr lang="en" sz="1100" b="0" i="1" u="none" strike="noStrike" cap="none" dirty="0">
                <a:solidFill>
                  <a:srgbClr val="032C52"/>
                </a:solidFill>
                <a:latin typeface="Mulish ExtraBold"/>
                <a:ea typeface="Mulish ExtraBold"/>
                <a:cs typeface="Mulish ExtraBold"/>
                <a:sym typeface="Mulish ExtraBold"/>
              </a:rPr>
              <a:t>Lancet</a:t>
            </a:r>
            <a:r>
              <a:rPr lang="en" sz="800" b="0" i="0" u="none" strike="noStrike" cap="none" dirty="0">
                <a:solidFill>
                  <a:srgbClr val="032C52"/>
                </a:solidFill>
                <a:latin typeface="Mulish ExtraBold"/>
                <a:ea typeface="Mulish ExtraBold"/>
                <a:cs typeface="Mulish ExtraBold"/>
                <a:sym typeface="Mulish ExtraBold"/>
              </a:rPr>
              <a:t>, 2021</a:t>
            </a:r>
            <a:endParaRPr sz="800" b="0" i="0" u="none" strike="noStrike" cap="none" dirty="0">
              <a:solidFill>
                <a:srgbClr val="000000"/>
              </a:solidFill>
              <a:latin typeface="Arial"/>
              <a:ea typeface="Arial"/>
              <a:cs typeface="Arial"/>
              <a:sym typeface="Arial"/>
            </a:endParaRPr>
          </a:p>
        </p:txBody>
      </p:sp>
      <p:sp>
        <p:nvSpPr>
          <p:cNvPr id="467" name="Google Shape;467;p72"/>
          <p:cNvSpPr/>
          <p:nvPr/>
        </p:nvSpPr>
        <p:spPr>
          <a:xfrm>
            <a:off x="6045400" y="2551875"/>
            <a:ext cx="3118800" cy="2405100"/>
          </a:xfrm>
          <a:prstGeom prst="rect">
            <a:avLst/>
          </a:prstGeom>
          <a:solidFill>
            <a:srgbClr val="0863D6"/>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68" name="Google Shape;468;p72"/>
          <p:cNvSpPr txBox="1"/>
          <p:nvPr/>
        </p:nvSpPr>
        <p:spPr>
          <a:xfrm>
            <a:off x="261974" y="2075300"/>
            <a:ext cx="3181055" cy="2641719"/>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La </a:t>
            </a:r>
            <a:r>
              <a:rPr lang="es" sz="1100" b="1" i="0" u="none" strike="noStrike" cap="none" dirty="0">
                <a:solidFill>
                  <a:srgbClr val="032C52"/>
                </a:solidFill>
                <a:latin typeface="Nunito"/>
                <a:ea typeface="Nunito"/>
                <a:cs typeface="Nunito"/>
                <a:sym typeface="Nunito"/>
              </a:rPr>
              <a:t>cobertura universal de salud </a:t>
            </a:r>
            <a:r>
              <a:rPr lang="es" sz="1100" b="0" i="0" u="none" strike="noStrike" cap="none" dirty="0">
                <a:solidFill>
                  <a:srgbClr val="032C52"/>
                </a:solidFill>
                <a:latin typeface="Nunito"/>
                <a:ea typeface="Nunito"/>
                <a:cs typeface="Nunito"/>
                <a:sym typeface="Nunito"/>
              </a:rPr>
              <a:t>ha sido un objetivo de gran relevancia en materia salud pública. En este sentido, el mundo reiteró su compromiso de lograrla al firmar la Declaración de Astaná y los </a:t>
            </a:r>
            <a:r>
              <a:rPr lang="es" sz="1100" b="1" i="0" u="none" strike="noStrike" cap="none" dirty="0">
                <a:solidFill>
                  <a:srgbClr val="032C52"/>
                </a:solidFill>
                <a:latin typeface="Nunito"/>
                <a:ea typeface="Nunito"/>
                <a:cs typeface="Nunito"/>
                <a:sym typeface="Nunito"/>
              </a:rPr>
              <a:t>Objetivos de Desarrollo Sostenible</a:t>
            </a:r>
            <a:r>
              <a:rPr lang="es" sz="1100" b="0" i="0" u="none" strike="noStrike" cap="none" dirty="0">
                <a:solidFill>
                  <a:srgbClr val="032C52"/>
                </a:solidFill>
                <a:latin typeface="Nunito"/>
                <a:ea typeface="Nunito"/>
                <a:cs typeface="Nunito"/>
                <a:sym typeface="Nunito"/>
              </a:rPr>
              <a:t> </a:t>
            </a:r>
            <a:r>
              <a:rPr lang="es" sz="1100" b="1" i="0" u="none" strike="noStrike" cap="none" dirty="0">
                <a:solidFill>
                  <a:srgbClr val="032C52"/>
                </a:solidFill>
                <a:latin typeface="Nunito"/>
                <a:ea typeface="Nunito"/>
                <a:cs typeface="Nunito"/>
                <a:sym typeface="Nunito"/>
              </a:rPr>
              <a:t>(ODS) de 2030</a:t>
            </a:r>
            <a:r>
              <a:rPr lang="es" sz="1100" b="0" i="0" u="none" strike="noStrike" cap="none" dirty="0">
                <a:solidFill>
                  <a:srgbClr val="032C52"/>
                </a:solidFill>
                <a:latin typeface="Nunito"/>
                <a:ea typeface="Nunito"/>
                <a:cs typeface="Nunito"/>
                <a:sym typeface="Nunito"/>
              </a:rPr>
              <a:t>.</a:t>
            </a:r>
            <a:endParaRPr sz="110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A medida que los países trabajan para alcanzar los objetivos en materia de atención primaria de salud y cobertura universal de salud, </a:t>
            </a:r>
            <a:r>
              <a:rPr lang="es" sz="1100" b="1" i="0" u="none" strike="noStrike" cap="none" dirty="0">
                <a:solidFill>
                  <a:srgbClr val="032C52"/>
                </a:solidFill>
                <a:latin typeface="Nunito"/>
                <a:ea typeface="Nunito"/>
                <a:cs typeface="Nunito"/>
                <a:sym typeface="Nunito"/>
              </a:rPr>
              <a:t>las pruebas de diagnóstico representan un componente clave</a:t>
            </a:r>
            <a:r>
              <a:rPr lang="es" sz="1100" b="0" i="0" u="none" strike="noStrike" cap="none" dirty="0">
                <a:solidFill>
                  <a:srgbClr val="032C52"/>
                </a:solidFill>
                <a:latin typeface="Nunito"/>
                <a:ea typeface="Nunito"/>
                <a:cs typeface="Nunito"/>
                <a:sym typeface="Nunito"/>
              </a:rPr>
              <a:t> del proceso que permite derivar a las personas que presentan síntomas hacia la asistencia y el tratamiento.</a:t>
            </a:r>
            <a:endParaRPr sz="1100" b="1" i="0" u="none" strike="noStrike" cap="none" dirty="0">
              <a:solidFill>
                <a:srgbClr val="032C52"/>
              </a:solidFill>
              <a:latin typeface="Nunito"/>
              <a:ea typeface="Nunito"/>
              <a:cs typeface="Nunito"/>
              <a:sym typeface="Nunito"/>
            </a:endParaRPr>
          </a:p>
        </p:txBody>
      </p:sp>
      <p:sp>
        <p:nvSpPr>
          <p:cNvPr id="469" name="Google Shape;469;p72"/>
          <p:cNvSpPr txBox="1"/>
          <p:nvPr/>
        </p:nvSpPr>
        <p:spPr>
          <a:xfrm>
            <a:off x="599250" y="534950"/>
            <a:ext cx="5063400"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2800"/>
              <a:buFont typeface="Arial"/>
              <a:buNone/>
            </a:pPr>
            <a:endParaRPr sz="2800" b="0" i="0" u="none" strike="noStrike" cap="none" dirty="0">
              <a:solidFill>
                <a:srgbClr val="0764D6"/>
              </a:solidFill>
              <a:latin typeface="Mulish Black"/>
              <a:ea typeface="Mulish Black"/>
              <a:cs typeface="Mulish Black"/>
              <a:sym typeface="Mulish Black"/>
            </a:endParaRPr>
          </a:p>
        </p:txBody>
      </p:sp>
      <p:sp>
        <p:nvSpPr>
          <p:cNvPr id="470" name="Google Shape;470;p72"/>
          <p:cNvSpPr/>
          <p:nvPr/>
        </p:nvSpPr>
        <p:spPr>
          <a:xfrm>
            <a:off x="599243" y="-533600"/>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71" name="Google Shape;471;p72"/>
          <p:cNvSpPr/>
          <p:nvPr/>
        </p:nvSpPr>
        <p:spPr>
          <a:xfrm>
            <a:off x="3319800"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72" name="Google Shape;472;p72"/>
          <p:cNvSpPr/>
          <p:nvPr/>
        </p:nvSpPr>
        <p:spPr>
          <a:xfrm>
            <a:off x="6040356"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73" name="Google Shape;473;p72"/>
          <p:cNvSpPr/>
          <p:nvPr/>
        </p:nvSpPr>
        <p:spPr>
          <a:xfrm>
            <a:off x="-100" y="4956900"/>
            <a:ext cx="9144000" cy="186600"/>
          </a:xfrm>
          <a:prstGeom prst="rect">
            <a:avLst/>
          </a:prstGeom>
          <a:solidFill>
            <a:srgbClr val="0863D6"/>
          </a:solidFill>
          <a:ln w="9525" cap="flat" cmpd="sng">
            <a:solidFill>
              <a:srgbClr val="0764D6"/>
            </a:solidFill>
            <a:prstDash val="solid"/>
            <a:round/>
            <a:headEnd type="none" w="sm" len="sm"/>
            <a:tailEnd type="none" w="sm" len="sm"/>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74" name="Google Shape;474;p72"/>
          <p:cNvSpPr/>
          <p:nvPr/>
        </p:nvSpPr>
        <p:spPr>
          <a:xfrm>
            <a:off x="7662150" y="0"/>
            <a:ext cx="1481700" cy="186600"/>
          </a:xfrm>
          <a:prstGeom prst="rect">
            <a:avLst/>
          </a:prstGeom>
          <a:solidFill>
            <a:srgbClr val="0863D6"/>
          </a:solidFill>
          <a:ln w="9525" cap="flat" cmpd="sng">
            <a:solidFill>
              <a:srgbClr val="0764D6"/>
            </a:solidFill>
            <a:prstDash val="solid"/>
            <a:round/>
            <a:headEnd type="none" w="sm" len="sm"/>
            <a:tailEnd type="none" w="sm" len="sm"/>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75" name="Google Shape;475;p72"/>
          <p:cNvSpPr txBox="1"/>
          <p:nvPr/>
        </p:nvSpPr>
        <p:spPr>
          <a:xfrm>
            <a:off x="6260701" y="2735000"/>
            <a:ext cx="2679000" cy="20010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s" sz="1600" b="1" i="1" u="none" strike="noStrike" cap="none">
                <a:solidFill>
                  <a:schemeClr val="lt1"/>
                </a:solidFill>
                <a:latin typeface="Calibri"/>
                <a:ea typeface="Calibri"/>
                <a:cs typeface="Calibri"/>
                <a:sym typeface="Calibri"/>
              </a:rPr>
              <a:t>“Se entiende por cobertura sanitaria universal (CSU) que todas las personas tengan acceso al conjunto de servicios de salud de calidad que necesiten y cuando y donde los necesiten”.</a:t>
            </a:r>
            <a:endParaRPr sz="1600" b="1"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r>
              <a:rPr lang="es" sz="1000" b="1" i="1" u="none" strike="noStrike" cap="none">
                <a:solidFill>
                  <a:schemeClr val="lt1"/>
                </a:solidFill>
                <a:latin typeface="Calibri"/>
                <a:ea typeface="Calibri"/>
                <a:cs typeface="Calibri"/>
                <a:sym typeface="Calibri"/>
              </a:rPr>
              <a:t>–OMS, 2022</a:t>
            </a:r>
            <a:endParaRPr sz="1000" b="1" i="1" u="none" strike="noStrike" cap="none" dirty="0">
              <a:solidFill>
                <a:schemeClr val="lt1"/>
              </a:solidFill>
              <a:latin typeface="Calibri"/>
              <a:ea typeface="Calibri"/>
              <a:cs typeface="Calibri"/>
              <a:sym typeface="Calibri"/>
            </a:endParaRPr>
          </a:p>
        </p:txBody>
      </p:sp>
      <p:sp>
        <p:nvSpPr>
          <p:cNvPr id="476" name="Google Shape;476;p72"/>
          <p:cNvSpPr txBox="1"/>
          <p:nvPr/>
        </p:nvSpPr>
        <p:spPr>
          <a:xfrm>
            <a:off x="251363" y="195514"/>
            <a:ext cx="8544900"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s" sz="1400" b="0" i="0" u="none" strike="noStrike" cap="none" dirty="0">
                <a:solidFill>
                  <a:schemeClr val="lt1"/>
                </a:solidFill>
                <a:highlight>
                  <a:srgbClr val="0764D6"/>
                </a:highlight>
                <a:latin typeface="Mulish SemiBold"/>
                <a:ea typeface="Mulish SemiBold"/>
                <a:cs typeface="Mulish SemiBold"/>
                <a:sym typeface="Mulish SemiBold"/>
              </a:rPr>
              <a:t>LAS PRUEBAS DE DIAGNÓSTICO SON UNA PRIORIDAD NACIONAL</a:t>
            </a:r>
            <a:endParaRPr sz="1400" b="0" i="0" u="none" strike="noStrike" cap="none" dirty="0">
              <a:solidFill>
                <a:schemeClr val="lt1"/>
              </a:solidFill>
              <a:highlight>
                <a:srgbClr val="0764D6"/>
              </a:highlight>
              <a:latin typeface="Mulish SemiBold"/>
              <a:ea typeface="Mulish SemiBold"/>
              <a:cs typeface="Mulish SemiBold"/>
              <a:sym typeface="Mulish SemiBold"/>
            </a:endParaRPr>
          </a:p>
        </p:txBody>
      </p:sp>
      <p:pic>
        <p:nvPicPr>
          <p:cNvPr id="477" name="Google Shape;477;p72"/>
          <p:cNvPicPr preferRelativeResize="0"/>
          <p:nvPr/>
        </p:nvPicPr>
        <p:blipFill rotWithShape="1">
          <a:blip r:embed="rId3">
            <a:alphaModFix/>
          </a:blip>
          <a:srcRect l="21881" b="3558"/>
          <a:stretch/>
        </p:blipFill>
        <p:spPr>
          <a:xfrm>
            <a:off x="6040350" y="-14125"/>
            <a:ext cx="3118700" cy="2565999"/>
          </a:xfrm>
          <a:prstGeom prst="rect">
            <a:avLst/>
          </a:prstGeom>
          <a:noFill/>
          <a:ln>
            <a:noFill/>
          </a:ln>
        </p:spPr>
      </p:pic>
      <p:sp>
        <p:nvSpPr>
          <p:cNvPr id="478" name="Google Shape;478;p72"/>
          <p:cNvSpPr txBox="1"/>
          <p:nvPr/>
        </p:nvSpPr>
        <p:spPr>
          <a:xfrm>
            <a:off x="261975" y="447920"/>
            <a:ext cx="5664692" cy="101293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s" sz="2400" b="0" i="0" u="none" strike="noStrike" cap="none" dirty="0">
                <a:solidFill>
                  <a:srgbClr val="0764D6"/>
                </a:solidFill>
                <a:latin typeface="Mulish Black"/>
                <a:ea typeface="Mulish Black"/>
                <a:cs typeface="Mulish Black"/>
                <a:sym typeface="Mulish Black"/>
              </a:rPr>
              <a:t>Las pruebas de diagnóstico son fundamentales para lograr la cobertura universal de salud</a:t>
            </a:r>
            <a:endParaRPr sz="2400" b="0" i="0" u="none" strike="noStrike" cap="none" dirty="0">
              <a:solidFill>
                <a:srgbClr val="0764D6"/>
              </a:solidFill>
              <a:latin typeface="Mulish Black"/>
              <a:ea typeface="Mulish Black"/>
              <a:cs typeface="Mulish Black"/>
              <a:sym typeface="Mulish Black"/>
            </a:endParaRPr>
          </a:p>
        </p:txBody>
      </p:sp>
      <p:sp>
        <p:nvSpPr>
          <p:cNvPr id="479" name="Google Shape;479;p72"/>
          <p:cNvSpPr txBox="1"/>
          <p:nvPr/>
        </p:nvSpPr>
        <p:spPr>
          <a:xfrm>
            <a:off x="3495039" y="2071900"/>
            <a:ext cx="2493527" cy="2810996"/>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Los ODS de 2015 establecen: “Lograr la cobertura sanitaria universal, incluida la protección contra los riesgos financieros, el acceso a </a:t>
            </a:r>
            <a:r>
              <a:rPr lang="es" sz="1100" b="1" i="0" u="none" strike="noStrike" cap="none" dirty="0">
                <a:solidFill>
                  <a:srgbClr val="032C52"/>
                </a:solidFill>
                <a:latin typeface="Nunito"/>
                <a:ea typeface="Nunito"/>
                <a:cs typeface="Nunito"/>
                <a:sym typeface="Nunito"/>
              </a:rPr>
              <a:t>servicios de salud esenciales de calidad</a:t>
            </a:r>
            <a:r>
              <a:rPr lang="es" sz="1100" b="0" i="0" u="none" strike="noStrike" cap="none" dirty="0">
                <a:solidFill>
                  <a:srgbClr val="032C52"/>
                </a:solidFill>
                <a:latin typeface="Nunito"/>
                <a:ea typeface="Nunito"/>
                <a:cs typeface="Nunito"/>
                <a:sym typeface="Nunito"/>
              </a:rPr>
              <a:t> y el acceso a medicamentos y vacunas inocuos, eficaces, asequibles y de calidad para todos”.</a:t>
            </a:r>
            <a:endParaRPr sz="110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La Declaración de Astaná de 2018 dispone: “Los servicios de promoción, prevención, curación y rehabilitación, y la atención paliativa, deben ser accesibles a todos”.</a:t>
            </a:r>
            <a:endParaRPr sz="1100" b="0" i="0" u="none" strike="noStrike" cap="none" dirty="0">
              <a:solidFill>
                <a:srgbClr val="032C52"/>
              </a:solidFill>
              <a:latin typeface="Nunito"/>
              <a:ea typeface="Nunito"/>
              <a:cs typeface="Nunito"/>
              <a:sym typeface="Nunito"/>
            </a:endParaRPr>
          </a:p>
        </p:txBody>
      </p:sp>
      <p:pic>
        <p:nvPicPr>
          <p:cNvPr id="480" name="Google Shape;480;p72"/>
          <p:cNvPicPr preferRelativeResize="0"/>
          <p:nvPr/>
        </p:nvPicPr>
        <p:blipFill rotWithShape="1">
          <a:blip r:embed="rId4">
            <a:alphaModFix/>
          </a:blip>
          <a:srcRect/>
          <a:stretch/>
        </p:blipFill>
        <p:spPr>
          <a:xfrm>
            <a:off x="6040575" y="-14125"/>
            <a:ext cx="3170258" cy="2566001"/>
          </a:xfrm>
          <a:prstGeom prst="rect">
            <a:avLst/>
          </a:prstGeom>
          <a:noFill/>
          <a:ln>
            <a:noFill/>
          </a:ln>
        </p:spPr>
      </p:pic>
      <p:sp>
        <p:nvSpPr>
          <p:cNvPr id="481" name="Google Shape;481;p72"/>
          <p:cNvSpPr txBox="1"/>
          <p:nvPr/>
        </p:nvSpPr>
        <p:spPr>
          <a:xfrm rot="534">
            <a:off x="7233799" y="2284550"/>
            <a:ext cx="1930200" cy="276900"/>
          </a:xfrm>
          <a:prstGeom prst="rect">
            <a:avLst/>
          </a:prstGeom>
          <a:noFill/>
          <a:ln>
            <a:noFill/>
          </a:ln>
        </p:spPr>
        <p:txBody>
          <a:bodyPr spcFirstLastPara="1" wrap="square" lIns="91425" tIns="91425" rIns="91425" bIns="91425" rtlCol="0" anchor="t" anchorCtr="0">
            <a:spAutoFit/>
          </a:bodyPr>
          <a:lstStyle/>
          <a:p>
            <a:pPr marL="0" marR="0" lvl="0" indent="0" algn="r" rtl="0">
              <a:lnSpc>
                <a:spcPct val="100000"/>
              </a:lnSpc>
              <a:spcBef>
                <a:spcPts val="0"/>
              </a:spcBef>
              <a:spcAft>
                <a:spcPts val="0"/>
              </a:spcAft>
              <a:buClr>
                <a:srgbClr val="000000"/>
              </a:buClr>
              <a:buSzPts val="600"/>
              <a:buFont typeface="Arial"/>
              <a:buNone/>
            </a:pPr>
            <a:r>
              <a:rPr lang="es" sz="600" b="0" i="0" u="none" strike="noStrike" cap="none">
                <a:solidFill>
                  <a:schemeClr val="lt1"/>
                </a:solidFill>
                <a:highlight>
                  <a:schemeClr val="accent2"/>
                </a:highlight>
                <a:latin typeface="Nunito"/>
                <a:ea typeface="Nunito"/>
                <a:cs typeface="Nunito"/>
                <a:sym typeface="Nunito"/>
              </a:rPr>
              <a:t>Créditos de la fotografía: http://socisdg.com</a:t>
            </a:r>
            <a:endParaRPr sz="600" b="0" i="0" u="none" strike="noStrike" cap="none" dirty="0">
              <a:solidFill>
                <a:schemeClr val="lt1"/>
              </a:solidFill>
              <a:highlight>
                <a:schemeClr val="accent2"/>
              </a:highlight>
              <a:latin typeface="Nunito"/>
              <a:ea typeface="Nunito"/>
              <a:cs typeface="Nunito"/>
              <a:sym typeface="Nunito"/>
            </a:endParaRPr>
          </a:p>
        </p:txBody>
      </p:sp>
      <p:sp>
        <p:nvSpPr>
          <p:cNvPr id="482" name="Google Shape;482;p72"/>
          <p:cNvSpPr txBox="1"/>
          <p:nvPr/>
        </p:nvSpPr>
        <p:spPr>
          <a:xfrm>
            <a:off x="-100" y="4646245"/>
            <a:ext cx="8433000" cy="3693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032C52"/>
                </a:solidFill>
                <a:latin typeface="Mulish Light"/>
                <a:ea typeface="Mulish Light"/>
                <a:cs typeface="Mulish Light"/>
                <a:sym typeface="Mulish Light"/>
              </a:rPr>
              <a:t>Referencia: </a:t>
            </a:r>
            <a:endParaRPr sz="600" b="0" i="0" u="none" strike="noStrike" cap="none" dirty="0">
              <a:solidFill>
                <a:srgbClr val="032C52"/>
              </a:solidFill>
              <a:latin typeface="Mulish Light"/>
              <a:ea typeface="Mulish Light"/>
              <a:cs typeface="Mulish Light"/>
              <a:sym typeface="Mulish Light"/>
            </a:endParaRPr>
          </a:p>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032C52"/>
                </a:solidFill>
                <a:latin typeface="Mulish Light"/>
                <a:ea typeface="Mulish Light"/>
                <a:cs typeface="Mulish Light"/>
                <a:sym typeface="Mulish Light"/>
              </a:rPr>
              <a:t>“Cobertura sanitaria universal”, OMS, 2022</a:t>
            </a:r>
            <a:endParaRPr sz="600" b="0" i="0" u="none" strike="noStrike" cap="none" dirty="0">
              <a:solidFill>
                <a:srgbClr val="032C52"/>
              </a:solidFill>
              <a:latin typeface="Mulish Light"/>
              <a:ea typeface="Mulish Light"/>
              <a:cs typeface="Mulish Light"/>
              <a:sym typeface="Mulish Ligh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87" name="Google Shape;487;p73"/>
          <p:cNvPicPr preferRelativeResize="0"/>
          <p:nvPr/>
        </p:nvPicPr>
        <p:blipFill rotWithShape="1">
          <a:blip r:embed="rId3">
            <a:alphaModFix/>
          </a:blip>
          <a:srcRect l="8375" r="7956"/>
          <a:stretch/>
        </p:blipFill>
        <p:spPr>
          <a:xfrm>
            <a:off x="6040350" y="-14125"/>
            <a:ext cx="3129000" cy="2566000"/>
          </a:xfrm>
          <a:prstGeom prst="rect">
            <a:avLst/>
          </a:prstGeom>
          <a:noFill/>
          <a:ln>
            <a:noFill/>
          </a:ln>
        </p:spPr>
      </p:pic>
      <p:sp>
        <p:nvSpPr>
          <p:cNvPr id="488" name="Google Shape;488;p73"/>
          <p:cNvSpPr/>
          <p:nvPr/>
        </p:nvSpPr>
        <p:spPr>
          <a:xfrm>
            <a:off x="6035150" y="2551875"/>
            <a:ext cx="3129000" cy="2405100"/>
          </a:xfrm>
          <a:prstGeom prst="rect">
            <a:avLst/>
          </a:prstGeom>
          <a:solidFill>
            <a:srgbClr val="0863D6"/>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89" name="Google Shape;489;p73"/>
          <p:cNvSpPr txBox="1"/>
          <p:nvPr/>
        </p:nvSpPr>
        <p:spPr>
          <a:xfrm>
            <a:off x="201566" y="1429063"/>
            <a:ext cx="2636462" cy="327779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Cada vez que una persona se hace una prueba, </a:t>
            </a:r>
            <a:r>
              <a:rPr lang="es" sz="1100" b="1" i="0" u="none" strike="noStrike" cap="none" dirty="0">
                <a:solidFill>
                  <a:srgbClr val="032C52"/>
                </a:solidFill>
                <a:latin typeface="Nunito"/>
                <a:ea typeface="Nunito"/>
                <a:cs typeface="Nunito"/>
                <a:sym typeface="Nunito"/>
              </a:rPr>
              <a:t>los resultados generan datos de gran relevancia</a:t>
            </a:r>
            <a:r>
              <a:rPr lang="es" sz="1100" b="0" i="0" u="none" strike="noStrike" cap="none" dirty="0">
                <a:solidFill>
                  <a:srgbClr val="032C52"/>
                </a:solidFill>
                <a:latin typeface="Nunito"/>
                <a:ea typeface="Nunito"/>
                <a:cs typeface="Nunito"/>
                <a:sym typeface="Nunito"/>
              </a:rPr>
              <a:t>.</a:t>
            </a:r>
            <a:endParaRPr sz="1100" b="1"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Si estos datos se recopilan y analizan a través de los sistemas nacionales de vigilancia, proporcionan </a:t>
            </a:r>
            <a:r>
              <a:rPr lang="es" sz="1100" b="1" i="0" u="none" strike="noStrike" cap="none" dirty="0">
                <a:solidFill>
                  <a:srgbClr val="032C52"/>
                </a:solidFill>
                <a:latin typeface="Nunito"/>
                <a:ea typeface="Nunito"/>
                <a:cs typeface="Nunito"/>
                <a:sym typeface="Nunito"/>
              </a:rPr>
              <a:t>información valiosa</a:t>
            </a:r>
            <a:r>
              <a:rPr lang="es" sz="1100" b="0" i="0" u="none" strike="noStrike" cap="none" dirty="0">
                <a:solidFill>
                  <a:srgbClr val="032C52"/>
                </a:solidFill>
                <a:latin typeface="Nunito"/>
                <a:ea typeface="Nunito"/>
                <a:cs typeface="Nunito"/>
                <a:sym typeface="Nunito"/>
              </a:rPr>
              <a:t> sobre la incidencia de las enfermedades y también permiten orientar la asignación de los recursos de salud pública.</a:t>
            </a:r>
            <a:endParaRPr sz="110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Así pues, durante la pandemia de COVID-19, los países que disponían de datos procedentes de las pruebas de diagnóstico estuvieron mejor preparados para gestionar la pandemia.</a:t>
            </a:r>
            <a:endParaRPr sz="1100" b="1" i="0" u="none" strike="noStrike" cap="none" dirty="0">
              <a:solidFill>
                <a:srgbClr val="032C52"/>
              </a:solidFill>
              <a:latin typeface="Nunito"/>
              <a:ea typeface="Nunito"/>
              <a:cs typeface="Nunito"/>
              <a:sym typeface="Nunito"/>
            </a:endParaRPr>
          </a:p>
        </p:txBody>
      </p:sp>
      <p:sp>
        <p:nvSpPr>
          <p:cNvPr id="490" name="Google Shape;490;p73"/>
          <p:cNvSpPr txBox="1"/>
          <p:nvPr/>
        </p:nvSpPr>
        <p:spPr>
          <a:xfrm>
            <a:off x="226365" y="534950"/>
            <a:ext cx="5652887"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s" sz="2400" b="0" i="0" u="none" strike="noStrike" cap="none" dirty="0">
                <a:solidFill>
                  <a:srgbClr val="0764D6"/>
                </a:solidFill>
                <a:latin typeface="Mulish Black"/>
                <a:ea typeface="Mulish Black"/>
                <a:cs typeface="Mulish Black"/>
                <a:sym typeface="Mulish Black"/>
              </a:rPr>
              <a:t>Las pruebas de diagnóstico generan datos de vigilancia de gran valor</a:t>
            </a:r>
            <a:endParaRPr sz="2400" b="0" i="0" u="none" strike="noStrike" cap="none" dirty="0">
              <a:solidFill>
                <a:srgbClr val="0764D6"/>
              </a:solidFill>
              <a:latin typeface="Mulish Black"/>
              <a:ea typeface="Mulish Black"/>
              <a:cs typeface="Mulish Black"/>
              <a:sym typeface="Mulish Black"/>
            </a:endParaRPr>
          </a:p>
        </p:txBody>
      </p:sp>
      <p:sp>
        <p:nvSpPr>
          <p:cNvPr id="491" name="Google Shape;491;p73"/>
          <p:cNvSpPr/>
          <p:nvPr/>
        </p:nvSpPr>
        <p:spPr>
          <a:xfrm>
            <a:off x="599243" y="-533600"/>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92" name="Google Shape;492;p73"/>
          <p:cNvSpPr/>
          <p:nvPr/>
        </p:nvSpPr>
        <p:spPr>
          <a:xfrm>
            <a:off x="3319800"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93" name="Google Shape;493;p73"/>
          <p:cNvSpPr/>
          <p:nvPr/>
        </p:nvSpPr>
        <p:spPr>
          <a:xfrm>
            <a:off x="6040356"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94" name="Google Shape;494;p73"/>
          <p:cNvSpPr/>
          <p:nvPr/>
        </p:nvSpPr>
        <p:spPr>
          <a:xfrm>
            <a:off x="-100" y="4956900"/>
            <a:ext cx="9144000" cy="186600"/>
          </a:xfrm>
          <a:prstGeom prst="rect">
            <a:avLst/>
          </a:prstGeom>
          <a:solidFill>
            <a:srgbClr val="0863D6"/>
          </a:solidFill>
          <a:ln w="9525" cap="flat" cmpd="sng">
            <a:solidFill>
              <a:srgbClr val="0764D6"/>
            </a:solidFill>
            <a:prstDash val="solid"/>
            <a:round/>
            <a:headEnd type="none" w="sm" len="sm"/>
            <a:tailEnd type="none" w="sm" len="sm"/>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95" name="Google Shape;495;p73"/>
          <p:cNvSpPr txBox="1"/>
          <p:nvPr/>
        </p:nvSpPr>
        <p:spPr>
          <a:xfrm>
            <a:off x="226366" y="171225"/>
            <a:ext cx="8544900"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s" sz="1400" b="0" i="0" u="none" strike="noStrike" cap="none" dirty="0">
                <a:solidFill>
                  <a:schemeClr val="lt1"/>
                </a:solidFill>
                <a:highlight>
                  <a:srgbClr val="0764D6"/>
                </a:highlight>
                <a:latin typeface="Mulish SemiBold"/>
                <a:ea typeface="Mulish SemiBold"/>
                <a:cs typeface="Mulish SemiBold"/>
                <a:sym typeface="Mulish SemiBold"/>
              </a:rPr>
              <a:t>LAS PRUEBAS DE DIAGNÓSTICO SON UNA PRIORIDAD NACIONAL</a:t>
            </a:r>
            <a:endParaRPr sz="1400" b="0" i="0" u="none" strike="noStrike" cap="none" dirty="0">
              <a:solidFill>
                <a:schemeClr val="lt1"/>
              </a:solidFill>
              <a:highlight>
                <a:srgbClr val="0764D6"/>
              </a:highlight>
              <a:latin typeface="Mulish SemiBold"/>
              <a:ea typeface="Mulish SemiBold"/>
              <a:cs typeface="Mulish SemiBold"/>
              <a:sym typeface="Mulish SemiBold"/>
            </a:endParaRPr>
          </a:p>
        </p:txBody>
      </p:sp>
      <p:sp>
        <p:nvSpPr>
          <p:cNvPr id="496" name="Google Shape;496;p73"/>
          <p:cNvSpPr txBox="1"/>
          <p:nvPr/>
        </p:nvSpPr>
        <p:spPr>
          <a:xfrm>
            <a:off x="2944979" y="1429063"/>
            <a:ext cx="2879221" cy="3657381"/>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Emplear pruebas de diagnóstico como mecanismo para </a:t>
            </a:r>
            <a:r>
              <a:rPr lang="es" sz="1100" b="1" i="0" u="none" strike="noStrike" cap="none" dirty="0">
                <a:solidFill>
                  <a:srgbClr val="032C52"/>
                </a:solidFill>
                <a:latin typeface="Nunito"/>
                <a:ea typeface="Nunito"/>
                <a:cs typeface="Nunito"/>
                <a:sym typeface="Nunito"/>
              </a:rPr>
              <a:t>gestionar y combatir los brotes epidémicos de forma eficiente</a:t>
            </a:r>
            <a:r>
              <a:rPr lang="es" sz="1100" b="0" i="0" u="none" strike="noStrike" cap="none" dirty="0">
                <a:solidFill>
                  <a:srgbClr val="032C52"/>
                </a:solidFill>
                <a:latin typeface="Nunito"/>
                <a:ea typeface="Nunito"/>
                <a:cs typeface="Nunito"/>
                <a:sym typeface="Nunito"/>
              </a:rPr>
              <a:t> resulta fundamental para lograr que el sistema sanitario sea resiliente y cuente con capacidad de respuesta, así como para alcanzar las metas prioritarias en materia de salud, relativas a las enfermedades infecciosas</a:t>
            </a:r>
            <a:r>
              <a:rPr lang="es" sz="1100" dirty="0">
                <a:solidFill>
                  <a:srgbClr val="032C52"/>
                </a:solidFill>
                <a:latin typeface="Nunito"/>
                <a:ea typeface="Nunito"/>
                <a:cs typeface="Nunito"/>
                <a:sym typeface="Nunito"/>
              </a:rPr>
              <a:t>.</a:t>
            </a:r>
            <a:r>
              <a:rPr lang="es" sz="1100" b="0" i="0" u="none" strike="noStrike" cap="none" dirty="0">
                <a:solidFill>
                  <a:srgbClr val="032C52"/>
                </a:solidFill>
                <a:latin typeface="Nunito"/>
                <a:ea typeface="Nunito"/>
                <a:cs typeface="Nunito"/>
                <a:sym typeface="Nunito"/>
              </a:rPr>
              <a:t> </a:t>
            </a:r>
            <a:endParaRPr sz="110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La pandemia ha permitido extraer diversas lecciones, entre otras, ha servido para recordar a los asociados del ámbito de la salud de todo el mundo que los datos de las pruebas de diagnóstico son cruciales. </a:t>
            </a:r>
            <a:r>
              <a:rPr lang="es" sz="1100" b="1" i="0" u="none" strike="noStrike" cap="none" dirty="0">
                <a:solidFill>
                  <a:srgbClr val="032C52"/>
                </a:solidFill>
                <a:latin typeface="Nunito"/>
                <a:ea typeface="Nunito"/>
                <a:cs typeface="Nunito"/>
                <a:sym typeface="Nunito"/>
              </a:rPr>
              <a:t>Proporcionar acceso a pruebas de diagnóstico y realizar dichas pruebas son dos condiciones necesarias para lograr la preparación y respuesta frente a las pandemias.</a:t>
            </a:r>
            <a:endParaRPr sz="1100" b="1" i="0" u="none" strike="noStrike" cap="none" dirty="0">
              <a:solidFill>
                <a:srgbClr val="032C52"/>
              </a:solidFill>
              <a:latin typeface="Nunito"/>
              <a:ea typeface="Nunito"/>
              <a:cs typeface="Nunito"/>
              <a:sym typeface="Nunito"/>
            </a:endParaRPr>
          </a:p>
        </p:txBody>
      </p:sp>
      <p:sp>
        <p:nvSpPr>
          <p:cNvPr id="497" name="Google Shape;497;p73"/>
          <p:cNvSpPr txBox="1"/>
          <p:nvPr/>
        </p:nvSpPr>
        <p:spPr>
          <a:xfrm>
            <a:off x="6317451" y="2735000"/>
            <a:ext cx="2622300" cy="20934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s" sz="1600" b="1" i="1" u="none" strike="noStrike" cap="none" dirty="0">
                <a:solidFill>
                  <a:schemeClr val="lt1"/>
                </a:solidFill>
                <a:latin typeface="Calibri"/>
                <a:ea typeface="Calibri"/>
                <a:cs typeface="Calibri"/>
                <a:sym typeface="Calibri"/>
              </a:rPr>
              <a:t>“Las pruebas de diagnóstico son fundamentales para la cobertura universal de salud, la salud pública, la epidemiología y la seguridad sanitaria mundial, y resultan cruciales para la detección y la vigilancia de enfermedades”.</a:t>
            </a:r>
            <a:endParaRPr sz="1600" b="1"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s" sz="1200" b="0" i="0" u="none" strike="noStrike" cap="none" dirty="0">
                <a:solidFill>
                  <a:schemeClr val="lt1"/>
                </a:solidFill>
                <a:latin typeface="Calibri"/>
                <a:ea typeface="Calibri"/>
                <a:cs typeface="Calibri"/>
                <a:sym typeface="Calibri"/>
              </a:rPr>
              <a:t>–</a:t>
            </a:r>
            <a:r>
              <a:rPr lang="en" sz="1200" b="0" i="1" u="none" strike="noStrike" cap="none" dirty="0">
                <a:solidFill>
                  <a:schemeClr val="lt1"/>
                </a:solidFill>
                <a:latin typeface="Calibri"/>
                <a:ea typeface="Calibri"/>
                <a:cs typeface="Calibri"/>
                <a:sym typeface="Calibri"/>
              </a:rPr>
              <a:t>The</a:t>
            </a:r>
            <a:r>
              <a:rPr lang="en" sz="1200" b="0" i="0" u="none" strike="noStrike" cap="none" dirty="0">
                <a:solidFill>
                  <a:schemeClr val="lt1"/>
                </a:solidFill>
                <a:latin typeface="Calibri"/>
                <a:ea typeface="Calibri"/>
                <a:cs typeface="Calibri"/>
                <a:sym typeface="Calibri"/>
              </a:rPr>
              <a:t> </a:t>
            </a:r>
            <a:r>
              <a:rPr lang="en" sz="1200" b="0" i="1" u="none" strike="noStrike" cap="none" dirty="0">
                <a:solidFill>
                  <a:schemeClr val="lt1"/>
                </a:solidFill>
                <a:latin typeface="Calibri"/>
                <a:ea typeface="Calibri"/>
                <a:cs typeface="Calibri"/>
                <a:sym typeface="Calibri"/>
              </a:rPr>
              <a:t>Lancet</a:t>
            </a:r>
            <a:r>
              <a:rPr lang="en" sz="1200" b="0" i="0" u="none" strike="noStrike" cap="none" dirty="0">
                <a:solidFill>
                  <a:schemeClr val="lt1"/>
                </a:solidFill>
                <a:latin typeface="Calibri"/>
                <a:ea typeface="Calibri"/>
                <a:cs typeface="Calibri"/>
                <a:sym typeface="Calibri"/>
              </a:rPr>
              <a:t>, 2021.</a:t>
            </a:r>
            <a:endParaRPr sz="1200" b="0" i="0" u="none" strike="noStrike" cap="none" dirty="0">
              <a:solidFill>
                <a:schemeClr val="lt1"/>
              </a:solidFill>
              <a:latin typeface="Calibri"/>
              <a:ea typeface="Calibri"/>
              <a:cs typeface="Calibri"/>
              <a:sym typeface="Calibri"/>
            </a:endParaRPr>
          </a:p>
        </p:txBody>
      </p:sp>
      <p:sp>
        <p:nvSpPr>
          <p:cNvPr id="498" name="Google Shape;498;p73"/>
          <p:cNvSpPr txBox="1"/>
          <p:nvPr/>
        </p:nvSpPr>
        <p:spPr>
          <a:xfrm rot="534">
            <a:off x="7233799" y="2284550"/>
            <a:ext cx="1930200" cy="276900"/>
          </a:xfrm>
          <a:prstGeom prst="rect">
            <a:avLst/>
          </a:prstGeom>
          <a:noFill/>
          <a:ln>
            <a:noFill/>
          </a:ln>
        </p:spPr>
        <p:txBody>
          <a:bodyPr spcFirstLastPara="1" wrap="square" lIns="91425" tIns="91425" rIns="91425" bIns="91425" rtlCol="0" anchor="t" anchorCtr="0">
            <a:spAutoFit/>
          </a:bodyPr>
          <a:lstStyle/>
          <a:p>
            <a:pPr marL="0" marR="0" lvl="0" indent="0" algn="r" rtl="0">
              <a:lnSpc>
                <a:spcPct val="100000"/>
              </a:lnSpc>
              <a:spcBef>
                <a:spcPts val="0"/>
              </a:spcBef>
              <a:spcAft>
                <a:spcPts val="0"/>
              </a:spcAft>
              <a:buClr>
                <a:srgbClr val="000000"/>
              </a:buClr>
              <a:buSzPts val="600"/>
              <a:buFont typeface="Arial"/>
              <a:buNone/>
            </a:pPr>
            <a:r>
              <a:rPr lang="es" sz="600" b="0" i="0" u="none" strike="noStrike" cap="none">
                <a:solidFill>
                  <a:schemeClr val="lt1"/>
                </a:solidFill>
                <a:highlight>
                  <a:schemeClr val="accent2"/>
                </a:highlight>
                <a:latin typeface="Nunito"/>
                <a:ea typeface="Nunito"/>
                <a:cs typeface="Nunito"/>
                <a:sym typeface="Nunito"/>
              </a:rPr>
              <a:t>Créditos de la fotografía: David Rochkind; Institutos Nacionales de la Salud</a:t>
            </a:r>
            <a:endParaRPr sz="600" b="0" i="0" u="none" strike="noStrike" cap="none" dirty="0">
              <a:solidFill>
                <a:schemeClr val="lt1"/>
              </a:solidFill>
              <a:highlight>
                <a:schemeClr val="accent2"/>
              </a:highlight>
              <a:latin typeface="Nunito"/>
              <a:ea typeface="Nunito"/>
              <a:cs typeface="Nunito"/>
              <a:sym typeface="Nunito"/>
            </a:endParaRPr>
          </a:p>
        </p:txBody>
      </p:sp>
      <p:sp>
        <p:nvSpPr>
          <p:cNvPr id="499" name="Google Shape;499;p73"/>
          <p:cNvSpPr txBox="1"/>
          <p:nvPr/>
        </p:nvSpPr>
        <p:spPr>
          <a:xfrm>
            <a:off x="-100" y="4646245"/>
            <a:ext cx="8433000" cy="3693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032C52"/>
                </a:solidFill>
                <a:latin typeface="Mulish Light"/>
                <a:ea typeface="Mulish Light"/>
                <a:cs typeface="Mulish Light"/>
                <a:sym typeface="Mulish Light"/>
              </a:rPr>
              <a:t>Referencia: </a:t>
            </a:r>
            <a:endParaRPr sz="600" b="0" i="0" u="none" strike="noStrike" cap="none" dirty="0">
              <a:solidFill>
                <a:srgbClr val="032C52"/>
              </a:solidFill>
              <a:latin typeface="Mulish Light"/>
              <a:ea typeface="Mulish Light"/>
              <a:cs typeface="Mulish Light"/>
              <a:sym typeface="Mulish Light"/>
            </a:endParaRPr>
          </a:p>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032C52"/>
                </a:solidFill>
                <a:latin typeface="Mulish Light"/>
                <a:ea typeface="Mulish Light"/>
                <a:cs typeface="Mulish Light"/>
                <a:sym typeface="Mulish Light"/>
              </a:rPr>
              <a:t>“Lancet Commission on Diagnostics: transforming access to diagnostics”</a:t>
            </a:r>
            <a:r>
              <a:rPr lang="en" sz="600" b="0" i="1" u="none" strike="noStrike" cap="none">
                <a:solidFill>
                  <a:srgbClr val="032C52"/>
                </a:solidFill>
                <a:latin typeface="Mulish Light"/>
                <a:ea typeface="Mulish Light"/>
                <a:cs typeface="Mulish Light"/>
                <a:sym typeface="Mulish Light"/>
              </a:rPr>
              <a:t> </a:t>
            </a:r>
            <a:r>
              <a:rPr lang="en" sz="600" b="0" i="0" u="none" strike="noStrike" cap="none">
                <a:solidFill>
                  <a:srgbClr val="032C52"/>
                </a:solidFill>
                <a:latin typeface="Mulish Light"/>
                <a:ea typeface="Mulish Light"/>
                <a:cs typeface="Mulish Light"/>
                <a:sym typeface="Mulish Light"/>
              </a:rPr>
              <a:t>(2021).</a:t>
            </a:r>
            <a:endParaRPr sz="600" b="0" i="0" u="none" strike="noStrike" cap="none" dirty="0">
              <a:solidFill>
                <a:srgbClr val="032C52"/>
              </a:solidFill>
              <a:latin typeface="Mulish Light"/>
              <a:ea typeface="Mulish Light"/>
              <a:cs typeface="Mulish Light"/>
              <a:sym typeface="Mulish Ligh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74"/>
          <p:cNvSpPr/>
          <p:nvPr/>
        </p:nvSpPr>
        <p:spPr>
          <a:xfrm>
            <a:off x="6040350" y="2551875"/>
            <a:ext cx="3123900" cy="2405100"/>
          </a:xfrm>
          <a:prstGeom prst="rect">
            <a:avLst/>
          </a:prstGeom>
          <a:solidFill>
            <a:srgbClr val="0863D6"/>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05" name="Google Shape;505;p74"/>
          <p:cNvSpPr txBox="1"/>
          <p:nvPr/>
        </p:nvSpPr>
        <p:spPr>
          <a:xfrm>
            <a:off x="193874" y="1597166"/>
            <a:ext cx="2456641" cy="3616344"/>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El acceso integrado a las pruebas de diagnóstico de diversas enfermedades es clave para lograr </a:t>
            </a:r>
            <a:r>
              <a:rPr lang="es" sz="1100" b="1" i="0" u="none" strike="noStrike" cap="none" dirty="0">
                <a:solidFill>
                  <a:srgbClr val="032C52"/>
                </a:solidFill>
                <a:latin typeface="Nunito"/>
                <a:ea typeface="Nunito"/>
                <a:cs typeface="Nunito"/>
                <a:sym typeface="Nunito"/>
              </a:rPr>
              <a:t>la preparación frente a pandemias, la atención médica integral de las enfermedades infecciosas y la resiliencia de los sistemas sanitarios</a:t>
            </a:r>
            <a:r>
              <a:rPr lang="es" sz="1100" b="0" i="0" u="none" strike="noStrike" cap="none" dirty="0">
                <a:solidFill>
                  <a:srgbClr val="032C52"/>
                </a:solidFill>
                <a:latin typeface="Nunito"/>
                <a:ea typeface="Nunito"/>
                <a:cs typeface="Nunito"/>
                <a:sym typeface="Nunito"/>
              </a:rPr>
              <a:t>.  </a:t>
            </a:r>
            <a:endParaRPr sz="110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En este momento, muchos países están comprobando las ventajas de haber realizado pruebas de diagnóstico integradas de la COVID-19 durante la pandemia, así como de otras enfermedades con síntomas similares. Esto incluye la ampliación de la infraestructura y la fuerza de trabajo para las pruebas.</a:t>
            </a:r>
            <a:endParaRPr sz="110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100"/>
              <a:buFont typeface="Arial"/>
              <a:buNone/>
            </a:pPr>
            <a:endParaRPr sz="1100" b="0" i="0" u="none" strike="noStrike" cap="none" dirty="0">
              <a:solidFill>
                <a:srgbClr val="032C52"/>
              </a:solidFill>
              <a:latin typeface="Nunito"/>
              <a:ea typeface="Nunito"/>
              <a:cs typeface="Nunito"/>
              <a:sym typeface="Nunito"/>
            </a:endParaRPr>
          </a:p>
        </p:txBody>
      </p:sp>
      <p:sp>
        <p:nvSpPr>
          <p:cNvPr id="506" name="Google Shape;506;p74"/>
          <p:cNvSpPr txBox="1"/>
          <p:nvPr/>
        </p:nvSpPr>
        <p:spPr>
          <a:xfrm>
            <a:off x="208394" y="534950"/>
            <a:ext cx="5535070"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s" sz="2000" b="0" i="0" u="none" strike="noStrike" cap="none" dirty="0">
                <a:solidFill>
                  <a:srgbClr val="0764D6"/>
                </a:solidFill>
                <a:latin typeface="Mulish Black"/>
                <a:ea typeface="Mulish Black"/>
                <a:cs typeface="Mulish Black"/>
                <a:sym typeface="Mulish Black"/>
              </a:rPr>
              <a:t>Integrar las pruebas de diagnóstico permite que la planificación y la prestación de servicios sean más eficientes</a:t>
            </a:r>
            <a:endParaRPr sz="2000" b="0" i="0" u="none" strike="noStrike" cap="none" dirty="0">
              <a:solidFill>
                <a:srgbClr val="0764D6"/>
              </a:solidFill>
              <a:latin typeface="Mulish Black"/>
              <a:ea typeface="Mulish Black"/>
              <a:cs typeface="Mulish Black"/>
              <a:sym typeface="Mulish Black"/>
            </a:endParaRPr>
          </a:p>
        </p:txBody>
      </p:sp>
      <p:sp>
        <p:nvSpPr>
          <p:cNvPr id="507" name="Google Shape;507;p74"/>
          <p:cNvSpPr/>
          <p:nvPr/>
        </p:nvSpPr>
        <p:spPr>
          <a:xfrm>
            <a:off x="599243" y="-533600"/>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08" name="Google Shape;508;p74"/>
          <p:cNvSpPr/>
          <p:nvPr/>
        </p:nvSpPr>
        <p:spPr>
          <a:xfrm>
            <a:off x="3319800"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09" name="Google Shape;509;p74"/>
          <p:cNvSpPr/>
          <p:nvPr/>
        </p:nvSpPr>
        <p:spPr>
          <a:xfrm>
            <a:off x="6040356"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10" name="Google Shape;510;p74"/>
          <p:cNvSpPr/>
          <p:nvPr/>
        </p:nvSpPr>
        <p:spPr>
          <a:xfrm>
            <a:off x="-100" y="4956900"/>
            <a:ext cx="9144000" cy="186600"/>
          </a:xfrm>
          <a:prstGeom prst="rect">
            <a:avLst/>
          </a:prstGeom>
          <a:solidFill>
            <a:srgbClr val="0863D6"/>
          </a:solidFill>
          <a:ln w="9525" cap="flat" cmpd="sng">
            <a:solidFill>
              <a:srgbClr val="0764D6"/>
            </a:solidFill>
            <a:prstDash val="solid"/>
            <a:round/>
            <a:headEnd type="none" w="sm" len="sm"/>
            <a:tailEnd type="none" w="sm" len="sm"/>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11" name="Google Shape;511;p74"/>
          <p:cNvSpPr/>
          <p:nvPr/>
        </p:nvSpPr>
        <p:spPr>
          <a:xfrm>
            <a:off x="7662150" y="0"/>
            <a:ext cx="1481700" cy="186600"/>
          </a:xfrm>
          <a:prstGeom prst="rect">
            <a:avLst/>
          </a:prstGeom>
          <a:solidFill>
            <a:srgbClr val="0863D6"/>
          </a:solidFill>
          <a:ln w="9525" cap="flat" cmpd="sng">
            <a:solidFill>
              <a:srgbClr val="0764D6"/>
            </a:solidFill>
            <a:prstDash val="solid"/>
            <a:round/>
            <a:headEnd type="none" w="sm" len="sm"/>
            <a:tailEnd type="none" w="sm" len="sm"/>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12" name="Google Shape;512;p74"/>
          <p:cNvSpPr txBox="1"/>
          <p:nvPr/>
        </p:nvSpPr>
        <p:spPr>
          <a:xfrm>
            <a:off x="208394" y="171425"/>
            <a:ext cx="8544900"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s" sz="1400" b="0" i="0" u="none" strike="noStrike" cap="none">
                <a:solidFill>
                  <a:schemeClr val="lt1"/>
                </a:solidFill>
                <a:highlight>
                  <a:srgbClr val="0764D6"/>
                </a:highlight>
                <a:latin typeface="Mulish SemiBold"/>
                <a:ea typeface="Mulish SemiBold"/>
                <a:cs typeface="Mulish SemiBold"/>
                <a:sym typeface="Mulish SemiBold"/>
              </a:rPr>
              <a:t>LAS PRUEBAS DE DIAGNÓSTICO SON UNA PRIORIDAD NACIONAL</a:t>
            </a:r>
            <a:endParaRPr sz="1400" b="0" i="0" u="none" strike="noStrike" cap="none" dirty="0">
              <a:solidFill>
                <a:schemeClr val="lt1"/>
              </a:solidFill>
              <a:highlight>
                <a:srgbClr val="0764D6"/>
              </a:highlight>
              <a:latin typeface="Mulish SemiBold"/>
              <a:ea typeface="Mulish SemiBold"/>
              <a:cs typeface="Mulish SemiBold"/>
              <a:sym typeface="Mulish SemiBold"/>
            </a:endParaRPr>
          </a:p>
        </p:txBody>
      </p:sp>
      <p:pic>
        <p:nvPicPr>
          <p:cNvPr id="513" name="Google Shape;513;p74"/>
          <p:cNvPicPr preferRelativeResize="0"/>
          <p:nvPr/>
        </p:nvPicPr>
        <p:blipFill rotWithShape="1">
          <a:blip r:embed="rId3">
            <a:alphaModFix/>
          </a:blip>
          <a:srcRect l="9428" r="9428"/>
          <a:stretch/>
        </p:blipFill>
        <p:spPr>
          <a:xfrm>
            <a:off x="6035150" y="-14125"/>
            <a:ext cx="3123901" cy="2565999"/>
          </a:xfrm>
          <a:prstGeom prst="rect">
            <a:avLst/>
          </a:prstGeom>
          <a:noFill/>
          <a:ln>
            <a:noFill/>
          </a:ln>
        </p:spPr>
      </p:pic>
      <p:sp>
        <p:nvSpPr>
          <p:cNvPr id="514" name="Google Shape;514;p74"/>
          <p:cNvSpPr txBox="1"/>
          <p:nvPr/>
        </p:nvSpPr>
        <p:spPr>
          <a:xfrm>
            <a:off x="2712557" y="1597166"/>
            <a:ext cx="3265751" cy="3447067"/>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Los productos nuevos para la realización de pruebas de diagnóstico en los lugares donde se presta la atención, que son capaces de detectar diversas enfermedades, revolucionarán el acceso a las pruebas de diagnóstico, si bien muchos de estos productos están aún en fase de desarrollo por parte de los fabricantes.</a:t>
            </a:r>
            <a:endParaRPr sz="110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0"/>
              </a:spcAft>
              <a:buClr>
                <a:srgbClr val="000000"/>
              </a:buClr>
              <a:buSzPts val="1100"/>
              <a:buFont typeface="Arial"/>
              <a:buNone/>
            </a:pPr>
            <a:r>
              <a:rPr lang="es" sz="1100" b="1" i="0" u="none" strike="noStrike" cap="none" dirty="0">
                <a:solidFill>
                  <a:srgbClr val="032C52"/>
                </a:solidFill>
                <a:latin typeface="Nunito"/>
                <a:ea typeface="Nunito"/>
                <a:cs typeface="Nunito"/>
                <a:sym typeface="Nunito"/>
              </a:rPr>
              <a:t>El acceso integrado a las pruebas de diagnóstico es congruente con la cobertura universal de salud </a:t>
            </a:r>
            <a:r>
              <a:rPr lang="es" sz="1100" b="0" i="0" u="none" strike="noStrike" cap="none" dirty="0">
                <a:solidFill>
                  <a:srgbClr val="032C52"/>
                </a:solidFill>
                <a:latin typeface="Nunito"/>
                <a:ea typeface="Nunito"/>
                <a:cs typeface="Nunito"/>
                <a:sym typeface="Nunito"/>
              </a:rPr>
              <a:t>y los programas de salud pública centrados en las comunidades. </a:t>
            </a:r>
            <a:endParaRPr sz="110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Poner diferentes tipos de pruebas de diagnóstico al alcance de las comunidades de riesgo permite </a:t>
            </a:r>
            <a:r>
              <a:rPr lang="es" sz="1100" b="1" i="0" u="none" strike="noStrike" cap="none" dirty="0">
                <a:solidFill>
                  <a:srgbClr val="032C52"/>
                </a:solidFill>
                <a:latin typeface="Nunito"/>
                <a:ea typeface="Nunito"/>
                <a:cs typeface="Nunito"/>
                <a:sym typeface="Nunito"/>
              </a:rPr>
              <a:t>que los encargados de formular políticas tengan mayor probabilidad de alcanzar los objetivos sanitarios nacionales y de mejorar los resultados de salud de la comunidad</a:t>
            </a:r>
            <a:r>
              <a:rPr lang="es" sz="1100" b="0" i="0" u="none" strike="noStrike" cap="none" dirty="0">
                <a:solidFill>
                  <a:srgbClr val="032C52"/>
                </a:solidFill>
                <a:latin typeface="Nunito"/>
                <a:ea typeface="Nunito"/>
                <a:cs typeface="Nunito"/>
                <a:sym typeface="Nunito"/>
              </a:rPr>
              <a:t>.</a:t>
            </a:r>
            <a:endParaRPr sz="1100" b="1" i="0" u="none" strike="noStrike" cap="none" dirty="0">
              <a:solidFill>
                <a:srgbClr val="032C52"/>
              </a:solidFill>
              <a:latin typeface="Nunito"/>
              <a:ea typeface="Nunito"/>
              <a:cs typeface="Nunito"/>
              <a:sym typeface="Nunito"/>
            </a:endParaRPr>
          </a:p>
        </p:txBody>
      </p:sp>
      <p:sp>
        <p:nvSpPr>
          <p:cNvPr id="515" name="Google Shape;515;p74"/>
          <p:cNvSpPr txBox="1"/>
          <p:nvPr/>
        </p:nvSpPr>
        <p:spPr>
          <a:xfrm>
            <a:off x="6276650" y="2634134"/>
            <a:ext cx="2640900" cy="17856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s" sz="1600" b="1" i="1" u="none" strike="noStrike" cap="none" dirty="0">
                <a:solidFill>
                  <a:schemeClr val="lt1"/>
                </a:solidFill>
                <a:latin typeface="Calibri"/>
                <a:ea typeface="Calibri"/>
                <a:cs typeface="Calibri"/>
                <a:sym typeface="Calibri"/>
              </a:rPr>
              <a:t>“La mayor carencia se encuentra en la provisión de pruebas de diagnóstico en la atención primaria de salud, la cual representa también el punto de partida de la cadena de atención sanitaria”. </a:t>
            </a:r>
            <a:endParaRPr sz="1600" b="1"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s" sz="1200" b="0" i="1" u="none" strike="noStrike" cap="none" dirty="0">
                <a:solidFill>
                  <a:schemeClr val="lt1"/>
                </a:solidFill>
                <a:latin typeface="Calibri"/>
                <a:ea typeface="Calibri"/>
                <a:cs typeface="Calibri"/>
                <a:sym typeface="Calibri"/>
              </a:rPr>
              <a:t>–</a:t>
            </a:r>
            <a:r>
              <a:rPr lang="en" sz="1200" b="0" i="1" u="none" strike="noStrike" cap="none" dirty="0">
                <a:solidFill>
                  <a:schemeClr val="lt1"/>
                </a:solidFill>
                <a:latin typeface="Calibri"/>
                <a:ea typeface="Calibri"/>
                <a:cs typeface="Calibri"/>
                <a:sym typeface="Calibri"/>
              </a:rPr>
              <a:t>The Lancet, 2021.</a:t>
            </a:r>
            <a:endParaRPr sz="1200" b="0" i="1" u="none" strike="noStrike" cap="none" dirty="0">
              <a:solidFill>
                <a:schemeClr val="lt1"/>
              </a:solidFill>
              <a:latin typeface="Calibri"/>
              <a:ea typeface="Calibri"/>
              <a:cs typeface="Calibri"/>
              <a:sym typeface="Calibri"/>
            </a:endParaRPr>
          </a:p>
        </p:txBody>
      </p:sp>
      <p:sp>
        <p:nvSpPr>
          <p:cNvPr id="516" name="Google Shape;516;p74"/>
          <p:cNvSpPr txBox="1"/>
          <p:nvPr/>
        </p:nvSpPr>
        <p:spPr>
          <a:xfrm>
            <a:off x="-100" y="4646245"/>
            <a:ext cx="8433000" cy="3693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032C52"/>
                </a:solidFill>
                <a:latin typeface="Mulish Light"/>
                <a:ea typeface="Mulish Light"/>
                <a:cs typeface="Mulish Light"/>
                <a:sym typeface="Mulish Light"/>
              </a:rPr>
              <a:t>Referencia: </a:t>
            </a:r>
            <a:endParaRPr sz="600" b="0" i="0" u="none" strike="noStrike" cap="none" dirty="0">
              <a:solidFill>
                <a:srgbClr val="032C52"/>
              </a:solidFill>
              <a:latin typeface="Mulish Light"/>
              <a:ea typeface="Mulish Light"/>
              <a:cs typeface="Mulish Light"/>
              <a:sym typeface="Mulish Light"/>
            </a:endParaRPr>
          </a:p>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032C52"/>
                </a:solidFill>
                <a:latin typeface="Mulish Light"/>
                <a:ea typeface="Mulish Light"/>
                <a:cs typeface="Mulish Light"/>
                <a:sym typeface="Mulish Light"/>
              </a:rPr>
              <a:t>“Lancet Commission on Diagnostics: transforming access to diagnostics”</a:t>
            </a:r>
            <a:r>
              <a:rPr lang="en" sz="600" b="0" i="1" u="none" strike="noStrike" cap="none">
                <a:solidFill>
                  <a:srgbClr val="032C52"/>
                </a:solidFill>
                <a:latin typeface="Mulish Light"/>
                <a:ea typeface="Mulish Light"/>
                <a:cs typeface="Mulish Light"/>
                <a:sym typeface="Mulish Light"/>
              </a:rPr>
              <a:t> </a:t>
            </a:r>
            <a:r>
              <a:rPr lang="en" sz="600" b="0" i="0" u="none" strike="noStrike" cap="none">
                <a:solidFill>
                  <a:srgbClr val="032C52"/>
                </a:solidFill>
                <a:latin typeface="Mulish Light"/>
                <a:ea typeface="Mulish Light"/>
                <a:cs typeface="Mulish Light"/>
                <a:sym typeface="Mulish Light"/>
              </a:rPr>
              <a:t>(2021).</a:t>
            </a:r>
            <a:endParaRPr sz="600" b="0" i="0" u="none" strike="noStrike" cap="none" dirty="0">
              <a:solidFill>
                <a:srgbClr val="032C52"/>
              </a:solidFill>
              <a:latin typeface="Mulish Light"/>
              <a:ea typeface="Mulish Light"/>
              <a:cs typeface="Mulish Light"/>
              <a:sym typeface="Mulish Light"/>
            </a:endParaRPr>
          </a:p>
        </p:txBody>
      </p:sp>
      <p:sp>
        <p:nvSpPr>
          <p:cNvPr id="517" name="Google Shape;517;p74"/>
          <p:cNvSpPr txBox="1"/>
          <p:nvPr/>
        </p:nvSpPr>
        <p:spPr>
          <a:xfrm>
            <a:off x="7985760" y="2295309"/>
            <a:ext cx="2032640" cy="307800"/>
          </a:xfrm>
          <a:prstGeom prst="rect">
            <a:avLst/>
          </a:prstGeom>
          <a:noFill/>
          <a:ln>
            <a:noFill/>
          </a:ln>
        </p:spPr>
        <p:txBody>
          <a:bodyPr spcFirstLastPara="1" wrap="square" lIns="91425" tIns="91425" rIns="91425" bIns="91425" rtlCol="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 sz="800" b="0" i="0" u="none" strike="noStrike" cap="none" dirty="0">
                <a:solidFill>
                  <a:schemeClr val="lt1"/>
                </a:solidFill>
                <a:highlight>
                  <a:srgbClr val="21140C"/>
                </a:highlight>
                <a:latin typeface="Mulish"/>
                <a:ea typeface="Mulish"/>
                <a:cs typeface="Mulish"/>
                <a:sym typeface="Mulish"/>
              </a:rPr>
              <a:t>Fotografía de </a:t>
            </a:r>
            <a:r>
              <a:rPr lang="es" sz="800" dirty="0">
                <a:solidFill>
                  <a:schemeClr val="lt1"/>
                </a:solidFill>
                <a:highlight>
                  <a:srgbClr val="21140C"/>
                </a:highlight>
                <a:latin typeface="Mulish"/>
                <a:ea typeface="Mulish"/>
                <a:cs typeface="Mulish"/>
                <a:sym typeface="Mulish"/>
              </a:rPr>
              <a:t>UNICEF</a:t>
            </a:r>
            <a:endParaRPr sz="800" b="0" i="0" u="none" strike="noStrike" cap="none" dirty="0">
              <a:solidFill>
                <a:schemeClr val="lt1"/>
              </a:solidFill>
              <a:highlight>
                <a:srgbClr val="21140C"/>
              </a:highlight>
              <a:latin typeface="Mulish"/>
              <a:ea typeface="Mulish"/>
              <a:cs typeface="Mulish"/>
              <a:sym typeface="Mulish"/>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75"/>
          <p:cNvSpPr/>
          <p:nvPr/>
        </p:nvSpPr>
        <p:spPr>
          <a:xfrm>
            <a:off x="4575950" y="-9775"/>
            <a:ext cx="4583100" cy="5143500"/>
          </a:xfrm>
          <a:prstGeom prst="rect">
            <a:avLst/>
          </a:prstGeom>
          <a:solidFill>
            <a:srgbClr val="0764D6"/>
          </a:solidFill>
          <a:ln w="9525" cap="flat" cmpd="sng">
            <a:solidFill>
              <a:schemeClr val="dk2"/>
            </a:solidFill>
            <a:prstDash val="solid"/>
            <a:round/>
            <a:headEnd type="none" w="sm" len="sm"/>
            <a:tailEnd type="none" w="sm" len="sm"/>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23" name="Google Shape;523;p75"/>
          <p:cNvSpPr txBox="1"/>
          <p:nvPr/>
        </p:nvSpPr>
        <p:spPr>
          <a:xfrm>
            <a:off x="4847900" y="392853"/>
            <a:ext cx="4296000" cy="946547"/>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3600"/>
              <a:buFont typeface="Arial"/>
              <a:buNone/>
            </a:pPr>
            <a:r>
              <a:rPr lang="es" sz="2800" b="0" i="0" u="none" strike="noStrike" cap="none" dirty="0">
                <a:solidFill>
                  <a:schemeClr val="lt1"/>
                </a:solidFill>
                <a:latin typeface="Mulish Black"/>
                <a:ea typeface="Mulish Black"/>
                <a:cs typeface="Mulish Black"/>
                <a:sym typeface="Mulish Black"/>
              </a:rPr>
              <a:t>Si las pruebas de PCR realizadas en establecimientos de salud son las más exactas, ¿para qué se necesitan pruebas de diagnóstico rápido?</a:t>
            </a:r>
            <a:endParaRPr sz="2800" b="0" i="0" u="none" strike="noStrike" cap="none" dirty="0">
              <a:solidFill>
                <a:schemeClr val="lt1"/>
              </a:solidFill>
              <a:latin typeface="Mulish Black"/>
              <a:ea typeface="Mulish Black"/>
              <a:cs typeface="Mulish Black"/>
              <a:sym typeface="Mulish Black"/>
            </a:endParaRPr>
          </a:p>
        </p:txBody>
      </p:sp>
      <p:sp>
        <p:nvSpPr>
          <p:cNvPr id="524" name="Google Shape;524;p75"/>
          <p:cNvSpPr txBox="1"/>
          <p:nvPr/>
        </p:nvSpPr>
        <p:spPr>
          <a:xfrm>
            <a:off x="4847899" y="3411551"/>
            <a:ext cx="3496847" cy="131315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1000"/>
              </a:spcAft>
              <a:buClr>
                <a:srgbClr val="000000"/>
              </a:buClr>
              <a:buSzPts val="1300"/>
              <a:buFont typeface="Arial"/>
              <a:buNone/>
            </a:pPr>
            <a:r>
              <a:rPr lang="es" sz="1300" b="1" i="0" u="none" strike="noStrike" cap="none" dirty="0">
                <a:solidFill>
                  <a:schemeClr val="lt1"/>
                </a:solidFill>
                <a:latin typeface="Nunito"/>
                <a:ea typeface="Nunito"/>
                <a:cs typeface="Nunito"/>
                <a:sym typeface="Nunito"/>
              </a:rPr>
              <a:t>Las pruebas de PCR y de diagnóstico rápido son dos componentes necesarios para diseñar una estrategia de pruebas sólida, que priorice el acceso de todas las personas a las pruebas de diagnóstico.</a:t>
            </a:r>
            <a:endParaRPr sz="1300" b="1" i="0" u="none" strike="noStrike" cap="none" dirty="0">
              <a:solidFill>
                <a:schemeClr val="lt1"/>
              </a:solidFill>
              <a:latin typeface="Nunito"/>
              <a:ea typeface="Nunito"/>
              <a:cs typeface="Nunito"/>
              <a:sym typeface="Nunito"/>
            </a:endParaRPr>
          </a:p>
        </p:txBody>
      </p:sp>
      <p:pic>
        <p:nvPicPr>
          <p:cNvPr id="525" name="Google Shape;525;p75"/>
          <p:cNvPicPr preferRelativeResize="0"/>
          <p:nvPr/>
        </p:nvPicPr>
        <p:blipFill rotWithShape="1">
          <a:blip r:embed="rId3">
            <a:alphaModFix/>
          </a:blip>
          <a:srcRect l="11667" r="30771"/>
          <a:stretch/>
        </p:blipFill>
        <p:spPr>
          <a:xfrm>
            <a:off x="0" y="-14125"/>
            <a:ext cx="4583101" cy="5147848"/>
          </a:xfrm>
          <a:prstGeom prst="rect">
            <a:avLst/>
          </a:prstGeom>
          <a:noFill/>
          <a:ln>
            <a:noFill/>
          </a:ln>
        </p:spPr>
      </p:pic>
      <p:sp>
        <p:nvSpPr>
          <p:cNvPr id="526" name="Google Shape;526;p75"/>
          <p:cNvSpPr txBox="1"/>
          <p:nvPr/>
        </p:nvSpPr>
        <p:spPr>
          <a:xfrm rot="-5400000">
            <a:off x="-760500" y="3987250"/>
            <a:ext cx="1828800" cy="307800"/>
          </a:xfrm>
          <a:prstGeom prst="rect">
            <a:avLst/>
          </a:prstGeom>
          <a:noFill/>
          <a:ln>
            <a:noFill/>
          </a:ln>
        </p:spPr>
        <p:txBody>
          <a:bodyPr spcFirstLastPara="1" wrap="square" lIns="91425" tIns="91425" rIns="91425" bIns="91425" rtlCol="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 sz="800" b="0" i="0" u="none" strike="noStrike" cap="none">
                <a:solidFill>
                  <a:schemeClr val="lt1"/>
                </a:solidFill>
                <a:highlight>
                  <a:srgbClr val="21140C"/>
                </a:highlight>
                <a:latin typeface="Mulish"/>
                <a:ea typeface="Mulish"/>
                <a:cs typeface="Mulish"/>
                <a:sym typeface="Mulish"/>
              </a:rPr>
              <a:t>Fotografía de </a:t>
            </a:r>
            <a:r>
              <a:rPr lang="es" sz="800">
                <a:solidFill>
                  <a:schemeClr val="lt1"/>
                </a:solidFill>
                <a:highlight>
                  <a:srgbClr val="21140C"/>
                </a:highlight>
                <a:latin typeface="Mulish"/>
                <a:ea typeface="Mulish"/>
                <a:cs typeface="Mulish"/>
                <a:sym typeface="Mulish"/>
              </a:rPr>
              <a:t>UNICEF Zim / Alex Costa</a:t>
            </a:r>
            <a:endParaRPr sz="800" b="0" i="0" u="none" strike="noStrike" cap="none" dirty="0">
              <a:solidFill>
                <a:schemeClr val="lt1"/>
              </a:solidFill>
              <a:highlight>
                <a:srgbClr val="21140C"/>
              </a:highlight>
              <a:latin typeface="Mulish"/>
              <a:ea typeface="Mulish"/>
              <a:cs typeface="Mulish"/>
              <a:sym typeface="Mulish"/>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31" name="Google Shape;531;p76"/>
          <p:cNvPicPr preferRelativeResize="0"/>
          <p:nvPr/>
        </p:nvPicPr>
        <p:blipFill rotWithShape="1">
          <a:blip r:embed="rId3">
            <a:alphaModFix/>
          </a:blip>
          <a:srcRect l="9597" r="21308"/>
          <a:stretch/>
        </p:blipFill>
        <p:spPr>
          <a:xfrm>
            <a:off x="6040600" y="3700"/>
            <a:ext cx="3145603" cy="2548176"/>
          </a:xfrm>
          <a:prstGeom prst="rect">
            <a:avLst/>
          </a:prstGeom>
          <a:noFill/>
          <a:ln>
            <a:noFill/>
          </a:ln>
        </p:spPr>
      </p:pic>
      <p:sp>
        <p:nvSpPr>
          <p:cNvPr id="532" name="Google Shape;532;p76"/>
          <p:cNvSpPr/>
          <p:nvPr/>
        </p:nvSpPr>
        <p:spPr>
          <a:xfrm>
            <a:off x="6040350" y="2551875"/>
            <a:ext cx="3123600" cy="2405100"/>
          </a:xfrm>
          <a:prstGeom prst="rect">
            <a:avLst/>
          </a:prstGeom>
          <a:solidFill>
            <a:srgbClr val="0863D6"/>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33" name="Google Shape;533;p76"/>
          <p:cNvSpPr txBox="1"/>
          <p:nvPr/>
        </p:nvSpPr>
        <p:spPr>
          <a:xfrm>
            <a:off x="201086" y="1942675"/>
            <a:ext cx="2302933" cy="3026439"/>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s" sz="1050" b="0" i="0" u="none" strike="noStrike" cap="none" dirty="0">
                <a:solidFill>
                  <a:srgbClr val="032C52"/>
                </a:solidFill>
                <a:latin typeface="Nunito"/>
                <a:ea typeface="Nunito"/>
                <a:cs typeface="Nunito"/>
                <a:sym typeface="Nunito"/>
              </a:rPr>
              <a:t>Si bien las pruebas de PCR son el modelo de referencia, </a:t>
            </a:r>
            <a:r>
              <a:rPr lang="es" sz="1050" b="1" i="0" u="none" strike="noStrike" cap="none" dirty="0">
                <a:solidFill>
                  <a:srgbClr val="032C52"/>
                </a:solidFill>
                <a:latin typeface="Nunito"/>
                <a:ea typeface="Nunito"/>
                <a:cs typeface="Nunito"/>
                <a:sym typeface="Nunito"/>
              </a:rPr>
              <a:t>no todos los miembros de la comunidad tienen la posibilidad de hacérselas en los establecimientos de salud</a:t>
            </a:r>
            <a:r>
              <a:rPr lang="es" sz="1050" b="0" i="0" u="none" strike="noStrike" cap="none" dirty="0">
                <a:solidFill>
                  <a:srgbClr val="032C52"/>
                </a:solidFill>
                <a:latin typeface="Nunito"/>
                <a:ea typeface="Nunito"/>
                <a:cs typeface="Nunito"/>
                <a:sym typeface="Nunito"/>
              </a:rPr>
              <a:t> que las ofrecen, debido, entre otras cosas, al tiempo necesario para desplazarse, los costos y otros obstáculos estructurales.</a:t>
            </a:r>
            <a:endParaRPr sz="105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100"/>
              <a:buFont typeface="Arial"/>
              <a:buNone/>
            </a:pPr>
            <a:r>
              <a:rPr lang="es" sz="1050" b="0" i="0" u="none" strike="noStrike" cap="none" dirty="0">
                <a:solidFill>
                  <a:srgbClr val="032C52"/>
                </a:solidFill>
                <a:latin typeface="Nunito"/>
                <a:ea typeface="Nunito"/>
                <a:cs typeface="Nunito"/>
                <a:sym typeface="Nunito"/>
              </a:rPr>
              <a:t>Estos obstáculos son especialmente acusados en el caso de grupos como los adolescentes, las poblaciones migrantes y móviles, las mujeres, las personas mayores, las personas con discapacidad y muchas otras. </a:t>
            </a:r>
            <a:endParaRPr sz="1050" b="0" i="0" u="none" strike="noStrike" cap="none" dirty="0">
              <a:solidFill>
                <a:srgbClr val="032C52"/>
              </a:solidFill>
              <a:latin typeface="Nunito"/>
              <a:ea typeface="Nunito"/>
              <a:cs typeface="Nunito"/>
              <a:sym typeface="Nunito"/>
            </a:endParaRPr>
          </a:p>
        </p:txBody>
      </p:sp>
      <p:sp>
        <p:nvSpPr>
          <p:cNvPr id="534" name="Google Shape;534;p76"/>
          <p:cNvSpPr txBox="1"/>
          <p:nvPr/>
        </p:nvSpPr>
        <p:spPr>
          <a:xfrm>
            <a:off x="270933" y="509825"/>
            <a:ext cx="5769417"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s" sz="2400" b="0" i="0" u="none" strike="noStrike" cap="none" dirty="0">
                <a:solidFill>
                  <a:srgbClr val="0764D6"/>
                </a:solidFill>
                <a:latin typeface="Mulish Black"/>
                <a:ea typeface="Mulish Black"/>
                <a:cs typeface="Mulish Black"/>
                <a:sym typeface="Mulish Black"/>
              </a:rPr>
              <a:t>Las pruebas de diagnóstico realizadas en establecimientos no bastan para garantizar que todas las personas tengan acceso a ellas</a:t>
            </a:r>
            <a:endParaRPr sz="2400" b="0" i="0" u="none" strike="noStrike" cap="none" dirty="0">
              <a:solidFill>
                <a:srgbClr val="0764D6"/>
              </a:solidFill>
              <a:latin typeface="Mulish Black"/>
              <a:ea typeface="Mulish Black"/>
              <a:cs typeface="Mulish Black"/>
              <a:sym typeface="Mulish Black"/>
            </a:endParaRPr>
          </a:p>
        </p:txBody>
      </p:sp>
      <p:sp>
        <p:nvSpPr>
          <p:cNvPr id="535" name="Google Shape;535;p76"/>
          <p:cNvSpPr/>
          <p:nvPr/>
        </p:nvSpPr>
        <p:spPr>
          <a:xfrm>
            <a:off x="599243" y="-533600"/>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36" name="Google Shape;536;p76"/>
          <p:cNvSpPr/>
          <p:nvPr/>
        </p:nvSpPr>
        <p:spPr>
          <a:xfrm>
            <a:off x="3319800"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37" name="Google Shape;537;p76"/>
          <p:cNvSpPr/>
          <p:nvPr/>
        </p:nvSpPr>
        <p:spPr>
          <a:xfrm>
            <a:off x="6040356"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38" name="Google Shape;538;p76"/>
          <p:cNvSpPr/>
          <p:nvPr/>
        </p:nvSpPr>
        <p:spPr>
          <a:xfrm>
            <a:off x="-100" y="4956900"/>
            <a:ext cx="9144000" cy="186600"/>
          </a:xfrm>
          <a:prstGeom prst="rect">
            <a:avLst/>
          </a:prstGeom>
          <a:solidFill>
            <a:srgbClr val="0863D6"/>
          </a:solidFill>
          <a:ln w="9525" cap="flat" cmpd="sng">
            <a:solidFill>
              <a:srgbClr val="0764D6"/>
            </a:solidFill>
            <a:prstDash val="solid"/>
            <a:round/>
            <a:headEnd type="none" w="sm" len="sm"/>
            <a:tailEnd type="none" w="sm" len="sm"/>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39" name="Google Shape;539;p76"/>
          <p:cNvSpPr txBox="1"/>
          <p:nvPr/>
        </p:nvSpPr>
        <p:spPr>
          <a:xfrm>
            <a:off x="270933" y="186703"/>
            <a:ext cx="8544900"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s" sz="1400" b="0" i="0" u="none" strike="noStrike" cap="none">
                <a:solidFill>
                  <a:schemeClr val="lt1"/>
                </a:solidFill>
                <a:highlight>
                  <a:srgbClr val="0764D6"/>
                </a:highlight>
                <a:latin typeface="Mulish SemiBold"/>
                <a:ea typeface="Mulish SemiBold"/>
                <a:cs typeface="Mulish SemiBold"/>
                <a:sym typeface="Mulish SemiBold"/>
              </a:rPr>
              <a:t>PRUEBAS DE PCR Y DE DIAGNÓSTICO RÁPIDO</a:t>
            </a:r>
            <a:endParaRPr sz="1400" b="0" i="0" u="none" strike="noStrike" cap="none" dirty="0">
              <a:solidFill>
                <a:schemeClr val="lt1"/>
              </a:solidFill>
              <a:highlight>
                <a:srgbClr val="0764D6"/>
              </a:highlight>
              <a:latin typeface="Mulish SemiBold"/>
              <a:ea typeface="Mulish SemiBold"/>
              <a:cs typeface="Mulish SemiBold"/>
              <a:sym typeface="Mulish SemiBold"/>
            </a:endParaRPr>
          </a:p>
        </p:txBody>
      </p:sp>
      <p:sp>
        <p:nvSpPr>
          <p:cNvPr id="540" name="Google Shape;540;p76"/>
          <p:cNvSpPr txBox="1"/>
          <p:nvPr/>
        </p:nvSpPr>
        <p:spPr>
          <a:xfrm>
            <a:off x="2526452" y="1942675"/>
            <a:ext cx="3491715" cy="3026439"/>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s" sz="1050" b="0" i="0" u="none" strike="noStrike" cap="none" dirty="0">
                <a:solidFill>
                  <a:srgbClr val="032C52"/>
                </a:solidFill>
                <a:latin typeface="Nunito"/>
                <a:ea typeface="Nunito"/>
                <a:cs typeface="Nunito"/>
                <a:sym typeface="Nunito"/>
              </a:rPr>
              <a:t>Sin embargo, gracias a las innovaciones en materia de pruebas de diagnóstico en los lugares donde se presta la atención, incluidas las pruebas de diagnóstico rápido o la recogida de muestras a nivel comunitario a través de agentes de salud comunitarios, y otras estrategias de realización de pruebas de diagnóstico móviles, </a:t>
            </a:r>
            <a:r>
              <a:rPr lang="es" sz="1050" b="1" i="0" u="none" strike="noStrike" cap="none" dirty="0">
                <a:solidFill>
                  <a:srgbClr val="032C52"/>
                </a:solidFill>
                <a:latin typeface="Nunito"/>
                <a:ea typeface="Nunito"/>
                <a:cs typeface="Nunito"/>
                <a:sym typeface="Nunito"/>
              </a:rPr>
              <a:t>las pruebas realizadas en establecimientos de salud no son la única opción</a:t>
            </a:r>
            <a:r>
              <a:rPr lang="es" sz="1050" b="0" i="0" u="none" strike="noStrike" cap="none" dirty="0">
                <a:solidFill>
                  <a:srgbClr val="032C52"/>
                </a:solidFill>
                <a:latin typeface="Nunito"/>
                <a:ea typeface="Nunito"/>
                <a:cs typeface="Nunito"/>
                <a:sym typeface="Nunito"/>
              </a:rPr>
              <a:t>.</a:t>
            </a:r>
            <a:endParaRPr sz="105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100"/>
              <a:buFont typeface="Arial"/>
              <a:buNone/>
            </a:pPr>
            <a:r>
              <a:rPr lang="es" sz="1050" b="0" i="0" u="none" strike="noStrike" cap="none" dirty="0">
                <a:solidFill>
                  <a:srgbClr val="032C52"/>
                </a:solidFill>
                <a:latin typeface="Nunito"/>
                <a:ea typeface="Nunito"/>
                <a:cs typeface="Nunito"/>
                <a:sym typeface="Nunito"/>
              </a:rPr>
              <a:t>Para garantizar el acceso de todas las personas a las pruebas de diagnóstico, es imprescindible diseñar planes para </a:t>
            </a:r>
            <a:r>
              <a:rPr lang="es" sz="1050" b="1" i="0" u="none" strike="noStrike" cap="none" dirty="0">
                <a:solidFill>
                  <a:srgbClr val="032C52"/>
                </a:solidFill>
                <a:latin typeface="Nunito"/>
                <a:ea typeface="Nunito"/>
                <a:cs typeface="Nunito"/>
                <a:sym typeface="Nunito"/>
              </a:rPr>
              <a:t>combinar distintos tipos de pruebas</a:t>
            </a:r>
            <a:r>
              <a:rPr lang="es" sz="1050" b="0" i="0" u="none" strike="noStrike" cap="none" dirty="0">
                <a:solidFill>
                  <a:srgbClr val="032C52"/>
                </a:solidFill>
                <a:latin typeface="Nunito"/>
                <a:ea typeface="Nunito"/>
                <a:cs typeface="Nunito"/>
                <a:sym typeface="Nunito"/>
              </a:rPr>
              <a:t> tanto a nivel comunitario como en los establecimientos de salud. Esto permite superar muchos de los obstáculos a los que se enfrentan las personas y, en consecuencia, aumentar el acceso a las pruebas, así como su utilización.</a:t>
            </a:r>
            <a:endParaRPr sz="1050" b="0" i="0" u="none" strike="noStrike" cap="none" dirty="0">
              <a:solidFill>
                <a:srgbClr val="032C52"/>
              </a:solidFill>
              <a:latin typeface="Nunito"/>
              <a:ea typeface="Nunito"/>
              <a:cs typeface="Nunito"/>
              <a:sym typeface="Nunito"/>
            </a:endParaRPr>
          </a:p>
        </p:txBody>
      </p:sp>
      <p:sp>
        <p:nvSpPr>
          <p:cNvPr id="541" name="Google Shape;541;p76"/>
          <p:cNvSpPr txBox="1"/>
          <p:nvPr/>
        </p:nvSpPr>
        <p:spPr>
          <a:xfrm>
            <a:off x="6293951" y="2735000"/>
            <a:ext cx="2645700" cy="15393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s" sz="1600" b="1" i="1" u="none" strike="noStrike" cap="none">
                <a:solidFill>
                  <a:schemeClr val="lt1"/>
                </a:solidFill>
                <a:latin typeface="Calibri"/>
                <a:ea typeface="Calibri"/>
                <a:cs typeface="Calibri"/>
                <a:sym typeface="Calibri"/>
              </a:rPr>
              <a:t>“Las pruebas de diagnóstico deben ser accesibles y realizarse en un lugar que esté razonablemente cerca del hogar del paciente”. </a:t>
            </a:r>
            <a:endParaRPr sz="1600" b="1"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s" sz="1200" b="1" i="1" u="none" strike="noStrike" cap="none">
                <a:solidFill>
                  <a:schemeClr val="lt1"/>
                </a:solidFill>
                <a:latin typeface="Calibri"/>
                <a:ea typeface="Calibri"/>
                <a:cs typeface="Calibri"/>
                <a:sym typeface="Calibri"/>
              </a:rPr>
              <a:t>–</a:t>
            </a:r>
            <a:r>
              <a:rPr lang="en" sz="1200" b="1" i="1" u="none" strike="noStrike" cap="none">
                <a:solidFill>
                  <a:schemeClr val="lt1"/>
                </a:solidFill>
                <a:latin typeface="Calibri"/>
                <a:ea typeface="Calibri"/>
                <a:cs typeface="Calibri"/>
                <a:sym typeface="Calibri"/>
              </a:rPr>
              <a:t>The Lancet, 2021.</a:t>
            </a:r>
            <a:endParaRPr sz="1200" b="1" i="1" u="none" strike="noStrike" cap="none" dirty="0">
              <a:solidFill>
                <a:schemeClr val="lt1"/>
              </a:solidFill>
              <a:latin typeface="Calibri"/>
              <a:ea typeface="Calibri"/>
              <a:cs typeface="Calibri"/>
              <a:sym typeface="Calibri"/>
            </a:endParaRPr>
          </a:p>
        </p:txBody>
      </p:sp>
      <p:sp>
        <p:nvSpPr>
          <p:cNvPr id="542" name="Google Shape;542;p76"/>
          <p:cNvSpPr txBox="1"/>
          <p:nvPr/>
        </p:nvSpPr>
        <p:spPr>
          <a:xfrm rot="534">
            <a:off x="7233799" y="2284550"/>
            <a:ext cx="1930200" cy="276900"/>
          </a:xfrm>
          <a:prstGeom prst="rect">
            <a:avLst/>
          </a:prstGeom>
          <a:noFill/>
          <a:ln>
            <a:noFill/>
          </a:ln>
        </p:spPr>
        <p:txBody>
          <a:bodyPr spcFirstLastPara="1" wrap="square" lIns="91425" tIns="91425" rIns="91425" bIns="91425" rtlCol="0" anchor="t" anchorCtr="0">
            <a:spAutoFit/>
          </a:bodyPr>
          <a:lstStyle/>
          <a:p>
            <a:pPr marL="0" marR="0" lvl="0" indent="0" algn="r" rtl="0">
              <a:lnSpc>
                <a:spcPct val="100000"/>
              </a:lnSpc>
              <a:spcBef>
                <a:spcPts val="0"/>
              </a:spcBef>
              <a:spcAft>
                <a:spcPts val="0"/>
              </a:spcAft>
              <a:buClr>
                <a:srgbClr val="000000"/>
              </a:buClr>
              <a:buSzPts val="600"/>
              <a:buFont typeface="Arial"/>
              <a:buNone/>
            </a:pPr>
            <a:r>
              <a:rPr lang="es" sz="600" b="0" i="0" u="none" strike="noStrike" cap="none">
                <a:solidFill>
                  <a:schemeClr val="lt1"/>
                </a:solidFill>
                <a:highlight>
                  <a:schemeClr val="accent2"/>
                </a:highlight>
                <a:latin typeface="Nunito"/>
                <a:ea typeface="Nunito"/>
                <a:cs typeface="Nunito"/>
                <a:sym typeface="Nunito"/>
              </a:rPr>
              <a:t>Créditos de la fotografía: CHAT; UN.org</a:t>
            </a:r>
            <a:endParaRPr sz="600" b="0" i="0" u="none" strike="noStrike" cap="none" dirty="0">
              <a:solidFill>
                <a:schemeClr val="lt1"/>
              </a:solidFill>
              <a:highlight>
                <a:schemeClr val="accent2"/>
              </a:highlight>
              <a:latin typeface="Nunito"/>
              <a:ea typeface="Nunito"/>
              <a:cs typeface="Nunito"/>
              <a:sym typeface="Nunito"/>
            </a:endParaRPr>
          </a:p>
        </p:txBody>
      </p:sp>
      <p:sp>
        <p:nvSpPr>
          <p:cNvPr id="543" name="Google Shape;543;p76"/>
          <p:cNvSpPr txBox="1"/>
          <p:nvPr/>
        </p:nvSpPr>
        <p:spPr>
          <a:xfrm>
            <a:off x="-100" y="4646245"/>
            <a:ext cx="8433000" cy="3693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032C52"/>
                </a:solidFill>
                <a:latin typeface="Mulish Light"/>
                <a:ea typeface="Mulish Light"/>
                <a:cs typeface="Mulish Light"/>
                <a:sym typeface="Mulish Light"/>
              </a:rPr>
              <a:t>Referencia: </a:t>
            </a:r>
            <a:endParaRPr sz="600" b="0" i="0" u="none" strike="noStrike" cap="none" dirty="0">
              <a:solidFill>
                <a:srgbClr val="032C52"/>
              </a:solidFill>
              <a:latin typeface="Mulish Light"/>
              <a:ea typeface="Mulish Light"/>
              <a:cs typeface="Mulish Light"/>
              <a:sym typeface="Mulish Light"/>
            </a:endParaRPr>
          </a:p>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032C52"/>
                </a:solidFill>
                <a:latin typeface="Mulish Light"/>
                <a:ea typeface="Mulish Light"/>
                <a:cs typeface="Mulish Light"/>
                <a:sym typeface="Mulish Light"/>
              </a:rPr>
              <a:t>“Lancet Commission on Diagnostics: transforming access to diagnostics”</a:t>
            </a:r>
            <a:r>
              <a:rPr lang="en" sz="600" b="0" i="1" u="none" strike="noStrike" cap="none">
                <a:solidFill>
                  <a:srgbClr val="032C52"/>
                </a:solidFill>
                <a:latin typeface="Mulish Light"/>
                <a:ea typeface="Mulish Light"/>
                <a:cs typeface="Mulish Light"/>
                <a:sym typeface="Mulish Light"/>
              </a:rPr>
              <a:t> </a:t>
            </a:r>
            <a:r>
              <a:rPr lang="en" sz="600" b="0" i="0" u="none" strike="noStrike" cap="none">
                <a:solidFill>
                  <a:srgbClr val="032C52"/>
                </a:solidFill>
                <a:latin typeface="Mulish Light"/>
                <a:ea typeface="Mulish Light"/>
                <a:cs typeface="Mulish Light"/>
                <a:sym typeface="Mulish Light"/>
              </a:rPr>
              <a:t>(2021).</a:t>
            </a:r>
            <a:endParaRPr sz="600" b="0" i="0" u="none" strike="noStrike" cap="none" dirty="0">
              <a:solidFill>
                <a:srgbClr val="032C52"/>
              </a:solidFill>
              <a:latin typeface="Mulish Light"/>
              <a:ea typeface="Mulish Light"/>
              <a:cs typeface="Mulish Light"/>
              <a:sym typeface="Mulish Ligh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548" name="Google Shape;548;p77"/>
          <p:cNvPicPr preferRelativeResize="0"/>
          <p:nvPr/>
        </p:nvPicPr>
        <p:blipFill rotWithShape="1">
          <a:blip r:embed="rId3">
            <a:alphaModFix/>
          </a:blip>
          <a:srcRect l="19026" r="17274"/>
          <a:stretch/>
        </p:blipFill>
        <p:spPr>
          <a:xfrm>
            <a:off x="6060600" y="-21000"/>
            <a:ext cx="3103500" cy="2566001"/>
          </a:xfrm>
          <a:prstGeom prst="rect">
            <a:avLst/>
          </a:prstGeom>
          <a:noFill/>
          <a:ln>
            <a:noFill/>
          </a:ln>
        </p:spPr>
      </p:pic>
      <p:sp>
        <p:nvSpPr>
          <p:cNvPr id="549" name="Google Shape;549;p77"/>
          <p:cNvSpPr/>
          <p:nvPr/>
        </p:nvSpPr>
        <p:spPr>
          <a:xfrm>
            <a:off x="6060600" y="2545000"/>
            <a:ext cx="3103500" cy="2412000"/>
          </a:xfrm>
          <a:prstGeom prst="rect">
            <a:avLst/>
          </a:prstGeom>
          <a:solidFill>
            <a:srgbClr val="0863D6"/>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50" name="Google Shape;550;p77"/>
          <p:cNvSpPr txBox="1"/>
          <p:nvPr/>
        </p:nvSpPr>
        <p:spPr>
          <a:xfrm>
            <a:off x="261488" y="1405031"/>
            <a:ext cx="2644272" cy="327779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Durante la coyuntura de la COVID-19, se impusieron principalmente dos tipos de pruebas: las pruebas rápidas de diagnóstico para la detección de antígenos y las pruebas de PCR. </a:t>
            </a:r>
            <a:endParaRPr sz="110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Las pruebas de PCR son las más precisas y exactas, y ofrecen resultados fiables a los que se les puede hacer seguimiento.</a:t>
            </a:r>
            <a:endParaRPr sz="110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No obstante, </a:t>
            </a:r>
            <a:r>
              <a:rPr lang="es" sz="1100" b="1" i="0" u="none" strike="noStrike" cap="none" dirty="0">
                <a:solidFill>
                  <a:srgbClr val="032C52"/>
                </a:solidFill>
                <a:latin typeface="Nunito"/>
                <a:ea typeface="Nunito"/>
                <a:cs typeface="Nunito"/>
                <a:sym typeface="Nunito"/>
              </a:rPr>
              <a:t>la realización de pruebas de PCR requiere abundantes recursos</a:t>
            </a:r>
            <a:r>
              <a:rPr lang="es" sz="1100" b="0" i="0" u="none" strike="noStrike" cap="none" dirty="0">
                <a:solidFill>
                  <a:srgbClr val="032C52"/>
                </a:solidFill>
                <a:latin typeface="Nunito"/>
                <a:ea typeface="Nunito"/>
                <a:cs typeface="Nunito"/>
                <a:sym typeface="Nunito"/>
              </a:rPr>
              <a:t>, como la recogida de muestras, fuerza de trabajo cualificada, una infraestructura física, tiempo para el procesamiento y un mecanismo para comunicar los resultados.</a:t>
            </a:r>
            <a:endParaRPr sz="1100" b="0" i="0" u="none" strike="noStrike" cap="none" dirty="0">
              <a:solidFill>
                <a:srgbClr val="032C52"/>
              </a:solidFill>
              <a:latin typeface="Nunito"/>
              <a:ea typeface="Nunito"/>
              <a:cs typeface="Nunito"/>
              <a:sym typeface="Nunito"/>
            </a:endParaRPr>
          </a:p>
        </p:txBody>
      </p:sp>
      <p:sp>
        <p:nvSpPr>
          <p:cNvPr id="551" name="Google Shape;551;p77"/>
          <p:cNvSpPr txBox="1"/>
          <p:nvPr/>
        </p:nvSpPr>
        <p:spPr>
          <a:xfrm>
            <a:off x="261488" y="534950"/>
            <a:ext cx="5712592"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s" sz="2400" b="0" i="0" u="none" strike="noStrike" cap="none" dirty="0">
                <a:solidFill>
                  <a:srgbClr val="0764D6"/>
                </a:solidFill>
                <a:latin typeface="Mulish Black"/>
                <a:ea typeface="Mulish Black"/>
                <a:cs typeface="Mulish Black"/>
                <a:sym typeface="Mulish Black"/>
              </a:rPr>
              <a:t>Las pruebas de diagnóstico rápido complementan a las pruebas de PCR</a:t>
            </a:r>
            <a:endParaRPr sz="2400" b="0" i="0" u="none" strike="noStrike" cap="none" dirty="0">
              <a:solidFill>
                <a:srgbClr val="0764D6"/>
              </a:solidFill>
              <a:latin typeface="Mulish Black"/>
              <a:ea typeface="Mulish Black"/>
              <a:cs typeface="Mulish Black"/>
              <a:sym typeface="Mulish Black"/>
            </a:endParaRPr>
          </a:p>
        </p:txBody>
      </p:sp>
      <p:sp>
        <p:nvSpPr>
          <p:cNvPr id="552" name="Google Shape;552;p77"/>
          <p:cNvSpPr/>
          <p:nvPr/>
        </p:nvSpPr>
        <p:spPr>
          <a:xfrm>
            <a:off x="599243" y="-533600"/>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53" name="Google Shape;553;p77"/>
          <p:cNvSpPr/>
          <p:nvPr/>
        </p:nvSpPr>
        <p:spPr>
          <a:xfrm>
            <a:off x="3319800"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54" name="Google Shape;554;p77"/>
          <p:cNvSpPr/>
          <p:nvPr/>
        </p:nvSpPr>
        <p:spPr>
          <a:xfrm>
            <a:off x="6040356"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55" name="Google Shape;555;p77"/>
          <p:cNvSpPr/>
          <p:nvPr/>
        </p:nvSpPr>
        <p:spPr>
          <a:xfrm>
            <a:off x="-100" y="4956900"/>
            <a:ext cx="9144000" cy="186600"/>
          </a:xfrm>
          <a:prstGeom prst="rect">
            <a:avLst/>
          </a:prstGeom>
          <a:solidFill>
            <a:srgbClr val="0863D6"/>
          </a:solidFill>
          <a:ln w="9525" cap="flat" cmpd="sng">
            <a:solidFill>
              <a:srgbClr val="0764D6"/>
            </a:solidFill>
            <a:prstDash val="solid"/>
            <a:round/>
            <a:headEnd type="none" w="sm" len="sm"/>
            <a:tailEnd type="none" w="sm" len="sm"/>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56" name="Google Shape;556;p77"/>
          <p:cNvSpPr/>
          <p:nvPr/>
        </p:nvSpPr>
        <p:spPr>
          <a:xfrm>
            <a:off x="7662150" y="0"/>
            <a:ext cx="1481700" cy="186600"/>
          </a:xfrm>
          <a:prstGeom prst="rect">
            <a:avLst/>
          </a:prstGeom>
          <a:solidFill>
            <a:srgbClr val="0863D6"/>
          </a:solidFill>
          <a:ln w="9525" cap="flat" cmpd="sng">
            <a:solidFill>
              <a:srgbClr val="0764D6"/>
            </a:solidFill>
            <a:prstDash val="solid"/>
            <a:round/>
            <a:headEnd type="none" w="sm" len="sm"/>
            <a:tailEnd type="none" w="sm" len="sm"/>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57" name="Google Shape;557;p77"/>
          <p:cNvSpPr txBox="1"/>
          <p:nvPr/>
        </p:nvSpPr>
        <p:spPr>
          <a:xfrm>
            <a:off x="261488" y="175171"/>
            <a:ext cx="8544900"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s" sz="1400" b="0" i="0" u="none" strike="noStrike" cap="none">
                <a:solidFill>
                  <a:schemeClr val="lt1"/>
                </a:solidFill>
                <a:highlight>
                  <a:srgbClr val="0764D6"/>
                </a:highlight>
                <a:latin typeface="Mulish SemiBold"/>
                <a:ea typeface="Mulish SemiBold"/>
                <a:cs typeface="Mulish SemiBold"/>
                <a:sym typeface="Mulish SemiBold"/>
              </a:rPr>
              <a:t>PRUEBAS DE PCR Y DE DIAGNÓSTICO RÁPIDO</a:t>
            </a:r>
            <a:endParaRPr sz="1400" b="0" i="0" u="none" strike="noStrike" cap="none" dirty="0">
              <a:solidFill>
                <a:schemeClr val="lt1"/>
              </a:solidFill>
              <a:highlight>
                <a:srgbClr val="0764D6"/>
              </a:highlight>
              <a:latin typeface="Mulish SemiBold"/>
              <a:ea typeface="Mulish SemiBold"/>
              <a:cs typeface="Mulish SemiBold"/>
              <a:sym typeface="Mulish SemiBold"/>
            </a:endParaRPr>
          </a:p>
        </p:txBody>
      </p:sp>
      <p:sp>
        <p:nvSpPr>
          <p:cNvPr id="558" name="Google Shape;558;p77"/>
          <p:cNvSpPr txBox="1"/>
          <p:nvPr/>
        </p:nvSpPr>
        <p:spPr>
          <a:xfrm>
            <a:off x="3307906" y="1405031"/>
            <a:ext cx="2527987" cy="3318827"/>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s" sz="1100" b="1" i="0" u="none" strike="noStrike" cap="none" dirty="0">
                <a:solidFill>
                  <a:srgbClr val="032C52"/>
                </a:solidFill>
                <a:latin typeface="Nunito"/>
                <a:ea typeface="Nunito"/>
                <a:cs typeface="Nunito"/>
                <a:sym typeface="Nunito"/>
              </a:rPr>
              <a:t>Las pruebas de diagnóstico rápido de calidad garantizada son fiables, sobre todo si se emplean correctamente.</a:t>
            </a:r>
            <a:r>
              <a:rPr lang="es" sz="1100" b="0" i="0" u="none" strike="noStrike" cap="none" dirty="0">
                <a:solidFill>
                  <a:srgbClr val="032C52"/>
                </a:solidFill>
                <a:latin typeface="Nunito"/>
                <a:ea typeface="Nunito"/>
                <a:cs typeface="Nunito"/>
                <a:sym typeface="Nunito"/>
              </a:rPr>
              <a:t> Asimismo, requieren menos recursos, lo que las convierte en una opción asequible para </a:t>
            </a:r>
            <a:r>
              <a:rPr lang="es" sz="1100" b="1" i="0" u="none" strike="noStrike" cap="none" dirty="0">
                <a:solidFill>
                  <a:srgbClr val="032C52"/>
                </a:solidFill>
                <a:latin typeface="Nunito"/>
                <a:ea typeface="Nunito"/>
                <a:cs typeface="Nunito"/>
                <a:sym typeface="Nunito"/>
              </a:rPr>
              <a:t>mejorar el acceso a las pruebas de diagnóstico</a:t>
            </a:r>
            <a:r>
              <a:rPr lang="es" sz="1100" b="0" i="0" u="none" strike="noStrike" cap="none" dirty="0">
                <a:solidFill>
                  <a:srgbClr val="032C52"/>
                </a:solidFill>
                <a:latin typeface="Nunito"/>
                <a:ea typeface="Nunito"/>
                <a:cs typeface="Nunito"/>
                <a:sym typeface="Nunito"/>
              </a:rPr>
              <a:t>.</a:t>
            </a:r>
            <a:endParaRPr sz="110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Las pruebas de diagnóstico rápido son una manera eficiente de hacer saber a los miembros de la comunidad si están enfermos; además, pueden utilizarse como primer paso, antes de que la persona se someta a más pruebas en un establecimiento o de que solicite tratamiento.</a:t>
            </a:r>
            <a:endParaRPr sz="1100" b="0" i="0" u="none" strike="noStrike" cap="none" dirty="0">
              <a:solidFill>
                <a:srgbClr val="032C52"/>
              </a:solidFill>
              <a:latin typeface="Nunito"/>
              <a:ea typeface="Nunito"/>
              <a:cs typeface="Nunito"/>
              <a:sym typeface="Nunito"/>
            </a:endParaRPr>
          </a:p>
        </p:txBody>
      </p:sp>
      <p:sp>
        <p:nvSpPr>
          <p:cNvPr id="559" name="Google Shape;559;p77"/>
          <p:cNvSpPr txBox="1"/>
          <p:nvPr/>
        </p:nvSpPr>
        <p:spPr>
          <a:xfrm>
            <a:off x="6293550" y="2613916"/>
            <a:ext cx="2637600" cy="2277516"/>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s" b="1" i="1" u="none" strike="noStrike" cap="none" dirty="0">
                <a:solidFill>
                  <a:schemeClr val="lt1"/>
                </a:solidFill>
                <a:latin typeface="Calibri"/>
                <a:ea typeface="Calibri"/>
                <a:cs typeface="Calibri"/>
                <a:sym typeface="Calibri"/>
              </a:rPr>
              <a:t>“Entre las ventajas de realizar las pruebas de diagnóstico en los lugares donde se presta la atención se incluyen el enfoque centrado en los pacientes, la rapidez, las necesidades menores de personal y la disminución de la asistencia hospitalaria”. </a:t>
            </a:r>
            <a:endParaRPr b="1"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100" b="1"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s" sz="1100" b="1" i="0" u="none" strike="noStrike" cap="none" dirty="0">
                <a:solidFill>
                  <a:schemeClr val="lt1"/>
                </a:solidFill>
                <a:latin typeface="Calibri"/>
                <a:ea typeface="Calibri"/>
                <a:cs typeface="Calibri"/>
                <a:sym typeface="Calibri"/>
              </a:rPr>
              <a:t>–</a:t>
            </a:r>
            <a:r>
              <a:rPr lang="en" sz="1100" b="1" i="1" u="none" strike="noStrike" cap="none" dirty="0">
                <a:solidFill>
                  <a:schemeClr val="lt1"/>
                </a:solidFill>
                <a:latin typeface="Calibri"/>
                <a:ea typeface="Calibri"/>
                <a:cs typeface="Calibri"/>
                <a:sym typeface="Calibri"/>
              </a:rPr>
              <a:t>The</a:t>
            </a:r>
            <a:r>
              <a:rPr lang="en" sz="1100" b="1" i="0" u="none" strike="noStrike" cap="none" dirty="0">
                <a:solidFill>
                  <a:schemeClr val="lt1"/>
                </a:solidFill>
                <a:latin typeface="Calibri"/>
                <a:ea typeface="Calibri"/>
                <a:cs typeface="Calibri"/>
                <a:sym typeface="Calibri"/>
              </a:rPr>
              <a:t> </a:t>
            </a:r>
            <a:r>
              <a:rPr lang="en" sz="1100" b="1" i="1" u="none" strike="noStrike" cap="none" dirty="0">
                <a:solidFill>
                  <a:schemeClr val="lt1"/>
                </a:solidFill>
                <a:latin typeface="Calibri"/>
                <a:ea typeface="Calibri"/>
                <a:cs typeface="Calibri"/>
                <a:sym typeface="Calibri"/>
              </a:rPr>
              <a:t>Lancet</a:t>
            </a:r>
            <a:r>
              <a:rPr lang="en" sz="1100" b="1" i="0" u="none" strike="noStrike" cap="none" dirty="0">
                <a:solidFill>
                  <a:schemeClr val="lt1"/>
                </a:solidFill>
                <a:latin typeface="Calibri"/>
                <a:ea typeface="Calibri"/>
                <a:cs typeface="Calibri"/>
                <a:sym typeface="Calibri"/>
              </a:rPr>
              <a:t>, 2021</a:t>
            </a:r>
            <a:endParaRPr sz="1100" b="1" i="0" u="none" strike="noStrike" cap="none" dirty="0">
              <a:solidFill>
                <a:schemeClr val="lt1"/>
              </a:solidFill>
              <a:latin typeface="Calibri"/>
              <a:ea typeface="Calibri"/>
              <a:cs typeface="Calibri"/>
              <a:sym typeface="Calibri"/>
            </a:endParaRPr>
          </a:p>
        </p:txBody>
      </p:sp>
      <p:sp>
        <p:nvSpPr>
          <p:cNvPr id="560" name="Google Shape;560;p77"/>
          <p:cNvSpPr txBox="1"/>
          <p:nvPr/>
        </p:nvSpPr>
        <p:spPr>
          <a:xfrm rot="534">
            <a:off x="6793660" y="2284516"/>
            <a:ext cx="2370339" cy="276900"/>
          </a:xfrm>
          <a:prstGeom prst="rect">
            <a:avLst/>
          </a:prstGeom>
          <a:noFill/>
          <a:ln>
            <a:noFill/>
          </a:ln>
        </p:spPr>
        <p:txBody>
          <a:bodyPr spcFirstLastPara="1" wrap="square" lIns="91425" tIns="91425" rIns="91425" bIns="91425" rtlCol="0" anchor="t" anchorCtr="0">
            <a:spAutoFit/>
          </a:bodyPr>
          <a:lstStyle/>
          <a:p>
            <a:pPr marL="0" marR="0" lvl="0" indent="0" algn="r" rtl="0">
              <a:lnSpc>
                <a:spcPct val="100000"/>
              </a:lnSpc>
              <a:spcBef>
                <a:spcPts val="0"/>
              </a:spcBef>
              <a:spcAft>
                <a:spcPts val="0"/>
              </a:spcAft>
              <a:buClr>
                <a:srgbClr val="000000"/>
              </a:buClr>
              <a:buSzPts val="600"/>
              <a:buFont typeface="Arial"/>
              <a:buNone/>
            </a:pPr>
            <a:r>
              <a:rPr lang="es" sz="600" b="0" i="0" u="none" strike="noStrike" cap="none" dirty="0">
                <a:solidFill>
                  <a:schemeClr val="lt1"/>
                </a:solidFill>
                <a:highlight>
                  <a:schemeClr val="accent2"/>
                </a:highlight>
                <a:latin typeface="Nunito"/>
                <a:ea typeface="Nunito"/>
                <a:cs typeface="Nunito"/>
                <a:sym typeface="Nunito"/>
              </a:rPr>
              <a:t>Créditos de la fotografía: 2020 Jarun Ontakrai/Shutterstock</a:t>
            </a:r>
            <a:endParaRPr sz="600" b="0" i="0" u="none" strike="noStrike" cap="none" dirty="0">
              <a:solidFill>
                <a:schemeClr val="lt1"/>
              </a:solidFill>
              <a:highlight>
                <a:schemeClr val="accent2"/>
              </a:highlight>
              <a:latin typeface="Nunito"/>
              <a:ea typeface="Nunito"/>
              <a:cs typeface="Nunito"/>
              <a:sym typeface="Nunito"/>
            </a:endParaRPr>
          </a:p>
        </p:txBody>
      </p:sp>
      <p:sp>
        <p:nvSpPr>
          <p:cNvPr id="561" name="Google Shape;561;p77"/>
          <p:cNvSpPr txBox="1"/>
          <p:nvPr/>
        </p:nvSpPr>
        <p:spPr>
          <a:xfrm>
            <a:off x="-100" y="4646245"/>
            <a:ext cx="8433000" cy="3693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032C52"/>
                </a:solidFill>
                <a:latin typeface="Mulish Light"/>
                <a:ea typeface="Mulish Light"/>
                <a:cs typeface="Mulish Light"/>
                <a:sym typeface="Mulish Light"/>
              </a:rPr>
              <a:t>Referencia: </a:t>
            </a:r>
            <a:endParaRPr sz="600" b="0" i="0" u="none" strike="noStrike" cap="none" dirty="0">
              <a:solidFill>
                <a:srgbClr val="032C52"/>
              </a:solidFill>
              <a:latin typeface="Mulish Light"/>
              <a:ea typeface="Mulish Light"/>
              <a:cs typeface="Mulish Light"/>
              <a:sym typeface="Mulish Light"/>
            </a:endParaRPr>
          </a:p>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032C52"/>
                </a:solidFill>
                <a:latin typeface="Mulish Light"/>
                <a:ea typeface="Mulish Light"/>
                <a:cs typeface="Mulish Light"/>
                <a:sym typeface="Mulish Light"/>
              </a:rPr>
              <a:t>“Lancet Commission on Diagnostics: transforming access to diagnostics”</a:t>
            </a:r>
            <a:r>
              <a:rPr lang="en" sz="600" b="0" i="1" u="none" strike="noStrike" cap="none">
                <a:solidFill>
                  <a:srgbClr val="032C52"/>
                </a:solidFill>
                <a:latin typeface="Mulish Light"/>
                <a:ea typeface="Mulish Light"/>
                <a:cs typeface="Mulish Light"/>
                <a:sym typeface="Mulish Light"/>
              </a:rPr>
              <a:t> </a:t>
            </a:r>
            <a:r>
              <a:rPr lang="en" sz="600" b="0" i="0" u="none" strike="noStrike" cap="none">
                <a:solidFill>
                  <a:srgbClr val="032C52"/>
                </a:solidFill>
                <a:latin typeface="Mulish Light"/>
                <a:ea typeface="Mulish Light"/>
                <a:cs typeface="Mulish Light"/>
                <a:sym typeface="Mulish Light"/>
              </a:rPr>
              <a:t>(2021).</a:t>
            </a:r>
            <a:endParaRPr sz="600" b="0" i="0" u="none" strike="noStrike" cap="none" dirty="0">
              <a:solidFill>
                <a:srgbClr val="032C52"/>
              </a:solidFill>
              <a:latin typeface="Mulish Light"/>
              <a:ea typeface="Mulish Light"/>
              <a:cs typeface="Mulish Light"/>
              <a:sym typeface="Mulish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764D6"/>
        </a:solidFill>
        <a:effectLst/>
      </p:bgPr>
    </p:bg>
    <p:spTree>
      <p:nvGrpSpPr>
        <p:cNvPr id="1" name="Shape 229"/>
        <p:cNvGrpSpPr/>
        <p:nvPr/>
      </p:nvGrpSpPr>
      <p:grpSpPr>
        <a:xfrm>
          <a:off x="0" y="0"/>
          <a:ext cx="0" cy="0"/>
          <a:chOff x="0" y="0"/>
          <a:chExt cx="0" cy="0"/>
        </a:xfrm>
      </p:grpSpPr>
      <p:sp>
        <p:nvSpPr>
          <p:cNvPr id="230" name="Google Shape;230;p51"/>
          <p:cNvSpPr txBox="1"/>
          <p:nvPr/>
        </p:nvSpPr>
        <p:spPr>
          <a:xfrm>
            <a:off x="242468" y="822537"/>
            <a:ext cx="5982225" cy="5538024"/>
          </a:xfrm>
          <a:prstGeom prst="rect">
            <a:avLst/>
          </a:prstGeom>
          <a:noFill/>
          <a:ln>
            <a:noFill/>
          </a:ln>
        </p:spPr>
        <p:txBody>
          <a:bodyPr spcFirstLastPara="1" wrap="square" lIns="91425" tIns="91425" rIns="91425" bIns="91425" rtlCol="0" anchor="t" anchorCtr="0">
            <a:spAutoFit/>
          </a:bodyPr>
          <a:lstStyle/>
          <a:p>
            <a:pPr marL="0" lvl="0" indent="0" algn="l" rtl="0">
              <a:lnSpc>
                <a:spcPct val="115000"/>
              </a:lnSpc>
              <a:spcBef>
                <a:spcPts val="0"/>
              </a:spcBef>
              <a:spcAft>
                <a:spcPts val="0"/>
              </a:spcAft>
              <a:buClr>
                <a:schemeClr val="dk1"/>
              </a:buClr>
              <a:buSzPts val="1400"/>
              <a:buFont typeface="Arial"/>
              <a:buNone/>
            </a:pPr>
            <a:r>
              <a:rPr lang="es" sz="1200" b="1" dirty="0">
                <a:solidFill>
                  <a:schemeClr val="lt1"/>
                </a:solidFill>
                <a:highlight>
                  <a:srgbClr val="70B548"/>
                </a:highlight>
                <a:latin typeface="Mulish"/>
                <a:ea typeface="Mulish"/>
                <a:cs typeface="Mulish"/>
                <a:sym typeface="Mulish"/>
              </a:rPr>
              <a:t>DEFINICIÓN DEL PROBLEMA</a:t>
            </a:r>
            <a:endParaRPr sz="1200" b="1" dirty="0">
              <a:solidFill>
                <a:schemeClr val="lt1"/>
              </a:solidFill>
              <a:highlight>
                <a:srgbClr val="70B548"/>
              </a:highlight>
              <a:latin typeface="Mulish"/>
              <a:ea typeface="Mulish"/>
              <a:cs typeface="Mulish"/>
              <a:sym typeface="Mulish"/>
            </a:endParaRPr>
          </a:p>
          <a:p>
            <a:pPr marL="0" lvl="0" indent="0" algn="l" rtl="0">
              <a:lnSpc>
                <a:spcPct val="115000"/>
              </a:lnSpc>
              <a:spcBef>
                <a:spcPts val="0"/>
              </a:spcBef>
              <a:spcAft>
                <a:spcPts val="0"/>
              </a:spcAft>
              <a:buClr>
                <a:schemeClr val="dk1"/>
              </a:buClr>
              <a:buSzPts val="1400"/>
              <a:buFont typeface="Arial"/>
              <a:buNone/>
            </a:pPr>
            <a:r>
              <a:rPr lang="es" sz="1050" dirty="0">
                <a:solidFill>
                  <a:schemeClr val="lt1"/>
                </a:solidFill>
                <a:latin typeface="Mulish SemiBold"/>
                <a:ea typeface="Mulish SemiBold"/>
                <a:cs typeface="Mulish SemiBold"/>
                <a:sym typeface="Mulish SemiBold"/>
              </a:rPr>
              <a:t>Datos Nacionales</a:t>
            </a:r>
            <a:endParaRPr sz="1050" dirty="0">
              <a:solidFill>
                <a:schemeClr val="lt1"/>
              </a:solidFill>
              <a:latin typeface="Mulish SemiBold"/>
              <a:ea typeface="Mulish SemiBold"/>
              <a:cs typeface="Mulish SemiBold"/>
              <a:sym typeface="Mulish SemiBold"/>
            </a:endParaRPr>
          </a:p>
          <a:p>
            <a:pPr marL="0" lvl="0" indent="0" algn="l" rtl="0">
              <a:lnSpc>
                <a:spcPct val="115000"/>
              </a:lnSpc>
              <a:spcBef>
                <a:spcPts val="0"/>
              </a:spcBef>
              <a:spcAft>
                <a:spcPts val="0"/>
              </a:spcAft>
              <a:buClr>
                <a:schemeClr val="dk1"/>
              </a:buClr>
              <a:buSzPts val="1400"/>
              <a:buFont typeface="Arial"/>
              <a:buNone/>
            </a:pPr>
            <a:r>
              <a:rPr lang="es" sz="1050" dirty="0">
                <a:solidFill>
                  <a:schemeClr val="lt1"/>
                </a:solidFill>
                <a:latin typeface="Mulish SemiBold"/>
                <a:ea typeface="Mulish SemiBold"/>
                <a:cs typeface="Mulish SemiBold"/>
                <a:sym typeface="Mulish SemiBold"/>
              </a:rPr>
              <a:t>Citas de apoyo</a:t>
            </a:r>
            <a:endParaRPr sz="1050" dirty="0">
              <a:solidFill>
                <a:schemeClr val="lt1"/>
              </a:solidFill>
              <a:latin typeface="Mulish SemiBold"/>
              <a:ea typeface="Mulish SemiBold"/>
              <a:cs typeface="Mulish SemiBold"/>
              <a:sym typeface="Mulish SemiBold"/>
            </a:endParaRPr>
          </a:p>
          <a:p>
            <a:pPr marL="0" lvl="0" indent="0" algn="l" rtl="0">
              <a:lnSpc>
                <a:spcPct val="115000"/>
              </a:lnSpc>
              <a:spcBef>
                <a:spcPts val="0"/>
              </a:spcBef>
              <a:spcAft>
                <a:spcPts val="0"/>
              </a:spcAft>
              <a:buClr>
                <a:schemeClr val="dk1"/>
              </a:buClr>
              <a:buSzPts val="1400"/>
              <a:buFont typeface="Arial"/>
              <a:buNone/>
            </a:pPr>
            <a:r>
              <a:rPr lang="es" sz="1050" dirty="0">
                <a:solidFill>
                  <a:schemeClr val="lt1"/>
                </a:solidFill>
                <a:latin typeface="Mulish SemiBold"/>
                <a:ea typeface="Mulish SemiBold"/>
                <a:cs typeface="Mulish SemiBold"/>
                <a:sym typeface="Mulish SemiBold"/>
              </a:rPr>
              <a:t>¿Por qué son importantes las pruebas de diagnóstico?</a:t>
            </a:r>
            <a:endParaRPr sz="1050" dirty="0">
              <a:solidFill>
                <a:schemeClr val="lt1"/>
              </a:solidFill>
              <a:latin typeface="Mulish SemiBold"/>
              <a:ea typeface="Mulish SemiBold"/>
              <a:cs typeface="Mulish SemiBold"/>
              <a:sym typeface="Mulish SemiBold"/>
            </a:endParaRPr>
          </a:p>
          <a:p>
            <a:pPr marL="0" lvl="0" indent="0" algn="l" rtl="0">
              <a:lnSpc>
                <a:spcPct val="115000"/>
              </a:lnSpc>
              <a:spcBef>
                <a:spcPts val="0"/>
              </a:spcBef>
              <a:spcAft>
                <a:spcPts val="0"/>
              </a:spcAft>
              <a:buClr>
                <a:schemeClr val="dk1"/>
              </a:buClr>
              <a:buSzPts val="1400"/>
              <a:buFont typeface="Arial"/>
              <a:buNone/>
            </a:pPr>
            <a:r>
              <a:rPr lang="es" sz="1050" dirty="0">
                <a:solidFill>
                  <a:schemeClr val="lt1"/>
                </a:solidFill>
                <a:latin typeface="Mulish SemiBold"/>
                <a:ea typeface="Mulish SemiBold"/>
                <a:cs typeface="Mulish SemiBold"/>
                <a:sym typeface="Mulish SemiBold"/>
              </a:rPr>
              <a:t>¿Por qué se debe dar prioridad a las pruebas de diagnóstico?</a:t>
            </a:r>
            <a:endParaRPr sz="1050" dirty="0">
              <a:solidFill>
                <a:schemeClr val="lt1"/>
              </a:solidFill>
              <a:highlight>
                <a:srgbClr val="70B548"/>
              </a:highlight>
              <a:latin typeface="Mulish SemiBold"/>
              <a:ea typeface="Mulish SemiBold"/>
              <a:cs typeface="Mulish SemiBold"/>
              <a:sym typeface="Mulish SemiBold"/>
            </a:endParaRPr>
          </a:p>
          <a:p>
            <a:pPr marL="0" lvl="0" indent="0" algn="l" rtl="0">
              <a:lnSpc>
                <a:spcPct val="115000"/>
              </a:lnSpc>
              <a:spcBef>
                <a:spcPts val="0"/>
              </a:spcBef>
              <a:spcAft>
                <a:spcPts val="0"/>
              </a:spcAft>
              <a:buClr>
                <a:schemeClr val="dk1"/>
              </a:buClr>
              <a:buSzPts val="1400"/>
              <a:buFont typeface="Arial"/>
              <a:buNone/>
            </a:pPr>
            <a:endParaRPr sz="1200" dirty="0">
              <a:solidFill>
                <a:srgbClr val="0764D6"/>
              </a:solidFill>
              <a:highlight>
                <a:schemeClr val="lt1"/>
              </a:highlight>
              <a:latin typeface="Mulish SemiBold"/>
              <a:ea typeface="Mulish SemiBold"/>
              <a:cs typeface="Mulish SemiBold"/>
              <a:sym typeface="Mulish SemiBold"/>
            </a:endParaRPr>
          </a:p>
          <a:p>
            <a:pPr marL="0" lvl="0" indent="0" algn="l" rtl="0">
              <a:lnSpc>
                <a:spcPct val="115000"/>
              </a:lnSpc>
              <a:spcBef>
                <a:spcPts val="0"/>
              </a:spcBef>
              <a:spcAft>
                <a:spcPts val="0"/>
              </a:spcAft>
              <a:buClr>
                <a:schemeClr val="dk1"/>
              </a:buClr>
              <a:buSzPts val="1400"/>
              <a:buFont typeface="Arial"/>
              <a:buNone/>
            </a:pPr>
            <a:r>
              <a:rPr lang="es" sz="1200" b="1" dirty="0">
                <a:solidFill>
                  <a:srgbClr val="0764D6"/>
                </a:solidFill>
                <a:highlight>
                  <a:schemeClr val="lt1"/>
                </a:highlight>
                <a:latin typeface="Mulish"/>
                <a:ea typeface="Mulish"/>
                <a:cs typeface="Mulish"/>
                <a:sym typeface="Mulish"/>
              </a:rPr>
              <a:t>RESPUESTAS A LAS PREOCUPACIONES FRECUENTES</a:t>
            </a:r>
            <a:endParaRPr sz="1200" b="1" dirty="0">
              <a:solidFill>
                <a:srgbClr val="0764D6"/>
              </a:solidFill>
              <a:highlight>
                <a:schemeClr val="lt1"/>
              </a:highlight>
              <a:latin typeface="Mulish"/>
              <a:ea typeface="Mulish"/>
              <a:cs typeface="Mulish"/>
              <a:sym typeface="Mulish"/>
            </a:endParaRPr>
          </a:p>
          <a:p>
            <a:pPr marL="0" lvl="0" indent="0" algn="l" rtl="0">
              <a:lnSpc>
                <a:spcPct val="115000"/>
              </a:lnSpc>
              <a:spcBef>
                <a:spcPts val="0"/>
              </a:spcBef>
              <a:spcAft>
                <a:spcPts val="0"/>
              </a:spcAft>
              <a:buClr>
                <a:schemeClr val="dk1"/>
              </a:buClr>
              <a:buSzPts val="1400"/>
              <a:buFont typeface="Arial"/>
              <a:buNone/>
            </a:pPr>
            <a:r>
              <a:rPr lang="es" sz="1050" dirty="0">
                <a:solidFill>
                  <a:schemeClr val="lt1"/>
                </a:solidFill>
                <a:latin typeface="Mulish SemiBold"/>
                <a:ea typeface="Mulish SemiBold"/>
                <a:cs typeface="Mulish SemiBold"/>
                <a:sym typeface="Mulish SemiBold"/>
              </a:rPr>
              <a:t>¿Qué valor aportan las pruebas de diagnóstico?</a:t>
            </a:r>
            <a:endParaRPr sz="1050" dirty="0">
              <a:solidFill>
                <a:schemeClr val="lt1"/>
              </a:solidFill>
              <a:latin typeface="Mulish SemiBold"/>
              <a:ea typeface="Mulish SemiBold"/>
              <a:cs typeface="Mulish SemiBold"/>
              <a:sym typeface="Mulish SemiBold"/>
            </a:endParaRPr>
          </a:p>
          <a:p>
            <a:pPr marL="0" lvl="0" indent="0" algn="l" rtl="0">
              <a:lnSpc>
                <a:spcPct val="115000"/>
              </a:lnSpc>
              <a:spcBef>
                <a:spcPts val="0"/>
              </a:spcBef>
              <a:spcAft>
                <a:spcPts val="0"/>
              </a:spcAft>
              <a:buClr>
                <a:schemeClr val="dk1"/>
              </a:buClr>
              <a:buSzPts val="1400"/>
              <a:buFont typeface="Arial"/>
              <a:buNone/>
            </a:pPr>
            <a:r>
              <a:rPr lang="es" sz="1050" dirty="0">
                <a:solidFill>
                  <a:schemeClr val="lt1"/>
                </a:solidFill>
                <a:latin typeface="Mulish SemiBold"/>
                <a:ea typeface="Mulish SemiBold"/>
                <a:cs typeface="Mulish SemiBold"/>
                <a:sym typeface="Mulish SemiBold"/>
              </a:rPr>
              <a:t>¿Desean las comunidades realizarse pruebas de diagnóstico? ¿Pueden realizar correctamente pruebas de diagnóstico autoadministradas?</a:t>
            </a:r>
            <a:endParaRPr sz="1050" dirty="0">
              <a:solidFill>
                <a:schemeClr val="lt1"/>
              </a:solidFill>
              <a:latin typeface="Mulish SemiBold"/>
              <a:ea typeface="Mulish SemiBold"/>
              <a:cs typeface="Mulish SemiBold"/>
              <a:sym typeface="Mulish SemiBold"/>
            </a:endParaRPr>
          </a:p>
          <a:p>
            <a:pPr marL="0" lvl="0" indent="0" algn="l" rtl="0">
              <a:lnSpc>
                <a:spcPct val="115000"/>
              </a:lnSpc>
              <a:spcBef>
                <a:spcPts val="0"/>
              </a:spcBef>
              <a:spcAft>
                <a:spcPts val="0"/>
              </a:spcAft>
              <a:buClr>
                <a:schemeClr val="dk1"/>
              </a:buClr>
              <a:buSzPts val="1400"/>
              <a:buFont typeface="Arial"/>
              <a:buNone/>
            </a:pPr>
            <a:r>
              <a:rPr lang="es" sz="1050" dirty="0">
                <a:solidFill>
                  <a:schemeClr val="lt1"/>
                </a:solidFill>
                <a:latin typeface="Mulish SemiBold"/>
                <a:ea typeface="Mulish SemiBold"/>
                <a:cs typeface="Mulish SemiBold"/>
                <a:sym typeface="Mulish SemiBold"/>
              </a:rPr>
              <a:t>¿Por qué las pruebas de diagnóstico deberían formar parte de una lista de prioridades contrapuestas?</a:t>
            </a:r>
            <a:endParaRPr sz="1050" dirty="0">
              <a:solidFill>
                <a:schemeClr val="lt1"/>
              </a:solidFill>
              <a:latin typeface="Mulish SemiBold"/>
              <a:ea typeface="Mulish SemiBold"/>
              <a:cs typeface="Mulish SemiBold"/>
              <a:sym typeface="Mulish SemiBold"/>
            </a:endParaRPr>
          </a:p>
          <a:p>
            <a:pPr marL="0" lvl="0" indent="0" algn="l" rtl="0">
              <a:lnSpc>
                <a:spcPct val="115000"/>
              </a:lnSpc>
              <a:spcBef>
                <a:spcPts val="0"/>
              </a:spcBef>
              <a:spcAft>
                <a:spcPts val="0"/>
              </a:spcAft>
              <a:buClr>
                <a:schemeClr val="dk1"/>
              </a:buClr>
              <a:buSzPts val="1400"/>
              <a:buFont typeface="Arial"/>
              <a:buNone/>
            </a:pPr>
            <a:r>
              <a:rPr lang="es" sz="1050" dirty="0">
                <a:solidFill>
                  <a:schemeClr val="lt1"/>
                </a:solidFill>
                <a:latin typeface="Mulish SemiBold"/>
                <a:ea typeface="Mulish SemiBold"/>
                <a:cs typeface="Mulish SemiBold"/>
                <a:sym typeface="Mulish SemiBold"/>
              </a:rPr>
              <a:t>Si las pruebas de PCR realizadas en establecimientos son las más exactas, ¿para qué se necesitan pruebas de diagnóstico rápido?</a:t>
            </a:r>
            <a:endParaRPr sz="1050" dirty="0">
              <a:solidFill>
                <a:schemeClr val="lt1"/>
              </a:solidFill>
              <a:latin typeface="Mulish SemiBold"/>
              <a:ea typeface="Mulish SemiBold"/>
              <a:cs typeface="Mulish SemiBold"/>
              <a:sym typeface="Mulish SemiBold"/>
            </a:endParaRPr>
          </a:p>
          <a:p>
            <a:pPr marL="0" lvl="0" indent="0" algn="l" rtl="0">
              <a:lnSpc>
                <a:spcPct val="115000"/>
              </a:lnSpc>
              <a:spcBef>
                <a:spcPts val="0"/>
              </a:spcBef>
              <a:spcAft>
                <a:spcPts val="0"/>
              </a:spcAft>
              <a:buClr>
                <a:schemeClr val="dk1"/>
              </a:buClr>
              <a:buSzPts val="1400"/>
              <a:buFont typeface="Arial"/>
              <a:buNone/>
            </a:pPr>
            <a:r>
              <a:rPr lang="es" sz="1050" dirty="0">
                <a:solidFill>
                  <a:schemeClr val="lt1"/>
                </a:solidFill>
                <a:latin typeface="Mulish SemiBold"/>
                <a:ea typeface="Mulish SemiBold"/>
                <a:cs typeface="Mulish SemiBold"/>
                <a:sym typeface="Mulish SemiBold"/>
              </a:rPr>
              <a:t>¿Pueden los establecimientos de niveles inferiores y los agentes de salud comunitarios proporcionar pruebas de diagnóstico?</a:t>
            </a:r>
            <a:br>
              <a:rPr lang="en" sz="1050" dirty="0">
                <a:solidFill>
                  <a:schemeClr val="lt1"/>
                </a:solidFill>
                <a:latin typeface="Mulish SemiBold"/>
                <a:ea typeface="Mulish SemiBold"/>
                <a:cs typeface="Mulish SemiBold"/>
                <a:sym typeface="Mulish SemiBold"/>
              </a:rPr>
            </a:br>
            <a:r>
              <a:rPr lang="es" sz="1050" dirty="0">
                <a:solidFill>
                  <a:schemeClr val="lt1"/>
                </a:solidFill>
                <a:latin typeface="Mulish SemiBold"/>
                <a:ea typeface="Mulish SemiBold"/>
                <a:cs typeface="Mulish SemiBold"/>
                <a:sym typeface="Mulish SemiBold"/>
              </a:rPr>
              <a:t>¿Es necesario seguir haciendo pruebas de diagnóstico aunque las tasas de vacunación vayan en aumento y la mortalidad esté descendiendo?</a:t>
            </a:r>
            <a:endParaRPr sz="1050" dirty="0">
              <a:solidFill>
                <a:schemeClr val="lt1"/>
              </a:solidFill>
              <a:latin typeface="Mulish SemiBold"/>
              <a:ea typeface="Mulish SemiBold"/>
              <a:cs typeface="Mulish SemiBold"/>
              <a:sym typeface="Mulish SemiBold"/>
            </a:endParaRPr>
          </a:p>
          <a:p>
            <a:pPr marL="0" lvl="0" indent="0" algn="l" rtl="0">
              <a:lnSpc>
                <a:spcPct val="115000"/>
              </a:lnSpc>
              <a:spcBef>
                <a:spcPts val="0"/>
              </a:spcBef>
              <a:spcAft>
                <a:spcPts val="0"/>
              </a:spcAft>
              <a:buClr>
                <a:schemeClr val="dk1"/>
              </a:buClr>
              <a:buSzPts val="1400"/>
              <a:buFont typeface="Arial"/>
              <a:buNone/>
            </a:pPr>
            <a:r>
              <a:rPr lang="es" sz="1050" dirty="0">
                <a:solidFill>
                  <a:schemeClr val="lt1"/>
                </a:solidFill>
                <a:latin typeface="Mulish SemiBold"/>
                <a:ea typeface="Mulish SemiBold"/>
                <a:cs typeface="Mulish SemiBold"/>
                <a:sym typeface="Mulish SemiBold"/>
              </a:rPr>
              <a:t>¿Cómo y por qué es necesario implicar al sector privado?</a:t>
            </a:r>
            <a:endParaRPr sz="1050" dirty="0">
              <a:solidFill>
                <a:schemeClr val="lt1"/>
              </a:solidFill>
              <a:latin typeface="Mulish SemiBold"/>
              <a:ea typeface="Mulish SemiBold"/>
              <a:cs typeface="Mulish SemiBold"/>
              <a:sym typeface="Mulish SemiBold"/>
            </a:endParaRPr>
          </a:p>
          <a:p>
            <a:pPr marL="0" lvl="0" indent="0" algn="l" rtl="0">
              <a:lnSpc>
                <a:spcPct val="115000"/>
              </a:lnSpc>
              <a:spcBef>
                <a:spcPts val="0"/>
              </a:spcBef>
              <a:spcAft>
                <a:spcPts val="0"/>
              </a:spcAft>
              <a:buClr>
                <a:schemeClr val="dk1"/>
              </a:buClr>
              <a:buSzPts val="1400"/>
              <a:buFont typeface="Arial"/>
              <a:buNone/>
            </a:pPr>
            <a:r>
              <a:rPr lang="es" sz="1050" dirty="0">
                <a:solidFill>
                  <a:schemeClr val="lt1"/>
                </a:solidFill>
                <a:latin typeface="Mulish SemiBold"/>
                <a:ea typeface="Mulish SemiBold"/>
                <a:cs typeface="Mulish SemiBold"/>
                <a:sym typeface="Mulish SemiBold"/>
              </a:rPr>
              <a:t>Si se realizan demasiadas pruebas de diagnóstico, ¿no habrá más confinamientos y cierres?</a:t>
            </a:r>
            <a:endParaRPr sz="1050" dirty="0">
              <a:solidFill>
                <a:schemeClr val="lt1"/>
              </a:solidFill>
              <a:latin typeface="Mulish SemiBold"/>
              <a:ea typeface="Mulish SemiBold"/>
              <a:cs typeface="Mulish SemiBold"/>
              <a:sym typeface="Mulish SemiBold"/>
            </a:endParaRPr>
          </a:p>
          <a:p>
            <a:pPr marL="0" lvl="0" indent="0" algn="l" rtl="0">
              <a:lnSpc>
                <a:spcPct val="115000"/>
              </a:lnSpc>
              <a:spcBef>
                <a:spcPts val="0"/>
              </a:spcBef>
              <a:spcAft>
                <a:spcPts val="0"/>
              </a:spcAft>
              <a:buClr>
                <a:schemeClr val="dk1"/>
              </a:buClr>
              <a:buSzPts val="1400"/>
              <a:buFont typeface="Arial"/>
              <a:buNone/>
            </a:pPr>
            <a:r>
              <a:rPr lang="es" sz="1050" dirty="0">
                <a:solidFill>
                  <a:schemeClr val="lt1"/>
                </a:solidFill>
                <a:latin typeface="Mulish SemiBold"/>
                <a:ea typeface="Mulish SemiBold"/>
                <a:cs typeface="Mulish SemiBold"/>
                <a:sym typeface="Mulish SemiBold"/>
              </a:rPr>
              <a:t>¿Cómo se puede lograr que las pruebas de diagnóstico sean más asequibles?</a:t>
            </a:r>
            <a:endParaRPr sz="1050" dirty="0">
              <a:solidFill>
                <a:schemeClr val="lt1"/>
              </a:solidFill>
              <a:latin typeface="Mulish SemiBold"/>
              <a:ea typeface="Mulish SemiBold"/>
              <a:cs typeface="Mulish SemiBold"/>
              <a:sym typeface="Mulish SemiBold"/>
            </a:endParaRPr>
          </a:p>
          <a:p>
            <a:pPr marL="0" lvl="0" indent="0" algn="l" rtl="0">
              <a:lnSpc>
                <a:spcPct val="115000"/>
              </a:lnSpc>
              <a:spcBef>
                <a:spcPts val="0"/>
              </a:spcBef>
              <a:spcAft>
                <a:spcPts val="0"/>
              </a:spcAft>
              <a:buClr>
                <a:schemeClr val="dk1"/>
              </a:buClr>
              <a:buSzPts val="1100"/>
              <a:buFont typeface="Arial"/>
              <a:buNone/>
            </a:pPr>
            <a:r>
              <a:rPr lang="es" sz="1050" dirty="0">
                <a:solidFill>
                  <a:schemeClr val="lt1"/>
                </a:solidFill>
                <a:latin typeface="Mulish SemiBold"/>
                <a:ea typeface="Mulish SemiBold"/>
                <a:cs typeface="Mulish SemiBold"/>
                <a:sym typeface="Mulish SemiBold"/>
              </a:rPr>
              <a:t>¿Cómo podemos garantizar que las pruebas de diagnóstico sean de gran calidad y fiables?</a:t>
            </a:r>
            <a:endParaRPr sz="1050" dirty="0">
              <a:solidFill>
                <a:schemeClr val="lt1"/>
              </a:solidFill>
              <a:latin typeface="Mulish SemiBold"/>
              <a:ea typeface="Mulish SemiBold"/>
              <a:cs typeface="Mulish SemiBold"/>
              <a:sym typeface="Mulish SemiBold"/>
            </a:endParaRPr>
          </a:p>
          <a:p>
            <a:pPr marL="0" lvl="0" indent="0" algn="l" rtl="0">
              <a:lnSpc>
                <a:spcPct val="115000"/>
              </a:lnSpc>
              <a:spcBef>
                <a:spcPts val="0"/>
              </a:spcBef>
              <a:spcAft>
                <a:spcPts val="0"/>
              </a:spcAft>
              <a:buClr>
                <a:schemeClr val="dk1"/>
              </a:buClr>
              <a:buSzPts val="1400"/>
              <a:buFont typeface="Arial"/>
              <a:buNone/>
            </a:pPr>
            <a:endParaRPr sz="1100" dirty="0">
              <a:solidFill>
                <a:schemeClr val="lt1"/>
              </a:solidFill>
              <a:latin typeface="Mulish SemiBold"/>
              <a:ea typeface="Mulish SemiBold"/>
              <a:cs typeface="Mulish SemiBold"/>
              <a:sym typeface="Mulish SemiBold"/>
            </a:endParaRPr>
          </a:p>
          <a:p>
            <a:pPr marL="0" lvl="0" indent="0" algn="l" rtl="0">
              <a:lnSpc>
                <a:spcPct val="115000"/>
              </a:lnSpc>
              <a:spcBef>
                <a:spcPts val="0"/>
              </a:spcBef>
              <a:spcAft>
                <a:spcPts val="0"/>
              </a:spcAft>
              <a:buClr>
                <a:schemeClr val="dk1"/>
              </a:buClr>
              <a:buSzPts val="1400"/>
              <a:buFont typeface="Arial"/>
              <a:buNone/>
            </a:pPr>
            <a:endParaRPr dirty="0">
              <a:solidFill>
                <a:schemeClr val="lt1"/>
              </a:solidFill>
              <a:highlight>
                <a:srgbClr val="70B548"/>
              </a:highlight>
              <a:latin typeface="Mulish SemiBold"/>
              <a:ea typeface="Mulish SemiBold"/>
              <a:cs typeface="Mulish SemiBold"/>
              <a:sym typeface="Mulish SemiBold"/>
            </a:endParaRPr>
          </a:p>
          <a:p>
            <a:pPr marL="0" lvl="0" indent="0" algn="l" rtl="0">
              <a:lnSpc>
                <a:spcPct val="115000"/>
              </a:lnSpc>
              <a:spcBef>
                <a:spcPts val="0"/>
              </a:spcBef>
              <a:spcAft>
                <a:spcPts val="0"/>
              </a:spcAft>
              <a:buClr>
                <a:schemeClr val="dk1"/>
              </a:buClr>
              <a:buSzPts val="1400"/>
              <a:buFont typeface="Arial"/>
              <a:buNone/>
            </a:pPr>
            <a:endParaRPr dirty="0">
              <a:solidFill>
                <a:schemeClr val="lt1"/>
              </a:solidFill>
              <a:highlight>
                <a:srgbClr val="70B548"/>
              </a:highlight>
              <a:latin typeface="Mulish SemiBold"/>
              <a:ea typeface="Mulish SemiBold"/>
              <a:cs typeface="Mulish SemiBold"/>
              <a:sym typeface="Mulish SemiBold"/>
            </a:endParaRPr>
          </a:p>
          <a:p>
            <a:pPr marL="0" lvl="0" indent="0" algn="l" rtl="0">
              <a:lnSpc>
                <a:spcPct val="115000"/>
              </a:lnSpc>
              <a:spcBef>
                <a:spcPts val="0"/>
              </a:spcBef>
              <a:spcAft>
                <a:spcPts val="0"/>
              </a:spcAft>
              <a:buClr>
                <a:schemeClr val="dk1"/>
              </a:buClr>
              <a:buSzPts val="1400"/>
              <a:buFont typeface="Arial"/>
              <a:buNone/>
            </a:pPr>
            <a:endParaRPr b="1" dirty="0">
              <a:solidFill>
                <a:schemeClr val="lt1"/>
              </a:solidFill>
              <a:highlight>
                <a:srgbClr val="70B548"/>
              </a:highlight>
              <a:latin typeface="Mulish"/>
              <a:ea typeface="Mulish"/>
              <a:cs typeface="Mulish"/>
              <a:sym typeface="Mulish"/>
            </a:endParaRPr>
          </a:p>
          <a:p>
            <a:pPr marL="0" lvl="0" indent="0" algn="l" rtl="0">
              <a:lnSpc>
                <a:spcPct val="115000"/>
              </a:lnSpc>
              <a:spcBef>
                <a:spcPts val="0"/>
              </a:spcBef>
              <a:spcAft>
                <a:spcPts val="0"/>
              </a:spcAft>
              <a:buClr>
                <a:schemeClr val="dk1"/>
              </a:buClr>
              <a:buSzPts val="1400"/>
              <a:buFont typeface="Arial"/>
              <a:buNone/>
            </a:pPr>
            <a:endParaRPr b="1" dirty="0">
              <a:solidFill>
                <a:schemeClr val="lt1"/>
              </a:solidFill>
              <a:highlight>
                <a:srgbClr val="70B548"/>
              </a:highlight>
              <a:latin typeface="Mulish"/>
              <a:ea typeface="Mulish"/>
              <a:cs typeface="Mulish"/>
              <a:sym typeface="Mulish"/>
            </a:endParaRPr>
          </a:p>
        </p:txBody>
      </p:sp>
      <p:sp>
        <p:nvSpPr>
          <p:cNvPr id="231" name="Google Shape;231;p51"/>
          <p:cNvSpPr txBox="1"/>
          <p:nvPr/>
        </p:nvSpPr>
        <p:spPr>
          <a:xfrm>
            <a:off x="456860" y="269834"/>
            <a:ext cx="5224800"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s" sz="2800">
                <a:solidFill>
                  <a:schemeClr val="lt1"/>
                </a:solidFill>
                <a:latin typeface="Mulish Black"/>
                <a:ea typeface="Mulish Black"/>
                <a:cs typeface="Mulish Black"/>
                <a:sym typeface="Mulish Black"/>
              </a:rPr>
              <a:t>Índice</a:t>
            </a:r>
            <a:endParaRPr sz="2800" b="0" i="0" u="none" strike="noStrike" cap="none" dirty="0">
              <a:solidFill>
                <a:schemeClr val="lt1"/>
              </a:solidFill>
              <a:latin typeface="Mulish Black"/>
              <a:ea typeface="Mulish Black"/>
              <a:cs typeface="Mulish Black"/>
              <a:sym typeface="Mulish Black"/>
            </a:endParaRPr>
          </a:p>
        </p:txBody>
      </p:sp>
      <p:sp>
        <p:nvSpPr>
          <p:cNvPr id="232" name="Google Shape;232;p51"/>
          <p:cNvSpPr txBox="1"/>
          <p:nvPr/>
        </p:nvSpPr>
        <p:spPr>
          <a:xfrm>
            <a:off x="6289887" y="822537"/>
            <a:ext cx="3066900" cy="3070810"/>
          </a:xfrm>
          <a:prstGeom prst="rect">
            <a:avLst/>
          </a:prstGeom>
          <a:noFill/>
          <a:ln>
            <a:noFill/>
          </a:ln>
        </p:spPr>
        <p:txBody>
          <a:bodyPr spcFirstLastPara="1" wrap="square" lIns="91425" tIns="91425" rIns="91425" bIns="91425" rtlCol="0" anchor="t" anchorCtr="0">
            <a:spAutoFit/>
          </a:bodyPr>
          <a:lstStyle/>
          <a:p>
            <a:pPr marL="0" lvl="0" indent="0" algn="l" rtl="0">
              <a:lnSpc>
                <a:spcPct val="90000"/>
              </a:lnSpc>
              <a:spcBef>
                <a:spcPts val="0"/>
              </a:spcBef>
              <a:spcAft>
                <a:spcPts val="0"/>
              </a:spcAft>
              <a:buClr>
                <a:schemeClr val="dk1"/>
              </a:buClr>
              <a:buSzPts val="1400"/>
              <a:buFont typeface="Arial"/>
              <a:buNone/>
            </a:pPr>
            <a:r>
              <a:rPr lang="es" sz="1200" b="1" dirty="0">
                <a:solidFill>
                  <a:schemeClr val="lt1"/>
                </a:solidFill>
                <a:highlight>
                  <a:srgbClr val="F7931D"/>
                </a:highlight>
                <a:latin typeface="Mulish"/>
                <a:ea typeface="Mulish"/>
                <a:cs typeface="Mulish"/>
                <a:sym typeface="Mulish"/>
              </a:rPr>
              <a:t>ESTUDIOS DE CASO</a:t>
            </a:r>
            <a:endParaRPr sz="1200" b="1" dirty="0">
              <a:solidFill>
                <a:schemeClr val="lt1"/>
              </a:solidFill>
              <a:highlight>
                <a:srgbClr val="F7931D"/>
              </a:highlight>
              <a:latin typeface="Mulish"/>
              <a:ea typeface="Mulish"/>
              <a:cs typeface="Mulish"/>
              <a:sym typeface="Mulish"/>
            </a:endParaRPr>
          </a:p>
          <a:p>
            <a:pPr marL="0" lvl="0" indent="0" algn="l" rtl="0">
              <a:lnSpc>
                <a:spcPct val="115000"/>
              </a:lnSpc>
              <a:spcBef>
                <a:spcPts val="0"/>
              </a:spcBef>
              <a:spcAft>
                <a:spcPts val="0"/>
              </a:spcAft>
              <a:buClr>
                <a:schemeClr val="dk1"/>
              </a:buClr>
              <a:buSzPts val="1400"/>
              <a:buFont typeface="Arial"/>
              <a:buNone/>
            </a:pPr>
            <a:r>
              <a:rPr lang="es" sz="1050" dirty="0">
                <a:solidFill>
                  <a:schemeClr val="lt1"/>
                </a:solidFill>
                <a:latin typeface="Mulish SemiBold"/>
                <a:ea typeface="Mulish SemiBold"/>
                <a:cs typeface="Mulish SemiBold"/>
                <a:sym typeface="Mulish SemiBold"/>
              </a:rPr>
              <a:t>Caso sobre Suriname</a:t>
            </a:r>
            <a:endParaRPr sz="1050" dirty="0">
              <a:solidFill>
                <a:schemeClr val="lt1"/>
              </a:solidFill>
              <a:latin typeface="Mulish SemiBold"/>
              <a:ea typeface="Mulish SemiBold"/>
              <a:cs typeface="Mulish SemiBold"/>
              <a:sym typeface="Mulish SemiBold"/>
            </a:endParaRPr>
          </a:p>
          <a:p>
            <a:pPr marL="0" lvl="0" indent="0" algn="l" rtl="0">
              <a:lnSpc>
                <a:spcPct val="115000"/>
              </a:lnSpc>
              <a:spcBef>
                <a:spcPts val="0"/>
              </a:spcBef>
              <a:spcAft>
                <a:spcPts val="0"/>
              </a:spcAft>
              <a:buClr>
                <a:schemeClr val="dk1"/>
              </a:buClr>
              <a:buSzPts val="1400"/>
              <a:buFont typeface="Arial"/>
              <a:buNone/>
            </a:pPr>
            <a:r>
              <a:rPr lang="es" sz="1050" dirty="0">
                <a:solidFill>
                  <a:schemeClr val="lt1"/>
                </a:solidFill>
                <a:latin typeface="Mulish SemiBold"/>
                <a:ea typeface="Mulish SemiBold"/>
                <a:cs typeface="Mulish SemiBold"/>
                <a:sym typeface="Mulish SemiBold"/>
              </a:rPr>
              <a:t>Caso sobre Myanmar</a:t>
            </a:r>
            <a:endParaRPr sz="1050" dirty="0">
              <a:solidFill>
                <a:schemeClr val="lt1"/>
              </a:solidFill>
              <a:latin typeface="Mulish SemiBold"/>
              <a:ea typeface="Mulish SemiBold"/>
              <a:cs typeface="Mulish SemiBold"/>
              <a:sym typeface="Mulish SemiBold"/>
            </a:endParaRPr>
          </a:p>
          <a:p>
            <a:pPr marL="0" lvl="0" indent="0" algn="l" rtl="0">
              <a:lnSpc>
                <a:spcPct val="115000"/>
              </a:lnSpc>
              <a:spcBef>
                <a:spcPts val="0"/>
              </a:spcBef>
              <a:spcAft>
                <a:spcPts val="0"/>
              </a:spcAft>
              <a:buClr>
                <a:schemeClr val="dk1"/>
              </a:buClr>
              <a:buSzPts val="1400"/>
              <a:buFont typeface="Arial"/>
              <a:buNone/>
            </a:pPr>
            <a:r>
              <a:rPr lang="es" sz="1050" dirty="0">
                <a:solidFill>
                  <a:schemeClr val="lt1"/>
                </a:solidFill>
                <a:latin typeface="Mulish SemiBold"/>
                <a:ea typeface="Mulish SemiBold"/>
                <a:cs typeface="Mulish SemiBold"/>
                <a:sym typeface="Mulish SemiBold"/>
              </a:rPr>
              <a:t>Caso sobre la malaria</a:t>
            </a:r>
            <a:endParaRPr sz="1050" dirty="0">
              <a:solidFill>
                <a:schemeClr val="lt1"/>
              </a:solidFill>
              <a:latin typeface="Mulish SemiBold"/>
              <a:ea typeface="Mulish SemiBold"/>
              <a:cs typeface="Mulish SemiBold"/>
              <a:sym typeface="Mulish SemiBold"/>
            </a:endParaRPr>
          </a:p>
          <a:p>
            <a:pPr marL="0" lvl="0" indent="0" algn="l" rtl="0">
              <a:lnSpc>
                <a:spcPct val="115000"/>
              </a:lnSpc>
              <a:spcBef>
                <a:spcPts val="0"/>
              </a:spcBef>
              <a:spcAft>
                <a:spcPts val="0"/>
              </a:spcAft>
              <a:buClr>
                <a:schemeClr val="dk1"/>
              </a:buClr>
              <a:buSzPts val="1400"/>
              <a:buFont typeface="Arial"/>
              <a:buNone/>
            </a:pPr>
            <a:r>
              <a:rPr lang="es" sz="1050" dirty="0">
                <a:solidFill>
                  <a:schemeClr val="lt1"/>
                </a:solidFill>
                <a:latin typeface="Mulish SemiBold"/>
                <a:ea typeface="Mulish SemiBold"/>
                <a:cs typeface="Mulish SemiBold"/>
                <a:sym typeface="Mulish SemiBold"/>
              </a:rPr>
              <a:t>Caso sobre Rwanda</a:t>
            </a:r>
            <a:endParaRPr sz="1050" dirty="0">
              <a:solidFill>
                <a:schemeClr val="lt1"/>
              </a:solidFill>
              <a:latin typeface="Mulish SemiBold"/>
              <a:ea typeface="Mulish SemiBold"/>
              <a:cs typeface="Mulish SemiBold"/>
              <a:sym typeface="Mulish SemiBold"/>
            </a:endParaRPr>
          </a:p>
          <a:p>
            <a:pPr marL="0" lvl="0" indent="0" algn="l" rtl="0">
              <a:lnSpc>
                <a:spcPct val="115000"/>
              </a:lnSpc>
              <a:spcBef>
                <a:spcPts val="0"/>
              </a:spcBef>
              <a:spcAft>
                <a:spcPts val="0"/>
              </a:spcAft>
              <a:buClr>
                <a:schemeClr val="dk1"/>
              </a:buClr>
              <a:buSzPts val="1400"/>
              <a:buFont typeface="Arial"/>
              <a:buNone/>
            </a:pPr>
            <a:r>
              <a:rPr lang="es" sz="1050" dirty="0">
                <a:solidFill>
                  <a:schemeClr val="lt1"/>
                </a:solidFill>
                <a:latin typeface="Mulish SemiBold"/>
                <a:ea typeface="Mulish SemiBold"/>
                <a:cs typeface="Mulish SemiBold"/>
                <a:sym typeface="Mulish SemiBold"/>
              </a:rPr>
              <a:t>Caso sobre el VIH</a:t>
            </a:r>
            <a:endParaRPr sz="1050" dirty="0">
              <a:solidFill>
                <a:schemeClr val="lt1"/>
              </a:solidFill>
              <a:latin typeface="Mulish SemiBold"/>
              <a:ea typeface="Mulish SemiBold"/>
              <a:cs typeface="Mulish SemiBold"/>
              <a:sym typeface="Mulish SemiBold"/>
            </a:endParaRPr>
          </a:p>
          <a:p>
            <a:pPr marL="0" lvl="0" indent="0" algn="l" rtl="0">
              <a:lnSpc>
                <a:spcPct val="115000"/>
              </a:lnSpc>
              <a:spcBef>
                <a:spcPts val="0"/>
              </a:spcBef>
              <a:spcAft>
                <a:spcPts val="0"/>
              </a:spcAft>
              <a:buClr>
                <a:schemeClr val="dk1"/>
              </a:buClr>
              <a:buSzPts val="1400"/>
              <a:buFont typeface="Arial"/>
              <a:buNone/>
            </a:pPr>
            <a:r>
              <a:rPr lang="es" sz="1050" dirty="0">
                <a:solidFill>
                  <a:schemeClr val="lt1"/>
                </a:solidFill>
                <a:latin typeface="Mulish SemiBold"/>
                <a:ea typeface="Mulish SemiBold"/>
                <a:cs typeface="Mulish SemiBold"/>
                <a:sym typeface="Mulish SemiBold"/>
              </a:rPr>
              <a:t>Caso sobre el ébola</a:t>
            </a:r>
            <a:endParaRPr sz="1050" dirty="0">
              <a:solidFill>
                <a:schemeClr val="lt1"/>
              </a:solidFill>
              <a:latin typeface="Mulish SemiBold"/>
              <a:ea typeface="Mulish SemiBold"/>
              <a:cs typeface="Mulish SemiBold"/>
              <a:sym typeface="Mulish SemiBold"/>
            </a:endParaRPr>
          </a:p>
          <a:p>
            <a:pPr marL="0" lvl="0" indent="0" algn="l" rtl="0">
              <a:lnSpc>
                <a:spcPct val="90000"/>
              </a:lnSpc>
              <a:spcBef>
                <a:spcPts val="0"/>
              </a:spcBef>
              <a:spcAft>
                <a:spcPts val="0"/>
              </a:spcAft>
              <a:buClr>
                <a:schemeClr val="dk1"/>
              </a:buClr>
              <a:buSzPts val="1400"/>
              <a:buFont typeface="Arial"/>
              <a:buNone/>
            </a:pPr>
            <a:endParaRPr sz="1200" dirty="0">
              <a:solidFill>
                <a:schemeClr val="lt1"/>
              </a:solidFill>
              <a:highlight>
                <a:srgbClr val="70B548"/>
              </a:highlight>
              <a:latin typeface="Mulish SemiBold"/>
              <a:ea typeface="Mulish SemiBold"/>
              <a:cs typeface="Mulish SemiBold"/>
              <a:sym typeface="Mulish SemiBold"/>
            </a:endParaRPr>
          </a:p>
          <a:p>
            <a:pPr marL="0" lvl="0" indent="0" algn="l" rtl="0">
              <a:lnSpc>
                <a:spcPct val="90000"/>
              </a:lnSpc>
              <a:spcBef>
                <a:spcPts val="0"/>
              </a:spcBef>
              <a:spcAft>
                <a:spcPts val="0"/>
              </a:spcAft>
              <a:buClr>
                <a:schemeClr val="dk1"/>
              </a:buClr>
              <a:buSzPts val="1400"/>
              <a:buFont typeface="Arial"/>
              <a:buNone/>
            </a:pPr>
            <a:endParaRPr sz="1200" dirty="0">
              <a:solidFill>
                <a:schemeClr val="lt1"/>
              </a:solidFill>
              <a:highlight>
                <a:srgbClr val="70B548"/>
              </a:highlight>
              <a:latin typeface="Mulish SemiBold"/>
              <a:ea typeface="Mulish SemiBold"/>
              <a:cs typeface="Mulish SemiBold"/>
              <a:sym typeface="Mulish SemiBold"/>
            </a:endParaRPr>
          </a:p>
          <a:p>
            <a:pPr marL="0" lvl="0" indent="0" algn="l" rtl="0">
              <a:lnSpc>
                <a:spcPct val="90000"/>
              </a:lnSpc>
              <a:spcBef>
                <a:spcPts val="0"/>
              </a:spcBef>
              <a:spcAft>
                <a:spcPts val="0"/>
              </a:spcAft>
              <a:buClr>
                <a:schemeClr val="dk1"/>
              </a:buClr>
              <a:buSzPts val="1400"/>
              <a:buFont typeface="Arial"/>
              <a:buNone/>
            </a:pPr>
            <a:r>
              <a:rPr lang="es" sz="1200" b="1" dirty="0">
                <a:solidFill>
                  <a:schemeClr val="lt1"/>
                </a:solidFill>
                <a:highlight>
                  <a:srgbClr val="70B548"/>
                </a:highlight>
                <a:latin typeface="Mulish"/>
                <a:ea typeface="Mulish"/>
                <a:cs typeface="Mulish"/>
                <a:sym typeface="Mulish"/>
              </a:rPr>
              <a:t>SIGUIENTES PASOS</a:t>
            </a:r>
            <a:endParaRPr sz="1200" b="1" dirty="0">
              <a:solidFill>
                <a:schemeClr val="lt1"/>
              </a:solidFill>
              <a:highlight>
                <a:srgbClr val="70B548"/>
              </a:highlight>
              <a:latin typeface="Mulish"/>
              <a:ea typeface="Mulish"/>
              <a:cs typeface="Mulish"/>
              <a:sym typeface="Mulish"/>
            </a:endParaRPr>
          </a:p>
          <a:p>
            <a:pPr marL="0" lvl="0" indent="0" algn="l" rtl="0">
              <a:lnSpc>
                <a:spcPct val="115000"/>
              </a:lnSpc>
              <a:spcBef>
                <a:spcPts val="0"/>
              </a:spcBef>
              <a:spcAft>
                <a:spcPts val="0"/>
              </a:spcAft>
              <a:buClr>
                <a:schemeClr val="dk1"/>
              </a:buClr>
              <a:buSzPts val="1400"/>
              <a:buFont typeface="Arial"/>
              <a:buNone/>
            </a:pPr>
            <a:r>
              <a:rPr lang="es" sz="1050" dirty="0">
                <a:solidFill>
                  <a:schemeClr val="lt1"/>
                </a:solidFill>
                <a:latin typeface="Mulish SemiBold"/>
                <a:ea typeface="Mulish SemiBold"/>
                <a:cs typeface="Mulish SemiBold"/>
                <a:sym typeface="Mulish SemiBold"/>
              </a:rPr>
              <a:t>Recomendaciones de </a:t>
            </a:r>
            <a:r>
              <a:rPr lang="en" sz="1050" i="1" dirty="0">
                <a:solidFill>
                  <a:schemeClr val="lt1"/>
                </a:solidFill>
                <a:latin typeface="Mulish SemiBold"/>
                <a:ea typeface="Mulish SemiBold"/>
                <a:cs typeface="Mulish SemiBold"/>
                <a:sym typeface="Mulish SemiBold"/>
              </a:rPr>
              <a:t>The Lancet</a:t>
            </a:r>
            <a:endParaRPr sz="1050" dirty="0">
              <a:solidFill>
                <a:schemeClr val="lt1"/>
              </a:solidFill>
              <a:latin typeface="Mulish SemiBold"/>
              <a:ea typeface="Mulish SemiBold"/>
              <a:cs typeface="Mulish SemiBold"/>
              <a:sym typeface="Mulish SemiBold"/>
            </a:endParaRPr>
          </a:p>
          <a:p>
            <a:pPr marL="0" lvl="0" indent="0" algn="l" rtl="0">
              <a:lnSpc>
                <a:spcPct val="115000"/>
              </a:lnSpc>
              <a:spcBef>
                <a:spcPts val="0"/>
              </a:spcBef>
              <a:spcAft>
                <a:spcPts val="0"/>
              </a:spcAft>
              <a:buClr>
                <a:schemeClr val="dk1"/>
              </a:buClr>
              <a:buSzPts val="1400"/>
              <a:buFont typeface="Arial"/>
              <a:buNone/>
            </a:pPr>
            <a:endParaRPr sz="1050" dirty="0">
              <a:solidFill>
                <a:schemeClr val="lt1"/>
              </a:solidFill>
              <a:latin typeface="Mulish SemiBold"/>
              <a:ea typeface="Mulish SemiBold"/>
              <a:cs typeface="Mulish SemiBold"/>
              <a:sym typeface="Mulish SemiBold"/>
            </a:endParaRPr>
          </a:p>
          <a:p>
            <a:pPr marL="0" lvl="0" indent="0" algn="l" rtl="0">
              <a:lnSpc>
                <a:spcPct val="115000"/>
              </a:lnSpc>
              <a:spcBef>
                <a:spcPts val="0"/>
              </a:spcBef>
              <a:spcAft>
                <a:spcPts val="0"/>
              </a:spcAft>
              <a:buClr>
                <a:schemeClr val="dk1"/>
              </a:buClr>
              <a:buSzPts val="1400"/>
              <a:buFont typeface="Arial"/>
              <a:buNone/>
            </a:pPr>
            <a:r>
              <a:rPr lang="es" sz="1200" b="1" dirty="0">
                <a:solidFill>
                  <a:schemeClr val="lt1"/>
                </a:solidFill>
                <a:latin typeface="Mulish"/>
                <a:ea typeface="Mulish"/>
                <a:cs typeface="Mulish"/>
                <a:sym typeface="Mulish"/>
              </a:rPr>
              <a:t>CITAS COMPLEMENTARIAS</a:t>
            </a:r>
            <a:endParaRPr sz="1200" b="1" dirty="0">
              <a:solidFill>
                <a:schemeClr val="lt1"/>
              </a:solidFill>
              <a:latin typeface="Mulish"/>
              <a:ea typeface="Mulish"/>
              <a:cs typeface="Mulish"/>
              <a:sym typeface="Mulish"/>
            </a:endParaRPr>
          </a:p>
          <a:p>
            <a:pPr marL="0" lvl="0" indent="0" algn="l" rtl="0">
              <a:lnSpc>
                <a:spcPct val="115000"/>
              </a:lnSpc>
              <a:spcBef>
                <a:spcPts val="0"/>
              </a:spcBef>
              <a:spcAft>
                <a:spcPts val="0"/>
              </a:spcAft>
              <a:buClr>
                <a:schemeClr val="dk1"/>
              </a:buClr>
              <a:buSzPts val="1400"/>
              <a:buFont typeface="Arial"/>
              <a:buNone/>
            </a:pPr>
            <a:r>
              <a:rPr lang="es" sz="1200" b="1" dirty="0">
                <a:solidFill>
                  <a:schemeClr val="lt1"/>
                </a:solidFill>
                <a:latin typeface="Mulish"/>
                <a:ea typeface="Mulish"/>
                <a:cs typeface="Mulish"/>
                <a:sym typeface="Mulish"/>
              </a:rPr>
              <a:t>RECURSOS RELEVANTES</a:t>
            </a:r>
            <a:endParaRPr sz="1200" b="1" dirty="0">
              <a:solidFill>
                <a:schemeClr val="lt1"/>
              </a:solidFill>
              <a:latin typeface="Mulish"/>
              <a:ea typeface="Mulish"/>
              <a:cs typeface="Mulish"/>
              <a:sym typeface="Mulish"/>
            </a:endParaRPr>
          </a:p>
          <a:p>
            <a:pPr marL="0" lvl="0" indent="0" algn="l" rtl="0">
              <a:lnSpc>
                <a:spcPct val="90000"/>
              </a:lnSpc>
              <a:spcBef>
                <a:spcPts val="0"/>
              </a:spcBef>
              <a:spcAft>
                <a:spcPts val="0"/>
              </a:spcAft>
              <a:buClr>
                <a:schemeClr val="dk1"/>
              </a:buClr>
              <a:buSzPts val="1400"/>
              <a:buFont typeface="Arial"/>
              <a:buNone/>
            </a:pPr>
            <a:endParaRPr b="1" dirty="0">
              <a:solidFill>
                <a:schemeClr val="lt1"/>
              </a:solidFill>
              <a:highlight>
                <a:srgbClr val="70B548"/>
              </a:highlight>
              <a:latin typeface="Mulish"/>
              <a:ea typeface="Mulish"/>
              <a:cs typeface="Mulish"/>
              <a:sym typeface="Mulish"/>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pic>
        <p:nvPicPr>
          <p:cNvPr id="566" name="Google Shape;566;p78"/>
          <p:cNvPicPr preferRelativeResize="0"/>
          <p:nvPr/>
        </p:nvPicPr>
        <p:blipFill rotWithShape="1">
          <a:blip r:embed="rId3">
            <a:alphaModFix/>
          </a:blip>
          <a:srcRect l="8473" r="34429" b="6191"/>
          <a:stretch/>
        </p:blipFill>
        <p:spPr>
          <a:xfrm>
            <a:off x="6040200" y="-14125"/>
            <a:ext cx="3123900" cy="2566000"/>
          </a:xfrm>
          <a:prstGeom prst="rect">
            <a:avLst/>
          </a:prstGeom>
          <a:noFill/>
          <a:ln>
            <a:noFill/>
          </a:ln>
        </p:spPr>
      </p:pic>
      <p:sp>
        <p:nvSpPr>
          <p:cNvPr id="567" name="Google Shape;567;p78"/>
          <p:cNvSpPr/>
          <p:nvPr/>
        </p:nvSpPr>
        <p:spPr>
          <a:xfrm>
            <a:off x="5824200" y="6525"/>
            <a:ext cx="3319800" cy="186600"/>
          </a:xfrm>
          <a:prstGeom prst="rect">
            <a:avLst/>
          </a:prstGeom>
          <a:solidFill>
            <a:srgbClr val="0863D6"/>
          </a:solidFill>
          <a:ln w="9525" cap="flat" cmpd="sng">
            <a:solidFill>
              <a:srgbClr val="0764D6"/>
            </a:solidFill>
            <a:prstDash val="solid"/>
            <a:round/>
            <a:headEnd type="none" w="sm" len="sm"/>
            <a:tailEnd type="none" w="sm" len="sm"/>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68" name="Google Shape;568;p78"/>
          <p:cNvSpPr/>
          <p:nvPr/>
        </p:nvSpPr>
        <p:spPr>
          <a:xfrm>
            <a:off x="6040350" y="2551875"/>
            <a:ext cx="3123900" cy="2405100"/>
          </a:xfrm>
          <a:prstGeom prst="rect">
            <a:avLst/>
          </a:prstGeom>
          <a:solidFill>
            <a:srgbClr val="0863D6"/>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69" name="Google Shape;569;p78"/>
          <p:cNvSpPr txBox="1"/>
          <p:nvPr/>
        </p:nvSpPr>
        <p:spPr>
          <a:xfrm>
            <a:off x="240262" y="1619548"/>
            <a:ext cx="2863381" cy="3154679"/>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s" sz="1050" b="0" i="0" u="none" strike="noStrike" cap="none" dirty="0">
                <a:solidFill>
                  <a:srgbClr val="032C52"/>
                </a:solidFill>
                <a:latin typeface="Nunito"/>
                <a:ea typeface="Nunito"/>
                <a:cs typeface="Nunito"/>
                <a:sym typeface="Nunito"/>
              </a:rPr>
              <a:t>La vigilancia de las enfermedades es una parte importante de la gestión de los sistemas sanitarios. Analizar las tendencias nos permite extraer indicaciones sobre cómo </a:t>
            </a:r>
            <a:r>
              <a:rPr lang="es" sz="1050" b="1" i="0" u="none" strike="noStrike" cap="none" dirty="0">
                <a:solidFill>
                  <a:srgbClr val="032C52"/>
                </a:solidFill>
                <a:latin typeface="Nunito"/>
                <a:ea typeface="Nunito"/>
                <a:cs typeface="Nunito"/>
                <a:sym typeface="Nunito"/>
              </a:rPr>
              <a:t>organizar los recursos y la comunicación</a:t>
            </a:r>
            <a:r>
              <a:rPr lang="es" sz="1050" b="0" i="0" u="none" strike="noStrike" cap="none" dirty="0">
                <a:solidFill>
                  <a:srgbClr val="032C52"/>
                </a:solidFill>
                <a:latin typeface="Nunito"/>
                <a:ea typeface="Nunito"/>
                <a:cs typeface="Nunito"/>
                <a:sym typeface="Nunito"/>
              </a:rPr>
              <a:t>.</a:t>
            </a:r>
            <a:endParaRPr sz="105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0"/>
              </a:spcAft>
              <a:buClr>
                <a:srgbClr val="000000"/>
              </a:buClr>
              <a:buSzPts val="1100"/>
              <a:buFont typeface="Arial"/>
              <a:buNone/>
            </a:pPr>
            <a:r>
              <a:rPr lang="es" sz="1050" b="0" i="0" u="none" strike="noStrike" cap="none" dirty="0">
                <a:solidFill>
                  <a:srgbClr val="032C52"/>
                </a:solidFill>
                <a:latin typeface="Nunito"/>
                <a:ea typeface="Nunito"/>
                <a:cs typeface="Nunito"/>
                <a:sym typeface="Nunito"/>
              </a:rPr>
              <a:t>A menudo surgen dudas sobre si incorporar las pruebas de diagnóstico rápido, porque sus datos no pueden introducirse en el sistema de vigilancia con la misma facilidad que las pruebas realizadas en los establecimientos de salud.</a:t>
            </a:r>
            <a:endParaRPr sz="105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100"/>
              <a:buFont typeface="Arial"/>
              <a:buNone/>
            </a:pPr>
            <a:r>
              <a:rPr lang="es" sz="1050" b="1" i="0" u="none" strike="noStrike" cap="none" dirty="0">
                <a:solidFill>
                  <a:srgbClr val="032C52"/>
                </a:solidFill>
                <a:latin typeface="Nunito"/>
                <a:ea typeface="Nunito"/>
                <a:cs typeface="Nunito"/>
                <a:sym typeface="Nunito"/>
              </a:rPr>
              <a:t>Las pruebas realizadas en establecimientos de salud son más fáciles de rastrear</a:t>
            </a:r>
            <a:r>
              <a:rPr lang="es" sz="1050" b="0" i="0" u="none" strike="noStrike" cap="none" dirty="0">
                <a:solidFill>
                  <a:srgbClr val="032C52"/>
                </a:solidFill>
                <a:latin typeface="Nunito"/>
                <a:ea typeface="Nunito"/>
                <a:cs typeface="Nunito"/>
                <a:sym typeface="Nunito"/>
              </a:rPr>
              <a:t>, pero requieren una gran cantidad de recursos, tanto por parte del sistema sanitario como de las comunidades.</a:t>
            </a:r>
            <a:endParaRPr sz="1050" b="0" i="0" u="none" strike="noStrike" cap="none" dirty="0">
              <a:solidFill>
                <a:srgbClr val="032C52"/>
              </a:solidFill>
              <a:latin typeface="Nunito"/>
              <a:ea typeface="Nunito"/>
              <a:cs typeface="Nunito"/>
              <a:sym typeface="Nunito"/>
            </a:endParaRPr>
          </a:p>
        </p:txBody>
      </p:sp>
      <p:sp>
        <p:nvSpPr>
          <p:cNvPr id="570" name="Google Shape;570;p78"/>
          <p:cNvSpPr txBox="1"/>
          <p:nvPr/>
        </p:nvSpPr>
        <p:spPr>
          <a:xfrm>
            <a:off x="599250" y="534950"/>
            <a:ext cx="5063400"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2800"/>
              <a:buFont typeface="Arial"/>
              <a:buNone/>
            </a:pPr>
            <a:endParaRPr sz="2800" b="0" i="0" u="none" strike="noStrike" cap="none" dirty="0">
              <a:solidFill>
                <a:srgbClr val="0764D6"/>
              </a:solidFill>
              <a:latin typeface="Mulish Black"/>
              <a:ea typeface="Mulish Black"/>
              <a:cs typeface="Mulish Black"/>
              <a:sym typeface="Mulish Black"/>
            </a:endParaRPr>
          </a:p>
        </p:txBody>
      </p:sp>
      <p:sp>
        <p:nvSpPr>
          <p:cNvPr id="571" name="Google Shape;571;p78"/>
          <p:cNvSpPr/>
          <p:nvPr/>
        </p:nvSpPr>
        <p:spPr>
          <a:xfrm>
            <a:off x="599243" y="-533600"/>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72" name="Google Shape;572;p78"/>
          <p:cNvSpPr/>
          <p:nvPr/>
        </p:nvSpPr>
        <p:spPr>
          <a:xfrm>
            <a:off x="3319800"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73" name="Google Shape;573;p78"/>
          <p:cNvSpPr/>
          <p:nvPr/>
        </p:nvSpPr>
        <p:spPr>
          <a:xfrm>
            <a:off x="6040356"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74" name="Google Shape;574;p78"/>
          <p:cNvSpPr/>
          <p:nvPr/>
        </p:nvSpPr>
        <p:spPr>
          <a:xfrm>
            <a:off x="-100" y="4956900"/>
            <a:ext cx="9144000" cy="186600"/>
          </a:xfrm>
          <a:prstGeom prst="rect">
            <a:avLst/>
          </a:prstGeom>
          <a:solidFill>
            <a:srgbClr val="0863D6"/>
          </a:solidFill>
          <a:ln w="9525" cap="flat" cmpd="sng">
            <a:solidFill>
              <a:srgbClr val="0764D6"/>
            </a:solidFill>
            <a:prstDash val="solid"/>
            <a:round/>
            <a:headEnd type="none" w="sm" len="sm"/>
            <a:tailEnd type="none" w="sm" len="sm"/>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75" name="Google Shape;575;p78"/>
          <p:cNvSpPr/>
          <p:nvPr/>
        </p:nvSpPr>
        <p:spPr>
          <a:xfrm>
            <a:off x="7662150" y="0"/>
            <a:ext cx="1481700" cy="186600"/>
          </a:xfrm>
          <a:prstGeom prst="rect">
            <a:avLst/>
          </a:prstGeom>
          <a:solidFill>
            <a:srgbClr val="0863D6"/>
          </a:solidFill>
          <a:ln w="9525" cap="flat" cmpd="sng">
            <a:solidFill>
              <a:srgbClr val="0764D6"/>
            </a:solidFill>
            <a:prstDash val="solid"/>
            <a:round/>
            <a:headEnd type="none" w="sm" len="sm"/>
            <a:tailEnd type="none" w="sm" len="sm"/>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76" name="Google Shape;576;p78"/>
          <p:cNvSpPr txBox="1"/>
          <p:nvPr/>
        </p:nvSpPr>
        <p:spPr>
          <a:xfrm>
            <a:off x="240263" y="186525"/>
            <a:ext cx="8544900"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s" sz="1400" b="0" i="0" u="none" strike="noStrike" cap="none" dirty="0">
                <a:solidFill>
                  <a:schemeClr val="lt1"/>
                </a:solidFill>
                <a:highlight>
                  <a:srgbClr val="0764D6"/>
                </a:highlight>
                <a:latin typeface="Mulish SemiBold"/>
                <a:ea typeface="Mulish SemiBold"/>
                <a:cs typeface="Mulish SemiBold"/>
                <a:sym typeface="Mulish SemiBold"/>
              </a:rPr>
              <a:t>PRUEBAS DE PCR Y DE DIAGNÓSTICO RÁPIDO</a:t>
            </a:r>
            <a:endParaRPr sz="1400" b="0" i="0" u="none" strike="noStrike" cap="none" dirty="0">
              <a:solidFill>
                <a:schemeClr val="lt1"/>
              </a:solidFill>
              <a:highlight>
                <a:srgbClr val="0764D6"/>
              </a:highlight>
              <a:latin typeface="Mulish SemiBold"/>
              <a:ea typeface="Mulish SemiBold"/>
              <a:cs typeface="Mulish SemiBold"/>
              <a:sym typeface="Mulish SemiBold"/>
            </a:endParaRPr>
          </a:p>
        </p:txBody>
      </p:sp>
      <p:sp>
        <p:nvSpPr>
          <p:cNvPr id="577" name="Google Shape;577;p78"/>
          <p:cNvSpPr txBox="1"/>
          <p:nvPr/>
        </p:nvSpPr>
        <p:spPr>
          <a:xfrm>
            <a:off x="3156373" y="1633834"/>
            <a:ext cx="2712188" cy="3316262"/>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s" sz="1050" b="0" i="0" u="none" strike="noStrike" cap="none" dirty="0">
                <a:solidFill>
                  <a:srgbClr val="032C52"/>
                </a:solidFill>
                <a:latin typeface="Nunito"/>
                <a:ea typeface="Nunito"/>
                <a:cs typeface="Nunito"/>
                <a:sym typeface="Nunito"/>
              </a:rPr>
              <a:t>Las innovaciones en materia de tecnologías de pruebas de diagnóstico rápido han permitido que dichas pruebas puedan ser </a:t>
            </a:r>
            <a:r>
              <a:rPr lang="es" sz="1050" b="1" i="0" u="none" strike="noStrike" cap="none" dirty="0">
                <a:solidFill>
                  <a:srgbClr val="032C52"/>
                </a:solidFill>
                <a:latin typeface="Nunito"/>
                <a:ea typeface="Nunito"/>
                <a:cs typeface="Nunito"/>
                <a:sym typeface="Nunito"/>
              </a:rPr>
              <a:t>realizadas tanto por particulares como por agentes de salud comunitarios, en los lugares donde se presta la atención</a:t>
            </a:r>
            <a:r>
              <a:rPr lang="es" sz="1050" b="0" i="0" u="none" strike="noStrike" cap="none" dirty="0">
                <a:solidFill>
                  <a:srgbClr val="032C52"/>
                </a:solidFill>
                <a:latin typeface="Nunito"/>
                <a:ea typeface="Nunito"/>
                <a:cs typeface="Nunito"/>
                <a:sym typeface="Nunito"/>
              </a:rPr>
              <a:t>.</a:t>
            </a:r>
            <a:endParaRPr sz="105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0"/>
              </a:spcAft>
              <a:buClr>
                <a:srgbClr val="000000"/>
              </a:buClr>
              <a:buSzPts val="1100"/>
              <a:buFont typeface="Arial"/>
              <a:buNone/>
            </a:pPr>
            <a:r>
              <a:rPr lang="es" sz="1050" b="0" i="0" u="none" strike="noStrike" cap="none" dirty="0">
                <a:solidFill>
                  <a:srgbClr val="032C52"/>
                </a:solidFill>
                <a:latin typeface="Nunito"/>
                <a:ea typeface="Nunito"/>
                <a:cs typeface="Nunito"/>
                <a:sym typeface="Nunito"/>
              </a:rPr>
              <a:t>De hecho, los resultados de estas pruebas también sirven para proporcionar datos a los </a:t>
            </a:r>
            <a:r>
              <a:rPr lang="es" sz="1050" b="1" i="0" u="none" strike="noStrike" cap="none" dirty="0">
                <a:solidFill>
                  <a:srgbClr val="032C52"/>
                </a:solidFill>
                <a:latin typeface="Nunito"/>
                <a:ea typeface="Nunito"/>
                <a:cs typeface="Nunito"/>
                <a:sym typeface="Nunito"/>
              </a:rPr>
              <a:t>sistemas de vigilancia</a:t>
            </a:r>
            <a:r>
              <a:rPr lang="es" sz="1050" b="0" i="0" u="none" strike="noStrike" cap="none" dirty="0">
                <a:solidFill>
                  <a:srgbClr val="032C52"/>
                </a:solidFill>
                <a:latin typeface="Nunito"/>
                <a:ea typeface="Nunito"/>
                <a:cs typeface="Nunito"/>
                <a:sym typeface="Nunito"/>
              </a:rPr>
              <a:t>. </a:t>
            </a:r>
            <a:endParaRPr sz="105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100"/>
              <a:buFont typeface="Arial"/>
              <a:buNone/>
            </a:pPr>
            <a:r>
              <a:rPr lang="es" sz="1050" b="0" i="0" u="none" strike="noStrike" cap="none" dirty="0">
                <a:solidFill>
                  <a:srgbClr val="032C52"/>
                </a:solidFill>
                <a:latin typeface="Nunito"/>
                <a:ea typeface="Nunito"/>
                <a:cs typeface="Nunito"/>
                <a:sym typeface="Nunito"/>
              </a:rPr>
              <a:t>Cuando los agentes de salud comunitarios están capacitados para presentar informes, los datos de las pruebas de diagnóstico del ámbito de la comunidad pueden servir para generar sistemas nacionales de vigilancia más sólidos.</a:t>
            </a:r>
            <a:endParaRPr sz="1050" b="0" i="0" u="none" strike="noStrike" cap="none" dirty="0">
              <a:solidFill>
                <a:srgbClr val="032C52"/>
              </a:solidFill>
              <a:latin typeface="Nunito"/>
              <a:ea typeface="Nunito"/>
              <a:cs typeface="Nunito"/>
              <a:sym typeface="Nunito"/>
            </a:endParaRPr>
          </a:p>
        </p:txBody>
      </p:sp>
      <p:sp>
        <p:nvSpPr>
          <p:cNvPr id="578" name="Google Shape;578;p78"/>
          <p:cNvSpPr txBox="1"/>
          <p:nvPr/>
        </p:nvSpPr>
        <p:spPr>
          <a:xfrm>
            <a:off x="599175" y="1619548"/>
            <a:ext cx="4822500" cy="2310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1000"/>
              </a:spcAft>
              <a:buClr>
                <a:srgbClr val="000000"/>
              </a:buClr>
              <a:buSzPts val="300"/>
              <a:buFont typeface="Arial"/>
              <a:buNone/>
            </a:pPr>
            <a:endParaRPr sz="300" b="0" i="0" u="none" strike="noStrike" cap="none" dirty="0">
              <a:solidFill>
                <a:srgbClr val="000000"/>
              </a:solidFill>
              <a:latin typeface="Arial"/>
              <a:ea typeface="Arial"/>
              <a:cs typeface="Arial"/>
              <a:sym typeface="Arial"/>
            </a:endParaRPr>
          </a:p>
        </p:txBody>
      </p:sp>
      <p:sp>
        <p:nvSpPr>
          <p:cNvPr id="579" name="Google Shape;579;p78"/>
          <p:cNvSpPr txBox="1"/>
          <p:nvPr/>
        </p:nvSpPr>
        <p:spPr>
          <a:xfrm>
            <a:off x="6136640" y="2551875"/>
            <a:ext cx="2914785" cy="2846903"/>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s" b="1" i="1" u="none" strike="noStrike" cap="none" dirty="0">
                <a:solidFill>
                  <a:schemeClr val="lt1"/>
                </a:solidFill>
                <a:latin typeface="Calibri"/>
                <a:ea typeface="Calibri"/>
                <a:cs typeface="Calibri"/>
                <a:sym typeface="Calibri"/>
              </a:rPr>
              <a:t>“Los agentes de salud comunitarios disponen de capacidad para determinar cuáles son las prioridades locales desde el punto de vista epidemiológico, a partir de las visitas domiciliarias rutinarias, lo cual incluye la detección de brotes epidémicos [...] según proceda en cada contexto”.</a:t>
            </a:r>
            <a:endParaRPr sz="1100" b="0" i="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 sz="1100" b="0" i="1" u="none" strike="noStrike" cap="none" dirty="0">
                <a:solidFill>
                  <a:schemeClr val="lt1"/>
                </a:solidFill>
                <a:latin typeface="Calibri"/>
                <a:ea typeface="Calibri"/>
                <a:cs typeface="Calibri"/>
                <a:sym typeface="Calibri"/>
              </a:rPr>
              <a:t>–“</a:t>
            </a:r>
            <a:r>
              <a:rPr lang="en" sz="1100" b="0" i="0" u="none" strike="noStrike" cap="none" dirty="0">
                <a:solidFill>
                  <a:schemeClr val="lt1"/>
                </a:solidFill>
                <a:latin typeface="Calibri"/>
                <a:ea typeface="Calibri"/>
                <a:cs typeface="Calibri"/>
                <a:sym typeface="Calibri"/>
              </a:rPr>
              <a:t>Community health workers at the dawn of a new era”, 2021.</a:t>
            </a:r>
            <a:endParaRPr sz="1100" b="0" i="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b="0" i="0" u="none" strike="noStrike" cap="none" dirty="0">
              <a:solidFill>
                <a:schemeClr val="lt1"/>
              </a:solidFill>
              <a:latin typeface="Calibri"/>
              <a:ea typeface="Calibri"/>
              <a:cs typeface="Calibri"/>
              <a:sym typeface="Calibri"/>
            </a:endParaRPr>
          </a:p>
        </p:txBody>
      </p:sp>
      <p:sp>
        <p:nvSpPr>
          <p:cNvPr id="580" name="Google Shape;580;p78"/>
          <p:cNvSpPr txBox="1"/>
          <p:nvPr/>
        </p:nvSpPr>
        <p:spPr>
          <a:xfrm>
            <a:off x="240263" y="534950"/>
            <a:ext cx="5799787"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s" sz="2400" b="0" i="0" u="none" strike="noStrike" cap="none" dirty="0">
                <a:solidFill>
                  <a:srgbClr val="0764D6"/>
                </a:solidFill>
                <a:latin typeface="Mulish Black"/>
                <a:ea typeface="Mulish Black"/>
                <a:cs typeface="Mulish Black"/>
                <a:sym typeface="Mulish Black"/>
              </a:rPr>
              <a:t>Las pruebas de diagnóstico rápido en el ámbito de la comunidad pueden fortalecer la vigilancia nacional</a:t>
            </a:r>
            <a:endParaRPr sz="2400" b="0" i="0" u="none" strike="noStrike" cap="none" dirty="0">
              <a:solidFill>
                <a:srgbClr val="0764D6"/>
              </a:solidFill>
              <a:latin typeface="Mulish Black"/>
              <a:ea typeface="Mulish Black"/>
              <a:cs typeface="Mulish Black"/>
              <a:sym typeface="Mulish Black"/>
            </a:endParaRPr>
          </a:p>
        </p:txBody>
      </p:sp>
      <p:sp>
        <p:nvSpPr>
          <p:cNvPr id="581" name="Google Shape;581;p78"/>
          <p:cNvSpPr txBox="1"/>
          <p:nvPr/>
        </p:nvSpPr>
        <p:spPr>
          <a:xfrm>
            <a:off x="-100" y="4646245"/>
            <a:ext cx="8433000" cy="3693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032C52"/>
                </a:solidFill>
                <a:latin typeface="Mulish Light"/>
                <a:ea typeface="Mulish Light"/>
                <a:cs typeface="Mulish Light"/>
                <a:sym typeface="Mulish Light"/>
              </a:rPr>
              <a:t>Referencia: </a:t>
            </a:r>
            <a:endParaRPr sz="600" b="0" i="0" u="none" strike="noStrike" cap="none" dirty="0">
              <a:solidFill>
                <a:srgbClr val="032C52"/>
              </a:solidFill>
              <a:latin typeface="Mulish Light"/>
              <a:ea typeface="Mulish Light"/>
              <a:cs typeface="Mulish Light"/>
              <a:sym typeface="Mulish Light"/>
            </a:endParaRPr>
          </a:p>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032C52"/>
                </a:solidFill>
                <a:latin typeface="Mulish Light"/>
                <a:ea typeface="Mulish Light"/>
                <a:cs typeface="Mulish Light"/>
                <a:sym typeface="Mulish Light"/>
              </a:rPr>
              <a:t>“Lancet Commission on Diagnostics: transforming access to diagnostics”</a:t>
            </a:r>
            <a:r>
              <a:rPr lang="en" sz="600" b="0" i="1" u="none" strike="noStrike" cap="none">
                <a:solidFill>
                  <a:srgbClr val="032C52"/>
                </a:solidFill>
                <a:latin typeface="Mulish Light"/>
                <a:ea typeface="Mulish Light"/>
                <a:cs typeface="Mulish Light"/>
                <a:sym typeface="Mulish Light"/>
              </a:rPr>
              <a:t> </a:t>
            </a:r>
            <a:r>
              <a:rPr lang="en" sz="600" b="0" i="0" u="none" strike="noStrike" cap="none">
                <a:solidFill>
                  <a:srgbClr val="032C52"/>
                </a:solidFill>
                <a:latin typeface="Mulish Light"/>
                <a:ea typeface="Mulish Light"/>
                <a:cs typeface="Mulish Light"/>
                <a:sym typeface="Mulish Light"/>
              </a:rPr>
              <a:t>(2021).</a:t>
            </a:r>
            <a:endParaRPr sz="600" b="0" i="0" u="none" strike="noStrike" cap="none" dirty="0">
              <a:solidFill>
                <a:srgbClr val="032C52"/>
              </a:solidFill>
              <a:latin typeface="Mulish Light"/>
              <a:ea typeface="Mulish Light"/>
              <a:cs typeface="Mulish Light"/>
              <a:sym typeface="Mulish Light"/>
            </a:endParaRPr>
          </a:p>
        </p:txBody>
      </p:sp>
      <p:sp>
        <p:nvSpPr>
          <p:cNvPr id="582" name="Google Shape;582;p78"/>
          <p:cNvSpPr txBox="1"/>
          <p:nvPr/>
        </p:nvSpPr>
        <p:spPr>
          <a:xfrm rot="534">
            <a:off x="7003620" y="2284532"/>
            <a:ext cx="2160379" cy="276900"/>
          </a:xfrm>
          <a:prstGeom prst="rect">
            <a:avLst/>
          </a:prstGeom>
          <a:noFill/>
          <a:ln>
            <a:noFill/>
          </a:ln>
        </p:spPr>
        <p:txBody>
          <a:bodyPr spcFirstLastPara="1" wrap="square" lIns="91425" tIns="91425" rIns="91425" bIns="91425" rtlCol="0" anchor="t" anchorCtr="0">
            <a:spAutoFit/>
          </a:bodyPr>
          <a:lstStyle/>
          <a:p>
            <a:pPr marL="0" marR="0" lvl="0" indent="0" algn="r" rtl="0">
              <a:lnSpc>
                <a:spcPct val="100000"/>
              </a:lnSpc>
              <a:spcBef>
                <a:spcPts val="0"/>
              </a:spcBef>
              <a:spcAft>
                <a:spcPts val="0"/>
              </a:spcAft>
              <a:buClr>
                <a:srgbClr val="000000"/>
              </a:buClr>
              <a:buSzPts val="600"/>
              <a:buFont typeface="Arial"/>
              <a:buNone/>
            </a:pPr>
            <a:r>
              <a:rPr lang="es" sz="600" b="0" i="0" u="none" strike="noStrike" cap="none" dirty="0">
                <a:solidFill>
                  <a:schemeClr val="lt1"/>
                </a:solidFill>
                <a:highlight>
                  <a:schemeClr val="accent2"/>
                </a:highlight>
                <a:latin typeface="Nunito"/>
                <a:ea typeface="Nunito"/>
                <a:cs typeface="Nunito"/>
                <a:sym typeface="Nunito"/>
              </a:rPr>
              <a:t>Créditos de la fotografía: Jarun Ontakrai/Shutterstock</a:t>
            </a:r>
            <a:endParaRPr sz="600" b="0" i="0" u="none" strike="noStrike" cap="none" dirty="0">
              <a:solidFill>
                <a:schemeClr val="lt1"/>
              </a:solidFill>
              <a:highlight>
                <a:schemeClr val="accent2"/>
              </a:highlight>
              <a:latin typeface="Nunito"/>
              <a:ea typeface="Nunito"/>
              <a:cs typeface="Nunito"/>
              <a:sym typeface="Nunit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79"/>
          <p:cNvSpPr/>
          <p:nvPr/>
        </p:nvSpPr>
        <p:spPr>
          <a:xfrm>
            <a:off x="4575950" y="-9775"/>
            <a:ext cx="4583100" cy="5143500"/>
          </a:xfrm>
          <a:prstGeom prst="rect">
            <a:avLst/>
          </a:prstGeom>
          <a:solidFill>
            <a:srgbClr val="0764D6"/>
          </a:solidFill>
          <a:ln w="9525" cap="flat" cmpd="sng">
            <a:solidFill>
              <a:schemeClr val="dk2"/>
            </a:solidFill>
            <a:prstDash val="solid"/>
            <a:round/>
            <a:headEnd type="none" w="sm" len="sm"/>
            <a:tailEnd type="none" w="sm" len="sm"/>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88" name="Google Shape;588;p79"/>
          <p:cNvSpPr txBox="1"/>
          <p:nvPr/>
        </p:nvSpPr>
        <p:spPr>
          <a:xfrm>
            <a:off x="4848000" y="237125"/>
            <a:ext cx="4296000" cy="26139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3600"/>
              <a:buFont typeface="Arial"/>
              <a:buNone/>
            </a:pPr>
            <a:r>
              <a:rPr lang="es" sz="2800" b="0" i="0" u="none" strike="noStrike" cap="none" dirty="0">
                <a:solidFill>
                  <a:schemeClr val="lt1"/>
                </a:solidFill>
                <a:latin typeface="Mulish Black"/>
                <a:ea typeface="Mulish Black"/>
                <a:cs typeface="Mulish Black"/>
                <a:sym typeface="Mulish Black"/>
              </a:rPr>
              <a:t>¿Pueden los establecimientos de niveles inferiores y los agentes de salud comunitarios proporcionar pruebas de diagnóstico?</a:t>
            </a:r>
            <a:endParaRPr sz="2800" b="0" i="0" u="none" strike="noStrike" cap="none" dirty="0">
              <a:solidFill>
                <a:schemeClr val="lt1"/>
              </a:solidFill>
              <a:latin typeface="Mulish Black"/>
              <a:ea typeface="Mulish Black"/>
              <a:cs typeface="Mulish Black"/>
              <a:sym typeface="Mulish Black"/>
            </a:endParaRPr>
          </a:p>
        </p:txBody>
      </p:sp>
      <p:sp>
        <p:nvSpPr>
          <p:cNvPr id="589" name="Google Shape;589;p79"/>
          <p:cNvSpPr txBox="1"/>
          <p:nvPr/>
        </p:nvSpPr>
        <p:spPr>
          <a:xfrm>
            <a:off x="4747525" y="3226750"/>
            <a:ext cx="3793648" cy="1713259"/>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1000"/>
              </a:spcAft>
              <a:buClr>
                <a:srgbClr val="000000"/>
              </a:buClr>
              <a:buSzPts val="1300"/>
              <a:buFont typeface="Arial"/>
              <a:buNone/>
            </a:pPr>
            <a:r>
              <a:rPr lang="es" sz="1300" b="1" i="0" u="none" strike="noStrike" cap="none" dirty="0">
                <a:solidFill>
                  <a:schemeClr val="lt1"/>
                </a:solidFill>
                <a:latin typeface="Nunito"/>
                <a:ea typeface="Nunito"/>
                <a:cs typeface="Nunito"/>
                <a:sym typeface="Nunito"/>
              </a:rPr>
              <a:t>Los agentes de salud comunitarios provistos de capacitación y supervisión, que trabajan tanto en los establecimientos de salud como llevando a cabo actividades de divulgación, son capaces de ofrecer pruebas de diagnóstico rápido de enfermedades comunes, así como de fomentar el acceso a las pruebas.</a:t>
            </a:r>
            <a:endParaRPr sz="1300" b="1" i="0" u="none" strike="noStrike" cap="none" dirty="0">
              <a:solidFill>
                <a:schemeClr val="lt1"/>
              </a:solidFill>
              <a:latin typeface="Nunito"/>
              <a:ea typeface="Nunito"/>
              <a:cs typeface="Nunito"/>
              <a:sym typeface="Nunito"/>
            </a:endParaRPr>
          </a:p>
        </p:txBody>
      </p:sp>
      <p:pic>
        <p:nvPicPr>
          <p:cNvPr id="590" name="Google Shape;590;p79"/>
          <p:cNvPicPr preferRelativeResize="0"/>
          <p:nvPr/>
        </p:nvPicPr>
        <p:blipFill rotWithShape="1">
          <a:blip r:embed="rId3">
            <a:alphaModFix/>
          </a:blip>
          <a:srcRect l="15404" r="25255"/>
          <a:stretch/>
        </p:blipFill>
        <p:spPr>
          <a:xfrm>
            <a:off x="0" y="-14125"/>
            <a:ext cx="4583101" cy="5147848"/>
          </a:xfrm>
          <a:prstGeom prst="rect">
            <a:avLst/>
          </a:prstGeom>
          <a:noFill/>
          <a:ln>
            <a:noFill/>
          </a:ln>
        </p:spPr>
      </p:pic>
      <p:sp>
        <p:nvSpPr>
          <p:cNvPr id="591" name="Google Shape;591;p79"/>
          <p:cNvSpPr txBox="1"/>
          <p:nvPr/>
        </p:nvSpPr>
        <p:spPr>
          <a:xfrm rot="-5400000">
            <a:off x="-760500" y="3987250"/>
            <a:ext cx="1828800" cy="307800"/>
          </a:xfrm>
          <a:prstGeom prst="rect">
            <a:avLst/>
          </a:prstGeom>
          <a:noFill/>
          <a:ln>
            <a:noFill/>
          </a:ln>
        </p:spPr>
        <p:txBody>
          <a:bodyPr spcFirstLastPara="1" wrap="square" lIns="91425" tIns="91425" rIns="91425" bIns="91425" rtlCol="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 sz="800" b="0" i="0" u="none" strike="noStrike" cap="none">
                <a:solidFill>
                  <a:schemeClr val="lt1"/>
                </a:solidFill>
                <a:highlight>
                  <a:srgbClr val="21140C"/>
                </a:highlight>
                <a:latin typeface="Mulish"/>
                <a:ea typeface="Mulish"/>
                <a:cs typeface="Mulish"/>
                <a:sym typeface="Mulish"/>
              </a:rPr>
              <a:t>Fotografía de </a:t>
            </a:r>
            <a:r>
              <a:rPr lang="es" sz="800">
                <a:solidFill>
                  <a:schemeClr val="lt1"/>
                </a:solidFill>
                <a:highlight>
                  <a:srgbClr val="21140C"/>
                </a:highlight>
                <a:latin typeface="Mulish"/>
                <a:ea typeface="Mulish"/>
                <a:cs typeface="Mulish"/>
                <a:sym typeface="Mulish"/>
              </a:rPr>
              <a:t>UNICEF</a:t>
            </a:r>
            <a:endParaRPr sz="800" b="0" i="0" u="none" strike="noStrike" cap="none" dirty="0">
              <a:solidFill>
                <a:schemeClr val="lt1"/>
              </a:solidFill>
              <a:highlight>
                <a:srgbClr val="21140C"/>
              </a:highlight>
              <a:latin typeface="Mulish"/>
              <a:ea typeface="Mulish"/>
              <a:cs typeface="Mulish"/>
              <a:sym typeface="Mulish"/>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Google Shape;596;p80"/>
          <p:cNvPicPr preferRelativeResize="0"/>
          <p:nvPr/>
        </p:nvPicPr>
        <p:blipFill rotWithShape="1">
          <a:blip r:embed="rId3">
            <a:alphaModFix/>
          </a:blip>
          <a:srcRect l="1644" r="7521"/>
          <a:stretch/>
        </p:blipFill>
        <p:spPr>
          <a:xfrm>
            <a:off x="5667600" y="-14125"/>
            <a:ext cx="3496502" cy="2566000"/>
          </a:xfrm>
          <a:prstGeom prst="rect">
            <a:avLst/>
          </a:prstGeom>
          <a:noFill/>
          <a:ln>
            <a:noFill/>
          </a:ln>
        </p:spPr>
      </p:pic>
      <p:sp>
        <p:nvSpPr>
          <p:cNvPr id="597" name="Google Shape;597;p80"/>
          <p:cNvSpPr/>
          <p:nvPr/>
        </p:nvSpPr>
        <p:spPr>
          <a:xfrm>
            <a:off x="5667600" y="2551875"/>
            <a:ext cx="3496500" cy="2405100"/>
          </a:xfrm>
          <a:prstGeom prst="rect">
            <a:avLst/>
          </a:prstGeom>
          <a:solidFill>
            <a:srgbClr val="0863D6"/>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98" name="Google Shape;598;p80"/>
          <p:cNvSpPr txBox="1"/>
          <p:nvPr/>
        </p:nvSpPr>
        <p:spPr>
          <a:xfrm>
            <a:off x="204264" y="1317411"/>
            <a:ext cx="3182403" cy="3616344"/>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La estructura y las responsabilidades de los agentes de salud comunitarios varían. Son el último tramo de la cadena de prestación de servicios y tienden puentes entre los sistema sanitarios y las personas.</a:t>
            </a:r>
            <a:endParaRPr sz="110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En muchos países, gracias a las iniciativas de delegación de tareas, </a:t>
            </a:r>
            <a:r>
              <a:rPr lang="es" sz="1100" b="1" i="0" u="none" strike="noStrike" cap="none" dirty="0">
                <a:solidFill>
                  <a:srgbClr val="032C52"/>
                </a:solidFill>
                <a:latin typeface="Nunito"/>
                <a:ea typeface="Nunito"/>
                <a:cs typeface="Nunito"/>
                <a:sym typeface="Nunito"/>
              </a:rPr>
              <a:t>los agentes de salud comunitarios ofrecen diversos servicios</a:t>
            </a:r>
            <a:r>
              <a:rPr lang="es" sz="1100" b="0" i="0" u="none" strike="noStrike" cap="none" dirty="0">
                <a:solidFill>
                  <a:srgbClr val="032C52"/>
                </a:solidFill>
                <a:latin typeface="Nunito"/>
                <a:ea typeface="Nunito"/>
                <a:cs typeface="Nunito"/>
                <a:sym typeface="Nunito"/>
              </a:rPr>
              <a:t>, como prevención, pruebas de diagnóstico, tratamiento y asesoramiento.</a:t>
            </a:r>
            <a:endParaRPr sz="110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Aunque no dispongan del mismo nivel de conocimientos especializados en medicina que el personal médico o de enfermería, </a:t>
            </a:r>
            <a:r>
              <a:rPr lang="es" sz="1100" b="1" i="0" u="none" strike="noStrike" cap="none" dirty="0">
                <a:solidFill>
                  <a:srgbClr val="032C52"/>
                </a:solidFill>
                <a:latin typeface="Nunito"/>
                <a:ea typeface="Nunito"/>
                <a:cs typeface="Nunito"/>
                <a:sym typeface="Nunito"/>
              </a:rPr>
              <a:t>se les puede proporcionar capacitación para que realicen pruebas de diagnóstico rápido y para que remitan a los pacientes</a:t>
            </a:r>
            <a:r>
              <a:rPr lang="es" sz="1100" b="0" i="0" u="none" strike="noStrike" cap="none" dirty="0">
                <a:solidFill>
                  <a:srgbClr val="032C52"/>
                </a:solidFill>
                <a:latin typeface="Nunito"/>
                <a:ea typeface="Nunito"/>
                <a:cs typeface="Nunito"/>
                <a:sym typeface="Nunito"/>
              </a:rPr>
              <a:t> a servicios de confirmación de diagnóstico y atención sanitaria.</a:t>
            </a:r>
            <a:endParaRPr sz="1100" b="0" i="0" u="none" strike="noStrike" cap="none" dirty="0">
              <a:solidFill>
                <a:srgbClr val="032C52"/>
              </a:solidFill>
              <a:latin typeface="Nunito"/>
              <a:ea typeface="Nunito"/>
              <a:cs typeface="Nunito"/>
              <a:sym typeface="Nunito"/>
            </a:endParaRPr>
          </a:p>
        </p:txBody>
      </p:sp>
      <p:sp>
        <p:nvSpPr>
          <p:cNvPr id="599" name="Google Shape;599;p80"/>
          <p:cNvSpPr txBox="1"/>
          <p:nvPr/>
        </p:nvSpPr>
        <p:spPr>
          <a:xfrm>
            <a:off x="240263" y="534950"/>
            <a:ext cx="5595971"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s" sz="2400" b="0" i="0" u="none" strike="noStrike" cap="none" dirty="0">
                <a:solidFill>
                  <a:srgbClr val="0764D6"/>
                </a:solidFill>
                <a:latin typeface="Mulish Black"/>
                <a:ea typeface="Mulish Black"/>
                <a:cs typeface="Mulish Black"/>
                <a:sym typeface="Mulish Black"/>
              </a:rPr>
              <a:t>Ya hay agentes de salud comunitarios que realizan pruebas</a:t>
            </a:r>
            <a:endParaRPr sz="2400" b="0" i="0" u="none" strike="noStrike" cap="none" dirty="0">
              <a:solidFill>
                <a:srgbClr val="0764D6"/>
              </a:solidFill>
              <a:latin typeface="Mulish Black"/>
              <a:ea typeface="Mulish Black"/>
              <a:cs typeface="Mulish Black"/>
              <a:sym typeface="Mulish Black"/>
            </a:endParaRPr>
          </a:p>
        </p:txBody>
      </p:sp>
      <p:sp>
        <p:nvSpPr>
          <p:cNvPr id="600" name="Google Shape;600;p80"/>
          <p:cNvSpPr/>
          <p:nvPr/>
        </p:nvSpPr>
        <p:spPr>
          <a:xfrm>
            <a:off x="599243" y="-533600"/>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01" name="Google Shape;601;p80"/>
          <p:cNvSpPr/>
          <p:nvPr/>
        </p:nvSpPr>
        <p:spPr>
          <a:xfrm>
            <a:off x="3319800"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02" name="Google Shape;602;p80"/>
          <p:cNvSpPr/>
          <p:nvPr/>
        </p:nvSpPr>
        <p:spPr>
          <a:xfrm>
            <a:off x="6040356"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03" name="Google Shape;603;p80"/>
          <p:cNvSpPr/>
          <p:nvPr/>
        </p:nvSpPr>
        <p:spPr>
          <a:xfrm>
            <a:off x="-100" y="4956900"/>
            <a:ext cx="9144000" cy="186600"/>
          </a:xfrm>
          <a:prstGeom prst="rect">
            <a:avLst/>
          </a:prstGeom>
          <a:solidFill>
            <a:srgbClr val="0863D6"/>
          </a:solidFill>
          <a:ln w="9525" cap="flat" cmpd="sng">
            <a:solidFill>
              <a:srgbClr val="0764D6"/>
            </a:solidFill>
            <a:prstDash val="solid"/>
            <a:round/>
            <a:headEnd type="none" w="sm" len="sm"/>
            <a:tailEnd type="none" w="sm" len="sm"/>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04" name="Google Shape;604;p80"/>
          <p:cNvSpPr txBox="1"/>
          <p:nvPr/>
        </p:nvSpPr>
        <p:spPr>
          <a:xfrm>
            <a:off x="240264" y="160158"/>
            <a:ext cx="8544900"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s" sz="1400" b="0" i="0" u="none" strike="noStrike" cap="none">
                <a:solidFill>
                  <a:schemeClr val="lt1"/>
                </a:solidFill>
                <a:highlight>
                  <a:srgbClr val="0764D6"/>
                </a:highlight>
                <a:latin typeface="Mulish SemiBold"/>
                <a:ea typeface="Mulish SemiBold"/>
                <a:cs typeface="Mulish SemiBold"/>
                <a:sym typeface="Mulish SemiBold"/>
              </a:rPr>
              <a:t>LOS NIVELES INFERIORES PUEDEN REALIZAR PRUEBAS</a:t>
            </a:r>
            <a:endParaRPr sz="1400" b="0" i="0" u="none" strike="noStrike" cap="none" dirty="0">
              <a:solidFill>
                <a:schemeClr val="lt1"/>
              </a:solidFill>
              <a:highlight>
                <a:srgbClr val="0764D6"/>
              </a:highlight>
              <a:latin typeface="Mulish SemiBold"/>
              <a:ea typeface="Mulish SemiBold"/>
              <a:cs typeface="Mulish SemiBold"/>
              <a:sym typeface="Mulish SemiBold"/>
            </a:endParaRPr>
          </a:p>
        </p:txBody>
      </p:sp>
      <p:sp>
        <p:nvSpPr>
          <p:cNvPr id="605" name="Google Shape;605;p80"/>
          <p:cNvSpPr txBox="1"/>
          <p:nvPr/>
        </p:nvSpPr>
        <p:spPr>
          <a:xfrm>
            <a:off x="3386667" y="1314368"/>
            <a:ext cx="2082176" cy="3657381"/>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Los agentes de salud comunitarios de muchos países </a:t>
            </a:r>
            <a:r>
              <a:rPr lang="es" sz="1100" b="1" i="0" u="none" strike="noStrike" cap="none" dirty="0">
                <a:solidFill>
                  <a:srgbClr val="032C52"/>
                </a:solidFill>
                <a:latin typeface="Nunito"/>
                <a:ea typeface="Nunito"/>
                <a:cs typeface="Nunito"/>
                <a:sym typeface="Nunito"/>
              </a:rPr>
              <a:t>ya realizan pruebas de diagnóstico rápido</a:t>
            </a:r>
            <a:r>
              <a:rPr lang="es" sz="1100" b="0" i="0" u="none" strike="noStrike" cap="none" dirty="0">
                <a:solidFill>
                  <a:srgbClr val="032C52"/>
                </a:solidFill>
                <a:latin typeface="Nunito"/>
                <a:ea typeface="Nunito"/>
                <a:cs typeface="Nunito"/>
                <a:sym typeface="Nunito"/>
              </a:rPr>
              <a:t> de la malaria, el VIH y de enfermedades cardiovasculares comunes, como la hipertensión no controlada y la diabetes. </a:t>
            </a:r>
            <a:endParaRPr sz="110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Cuando se les proporciona </a:t>
            </a:r>
            <a:r>
              <a:rPr lang="es" sz="1100" b="1" i="0" u="none" strike="noStrike" cap="none" dirty="0">
                <a:solidFill>
                  <a:srgbClr val="032C52"/>
                </a:solidFill>
                <a:latin typeface="Nunito"/>
                <a:ea typeface="Nunito"/>
                <a:cs typeface="Nunito"/>
                <a:sym typeface="Nunito"/>
              </a:rPr>
              <a:t>capacitación, supervisión y una remuneración adecuada</a:t>
            </a:r>
            <a:r>
              <a:rPr lang="es" sz="1100" b="0" i="0" u="none" strike="noStrike" cap="none" dirty="0">
                <a:solidFill>
                  <a:srgbClr val="032C52"/>
                </a:solidFill>
                <a:latin typeface="Nunito"/>
                <a:ea typeface="Nunito"/>
                <a:cs typeface="Nunito"/>
                <a:sym typeface="Nunito"/>
              </a:rPr>
              <a:t>, estos agentes son capaces de contribuir enormemente a </a:t>
            </a:r>
            <a:r>
              <a:rPr lang="es" sz="1100" b="1" i="0" u="none" strike="noStrike" cap="none" dirty="0">
                <a:solidFill>
                  <a:srgbClr val="032C52"/>
                </a:solidFill>
                <a:latin typeface="Nunito"/>
                <a:ea typeface="Nunito"/>
                <a:cs typeface="Nunito"/>
                <a:sym typeface="Nunito"/>
              </a:rPr>
              <a:t>mejorar el acceso en el último tramo a las pruebas de diagnóstico</a:t>
            </a:r>
            <a:r>
              <a:rPr lang="es" sz="1100" b="0" i="0" u="none" strike="noStrike" cap="none" dirty="0">
                <a:solidFill>
                  <a:srgbClr val="032C52"/>
                </a:solidFill>
                <a:latin typeface="Nunito"/>
                <a:ea typeface="Nunito"/>
                <a:cs typeface="Nunito"/>
                <a:sym typeface="Nunito"/>
              </a:rPr>
              <a:t> y a otros servicios de atención primaria de salud. </a:t>
            </a:r>
            <a:endParaRPr sz="1100" b="0" i="0" u="none" strike="noStrike" cap="none" dirty="0">
              <a:solidFill>
                <a:srgbClr val="032C52"/>
              </a:solidFill>
              <a:latin typeface="Nunito"/>
              <a:ea typeface="Nunito"/>
              <a:cs typeface="Nunito"/>
              <a:sym typeface="Nunito"/>
            </a:endParaRPr>
          </a:p>
        </p:txBody>
      </p:sp>
      <p:sp>
        <p:nvSpPr>
          <p:cNvPr id="606" name="Google Shape;606;p80"/>
          <p:cNvSpPr txBox="1"/>
          <p:nvPr/>
        </p:nvSpPr>
        <p:spPr>
          <a:xfrm>
            <a:off x="5836235" y="2735008"/>
            <a:ext cx="3103500" cy="18471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s" sz="1600" b="1" i="1" u="none" strike="noStrike" cap="none" dirty="0">
                <a:solidFill>
                  <a:schemeClr val="lt1"/>
                </a:solidFill>
                <a:latin typeface="Calibri"/>
                <a:ea typeface="Calibri"/>
                <a:cs typeface="Calibri"/>
                <a:sym typeface="Calibri"/>
              </a:rPr>
              <a:t>“Cuando se implementa en los sistemas de salud junto con otros cambios, [...] la delegación de tareas permite reducir costos y mejorar la eficiencia de los sistemas sanitarios”.</a:t>
            </a:r>
            <a:endParaRPr sz="1600" b="1"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600" b="0" i="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s" sz="1200" b="0" i="0" u="none" strike="noStrike" cap="none" dirty="0">
                <a:solidFill>
                  <a:schemeClr val="lt1"/>
                </a:solidFill>
                <a:latin typeface="Calibri"/>
                <a:ea typeface="Calibri"/>
                <a:cs typeface="Calibri"/>
                <a:sym typeface="Calibri"/>
              </a:rPr>
              <a:t>–</a:t>
            </a:r>
            <a:r>
              <a:rPr lang="en" sz="1200" b="0" i="1" u="none" strike="noStrike" cap="none" dirty="0">
                <a:solidFill>
                  <a:schemeClr val="lt1"/>
                </a:solidFill>
                <a:latin typeface="Calibri"/>
                <a:ea typeface="Calibri"/>
                <a:cs typeface="Calibri"/>
                <a:sym typeface="Calibri"/>
              </a:rPr>
              <a:t>The</a:t>
            </a:r>
            <a:r>
              <a:rPr lang="en" sz="1200" b="0" i="0" u="none" strike="noStrike" cap="none" dirty="0">
                <a:solidFill>
                  <a:schemeClr val="lt1"/>
                </a:solidFill>
                <a:latin typeface="Calibri"/>
                <a:ea typeface="Calibri"/>
                <a:cs typeface="Calibri"/>
                <a:sym typeface="Calibri"/>
              </a:rPr>
              <a:t> </a:t>
            </a:r>
            <a:r>
              <a:rPr lang="en" sz="1200" b="0" i="1" u="none" strike="noStrike" cap="none" dirty="0">
                <a:solidFill>
                  <a:schemeClr val="lt1"/>
                </a:solidFill>
                <a:latin typeface="Calibri"/>
                <a:ea typeface="Calibri"/>
                <a:cs typeface="Calibri"/>
                <a:sym typeface="Calibri"/>
              </a:rPr>
              <a:t>Lancet</a:t>
            </a:r>
            <a:r>
              <a:rPr lang="en" sz="1200" b="0" i="0" u="none" strike="noStrike" cap="none" dirty="0">
                <a:solidFill>
                  <a:schemeClr val="lt1"/>
                </a:solidFill>
                <a:latin typeface="Calibri"/>
                <a:ea typeface="Calibri"/>
                <a:cs typeface="Calibri"/>
                <a:sym typeface="Calibri"/>
              </a:rPr>
              <a:t>, 2021.</a:t>
            </a:r>
            <a:endParaRPr sz="1200" b="0" i="0" u="none" strike="noStrike" cap="none" dirty="0">
              <a:solidFill>
                <a:schemeClr val="lt1"/>
              </a:solidFill>
              <a:latin typeface="Calibri"/>
              <a:ea typeface="Calibri"/>
              <a:cs typeface="Calibri"/>
              <a:sym typeface="Calibri"/>
            </a:endParaRPr>
          </a:p>
        </p:txBody>
      </p:sp>
      <p:sp>
        <p:nvSpPr>
          <p:cNvPr id="607" name="Google Shape;607;p80"/>
          <p:cNvSpPr txBox="1"/>
          <p:nvPr/>
        </p:nvSpPr>
        <p:spPr>
          <a:xfrm>
            <a:off x="-100" y="4646245"/>
            <a:ext cx="8433000" cy="3693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032C52"/>
                </a:solidFill>
                <a:latin typeface="Mulish Light"/>
                <a:ea typeface="Mulish Light"/>
                <a:cs typeface="Mulish Light"/>
                <a:sym typeface="Mulish Light"/>
              </a:rPr>
              <a:t>Referencia: </a:t>
            </a:r>
            <a:endParaRPr sz="600" b="0" i="0" u="none" strike="noStrike" cap="none" dirty="0">
              <a:solidFill>
                <a:srgbClr val="032C52"/>
              </a:solidFill>
              <a:latin typeface="Mulish Light"/>
              <a:ea typeface="Mulish Light"/>
              <a:cs typeface="Mulish Light"/>
              <a:sym typeface="Mulish Light"/>
            </a:endParaRPr>
          </a:p>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032C52"/>
                </a:solidFill>
                <a:latin typeface="Mulish Light"/>
                <a:ea typeface="Mulish Light"/>
                <a:cs typeface="Mulish Light"/>
                <a:sym typeface="Mulish Light"/>
              </a:rPr>
              <a:t>“Lancet Commission on Diagnostics: transforming access to diagnostics”</a:t>
            </a:r>
            <a:r>
              <a:rPr lang="en" sz="600" b="0" i="1" u="none" strike="noStrike" cap="none">
                <a:solidFill>
                  <a:srgbClr val="032C52"/>
                </a:solidFill>
                <a:latin typeface="Mulish Light"/>
                <a:ea typeface="Mulish Light"/>
                <a:cs typeface="Mulish Light"/>
                <a:sym typeface="Mulish Light"/>
              </a:rPr>
              <a:t> </a:t>
            </a:r>
            <a:r>
              <a:rPr lang="en" sz="600" b="0" i="0" u="none" strike="noStrike" cap="none">
                <a:solidFill>
                  <a:srgbClr val="032C52"/>
                </a:solidFill>
                <a:latin typeface="Mulish Light"/>
                <a:ea typeface="Mulish Light"/>
                <a:cs typeface="Mulish Light"/>
                <a:sym typeface="Mulish Light"/>
              </a:rPr>
              <a:t>(2021).</a:t>
            </a:r>
            <a:endParaRPr sz="600" b="0" i="0" u="none" strike="noStrike" cap="none" dirty="0">
              <a:solidFill>
                <a:srgbClr val="032C52"/>
              </a:solidFill>
              <a:latin typeface="Mulish Light"/>
              <a:ea typeface="Mulish Light"/>
              <a:cs typeface="Mulish Light"/>
              <a:sym typeface="Mulish Light"/>
            </a:endParaRPr>
          </a:p>
        </p:txBody>
      </p:sp>
      <p:sp>
        <p:nvSpPr>
          <p:cNvPr id="608" name="Google Shape;608;p80"/>
          <p:cNvSpPr txBox="1"/>
          <p:nvPr/>
        </p:nvSpPr>
        <p:spPr>
          <a:xfrm rot="451">
            <a:off x="6631091" y="2284484"/>
            <a:ext cx="2533027" cy="276900"/>
          </a:xfrm>
          <a:prstGeom prst="rect">
            <a:avLst/>
          </a:prstGeom>
          <a:noFill/>
          <a:ln>
            <a:noFill/>
          </a:ln>
        </p:spPr>
        <p:txBody>
          <a:bodyPr spcFirstLastPara="1" wrap="square" lIns="91425" tIns="91425" rIns="91425" bIns="91425" rtlCol="0" anchor="t" anchorCtr="0">
            <a:spAutoFit/>
          </a:bodyPr>
          <a:lstStyle/>
          <a:p>
            <a:pPr marL="0" marR="0" lvl="0" indent="0" algn="r" rtl="0">
              <a:lnSpc>
                <a:spcPct val="100000"/>
              </a:lnSpc>
              <a:spcBef>
                <a:spcPts val="0"/>
              </a:spcBef>
              <a:spcAft>
                <a:spcPts val="0"/>
              </a:spcAft>
              <a:buClr>
                <a:srgbClr val="000000"/>
              </a:buClr>
              <a:buSzPts val="600"/>
              <a:buFont typeface="Arial"/>
              <a:buNone/>
            </a:pPr>
            <a:r>
              <a:rPr lang="es" sz="600" b="0" i="0" u="none" strike="noStrike" cap="none" dirty="0">
                <a:solidFill>
                  <a:schemeClr val="lt1"/>
                </a:solidFill>
                <a:highlight>
                  <a:schemeClr val="accent2"/>
                </a:highlight>
                <a:latin typeface="Nunito"/>
                <a:ea typeface="Nunito"/>
                <a:cs typeface="Nunito"/>
                <a:sym typeface="Nunito"/>
              </a:rPr>
              <a:t>Créditos de la fotografía: UNICEF Sierra Leona/2020 /Mutseyekwa</a:t>
            </a:r>
            <a:endParaRPr sz="600" b="0" i="0" u="none" strike="noStrike" cap="none" dirty="0">
              <a:solidFill>
                <a:schemeClr val="lt1"/>
              </a:solidFill>
              <a:highlight>
                <a:schemeClr val="accent2"/>
              </a:highlight>
              <a:latin typeface="Nunito"/>
              <a:ea typeface="Nunito"/>
              <a:cs typeface="Nunito"/>
              <a:sym typeface="Nunit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pic>
        <p:nvPicPr>
          <p:cNvPr id="613" name="Google Shape;613;p81"/>
          <p:cNvPicPr preferRelativeResize="0"/>
          <p:nvPr/>
        </p:nvPicPr>
        <p:blipFill rotWithShape="1">
          <a:blip r:embed="rId3">
            <a:alphaModFix/>
          </a:blip>
          <a:srcRect l="17464"/>
          <a:stretch/>
        </p:blipFill>
        <p:spPr>
          <a:xfrm>
            <a:off x="6040350" y="0"/>
            <a:ext cx="3176700" cy="2566001"/>
          </a:xfrm>
          <a:prstGeom prst="rect">
            <a:avLst/>
          </a:prstGeom>
          <a:noFill/>
          <a:ln>
            <a:noFill/>
          </a:ln>
        </p:spPr>
      </p:pic>
      <p:sp>
        <p:nvSpPr>
          <p:cNvPr id="614" name="Google Shape;614;p81"/>
          <p:cNvSpPr/>
          <p:nvPr/>
        </p:nvSpPr>
        <p:spPr>
          <a:xfrm>
            <a:off x="6040350" y="2551875"/>
            <a:ext cx="3123600" cy="2405100"/>
          </a:xfrm>
          <a:prstGeom prst="rect">
            <a:avLst/>
          </a:prstGeom>
          <a:solidFill>
            <a:srgbClr val="0863D6"/>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15" name="Google Shape;615;p81"/>
          <p:cNvSpPr txBox="1"/>
          <p:nvPr/>
        </p:nvSpPr>
        <p:spPr>
          <a:xfrm>
            <a:off x="211811" y="1500291"/>
            <a:ext cx="2944562" cy="3444502"/>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s" sz="1050" b="0" i="0" u="none" strike="noStrike" cap="none" dirty="0">
                <a:solidFill>
                  <a:srgbClr val="032C52"/>
                </a:solidFill>
                <a:latin typeface="Nunito"/>
                <a:ea typeface="Nunito"/>
                <a:cs typeface="Nunito"/>
                <a:sym typeface="Nunito"/>
              </a:rPr>
              <a:t>En el artículo científico “Community Health Workers at the Dawn of a New Era” [Los agentes de salud comunitarios ante una nueva era], los autores indican diversos aspectos que se deben tener en cuenta al ejecutar programas que involucren a agentes de salud comunitarios.</a:t>
            </a:r>
            <a:endParaRPr sz="105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0"/>
              </a:spcAft>
              <a:buClr>
                <a:schemeClr val="dk1"/>
              </a:buClr>
              <a:buSzPts val="1100"/>
              <a:buFont typeface="Arial"/>
              <a:buNone/>
            </a:pPr>
            <a:r>
              <a:rPr lang="es" sz="1050" b="0" i="0" u="none" strike="noStrike" cap="none" dirty="0">
                <a:solidFill>
                  <a:srgbClr val="032C52"/>
                </a:solidFill>
                <a:latin typeface="Nunito"/>
                <a:ea typeface="Nunito"/>
                <a:cs typeface="Nunito"/>
                <a:sym typeface="Nunito"/>
              </a:rPr>
              <a:t>¿Hasta qué punto será eficaz y seguro recurrir a los agentes de salud comunitarios para realizar tareas concretas relacionadas con las pruebas de diagnóstico?</a:t>
            </a:r>
            <a:endParaRPr sz="105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0"/>
              </a:spcAft>
              <a:buClr>
                <a:schemeClr val="dk1"/>
              </a:buClr>
              <a:buSzPts val="1100"/>
              <a:buFont typeface="Arial"/>
              <a:buNone/>
            </a:pPr>
            <a:r>
              <a:rPr lang="es" sz="1050" b="0" i="0" u="none" strike="noStrike" cap="none" dirty="0">
                <a:solidFill>
                  <a:srgbClr val="032C52"/>
                </a:solidFill>
                <a:latin typeface="Nunito"/>
                <a:ea typeface="Nunito"/>
                <a:cs typeface="Nunito"/>
                <a:sym typeface="Nunito"/>
              </a:rPr>
              <a:t>¿Es probable que los agentes de salud comunitarios, así como sus clientes y comunidades, consideren aceptables las funciones y tareas que se les asignen?</a:t>
            </a:r>
            <a:endParaRPr sz="105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100"/>
              <a:buFont typeface="Arial"/>
              <a:buNone/>
            </a:pPr>
            <a:r>
              <a:rPr lang="es" sz="1050" b="0" i="0" u="none" strike="noStrike" cap="none" dirty="0">
                <a:solidFill>
                  <a:srgbClr val="032C52"/>
                </a:solidFill>
                <a:latin typeface="Nunito"/>
                <a:ea typeface="Nunito"/>
                <a:cs typeface="Nunito"/>
                <a:sym typeface="Nunito"/>
              </a:rPr>
              <a:t>¿Cuántas funciones y tareas debería asumir cada agente de salud comunitario?</a:t>
            </a:r>
            <a:endParaRPr sz="1050" b="0" i="0" u="none" strike="noStrike" cap="none" dirty="0">
              <a:solidFill>
                <a:srgbClr val="032C52"/>
              </a:solidFill>
              <a:latin typeface="Nunito"/>
              <a:ea typeface="Nunito"/>
              <a:cs typeface="Nunito"/>
              <a:sym typeface="Nunito"/>
            </a:endParaRPr>
          </a:p>
        </p:txBody>
      </p:sp>
      <p:sp>
        <p:nvSpPr>
          <p:cNvPr id="616" name="Google Shape;616;p81"/>
          <p:cNvSpPr txBox="1"/>
          <p:nvPr/>
        </p:nvSpPr>
        <p:spPr>
          <a:xfrm>
            <a:off x="211811" y="534950"/>
            <a:ext cx="6270269"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s" sz="2000" b="0" i="0" u="none" strike="noStrike" cap="none" dirty="0">
                <a:solidFill>
                  <a:srgbClr val="0764D6"/>
                </a:solidFill>
                <a:latin typeface="Mulish Black"/>
                <a:ea typeface="Mulish Black"/>
                <a:cs typeface="Mulish Black"/>
                <a:sym typeface="Mulish Black"/>
              </a:rPr>
              <a:t>Cuestiones a tener en cuenta</a:t>
            </a:r>
            <a:endParaRPr sz="2000" b="0" i="0" u="none" strike="noStrike" cap="none" dirty="0">
              <a:solidFill>
                <a:srgbClr val="0764D6"/>
              </a:solidFill>
              <a:latin typeface="Mulish Black"/>
              <a:ea typeface="Mulish Black"/>
              <a:cs typeface="Mulish Black"/>
              <a:sym typeface="Mulish Black"/>
            </a:endParaRPr>
          </a:p>
          <a:p>
            <a:pPr marL="0" marR="0" lvl="0" indent="0" algn="l" rtl="0">
              <a:lnSpc>
                <a:spcPct val="90000"/>
              </a:lnSpc>
              <a:spcBef>
                <a:spcPts val="0"/>
              </a:spcBef>
              <a:spcAft>
                <a:spcPts val="0"/>
              </a:spcAft>
              <a:buClr>
                <a:srgbClr val="000000"/>
              </a:buClr>
              <a:buSzPts val="2800"/>
              <a:buFont typeface="Arial"/>
              <a:buNone/>
            </a:pPr>
            <a:r>
              <a:rPr lang="es" sz="2000" b="0" i="0" u="none" strike="noStrike" cap="none" dirty="0">
                <a:solidFill>
                  <a:srgbClr val="0764D6"/>
                </a:solidFill>
                <a:latin typeface="Mulish Black"/>
                <a:ea typeface="Mulish Black"/>
                <a:cs typeface="Mulish Black"/>
                <a:sym typeface="Mulish Black"/>
              </a:rPr>
              <a:t>con respecto a la ejecución de programas de agentes de salud comunitarios</a:t>
            </a:r>
            <a:endParaRPr sz="2000" b="0" i="0" u="none" strike="noStrike" cap="none" dirty="0">
              <a:solidFill>
                <a:srgbClr val="0764D6"/>
              </a:solidFill>
              <a:latin typeface="Mulish Black"/>
              <a:ea typeface="Mulish Black"/>
              <a:cs typeface="Mulish Black"/>
              <a:sym typeface="Mulish Black"/>
            </a:endParaRPr>
          </a:p>
        </p:txBody>
      </p:sp>
      <p:sp>
        <p:nvSpPr>
          <p:cNvPr id="617" name="Google Shape;617;p81"/>
          <p:cNvSpPr/>
          <p:nvPr/>
        </p:nvSpPr>
        <p:spPr>
          <a:xfrm>
            <a:off x="599243" y="-533600"/>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18" name="Google Shape;618;p81"/>
          <p:cNvSpPr/>
          <p:nvPr/>
        </p:nvSpPr>
        <p:spPr>
          <a:xfrm>
            <a:off x="3319800"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19" name="Google Shape;619;p81"/>
          <p:cNvSpPr/>
          <p:nvPr/>
        </p:nvSpPr>
        <p:spPr>
          <a:xfrm>
            <a:off x="6040356"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20" name="Google Shape;620;p81"/>
          <p:cNvSpPr/>
          <p:nvPr/>
        </p:nvSpPr>
        <p:spPr>
          <a:xfrm>
            <a:off x="-100" y="4956900"/>
            <a:ext cx="9144000" cy="186600"/>
          </a:xfrm>
          <a:prstGeom prst="rect">
            <a:avLst/>
          </a:prstGeom>
          <a:solidFill>
            <a:srgbClr val="0863D6"/>
          </a:solidFill>
          <a:ln w="9525" cap="flat" cmpd="sng">
            <a:solidFill>
              <a:srgbClr val="0764D6"/>
            </a:solidFill>
            <a:prstDash val="solid"/>
            <a:round/>
            <a:headEnd type="none" w="sm" len="sm"/>
            <a:tailEnd type="none" w="sm" len="sm"/>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21" name="Google Shape;621;p81"/>
          <p:cNvSpPr txBox="1"/>
          <p:nvPr/>
        </p:nvSpPr>
        <p:spPr>
          <a:xfrm>
            <a:off x="211811" y="160901"/>
            <a:ext cx="8544900"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s" sz="1400" b="0" i="0" u="none" strike="noStrike" cap="none">
                <a:solidFill>
                  <a:schemeClr val="lt1"/>
                </a:solidFill>
                <a:highlight>
                  <a:srgbClr val="0764D6"/>
                </a:highlight>
                <a:latin typeface="Mulish SemiBold"/>
                <a:ea typeface="Mulish SemiBold"/>
                <a:cs typeface="Mulish SemiBold"/>
                <a:sym typeface="Mulish SemiBold"/>
              </a:rPr>
              <a:t>LOS NIVELES INFERIORES PUEDEN REALIZAR PRUEBAS</a:t>
            </a:r>
            <a:endParaRPr sz="1400" b="0" i="0" u="none" strike="noStrike" cap="none" dirty="0">
              <a:solidFill>
                <a:schemeClr val="lt1"/>
              </a:solidFill>
              <a:highlight>
                <a:srgbClr val="0764D6"/>
              </a:highlight>
              <a:latin typeface="Mulish SemiBold"/>
              <a:ea typeface="Mulish SemiBold"/>
              <a:cs typeface="Mulish SemiBold"/>
              <a:sym typeface="Mulish SemiBold"/>
            </a:endParaRPr>
          </a:p>
        </p:txBody>
      </p:sp>
      <p:sp>
        <p:nvSpPr>
          <p:cNvPr id="622" name="Google Shape;622;p81"/>
          <p:cNvSpPr txBox="1"/>
          <p:nvPr/>
        </p:nvSpPr>
        <p:spPr>
          <a:xfrm>
            <a:off x="3100996" y="1493477"/>
            <a:ext cx="2864025" cy="3572743"/>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s" sz="1050" b="0" i="0" u="none" strike="noStrike" cap="none" dirty="0">
                <a:solidFill>
                  <a:srgbClr val="032C52"/>
                </a:solidFill>
                <a:latin typeface="Nunito"/>
                <a:ea typeface="Nunito"/>
                <a:cs typeface="Nunito"/>
                <a:sym typeface="Nunito"/>
              </a:rPr>
              <a:t>¿Cuándo y dónde realizarán los agentes de salud comunitarios las pruebas de diagnóstico y cuál será su volumen de trabajo?</a:t>
            </a:r>
            <a:endParaRPr sz="105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0"/>
              </a:spcAft>
              <a:buClr>
                <a:schemeClr val="dk1"/>
              </a:buClr>
              <a:buSzPts val="1100"/>
              <a:buFont typeface="Arial"/>
              <a:buNone/>
            </a:pPr>
            <a:r>
              <a:rPr lang="es" sz="1050" b="0" i="0" u="none" strike="noStrike" cap="none" dirty="0">
                <a:solidFill>
                  <a:srgbClr val="032C52"/>
                </a:solidFill>
                <a:latin typeface="Nunito"/>
                <a:ea typeface="Nunito"/>
                <a:cs typeface="Nunito"/>
                <a:sym typeface="Nunito"/>
              </a:rPr>
              <a:t>¿Qué tipo de competencias y capacitación necesitarán los agentes de salud comunitarios para realizar las pruebas de diagnóstico?</a:t>
            </a:r>
            <a:endParaRPr sz="105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0"/>
              </a:spcAft>
              <a:buClr>
                <a:schemeClr val="dk1"/>
              </a:buClr>
              <a:buSzPts val="1100"/>
              <a:buFont typeface="Arial"/>
              <a:buNone/>
            </a:pPr>
            <a:r>
              <a:rPr lang="es" sz="1050" b="0" i="0" u="none" strike="noStrike" cap="none" dirty="0">
                <a:solidFill>
                  <a:srgbClr val="032C52"/>
                </a:solidFill>
                <a:latin typeface="Nunito"/>
                <a:ea typeface="Nunito"/>
                <a:cs typeface="Nunito"/>
                <a:sym typeface="Nunito"/>
              </a:rPr>
              <a:t>¿Qué tipo de apoyo del sistema sanitario necesitarán los agentes de salud comunitarios para realizar las pruebas de diagnóstico?</a:t>
            </a:r>
            <a:endParaRPr sz="105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0"/>
              </a:spcAft>
              <a:buClr>
                <a:srgbClr val="000000"/>
              </a:buClr>
              <a:buSzPts val="1100"/>
              <a:buFont typeface="Arial"/>
              <a:buNone/>
            </a:pPr>
            <a:r>
              <a:rPr lang="es" sz="1050" b="0" i="0" u="none" strike="noStrike" cap="none" dirty="0">
                <a:solidFill>
                  <a:srgbClr val="032C52"/>
                </a:solidFill>
                <a:latin typeface="Nunito"/>
                <a:ea typeface="Nunito"/>
                <a:cs typeface="Nunito"/>
                <a:sym typeface="Nunito"/>
              </a:rPr>
              <a:t>¿Cuánto costará recurrir a los agentes de salud comunitarios para realizar las pruebas de diagnóstico a nivel comunitario?</a:t>
            </a:r>
            <a:endParaRPr sz="105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100"/>
              <a:buFont typeface="Arial"/>
              <a:buNone/>
            </a:pPr>
            <a:r>
              <a:rPr lang="es" sz="1050" b="0" i="0" u="none" strike="noStrike" cap="none" dirty="0">
                <a:solidFill>
                  <a:srgbClr val="032C52"/>
                </a:solidFill>
                <a:latin typeface="Nunito"/>
                <a:ea typeface="Nunito"/>
                <a:cs typeface="Nunito"/>
                <a:sym typeface="Nunito"/>
              </a:rPr>
              <a:t>¿Qué es lo más viable para el sistema sanitario?</a:t>
            </a:r>
            <a:endParaRPr sz="1050" b="0" i="0" u="none" strike="noStrike" cap="none" dirty="0">
              <a:solidFill>
                <a:srgbClr val="032C52"/>
              </a:solidFill>
              <a:latin typeface="Nunito"/>
              <a:ea typeface="Nunito"/>
              <a:cs typeface="Nunito"/>
              <a:sym typeface="Nunito"/>
            </a:endParaRPr>
          </a:p>
        </p:txBody>
      </p:sp>
      <p:sp>
        <p:nvSpPr>
          <p:cNvPr id="623" name="Google Shape;623;p81"/>
          <p:cNvSpPr txBox="1"/>
          <p:nvPr/>
        </p:nvSpPr>
        <p:spPr>
          <a:xfrm>
            <a:off x="6191007" y="2735008"/>
            <a:ext cx="2772600" cy="20934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s" sz="1600" b="1" i="1" u="none" strike="noStrike" cap="none">
                <a:solidFill>
                  <a:schemeClr val="lt1"/>
                </a:solidFill>
                <a:latin typeface="Calibri"/>
                <a:ea typeface="Calibri"/>
                <a:cs typeface="Calibri"/>
                <a:sym typeface="Calibri"/>
              </a:rPr>
              <a:t>“Cuando se implementa en los sistemas de salud junto con otros cambios, [...] la delegación de tareas permite reducir costos y mejorar la eficiencia de los sistemas sanitarios”.</a:t>
            </a:r>
            <a:endParaRPr sz="1600" b="1"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600" b="0" i="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s" sz="1200" b="0" i="0" u="none" strike="noStrike" cap="none">
                <a:solidFill>
                  <a:schemeClr val="lt1"/>
                </a:solidFill>
                <a:latin typeface="Calibri"/>
                <a:ea typeface="Calibri"/>
                <a:cs typeface="Calibri"/>
                <a:sym typeface="Calibri"/>
              </a:rPr>
              <a:t>–</a:t>
            </a:r>
            <a:r>
              <a:rPr lang="en" sz="1200" b="0" i="1" u="none" strike="noStrike" cap="none">
                <a:solidFill>
                  <a:schemeClr val="lt1"/>
                </a:solidFill>
                <a:latin typeface="Calibri"/>
                <a:ea typeface="Calibri"/>
                <a:cs typeface="Calibri"/>
                <a:sym typeface="Calibri"/>
              </a:rPr>
              <a:t>The</a:t>
            </a:r>
            <a:r>
              <a:rPr lang="en" sz="1200" b="0" i="0" u="none" strike="noStrike" cap="none">
                <a:solidFill>
                  <a:schemeClr val="lt1"/>
                </a:solidFill>
                <a:latin typeface="Calibri"/>
                <a:ea typeface="Calibri"/>
                <a:cs typeface="Calibri"/>
                <a:sym typeface="Calibri"/>
              </a:rPr>
              <a:t> </a:t>
            </a:r>
            <a:r>
              <a:rPr lang="en" sz="1200" b="0" i="1" u="none" strike="noStrike" cap="none">
                <a:solidFill>
                  <a:schemeClr val="lt1"/>
                </a:solidFill>
                <a:latin typeface="Calibri"/>
                <a:ea typeface="Calibri"/>
                <a:cs typeface="Calibri"/>
                <a:sym typeface="Calibri"/>
              </a:rPr>
              <a:t>Lancet</a:t>
            </a:r>
            <a:r>
              <a:rPr lang="en" sz="1200" b="0" i="0" u="none" strike="noStrike" cap="none">
                <a:solidFill>
                  <a:schemeClr val="lt1"/>
                </a:solidFill>
                <a:latin typeface="Calibri"/>
                <a:ea typeface="Calibri"/>
                <a:cs typeface="Calibri"/>
                <a:sym typeface="Calibri"/>
              </a:rPr>
              <a:t>, 2021.</a:t>
            </a:r>
            <a:endParaRPr sz="1200" b="0" i="0" u="none" strike="noStrike" cap="none" dirty="0">
              <a:solidFill>
                <a:schemeClr val="lt1"/>
              </a:solidFill>
              <a:latin typeface="Calibri"/>
              <a:ea typeface="Calibri"/>
              <a:cs typeface="Calibri"/>
              <a:sym typeface="Calibri"/>
            </a:endParaRPr>
          </a:p>
        </p:txBody>
      </p:sp>
      <p:sp>
        <p:nvSpPr>
          <p:cNvPr id="624" name="Google Shape;624;p81"/>
          <p:cNvSpPr txBox="1"/>
          <p:nvPr/>
        </p:nvSpPr>
        <p:spPr>
          <a:xfrm>
            <a:off x="-100" y="4646245"/>
            <a:ext cx="8433000" cy="3693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032C52"/>
                </a:solidFill>
                <a:latin typeface="Mulish Light"/>
                <a:ea typeface="Mulish Light"/>
                <a:cs typeface="Mulish Light"/>
                <a:sym typeface="Mulish Light"/>
              </a:rPr>
              <a:t>Referencia: </a:t>
            </a:r>
            <a:endParaRPr sz="600" b="0" i="0" u="none" strike="noStrike" cap="none" dirty="0">
              <a:solidFill>
                <a:srgbClr val="032C52"/>
              </a:solidFill>
              <a:latin typeface="Mulish Light"/>
              <a:ea typeface="Mulish Light"/>
              <a:cs typeface="Mulish Light"/>
              <a:sym typeface="Mulish Light"/>
            </a:endParaRPr>
          </a:p>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032C52"/>
                </a:solidFill>
                <a:latin typeface="Mulish Light"/>
                <a:ea typeface="Mulish Light"/>
                <a:cs typeface="Mulish Light"/>
                <a:sym typeface="Mulish Light"/>
              </a:rPr>
              <a:t>https://health-policy-systems.biomedcentral.com/articles/10.1186/s12961-021-00748-4</a:t>
            </a:r>
            <a:endParaRPr sz="600" b="0" i="0" u="none" strike="noStrike" cap="none" dirty="0">
              <a:solidFill>
                <a:srgbClr val="032C52"/>
              </a:solidFill>
              <a:latin typeface="Mulish Light"/>
              <a:ea typeface="Mulish Light"/>
              <a:cs typeface="Mulish Light"/>
              <a:sym typeface="Mulish Light"/>
            </a:endParaRPr>
          </a:p>
        </p:txBody>
      </p:sp>
      <p:sp>
        <p:nvSpPr>
          <p:cNvPr id="625" name="Google Shape;625;p81"/>
          <p:cNvSpPr txBox="1"/>
          <p:nvPr/>
        </p:nvSpPr>
        <p:spPr>
          <a:xfrm rot="451">
            <a:off x="6877818" y="2284500"/>
            <a:ext cx="2286300" cy="276900"/>
          </a:xfrm>
          <a:prstGeom prst="rect">
            <a:avLst/>
          </a:prstGeom>
          <a:noFill/>
          <a:ln>
            <a:noFill/>
          </a:ln>
        </p:spPr>
        <p:txBody>
          <a:bodyPr spcFirstLastPara="1" wrap="square" lIns="91425" tIns="91425" rIns="91425" bIns="91425" rtlCol="0" anchor="t" anchorCtr="0">
            <a:spAutoFit/>
          </a:bodyPr>
          <a:lstStyle/>
          <a:p>
            <a:pPr marL="0" marR="0" lvl="0" indent="0" algn="r" rtl="0">
              <a:lnSpc>
                <a:spcPct val="100000"/>
              </a:lnSpc>
              <a:spcBef>
                <a:spcPts val="0"/>
              </a:spcBef>
              <a:spcAft>
                <a:spcPts val="0"/>
              </a:spcAft>
              <a:buClr>
                <a:srgbClr val="000000"/>
              </a:buClr>
              <a:buSzPts val="600"/>
              <a:buFont typeface="Arial"/>
              <a:buNone/>
            </a:pPr>
            <a:r>
              <a:rPr lang="es" sz="600" b="0" i="0" u="none" strike="noStrike" cap="none">
                <a:solidFill>
                  <a:schemeClr val="lt1"/>
                </a:solidFill>
                <a:highlight>
                  <a:schemeClr val="accent2"/>
                </a:highlight>
                <a:latin typeface="Nunito"/>
                <a:ea typeface="Nunito"/>
                <a:cs typeface="Nunito"/>
                <a:sym typeface="Nunito"/>
              </a:rPr>
              <a:t>Créditos de la fotografía: UNICEF Sierra Leona</a:t>
            </a:r>
            <a:endParaRPr sz="600" b="0" i="0" u="none" strike="noStrike" cap="none" dirty="0">
              <a:solidFill>
                <a:schemeClr val="lt1"/>
              </a:solidFill>
              <a:highlight>
                <a:schemeClr val="accent2"/>
              </a:highlight>
              <a:latin typeface="Nunito"/>
              <a:ea typeface="Nunito"/>
              <a:cs typeface="Nunito"/>
              <a:sym typeface="Nunit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82"/>
          <p:cNvSpPr/>
          <p:nvPr/>
        </p:nvSpPr>
        <p:spPr>
          <a:xfrm>
            <a:off x="6040350" y="2551875"/>
            <a:ext cx="3123600" cy="2405100"/>
          </a:xfrm>
          <a:prstGeom prst="rect">
            <a:avLst/>
          </a:prstGeom>
          <a:solidFill>
            <a:srgbClr val="0863D6"/>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31" name="Google Shape;631;p82"/>
          <p:cNvSpPr txBox="1"/>
          <p:nvPr/>
        </p:nvSpPr>
        <p:spPr>
          <a:xfrm>
            <a:off x="251287" y="1703984"/>
            <a:ext cx="2504400" cy="23448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Los brotes epidémicos comienzan en las comunidades. Tanto en el caso de la COVID-19 como en el del virus de Marburgo, hemos sido testigos de la importancia de </a:t>
            </a:r>
            <a:r>
              <a:rPr lang="es" sz="1100" b="1" i="0" u="none" strike="noStrike" cap="none" dirty="0">
                <a:solidFill>
                  <a:srgbClr val="032C52"/>
                </a:solidFill>
                <a:latin typeface="Nunito"/>
                <a:ea typeface="Nunito"/>
                <a:cs typeface="Nunito"/>
                <a:sym typeface="Nunito"/>
              </a:rPr>
              <a:t>detectar los casos de manera temprana, así como de responder con rapidez</a:t>
            </a:r>
            <a:r>
              <a:rPr lang="es" sz="1100" b="0" i="0" u="none" strike="noStrike" cap="none" dirty="0">
                <a:solidFill>
                  <a:srgbClr val="032C52"/>
                </a:solidFill>
                <a:latin typeface="Nunito"/>
                <a:ea typeface="Nunito"/>
                <a:cs typeface="Nunito"/>
                <a:sym typeface="Nunito"/>
              </a:rPr>
              <a:t>.</a:t>
            </a:r>
            <a:endParaRPr sz="1100" b="1"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Esto </a:t>
            </a:r>
            <a:r>
              <a:rPr lang="es" sz="1100" b="1" i="0" u="none" strike="noStrike" cap="none" dirty="0">
                <a:solidFill>
                  <a:srgbClr val="032C52"/>
                </a:solidFill>
                <a:latin typeface="Nunito"/>
                <a:ea typeface="Nunito"/>
                <a:cs typeface="Nunito"/>
                <a:sym typeface="Nunito"/>
              </a:rPr>
              <a:t>no puede </a:t>
            </a:r>
            <a:r>
              <a:rPr lang="es" sz="1100" b="0" i="0" u="none" strike="noStrike" cap="none" dirty="0">
                <a:solidFill>
                  <a:srgbClr val="032C52"/>
                </a:solidFill>
                <a:latin typeface="Nunito"/>
                <a:ea typeface="Nunito"/>
                <a:cs typeface="Nunito"/>
                <a:sym typeface="Nunito"/>
              </a:rPr>
              <a:t>limitarse solo a los establecimientos de salud más grandes o mejor equipados del país, ya que este tipo de instalaciones a menudo resultan inaccesibles para los miembros de la comunidad, por motivos de </a:t>
            </a:r>
            <a:r>
              <a:rPr lang="es" sz="1100" b="1" i="0" u="none" strike="noStrike" cap="none" dirty="0">
                <a:solidFill>
                  <a:srgbClr val="032C52"/>
                </a:solidFill>
                <a:latin typeface="Nunito"/>
                <a:ea typeface="Nunito"/>
                <a:cs typeface="Nunito"/>
                <a:sym typeface="Nunito"/>
              </a:rPr>
              <a:t>tiempo, distancia y limitaciones económicas</a:t>
            </a:r>
            <a:r>
              <a:rPr lang="es" sz="1100" b="0" i="0" u="none" strike="noStrike" cap="none" dirty="0">
                <a:solidFill>
                  <a:srgbClr val="032C52"/>
                </a:solidFill>
                <a:latin typeface="Nunito"/>
                <a:ea typeface="Nunito"/>
                <a:cs typeface="Nunito"/>
                <a:sym typeface="Nunito"/>
              </a:rPr>
              <a:t>. </a:t>
            </a:r>
            <a:endParaRPr sz="1100" b="1" i="0" u="none" strike="noStrike" cap="none" dirty="0">
              <a:solidFill>
                <a:srgbClr val="032C52"/>
              </a:solidFill>
              <a:latin typeface="Nunito"/>
              <a:ea typeface="Nunito"/>
              <a:cs typeface="Nunito"/>
              <a:sym typeface="Nunito"/>
            </a:endParaRPr>
          </a:p>
        </p:txBody>
      </p:sp>
      <p:sp>
        <p:nvSpPr>
          <p:cNvPr id="632" name="Google Shape;632;p82"/>
          <p:cNvSpPr txBox="1"/>
          <p:nvPr/>
        </p:nvSpPr>
        <p:spPr>
          <a:xfrm>
            <a:off x="252713" y="534950"/>
            <a:ext cx="5728140"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s" sz="2000" b="0" i="0" u="none" strike="noStrike" cap="none" dirty="0">
                <a:solidFill>
                  <a:srgbClr val="0764D6"/>
                </a:solidFill>
                <a:latin typeface="Mulish Black"/>
                <a:ea typeface="Mulish Black"/>
                <a:cs typeface="Mulish Black"/>
                <a:sym typeface="Mulish Black"/>
              </a:rPr>
              <a:t>Los establecimientos de niveles inferiores son fundamentales para la gestión de brotes epidémicos y pruebas de diagnóstico</a:t>
            </a:r>
            <a:endParaRPr sz="2000" b="0" i="0" u="none" strike="noStrike" cap="none" dirty="0">
              <a:solidFill>
                <a:srgbClr val="0764D6"/>
              </a:solidFill>
              <a:latin typeface="Mulish Black"/>
              <a:ea typeface="Mulish Black"/>
              <a:cs typeface="Mulish Black"/>
              <a:sym typeface="Mulish Black"/>
            </a:endParaRPr>
          </a:p>
        </p:txBody>
      </p:sp>
      <p:sp>
        <p:nvSpPr>
          <p:cNvPr id="633" name="Google Shape;633;p82"/>
          <p:cNvSpPr/>
          <p:nvPr/>
        </p:nvSpPr>
        <p:spPr>
          <a:xfrm>
            <a:off x="599243" y="-533600"/>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34" name="Google Shape;634;p82"/>
          <p:cNvSpPr/>
          <p:nvPr/>
        </p:nvSpPr>
        <p:spPr>
          <a:xfrm>
            <a:off x="3319800"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35" name="Google Shape;635;p82"/>
          <p:cNvSpPr/>
          <p:nvPr/>
        </p:nvSpPr>
        <p:spPr>
          <a:xfrm>
            <a:off x="6040356"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36" name="Google Shape;636;p82"/>
          <p:cNvSpPr/>
          <p:nvPr/>
        </p:nvSpPr>
        <p:spPr>
          <a:xfrm>
            <a:off x="-100" y="4956900"/>
            <a:ext cx="9144000" cy="186600"/>
          </a:xfrm>
          <a:prstGeom prst="rect">
            <a:avLst/>
          </a:prstGeom>
          <a:solidFill>
            <a:srgbClr val="0863D6"/>
          </a:solidFill>
          <a:ln w="9525" cap="flat" cmpd="sng">
            <a:solidFill>
              <a:srgbClr val="0764D6"/>
            </a:solidFill>
            <a:prstDash val="solid"/>
            <a:round/>
            <a:headEnd type="none" w="sm" len="sm"/>
            <a:tailEnd type="none" w="sm" len="sm"/>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37" name="Google Shape;637;p82"/>
          <p:cNvSpPr/>
          <p:nvPr/>
        </p:nvSpPr>
        <p:spPr>
          <a:xfrm>
            <a:off x="7662150" y="0"/>
            <a:ext cx="1481700" cy="186600"/>
          </a:xfrm>
          <a:prstGeom prst="rect">
            <a:avLst/>
          </a:prstGeom>
          <a:solidFill>
            <a:srgbClr val="0863D6"/>
          </a:solidFill>
          <a:ln w="9525" cap="flat" cmpd="sng">
            <a:solidFill>
              <a:srgbClr val="0764D6"/>
            </a:solidFill>
            <a:prstDash val="solid"/>
            <a:round/>
            <a:headEnd type="none" w="sm" len="sm"/>
            <a:tailEnd type="none" w="sm" len="sm"/>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38" name="Google Shape;638;p82"/>
          <p:cNvSpPr txBox="1"/>
          <p:nvPr/>
        </p:nvSpPr>
        <p:spPr>
          <a:xfrm>
            <a:off x="252713" y="167640"/>
            <a:ext cx="8544900"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s" sz="1400" b="0" i="0" u="none" strike="noStrike" cap="none">
                <a:solidFill>
                  <a:schemeClr val="lt1"/>
                </a:solidFill>
                <a:highlight>
                  <a:srgbClr val="0764D6"/>
                </a:highlight>
                <a:latin typeface="Mulish SemiBold"/>
                <a:ea typeface="Mulish SemiBold"/>
                <a:cs typeface="Mulish SemiBold"/>
                <a:sym typeface="Mulish SemiBold"/>
              </a:rPr>
              <a:t>LOS NIVELES INFERIORES PUEDEN REALIZAR PRUEBAS</a:t>
            </a:r>
            <a:endParaRPr sz="1400" b="0" i="0" u="none" strike="noStrike" cap="none" dirty="0">
              <a:solidFill>
                <a:schemeClr val="lt1"/>
              </a:solidFill>
              <a:highlight>
                <a:srgbClr val="0764D6"/>
              </a:highlight>
              <a:latin typeface="Mulish SemiBold"/>
              <a:ea typeface="Mulish SemiBold"/>
              <a:cs typeface="Mulish SemiBold"/>
              <a:sym typeface="Mulish SemiBold"/>
            </a:endParaRPr>
          </a:p>
        </p:txBody>
      </p:sp>
      <p:pic>
        <p:nvPicPr>
          <p:cNvPr id="639" name="Google Shape;639;p82"/>
          <p:cNvPicPr preferRelativeResize="0"/>
          <p:nvPr/>
        </p:nvPicPr>
        <p:blipFill rotWithShape="1">
          <a:blip r:embed="rId3">
            <a:alphaModFix/>
          </a:blip>
          <a:srcRect l="-462" r="19326"/>
          <a:stretch/>
        </p:blipFill>
        <p:spPr>
          <a:xfrm>
            <a:off x="6035450" y="-14125"/>
            <a:ext cx="3123599" cy="2565999"/>
          </a:xfrm>
          <a:prstGeom prst="rect">
            <a:avLst/>
          </a:prstGeom>
          <a:noFill/>
          <a:ln>
            <a:noFill/>
          </a:ln>
        </p:spPr>
      </p:pic>
      <p:sp>
        <p:nvSpPr>
          <p:cNvPr id="640" name="Google Shape;640;p82"/>
          <p:cNvSpPr txBox="1"/>
          <p:nvPr/>
        </p:nvSpPr>
        <p:spPr>
          <a:xfrm>
            <a:off x="2979787" y="1707294"/>
            <a:ext cx="2844413" cy="2810996"/>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Si se proporciona </a:t>
            </a:r>
            <a:r>
              <a:rPr lang="es" sz="1100" b="1" i="0" u="none" strike="noStrike" cap="none" dirty="0">
                <a:solidFill>
                  <a:srgbClr val="032C52"/>
                </a:solidFill>
                <a:latin typeface="Nunito"/>
                <a:ea typeface="Nunito"/>
                <a:cs typeface="Nunito"/>
                <a:sym typeface="Nunito"/>
              </a:rPr>
              <a:t>capacitación a los establecimientos de niveles inferiores, las farmacias y los agentes de divulgación comunitaria, para que se ocupen tanto de la detección como de alertar</a:t>
            </a:r>
            <a:r>
              <a:rPr lang="es" sz="1100" b="0" i="0" u="none" strike="noStrike" cap="none" dirty="0">
                <a:solidFill>
                  <a:srgbClr val="032C52"/>
                </a:solidFill>
                <a:latin typeface="Nunito"/>
                <a:ea typeface="Nunito"/>
                <a:cs typeface="Nunito"/>
                <a:sym typeface="Nunito"/>
              </a:rPr>
              <a:t> a los responsables de la adopción de decisiones, los sistemas de salud serán capaces de detectar y combatir los brotes epidémicos con mayor facilidad.</a:t>
            </a:r>
            <a:endParaRPr sz="110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Esto </a:t>
            </a:r>
            <a:r>
              <a:rPr lang="es" sz="1100" b="1" i="0" u="none" strike="noStrike" cap="none" dirty="0">
                <a:solidFill>
                  <a:srgbClr val="032C52"/>
                </a:solidFill>
                <a:latin typeface="Nunito"/>
                <a:ea typeface="Nunito"/>
                <a:cs typeface="Nunito"/>
                <a:sym typeface="Nunito"/>
              </a:rPr>
              <a:t>permite que los encargados de formular políticas tomen conocimiento de los brotes epidémicos con mayor antelación</a:t>
            </a:r>
            <a:r>
              <a:rPr lang="es" sz="1100" b="0" i="0" u="none" strike="noStrike" cap="none" dirty="0">
                <a:solidFill>
                  <a:srgbClr val="032C52"/>
                </a:solidFill>
                <a:latin typeface="Nunito"/>
                <a:ea typeface="Nunito"/>
                <a:cs typeface="Nunito"/>
                <a:sym typeface="Nunito"/>
              </a:rPr>
              <a:t>, lo que les da la posibilidad de prevenir consecuencias más devastadoras.</a:t>
            </a:r>
            <a:endParaRPr sz="1100" b="0" i="0" u="none" strike="noStrike" cap="none" dirty="0">
              <a:solidFill>
                <a:srgbClr val="032C52"/>
              </a:solidFill>
              <a:latin typeface="Nunito"/>
              <a:ea typeface="Nunito"/>
              <a:cs typeface="Nunito"/>
              <a:sym typeface="Nunito"/>
            </a:endParaRPr>
          </a:p>
        </p:txBody>
      </p:sp>
      <p:sp>
        <p:nvSpPr>
          <p:cNvPr id="641" name="Google Shape;641;p82"/>
          <p:cNvSpPr txBox="1"/>
          <p:nvPr/>
        </p:nvSpPr>
        <p:spPr>
          <a:xfrm>
            <a:off x="6264750" y="2735000"/>
            <a:ext cx="2675100" cy="209285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s" b="1" i="1" u="none" strike="noStrike" cap="none" dirty="0">
                <a:solidFill>
                  <a:schemeClr val="bg1"/>
                </a:solidFill>
                <a:latin typeface="Calibri"/>
                <a:ea typeface="Calibri"/>
                <a:cs typeface="Calibri"/>
                <a:sym typeface="Calibri"/>
              </a:rPr>
              <a:t>“Creo que la COVID-19 dejó al descubierto la debilidad del sistema de atención de salud. Hasta que los centros de salud no estén en condiciones de gestionar pandemias de esta índole, no me atrevería a decir que lo estamos haciendo bien”. </a:t>
            </a:r>
            <a:endParaRPr b="1" i="1" u="none" strike="noStrike" cap="none" dirty="0">
              <a:solidFill>
                <a:schemeClr val="bg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sz="1200" i="1" dirty="0">
                <a:solidFill>
                  <a:schemeClr val="bg1"/>
                </a:solidFill>
              </a:rPr>
              <a:t>–Encargado de formular políticas</a:t>
            </a:r>
            <a:endParaRPr sz="1100" b="0" i="1" u="none" strike="noStrike" cap="none" dirty="0">
              <a:solidFill>
                <a:schemeClr val="bg1"/>
              </a:solidFill>
              <a:latin typeface="Calibri"/>
              <a:ea typeface="Calibri"/>
              <a:cs typeface="Calibri"/>
              <a:sym typeface="Calibri"/>
            </a:endParaRPr>
          </a:p>
        </p:txBody>
      </p:sp>
      <p:sp>
        <p:nvSpPr>
          <p:cNvPr id="642" name="Google Shape;642;p82"/>
          <p:cNvSpPr txBox="1"/>
          <p:nvPr/>
        </p:nvSpPr>
        <p:spPr>
          <a:xfrm>
            <a:off x="-100" y="4646245"/>
            <a:ext cx="8433000" cy="3693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032C52"/>
                </a:solidFill>
                <a:latin typeface="Mulish Light"/>
                <a:ea typeface="Mulish Light"/>
                <a:cs typeface="Mulish Light"/>
                <a:sym typeface="Mulish Light"/>
              </a:rPr>
              <a:t>Referencia: </a:t>
            </a:r>
            <a:endParaRPr sz="600" b="0" i="0" u="none" strike="noStrike" cap="none" dirty="0">
              <a:solidFill>
                <a:srgbClr val="032C52"/>
              </a:solidFill>
              <a:latin typeface="Mulish Light"/>
              <a:ea typeface="Mulish Light"/>
              <a:cs typeface="Mulish Light"/>
              <a:sym typeface="Mulish Light"/>
            </a:endParaRPr>
          </a:p>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032C52"/>
                </a:solidFill>
                <a:latin typeface="Mulish Light"/>
                <a:ea typeface="Mulish Light"/>
                <a:cs typeface="Mulish Light"/>
                <a:sym typeface="Mulish Light"/>
              </a:rPr>
              <a:t>UNICEF, investigación no publicada, 2022.</a:t>
            </a:r>
            <a:endParaRPr sz="600" b="0" i="0" u="none" strike="noStrike" cap="none" dirty="0">
              <a:solidFill>
                <a:srgbClr val="032C52"/>
              </a:solidFill>
              <a:latin typeface="Mulish Light"/>
              <a:ea typeface="Mulish Light"/>
              <a:cs typeface="Mulish Light"/>
              <a:sym typeface="Mulish Light"/>
            </a:endParaRPr>
          </a:p>
        </p:txBody>
      </p:sp>
      <p:sp>
        <p:nvSpPr>
          <p:cNvPr id="643" name="Google Shape;643;p82"/>
          <p:cNvSpPr txBox="1"/>
          <p:nvPr/>
        </p:nvSpPr>
        <p:spPr>
          <a:xfrm>
            <a:off x="7863840" y="2279613"/>
            <a:ext cx="2124428" cy="307800"/>
          </a:xfrm>
          <a:prstGeom prst="rect">
            <a:avLst/>
          </a:prstGeom>
          <a:noFill/>
          <a:ln>
            <a:noFill/>
          </a:ln>
        </p:spPr>
        <p:txBody>
          <a:bodyPr spcFirstLastPara="1" wrap="square" lIns="91425" tIns="91425" rIns="91425" bIns="91425" rtlCol="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 sz="800" b="0" i="0" u="none" strike="noStrike" cap="none" dirty="0">
                <a:solidFill>
                  <a:schemeClr val="lt1"/>
                </a:solidFill>
                <a:highlight>
                  <a:srgbClr val="21140C"/>
                </a:highlight>
                <a:latin typeface="Mulish"/>
                <a:ea typeface="Mulish"/>
                <a:cs typeface="Mulish"/>
                <a:sym typeface="Mulish"/>
              </a:rPr>
              <a:t>Fotografía de </a:t>
            </a:r>
            <a:r>
              <a:rPr lang="es" sz="800" dirty="0">
                <a:solidFill>
                  <a:schemeClr val="lt1"/>
                </a:solidFill>
                <a:highlight>
                  <a:srgbClr val="21140C"/>
                </a:highlight>
                <a:latin typeface="Mulish"/>
                <a:ea typeface="Mulish"/>
                <a:cs typeface="Mulish"/>
                <a:sym typeface="Mulish"/>
              </a:rPr>
              <a:t>UNICEF</a:t>
            </a:r>
            <a:endParaRPr sz="800" b="0" i="0" u="none" strike="noStrike" cap="none" dirty="0">
              <a:solidFill>
                <a:schemeClr val="lt1"/>
              </a:solidFill>
              <a:highlight>
                <a:srgbClr val="21140C"/>
              </a:highlight>
              <a:latin typeface="Mulish"/>
              <a:ea typeface="Mulish"/>
              <a:cs typeface="Mulish"/>
              <a:sym typeface="Mulish"/>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83"/>
          <p:cNvSpPr/>
          <p:nvPr/>
        </p:nvSpPr>
        <p:spPr>
          <a:xfrm>
            <a:off x="4575950" y="-9775"/>
            <a:ext cx="4583100" cy="5143500"/>
          </a:xfrm>
          <a:prstGeom prst="rect">
            <a:avLst/>
          </a:prstGeom>
          <a:solidFill>
            <a:srgbClr val="0764D6"/>
          </a:solidFill>
          <a:ln w="9525" cap="flat" cmpd="sng">
            <a:solidFill>
              <a:schemeClr val="dk2"/>
            </a:solidFill>
            <a:prstDash val="solid"/>
            <a:round/>
            <a:headEnd type="none" w="sm" len="sm"/>
            <a:tailEnd type="none" w="sm" len="sm"/>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49" name="Google Shape;649;p83"/>
          <p:cNvSpPr txBox="1"/>
          <p:nvPr/>
        </p:nvSpPr>
        <p:spPr>
          <a:xfrm>
            <a:off x="4863050" y="257175"/>
            <a:ext cx="4296000" cy="980625"/>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3600"/>
              <a:buFont typeface="Arial"/>
              <a:buNone/>
            </a:pPr>
            <a:r>
              <a:rPr lang="es" sz="2800" b="0" i="0" u="none" strike="noStrike" cap="none" dirty="0">
                <a:solidFill>
                  <a:schemeClr val="lt1"/>
                </a:solidFill>
                <a:latin typeface="Mulish Black"/>
                <a:ea typeface="Mulish Black"/>
                <a:cs typeface="Mulish Black"/>
                <a:sym typeface="Mulish Black"/>
              </a:rPr>
              <a:t>¿Es necesario seguir haciendo pruebas de diagnóstico aunque las tasas de vacunación vayan en aumento y la mortalidad esté descendiendo?</a:t>
            </a:r>
            <a:endParaRPr sz="2800" b="0" i="0" u="none" strike="noStrike" cap="none" dirty="0">
              <a:solidFill>
                <a:schemeClr val="lt1"/>
              </a:solidFill>
              <a:latin typeface="Mulish Black"/>
              <a:ea typeface="Mulish Black"/>
              <a:cs typeface="Mulish Black"/>
              <a:sym typeface="Mulish Black"/>
            </a:endParaRPr>
          </a:p>
        </p:txBody>
      </p:sp>
      <p:sp>
        <p:nvSpPr>
          <p:cNvPr id="650" name="Google Shape;650;p83"/>
          <p:cNvSpPr txBox="1"/>
          <p:nvPr/>
        </p:nvSpPr>
        <p:spPr>
          <a:xfrm>
            <a:off x="4774618" y="3226750"/>
            <a:ext cx="3780102" cy="1713259"/>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1000"/>
              </a:spcAft>
              <a:buClr>
                <a:srgbClr val="000000"/>
              </a:buClr>
              <a:buSzPts val="1300"/>
              <a:buFont typeface="Arial"/>
              <a:buNone/>
            </a:pPr>
            <a:r>
              <a:rPr lang="es" sz="1300" b="1" i="0" u="none" strike="noStrike" cap="none" dirty="0">
                <a:solidFill>
                  <a:schemeClr val="lt1"/>
                </a:solidFill>
                <a:latin typeface="Nunito"/>
                <a:ea typeface="Nunito"/>
                <a:cs typeface="Nunito"/>
                <a:sym typeface="Nunito"/>
              </a:rPr>
              <a:t>Es fundamental seguir centrando la atención en las pruebas de diagnóstico, aunque las tasas de vacunación estén aumentando y las de mortalidad disminuyendo, habida cuenta de los casos de infección posvacunal y de la importancia de proteger a los miembros más vulnerables de la comunidad.</a:t>
            </a:r>
            <a:endParaRPr sz="1300" b="1" i="0" u="none" strike="noStrike" cap="none" dirty="0">
              <a:solidFill>
                <a:schemeClr val="lt1"/>
              </a:solidFill>
              <a:latin typeface="Nunito"/>
              <a:ea typeface="Nunito"/>
              <a:cs typeface="Nunito"/>
              <a:sym typeface="Nunito"/>
            </a:endParaRPr>
          </a:p>
        </p:txBody>
      </p:sp>
      <p:pic>
        <p:nvPicPr>
          <p:cNvPr id="651" name="Google Shape;651;p83"/>
          <p:cNvPicPr preferRelativeResize="0"/>
          <p:nvPr/>
        </p:nvPicPr>
        <p:blipFill rotWithShape="1">
          <a:blip r:embed="rId3">
            <a:alphaModFix/>
          </a:blip>
          <a:srcRect l="40028" r="617"/>
          <a:stretch/>
        </p:blipFill>
        <p:spPr>
          <a:xfrm>
            <a:off x="0" y="-14125"/>
            <a:ext cx="4583102" cy="5147848"/>
          </a:xfrm>
          <a:prstGeom prst="rect">
            <a:avLst/>
          </a:prstGeom>
          <a:noFill/>
          <a:ln>
            <a:noFill/>
          </a:ln>
        </p:spPr>
      </p:pic>
      <p:sp>
        <p:nvSpPr>
          <p:cNvPr id="652" name="Google Shape;652;p83"/>
          <p:cNvSpPr txBox="1"/>
          <p:nvPr/>
        </p:nvSpPr>
        <p:spPr>
          <a:xfrm rot="-5400000">
            <a:off x="-760500" y="3987250"/>
            <a:ext cx="1828800" cy="307800"/>
          </a:xfrm>
          <a:prstGeom prst="rect">
            <a:avLst/>
          </a:prstGeom>
          <a:noFill/>
          <a:ln>
            <a:noFill/>
          </a:ln>
        </p:spPr>
        <p:txBody>
          <a:bodyPr spcFirstLastPara="1" wrap="square" lIns="91425" tIns="91425" rIns="91425" bIns="91425" rtlCol="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 sz="800" b="0" i="0" u="none" strike="noStrike" cap="none">
                <a:solidFill>
                  <a:schemeClr val="lt1"/>
                </a:solidFill>
                <a:highlight>
                  <a:srgbClr val="21140C"/>
                </a:highlight>
                <a:latin typeface="Mulish"/>
                <a:ea typeface="Mulish"/>
                <a:cs typeface="Mulish"/>
                <a:sym typeface="Mulish"/>
              </a:rPr>
              <a:t>Fotografía de </a:t>
            </a:r>
            <a:r>
              <a:rPr lang="es" sz="800">
                <a:solidFill>
                  <a:schemeClr val="lt1"/>
                </a:solidFill>
                <a:highlight>
                  <a:srgbClr val="21140C"/>
                </a:highlight>
                <a:latin typeface="Mulish"/>
                <a:ea typeface="Mulish"/>
                <a:cs typeface="Mulish"/>
                <a:sym typeface="Mulish"/>
              </a:rPr>
              <a:t>UNICEF</a:t>
            </a:r>
            <a:endParaRPr sz="800" b="0" i="0" u="none" strike="noStrike" cap="none" dirty="0">
              <a:solidFill>
                <a:schemeClr val="lt1"/>
              </a:solidFill>
              <a:highlight>
                <a:srgbClr val="21140C"/>
              </a:highlight>
              <a:latin typeface="Mulish"/>
              <a:ea typeface="Mulish"/>
              <a:cs typeface="Mulish"/>
              <a:sym typeface="Mulish"/>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84"/>
          <p:cNvSpPr/>
          <p:nvPr/>
        </p:nvSpPr>
        <p:spPr>
          <a:xfrm>
            <a:off x="6040350" y="2551875"/>
            <a:ext cx="3123900" cy="2405100"/>
          </a:xfrm>
          <a:prstGeom prst="rect">
            <a:avLst/>
          </a:prstGeom>
          <a:solidFill>
            <a:srgbClr val="0863D6"/>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58" name="Google Shape;658;p84"/>
          <p:cNvSpPr txBox="1"/>
          <p:nvPr/>
        </p:nvSpPr>
        <p:spPr>
          <a:xfrm>
            <a:off x="300151" y="1470395"/>
            <a:ext cx="2504400" cy="26424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Durante la pandemia de COVID-19, a medida que la tecnología de las vacunas se volvió más eficaz, se produjo un impulso mundial para vacunar al mayor número posible de personas. </a:t>
            </a:r>
            <a:endParaRPr sz="110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Así pues, a medida que la vacunación ganó protagonismo, las discusiones sobre las pruebas de diagnóstico disminuyeron proporcionalmente.</a:t>
            </a:r>
            <a:endParaRPr sz="110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100"/>
              <a:buFont typeface="Arial"/>
              <a:buNone/>
            </a:pPr>
            <a:r>
              <a:rPr lang="es" sz="1100" b="1" i="0" u="none" strike="noStrike" cap="none" dirty="0">
                <a:solidFill>
                  <a:srgbClr val="032C52"/>
                </a:solidFill>
                <a:latin typeface="Nunito"/>
                <a:ea typeface="Nunito"/>
                <a:cs typeface="Nunito"/>
                <a:sym typeface="Nunito"/>
              </a:rPr>
              <a:t>Sin embargo, las pruebas y la vacunación desempeñan funciones distintas en la gestión y prevención de diversas enfermedades. </a:t>
            </a:r>
            <a:endParaRPr sz="1100" b="1" i="0" u="none" strike="noStrike" cap="none" dirty="0">
              <a:solidFill>
                <a:srgbClr val="032C52"/>
              </a:solidFill>
              <a:latin typeface="Nunito"/>
              <a:ea typeface="Nunito"/>
              <a:cs typeface="Nunito"/>
              <a:sym typeface="Nunito"/>
            </a:endParaRPr>
          </a:p>
        </p:txBody>
      </p:sp>
      <p:sp>
        <p:nvSpPr>
          <p:cNvPr id="659" name="Google Shape;659;p84"/>
          <p:cNvSpPr txBox="1"/>
          <p:nvPr/>
        </p:nvSpPr>
        <p:spPr>
          <a:xfrm>
            <a:off x="203025" y="534950"/>
            <a:ext cx="5621025"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s" sz="2400" b="0" i="0" u="none" strike="noStrike" cap="none" dirty="0">
                <a:solidFill>
                  <a:srgbClr val="0764D6"/>
                </a:solidFill>
                <a:latin typeface="Mulish Black"/>
                <a:ea typeface="Mulish Black"/>
                <a:cs typeface="Mulish Black"/>
                <a:sym typeface="Mulish Black"/>
              </a:rPr>
              <a:t>Las pruebas de diagnóstico y las vacunas se complementan</a:t>
            </a:r>
            <a:endParaRPr sz="2400" b="0" i="0" u="none" strike="noStrike" cap="none" dirty="0">
              <a:solidFill>
                <a:srgbClr val="0764D6"/>
              </a:solidFill>
              <a:latin typeface="Mulish Black"/>
              <a:ea typeface="Mulish Black"/>
              <a:cs typeface="Mulish Black"/>
              <a:sym typeface="Mulish Black"/>
            </a:endParaRPr>
          </a:p>
        </p:txBody>
      </p:sp>
      <p:sp>
        <p:nvSpPr>
          <p:cNvPr id="660" name="Google Shape;660;p84"/>
          <p:cNvSpPr/>
          <p:nvPr/>
        </p:nvSpPr>
        <p:spPr>
          <a:xfrm>
            <a:off x="599243" y="-533600"/>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61" name="Google Shape;661;p84"/>
          <p:cNvSpPr/>
          <p:nvPr/>
        </p:nvSpPr>
        <p:spPr>
          <a:xfrm>
            <a:off x="3319800"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62" name="Google Shape;662;p84"/>
          <p:cNvSpPr/>
          <p:nvPr/>
        </p:nvSpPr>
        <p:spPr>
          <a:xfrm>
            <a:off x="6040356"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63" name="Google Shape;663;p84"/>
          <p:cNvSpPr/>
          <p:nvPr/>
        </p:nvSpPr>
        <p:spPr>
          <a:xfrm>
            <a:off x="-100" y="4956900"/>
            <a:ext cx="9144000" cy="186600"/>
          </a:xfrm>
          <a:prstGeom prst="rect">
            <a:avLst/>
          </a:prstGeom>
          <a:solidFill>
            <a:srgbClr val="0863D6"/>
          </a:solidFill>
          <a:ln w="9525" cap="flat" cmpd="sng">
            <a:solidFill>
              <a:srgbClr val="0764D6"/>
            </a:solidFill>
            <a:prstDash val="solid"/>
            <a:round/>
            <a:headEnd type="none" w="sm" len="sm"/>
            <a:tailEnd type="none" w="sm" len="sm"/>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64" name="Google Shape;664;p84"/>
          <p:cNvSpPr/>
          <p:nvPr/>
        </p:nvSpPr>
        <p:spPr>
          <a:xfrm>
            <a:off x="7662150" y="0"/>
            <a:ext cx="1481700" cy="186600"/>
          </a:xfrm>
          <a:prstGeom prst="rect">
            <a:avLst/>
          </a:prstGeom>
          <a:solidFill>
            <a:srgbClr val="0863D6"/>
          </a:solidFill>
          <a:ln w="9525" cap="flat" cmpd="sng">
            <a:solidFill>
              <a:srgbClr val="0764D6"/>
            </a:solidFill>
            <a:prstDash val="solid"/>
            <a:round/>
            <a:headEnd type="none" w="sm" len="sm"/>
            <a:tailEnd type="none" w="sm" len="sm"/>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65" name="Google Shape;665;p84"/>
          <p:cNvSpPr txBox="1"/>
          <p:nvPr/>
        </p:nvSpPr>
        <p:spPr>
          <a:xfrm>
            <a:off x="203025" y="182185"/>
            <a:ext cx="8544900"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s" sz="1400" b="0" i="0" u="none" strike="noStrike" cap="none">
                <a:solidFill>
                  <a:schemeClr val="lt1"/>
                </a:solidFill>
                <a:highlight>
                  <a:srgbClr val="0764D6"/>
                </a:highlight>
                <a:latin typeface="Mulish SemiBold"/>
                <a:ea typeface="Mulish SemiBold"/>
                <a:cs typeface="Mulish SemiBold"/>
                <a:sym typeface="Mulish SemiBold"/>
              </a:rPr>
              <a:t>PRUEBAS DE DIAGNÓSTICO Y VACUNACIÓN</a:t>
            </a:r>
            <a:endParaRPr sz="1400" b="0" i="0" u="none" strike="noStrike" cap="none" dirty="0">
              <a:solidFill>
                <a:schemeClr val="lt1"/>
              </a:solidFill>
              <a:highlight>
                <a:srgbClr val="0764D6"/>
              </a:highlight>
              <a:latin typeface="Mulish SemiBold"/>
              <a:ea typeface="Mulish SemiBold"/>
              <a:cs typeface="Mulish SemiBold"/>
              <a:sym typeface="Mulish SemiBold"/>
            </a:endParaRPr>
          </a:p>
        </p:txBody>
      </p:sp>
      <p:sp>
        <p:nvSpPr>
          <p:cNvPr id="667" name="Google Shape;667;p84"/>
          <p:cNvSpPr txBox="1"/>
          <p:nvPr/>
        </p:nvSpPr>
        <p:spPr>
          <a:xfrm>
            <a:off x="3013537" y="1476766"/>
            <a:ext cx="2624032" cy="3447067"/>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s" sz="1100" b="1" i="0" u="none" strike="noStrike" cap="none" dirty="0">
                <a:solidFill>
                  <a:srgbClr val="032C52"/>
                </a:solidFill>
                <a:latin typeface="Nunito"/>
                <a:ea typeface="Nunito"/>
                <a:cs typeface="Nunito"/>
                <a:sym typeface="Nunito"/>
              </a:rPr>
              <a:t>Las pruebas de diagnóstico siguen siendo necesarias</a:t>
            </a:r>
            <a:r>
              <a:rPr lang="es" sz="1100" b="0" i="0" u="none" strike="noStrike" cap="none" dirty="0">
                <a:solidFill>
                  <a:srgbClr val="032C52"/>
                </a:solidFill>
                <a:latin typeface="Nunito"/>
                <a:ea typeface="Nunito"/>
                <a:cs typeface="Nunito"/>
                <a:sym typeface="Nunito"/>
              </a:rPr>
              <a:t>, incluso en contextos con tasas de cobertura de vacunación relativamente altas, debido a los </a:t>
            </a:r>
            <a:r>
              <a:rPr lang="es" sz="1100" b="1" i="0" u="none" strike="noStrike" cap="none" dirty="0">
                <a:solidFill>
                  <a:srgbClr val="032C52"/>
                </a:solidFill>
                <a:latin typeface="Nunito"/>
                <a:ea typeface="Nunito"/>
                <a:cs typeface="Nunito"/>
                <a:sym typeface="Nunito"/>
              </a:rPr>
              <a:t>casos de infección posvacunal</a:t>
            </a:r>
            <a:r>
              <a:rPr lang="es" sz="1100" b="0" i="0" u="none" strike="noStrike" cap="none" dirty="0">
                <a:solidFill>
                  <a:srgbClr val="032C52"/>
                </a:solidFill>
                <a:latin typeface="Nunito"/>
                <a:ea typeface="Nunito"/>
                <a:cs typeface="Nunito"/>
                <a:sym typeface="Nunito"/>
              </a:rPr>
              <a:t> y a la importancia de </a:t>
            </a:r>
            <a:r>
              <a:rPr lang="es" sz="1100" b="1" i="0" u="none" strike="noStrike" cap="none" dirty="0">
                <a:solidFill>
                  <a:srgbClr val="032C52"/>
                </a:solidFill>
                <a:latin typeface="Nunito"/>
                <a:ea typeface="Nunito"/>
                <a:cs typeface="Nunito"/>
                <a:sym typeface="Nunito"/>
              </a:rPr>
              <a:t>proteger a miembros de la comunidad</a:t>
            </a:r>
            <a:r>
              <a:rPr lang="es" sz="1100" b="0" i="0" u="none" strike="noStrike" cap="none" dirty="0">
                <a:solidFill>
                  <a:srgbClr val="032C52"/>
                </a:solidFill>
                <a:latin typeface="Nunito"/>
                <a:ea typeface="Nunito"/>
                <a:cs typeface="Nunito"/>
                <a:sym typeface="Nunito"/>
              </a:rPr>
              <a:t> con enfermedades concomitantes o insuficientemente vacunados</a:t>
            </a:r>
            <a:r>
              <a:rPr lang="en" sz="1100" b="1" i="0" u="none" strike="noStrike" cap="none" dirty="0">
                <a:solidFill>
                  <a:srgbClr val="032C52"/>
                </a:solidFill>
                <a:latin typeface="Nunito"/>
                <a:ea typeface="Nunito"/>
                <a:cs typeface="Nunito"/>
                <a:sym typeface="Nunito"/>
              </a:rPr>
              <a:t>.</a:t>
            </a:r>
            <a:endParaRPr sz="110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0"/>
              </a:spcAft>
              <a:buClr>
                <a:srgbClr val="000000"/>
              </a:buClr>
              <a:buSzPts val="1100"/>
              <a:buFont typeface="Arial"/>
              <a:buNone/>
            </a:pPr>
            <a:r>
              <a:rPr lang="es" sz="1100" b="1" i="0" u="none" strike="noStrike" cap="none" dirty="0">
                <a:solidFill>
                  <a:srgbClr val="032C52"/>
                </a:solidFill>
                <a:latin typeface="Nunito"/>
                <a:ea typeface="Nunito"/>
                <a:cs typeface="Nunito"/>
                <a:sym typeface="Nunito"/>
              </a:rPr>
              <a:t>Así pues, las pruebas de diagnóstico son una parte indispensable del diagnóstico de enfermedades y de la detección de brotes epidémicos, </a:t>
            </a:r>
            <a:r>
              <a:rPr lang="es" sz="1100" b="0" i="0" u="none" strike="noStrike" cap="none" dirty="0">
                <a:solidFill>
                  <a:srgbClr val="032C52"/>
                </a:solidFill>
                <a:latin typeface="Nunito"/>
                <a:ea typeface="Nunito"/>
                <a:cs typeface="Nunito"/>
                <a:sym typeface="Nunito"/>
              </a:rPr>
              <a:t>mientras que la vacunación sirve para reducir el riesgo de que las personas enfermen de gravedad.</a:t>
            </a:r>
            <a:endParaRPr sz="110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100"/>
              <a:buFont typeface="Arial"/>
              <a:buNone/>
            </a:pPr>
            <a:endParaRPr sz="1100" b="0" i="0" u="none" strike="noStrike" cap="none" dirty="0">
              <a:solidFill>
                <a:srgbClr val="032C52"/>
              </a:solidFill>
              <a:latin typeface="Nunito"/>
              <a:ea typeface="Nunito"/>
              <a:cs typeface="Nunito"/>
              <a:sym typeface="Nunito"/>
            </a:endParaRPr>
          </a:p>
        </p:txBody>
      </p:sp>
      <p:sp>
        <p:nvSpPr>
          <p:cNvPr id="668" name="Google Shape;668;p84"/>
          <p:cNvSpPr txBox="1"/>
          <p:nvPr/>
        </p:nvSpPr>
        <p:spPr>
          <a:xfrm>
            <a:off x="6289500" y="2676775"/>
            <a:ext cx="2650200" cy="2369849"/>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 sz="1200" b="1" i="1" u="none" strike="noStrike" cap="none" dirty="0">
                <a:solidFill>
                  <a:schemeClr val="lt1"/>
                </a:solidFill>
                <a:latin typeface="Calibri"/>
                <a:ea typeface="Calibri"/>
                <a:cs typeface="Calibri"/>
                <a:sym typeface="Calibri"/>
              </a:rPr>
              <a:t>“La poca disponibilidad de las pruebas de diagnóstico, junto con la falta de acceso suficiente a las vacunas, crean el entorno perfecto para que surjan cepas nuevas del virus de la COVID-19, más contagiosas, quizá más mortales y que pasen desapercibidas al principio, lo que supone un riesgo incluso para las poblaciones vacunadas”. </a:t>
            </a:r>
            <a:endParaRPr sz="1200" b="1"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100" b="0"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s" sz="1100" b="0" i="1" u="none" strike="noStrike" cap="none" dirty="0">
                <a:solidFill>
                  <a:schemeClr val="lt1"/>
                </a:solidFill>
                <a:latin typeface="Calibri"/>
                <a:ea typeface="Calibri"/>
                <a:cs typeface="Calibri"/>
                <a:sym typeface="Calibri"/>
              </a:rPr>
              <a:t>–Peter Sands y Emma Hannay.</a:t>
            </a:r>
            <a:endParaRPr sz="1100" b="0" i="1" u="none" strike="noStrike" cap="none" dirty="0">
              <a:solidFill>
                <a:schemeClr val="lt1"/>
              </a:solidFill>
              <a:latin typeface="Calibri"/>
              <a:ea typeface="Calibri"/>
              <a:cs typeface="Calibri"/>
              <a:sym typeface="Calibri"/>
            </a:endParaRPr>
          </a:p>
        </p:txBody>
      </p:sp>
      <p:sp>
        <p:nvSpPr>
          <p:cNvPr id="669" name="Google Shape;669;p84"/>
          <p:cNvSpPr txBox="1"/>
          <p:nvPr/>
        </p:nvSpPr>
        <p:spPr>
          <a:xfrm>
            <a:off x="-100" y="4646245"/>
            <a:ext cx="8433000" cy="3693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032C52"/>
                </a:solidFill>
                <a:latin typeface="Mulish Light"/>
                <a:ea typeface="Mulish Light"/>
                <a:cs typeface="Mulish Light"/>
                <a:sym typeface="Mulish Light"/>
              </a:rPr>
              <a:t>Referencia: </a:t>
            </a:r>
            <a:endParaRPr sz="600" b="0" i="0" u="none" strike="noStrike" cap="none" dirty="0">
              <a:solidFill>
                <a:srgbClr val="032C52"/>
              </a:solidFill>
              <a:latin typeface="Mulish Light"/>
              <a:ea typeface="Mulish Light"/>
              <a:cs typeface="Mulish Light"/>
              <a:sym typeface="Mulish Light"/>
            </a:endParaRPr>
          </a:p>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032C52"/>
                </a:solidFill>
                <a:latin typeface="Mulish Light"/>
                <a:ea typeface="Mulish Light"/>
                <a:cs typeface="Mulish Light"/>
                <a:sym typeface="Mulish Light"/>
              </a:rPr>
              <a:t>“Low testing rates and constrained access to vaccines – a deadly combination?” Dxkhub.org, 2023.</a:t>
            </a:r>
            <a:endParaRPr sz="600" b="0" i="0" u="none" strike="noStrike" cap="none" dirty="0">
              <a:solidFill>
                <a:srgbClr val="032C52"/>
              </a:solidFill>
              <a:latin typeface="Mulish Light"/>
              <a:ea typeface="Mulish Light"/>
              <a:cs typeface="Mulish Light"/>
              <a:sym typeface="Mulish Light"/>
            </a:endParaRPr>
          </a:p>
        </p:txBody>
      </p:sp>
      <p:pic>
        <p:nvPicPr>
          <p:cNvPr id="670" name="Google Shape;670;p84"/>
          <p:cNvPicPr preferRelativeResize="0"/>
          <p:nvPr/>
        </p:nvPicPr>
        <p:blipFill rotWithShape="1">
          <a:blip r:embed="rId3">
            <a:alphaModFix/>
          </a:blip>
          <a:srcRect l="21498" t="-9" r="5354" b="7176"/>
          <a:stretch/>
        </p:blipFill>
        <p:spPr>
          <a:xfrm>
            <a:off x="6040350" y="-44150"/>
            <a:ext cx="3123901" cy="2642401"/>
          </a:xfrm>
          <a:prstGeom prst="rect">
            <a:avLst/>
          </a:prstGeom>
          <a:noFill/>
          <a:ln>
            <a:noFill/>
          </a:ln>
        </p:spPr>
      </p:pic>
      <p:sp>
        <p:nvSpPr>
          <p:cNvPr id="671" name="Google Shape;671;p84"/>
          <p:cNvSpPr txBox="1"/>
          <p:nvPr/>
        </p:nvSpPr>
        <p:spPr>
          <a:xfrm rot="451">
            <a:off x="6877818" y="2322320"/>
            <a:ext cx="2286300" cy="276900"/>
          </a:xfrm>
          <a:prstGeom prst="rect">
            <a:avLst/>
          </a:prstGeom>
          <a:noFill/>
          <a:ln>
            <a:noFill/>
          </a:ln>
        </p:spPr>
        <p:txBody>
          <a:bodyPr spcFirstLastPara="1" wrap="square" lIns="91425" tIns="91425" rIns="91425" bIns="91425" rtlCol="0" anchor="t" anchorCtr="0">
            <a:spAutoFit/>
          </a:bodyPr>
          <a:lstStyle/>
          <a:p>
            <a:pPr marL="0" marR="0" lvl="0" indent="0" algn="r" rtl="0">
              <a:lnSpc>
                <a:spcPct val="100000"/>
              </a:lnSpc>
              <a:spcBef>
                <a:spcPts val="0"/>
              </a:spcBef>
              <a:spcAft>
                <a:spcPts val="0"/>
              </a:spcAft>
              <a:buClr>
                <a:srgbClr val="000000"/>
              </a:buClr>
              <a:buSzPts val="600"/>
              <a:buFont typeface="Arial"/>
              <a:buNone/>
            </a:pPr>
            <a:r>
              <a:rPr lang="es" sz="600" b="0" i="0" u="none" strike="noStrike" cap="none">
                <a:solidFill>
                  <a:schemeClr val="lt1"/>
                </a:solidFill>
                <a:highlight>
                  <a:schemeClr val="accent2"/>
                </a:highlight>
                <a:latin typeface="Nunito"/>
                <a:ea typeface="Nunito"/>
                <a:cs typeface="Nunito"/>
                <a:sym typeface="Nunito"/>
              </a:rPr>
              <a:t>Créditos de la fotografía: </a:t>
            </a:r>
            <a:r>
              <a:rPr lang="es" sz="600">
                <a:solidFill>
                  <a:schemeClr val="lt1"/>
                </a:solidFill>
                <a:highlight>
                  <a:schemeClr val="accent2"/>
                </a:highlight>
                <a:latin typeface="Nunito"/>
                <a:ea typeface="Nunito"/>
                <a:cs typeface="Nunito"/>
                <a:sym typeface="Nunito"/>
              </a:rPr>
              <a:t>Unsplash Banyumas</a:t>
            </a:r>
            <a:endParaRPr sz="600" dirty="0">
              <a:solidFill>
                <a:schemeClr val="lt1"/>
              </a:solidFill>
              <a:highlight>
                <a:schemeClr val="accent2"/>
              </a:highlight>
              <a:latin typeface="Nunito"/>
              <a:ea typeface="Nunito"/>
              <a:cs typeface="Nunito"/>
              <a:sym typeface="Nunito"/>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pic>
        <p:nvPicPr>
          <p:cNvPr id="676" name="Google Shape;676;p85"/>
          <p:cNvPicPr preferRelativeResize="0"/>
          <p:nvPr/>
        </p:nvPicPr>
        <p:blipFill rotWithShape="1">
          <a:blip r:embed="rId3">
            <a:alphaModFix/>
          </a:blip>
          <a:srcRect l="29578" r="11228"/>
          <a:stretch/>
        </p:blipFill>
        <p:spPr>
          <a:xfrm>
            <a:off x="0" y="-10525"/>
            <a:ext cx="4583101" cy="5164550"/>
          </a:xfrm>
          <a:prstGeom prst="rect">
            <a:avLst/>
          </a:prstGeom>
          <a:noFill/>
          <a:ln>
            <a:noFill/>
          </a:ln>
        </p:spPr>
      </p:pic>
      <p:sp>
        <p:nvSpPr>
          <p:cNvPr id="677" name="Google Shape;677;p85"/>
          <p:cNvSpPr/>
          <p:nvPr/>
        </p:nvSpPr>
        <p:spPr>
          <a:xfrm>
            <a:off x="4575950" y="-9775"/>
            <a:ext cx="4583100" cy="5143500"/>
          </a:xfrm>
          <a:prstGeom prst="rect">
            <a:avLst/>
          </a:prstGeom>
          <a:solidFill>
            <a:srgbClr val="0764D6"/>
          </a:solidFill>
          <a:ln w="9525" cap="flat" cmpd="sng">
            <a:solidFill>
              <a:schemeClr val="dk2"/>
            </a:solidFill>
            <a:prstDash val="solid"/>
            <a:round/>
            <a:headEnd type="none" w="sm" len="sm"/>
            <a:tailEnd type="none" w="sm" len="sm"/>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78" name="Google Shape;678;p85"/>
          <p:cNvSpPr txBox="1"/>
          <p:nvPr/>
        </p:nvSpPr>
        <p:spPr>
          <a:xfrm>
            <a:off x="4922407" y="738275"/>
            <a:ext cx="4296000"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3600"/>
              <a:buFont typeface="Arial"/>
              <a:buNone/>
            </a:pPr>
            <a:r>
              <a:rPr lang="es" sz="3600" b="0" i="0" u="none" strike="noStrike" cap="none" dirty="0">
                <a:solidFill>
                  <a:schemeClr val="lt1"/>
                </a:solidFill>
                <a:latin typeface="Mulish Black"/>
                <a:ea typeface="Mulish Black"/>
                <a:cs typeface="Mulish Black"/>
                <a:sym typeface="Mulish Black"/>
              </a:rPr>
              <a:t>¿Cómo y por qué es necesario implicar al sector privado?</a:t>
            </a:r>
            <a:endParaRPr sz="3600" b="0" i="0" u="none" strike="noStrike" cap="none" dirty="0">
              <a:solidFill>
                <a:schemeClr val="lt1"/>
              </a:solidFill>
              <a:latin typeface="Mulish Black"/>
              <a:ea typeface="Mulish Black"/>
              <a:cs typeface="Mulish Black"/>
              <a:sym typeface="Mulish Black"/>
            </a:endParaRPr>
          </a:p>
        </p:txBody>
      </p:sp>
      <p:sp>
        <p:nvSpPr>
          <p:cNvPr id="679" name="Google Shape;679;p85"/>
          <p:cNvSpPr txBox="1"/>
          <p:nvPr/>
        </p:nvSpPr>
        <p:spPr>
          <a:xfrm>
            <a:off x="4849125" y="3066025"/>
            <a:ext cx="3421200" cy="9852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1000"/>
              </a:spcAft>
              <a:buClr>
                <a:srgbClr val="000000"/>
              </a:buClr>
              <a:buSzPts val="1300"/>
              <a:buFont typeface="Arial"/>
              <a:buNone/>
            </a:pPr>
            <a:r>
              <a:rPr lang="es" sz="1300" b="1" i="0" u="none" strike="noStrike" cap="none">
                <a:solidFill>
                  <a:schemeClr val="lt1"/>
                </a:solidFill>
                <a:latin typeface="Nunito"/>
                <a:ea typeface="Nunito"/>
                <a:cs typeface="Nunito"/>
                <a:sym typeface="Nunito"/>
              </a:rPr>
              <a:t>La colaboración con el sector privado es esencial para proporcionar servicios a las comunidades allí donde los solicitan, y puede gestionarse mediante supervisión y normativas</a:t>
            </a:r>
            <a:endParaRPr sz="1300" b="1" i="0" u="none" strike="noStrike" cap="none" dirty="0">
              <a:solidFill>
                <a:schemeClr val="lt1"/>
              </a:solidFill>
              <a:latin typeface="Nunito"/>
              <a:ea typeface="Nunito"/>
              <a:cs typeface="Nunito"/>
              <a:sym typeface="Nunito"/>
            </a:endParaRPr>
          </a:p>
        </p:txBody>
      </p:sp>
      <p:sp>
        <p:nvSpPr>
          <p:cNvPr id="680" name="Google Shape;680;p85"/>
          <p:cNvSpPr txBox="1"/>
          <p:nvPr/>
        </p:nvSpPr>
        <p:spPr>
          <a:xfrm rot="451">
            <a:off x="2285693" y="4856670"/>
            <a:ext cx="2286300" cy="276900"/>
          </a:xfrm>
          <a:prstGeom prst="rect">
            <a:avLst/>
          </a:prstGeom>
          <a:noFill/>
          <a:ln>
            <a:noFill/>
          </a:ln>
        </p:spPr>
        <p:txBody>
          <a:bodyPr spcFirstLastPara="1" wrap="square" lIns="91425" tIns="91425" rIns="91425" bIns="91425" rtlCol="0" anchor="t" anchorCtr="0">
            <a:spAutoFit/>
          </a:bodyPr>
          <a:lstStyle/>
          <a:p>
            <a:pPr marL="0" marR="0" lvl="0" indent="0" algn="r" rtl="0">
              <a:lnSpc>
                <a:spcPct val="100000"/>
              </a:lnSpc>
              <a:spcBef>
                <a:spcPts val="0"/>
              </a:spcBef>
              <a:spcAft>
                <a:spcPts val="0"/>
              </a:spcAft>
              <a:buClr>
                <a:srgbClr val="000000"/>
              </a:buClr>
              <a:buSzPts val="600"/>
              <a:buFont typeface="Arial"/>
              <a:buNone/>
            </a:pPr>
            <a:r>
              <a:rPr lang="es" sz="600" b="0" i="0" u="none" strike="noStrike" cap="none">
                <a:solidFill>
                  <a:schemeClr val="lt1"/>
                </a:solidFill>
                <a:highlight>
                  <a:schemeClr val="accent2"/>
                </a:highlight>
                <a:latin typeface="Nunito"/>
                <a:ea typeface="Nunito"/>
                <a:cs typeface="Nunito"/>
                <a:sym typeface="Nunito"/>
              </a:rPr>
              <a:t>Créditos de la fotografía: </a:t>
            </a:r>
            <a:r>
              <a:rPr lang="es" sz="600">
                <a:solidFill>
                  <a:schemeClr val="lt1"/>
                </a:solidFill>
                <a:highlight>
                  <a:schemeClr val="accent2"/>
                </a:highlight>
                <a:latin typeface="Nunito"/>
                <a:ea typeface="Nunito"/>
                <a:cs typeface="Nunito"/>
                <a:sym typeface="Nunito"/>
              </a:rPr>
              <a:t>Unsplash, Hush Naidoo Jade Photography</a:t>
            </a:r>
            <a:endParaRPr sz="600" dirty="0">
              <a:solidFill>
                <a:schemeClr val="lt1"/>
              </a:solidFill>
              <a:highlight>
                <a:schemeClr val="accent2"/>
              </a:highlight>
              <a:latin typeface="Nunito"/>
              <a:ea typeface="Nunito"/>
              <a:cs typeface="Nunito"/>
              <a:sym typeface="Nunito"/>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86"/>
          <p:cNvSpPr/>
          <p:nvPr/>
        </p:nvSpPr>
        <p:spPr>
          <a:xfrm>
            <a:off x="7662150" y="0"/>
            <a:ext cx="1481700" cy="186600"/>
          </a:xfrm>
          <a:prstGeom prst="rect">
            <a:avLst/>
          </a:prstGeom>
          <a:solidFill>
            <a:srgbClr val="0863D6"/>
          </a:solidFill>
          <a:ln w="9525" cap="flat" cmpd="sng">
            <a:solidFill>
              <a:srgbClr val="0764D6"/>
            </a:solidFill>
            <a:prstDash val="solid"/>
            <a:round/>
            <a:headEnd type="none" w="sm" len="sm"/>
            <a:tailEnd type="none" w="sm" len="sm"/>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686" name="Google Shape;686;p86"/>
          <p:cNvPicPr preferRelativeResize="0"/>
          <p:nvPr/>
        </p:nvPicPr>
        <p:blipFill rotWithShape="1">
          <a:blip r:embed="rId3">
            <a:alphaModFix/>
          </a:blip>
          <a:srcRect l="34524" t="2836" b="29"/>
          <a:stretch/>
        </p:blipFill>
        <p:spPr>
          <a:xfrm>
            <a:off x="6035325" y="7050"/>
            <a:ext cx="3123599" cy="2606550"/>
          </a:xfrm>
          <a:prstGeom prst="rect">
            <a:avLst/>
          </a:prstGeom>
          <a:noFill/>
          <a:ln>
            <a:noFill/>
          </a:ln>
        </p:spPr>
      </p:pic>
      <p:sp>
        <p:nvSpPr>
          <p:cNvPr id="687" name="Google Shape;687;p86"/>
          <p:cNvSpPr/>
          <p:nvPr/>
        </p:nvSpPr>
        <p:spPr>
          <a:xfrm>
            <a:off x="6040350" y="2551875"/>
            <a:ext cx="3123600" cy="2405100"/>
          </a:xfrm>
          <a:prstGeom prst="rect">
            <a:avLst/>
          </a:prstGeom>
          <a:solidFill>
            <a:srgbClr val="0863D6"/>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88" name="Google Shape;688;p86"/>
          <p:cNvSpPr txBox="1"/>
          <p:nvPr/>
        </p:nvSpPr>
        <p:spPr>
          <a:xfrm>
            <a:off x="299450" y="1391491"/>
            <a:ext cx="2655512" cy="3318827"/>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En tiempos de crisis, </a:t>
            </a:r>
            <a:r>
              <a:rPr lang="es" sz="1100" b="1" i="0" u="none" strike="noStrike" cap="none" dirty="0">
                <a:solidFill>
                  <a:srgbClr val="032C52"/>
                </a:solidFill>
                <a:latin typeface="Nunito"/>
                <a:ea typeface="Nunito"/>
                <a:cs typeface="Nunito"/>
                <a:sym typeface="Nunito"/>
              </a:rPr>
              <a:t>el sector privado desempeña un papel de gran relevancia</a:t>
            </a:r>
            <a:r>
              <a:rPr lang="es" sz="1100" b="0" i="0" u="none" strike="noStrike" cap="none" dirty="0">
                <a:solidFill>
                  <a:srgbClr val="032C52"/>
                </a:solidFill>
                <a:latin typeface="Nunito"/>
                <a:ea typeface="Nunito"/>
                <a:cs typeface="Nunito"/>
                <a:sym typeface="Nunito"/>
              </a:rPr>
              <a:t>. Aunque las administraciones públicas y las organizaciones de la sociedad civil colaboran para hacer frente a las crisis, la realidad es que el sector de la salud privada es un prestador de servicios muy importante.</a:t>
            </a:r>
            <a:endParaRPr sz="110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100"/>
              <a:buFont typeface="Arial"/>
              <a:buNone/>
            </a:pPr>
            <a:r>
              <a:rPr lang="es" sz="1100" b="1" i="0" u="none" strike="noStrike" cap="none" dirty="0">
                <a:solidFill>
                  <a:srgbClr val="032C52"/>
                </a:solidFill>
                <a:latin typeface="Nunito"/>
                <a:ea typeface="Nunito"/>
                <a:cs typeface="Nunito"/>
                <a:sym typeface="Nunito"/>
              </a:rPr>
              <a:t>Entablar una colaboración formal con el sector privado desde el primer momento, así como proporcionarle directrices claras</a:t>
            </a:r>
            <a:r>
              <a:rPr lang="es" sz="1100" b="0" i="0" u="none" strike="noStrike" cap="none" dirty="0">
                <a:solidFill>
                  <a:srgbClr val="032C52"/>
                </a:solidFill>
                <a:latin typeface="Nunito"/>
                <a:ea typeface="Nunito"/>
                <a:cs typeface="Nunito"/>
                <a:sym typeface="Nunito"/>
              </a:rPr>
              <a:t>, permite llegar a un mayor número de personas y minimizar las consecuencias de la crisis mediante la realización de pruebas de diagnóstico de forma descentralizada. </a:t>
            </a:r>
            <a:endParaRPr sz="1100" b="0" i="0" u="none" strike="noStrike" cap="none" dirty="0">
              <a:solidFill>
                <a:srgbClr val="032C52"/>
              </a:solidFill>
              <a:latin typeface="Nunito"/>
              <a:ea typeface="Nunito"/>
              <a:cs typeface="Nunito"/>
              <a:sym typeface="Nunito"/>
            </a:endParaRPr>
          </a:p>
        </p:txBody>
      </p:sp>
      <p:sp>
        <p:nvSpPr>
          <p:cNvPr id="689" name="Google Shape;689;p86"/>
          <p:cNvSpPr txBox="1"/>
          <p:nvPr/>
        </p:nvSpPr>
        <p:spPr>
          <a:xfrm>
            <a:off x="345440" y="534950"/>
            <a:ext cx="5322310"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s" sz="2400" b="0" i="0" u="none" strike="noStrike" cap="none" dirty="0">
                <a:solidFill>
                  <a:srgbClr val="0764D6"/>
                </a:solidFill>
                <a:latin typeface="Mulish Black"/>
                <a:ea typeface="Mulish Black"/>
                <a:cs typeface="Mulish Black"/>
                <a:sym typeface="Mulish Black"/>
              </a:rPr>
              <a:t>Es fundamental colaborar con el sector privado</a:t>
            </a:r>
            <a:endParaRPr sz="2400" b="0" i="0" u="none" strike="noStrike" cap="none" dirty="0">
              <a:solidFill>
                <a:srgbClr val="0764D6"/>
              </a:solidFill>
              <a:latin typeface="Mulish Black"/>
              <a:ea typeface="Mulish Black"/>
              <a:cs typeface="Mulish Black"/>
              <a:sym typeface="Mulish Black"/>
            </a:endParaRPr>
          </a:p>
        </p:txBody>
      </p:sp>
      <p:sp>
        <p:nvSpPr>
          <p:cNvPr id="690" name="Google Shape;690;p86"/>
          <p:cNvSpPr/>
          <p:nvPr/>
        </p:nvSpPr>
        <p:spPr>
          <a:xfrm>
            <a:off x="599243" y="-533600"/>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91" name="Google Shape;691;p86"/>
          <p:cNvSpPr/>
          <p:nvPr/>
        </p:nvSpPr>
        <p:spPr>
          <a:xfrm>
            <a:off x="3319800"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92" name="Google Shape;692;p86"/>
          <p:cNvSpPr/>
          <p:nvPr/>
        </p:nvSpPr>
        <p:spPr>
          <a:xfrm>
            <a:off x="6040356"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93" name="Google Shape;693;p86"/>
          <p:cNvSpPr/>
          <p:nvPr/>
        </p:nvSpPr>
        <p:spPr>
          <a:xfrm>
            <a:off x="-100" y="4956900"/>
            <a:ext cx="9144000" cy="186600"/>
          </a:xfrm>
          <a:prstGeom prst="rect">
            <a:avLst/>
          </a:prstGeom>
          <a:solidFill>
            <a:srgbClr val="0863D6"/>
          </a:solidFill>
          <a:ln w="9525" cap="flat" cmpd="sng">
            <a:solidFill>
              <a:srgbClr val="0764D6"/>
            </a:solidFill>
            <a:prstDash val="solid"/>
            <a:round/>
            <a:headEnd type="none" w="sm" len="sm"/>
            <a:tailEnd type="none" w="sm" len="sm"/>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94" name="Google Shape;694;p86"/>
          <p:cNvSpPr txBox="1"/>
          <p:nvPr/>
        </p:nvSpPr>
        <p:spPr>
          <a:xfrm>
            <a:off x="299450" y="189617"/>
            <a:ext cx="8544900"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s" sz="1400" b="0" i="0" u="none" strike="noStrike" cap="none">
                <a:solidFill>
                  <a:schemeClr val="lt1"/>
                </a:solidFill>
                <a:highlight>
                  <a:srgbClr val="0764D6"/>
                </a:highlight>
                <a:latin typeface="Mulish SemiBold"/>
                <a:ea typeface="Mulish SemiBold"/>
                <a:cs typeface="Mulish SemiBold"/>
                <a:sym typeface="Mulish SemiBold"/>
              </a:rPr>
              <a:t>SECTOR PRIVADO</a:t>
            </a:r>
            <a:endParaRPr sz="1400" b="0" i="0" u="none" strike="noStrike" cap="none" dirty="0">
              <a:solidFill>
                <a:schemeClr val="lt1"/>
              </a:solidFill>
              <a:highlight>
                <a:srgbClr val="0764D6"/>
              </a:highlight>
              <a:latin typeface="Mulish SemiBold"/>
              <a:ea typeface="Mulish SemiBold"/>
              <a:cs typeface="Mulish SemiBold"/>
              <a:sym typeface="Mulish SemiBold"/>
            </a:endParaRPr>
          </a:p>
        </p:txBody>
      </p:sp>
      <p:sp>
        <p:nvSpPr>
          <p:cNvPr id="695" name="Google Shape;695;p86"/>
          <p:cNvSpPr txBox="1"/>
          <p:nvPr/>
        </p:nvSpPr>
        <p:spPr>
          <a:xfrm>
            <a:off x="3163641" y="1391491"/>
            <a:ext cx="2365200" cy="26835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Cuando </a:t>
            </a:r>
            <a:r>
              <a:rPr lang="es" sz="1100" b="1" i="0" u="none" strike="noStrike" cap="none" dirty="0">
                <a:solidFill>
                  <a:srgbClr val="032C52"/>
                </a:solidFill>
                <a:latin typeface="Nunito"/>
                <a:ea typeface="Nunito"/>
                <a:cs typeface="Nunito"/>
                <a:sym typeface="Nunito"/>
              </a:rPr>
              <a:t>el sector privado se toma en consideración como un asociado, se le puede informar sobre las normativas y directrices</a:t>
            </a:r>
            <a:r>
              <a:rPr lang="es" sz="1100" b="0" i="0" u="none" strike="noStrike" cap="none" dirty="0">
                <a:solidFill>
                  <a:srgbClr val="032C52"/>
                </a:solidFill>
                <a:latin typeface="Nunito"/>
                <a:ea typeface="Nunito"/>
                <a:cs typeface="Nunito"/>
                <a:sym typeface="Nunito"/>
              </a:rPr>
              <a:t> que sigue el resto del sistema sanitario, lo que le permite ser parte integrante de las labores de respuesta.</a:t>
            </a:r>
            <a:endParaRPr sz="110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La colaboración con el sector privado puede llevarse a cabo a través de grupos u organizaciones del sector privado, que a menudo se reúnen en representación de ámbitos concretos, como organizaciones de farmacias privadas o de practicantes de la medicina tradicional.</a:t>
            </a:r>
            <a:endParaRPr sz="1100" b="0" i="0" u="none" strike="noStrike" cap="none" dirty="0">
              <a:solidFill>
                <a:srgbClr val="032C52"/>
              </a:solidFill>
              <a:latin typeface="Nunito"/>
              <a:ea typeface="Nunito"/>
              <a:cs typeface="Nunito"/>
              <a:sym typeface="Nunito"/>
            </a:endParaRPr>
          </a:p>
        </p:txBody>
      </p:sp>
      <p:sp>
        <p:nvSpPr>
          <p:cNvPr id="696" name="Google Shape;696;p86"/>
          <p:cNvSpPr txBox="1"/>
          <p:nvPr/>
        </p:nvSpPr>
        <p:spPr>
          <a:xfrm>
            <a:off x="6290325" y="2735000"/>
            <a:ext cx="2649600" cy="20319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s" sz="1600" b="1" i="1" u="none" strike="noStrike" cap="none">
                <a:solidFill>
                  <a:schemeClr val="lt1"/>
                </a:solidFill>
                <a:latin typeface="Calibri"/>
                <a:ea typeface="Calibri"/>
                <a:cs typeface="Calibri"/>
                <a:sym typeface="Calibri"/>
              </a:rPr>
              <a:t>“En las alianzas público-privadas, es fundamental diseñar los incentivos con suma cautela, de modo que no se produzcan resultados adversos inesperados”.</a:t>
            </a:r>
            <a:r>
              <a:rPr lang="es" sz="1200" b="0" i="0" u="none" strike="noStrike" cap="none">
                <a:solidFill>
                  <a:schemeClr val="lt1"/>
                </a:solidFill>
                <a:latin typeface="Calibri"/>
                <a:ea typeface="Calibri"/>
                <a:cs typeface="Calibri"/>
                <a:sym typeface="Calibri"/>
              </a:rPr>
              <a:t> </a:t>
            </a:r>
            <a:endParaRPr sz="1200" b="0" i="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s" sz="1200" b="0" i="0" u="none" strike="noStrike" cap="none">
                <a:solidFill>
                  <a:schemeClr val="lt1"/>
                </a:solidFill>
                <a:latin typeface="Calibri"/>
                <a:ea typeface="Calibri"/>
                <a:cs typeface="Calibri"/>
                <a:sym typeface="Calibri"/>
              </a:rPr>
              <a:t>–</a:t>
            </a:r>
            <a:r>
              <a:rPr lang="en" sz="1200" b="0" i="1" u="none" strike="noStrike" cap="none">
                <a:solidFill>
                  <a:schemeClr val="lt1"/>
                </a:solidFill>
                <a:latin typeface="Calibri"/>
                <a:ea typeface="Calibri"/>
                <a:cs typeface="Calibri"/>
                <a:sym typeface="Calibri"/>
              </a:rPr>
              <a:t>The</a:t>
            </a:r>
            <a:r>
              <a:rPr lang="en" sz="1200" b="0" i="0" u="none" strike="noStrike" cap="none">
                <a:solidFill>
                  <a:schemeClr val="lt1"/>
                </a:solidFill>
                <a:latin typeface="Calibri"/>
                <a:ea typeface="Calibri"/>
                <a:cs typeface="Calibri"/>
                <a:sym typeface="Calibri"/>
              </a:rPr>
              <a:t> </a:t>
            </a:r>
            <a:r>
              <a:rPr lang="en" sz="1200" b="0" i="1" u="none" strike="noStrike" cap="none">
                <a:solidFill>
                  <a:schemeClr val="lt1"/>
                </a:solidFill>
                <a:latin typeface="Calibri"/>
                <a:ea typeface="Calibri"/>
                <a:cs typeface="Calibri"/>
                <a:sym typeface="Calibri"/>
              </a:rPr>
              <a:t>Lancet</a:t>
            </a:r>
            <a:r>
              <a:rPr lang="en" sz="1200" b="0" i="0" u="none" strike="noStrike" cap="none">
                <a:solidFill>
                  <a:schemeClr val="lt1"/>
                </a:solidFill>
                <a:latin typeface="Calibri"/>
                <a:ea typeface="Calibri"/>
                <a:cs typeface="Calibri"/>
                <a:sym typeface="Calibri"/>
              </a:rPr>
              <a:t>, 2021.</a:t>
            </a:r>
            <a:endParaRPr sz="1200" b="0" i="0" u="none" strike="noStrike" cap="none" dirty="0">
              <a:solidFill>
                <a:schemeClr val="lt1"/>
              </a:solidFill>
              <a:latin typeface="Calibri"/>
              <a:ea typeface="Calibri"/>
              <a:cs typeface="Calibri"/>
              <a:sym typeface="Calibri"/>
            </a:endParaRPr>
          </a:p>
        </p:txBody>
      </p:sp>
      <p:sp>
        <p:nvSpPr>
          <p:cNvPr id="697" name="Google Shape;697;p86"/>
          <p:cNvSpPr txBox="1"/>
          <p:nvPr/>
        </p:nvSpPr>
        <p:spPr>
          <a:xfrm>
            <a:off x="-100" y="4646245"/>
            <a:ext cx="8433000" cy="3693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032C52"/>
                </a:solidFill>
                <a:latin typeface="Mulish Light"/>
                <a:ea typeface="Mulish Light"/>
                <a:cs typeface="Mulish Light"/>
                <a:sym typeface="Mulish Light"/>
              </a:rPr>
              <a:t>Referencia: </a:t>
            </a:r>
            <a:endParaRPr sz="600" b="0" i="0" u="none" strike="noStrike" cap="none" dirty="0">
              <a:solidFill>
                <a:srgbClr val="032C52"/>
              </a:solidFill>
              <a:latin typeface="Mulish Light"/>
              <a:ea typeface="Mulish Light"/>
              <a:cs typeface="Mulish Light"/>
              <a:sym typeface="Mulish Light"/>
            </a:endParaRPr>
          </a:p>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032C52"/>
                </a:solidFill>
                <a:latin typeface="Mulish Light"/>
                <a:ea typeface="Mulish Light"/>
                <a:cs typeface="Mulish Light"/>
                <a:sym typeface="Mulish Light"/>
              </a:rPr>
              <a:t>“Lancet Commission on Diagnostics: transforming access to diagnostics”</a:t>
            </a:r>
            <a:r>
              <a:rPr lang="en" sz="600" b="0" i="1" u="none" strike="noStrike" cap="none">
                <a:solidFill>
                  <a:srgbClr val="032C52"/>
                </a:solidFill>
                <a:latin typeface="Mulish Light"/>
                <a:ea typeface="Mulish Light"/>
                <a:cs typeface="Mulish Light"/>
                <a:sym typeface="Mulish Light"/>
              </a:rPr>
              <a:t> </a:t>
            </a:r>
            <a:r>
              <a:rPr lang="en" sz="600" b="0" i="0" u="none" strike="noStrike" cap="none">
                <a:solidFill>
                  <a:srgbClr val="032C52"/>
                </a:solidFill>
                <a:latin typeface="Mulish Light"/>
                <a:ea typeface="Mulish Light"/>
                <a:cs typeface="Mulish Light"/>
                <a:sym typeface="Mulish Light"/>
              </a:rPr>
              <a:t>(2021).</a:t>
            </a:r>
            <a:endParaRPr sz="600" b="0" i="0" u="none" strike="noStrike" cap="none" dirty="0">
              <a:solidFill>
                <a:srgbClr val="032C52"/>
              </a:solidFill>
              <a:latin typeface="Mulish Light"/>
              <a:ea typeface="Mulish Light"/>
              <a:cs typeface="Mulish Light"/>
              <a:sym typeface="Mulish Light"/>
            </a:endParaRPr>
          </a:p>
        </p:txBody>
      </p:sp>
      <p:sp>
        <p:nvSpPr>
          <p:cNvPr id="698" name="Google Shape;698;p86"/>
          <p:cNvSpPr txBox="1"/>
          <p:nvPr/>
        </p:nvSpPr>
        <p:spPr>
          <a:xfrm rot="451">
            <a:off x="6877818" y="2322320"/>
            <a:ext cx="2286300" cy="276900"/>
          </a:xfrm>
          <a:prstGeom prst="rect">
            <a:avLst/>
          </a:prstGeom>
          <a:noFill/>
          <a:ln>
            <a:noFill/>
          </a:ln>
        </p:spPr>
        <p:txBody>
          <a:bodyPr spcFirstLastPara="1" wrap="square" lIns="91425" tIns="91425" rIns="91425" bIns="91425" rtlCol="0" anchor="t" anchorCtr="0">
            <a:spAutoFit/>
          </a:bodyPr>
          <a:lstStyle/>
          <a:p>
            <a:pPr marL="0" marR="0" lvl="0" indent="0" algn="r" rtl="0">
              <a:lnSpc>
                <a:spcPct val="100000"/>
              </a:lnSpc>
              <a:spcBef>
                <a:spcPts val="0"/>
              </a:spcBef>
              <a:spcAft>
                <a:spcPts val="0"/>
              </a:spcAft>
              <a:buClr>
                <a:srgbClr val="000000"/>
              </a:buClr>
              <a:buSzPts val="600"/>
              <a:buFont typeface="Arial"/>
              <a:buNone/>
            </a:pPr>
            <a:r>
              <a:rPr lang="es" sz="600" b="0" i="0" u="none" strike="noStrike" cap="none">
                <a:solidFill>
                  <a:schemeClr val="lt1"/>
                </a:solidFill>
                <a:highlight>
                  <a:schemeClr val="accent2"/>
                </a:highlight>
                <a:latin typeface="Nunito"/>
                <a:ea typeface="Nunito"/>
                <a:cs typeface="Nunito"/>
                <a:sym typeface="Nunito"/>
              </a:rPr>
              <a:t>Créditos de la fotografía: </a:t>
            </a:r>
            <a:r>
              <a:rPr lang="es" sz="600">
                <a:solidFill>
                  <a:schemeClr val="lt1"/>
                </a:solidFill>
                <a:highlight>
                  <a:schemeClr val="accent2"/>
                </a:highlight>
                <a:latin typeface="Nunito"/>
                <a:ea typeface="Nunito"/>
                <a:cs typeface="Nunito"/>
                <a:sym typeface="Nunito"/>
              </a:rPr>
              <a:t> REUTERS/FLORENCE LO</a:t>
            </a:r>
            <a:endParaRPr sz="600" dirty="0">
              <a:solidFill>
                <a:schemeClr val="lt1"/>
              </a:solidFill>
              <a:highlight>
                <a:schemeClr val="accent2"/>
              </a:highlight>
              <a:latin typeface="Nunito"/>
              <a:ea typeface="Nunito"/>
              <a:cs typeface="Nunito"/>
              <a:sym typeface="Nunito"/>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87"/>
          <p:cNvSpPr/>
          <p:nvPr/>
        </p:nvSpPr>
        <p:spPr>
          <a:xfrm>
            <a:off x="6045400" y="2551875"/>
            <a:ext cx="3118800" cy="2405100"/>
          </a:xfrm>
          <a:prstGeom prst="rect">
            <a:avLst/>
          </a:prstGeom>
          <a:solidFill>
            <a:srgbClr val="0863D6"/>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04" name="Google Shape;704;p87"/>
          <p:cNvSpPr txBox="1"/>
          <p:nvPr/>
        </p:nvSpPr>
        <p:spPr>
          <a:xfrm>
            <a:off x="204298" y="1282999"/>
            <a:ext cx="3250101" cy="3785621"/>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Cuando los miembros de una comunidad están enfermos, acuden a los lugares donde se presta la atención a los que </a:t>
            </a:r>
            <a:r>
              <a:rPr lang="es" sz="1100" b="1" i="0" u="none" strike="noStrike" cap="none" dirty="0">
                <a:solidFill>
                  <a:srgbClr val="032C52"/>
                </a:solidFill>
                <a:latin typeface="Nunito"/>
                <a:ea typeface="Nunito"/>
                <a:cs typeface="Nunito"/>
                <a:sym typeface="Nunito"/>
              </a:rPr>
              <a:t>es más sencillo</a:t>
            </a:r>
            <a:r>
              <a:rPr lang="es" sz="1100" b="0" i="0" u="none" strike="noStrike" cap="none" dirty="0">
                <a:solidFill>
                  <a:srgbClr val="032C52"/>
                </a:solidFill>
                <a:latin typeface="Nunito"/>
                <a:ea typeface="Nunito"/>
                <a:cs typeface="Nunito"/>
                <a:sym typeface="Nunito"/>
              </a:rPr>
              <a:t> </a:t>
            </a:r>
            <a:r>
              <a:rPr lang="en" sz="1100" b="1" i="0" u="none" strike="noStrike" cap="none" dirty="0">
                <a:solidFill>
                  <a:srgbClr val="032C52"/>
                </a:solidFill>
                <a:latin typeface="Nunito"/>
                <a:ea typeface="Nunito"/>
                <a:cs typeface="Nunito"/>
                <a:sym typeface="Nunito"/>
              </a:rPr>
              <a:t>acceder</a:t>
            </a:r>
            <a:r>
              <a:rPr lang="en" sz="1100" b="0" i="0" u="none" strike="noStrike" cap="none" dirty="0">
                <a:solidFill>
                  <a:srgbClr val="032C52"/>
                </a:solidFill>
                <a:latin typeface="Nunito"/>
                <a:ea typeface="Nunito"/>
                <a:cs typeface="Nunito"/>
                <a:sym typeface="Nunito"/>
              </a:rPr>
              <a:t>. En muchos casos se trata de una clínica o farmacia privada que resulta accesible y que permanece abierta incluso cuando los establecimientos de salud públicos están cerrados.</a:t>
            </a:r>
            <a:endParaRPr sz="110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Las farmacias privadas, los vendedores de medicamentos, los practicantes de la medicina tradicional y las clínicas privadas con frecuencia prestan servicios de consulta y de pruebas de diagnóstico rápido. Estos proveedores suelen ser accesibles desde el punto de vista geográfico, y se les considera capaces de ofrecer una atención más directa, con tiempos de espera más cortos y menos trámites, en comparación con los grandes establecimientos de salud.</a:t>
            </a:r>
            <a:endParaRPr sz="110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100"/>
              <a:buFont typeface="Arial"/>
              <a:buNone/>
            </a:pPr>
            <a:endParaRPr sz="1100" b="0" i="0" u="none" strike="noStrike" cap="none" dirty="0">
              <a:solidFill>
                <a:srgbClr val="032C52"/>
              </a:solidFill>
              <a:latin typeface="Nunito"/>
              <a:ea typeface="Nunito"/>
              <a:cs typeface="Nunito"/>
              <a:sym typeface="Nunito"/>
            </a:endParaRPr>
          </a:p>
        </p:txBody>
      </p:sp>
      <p:sp>
        <p:nvSpPr>
          <p:cNvPr id="705" name="Google Shape;705;p87"/>
          <p:cNvSpPr txBox="1"/>
          <p:nvPr/>
        </p:nvSpPr>
        <p:spPr>
          <a:xfrm>
            <a:off x="248225" y="534950"/>
            <a:ext cx="5787038"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s" sz="2400" b="0" i="0" u="none" strike="noStrike" cap="none" dirty="0">
                <a:solidFill>
                  <a:srgbClr val="0764D6"/>
                </a:solidFill>
                <a:latin typeface="Mulish Black"/>
                <a:ea typeface="Mulish Black"/>
                <a:cs typeface="Mulish Black"/>
                <a:sym typeface="Mulish Black"/>
              </a:rPr>
              <a:t>Las comunidades ya buscan atención sanitaria con proveedores privados</a:t>
            </a:r>
            <a:endParaRPr sz="2400" b="0" i="0" u="none" strike="noStrike" cap="none" dirty="0">
              <a:solidFill>
                <a:srgbClr val="0764D6"/>
              </a:solidFill>
              <a:latin typeface="Mulish Black"/>
              <a:ea typeface="Mulish Black"/>
              <a:cs typeface="Mulish Black"/>
              <a:sym typeface="Mulish Black"/>
            </a:endParaRPr>
          </a:p>
        </p:txBody>
      </p:sp>
      <p:sp>
        <p:nvSpPr>
          <p:cNvPr id="706" name="Google Shape;706;p87"/>
          <p:cNvSpPr/>
          <p:nvPr/>
        </p:nvSpPr>
        <p:spPr>
          <a:xfrm>
            <a:off x="599243" y="-533600"/>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07" name="Google Shape;707;p87"/>
          <p:cNvSpPr/>
          <p:nvPr/>
        </p:nvSpPr>
        <p:spPr>
          <a:xfrm>
            <a:off x="3319800"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08" name="Google Shape;708;p87"/>
          <p:cNvSpPr/>
          <p:nvPr/>
        </p:nvSpPr>
        <p:spPr>
          <a:xfrm>
            <a:off x="6040356"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09" name="Google Shape;709;p87"/>
          <p:cNvSpPr/>
          <p:nvPr/>
        </p:nvSpPr>
        <p:spPr>
          <a:xfrm>
            <a:off x="-100" y="4956900"/>
            <a:ext cx="9144000" cy="186600"/>
          </a:xfrm>
          <a:prstGeom prst="rect">
            <a:avLst/>
          </a:prstGeom>
          <a:solidFill>
            <a:srgbClr val="0863D6"/>
          </a:solidFill>
          <a:ln w="9525" cap="flat" cmpd="sng">
            <a:solidFill>
              <a:srgbClr val="0764D6"/>
            </a:solidFill>
            <a:prstDash val="solid"/>
            <a:round/>
            <a:headEnd type="none" w="sm" len="sm"/>
            <a:tailEnd type="none" w="sm" len="sm"/>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10" name="Google Shape;710;p87"/>
          <p:cNvSpPr/>
          <p:nvPr/>
        </p:nvSpPr>
        <p:spPr>
          <a:xfrm>
            <a:off x="7662150" y="0"/>
            <a:ext cx="1481700" cy="186600"/>
          </a:xfrm>
          <a:prstGeom prst="rect">
            <a:avLst/>
          </a:prstGeom>
          <a:solidFill>
            <a:srgbClr val="0863D6"/>
          </a:solidFill>
          <a:ln w="9525" cap="flat" cmpd="sng">
            <a:solidFill>
              <a:srgbClr val="0764D6"/>
            </a:solidFill>
            <a:prstDash val="solid"/>
            <a:round/>
            <a:headEnd type="none" w="sm" len="sm"/>
            <a:tailEnd type="none" w="sm" len="sm"/>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11" name="Google Shape;711;p87"/>
          <p:cNvSpPr txBox="1"/>
          <p:nvPr/>
        </p:nvSpPr>
        <p:spPr>
          <a:xfrm>
            <a:off x="248225" y="171425"/>
            <a:ext cx="8544900"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s" sz="1400" b="0" i="0" u="none" strike="noStrike" cap="none">
                <a:solidFill>
                  <a:schemeClr val="lt1"/>
                </a:solidFill>
                <a:highlight>
                  <a:srgbClr val="0764D6"/>
                </a:highlight>
                <a:latin typeface="Mulish SemiBold"/>
                <a:ea typeface="Mulish SemiBold"/>
                <a:cs typeface="Mulish SemiBold"/>
                <a:sym typeface="Mulish SemiBold"/>
              </a:rPr>
              <a:t>SECTOR PRIVADO</a:t>
            </a:r>
            <a:endParaRPr sz="1400" b="0" i="0" u="none" strike="noStrike" cap="none" dirty="0">
              <a:solidFill>
                <a:schemeClr val="lt1"/>
              </a:solidFill>
              <a:highlight>
                <a:srgbClr val="0764D6"/>
              </a:highlight>
              <a:latin typeface="Mulish SemiBold"/>
              <a:ea typeface="Mulish SemiBold"/>
              <a:cs typeface="Mulish SemiBold"/>
              <a:sym typeface="Mulish SemiBold"/>
            </a:endParaRPr>
          </a:p>
        </p:txBody>
      </p:sp>
      <p:pic>
        <p:nvPicPr>
          <p:cNvPr id="712" name="Google Shape;712;p87"/>
          <p:cNvPicPr preferRelativeResize="0"/>
          <p:nvPr/>
        </p:nvPicPr>
        <p:blipFill rotWithShape="1">
          <a:blip r:embed="rId3">
            <a:alphaModFix/>
          </a:blip>
          <a:srcRect l="21881" b="3558"/>
          <a:stretch/>
        </p:blipFill>
        <p:spPr>
          <a:xfrm>
            <a:off x="6040350" y="-14125"/>
            <a:ext cx="3118700" cy="2565999"/>
          </a:xfrm>
          <a:prstGeom prst="rect">
            <a:avLst/>
          </a:prstGeom>
          <a:noFill/>
          <a:ln>
            <a:noFill/>
          </a:ln>
        </p:spPr>
      </p:pic>
      <p:sp>
        <p:nvSpPr>
          <p:cNvPr id="713" name="Google Shape;713;p87"/>
          <p:cNvSpPr txBox="1"/>
          <p:nvPr/>
        </p:nvSpPr>
        <p:spPr>
          <a:xfrm>
            <a:off x="3618964" y="1313148"/>
            <a:ext cx="2234987" cy="3616344"/>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Ante este contexto,</a:t>
            </a:r>
            <a:r>
              <a:rPr lang="es" sz="1100" b="1" i="0" u="none" strike="noStrike" cap="none" dirty="0">
                <a:solidFill>
                  <a:srgbClr val="032C52"/>
                </a:solidFill>
                <a:latin typeface="Nunito"/>
                <a:ea typeface="Nunito"/>
                <a:cs typeface="Nunito"/>
                <a:sym typeface="Nunito"/>
              </a:rPr>
              <a:t> resulta fundamental colaborar con los proveedores del sector privado</a:t>
            </a:r>
            <a:r>
              <a:rPr lang="es" sz="1100" b="0" i="0" u="none" strike="noStrike" cap="none" dirty="0">
                <a:solidFill>
                  <a:srgbClr val="032C52"/>
                </a:solidFill>
                <a:latin typeface="Nunito"/>
                <a:ea typeface="Nunito"/>
                <a:cs typeface="Nunito"/>
                <a:sym typeface="Nunito"/>
              </a:rPr>
              <a:t>, para facilitar el acceso de los pacientes a una atención de calidad.</a:t>
            </a:r>
            <a:endParaRPr sz="110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Impartir capacitación, llevar a cabo un seguimiento y asegurarse de que los proveedores privados presenten informes aumenta la probabilidad de que las comunidades reciban pruebas de diagnóstico de calidad a través de estas vías, en consonancia con las directrices reglamentarias y de políticas.</a:t>
            </a:r>
            <a:endParaRPr sz="110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100"/>
              <a:buFont typeface="Arial"/>
              <a:buNone/>
            </a:pPr>
            <a:endParaRPr sz="1100" b="0" i="0" u="none" strike="noStrike" cap="none" dirty="0">
              <a:solidFill>
                <a:srgbClr val="032C52"/>
              </a:solidFill>
              <a:latin typeface="Nunito"/>
              <a:ea typeface="Nunito"/>
              <a:cs typeface="Nunito"/>
              <a:sym typeface="Nunito"/>
            </a:endParaRPr>
          </a:p>
        </p:txBody>
      </p:sp>
      <p:sp>
        <p:nvSpPr>
          <p:cNvPr id="714" name="Google Shape;714;p87"/>
          <p:cNvSpPr txBox="1"/>
          <p:nvPr/>
        </p:nvSpPr>
        <p:spPr>
          <a:xfrm>
            <a:off x="6280201" y="2735000"/>
            <a:ext cx="2659500" cy="2154406"/>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s" b="1" i="1" u="none" strike="noStrike" cap="none" dirty="0">
                <a:solidFill>
                  <a:schemeClr val="lt1"/>
                </a:solidFill>
                <a:latin typeface="Calibri"/>
                <a:ea typeface="Calibri"/>
                <a:cs typeface="Calibri"/>
                <a:sym typeface="Calibri"/>
              </a:rPr>
              <a:t>“En muchos países, el sector privado sigue predominando en la atención ambulatoria, particularmente en las regiones de África, el Mediterráneo Oriental y Asia Sudoriental”. </a:t>
            </a:r>
            <a:endParaRPr b="1"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100" b="1"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 sz="1100" b="0" i="1" u="none" strike="noStrike" cap="none" dirty="0">
                <a:solidFill>
                  <a:schemeClr val="lt1"/>
                </a:solidFill>
                <a:latin typeface="Calibri"/>
                <a:ea typeface="Calibri"/>
                <a:cs typeface="Calibri"/>
                <a:sym typeface="Calibri"/>
              </a:rPr>
              <a:t>Private Sector Landscape in Mixed Health Systems </a:t>
            </a:r>
            <a:r>
              <a:rPr lang="en" sz="1100" b="0" i="0" u="none" strike="noStrike" cap="none" dirty="0">
                <a:solidFill>
                  <a:schemeClr val="lt1"/>
                </a:solidFill>
                <a:latin typeface="Calibri"/>
                <a:ea typeface="Calibri"/>
                <a:cs typeface="Calibri"/>
                <a:sym typeface="Calibri"/>
              </a:rPr>
              <a:t> [Panorama del sector privado en los sistemas mixtos de salud], OMS, 2020.</a:t>
            </a:r>
            <a:endParaRPr sz="1100" b="0" i="0" u="none" strike="noStrike" cap="none" dirty="0">
              <a:solidFill>
                <a:schemeClr val="lt1"/>
              </a:solidFill>
              <a:latin typeface="Calibri"/>
              <a:ea typeface="Calibri"/>
              <a:cs typeface="Calibri"/>
              <a:sym typeface="Calibri"/>
            </a:endParaRPr>
          </a:p>
        </p:txBody>
      </p:sp>
      <p:sp>
        <p:nvSpPr>
          <p:cNvPr id="715" name="Google Shape;715;p87"/>
          <p:cNvSpPr txBox="1"/>
          <p:nvPr/>
        </p:nvSpPr>
        <p:spPr>
          <a:xfrm>
            <a:off x="-100" y="4646245"/>
            <a:ext cx="8433000" cy="3693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032C52"/>
                </a:solidFill>
                <a:latin typeface="Mulish Light"/>
                <a:ea typeface="Mulish Light"/>
                <a:cs typeface="Mulish Light"/>
                <a:sym typeface="Mulish Light"/>
              </a:rPr>
              <a:t>Referencia: </a:t>
            </a:r>
            <a:endParaRPr sz="600" b="0" i="0" u="none" strike="noStrike" cap="none" dirty="0">
              <a:solidFill>
                <a:srgbClr val="032C52"/>
              </a:solidFill>
              <a:latin typeface="Mulish Light"/>
              <a:ea typeface="Mulish Light"/>
              <a:cs typeface="Mulish Light"/>
              <a:sym typeface="Mulish Light"/>
            </a:endParaRPr>
          </a:p>
          <a:p>
            <a:pPr marL="0" marR="0" lvl="0" indent="0" algn="l" rtl="0">
              <a:lnSpc>
                <a:spcPct val="100000"/>
              </a:lnSpc>
              <a:spcBef>
                <a:spcPts val="0"/>
              </a:spcBef>
              <a:spcAft>
                <a:spcPts val="0"/>
              </a:spcAft>
              <a:buClr>
                <a:srgbClr val="000000"/>
              </a:buClr>
              <a:buSzPts val="600"/>
              <a:buFont typeface="Arial"/>
              <a:buNone/>
            </a:pPr>
            <a:r>
              <a:rPr lang="en" sz="600" b="0" i="1" u="none" strike="noStrike" cap="none">
                <a:solidFill>
                  <a:srgbClr val="032C52"/>
                </a:solidFill>
                <a:latin typeface="Mulish Light"/>
                <a:ea typeface="Mulish Light"/>
                <a:cs typeface="Mulish Light"/>
                <a:sym typeface="Mulish Light"/>
              </a:rPr>
              <a:t>Private Sector Landscape in Mixed Health Systems</a:t>
            </a:r>
            <a:r>
              <a:rPr lang="en" sz="600" b="0" i="0" u="none" strike="noStrike" cap="none">
                <a:solidFill>
                  <a:srgbClr val="032C52"/>
                </a:solidFill>
                <a:latin typeface="Mulish Light"/>
                <a:ea typeface="Mulish Light"/>
                <a:cs typeface="Mulish Light"/>
                <a:sym typeface="Mulish Light"/>
              </a:rPr>
              <a:t>, OMS, 2020.</a:t>
            </a:r>
            <a:endParaRPr sz="600" b="0" i="0" u="none" strike="noStrike" cap="none" dirty="0">
              <a:solidFill>
                <a:srgbClr val="032C52"/>
              </a:solidFill>
              <a:latin typeface="Mulish Light"/>
              <a:ea typeface="Mulish Light"/>
              <a:cs typeface="Mulish Light"/>
              <a:sym typeface="Mulish Light"/>
            </a:endParaRPr>
          </a:p>
        </p:txBody>
      </p:sp>
      <p:pic>
        <p:nvPicPr>
          <p:cNvPr id="716" name="Google Shape;716;p87"/>
          <p:cNvPicPr preferRelativeResize="0"/>
          <p:nvPr/>
        </p:nvPicPr>
        <p:blipFill rotWithShape="1">
          <a:blip r:embed="rId4">
            <a:alphaModFix/>
          </a:blip>
          <a:srcRect l="22012" r="4365" b="9132"/>
          <a:stretch/>
        </p:blipFill>
        <p:spPr>
          <a:xfrm>
            <a:off x="6025299" y="0"/>
            <a:ext cx="3118701" cy="2565999"/>
          </a:xfrm>
          <a:prstGeom prst="rect">
            <a:avLst/>
          </a:prstGeom>
          <a:noFill/>
          <a:ln>
            <a:noFill/>
          </a:ln>
        </p:spPr>
      </p:pic>
      <p:sp>
        <p:nvSpPr>
          <p:cNvPr id="717" name="Google Shape;717;p87"/>
          <p:cNvSpPr txBox="1"/>
          <p:nvPr/>
        </p:nvSpPr>
        <p:spPr>
          <a:xfrm rot="451">
            <a:off x="6877818" y="2322320"/>
            <a:ext cx="2286300" cy="276900"/>
          </a:xfrm>
          <a:prstGeom prst="rect">
            <a:avLst/>
          </a:prstGeom>
          <a:noFill/>
          <a:ln>
            <a:noFill/>
          </a:ln>
        </p:spPr>
        <p:txBody>
          <a:bodyPr spcFirstLastPara="1" wrap="square" lIns="91425" tIns="91425" rIns="91425" bIns="91425" rtlCol="0" anchor="t" anchorCtr="0">
            <a:spAutoFit/>
          </a:bodyPr>
          <a:lstStyle/>
          <a:p>
            <a:pPr marL="0" marR="0" lvl="0" indent="0" algn="r" rtl="0">
              <a:lnSpc>
                <a:spcPct val="100000"/>
              </a:lnSpc>
              <a:spcBef>
                <a:spcPts val="0"/>
              </a:spcBef>
              <a:spcAft>
                <a:spcPts val="0"/>
              </a:spcAft>
              <a:buClr>
                <a:srgbClr val="000000"/>
              </a:buClr>
              <a:buSzPts val="600"/>
              <a:buFont typeface="Arial"/>
              <a:buNone/>
            </a:pPr>
            <a:r>
              <a:rPr lang="es" sz="600" b="0" i="0" u="none" strike="noStrike" cap="none">
                <a:solidFill>
                  <a:schemeClr val="lt1"/>
                </a:solidFill>
                <a:highlight>
                  <a:schemeClr val="accent2"/>
                </a:highlight>
                <a:latin typeface="Nunito"/>
                <a:ea typeface="Nunito"/>
                <a:cs typeface="Nunito"/>
                <a:sym typeface="Nunito"/>
              </a:rPr>
              <a:t>Créditos de la fotografía: </a:t>
            </a:r>
            <a:r>
              <a:rPr lang="es" sz="600">
                <a:solidFill>
                  <a:schemeClr val="lt1"/>
                </a:solidFill>
                <a:highlight>
                  <a:schemeClr val="accent2"/>
                </a:highlight>
                <a:latin typeface="Nunito"/>
                <a:ea typeface="Nunito"/>
                <a:cs typeface="Nunito"/>
                <a:sym typeface="Nunito"/>
              </a:rPr>
              <a:t> UNICEF/UN0588460/Kokoroko</a:t>
            </a:r>
            <a:endParaRPr sz="600" dirty="0">
              <a:solidFill>
                <a:schemeClr val="lt1"/>
              </a:solidFill>
              <a:highlight>
                <a:schemeClr val="accent2"/>
              </a:highlight>
              <a:latin typeface="Nunito"/>
              <a:ea typeface="Nunito"/>
              <a:cs typeface="Nunito"/>
              <a:sym typeface="Nuni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0B548"/>
        </a:solidFill>
        <a:effectLst/>
      </p:bgPr>
    </p:bg>
    <p:spTree>
      <p:nvGrpSpPr>
        <p:cNvPr id="1" name="Shape 236"/>
        <p:cNvGrpSpPr/>
        <p:nvPr/>
      </p:nvGrpSpPr>
      <p:grpSpPr>
        <a:xfrm>
          <a:off x="0" y="0"/>
          <a:ext cx="0" cy="0"/>
          <a:chOff x="0" y="0"/>
          <a:chExt cx="0" cy="0"/>
        </a:xfrm>
      </p:grpSpPr>
      <p:sp>
        <p:nvSpPr>
          <p:cNvPr id="237" name="Google Shape;237;p52"/>
          <p:cNvSpPr txBox="1"/>
          <p:nvPr/>
        </p:nvSpPr>
        <p:spPr>
          <a:xfrm>
            <a:off x="237067" y="2774250"/>
            <a:ext cx="8516483" cy="1800463"/>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3000"/>
              <a:buFont typeface="Arial"/>
              <a:buNone/>
            </a:pPr>
            <a:endParaRPr sz="2400" b="0" i="0" u="none" strike="noStrike" cap="none" dirty="0">
              <a:solidFill>
                <a:schemeClr val="lt1"/>
              </a:solidFill>
              <a:latin typeface="Mulish Black"/>
              <a:ea typeface="Mulish Black"/>
              <a:cs typeface="Mulish Black"/>
              <a:sym typeface="Mulish Black"/>
            </a:endParaRPr>
          </a:p>
          <a:p>
            <a:pPr marL="0" marR="0" lvl="0" indent="0" algn="l" rtl="0">
              <a:lnSpc>
                <a:spcPct val="100000"/>
              </a:lnSpc>
              <a:spcBef>
                <a:spcPts val="0"/>
              </a:spcBef>
              <a:spcAft>
                <a:spcPts val="0"/>
              </a:spcAft>
              <a:buClr>
                <a:srgbClr val="000000"/>
              </a:buClr>
              <a:buSzPts val="3000"/>
              <a:buFont typeface="Arial"/>
              <a:buNone/>
            </a:pPr>
            <a:r>
              <a:rPr lang="es" sz="2700" i="0" u="none" strike="noStrike" cap="none" dirty="0">
                <a:solidFill>
                  <a:schemeClr val="lt1"/>
                </a:solidFill>
                <a:latin typeface="Mulish"/>
                <a:ea typeface="Mulish"/>
                <a:cs typeface="Mulish"/>
                <a:sym typeface="Mulish"/>
              </a:rPr>
              <a:t>No hay pruebas de diagnóstico </a:t>
            </a:r>
          </a:p>
          <a:p>
            <a:pPr marL="0" marR="0" lvl="0" indent="0" algn="l" rtl="0">
              <a:lnSpc>
                <a:spcPct val="100000"/>
              </a:lnSpc>
              <a:spcBef>
                <a:spcPts val="0"/>
              </a:spcBef>
              <a:spcAft>
                <a:spcPts val="0"/>
              </a:spcAft>
              <a:buClr>
                <a:srgbClr val="000000"/>
              </a:buClr>
              <a:buSzPts val="3000"/>
              <a:buFont typeface="Arial"/>
              <a:buNone/>
            </a:pPr>
            <a:r>
              <a:rPr lang="es" sz="2700" i="0" u="none" strike="noStrike" cap="none" dirty="0">
                <a:solidFill>
                  <a:schemeClr val="lt1"/>
                </a:solidFill>
                <a:latin typeface="Mulish"/>
                <a:ea typeface="Mulish"/>
                <a:cs typeface="Mulish"/>
                <a:sym typeface="Mulish"/>
              </a:rPr>
              <a:t>disponibles </a:t>
            </a:r>
            <a:r>
              <a:rPr lang="es" sz="2700" b="0" i="0" u="none" strike="noStrike" cap="none" dirty="0">
                <a:solidFill>
                  <a:schemeClr val="lt1"/>
                </a:solidFill>
                <a:latin typeface="Mulish Black"/>
                <a:ea typeface="Mulish Black"/>
                <a:cs typeface="Mulish Black"/>
                <a:sym typeface="Mulish Black"/>
              </a:rPr>
              <a:t>o no son asequibles </a:t>
            </a:r>
            <a:endParaRPr sz="2700" b="0" i="0" u="none" strike="noStrike" cap="none" dirty="0">
              <a:solidFill>
                <a:schemeClr val="lt1"/>
              </a:solidFill>
              <a:latin typeface="Mulish Black"/>
              <a:ea typeface="Mulish Black"/>
              <a:cs typeface="Mulish Black"/>
              <a:sym typeface="Mulish Black"/>
            </a:endParaRPr>
          </a:p>
          <a:p>
            <a:pPr marL="0" marR="0" lvl="0" indent="0" algn="l" rtl="0">
              <a:lnSpc>
                <a:spcPct val="100000"/>
              </a:lnSpc>
              <a:spcBef>
                <a:spcPts val="0"/>
              </a:spcBef>
              <a:spcAft>
                <a:spcPts val="0"/>
              </a:spcAft>
              <a:buClr>
                <a:srgbClr val="000000"/>
              </a:buClr>
              <a:buSzPts val="3000"/>
              <a:buFont typeface="Arial"/>
              <a:buNone/>
            </a:pPr>
            <a:r>
              <a:rPr lang="es" sz="2700" b="0" i="0" u="none" strike="noStrike" cap="none" dirty="0">
                <a:solidFill>
                  <a:schemeClr val="lt1"/>
                </a:solidFill>
                <a:latin typeface="Mulish Black"/>
                <a:ea typeface="Mulish Black"/>
                <a:cs typeface="Mulish Black"/>
                <a:sym typeface="Mulish Black"/>
              </a:rPr>
              <a:t>ni accesibles.</a:t>
            </a:r>
            <a:endParaRPr sz="2700" b="0" i="0" u="none" strike="noStrike" cap="none" dirty="0">
              <a:solidFill>
                <a:schemeClr val="lt1"/>
              </a:solidFill>
              <a:latin typeface="Mulish Black"/>
              <a:ea typeface="Mulish Black"/>
              <a:cs typeface="Mulish Black"/>
              <a:sym typeface="Mulish Black"/>
            </a:endParaRPr>
          </a:p>
        </p:txBody>
      </p:sp>
      <p:sp>
        <p:nvSpPr>
          <p:cNvPr id="238" name="Google Shape;238;p52"/>
          <p:cNvSpPr txBox="1"/>
          <p:nvPr/>
        </p:nvSpPr>
        <p:spPr>
          <a:xfrm>
            <a:off x="237067" y="1135087"/>
            <a:ext cx="7722683"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5300"/>
              <a:buFont typeface="Arial"/>
              <a:buNone/>
            </a:pPr>
            <a:r>
              <a:rPr lang="es" sz="6500" b="0" i="0" u="none" strike="noStrike" cap="none" dirty="0">
                <a:solidFill>
                  <a:schemeClr val="lt1"/>
                </a:solidFill>
                <a:latin typeface="Mulish Black"/>
                <a:ea typeface="Mulish Black"/>
                <a:cs typeface="Mulish Black"/>
                <a:sym typeface="Mulish Black"/>
              </a:rPr>
              <a:t>Definición </a:t>
            </a:r>
            <a:endParaRPr sz="6500" b="0" i="0" u="none" strike="noStrike" cap="none" dirty="0">
              <a:solidFill>
                <a:schemeClr val="lt1"/>
              </a:solidFill>
              <a:latin typeface="Mulish Black"/>
              <a:ea typeface="Mulish Black"/>
              <a:cs typeface="Mulish Black"/>
              <a:sym typeface="Mulish Black"/>
            </a:endParaRPr>
          </a:p>
          <a:p>
            <a:pPr marL="0" marR="0" lvl="0" indent="0" algn="l" rtl="0">
              <a:lnSpc>
                <a:spcPct val="90000"/>
              </a:lnSpc>
              <a:spcBef>
                <a:spcPts val="0"/>
              </a:spcBef>
              <a:spcAft>
                <a:spcPts val="0"/>
              </a:spcAft>
              <a:buClr>
                <a:srgbClr val="000000"/>
              </a:buClr>
              <a:buSzPts val="5300"/>
              <a:buFont typeface="Arial"/>
              <a:buNone/>
            </a:pPr>
            <a:r>
              <a:rPr lang="es" sz="6500" b="0" i="0" u="none" strike="noStrike" cap="none" dirty="0">
                <a:solidFill>
                  <a:schemeClr val="lt1"/>
                </a:solidFill>
                <a:latin typeface="Mulish Black"/>
                <a:ea typeface="Mulish Black"/>
                <a:cs typeface="Mulish Black"/>
                <a:sym typeface="Mulish Black"/>
              </a:rPr>
              <a:t>del </a:t>
            </a:r>
            <a:r>
              <a:rPr lang="es-CO" sz="6500" b="0" i="0" u="none" strike="noStrike" cap="none" dirty="0">
                <a:solidFill>
                  <a:schemeClr val="lt1"/>
                </a:solidFill>
                <a:latin typeface="Mulish Black"/>
                <a:ea typeface="Mulish Black"/>
                <a:cs typeface="Mulish Black"/>
                <a:sym typeface="Mulish Black"/>
              </a:rPr>
              <a:t>problema</a:t>
            </a:r>
          </a:p>
        </p:txBody>
      </p:sp>
      <p:sp>
        <p:nvSpPr>
          <p:cNvPr id="239" name="Google Shape;239;p52"/>
          <p:cNvSpPr/>
          <p:nvPr/>
        </p:nvSpPr>
        <p:spPr>
          <a:xfrm>
            <a:off x="599243" y="-533600"/>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40" name="Google Shape;240;p52"/>
          <p:cNvSpPr/>
          <p:nvPr/>
        </p:nvSpPr>
        <p:spPr>
          <a:xfrm>
            <a:off x="3319800"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41" name="Google Shape;241;p52"/>
          <p:cNvSpPr/>
          <p:nvPr/>
        </p:nvSpPr>
        <p:spPr>
          <a:xfrm>
            <a:off x="6040356"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242" name="Google Shape;242;p52"/>
          <p:cNvPicPr preferRelativeResize="0"/>
          <p:nvPr/>
        </p:nvPicPr>
        <p:blipFill rotWithShape="1">
          <a:blip r:embed="rId3">
            <a:alphaModFix/>
          </a:blip>
          <a:srcRect r="20961" b="12739"/>
          <a:stretch/>
        </p:blipFill>
        <p:spPr>
          <a:xfrm>
            <a:off x="4572000" y="438525"/>
            <a:ext cx="4593500" cy="47049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88"/>
          <p:cNvSpPr/>
          <p:nvPr/>
        </p:nvSpPr>
        <p:spPr>
          <a:xfrm>
            <a:off x="4575950" y="-9775"/>
            <a:ext cx="4583100" cy="5143500"/>
          </a:xfrm>
          <a:prstGeom prst="rect">
            <a:avLst/>
          </a:prstGeom>
          <a:solidFill>
            <a:srgbClr val="0764D6"/>
          </a:solidFill>
          <a:ln w="9525" cap="flat" cmpd="sng">
            <a:solidFill>
              <a:schemeClr val="dk2"/>
            </a:solidFill>
            <a:prstDash val="solid"/>
            <a:round/>
            <a:headEnd type="none" w="sm" len="sm"/>
            <a:tailEnd type="none" w="sm" len="sm"/>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23" name="Google Shape;723;p88"/>
          <p:cNvSpPr txBox="1"/>
          <p:nvPr/>
        </p:nvSpPr>
        <p:spPr>
          <a:xfrm>
            <a:off x="4849125" y="534275"/>
            <a:ext cx="4296000"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3600"/>
              <a:buFont typeface="Arial"/>
              <a:buNone/>
            </a:pPr>
            <a:r>
              <a:rPr lang="es" sz="3200" b="0" i="0" u="none" strike="noStrike" cap="none" dirty="0">
                <a:solidFill>
                  <a:schemeClr val="lt1"/>
                </a:solidFill>
                <a:latin typeface="Mulish Black"/>
                <a:ea typeface="Mulish Black"/>
                <a:cs typeface="Mulish Black"/>
                <a:sym typeface="Mulish Black"/>
              </a:rPr>
              <a:t>Si se realizan demasiadas pruebas de diagnóstico, ¿no habrá más confinamientos y cierres?</a:t>
            </a:r>
            <a:endParaRPr sz="3200" b="0" i="0" u="none" strike="noStrike" cap="none" dirty="0">
              <a:solidFill>
                <a:schemeClr val="lt1"/>
              </a:solidFill>
              <a:latin typeface="Mulish Black"/>
              <a:ea typeface="Mulish Black"/>
              <a:cs typeface="Mulish Black"/>
              <a:sym typeface="Mulish Black"/>
            </a:endParaRPr>
          </a:p>
        </p:txBody>
      </p:sp>
      <p:sp>
        <p:nvSpPr>
          <p:cNvPr id="724" name="Google Shape;724;p88"/>
          <p:cNvSpPr txBox="1"/>
          <p:nvPr/>
        </p:nvSpPr>
        <p:spPr>
          <a:xfrm>
            <a:off x="4849124" y="3447025"/>
            <a:ext cx="3644635" cy="131315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1000"/>
              </a:spcAft>
              <a:buClr>
                <a:srgbClr val="000000"/>
              </a:buClr>
              <a:buSzPts val="1300"/>
              <a:buFont typeface="Arial"/>
              <a:buNone/>
            </a:pPr>
            <a:r>
              <a:rPr lang="es" sz="1300" b="1" i="0" u="none" strike="noStrike" cap="none" dirty="0">
                <a:solidFill>
                  <a:schemeClr val="lt1"/>
                </a:solidFill>
                <a:latin typeface="Nunito"/>
                <a:ea typeface="Nunito"/>
                <a:cs typeface="Nunito"/>
                <a:sym typeface="Nunito"/>
              </a:rPr>
              <a:t>Las pruebas de diagnóstico son un elemento clave para la detección temprana, así como para la gestión eficaz de las pandemias, lo cual permite reducir el riesgo de que se produzcan repercusiones negativas.</a:t>
            </a:r>
            <a:endParaRPr sz="1300" b="1" i="0" u="none" strike="noStrike" cap="none" dirty="0">
              <a:solidFill>
                <a:schemeClr val="lt1"/>
              </a:solidFill>
              <a:latin typeface="Nunito"/>
              <a:ea typeface="Nunito"/>
              <a:cs typeface="Nunito"/>
              <a:sym typeface="Nunito"/>
            </a:endParaRPr>
          </a:p>
        </p:txBody>
      </p:sp>
      <p:pic>
        <p:nvPicPr>
          <p:cNvPr id="725" name="Google Shape;725;p88"/>
          <p:cNvPicPr preferRelativeResize="0"/>
          <p:nvPr/>
        </p:nvPicPr>
        <p:blipFill rotWithShape="1">
          <a:blip r:embed="rId3">
            <a:alphaModFix/>
          </a:blip>
          <a:srcRect l="11515" r="22074"/>
          <a:stretch/>
        </p:blipFill>
        <p:spPr>
          <a:xfrm>
            <a:off x="0" y="-9775"/>
            <a:ext cx="4583101" cy="5143501"/>
          </a:xfrm>
          <a:prstGeom prst="rect">
            <a:avLst/>
          </a:prstGeom>
          <a:noFill/>
          <a:ln>
            <a:noFill/>
          </a:ln>
        </p:spPr>
      </p:pic>
      <p:sp>
        <p:nvSpPr>
          <p:cNvPr id="726" name="Google Shape;726;p88"/>
          <p:cNvSpPr txBox="1"/>
          <p:nvPr/>
        </p:nvSpPr>
        <p:spPr>
          <a:xfrm rot="-5400000">
            <a:off x="-1311150" y="3303100"/>
            <a:ext cx="3063600" cy="441300"/>
          </a:xfrm>
          <a:prstGeom prst="rect">
            <a:avLst/>
          </a:prstGeom>
          <a:noFill/>
          <a:ln>
            <a:noFill/>
          </a:ln>
        </p:spPr>
        <p:txBody>
          <a:bodyPr spcFirstLastPara="1" wrap="square" lIns="91425" tIns="91425" rIns="91425" bIns="91425" rtlCol="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 sz="800" b="0" i="0" u="none" strike="noStrike" cap="none">
                <a:solidFill>
                  <a:schemeClr val="lt1"/>
                </a:solidFill>
                <a:highlight>
                  <a:srgbClr val="21140C"/>
                </a:highlight>
                <a:latin typeface="Mulish"/>
                <a:ea typeface="Mulish"/>
                <a:cs typeface="Mulish"/>
                <a:sym typeface="Mulish"/>
              </a:rPr>
              <a:t>Fotografía del </a:t>
            </a:r>
            <a:r>
              <a:rPr lang="es" sz="800">
                <a:solidFill>
                  <a:schemeClr val="lt1"/>
                </a:solidFill>
                <a:highlight>
                  <a:srgbClr val="21140C"/>
                </a:highlight>
                <a:latin typeface="Mulish"/>
                <a:ea typeface="Mulish"/>
                <a:cs typeface="Mulish"/>
                <a:sym typeface="Mulish"/>
              </a:rPr>
              <a:t>Instituto Pasteur de Camboya</a:t>
            </a:r>
            <a:endParaRPr sz="800" dirty="0">
              <a:solidFill>
                <a:schemeClr val="lt1"/>
              </a:solidFill>
              <a:highlight>
                <a:srgbClr val="21140C"/>
              </a:highlight>
              <a:latin typeface="Mulish"/>
              <a:ea typeface="Mulish"/>
              <a:cs typeface="Mulish"/>
              <a:sym typeface="Mulish"/>
            </a:endParaRPr>
          </a:p>
          <a:p>
            <a:pPr marL="0" marR="0" lvl="0" indent="0" algn="l" rtl="0">
              <a:lnSpc>
                <a:spcPct val="100000"/>
              </a:lnSpc>
              <a:spcBef>
                <a:spcPts val="0"/>
              </a:spcBef>
              <a:spcAft>
                <a:spcPts val="0"/>
              </a:spcAft>
              <a:buClr>
                <a:srgbClr val="000000"/>
              </a:buClr>
              <a:buSzPts val="800"/>
              <a:buFont typeface="Arial"/>
              <a:buNone/>
            </a:pPr>
            <a:endParaRPr sz="800" dirty="0">
              <a:solidFill>
                <a:schemeClr val="lt1"/>
              </a:solidFill>
              <a:highlight>
                <a:srgbClr val="21140C"/>
              </a:highlight>
              <a:latin typeface="Mulish"/>
              <a:ea typeface="Mulish"/>
              <a:cs typeface="Mulish"/>
              <a:sym typeface="Mulish"/>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89"/>
          <p:cNvSpPr/>
          <p:nvPr/>
        </p:nvSpPr>
        <p:spPr>
          <a:xfrm>
            <a:off x="6040350" y="2551875"/>
            <a:ext cx="3123900" cy="2405100"/>
          </a:xfrm>
          <a:prstGeom prst="rect">
            <a:avLst/>
          </a:prstGeom>
          <a:solidFill>
            <a:srgbClr val="0863D6"/>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32" name="Google Shape;732;p89"/>
          <p:cNvSpPr txBox="1"/>
          <p:nvPr/>
        </p:nvSpPr>
        <p:spPr>
          <a:xfrm>
            <a:off x="217049" y="1488325"/>
            <a:ext cx="2573453" cy="327779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Durante la pandemia de COVID-19 y otros brotes epidémicos, se produjeron </a:t>
            </a:r>
            <a:r>
              <a:rPr lang="es" sz="1100" b="1" i="0" u="none" strike="noStrike" cap="none" dirty="0">
                <a:solidFill>
                  <a:srgbClr val="032C52"/>
                </a:solidFill>
                <a:latin typeface="Nunito"/>
                <a:ea typeface="Nunito"/>
                <a:cs typeface="Nunito"/>
                <a:sym typeface="Nunito"/>
              </a:rPr>
              <a:t>repercusiones graves en la vida cotidiana</a:t>
            </a:r>
            <a:r>
              <a:rPr lang="es" sz="1100" b="0" i="0" u="none" strike="noStrike" cap="none" dirty="0">
                <a:solidFill>
                  <a:srgbClr val="032C52"/>
                </a:solidFill>
                <a:latin typeface="Nunito"/>
                <a:ea typeface="Nunito"/>
                <a:cs typeface="Nunito"/>
                <a:sym typeface="Nunito"/>
              </a:rPr>
              <a:t>, como restricciones de viaje, aumentos de las medidas de autoprotección, cierre del negocios y escuelas, y retrocesos económicos.</a:t>
            </a:r>
            <a:endParaRPr sz="110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0"/>
              </a:spcAft>
              <a:buClr>
                <a:srgbClr val="000000"/>
              </a:buClr>
              <a:buSzPts val="1100"/>
              <a:buFont typeface="Arial"/>
              <a:buNone/>
            </a:pPr>
            <a:r>
              <a:rPr lang="es" sz="1100" b="1" i="0" u="none" strike="noStrike" cap="none" dirty="0">
                <a:solidFill>
                  <a:srgbClr val="032C52"/>
                </a:solidFill>
                <a:latin typeface="Nunito"/>
                <a:ea typeface="Nunito"/>
                <a:cs typeface="Nunito"/>
                <a:sym typeface="Nunito"/>
              </a:rPr>
              <a:t>Las pruebas de diagnóstico no fueron las responsables de estas repercusiones.</a:t>
            </a:r>
            <a:endParaRPr sz="1100" b="1"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Este tipo de pruebas son un componente clave para gestionar los casos de forma temprana y responder con rapidez, lo cual contribuye a evitar su </a:t>
            </a:r>
            <a:r>
              <a:rPr lang="es" sz="1100" dirty="0">
                <a:solidFill>
                  <a:srgbClr val="032C52"/>
                </a:solidFill>
                <a:latin typeface="Nunito"/>
                <a:ea typeface="Nunito"/>
                <a:cs typeface="Nunito"/>
                <a:sym typeface="Nunito"/>
              </a:rPr>
              <a:t>propagación dentro de la comunidad</a:t>
            </a:r>
            <a:r>
              <a:rPr lang="es" sz="1100" b="0" i="0" u="none" strike="noStrike" cap="none" dirty="0">
                <a:solidFill>
                  <a:srgbClr val="032C52"/>
                </a:solidFill>
                <a:latin typeface="Nunito"/>
                <a:ea typeface="Nunito"/>
                <a:cs typeface="Nunito"/>
                <a:sym typeface="Nunito"/>
              </a:rPr>
              <a:t>.</a:t>
            </a:r>
            <a:endParaRPr sz="1100" b="0" i="0" u="none" strike="noStrike" cap="none" dirty="0">
              <a:solidFill>
                <a:srgbClr val="032C52"/>
              </a:solidFill>
              <a:latin typeface="Nunito"/>
              <a:ea typeface="Nunito"/>
              <a:cs typeface="Nunito"/>
              <a:sym typeface="Nunito"/>
            </a:endParaRPr>
          </a:p>
        </p:txBody>
      </p:sp>
      <p:sp>
        <p:nvSpPr>
          <p:cNvPr id="733" name="Google Shape;733;p89"/>
          <p:cNvSpPr txBox="1"/>
          <p:nvPr/>
        </p:nvSpPr>
        <p:spPr>
          <a:xfrm>
            <a:off x="257800" y="534950"/>
            <a:ext cx="5409950"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s" sz="2400" b="0" i="0" u="none" strike="noStrike" cap="none" dirty="0">
                <a:solidFill>
                  <a:srgbClr val="0764D6"/>
                </a:solidFill>
                <a:latin typeface="Mulish Black"/>
                <a:ea typeface="Mulish Black"/>
                <a:cs typeface="Mulish Black"/>
                <a:sym typeface="Mulish Black"/>
              </a:rPr>
              <a:t>Los sistemas sanitarios resilientes protegen a las comunidades</a:t>
            </a:r>
            <a:endParaRPr sz="2400" b="0" i="0" u="none" strike="noStrike" cap="none" dirty="0">
              <a:solidFill>
                <a:srgbClr val="0764D6"/>
              </a:solidFill>
              <a:latin typeface="Mulish Black"/>
              <a:ea typeface="Mulish Black"/>
              <a:cs typeface="Mulish Black"/>
              <a:sym typeface="Mulish Black"/>
            </a:endParaRPr>
          </a:p>
        </p:txBody>
      </p:sp>
      <p:sp>
        <p:nvSpPr>
          <p:cNvPr id="734" name="Google Shape;734;p89"/>
          <p:cNvSpPr/>
          <p:nvPr/>
        </p:nvSpPr>
        <p:spPr>
          <a:xfrm>
            <a:off x="599243" y="-533600"/>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35" name="Google Shape;735;p89"/>
          <p:cNvSpPr/>
          <p:nvPr/>
        </p:nvSpPr>
        <p:spPr>
          <a:xfrm>
            <a:off x="3319800"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36" name="Google Shape;736;p89"/>
          <p:cNvSpPr/>
          <p:nvPr/>
        </p:nvSpPr>
        <p:spPr>
          <a:xfrm>
            <a:off x="6040356"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37" name="Google Shape;737;p89"/>
          <p:cNvSpPr/>
          <p:nvPr/>
        </p:nvSpPr>
        <p:spPr>
          <a:xfrm>
            <a:off x="-100" y="4956900"/>
            <a:ext cx="9144000" cy="186600"/>
          </a:xfrm>
          <a:prstGeom prst="rect">
            <a:avLst/>
          </a:prstGeom>
          <a:solidFill>
            <a:srgbClr val="0863D6"/>
          </a:solidFill>
          <a:ln w="9525" cap="flat" cmpd="sng">
            <a:solidFill>
              <a:srgbClr val="0764D6"/>
            </a:solidFill>
            <a:prstDash val="solid"/>
            <a:round/>
            <a:headEnd type="none" w="sm" len="sm"/>
            <a:tailEnd type="none" w="sm" len="sm"/>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38" name="Google Shape;738;p89"/>
          <p:cNvSpPr/>
          <p:nvPr/>
        </p:nvSpPr>
        <p:spPr>
          <a:xfrm>
            <a:off x="7662150" y="0"/>
            <a:ext cx="1481700" cy="186600"/>
          </a:xfrm>
          <a:prstGeom prst="rect">
            <a:avLst/>
          </a:prstGeom>
          <a:solidFill>
            <a:srgbClr val="0863D6"/>
          </a:solidFill>
          <a:ln w="9525" cap="flat" cmpd="sng">
            <a:solidFill>
              <a:srgbClr val="0764D6"/>
            </a:solidFill>
            <a:prstDash val="solid"/>
            <a:round/>
            <a:headEnd type="none" w="sm" len="sm"/>
            <a:tailEnd type="none" w="sm" len="sm"/>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39" name="Google Shape;739;p89"/>
          <p:cNvSpPr txBox="1"/>
          <p:nvPr/>
        </p:nvSpPr>
        <p:spPr>
          <a:xfrm>
            <a:off x="257800" y="186525"/>
            <a:ext cx="8544900"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s" sz="1400" b="0" i="0" u="none" strike="noStrike" cap="none">
                <a:solidFill>
                  <a:schemeClr val="lt1"/>
                </a:solidFill>
                <a:highlight>
                  <a:srgbClr val="0764D6"/>
                </a:highlight>
                <a:latin typeface="Mulish SemiBold"/>
                <a:ea typeface="Mulish SemiBold"/>
                <a:cs typeface="Mulish SemiBold"/>
                <a:sym typeface="Mulish SemiBold"/>
              </a:rPr>
              <a:t>REPERCUSIONES NEGATIVAS</a:t>
            </a:r>
            <a:endParaRPr sz="1400" b="0" i="0" u="none" strike="noStrike" cap="none" dirty="0">
              <a:solidFill>
                <a:schemeClr val="lt1"/>
              </a:solidFill>
              <a:highlight>
                <a:srgbClr val="0764D6"/>
              </a:highlight>
              <a:latin typeface="Mulish SemiBold"/>
              <a:ea typeface="Mulish SemiBold"/>
              <a:cs typeface="Mulish SemiBold"/>
              <a:sym typeface="Mulish SemiBold"/>
            </a:endParaRPr>
          </a:p>
        </p:txBody>
      </p:sp>
      <p:pic>
        <p:nvPicPr>
          <p:cNvPr id="740" name="Google Shape;740;p89"/>
          <p:cNvPicPr preferRelativeResize="0"/>
          <p:nvPr/>
        </p:nvPicPr>
        <p:blipFill rotWithShape="1">
          <a:blip r:embed="rId3">
            <a:alphaModFix/>
          </a:blip>
          <a:srcRect l="7448" r="11408"/>
          <a:stretch/>
        </p:blipFill>
        <p:spPr>
          <a:xfrm>
            <a:off x="6035150" y="-14125"/>
            <a:ext cx="3123901" cy="2565999"/>
          </a:xfrm>
          <a:prstGeom prst="rect">
            <a:avLst/>
          </a:prstGeom>
          <a:noFill/>
          <a:ln>
            <a:noFill/>
          </a:ln>
        </p:spPr>
      </p:pic>
      <p:sp>
        <p:nvSpPr>
          <p:cNvPr id="741" name="Google Shape;741;p89"/>
          <p:cNvSpPr txBox="1"/>
          <p:nvPr/>
        </p:nvSpPr>
        <p:spPr>
          <a:xfrm>
            <a:off x="3094297" y="1488325"/>
            <a:ext cx="2573453" cy="3318827"/>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Invertir para que las pruebas de diagnóstico estén disponibles en todo el sistema sanitario y resulten accesibles a las comunidades facilita que las respuestas sean más rápidas y que las comunidades puedan </a:t>
            </a:r>
            <a:r>
              <a:rPr lang="es" sz="1100" b="1" i="0" u="none" strike="noStrike" cap="none" dirty="0">
                <a:solidFill>
                  <a:srgbClr val="032C52"/>
                </a:solidFill>
                <a:latin typeface="Nunito"/>
                <a:ea typeface="Nunito"/>
                <a:cs typeface="Nunito"/>
                <a:sym typeface="Nunito"/>
              </a:rPr>
              <a:t>utilizar dichas pruebas</a:t>
            </a:r>
            <a:r>
              <a:rPr lang="es" sz="1100" b="0" i="0" u="none" strike="noStrike" cap="none" dirty="0">
                <a:solidFill>
                  <a:srgbClr val="032C52"/>
                </a:solidFill>
                <a:latin typeface="Nunito"/>
                <a:ea typeface="Nunito"/>
                <a:cs typeface="Nunito"/>
                <a:sym typeface="Nunito"/>
              </a:rPr>
              <a:t> cuando lo necesiten.</a:t>
            </a:r>
            <a:endParaRPr sz="110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100"/>
              <a:buFont typeface="Arial"/>
              <a:buNone/>
            </a:pPr>
            <a:r>
              <a:rPr lang="es" sz="1100" b="1" i="0" u="none" strike="noStrike" cap="none" dirty="0">
                <a:solidFill>
                  <a:srgbClr val="032C52"/>
                </a:solidFill>
                <a:latin typeface="Nunito"/>
                <a:ea typeface="Nunito"/>
                <a:cs typeface="Nunito"/>
                <a:sym typeface="Nunito"/>
              </a:rPr>
              <a:t>Los dirigentes que actúen con agilidad podrán prepararse ante futuros brotes epidémicos</a:t>
            </a:r>
            <a:r>
              <a:rPr lang="es" sz="1100" b="0" i="0" u="none" strike="noStrike" cap="none" dirty="0">
                <a:solidFill>
                  <a:srgbClr val="032C52"/>
                </a:solidFill>
                <a:latin typeface="Nunito"/>
                <a:ea typeface="Nunito"/>
                <a:cs typeface="Nunito"/>
                <a:sym typeface="Nunito"/>
              </a:rPr>
              <a:t>, de modo que la respuesta frente a dichos brotes y sus riesgos conexos puedan gestionarse con mayor eficacia. Es decir, que aunque se vean obligados a aplicar medidas contundentes, podrán adoptarlas antes y con mayor eficacia.</a:t>
            </a:r>
            <a:endParaRPr sz="1100" b="0" i="0" u="none" strike="noStrike" cap="none" dirty="0">
              <a:solidFill>
                <a:srgbClr val="032C52"/>
              </a:solidFill>
              <a:latin typeface="Nunito"/>
              <a:ea typeface="Nunito"/>
              <a:cs typeface="Nunito"/>
              <a:sym typeface="Nunito"/>
            </a:endParaRPr>
          </a:p>
        </p:txBody>
      </p:sp>
      <p:sp>
        <p:nvSpPr>
          <p:cNvPr id="742" name="Google Shape;742;p89"/>
          <p:cNvSpPr txBox="1"/>
          <p:nvPr/>
        </p:nvSpPr>
        <p:spPr>
          <a:xfrm>
            <a:off x="6277651" y="2678350"/>
            <a:ext cx="2649300" cy="2215961"/>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s" b="1" i="1" dirty="0">
                <a:solidFill>
                  <a:schemeClr val="lt1"/>
                </a:solidFill>
                <a:latin typeface="Calibri"/>
                <a:ea typeface="Calibri"/>
                <a:cs typeface="Calibri"/>
                <a:sym typeface="Calibri"/>
              </a:rPr>
              <a:t>“</a:t>
            </a:r>
            <a:r>
              <a:rPr lang="en" sz="1200" b="1" i="1" dirty="0">
                <a:solidFill>
                  <a:schemeClr val="lt1"/>
                </a:solidFill>
                <a:latin typeface="Calibri"/>
                <a:ea typeface="Calibri"/>
                <a:cs typeface="Calibri"/>
                <a:sym typeface="Calibri"/>
              </a:rPr>
              <a:t>Las amenazas nuevas e incipientes que plantean las enfermedades infecciosas ocupan ahora un lugar central en las respuestas en materia de seguridad nacional, y las pruebas de diagnóstico se están convirtiendo rápidamente en una parte fundamental de las doctrinas de defensa y seguridad”.</a:t>
            </a:r>
            <a:endParaRPr sz="1200" b="1"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050" i="1"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s" sz="1050" b="0" i="1" u="none" strike="noStrike" cap="none" dirty="0">
                <a:solidFill>
                  <a:schemeClr val="lt1"/>
                </a:solidFill>
                <a:latin typeface="Calibri"/>
                <a:ea typeface="Calibri"/>
                <a:cs typeface="Calibri"/>
                <a:sym typeface="Calibri"/>
              </a:rPr>
              <a:t>–</a:t>
            </a:r>
            <a:r>
              <a:rPr lang="en" sz="1050" b="0" i="1" u="none" strike="noStrike" cap="none" dirty="0">
                <a:solidFill>
                  <a:schemeClr val="lt1"/>
                </a:solidFill>
                <a:latin typeface="Calibri"/>
                <a:ea typeface="Calibri"/>
                <a:cs typeface="Calibri"/>
                <a:sym typeface="Calibri"/>
              </a:rPr>
              <a:t>The Lancet, 2021.</a:t>
            </a:r>
            <a:endParaRPr sz="1050" b="0" i="1" u="none" strike="noStrike" cap="none" dirty="0">
              <a:solidFill>
                <a:schemeClr val="lt1"/>
              </a:solidFill>
              <a:latin typeface="Calibri"/>
              <a:ea typeface="Calibri"/>
              <a:cs typeface="Calibri"/>
              <a:sym typeface="Calibri"/>
            </a:endParaRPr>
          </a:p>
        </p:txBody>
      </p:sp>
      <p:sp>
        <p:nvSpPr>
          <p:cNvPr id="743" name="Google Shape;743;p89"/>
          <p:cNvSpPr txBox="1"/>
          <p:nvPr/>
        </p:nvSpPr>
        <p:spPr>
          <a:xfrm>
            <a:off x="-100" y="4646245"/>
            <a:ext cx="8433000" cy="3693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032C52"/>
                </a:solidFill>
                <a:latin typeface="Mulish Light"/>
                <a:ea typeface="Mulish Light"/>
                <a:cs typeface="Mulish Light"/>
                <a:sym typeface="Mulish Light"/>
              </a:rPr>
              <a:t>Referencia: </a:t>
            </a:r>
            <a:endParaRPr sz="600" b="0" i="0" u="none" strike="noStrike" cap="none" dirty="0">
              <a:solidFill>
                <a:srgbClr val="032C52"/>
              </a:solidFill>
              <a:latin typeface="Mulish Light"/>
              <a:ea typeface="Mulish Light"/>
              <a:cs typeface="Mulish Light"/>
              <a:sym typeface="Mulish Light"/>
            </a:endParaRPr>
          </a:p>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032C52"/>
                </a:solidFill>
                <a:latin typeface="Mulish Light"/>
                <a:ea typeface="Mulish Light"/>
                <a:cs typeface="Mulish Light"/>
                <a:sym typeface="Mulish Light"/>
              </a:rPr>
              <a:t>“Lancet Commission on Diagnostics: transforming access to diagnostics”</a:t>
            </a:r>
            <a:r>
              <a:rPr lang="en" sz="600" b="0" i="1" u="none" strike="noStrike" cap="none">
                <a:solidFill>
                  <a:srgbClr val="032C52"/>
                </a:solidFill>
                <a:latin typeface="Mulish Light"/>
                <a:ea typeface="Mulish Light"/>
                <a:cs typeface="Mulish Light"/>
                <a:sym typeface="Mulish Light"/>
              </a:rPr>
              <a:t> </a:t>
            </a:r>
            <a:r>
              <a:rPr lang="en" sz="600" b="0" i="0" u="none" strike="noStrike" cap="none">
                <a:solidFill>
                  <a:srgbClr val="032C52"/>
                </a:solidFill>
                <a:latin typeface="Mulish Light"/>
                <a:ea typeface="Mulish Light"/>
                <a:cs typeface="Mulish Light"/>
                <a:sym typeface="Mulish Light"/>
              </a:rPr>
              <a:t>(2021).</a:t>
            </a:r>
            <a:endParaRPr sz="600" b="0" i="0" u="none" strike="noStrike" cap="none" dirty="0">
              <a:solidFill>
                <a:srgbClr val="032C52"/>
              </a:solidFill>
              <a:latin typeface="Mulish Light"/>
              <a:ea typeface="Mulish Light"/>
              <a:cs typeface="Mulish Light"/>
              <a:sym typeface="Mulish Light"/>
            </a:endParaRPr>
          </a:p>
        </p:txBody>
      </p:sp>
      <p:sp>
        <p:nvSpPr>
          <p:cNvPr id="744" name="Google Shape;744;p89"/>
          <p:cNvSpPr txBox="1"/>
          <p:nvPr/>
        </p:nvSpPr>
        <p:spPr>
          <a:xfrm rot="451">
            <a:off x="6877818" y="2322320"/>
            <a:ext cx="2286300" cy="276900"/>
          </a:xfrm>
          <a:prstGeom prst="rect">
            <a:avLst/>
          </a:prstGeom>
          <a:noFill/>
          <a:ln>
            <a:noFill/>
          </a:ln>
        </p:spPr>
        <p:txBody>
          <a:bodyPr spcFirstLastPara="1" wrap="square" lIns="91425" tIns="91425" rIns="91425" bIns="91425" rtlCol="0" anchor="t" anchorCtr="0">
            <a:spAutoFit/>
          </a:bodyPr>
          <a:lstStyle/>
          <a:p>
            <a:pPr marL="0" marR="0" lvl="0" indent="0" algn="r" rtl="0">
              <a:lnSpc>
                <a:spcPct val="100000"/>
              </a:lnSpc>
              <a:spcBef>
                <a:spcPts val="0"/>
              </a:spcBef>
              <a:spcAft>
                <a:spcPts val="0"/>
              </a:spcAft>
              <a:buClr>
                <a:srgbClr val="000000"/>
              </a:buClr>
              <a:buSzPts val="600"/>
              <a:buFont typeface="Arial"/>
              <a:buNone/>
            </a:pPr>
            <a:r>
              <a:rPr lang="es" sz="600" b="0" i="0" u="none" strike="noStrike" cap="none">
                <a:solidFill>
                  <a:schemeClr val="lt1"/>
                </a:solidFill>
                <a:highlight>
                  <a:schemeClr val="accent2"/>
                </a:highlight>
                <a:latin typeface="Nunito"/>
                <a:ea typeface="Nunito"/>
                <a:cs typeface="Nunito"/>
                <a:sym typeface="Nunito"/>
              </a:rPr>
              <a:t>Créditos de la fotografía:</a:t>
            </a:r>
            <a:r>
              <a:rPr lang="es" sz="600">
                <a:solidFill>
                  <a:schemeClr val="lt1"/>
                </a:solidFill>
                <a:highlight>
                  <a:schemeClr val="accent2"/>
                </a:highlight>
                <a:latin typeface="Nunito"/>
                <a:ea typeface="Nunito"/>
                <a:cs typeface="Nunito"/>
                <a:sym typeface="Nunito"/>
              </a:rPr>
              <a:t> Kenny Mbala-DNDi</a:t>
            </a:r>
            <a:endParaRPr sz="600" dirty="0">
              <a:solidFill>
                <a:schemeClr val="lt1"/>
              </a:solidFill>
              <a:highlight>
                <a:schemeClr val="accent2"/>
              </a:highlight>
              <a:latin typeface="Nunito"/>
              <a:ea typeface="Nunito"/>
              <a:cs typeface="Nunito"/>
              <a:sym typeface="Nunito"/>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90"/>
          <p:cNvSpPr/>
          <p:nvPr/>
        </p:nvSpPr>
        <p:spPr>
          <a:xfrm>
            <a:off x="4575950" y="-9775"/>
            <a:ext cx="4583100" cy="5143500"/>
          </a:xfrm>
          <a:prstGeom prst="rect">
            <a:avLst/>
          </a:prstGeom>
          <a:solidFill>
            <a:srgbClr val="0764D6"/>
          </a:solidFill>
          <a:ln w="9525" cap="flat" cmpd="sng">
            <a:solidFill>
              <a:schemeClr val="dk2"/>
            </a:solidFill>
            <a:prstDash val="solid"/>
            <a:round/>
            <a:headEnd type="none" w="sm" len="sm"/>
            <a:tailEnd type="none" w="sm" len="sm"/>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50" name="Google Shape;750;p90"/>
          <p:cNvSpPr txBox="1"/>
          <p:nvPr/>
        </p:nvSpPr>
        <p:spPr>
          <a:xfrm>
            <a:off x="4863050" y="539625"/>
            <a:ext cx="4296000"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3600"/>
              <a:buFont typeface="Arial"/>
              <a:buNone/>
            </a:pPr>
            <a:r>
              <a:rPr lang="es" sz="3200" b="0" i="0" u="none" strike="noStrike" cap="none" dirty="0">
                <a:solidFill>
                  <a:schemeClr val="lt1"/>
                </a:solidFill>
                <a:latin typeface="Mulish Black"/>
                <a:ea typeface="Mulish Black"/>
                <a:cs typeface="Mulish Black"/>
                <a:sym typeface="Mulish Black"/>
              </a:rPr>
              <a:t>¿Cómo se puede lograr que las pruebas de diagnóstico sean más asequibles?</a:t>
            </a:r>
            <a:endParaRPr sz="3200" b="0" i="0" u="none" strike="noStrike" cap="none" dirty="0">
              <a:solidFill>
                <a:schemeClr val="lt1"/>
              </a:solidFill>
              <a:latin typeface="Mulish Black"/>
              <a:ea typeface="Mulish Black"/>
              <a:cs typeface="Mulish Black"/>
              <a:sym typeface="Mulish Black"/>
            </a:endParaRPr>
          </a:p>
        </p:txBody>
      </p:sp>
      <p:sp>
        <p:nvSpPr>
          <p:cNvPr id="751" name="Google Shape;751;p90"/>
          <p:cNvSpPr txBox="1"/>
          <p:nvPr/>
        </p:nvSpPr>
        <p:spPr>
          <a:xfrm>
            <a:off x="4781392" y="3074492"/>
            <a:ext cx="3468528" cy="1513204"/>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1000"/>
              </a:spcAft>
              <a:buClr>
                <a:srgbClr val="000000"/>
              </a:buClr>
              <a:buSzPts val="1300"/>
              <a:buFont typeface="Arial"/>
              <a:buNone/>
            </a:pPr>
            <a:r>
              <a:rPr lang="es" sz="1300" b="1" i="0" u="none" strike="noStrike" cap="none" dirty="0">
                <a:solidFill>
                  <a:schemeClr val="lt1"/>
                </a:solidFill>
                <a:latin typeface="Nunito"/>
                <a:ea typeface="Nunito"/>
                <a:cs typeface="Nunito"/>
                <a:sym typeface="Nunito"/>
              </a:rPr>
              <a:t>No es posible garantizar el acceso a las pruebas de diagnóstico si los precios no son asequibles</a:t>
            </a:r>
            <a:r>
              <a:rPr lang="es" sz="1300" b="1" dirty="0">
                <a:solidFill>
                  <a:schemeClr val="lt1"/>
                </a:solidFill>
                <a:latin typeface="Nunito"/>
                <a:ea typeface="Nunito"/>
                <a:cs typeface="Nunito"/>
                <a:sym typeface="Nunito"/>
              </a:rPr>
              <a:t>. Los</a:t>
            </a:r>
            <a:r>
              <a:rPr lang="es" sz="1300" b="1" i="0" u="none" strike="noStrike" cap="none" dirty="0">
                <a:solidFill>
                  <a:schemeClr val="lt1"/>
                </a:solidFill>
                <a:latin typeface="Nunito"/>
                <a:ea typeface="Nunito"/>
                <a:cs typeface="Nunito"/>
                <a:sym typeface="Nunito"/>
              </a:rPr>
              <a:t> subsidios para fines específicos y la imposición de precios tope a las pruebas de diagnóstico pueden marcar la diferencia.</a:t>
            </a:r>
            <a:endParaRPr sz="1300" b="1" i="0" u="none" strike="noStrike" cap="none" dirty="0">
              <a:solidFill>
                <a:schemeClr val="lt1"/>
              </a:solidFill>
              <a:latin typeface="Nunito"/>
              <a:ea typeface="Nunito"/>
              <a:cs typeface="Nunito"/>
              <a:sym typeface="Nunito"/>
            </a:endParaRPr>
          </a:p>
        </p:txBody>
      </p:sp>
      <p:pic>
        <p:nvPicPr>
          <p:cNvPr id="752" name="Google Shape;752;p90"/>
          <p:cNvPicPr preferRelativeResize="0"/>
          <p:nvPr/>
        </p:nvPicPr>
        <p:blipFill rotWithShape="1">
          <a:blip r:embed="rId3">
            <a:alphaModFix/>
          </a:blip>
          <a:srcRect l="16472" r="24123"/>
          <a:stretch/>
        </p:blipFill>
        <p:spPr>
          <a:xfrm>
            <a:off x="0" y="4"/>
            <a:ext cx="4583102" cy="5143494"/>
          </a:xfrm>
          <a:prstGeom prst="rect">
            <a:avLst/>
          </a:prstGeom>
          <a:noFill/>
          <a:ln>
            <a:noFill/>
          </a:ln>
        </p:spPr>
      </p:pic>
      <p:sp>
        <p:nvSpPr>
          <p:cNvPr id="753" name="Google Shape;753;p90"/>
          <p:cNvSpPr txBox="1"/>
          <p:nvPr/>
        </p:nvSpPr>
        <p:spPr>
          <a:xfrm rot="-5400000">
            <a:off x="-1311150" y="3303100"/>
            <a:ext cx="3063600" cy="441300"/>
          </a:xfrm>
          <a:prstGeom prst="rect">
            <a:avLst/>
          </a:prstGeom>
          <a:noFill/>
          <a:ln>
            <a:noFill/>
          </a:ln>
        </p:spPr>
        <p:txBody>
          <a:bodyPr spcFirstLastPara="1" wrap="square" lIns="91425" tIns="91425" rIns="91425" bIns="91425" rtlCol="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 sz="800" b="0" i="0" u="none" strike="noStrike" cap="none">
                <a:solidFill>
                  <a:schemeClr val="lt1"/>
                </a:solidFill>
                <a:highlight>
                  <a:srgbClr val="21140C"/>
                </a:highlight>
                <a:latin typeface="Mulish"/>
                <a:ea typeface="Mulish"/>
                <a:cs typeface="Mulish"/>
                <a:sym typeface="Mulish"/>
              </a:rPr>
              <a:t>Fotografía de </a:t>
            </a:r>
            <a:r>
              <a:rPr lang="es" sz="800">
                <a:solidFill>
                  <a:schemeClr val="lt1"/>
                </a:solidFill>
                <a:highlight>
                  <a:srgbClr val="21140C"/>
                </a:highlight>
                <a:latin typeface="Mulish"/>
                <a:ea typeface="Mulish"/>
                <a:cs typeface="Mulish"/>
                <a:sym typeface="Mulish"/>
              </a:rPr>
              <a:t>UNICEF/UN0594441/Al Asad</a:t>
            </a:r>
            <a:endParaRPr sz="800" dirty="0">
              <a:solidFill>
                <a:schemeClr val="lt1"/>
              </a:solidFill>
              <a:highlight>
                <a:srgbClr val="21140C"/>
              </a:highlight>
              <a:latin typeface="Mulish"/>
              <a:ea typeface="Mulish"/>
              <a:cs typeface="Mulish"/>
              <a:sym typeface="Mulish"/>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91"/>
          <p:cNvSpPr/>
          <p:nvPr/>
        </p:nvSpPr>
        <p:spPr>
          <a:xfrm>
            <a:off x="6040350" y="2551875"/>
            <a:ext cx="3123900" cy="2405100"/>
          </a:xfrm>
          <a:prstGeom prst="rect">
            <a:avLst/>
          </a:prstGeom>
          <a:solidFill>
            <a:srgbClr val="0863D6"/>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59" name="Google Shape;759;p91"/>
          <p:cNvSpPr txBox="1"/>
          <p:nvPr/>
        </p:nvSpPr>
        <p:spPr>
          <a:xfrm>
            <a:off x="260513" y="1465825"/>
            <a:ext cx="2764837" cy="314955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La </a:t>
            </a:r>
            <a:r>
              <a:rPr lang="es" sz="1100" b="1" i="0" u="none" strike="noStrike" cap="none" dirty="0">
                <a:solidFill>
                  <a:srgbClr val="032C52"/>
                </a:solidFill>
                <a:latin typeface="Nunito"/>
                <a:ea typeface="Nunito"/>
                <a:cs typeface="Nunito"/>
                <a:sym typeface="Nunito"/>
              </a:rPr>
              <a:t>asequibilidad de las pruebas de diagnóstico </a:t>
            </a:r>
            <a:r>
              <a:rPr lang="es" sz="1100" b="0" i="0" u="none" strike="noStrike" cap="none" dirty="0">
                <a:solidFill>
                  <a:srgbClr val="032C52"/>
                </a:solidFill>
                <a:latin typeface="Nunito"/>
                <a:ea typeface="Nunito"/>
                <a:cs typeface="Nunito"/>
                <a:sym typeface="Nunito"/>
              </a:rPr>
              <a:t>es uno de los componentes clave para que los miembros de la comunidad puedan acceder a ellas. Las obstáculos relacionados con su costo pueden eliminarse a través de ayudas económicas, subvenciones o la imposición de precios tope a las pruebas. </a:t>
            </a:r>
            <a:endParaRPr sz="110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Estas </a:t>
            </a:r>
            <a:r>
              <a:rPr lang="es" sz="1100" b="1" i="0" u="none" strike="noStrike" cap="none" dirty="0">
                <a:solidFill>
                  <a:srgbClr val="032C52"/>
                </a:solidFill>
                <a:latin typeface="Nunito"/>
                <a:ea typeface="Nunito"/>
                <a:cs typeface="Nunito"/>
                <a:sym typeface="Nunito"/>
              </a:rPr>
              <a:t>medidas diseñadas para garantizar la asequibilidad deben adoptarse a escala nacional</a:t>
            </a:r>
            <a:r>
              <a:rPr lang="es" sz="1100" b="0" i="0" u="none" strike="noStrike" cap="none" dirty="0">
                <a:solidFill>
                  <a:srgbClr val="032C52"/>
                </a:solidFill>
                <a:latin typeface="Nunito"/>
                <a:ea typeface="Nunito"/>
                <a:cs typeface="Nunito"/>
                <a:sym typeface="Nunito"/>
              </a:rPr>
              <a:t>, a fin de que los establecimientos de salud conozcan la normativa, de que los proveedores privados la apliquen y de que los miembros de la comunidad estén al corriente de los precios tope.</a:t>
            </a:r>
            <a:endParaRPr sz="1100" b="0" i="0" u="none" strike="noStrike" cap="none" dirty="0">
              <a:solidFill>
                <a:srgbClr val="032C52"/>
              </a:solidFill>
              <a:latin typeface="Nunito"/>
              <a:ea typeface="Nunito"/>
              <a:cs typeface="Nunito"/>
              <a:sym typeface="Nunito"/>
            </a:endParaRPr>
          </a:p>
        </p:txBody>
      </p:sp>
      <p:sp>
        <p:nvSpPr>
          <p:cNvPr id="760" name="Google Shape;760;p91"/>
          <p:cNvSpPr txBox="1"/>
          <p:nvPr/>
        </p:nvSpPr>
        <p:spPr>
          <a:xfrm>
            <a:off x="260513" y="534950"/>
            <a:ext cx="5485537"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s" sz="2400" b="0" i="0" u="none" strike="noStrike" cap="none" dirty="0">
                <a:solidFill>
                  <a:srgbClr val="0764D6"/>
                </a:solidFill>
                <a:latin typeface="Mulish Black"/>
                <a:ea typeface="Mulish Black"/>
                <a:cs typeface="Mulish Black"/>
                <a:sym typeface="Mulish Black"/>
              </a:rPr>
              <a:t>Las ayudas económicas garantizan la asequibilidad de las pruebas</a:t>
            </a:r>
            <a:endParaRPr sz="2400" b="0" i="0" u="none" strike="noStrike" cap="none" dirty="0">
              <a:solidFill>
                <a:srgbClr val="0764D6"/>
              </a:solidFill>
              <a:latin typeface="Mulish Black"/>
              <a:ea typeface="Mulish Black"/>
              <a:cs typeface="Mulish Black"/>
              <a:sym typeface="Mulish Black"/>
            </a:endParaRPr>
          </a:p>
        </p:txBody>
      </p:sp>
      <p:sp>
        <p:nvSpPr>
          <p:cNvPr id="761" name="Google Shape;761;p91"/>
          <p:cNvSpPr/>
          <p:nvPr/>
        </p:nvSpPr>
        <p:spPr>
          <a:xfrm>
            <a:off x="599243" y="-533600"/>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62" name="Google Shape;762;p91"/>
          <p:cNvSpPr/>
          <p:nvPr/>
        </p:nvSpPr>
        <p:spPr>
          <a:xfrm>
            <a:off x="3319800"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63" name="Google Shape;763;p91"/>
          <p:cNvSpPr/>
          <p:nvPr/>
        </p:nvSpPr>
        <p:spPr>
          <a:xfrm>
            <a:off x="6040356"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64" name="Google Shape;764;p91"/>
          <p:cNvSpPr/>
          <p:nvPr/>
        </p:nvSpPr>
        <p:spPr>
          <a:xfrm>
            <a:off x="-100" y="4956900"/>
            <a:ext cx="9144000" cy="186600"/>
          </a:xfrm>
          <a:prstGeom prst="rect">
            <a:avLst/>
          </a:prstGeom>
          <a:solidFill>
            <a:srgbClr val="0863D6"/>
          </a:solidFill>
          <a:ln w="9525" cap="flat" cmpd="sng">
            <a:solidFill>
              <a:srgbClr val="0764D6"/>
            </a:solidFill>
            <a:prstDash val="solid"/>
            <a:round/>
            <a:headEnd type="none" w="sm" len="sm"/>
            <a:tailEnd type="none" w="sm" len="sm"/>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65" name="Google Shape;765;p91"/>
          <p:cNvSpPr/>
          <p:nvPr/>
        </p:nvSpPr>
        <p:spPr>
          <a:xfrm>
            <a:off x="7662150" y="0"/>
            <a:ext cx="1481700" cy="186600"/>
          </a:xfrm>
          <a:prstGeom prst="rect">
            <a:avLst/>
          </a:prstGeom>
          <a:solidFill>
            <a:srgbClr val="0863D6"/>
          </a:solidFill>
          <a:ln w="9525" cap="flat" cmpd="sng">
            <a:solidFill>
              <a:srgbClr val="0764D6"/>
            </a:solidFill>
            <a:prstDash val="solid"/>
            <a:round/>
            <a:headEnd type="none" w="sm" len="sm"/>
            <a:tailEnd type="none" w="sm" len="sm"/>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66" name="Google Shape;766;p91"/>
          <p:cNvSpPr txBox="1"/>
          <p:nvPr/>
        </p:nvSpPr>
        <p:spPr>
          <a:xfrm>
            <a:off x="260513" y="169510"/>
            <a:ext cx="8544900"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s" sz="1400" b="0" i="0" u="none" strike="noStrike" cap="none">
                <a:solidFill>
                  <a:schemeClr val="lt1"/>
                </a:solidFill>
                <a:highlight>
                  <a:srgbClr val="0764D6"/>
                </a:highlight>
                <a:latin typeface="Mulish SemiBold"/>
                <a:ea typeface="Mulish SemiBold"/>
                <a:cs typeface="Mulish SemiBold"/>
                <a:sym typeface="Mulish SemiBold"/>
              </a:rPr>
              <a:t>EL COSTO DE LAS PRUEBAS DE DIAGNÓSTICO</a:t>
            </a:r>
            <a:endParaRPr sz="1400" b="0" i="0" u="none" strike="noStrike" cap="none" dirty="0">
              <a:solidFill>
                <a:schemeClr val="lt1"/>
              </a:solidFill>
              <a:highlight>
                <a:srgbClr val="0764D6"/>
              </a:highlight>
              <a:latin typeface="Mulish SemiBold"/>
              <a:ea typeface="Mulish SemiBold"/>
              <a:cs typeface="Mulish SemiBold"/>
              <a:sym typeface="Mulish SemiBold"/>
            </a:endParaRPr>
          </a:p>
        </p:txBody>
      </p:sp>
      <p:sp>
        <p:nvSpPr>
          <p:cNvPr id="767" name="Google Shape;767;p91"/>
          <p:cNvSpPr txBox="1"/>
          <p:nvPr/>
        </p:nvSpPr>
        <p:spPr>
          <a:xfrm>
            <a:off x="3241650" y="1465825"/>
            <a:ext cx="2504400" cy="16674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s" sz="1100" b="0" i="0" u="none" strike="noStrike" cap="none" dirty="0">
                <a:solidFill>
                  <a:srgbClr val="032C52"/>
                </a:solidFill>
                <a:latin typeface="Nunito"/>
                <a:ea typeface="Nunito"/>
                <a:cs typeface="Nunito"/>
                <a:sym typeface="Nunito"/>
              </a:rPr>
              <a:t>Para un sistema sanitario representa un gasto considerable integrar las pruebas de diagnóstico en todo el sistema sanitario y comprar ininterrumpidamente material para llevarlas a cabo.</a:t>
            </a:r>
            <a:endParaRPr sz="110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No obstante, existen recursos para facilitar el acceso y la asequibilidad de estas pruebas.</a:t>
            </a:r>
            <a:endParaRPr sz="1100" b="0" i="0" u="none" strike="noStrike" cap="none" dirty="0">
              <a:solidFill>
                <a:srgbClr val="032C52"/>
              </a:solidFill>
              <a:latin typeface="Nunito"/>
              <a:ea typeface="Nunito"/>
              <a:cs typeface="Nunito"/>
              <a:sym typeface="Nunito"/>
            </a:endParaRPr>
          </a:p>
        </p:txBody>
      </p:sp>
      <p:sp>
        <p:nvSpPr>
          <p:cNvPr id="768" name="Google Shape;768;p91"/>
          <p:cNvSpPr txBox="1"/>
          <p:nvPr/>
        </p:nvSpPr>
        <p:spPr>
          <a:xfrm>
            <a:off x="6326752" y="2735000"/>
            <a:ext cx="2613000" cy="15393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s" sz="1600" b="1" i="1" u="none" strike="noStrike" cap="none">
                <a:solidFill>
                  <a:schemeClr val="lt1"/>
                </a:solidFill>
                <a:latin typeface="Calibri"/>
                <a:ea typeface="Calibri"/>
                <a:cs typeface="Calibri"/>
                <a:sym typeface="Calibri"/>
              </a:rPr>
              <a:t>“Las pruebas de diagnóstico influyen hasta en el 70% de las decisiones clínicas y, sin embargo, representan menos del 1% del gasto sanitario”.</a:t>
            </a:r>
            <a:endParaRPr sz="1600" b="0" i="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s" sz="1200" b="0" i="0" u="none" strike="noStrike" cap="none">
                <a:solidFill>
                  <a:schemeClr val="lt1"/>
                </a:solidFill>
                <a:latin typeface="Calibri"/>
                <a:ea typeface="Calibri"/>
                <a:cs typeface="Calibri"/>
                <a:sym typeface="Calibri"/>
              </a:rPr>
              <a:t>–</a:t>
            </a:r>
            <a:r>
              <a:rPr lang="en" sz="1200" b="0" i="1" u="none" strike="noStrike" cap="none">
                <a:solidFill>
                  <a:schemeClr val="lt1"/>
                </a:solidFill>
                <a:latin typeface="Calibri"/>
                <a:ea typeface="Calibri"/>
                <a:cs typeface="Calibri"/>
                <a:sym typeface="Calibri"/>
              </a:rPr>
              <a:t>The</a:t>
            </a:r>
            <a:r>
              <a:rPr lang="en" sz="1200" b="0" i="0" u="none" strike="noStrike" cap="none">
                <a:solidFill>
                  <a:schemeClr val="lt1"/>
                </a:solidFill>
                <a:latin typeface="Calibri"/>
                <a:ea typeface="Calibri"/>
                <a:cs typeface="Calibri"/>
                <a:sym typeface="Calibri"/>
              </a:rPr>
              <a:t> </a:t>
            </a:r>
            <a:r>
              <a:rPr lang="en" sz="1200" b="0" i="1" u="none" strike="noStrike" cap="none">
                <a:solidFill>
                  <a:schemeClr val="lt1"/>
                </a:solidFill>
                <a:latin typeface="Calibri"/>
                <a:ea typeface="Calibri"/>
                <a:cs typeface="Calibri"/>
                <a:sym typeface="Calibri"/>
              </a:rPr>
              <a:t>Lancet</a:t>
            </a:r>
            <a:r>
              <a:rPr lang="en" sz="1200" b="0" i="0" u="none" strike="noStrike" cap="none">
                <a:solidFill>
                  <a:schemeClr val="lt1"/>
                </a:solidFill>
                <a:latin typeface="Calibri"/>
                <a:ea typeface="Calibri"/>
                <a:cs typeface="Calibri"/>
                <a:sym typeface="Calibri"/>
              </a:rPr>
              <a:t>, 2021.</a:t>
            </a:r>
            <a:endParaRPr sz="1200" b="0" i="0" u="none" strike="noStrike" cap="none" dirty="0">
              <a:solidFill>
                <a:schemeClr val="lt1"/>
              </a:solidFill>
              <a:latin typeface="Calibri"/>
              <a:ea typeface="Calibri"/>
              <a:cs typeface="Calibri"/>
              <a:sym typeface="Calibri"/>
            </a:endParaRPr>
          </a:p>
        </p:txBody>
      </p:sp>
      <p:sp>
        <p:nvSpPr>
          <p:cNvPr id="769" name="Google Shape;769;p91"/>
          <p:cNvSpPr txBox="1"/>
          <p:nvPr/>
        </p:nvSpPr>
        <p:spPr>
          <a:xfrm>
            <a:off x="-100" y="4646245"/>
            <a:ext cx="8433000" cy="3693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032C52"/>
                </a:solidFill>
                <a:latin typeface="Mulish Light"/>
                <a:ea typeface="Mulish Light"/>
                <a:cs typeface="Mulish Light"/>
                <a:sym typeface="Mulish Light"/>
              </a:rPr>
              <a:t>Referencia: </a:t>
            </a:r>
            <a:endParaRPr sz="600" b="0" i="0" u="none" strike="noStrike" cap="none" dirty="0">
              <a:solidFill>
                <a:srgbClr val="032C52"/>
              </a:solidFill>
              <a:latin typeface="Mulish Light"/>
              <a:ea typeface="Mulish Light"/>
              <a:cs typeface="Mulish Light"/>
              <a:sym typeface="Mulish Light"/>
            </a:endParaRPr>
          </a:p>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032C52"/>
                </a:solidFill>
                <a:latin typeface="Mulish Light"/>
                <a:ea typeface="Mulish Light"/>
                <a:cs typeface="Mulish Light"/>
                <a:sym typeface="Mulish Light"/>
              </a:rPr>
              <a:t>“Lancet Commission on Diagnostics: transforming access to diagnostics”</a:t>
            </a:r>
            <a:r>
              <a:rPr lang="en" sz="600" b="0" i="1" u="none" strike="noStrike" cap="none">
                <a:solidFill>
                  <a:srgbClr val="032C52"/>
                </a:solidFill>
                <a:latin typeface="Mulish Light"/>
                <a:ea typeface="Mulish Light"/>
                <a:cs typeface="Mulish Light"/>
                <a:sym typeface="Mulish Light"/>
              </a:rPr>
              <a:t> </a:t>
            </a:r>
            <a:r>
              <a:rPr lang="en" sz="600" b="0" i="0" u="none" strike="noStrike" cap="none">
                <a:solidFill>
                  <a:srgbClr val="032C52"/>
                </a:solidFill>
                <a:latin typeface="Mulish Light"/>
                <a:ea typeface="Mulish Light"/>
                <a:cs typeface="Mulish Light"/>
                <a:sym typeface="Mulish Light"/>
              </a:rPr>
              <a:t>(2021).</a:t>
            </a:r>
            <a:endParaRPr sz="600" b="0" i="0" u="none" strike="noStrike" cap="none" dirty="0">
              <a:solidFill>
                <a:srgbClr val="032C52"/>
              </a:solidFill>
              <a:latin typeface="Mulish Light"/>
              <a:ea typeface="Mulish Light"/>
              <a:cs typeface="Mulish Light"/>
              <a:sym typeface="Mulish Light"/>
            </a:endParaRPr>
          </a:p>
        </p:txBody>
      </p:sp>
      <p:pic>
        <p:nvPicPr>
          <p:cNvPr id="770" name="Google Shape;770;p91"/>
          <p:cNvPicPr preferRelativeResize="0"/>
          <p:nvPr/>
        </p:nvPicPr>
        <p:blipFill rotWithShape="1">
          <a:blip r:embed="rId3">
            <a:alphaModFix/>
          </a:blip>
          <a:srcRect l="10" t="9833" r="-10" b="7942"/>
          <a:stretch/>
        </p:blipFill>
        <p:spPr>
          <a:xfrm>
            <a:off x="6040575" y="-17200"/>
            <a:ext cx="3124424" cy="2569076"/>
          </a:xfrm>
          <a:prstGeom prst="rect">
            <a:avLst/>
          </a:prstGeom>
          <a:noFill/>
          <a:ln>
            <a:noFill/>
          </a:ln>
        </p:spPr>
      </p:pic>
      <p:sp>
        <p:nvSpPr>
          <p:cNvPr id="771" name="Google Shape;771;p91"/>
          <p:cNvSpPr txBox="1"/>
          <p:nvPr/>
        </p:nvSpPr>
        <p:spPr>
          <a:xfrm>
            <a:off x="6015133" y="2307994"/>
            <a:ext cx="3000000" cy="292500"/>
          </a:xfrm>
          <a:prstGeom prst="rect">
            <a:avLst/>
          </a:prstGeom>
          <a:noFill/>
          <a:ln>
            <a:noFill/>
          </a:ln>
        </p:spPr>
        <p:txBody>
          <a:bodyPr spcFirstLastPara="1" wrap="square" lIns="91425" tIns="91425" rIns="91425" bIns="91425" rtlCol="0" anchor="t" anchorCtr="0">
            <a:spAutoFit/>
          </a:bodyPr>
          <a:lstStyle/>
          <a:p>
            <a:pPr marL="0" lvl="0" indent="0" algn="l" rtl="0">
              <a:spcBef>
                <a:spcPts val="0"/>
              </a:spcBef>
              <a:spcAft>
                <a:spcPts val="0"/>
              </a:spcAft>
              <a:buNone/>
            </a:pPr>
            <a:r>
              <a:rPr lang="es" sz="700">
                <a:solidFill>
                  <a:srgbClr val="EDDFD1"/>
                </a:solidFill>
                <a:highlight>
                  <a:srgbClr val="21140C"/>
                </a:highlight>
                <a:latin typeface="Mulish"/>
                <a:ea typeface="Mulish"/>
                <a:cs typeface="Mulish"/>
                <a:sym typeface="Mulish"/>
              </a:rPr>
              <a:t>Fotografía: TheEastAfrican</a:t>
            </a:r>
            <a:endParaRPr sz="700" dirty="0">
              <a:solidFill>
                <a:srgbClr val="EDDFD1"/>
              </a:solidFill>
              <a:highlight>
                <a:srgbClr val="21140C"/>
              </a:highlight>
              <a:latin typeface="Mulish"/>
              <a:ea typeface="Mulish"/>
              <a:cs typeface="Mulish"/>
              <a:sym typeface="Mulish"/>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92"/>
          <p:cNvSpPr txBox="1"/>
          <p:nvPr/>
        </p:nvSpPr>
        <p:spPr>
          <a:xfrm>
            <a:off x="3440852" y="1647350"/>
            <a:ext cx="2282849" cy="314955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Además, el tiempo de espera necesario para recibir los servicios de pruebas o los resultados puede generar más costos relacionados con el cuidado infantil y la pérdida de salarios o ingresos.</a:t>
            </a:r>
            <a:endParaRPr sz="110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A la hora de planificar el acceso a las pruebas de diagnóstico, es importante que los encargados de formular políticas tengan en cuenta que deben ser </a:t>
            </a:r>
            <a:r>
              <a:rPr lang="es" sz="1100" b="1" i="0" u="none" strike="noStrike" cap="none" dirty="0">
                <a:solidFill>
                  <a:srgbClr val="032C52"/>
                </a:solidFill>
                <a:latin typeface="Nunito"/>
                <a:ea typeface="Nunito"/>
                <a:cs typeface="Nunito"/>
                <a:sym typeface="Nunito"/>
              </a:rPr>
              <a:t>asequibles y cómodamente accesibles</a:t>
            </a:r>
            <a:r>
              <a:rPr lang="es" sz="1100" b="0" i="0" u="none" strike="noStrike" cap="none" dirty="0">
                <a:solidFill>
                  <a:srgbClr val="032C52"/>
                </a:solidFill>
                <a:latin typeface="Nunito"/>
                <a:ea typeface="Nunito"/>
                <a:cs typeface="Nunito"/>
                <a:sym typeface="Nunito"/>
              </a:rPr>
              <a:t>, desde el punto de vista de todos los miembros de la comunidad que necesiten realizarlas. </a:t>
            </a:r>
            <a:endParaRPr sz="1100" b="0" i="0" u="none" strike="noStrike" cap="none" dirty="0">
              <a:solidFill>
                <a:srgbClr val="032C52"/>
              </a:solidFill>
              <a:highlight>
                <a:srgbClr val="9900FF"/>
              </a:highlight>
              <a:latin typeface="Nunito"/>
              <a:ea typeface="Nunito"/>
              <a:cs typeface="Nunito"/>
              <a:sym typeface="Nunito"/>
            </a:endParaRPr>
          </a:p>
        </p:txBody>
      </p:sp>
      <p:sp>
        <p:nvSpPr>
          <p:cNvPr id="777" name="Google Shape;777;p92"/>
          <p:cNvSpPr/>
          <p:nvPr/>
        </p:nvSpPr>
        <p:spPr>
          <a:xfrm>
            <a:off x="6040350" y="2551875"/>
            <a:ext cx="3123900" cy="2405100"/>
          </a:xfrm>
          <a:prstGeom prst="rect">
            <a:avLst/>
          </a:prstGeom>
          <a:solidFill>
            <a:srgbClr val="0863D6"/>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78" name="Google Shape;778;p92"/>
          <p:cNvSpPr txBox="1"/>
          <p:nvPr/>
        </p:nvSpPr>
        <p:spPr>
          <a:xfrm>
            <a:off x="128867" y="1665972"/>
            <a:ext cx="3097486" cy="2980273"/>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Aun en caso de que los costos de las pruebas de diagnóstico rápido o de realizarlas en los establecimientos sanitarios sean bajos, </a:t>
            </a:r>
            <a:r>
              <a:rPr lang="es" sz="1100" b="1" i="0" u="none" strike="noStrike" cap="none" dirty="0">
                <a:solidFill>
                  <a:srgbClr val="032C52"/>
                </a:solidFill>
                <a:latin typeface="Nunito"/>
                <a:ea typeface="Nunito"/>
                <a:cs typeface="Nunito"/>
                <a:sym typeface="Nunito"/>
              </a:rPr>
              <a:t>existen otros “costos” que pueden suponer un impedimento</a:t>
            </a:r>
            <a:r>
              <a:rPr lang="es" sz="1100" b="0" i="0" u="none" strike="noStrike" cap="none" dirty="0">
                <a:solidFill>
                  <a:srgbClr val="032C52"/>
                </a:solidFill>
                <a:latin typeface="Nunito"/>
                <a:ea typeface="Nunito"/>
                <a:cs typeface="Nunito"/>
                <a:sym typeface="Nunito"/>
              </a:rPr>
              <a:t>; por ejemplo, el tiempo y el salario perdidos por el desplazamiento hasta el lugar donde se realizan. </a:t>
            </a:r>
            <a:endParaRPr sz="110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Si las pruebas no son de fácil acceso en función de su proximidad a las comunidades y su amplitud de horarios (es decir, fuera del horario laboral o escolar habituales), es posible que </a:t>
            </a:r>
            <a:r>
              <a:rPr lang="es" sz="1100" b="1" i="0" u="none" strike="noStrike" cap="none" dirty="0">
                <a:solidFill>
                  <a:srgbClr val="032C52"/>
                </a:solidFill>
                <a:latin typeface="Nunito"/>
                <a:ea typeface="Nunito"/>
                <a:cs typeface="Nunito"/>
                <a:sym typeface="Nunito"/>
              </a:rPr>
              <a:t>obliguen inintencionadamente a los miembros de la comunidad a iniciar un tratamiento antes de haberse sometido a una prueba</a:t>
            </a:r>
            <a:r>
              <a:rPr lang="es" sz="1100" b="0" i="0" u="none" strike="noStrike" cap="none" dirty="0">
                <a:solidFill>
                  <a:srgbClr val="032C52"/>
                </a:solidFill>
                <a:latin typeface="Nunito"/>
                <a:ea typeface="Nunito"/>
                <a:cs typeface="Nunito"/>
                <a:sym typeface="Nunito"/>
              </a:rPr>
              <a:t>.</a:t>
            </a:r>
            <a:endParaRPr sz="1100" b="0" i="0" u="none" strike="noStrike" cap="none" dirty="0">
              <a:solidFill>
                <a:srgbClr val="032C52"/>
              </a:solidFill>
              <a:latin typeface="Nunito"/>
              <a:ea typeface="Nunito"/>
              <a:cs typeface="Nunito"/>
              <a:sym typeface="Nunito"/>
            </a:endParaRPr>
          </a:p>
        </p:txBody>
      </p:sp>
      <p:sp>
        <p:nvSpPr>
          <p:cNvPr id="779" name="Google Shape;779;p92"/>
          <p:cNvSpPr txBox="1"/>
          <p:nvPr/>
        </p:nvSpPr>
        <p:spPr>
          <a:xfrm>
            <a:off x="196937" y="534949"/>
            <a:ext cx="5841013" cy="1054511"/>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s" sz="2400" b="0" i="0" u="none" strike="noStrike" cap="none" dirty="0">
                <a:solidFill>
                  <a:srgbClr val="0764D6"/>
                </a:solidFill>
                <a:latin typeface="Mulish Black"/>
                <a:ea typeface="Mulish Black"/>
                <a:cs typeface="Mulish Black"/>
                <a:sym typeface="Mulish Black"/>
              </a:rPr>
              <a:t>El costo de realizar una prueba va mucho más allá del precio de la prueba</a:t>
            </a:r>
            <a:endParaRPr sz="2400" b="0" i="0" u="none" strike="noStrike" cap="none" dirty="0">
              <a:solidFill>
                <a:srgbClr val="0764D6"/>
              </a:solidFill>
              <a:latin typeface="Mulish Black"/>
              <a:ea typeface="Mulish Black"/>
              <a:cs typeface="Mulish Black"/>
              <a:sym typeface="Mulish Black"/>
            </a:endParaRPr>
          </a:p>
        </p:txBody>
      </p:sp>
      <p:sp>
        <p:nvSpPr>
          <p:cNvPr id="780" name="Google Shape;780;p92"/>
          <p:cNvSpPr/>
          <p:nvPr/>
        </p:nvSpPr>
        <p:spPr>
          <a:xfrm>
            <a:off x="599243" y="-533600"/>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81" name="Google Shape;781;p92"/>
          <p:cNvSpPr/>
          <p:nvPr/>
        </p:nvSpPr>
        <p:spPr>
          <a:xfrm>
            <a:off x="3319800"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82" name="Google Shape;782;p92"/>
          <p:cNvSpPr/>
          <p:nvPr/>
        </p:nvSpPr>
        <p:spPr>
          <a:xfrm>
            <a:off x="6040356"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83" name="Google Shape;783;p92"/>
          <p:cNvSpPr/>
          <p:nvPr/>
        </p:nvSpPr>
        <p:spPr>
          <a:xfrm>
            <a:off x="-100" y="4956900"/>
            <a:ext cx="9144000" cy="186600"/>
          </a:xfrm>
          <a:prstGeom prst="rect">
            <a:avLst/>
          </a:prstGeom>
          <a:solidFill>
            <a:srgbClr val="0863D6"/>
          </a:solidFill>
          <a:ln w="9525" cap="flat" cmpd="sng">
            <a:solidFill>
              <a:srgbClr val="0764D6"/>
            </a:solidFill>
            <a:prstDash val="solid"/>
            <a:round/>
            <a:headEnd type="none" w="sm" len="sm"/>
            <a:tailEnd type="none" w="sm" len="sm"/>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84" name="Google Shape;784;p92"/>
          <p:cNvSpPr/>
          <p:nvPr/>
        </p:nvSpPr>
        <p:spPr>
          <a:xfrm>
            <a:off x="7662150" y="0"/>
            <a:ext cx="1481700" cy="186600"/>
          </a:xfrm>
          <a:prstGeom prst="rect">
            <a:avLst/>
          </a:prstGeom>
          <a:solidFill>
            <a:srgbClr val="0863D6"/>
          </a:solidFill>
          <a:ln w="9525" cap="flat" cmpd="sng">
            <a:solidFill>
              <a:srgbClr val="0764D6"/>
            </a:solidFill>
            <a:prstDash val="solid"/>
            <a:round/>
            <a:headEnd type="none" w="sm" len="sm"/>
            <a:tailEnd type="none" w="sm" len="sm"/>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85" name="Google Shape;785;p92"/>
          <p:cNvSpPr txBox="1"/>
          <p:nvPr/>
        </p:nvSpPr>
        <p:spPr>
          <a:xfrm>
            <a:off x="196938" y="142228"/>
            <a:ext cx="8544900"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s" sz="1400" b="0" i="0" u="none" strike="noStrike" cap="none" dirty="0">
                <a:solidFill>
                  <a:schemeClr val="lt1"/>
                </a:solidFill>
                <a:highlight>
                  <a:srgbClr val="0764D6"/>
                </a:highlight>
                <a:latin typeface="Mulish SemiBold"/>
                <a:ea typeface="Mulish SemiBold"/>
                <a:cs typeface="Mulish SemiBold"/>
                <a:sym typeface="Mulish SemiBold"/>
              </a:rPr>
              <a:t>EL COSTO DE LAS PRUEBAS DE DIAGNÓSTICO</a:t>
            </a:r>
            <a:endParaRPr sz="1400" b="0" i="0" u="none" strike="noStrike" cap="none" dirty="0">
              <a:solidFill>
                <a:schemeClr val="lt1"/>
              </a:solidFill>
              <a:highlight>
                <a:srgbClr val="0764D6"/>
              </a:highlight>
              <a:latin typeface="Mulish SemiBold"/>
              <a:ea typeface="Mulish SemiBold"/>
              <a:cs typeface="Mulish SemiBold"/>
              <a:sym typeface="Mulish SemiBold"/>
            </a:endParaRPr>
          </a:p>
        </p:txBody>
      </p:sp>
      <p:sp>
        <p:nvSpPr>
          <p:cNvPr id="786" name="Google Shape;786;p92"/>
          <p:cNvSpPr txBox="1"/>
          <p:nvPr/>
        </p:nvSpPr>
        <p:spPr>
          <a:xfrm>
            <a:off x="6267076" y="2570126"/>
            <a:ext cx="2668800" cy="20472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s" sz="1100" b="1" i="1" u="none" strike="noStrike" cap="none" dirty="0">
                <a:solidFill>
                  <a:schemeClr val="lt1"/>
                </a:solidFill>
                <a:latin typeface="Calibri"/>
                <a:ea typeface="Calibri"/>
                <a:cs typeface="Calibri"/>
                <a:sym typeface="Calibri"/>
              </a:rPr>
              <a:t>“La carga económica de los pacientes que tienen que navegar por el sistema de salud para conseguir la prueba de diagnóstico adecuada es inaceptable. Les impide acudir al trabajo, de modo que no cobran el sueldo, y también han de abonar los costos de su propio bolsillo. Además, cuando una persona se siente enferma y sabe que algo va mal, pero no tiene posibilidad de acceso a pruebas de diagnóstico adecuadas, se produce un impacto emocional devastador”.</a:t>
            </a:r>
            <a:endParaRPr sz="1100" b="1"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s" sz="1100" b="0" i="1" u="none" strike="noStrike" cap="none" dirty="0">
                <a:solidFill>
                  <a:schemeClr val="lt1"/>
                </a:solidFill>
                <a:latin typeface="Calibri"/>
                <a:ea typeface="Calibri"/>
                <a:cs typeface="Calibri"/>
                <a:sym typeface="Calibri"/>
              </a:rPr>
              <a:t>–</a:t>
            </a:r>
            <a:r>
              <a:rPr lang="en" sz="1100" b="0" i="1" u="none" strike="noStrike" cap="none" dirty="0">
                <a:solidFill>
                  <a:schemeClr val="lt1"/>
                </a:solidFill>
                <a:latin typeface="Calibri"/>
                <a:ea typeface="Calibri"/>
                <a:cs typeface="Calibri"/>
                <a:sym typeface="Calibri"/>
              </a:rPr>
              <a:t>The Lancet, 2021.</a:t>
            </a:r>
            <a:endParaRPr sz="1100" b="0" i="1" u="none" strike="noStrike" cap="none" dirty="0">
              <a:solidFill>
                <a:schemeClr val="lt1"/>
              </a:solidFill>
              <a:latin typeface="Calibri"/>
              <a:ea typeface="Calibri"/>
              <a:cs typeface="Calibri"/>
              <a:sym typeface="Calibri"/>
            </a:endParaRPr>
          </a:p>
        </p:txBody>
      </p:sp>
      <p:sp>
        <p:nvSpPr>
          <p:cNvPr id="787" name="Google Shape;787;p92"/>
          <p:cNvSpPr txBox="1"/>
          <p:nvPr/>
        </p:nvSpPr>
        <p:spPr>
          <a:xfrm>
            <a:off x="-100" y="4646245"/>
            <a:ext cx="8433000" cy="3693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032C52"/>
                </a:solidFill>
                <a:latin typeface="Mulish Light"/>
                <a:ea typeface="Mulish Light"/>
                <a:cs typeface="Mulish Light"/>
                <a:sym typeface="Mulish Light"/>
              </a:rPr>
              <a:t>Referencia: </a:t>
            </a:r>
            <a:endParaRPr sz="600" b="0" i="0" u="none" strike="noStrike" cap="none" dirty="0">
              <a:solidFill>
                <a:srgbClr val="032C52"/>
              </a:solidFill>
              <a:latin typeface="Mulish Light"/>
              <a:ea typeface="Mulish Light"/>
              <a:cs typeface="Mulish Light"/>
              <a:sym typeface="Mulish Light"/>
            </a:endParaRPr>
          </a:p>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032C52"/>
                </a:solidFill>
                <a:latin typeface="Mulish Light"/>
                <a:ea typeface="Mulish Light"/>
                <a:cs typeface="Mulish Light"/>
                <a:sym typeface="Mulish Light"/>
              </a:rPr>
              <a:t>“Lancet Commission on Diagnostics: transforming access to diagnostics”</a:t>
            </a:r>
            <a:r>
              <a:rPr lang="en" sz="600" b="0" i="1" u="none" strike="noStrike" cap="none">
                <a:solidFill>
                  <a:srgbClr val="032C52"/>
                </a:solidFill>
                <a:latin typeface="Mulish Light"/>
                <a:ea typeface="Mulish Light"/>
                <a:cs typeface="Mulish Light"/>
                <a:sym typeface="Mulish Light"/>
              </a:rPr>
              <a:t> </a:t>
            </a:r>
            <a:r>
              <a:rPr lang="en" sz="600" b="0" i="0" u="none" strike="noStrike" cap="none">
                <a:solidFill>
                  <a:srgbClr val="032C52"/>
                </a:solidFill>
                <a:latin typeface="Mulish Light"/>
                <a:ea typeface="Mulish Light"/>
                <a:cs typeface="Mulish Light"/>
                <a:sym typeface="Mulish Light"/>
              </a:rPr>
              <a:t>(2021).</a:t>
            </a:r>
            <a:endParaRPr sz="600" b="0" i="0" u="none" strike="noStrike" cap="none" dirty="0">
              <a:solidFill>
                <a:srgbClr val="032C52"/>
              </a:solidFill>
              <a:latin typeface="Mulish Light"/>
              <a:ea typeface="Mulish Light"/>
              <a:cs typeface="Mulish Light"/>
              <a:sym typeface="Mulish Light"/>
            </a:endParaRPr>
          </a:p>
        </p:txBody>
      </p:sp>
      <p:pic>
        <p:nvPicPr>
          <p:cNvPr id="788" name="Google Shape;788;p92"/>
          <p:cNvPicPr preferRelativeResize="0"/>
          <p:nvPr/>
        </p:nvPicPr>
        <p:blipFill rotWithShape="1">
          <a:blip r:embed="rId3">
            <a:alphaModFix/>
          </a:blip>
          <a:srcRect l="7432" t="2550" r="2372" b="11568"/>
          <a:stretch/>
        </p:blipFill>
        <p:spPr>
          <a:xfrm>
            <a:off x="6037950" y="-36100"/>
            <a:ext cx="3127052" cy="2587977"/>
          </a:xfrm>
          <a:prstGeom prst="rect">
            <a:avLst/>
          </a:prstGeom>
          <a:noFill/>
          <a:ln>
            <a:noFill/>
          </a:ln>
        </p:spPr>
      </p:pic>
      <p:sp>
        <p:nvSpPr>
          <p:cNvPr id="789" name="Google Shape;789;p92"/>
          <p:cNvSpPr txBox="1"/>
          <p:nvPr/>
        </p:nvSpPr>
        <p:spPr>
          <a:xfrm>
            <a:off x="6015133" y="2307989"/>
            <a:ext cx="3000000" cy="292500"/>
          </a:xfrm>
          <a:prstGeom prst="rect">
            <a:avLst/>
          </a:prstGeom>
          <a:noFill/>
          <a:ln>
            <a:noFill/>
          </a:ln>
        </p:spPr>
        <p:txBody>
          <a:bodyPr spcFirstLastPara="1" wrap="square" lIns="91425" tIns="91425" rIns="91425" bIns="91425" rtlCol="0" anchor="t" anchorCtr="0">
            <a:spAutoFit/>
          </a:bodyPr>
          <a:lstStyle/>
          <a:p>
            <a:pPr marL="0" lvl="0" indent="0" algn="l" rtl="0">
              <a:spcBef>
                <a:spcPts val="0"/>
              </a:spcBef>
              <a:spcAft>
                <a:spcPts val="0"/>
              </a:spcAft>
              <a:buNone/>
            </a:pPr>
            <a:r>
              <a:rPr lang="es" sz="700">
                <a:solidFill>
                  <a:srgbClr val="EDDFD1"/>
                </a:solidFill>
                <a:highlight>
                  <a:srgbClr val="21140C"/>
                </a:highlight>
                <a:latin typeface="Mulish"/>
                <a:ea typeface="Mulish"/>
                <a:cs typeface="Mulish"/>
                <a:sym typeface="Mulish"/>
              </a:rPr>
              <a:t>Fotografía: Xinhua/REX/Shutterstock</a:t>
            </a:r>
            <a:endParaRPr sz="700" dirty="0">
              <a:solidFill>
                <a:srgbClr val="EDDFD1"/>
              </a:solidFill>
              <a:highlight>
                <a:srgbClr val="21140C"/>
              </a:highlight>
              <a:latin typeface="Mulish"/>
              <a:ea typeface="Mulish"/>
              <a:cs typeface="Mulish"/>
              <a:sym typeface="Mulish"/>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93"/>
          <p:cNvSpPr/>
          <p:nvPr/>
        </p:nvSpPr>
        <p:spPr>
          <a:xfrm>
            <a:off x="4575950" y="-9775"/>
            <a:ext cx="4583100" cy="5143500"/>
          </a:xfrm>
          <a:prstGeom prst="rect">
            <a:avLst/>
          </a:prstGeom>
          <a:solidFill>
            <a:srgbClr val="0764D6"/>
          </a:solidFill>
          <a:ln w="9525" cap="flat" cmpd="sng">
            <a:solidFill>
              <a:schemeClr val="dk2"/>
            </a:solidFill>
            <a:prstDash val="solid"/>
            <a:round/>
            <a:headEnd type="none" w="sm" len="sm"/>
            <a:tailEnd type="none" w="sm" len="sm"/>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95" name="Google Shape;795;p93"/>
          <p:cNvSpPr txBox="1"/>
          <p:nvPr/>
        </p:nvSpPr>
        <p:spPr>
          <a:xfrm>
            <a:off x="4847900" y="643467"/>
            <a:ext cx="4003326" cy="3075093"/>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3600"/>
              <a:buFont typeface="Arial"/>
              <a:buNone/>
            </a:pPr>
            <a:r>
              <a:rPr lang="es" sz="3200" b="0" i="0" u="none" strike="noStrike" cap="none" dirty="0">
                <a:solidFill>
                  <a:schemeClr val="lt1"/>
                </a:solidFill>
                <a:latin typeface="Mulish Black"/>
                <a:ea typeface="Mulish Black"/>
                <a:cs typeface="Mulish Black"/>
                <a:sym typeface="Mulish Black"/>
              </a:rPr>
              <a:t>¿Cómo podemos garantizar que las pruebas sean de gran calidad y fiables?</a:t>
            </a:r>
            <a:endParaRPr sz="3200" b="0" i="0" u="none" strike="noStrike" cap="none" dirty="0">
              <a:solidFill>
                <a:schemeClr val="lt1"/>
              </a:solidFill>
              <a:latin typeface="Mulish Black"/>
              <a:ea typeface="Mulish Black"/>
              <a:cs typeface="Mulish Black"/>
              <a:sym typeface="Mulish Black"/>
            </a:endParaRPr>
          </a:p>
        </p:txBody>
      </p:sp>
      <p:sp>
        <p:nvSpPr>
          <p:cNvPr id="796" name="Google Shape;796;p93"/>
          <p:cNvSpPr txBox="1"/>
          <p:nvPr/>
        </p:nvSpPr>
        <p:spPr>
          <a:xfrm>
            <a:off x="4781393" y="3314945"/>
            <a:ext cx="3603994" cy="131315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1000"/>
              </a:spcAft>
              <a:buClr>
                <a:srgbClr val="000000"/>
              </a:buClr>
              <a:buSzPts val="1300"/>
              <a:buFont typeface="Arial"/>
              <a:buNone/>
            </a:pPr>
            <a:r>
              <a:rPr lang="es" sz="1300" b="1" i="0" u="none" strike="noStrike" cap="none" dirty="0">
                <a:solidFill>
                  <a:schemeClr val="lt1"/>
                </a:solidFill>
                <a:latin typeface="Nunito"/>
                <a:ea typeface="Nunito"/>
                <a:cs typeface="Nunito"/>
                <a:sym typeface="Nunito"/>
              </a:rPr>
              <a:t>Las pruebas que hayan sido aprobadas por un organismo de reglamentación riguroso deben considerarse prioritarias a efectos de registro y uso a escala nacional, para salvaguardar la calidad y la eficacia.</a:t>
            </a:r>
            <a:endParaRPr sz="1300" b="1" i="0" u="none" strike="noStrike" cap="none" dirty="0">
              <a:solidFill>
                <a:schemeClr val="lt1"/>
              </a:solidFill>
              <a:latin typeface="Nunito"/>
              <a:ea typeface="Nunito"/>
              <a:cs typeface="Nunito"/>
              <a:sym typeface="Nunito"/>
            </a:endParaRPr>
          </a:p>
        </p:txBody>
      </p:sp>
      <p:pic>
        <p:nvPicPr>
          <p:cNvPr id="797" name="Google Shape;797;p93"/>
          <p:cNvPicPr preferRelativeResize="0"/>
          <p:nvPr/>
        </p:nvPicPr>
        <p:blipFill rotWithShape="1">
          <a:blip r:embed="rId3">
            <a:alphaModFix/>
          </a:blip>
          <a:srcRect l="26240" r="14419"/>
          <a:stretch/>
        </p:blipFill>
        <p:spPr>
          <a:xfrm>
            <a:off x="0" y="-14125"/>
            <a:ext cx="4583101" cy="5147848"/>
          </a:xfrm>
          <a:prstGeom prst="rect">
            <a:avLst/>
          </a:prstGeom>
          <a:noFill/>
          <a:ln>
            <a:noFill/>
          </a:ln>
        </p:spPr>
      </p:pic>
      <p:sp>
        <p:nvSpPr>
          <p:cNvPr id="798" name="Google Shape;798;p93"/>
          <p:cNvSpPr txBox="1"/>
          <p:nvPr/>
        </p:nvSpPr>
        <p:spPr>
          <a:xfrm rot="-5400000">
            <a:off x="-797075" y="781050"/>
            <a:ext cx="1902000" cy="307800"/>
          </a:xfrm>
          <a:prstGeom prst="rect">
            <a:avLst/>
          </a:prstGeom>
          <a:noFill/>
          <a:ln>
            <a:noFill/>
          </a:ln>
        </p:spPr>
        <p:txBody>
          <a:bodyPr spcFirstLastPara="1" wrap="square" lIns="91425" tIns="91425" rIns="91425" bIns="91425" rtlCol="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 sz="800" b="0" i="0" u="none" strike="noStrike" cap="none">
                <a:solidFill>
                  <a:schemeClr val="lt1"/>
                </a:solidFill>
                <a:highlight>
                  <a:srgbClr val="040C28"/>
                </a:highlight>
                <a:latin typeface="Mulish"/>
                <a:ea typeface="Mulish"/>
                <a:cs typeface="Mulish"/>
                <a:sym typeface="Mulish"/>
              </a:rPr>
              <a:t>Fotografía de</a:t>
            </a:r>
            <a:r>
              <a:rPr lang="es" sz="800" b="0" i="0" u="none" strike="noStrike" cap="none">
                <a:solidFill>
                  <a:schemeClr val="lt1"/>
                </a:solidFill>
                <a:highlight>
                  <a:srgbClr val="040C28"/>
                </a:highlight>
                <a:uFill>
                  <a:noFill/>
                </a:uFill>
                <a:latin typeface="Mulish"/>
                <a:ea typeface="Mulish"/>
                <a:cs typeface="Mulish"/>
                <a:sym typeface="Mulish"/>
                <a:hlinkClick r:id="rId4">
                  <a:extLst>
                    <a:ext uri="{A12FA001-AC4F-418D-AE19-62706E023703}">
                      <ahyp:hlinkClr xmlns:ahyp="http://schemas.microsoft.com/office/drawing/2018/hyperlinkcolor" val="tx"/>
                    </a:ext>
                  </a:extLst>
                </a:hlinkClick>
              </a:rPr>
              <a:t> </a:t>
            </a:r>
            <a:r>
              <a:rPr lang="es" sz="800" b="0" i="0" u="sng" strike="noStrike" cap="none">
                <a:solidFill>
                  <a:schemeClr val="lt1"/>
                </a:solidFill>
                <a:highlight>
                  <a:srgbClr val="040C28"/>
                </a:highlight>
                <a:latin typeface="Mulish"/>
                <a:ea typeface="Mulish"/>
                <a:cs typeface="Mulish"/>
                <a:sym typeface="Mulish"/>
                <a:hlinkClick r:id="rId4">
                  <a:extLst>
                    <a:ext uri="{A12FA001-AC4F-418D-AE19-62706E023703}">
                      <ahyp:hlinkClr xmlns:ahyp="http://schemas.microsoft.com/office/drawing/2018/hyperlinkcolor" val="tx"/>
                    </a:ext>
                  </a:extLst>
                </a:hlinkClick>
              </a:rPr>
              <a:t>Annie Spratt</a:t>
            </a:r>
            <a:r>
              <a:rPr lang="es" sz="800" b="0" i="0" u="none" strike="noStrike" cap="none">
                <a:solidFill>
                  <a:schemeClr val="lt1"/>
                </a:solidFill>
                <a:highlight>
                  <a:srgbClr val="040C28"/>
                </a:highlight>
                <a:latin typeface="Mulish"/>
                <a:ea typeface="Mulish"/>
                <a:cs typeface="Mulish"/>
                <a:sym typeface="Mulish"/>
              </a:rPr>
              <a:t> en</a:t>
            </a:r>
            <a:r>
              <a:rPr lang="es" sz="800" b="0" i="0" u="none" strike="noStrike" cap="none">
                <a:solidFill>
                  <a:schemeClr val="lt1"/>
                </a:solidFill>
                <a:highlight>
                  <a:srgbClr val="040C28"/>
                </a:highlight>
                <a:uFill>
                  <a:noFill/>
                </a:uFill>
                <a:latin typeface="Mulish"/>
                <a:ea typeface="Mulish"/>
                <a:cs typeface="Mulish"/>
                <a:sym typeface="Mulish"/>
                <a:hlinkClick r:id="rId5">
                  <a:extLst>
                    <a:ext uri="{A12FA001-AC4F-418D-AE19-62706E023703}">
                      <ahyp:hlinkClr xmlns:ahyp="http://schemas.microsoft.com/office/drawing/2018/hyperlinkcolor" val="tx"/>
                    </a:ext>
                  </a:extLst>
                </a:hlinkClick>
              </a:rPr>
              <a:t> </a:t>
            </a:r>
            <a:r>
              <a:rPr lang="es" sz="800" b="0" i="0" u="sng" strike="noStrike" cap="none">
                <a:solidFill>
                  <a:schemeClr val="lt1"/>
                </a:solidFill>
                <a:highlight>
                  <a:srgbClr val="040C28"/>
                </a:highlight>
                <a:latin typeface="Mulish"/>
                <a:ea typeface="Mulish"/>
                <a:cs typeface="Mulish"/>
                <a:sym typeface="Mulish"/>
                <a:hlinkClick r:id="rId5">
                  <a:extLst>
                    <a:ext uri="{A12FA001-AC4F-418D-AE19-62706E023703}">
                      <ahyp:hlinkClr xmlns:ahyp="http://schemas.microsoft.com/office/drawing/2018/hyperlinkcolor" val="tx"/>
                    </a:ext>
                  </a:extLst>
                </a:hlinkClick>
              </a:rPr>
              <a:t>Unsplash</a:t>
            </a:r>
            <a:endParaRPr sz="800" b="0" i="0" u="none" strike="noStrike" cap="none" dirty="0">
              <a:solidFill>
                <a:schemeClr val="lt1"/>
              </a:solidFill>
              <a:highlight>
                <a:srgbClr val="040C28"/>
              </a:highlight>
              <a:latin typeface="Mulish"/>
              <a:ea typeface="Mulish"/>
              <a:cs typeface="Mulish"/>
              <a:sym typeface="Mulish"/>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94"/>
          <p:cNvSpPr/>
          <p:nvPr/>
        </p:nvSpPr>
        <p:spPr>
          <a:xfrm>
            <a:off x="5824200" y="6525"/>
            <a:ext cx="3319800" cy="186600"/>
          </a:xfrm>
          <a:prstGeom prst="rect">
            <a:avLst/>
          </a:prstGeom>
          <a:solidFill>
            <a:srgbClr val="0863D6"/>
          </a:solidFill>
          <a:ln w="9525" cap="flat" cmpd="sng">
            <a:solidFill>
              <a:srgbClr val="0764D6"/>
            </a:solidFill>
            <a:prstDash val="solid"/>
            <a:round/>
            <a:headEnd type="none" w="sm" len="sm"/>
            <a:tailEnd type="none" w="sm" len="sm"/>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804" name="Google Shape;804;p94"/>
          <p:cNvSpPr/>
          <p:nvPr/>
        </p:nvSpPr>
        <p:spPr>
          <a:xfrm>
            <a:off x="5667600" y="2551875"/>
            <a:ext cx="3496500" cy="2405100"/>
          </a:xfrm>
          <a:prstGeom prst="rect">
            <a:avLst/>
          </a:prstGeom>
          <a:solidFill>
            <a:srgbClr val="0863D6"/>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863D6"/>
              </a:solidFill>
              <a:latin typeface="Arial"/>
              <a:ea typeface="Arial"/>
              <a:cs typeface="Arial"/>
              <a:sym typeface="Arial"/>
            </a:endParaRPr>
          </a:p>
        </p:txBody>
      </p:sp>
      <p:sp>
        <p:nvSpPr>
          <p:cNvPr id="805" name="Google Shape;805;p94"/>
          <p:cNvSpPr txBox="1"/>
          <p:nvPr/>
        </p:nvSpPr>
        <p:spPr>
          <a:xfrm>
            <a:off x="204264" y="1830427"/>
            <a:ext cx="2911371" cy="2923847"/>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s" sz="900" b="0" i="0" u="none" strike="noStrike" cap="none" dirty="0">
                <a:solidFill>
                  <a:srgbClr val="032C52"/>
                </a:solidFill>
                <a:latin typeface="Nunito"/>
                <a:ea typeface="Nunito"/>
                <a:cs typeface="Nunito"/>
                <a:sym typeface="Nunito"/>
              </a:rPr>
              <a:t>Los organismos de reglamentación rigurosos se ocupan de examinar las pruebas de diagnóstico y demás tecnologías de la salud atendiendo a su calidad, inocuidad y eficacia.</a:t>
            </a:r>
            <a:endParaRPr sz="90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0"/>
              </a:spcAft>
              <a:buClr>
                <a:srgbClr val="000000"/>
              </a:buClr>
              <a:buSzPts val="1000"/>
              <a:buFont typeface="Arial"/>
              <a:buNone/>
            </a:pPr>
            <a:r>
              <a:rPr lang="es" sz="900" b="0" i="0" u="none" strike="noStrike" cap="none" dirty="0">
                <a:solidFill>
                  <a:srgbClr val="032C52"/>
                </a:solidFill>
                <a:latin typeface="Nunito"/>
                <a:ea typeface="Nunito"/>
                <a:cs typeface="Nunito"/>
                <a:sym typeface="Nunito"/>
              </a:rPr>
              <a:t>Por tanto, </a:t>
            </a:r>
            <a:r>
              <a:rPr lang="es" sz="900" b="1" i="0" u="none" strike="noStrike" cap="none" dirty="0">
                <a:solidFill>
                  <a:srgbClr val="032C52"/>
                </a:solidFill>
                <a:latin typeface="Nunito"/>
                <a:ea typeface="Nunito"/>
                <a:cs typeface="Nunito"/>
                <a:sym typeface="Nunito"/>
              </a:rPr>
              <a:t>las pruebas de diagnóstico aprobadas por organismos de reglamentación rigurosos cumplen las normas mundiales de calidad, inocuidad y eficacia</a:t>
            </a:r>
            <a:r>
              <a:rPr lang="es" sz="900" b="0" i="0" u="none" strike="noStrike" cap="none" dirty="0">
                <a:solidFill>
                  <a:srgbClr val="032C52"/>
                </a:solidFill>
                <a:latin typeface="Nunito"/>
                <a:ea typeface="Nunito"/>
                <a:cs typeface="Nunito"/>
                <a:sym typeface="Nunito"/>
              </a:rPr>
              <a:t>, y se recomienda darles preferencia frente a otras pruebas no aprobadas.</a:t>
            </a:r>
            <a:endParaRPr sz="90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000"/>
              <a:buFont typeface="Arial"/>
              <a:buNone/>
            </a:pPr>
            <a:r>
              <a:rPr lang="es" sz="900" b="1" i="0" u="none" strike="noStrike" cap="none" dirty="0">
                <a:solidFill>
                  <a:srgbClr val="032C52"/>
                </a:solidFill>
                <a:latin typeface="Nunito"/>
                <a:ea typeface="Nunito"/>
                <a:cs typeface="Nunito"/>
                <a:sym typeface="Nunito"/>
              </a:rPr>
              <a:t>Se recomienda examinar la situación reglamentaria local de las pruebas de diagnóstico aprobadas por organismos de reglamentación rigurosos </a:t>
            </a:r>
            <a:r>
              <a:rPr lang="es" sz="900" b="0" i="0" u="none" strike="noStrike" cap="none" dirty="0">
                <a:solidFill>
                  <a:srgbClr val="032C52"/>
                </a:solidFill>
                <a:latin typeface="Nunito"/>
                <a:ea typeface="Nunito"/>
                <a:cs typeface="Nunito"/>
                <a:sym typeface="Nunito"/>
              </a:rPr>
              <a:t>como parte del proceso de aseguramiento de la calidad. Siempre que sea posible, los mecanismos de regulación locales deben dar prioridad al examen de las pruebas de diagnóstico aprobadas por este tipo de organismos. </a:t>
            </a:r>
            <a:endParaRPr sz="900" b="0" i="0" u="none" strike="noStrike" cap="none" dirty="0">
              <a:solidFill>
                <a:srgbClr val="032C52"/>
              </a:solidFill>
              <a:latin typeface="Nunito"/>
              <a:ea typeface="Nunito"/>
              <a:cs typeface="Nunito"/>
              <a:sym typeface="Nunito"/>
            </a:endParaRPr>
          </a:p>
        </p:txBody>
      </p:sp>
      <p:sp>
        <p:nvSpPr>
          <p:cNvPr id="806" name="Google Shape;806;p94"/>
          <p:cNvSpPr txBox="1"/>
          <p:nvPr/>
        </p:nvSpPr>
        <p:spPr>
          <a:xfrm>
            <a:off x="233489" y="549037"/>
            <a:ext cx="5320644" cy="12952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s" sz="2000" b="0" i="0" u="none" strike="noStrike" cap="none" dirty="0">
                <a:solidFill>
                  <a:srgbClr val="0764D6"/>
                </a:solidFill>
                <a:latin typeface="Mulish Black"/>
                <a:ea typeface="Mulish Black"/>
                <a:cs typeface="Mulish Black"/>
                <a:sym typeface="Mulish Black"/>
              </a:rPr>
              <a:t>Dar prioridad a examinar la situación reglamentaria local de las pruebas aprobadas por organismos de reglamentación rigurosos</a:t>
            </a:r>
            <a:endParaRPr sz="2000" b="0" i="0" u="none" strike="noStrike" cap="none" dirty="0">
              <a:solidFill>
                <a:srgbClr val="0764D6"/>
              </a:solidFill>
              <a:latin typeface="Mulish Black"/>
              <a:ea typeface="Mulish Black"/>
              <a:cs typeface="Mulish Black"/>
              <a:sym typeface="Mulish Black"/>
            </a:endParaRPr>
          </a:p>
        </p:txBody>
      </p:sp>
      <p:sp>
        <p:nvSpPr>
          <p:cNvPr id="807" name="Google Shape;807;p94"/>
          <p:cNvSpPr/>
          <p:nvPr/>
        </p:nvSpPr>
        <p:spPr>
          <a:xfrm>
            <a:off x="599243" y="-533600"/>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808" name="Google Shape;808;p94"/>
          <p:cNvSpPr/>
          <p:nvPr/>
        </p:nvSpPr>
        <p:spPr>
          <a:xfrm>
            <a:off x="3319800"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809" name="Google Shape;809;p94"/>
          <p:cNvSpPr/>
          <p:nvPr/>
        </p:nvSpPr>
        <p:spPr>
          <a:xfrm>
            <a:off x="6040356"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810" name="Google Shape;810;p94"/>
          <p:cNvSpPr/>
          <p:nvPr/>
        </p:nvSpPr>
        <p:spPr>
          <a:xfrm>
            <a:off x="-100" y="4956900"/>
            <a:ext cx="9144000" cy="186600"/>
          </a:xfrm>
          <a:prstGeom prst="rect">
            <a:avLst/>
          </a:prstGeom>
          <a:solidFill>
            <a:srgbClr val="0863D6"/>
          </a:solidFill>
          <a:ln w="9525" cap="flat" cmpd="sng">
            <a:solidFill>
              <a:srgbClr val="0764D6"/>
            </a:solidFill>
            <a:prstDash val="solid"/>
            <a:round/>
            <a:headEnd type="none" w="sm" len="sm"/>
            <a:tailEnd type="none" w="sm" len="sm"/>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811" name="Google Shape;811;p94"/>
          <p:cNvSpPr/>
          <p:nvPr/>
        </p:nvSpPr>
        <p:spPr>
          <a:xfrm>
            <a:off x="7662150" y="0"/>
            <a:ext cx="1481700" cy="186600"/>
          </a:xfrm>
          <a:prstGeom prst="rect">
            <a:avLst/>
          </a:prstGeom>
          <a:solidFill>
            <a:srgbClr val="0863D6"/>
          </a:solidFill>
          <a:ln w="9525" cap="flat" cmpd="sng">
            <a:solidFill>
              <a:srgbClr val="0764D6"/>
            </a:solidFill>
            <a:prstDash val="solid"/>
            <a:round/>
            <a:headEnd type="none" w="sm" len="sm"/>
            <a:tailEnd type="none" w="sm" len="sm"/>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812" name="Google Shape;812;p94"/>
          <p:cNvSpPr txBox="1"/>
          <p:nvPr/>
        </p:nvSpPr>
        <p:spPr>
          <a:xfrm>
            <a:off x="233489" y="180950"/>
            <a:ext cx="8544900"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s" sz="1400" b="0" i="0" u="none" strike="noStrike" cap="none">
                <a:solidFill>
                  <a:schemeClr val="lt1"/>
                </a:solidFill>
                <a:highlight>
                  <a:srgbClr val="0764D6"/>
                </a:highlight>
                <a:latin typeface="Mulish SemiBold"/>
                <a:ea typeface="Mulish SemiBold"/>
                <a:cs typeface="Mulish SemiBold"/>
                <a:sym typeface="Mulish SemiBold"/>
              </a:rPr>
              <a:t>EL COSTO DE LAS PRUEBAS DE DIAGNÓSTICO</a:t>
            </a:r>
            <a:endParaRPr sz="1400" b="0" i="0" u="none" strike="noStrike" cap="none" dirty="0">
              <a:solidFill>
                <a:schemeClr val="lt1"/>
              </a:solidFill>
              <a:highlight>
                <a:srgbClr val="0764D6"/>
              </a:highlight>
              <a:latin typeface="Mulish SemiBold"/>
              <a:ea typeface="Mulish SemiBold"/>
              <a:cs typeface="Mulish SemiBold"/>
              <a:sym typeface="Mulish SemiBold"/>
            </a:endParaRPr>
          </a:p>
        </p:txBody>
      </p:sp>
      <p:sp>
        <p:nvSpPr>
          <p:cNvPr id="813" name="Google Shape;813;p94"/>
          <p:cNvSpPr txBox="1"/>
          <p:nvPr/>
        </p:nvSpPr>
        <p:spPr>
          <a:xfrm>
            <a:off x="502875" y="1460850"/>
            <a:ext cx="4822500" cy="3693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1000"/>
              </a:spcAft>
              <a:buClr>
                <a:srgbClr val="000000"/>
              </a:buClr>
              <a:buSzPts val="1200"/>
              <a:buFont typeface="Arial"/>
              <a:buNone/>
            </a:pPr>
            <a:r>
              <a:rPr lang="es" sz="1200" b="0" i="0" u="none" strike="noStrike" cap="none">
                <a:solidFill>
                  <a:srgbClr val="032C52"/>
                </a:solidFill>
                <a:latin typeface="Mulish ExtraBold"/>
                <a:ea typeface="Mulish ExtraBold"/>
                <a:cs typeface="Mulish ExtraBold"/>
                <a:sym typeface="Mulish ExtraBold"/>
              </a:rPr>
              <a:t>.</a:t>
            </a:r>
            <a:endParaRPr sz="900" b="0" i="0" u="none" strike="noStrike" cap="none" dirty="0">
              <a:solidFill>
                <a:srgbClr val="032C52"/>
              </a:solidFill>
              <a:latin typeface="Mulish ExtraBold"/>
              <a:ea typeface="Mulish ExtraBold"/>
              <a:cs typeface="Mulish ExtraBold"/>
              <a:sym typeface="Mulish ExtraBold"/>
            </a:endParaRPr>
          </a:p>
        </p:txBody>
      </p:sp>
      <p:sp>
        <p:nvSpPr>
          <p:cNvPr id="814" name="Google Shape;814;p94"/>
          <p:cNvSpPr txBox="1"/>
          <p:nvPr/>
        </p:nvSpPr>
        <p:spPr>
          <a:xfrm>
            <a:off x="3317413" y="1870487"/>
            <a:ext cx="2146022" cy="2934106"/>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s" sz="900" b="0" i="0" u="none" strike="noStrike" cap="none" dirty="0">
                <a:solidFill>
                  <a:srgbClr val="032C52"/>
                </a:solidFill>
                <a:latin typeface="Nunito"/>
                <a:ea typeface="Nunito"/>
                <a:cs typeface="Nunito"/>
                <a:sym typeface="Nunito"/>
              </a:rPr>
              <a:t>Cuando las pruebas de diagnóstico de calidad garantizada se venden a través del sector privado, se suministran a través de agentes de salud comunitarios o se autoadministran, hay más probabilidades de que los usuarios puedan utilizarlas correctamente y de que los </a:t>
            </a:r>
            <a:r>
              <a:rPr lang="es" sz="900" b="1" i="0" u="none" strike="noStrike" cap="none" dirty="0">
                <a:solidFill>
                  <a:srgbClr val="032C52"/>
                </a:solidFill>
                <a:latin typeface="Nunito"/>
                <a:ea typeface="Nunito"/>
                <a:cs typeface="Nunito"/>
                <a:sym typeface="Nunito"/>
              </a:rPr>
              <a:t>resultados sean fiables</a:t>
            </a:r>
            <a:r>
              <a:rPr lang="es" sz="900" b="0" i="0" u="none" strike="noStrike" cap="none" dirty="0">
                <a:solidFill>
                  <a:srgbClr val="032C52"/>
                </a:solidFill>
                <a:latin typeface="Nunito"/>
                <a:ea typeface="Nunito"/>
                <a:cs typeface="Nunito"/>
                <a:sym typeface="Nunito"/>
              </a:rPr>
              <a:t>.</a:t>
            </a:r>
            <a:endParaRPr sz="90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000"/>
              <a:buFont typeface="Arial"/>
              <a:buNone/>
            </a:pPr>
            <a:r>
              <a:rPr lang="es" sz="900" b="0" i="0" u="none" strike="noStrike" cap="none" dirty="0">
                <a:solidFill>
                  <a:srgbClr val="032C52"/>
                </a:solidFill>
                <a:latin typeface="Nunito"/>
                <a:ea typeface="Nunito"/>
                <a:cs typeface="Nunito"/>
                <a:sym typeface="Nunito"/>
              </a:rPr>
              <a:t>Acelerar la aprobación de las pruebas de diagnóstico aprobadas por organismos de reglamentación rigurosos </a:t>
            </a:r>
            <a:r>
              <a:rPr lang="es" sz="900" b="1" i="0" u="none" strike="noStrike" cap="none" dirty="0">
                <a:solidFill>
                  <a:srgbClr val="032C52"/>
                </a:solidFill>
                <a:latin typeface="Nunito"/>
                <a:ea typeface="Nunito"/>
                <a:cs typeface="Nunito"/>
                <a:sym typeface="Nunito"/>
              </a:rPr>
              <a:t>permite a los sistemas sanitarios aumentar la disponibilidad de pruebas de calidad </a:t>
            </a:r>
            <a:r>
              <a:rPr lang="es" sz="900" b="0" i="0" u="none" strike="noStrike" cap="none" dirty="0">
                <a:solidFill>
                  <a:srgbClr val="032C52"/>
                </a:solidFill>
                <a:latin typeface="Nunito"/>
                <a:ea typeface="Nunito"/>
                <a:cs typeface="Nunito"/>
                <a:sym typeface="Nunito"/>
              </a:rPr>
              <a:t>garantizada tomando en consideración tanto los requisitos locales como los mundiales. </a:t>
            </a:r>
            <a:endParaRPr sz="900" b="0" i="0" u="none" strike="noStrike" cap="none" dirty="0">
              <a:solidFill>
                <a:srgbClr val="032C52"/>
              </a:solidFill>
              <a:latin typeface="Nunito"/>
              <a:ea typeface="Nunito"/>
              <a:cs typeface="Nunito"/>
              <a:sym typeface="Nunito"/>
            </a:endParaRPr>
          </a:p>
        </p:txBody>
      </p:sp>
      <p:sp>
        <p:nvSpPr>
          <p:cNvPr id="815" name="Google Shape;815;p94"/>
          <p:cNvSpPr txBox="1"/>
          <p:nvPr/>
        </p:nvSpPr>
        <p:spPr>
          <a:xfrm>
            <a:off x="5836235" y="2735008"/>
            <a:ext cx="3103500" cy="23397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s" b="1" i="1" u="none" strike="noStrike" cap="none" dirty="0">
                <a:solidFill>
                  <a:schemeClr val="lt1"/>
                </a:solidFill>
                <a:latin typeface="Calibri"/>
                <a:ea typeface="Calibri"/>
                <a:cs typeface="Calibri"/>
                <a:sym typeface="Calibri"/>
              </a:rPr>
              <a:t>“Es contraproducente incrementar el acceso a pruebas de diagnóstico de baja calidad. No solo pueden causar daños a los pacientes, sino que también es posible que menoscaben la confianza de los profesionales y que, en consecuencia, dejen de utilizar aquello que consideran de poco valor para la atención clínica”. </a:t>
            </a:r>
            <a:endParaRPr b="1"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s" sz="1100" b="0" i="1" u="none" strike="noStrike" cap="none" dirty="0">
                <a:solidFill>
                  <a:schemeClr val="lt1"/>
                </a:solidFill>
                <a:latin typeface="Calibri"/>
                <a:ea typeface="Calibri"/>
                <a:cs typeface="Calibri"/>
                <a:sym typeface="Calibri"/>
              </a:rPr>
              <a:t>–</a:t>
            </a:r>
            <a:r>
              <a:rPr lang="en" sz="1100" b="0" i="1" u="none" strike="noStrike" cap="none" dirty="0">
                <a:solidFill>
                  <a:schemeClr val="lt1"/>
                </a:solidFill>
                <a:latin typeface="Calibri"/>
                <a:ea typeface="Calibri"/>
                <a:cs typeface="Calibri"/>
                <a:sym typeface="Calibri"/>
              </a:rPr>
              <a:t>The Lancet, 2021.</a:t>
            </a:r>
            <a:endParaRPr sz="1200" b="0" i="1" u="none" strike="noStrike" cap="none" dirty="0">
              <a:solidFill>
                <a:schemeClr val="lt1"/>
              </a:solidFill>
              <a:latin typeface="Calibri"/>
              <a:ea typeface="Calibri"/>
              <a:cs typeface="Calibri"/>
              <a:sym typeface="Calibri"/>
            </a:endParaRPr>
          </a:p>
        </p:txBody>
      </p:sp>
      <p:sp>
        <p:nvSpPr>
          <p:cNvPr id="816" name="Google Shape;816;p94"/>
          <p:cNvSpPr txBox="1"/>
          <p:nvPr/>
        </p:nvSpPr>
        <p:spPr>
          <a:xfrm>
            <a:off x="-100" y="4646245"/>
            <a:ext cx="8433000" cy="3693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032C52"/>
                </a:solidFill>
                <a:latin typeface="Mulish Light"/>
                <a:ea typeface="Mulish Light"/>
                <a:cs typeface="Mulish Light"/>
                <a:sym typeface="Mulish Light"/>
              </a:rPr>
              <a:t>Referencia: </a:t>
            </a:r>
            <a:endParaRPr sz="600" b="0" i="0" u="none" strike="noStrike" cap="none" dirty="0">
              <a:solidFill>
                <a:srgbClr val="032C52"/>
              </a:solidFill>
              <a:latin typeface="Mulish Light"/>
              <a:ea typeface="Mulish Light"/>
              <a:cs typeface="Mulish Light"/>
              <a:sym typeface="Mulish Light"/>
            </a:endParaRPr>
          </a:p>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032C52"/>
                </a:solidFill>
                <a:latin typeface="Mulish Light"/>
                <a:ea typeface="Mulish Light"/>
                <a:cs typeface="Mulish Light"/>
                <a:sym typeface="Mulish Light"/>
              </a:rPr>
              <a:t>“Lancet Commission on Diagnostics: transforming access to diagnostics”</a:t>
            </a:r>
            <a:r>
              <a:rPr lang="en" sz="600" b="0" i="1" u="none" strike="noStrike" cap="none">
                <a:solidFill>
                  <a:srgbClr val="032C52"/>
                </a:solidFill>
                <a:latin typeface="Mulish Light"/>
                <a:ea typeface="Mulish Light"/>
                <a:cs typeface="Mulish Light"/>
                <a:sym typeface="Mulish Light"/>
              </a:rPr>
              <a:t> </a:t>
            </a:r>
            <a:r>
              <a:rPr lang="en" sz="600" b="0" i="0" u="none" strike="noStrike" cap="none">
                <a:solidFill>
                  <a:srgbClr val="032C52"/>
                </a:solidFill>
                <a:latin typeface="Mulish Light"/>
                <a:ea typeface="Mulish Light"/>
                <a:cs typeface="Mulish Light"/>
                <a:sym typeface="Mulish Light"/>
              </a:rPr>
              <a:t>(2021).</a:t>
            </a:r>
            <a:endParaRPr sz="600" b="0" i="0" u="none" strike="noStrike" cap="none" dirty="0">
              <a:solidFill>
                <a:srgbClr val="032C52"/>
              </a:solidFill>
              <a:latin typeface="Mulish Light"/>
              <a:ea typeface="Mulish Light"/>
              <a:cs typeface="Mulish Light"/>
              <a:sym typeface="Mulish Light"/>
            </a:endParaRPr>
          </a:p>
        </p:txBody>
      </p:sp>
      <p:pic>
        <p:nvPicPr>
          <p:cNvPr id="817" name="Google Shape;817;p94"/>
          <p:cNvPicPr preferRelativeResize="0"/>
          <p:nvPr/>
        </p:nvPicPr>
        <p:blipFill rotWithShape="1">
          <a:blip r:embed="rId3">
            <a:alphaModFix/>
          </a:blip>
          <a:srcRect l="30972" b="23977"/>
          <a:stretch/>
        </p:blipFill>
        <p:spPr>
          <a:xfrm>
            <a:off x="5667600" y="0"/>
            <a:ext cx="3476398" cy="2551874"/>
          </a:xfrm>
          <a:prstGeom prst="rect">
            <a:avLst/>
          </a:prstGeom>
          <a:noFill/>
          <a:ln>
            <a:noFill/>
          </a:ln>
        </p:spPr>
      </p:pic>
      <p:sp>
        <p:nvSpPr>
          <p:cNvPr id="818" name="Google Shape;818;p94"/>
          <p:cNvSpPr txBox="1"/>
          <p:nvPr/>
        </p:nvSpPr>
        <p:spPr>
          <a:xfrm>
            <a:off x="5667608" y="2307989"/>
            <a:ext cx="3000000" cy="292500"/>
          </a:xfrm>
          <a:prstGeom prst="rect">
            <a:avLst/>
          </a:prstGeom>
          <a:noFill/>
          <a:ln>
            <a:noFill/>
          </a:ln>
        </p:spPr>
        <p:txBody>
          <a:bodyPr spcFirstLastPara="1" wrap="square" lIns="91425" tIns="91425" rIns="91425" bIns="91425" rtlCol="0" anchor="t" anchorCtr="0">
            <a:spAutoFit/>
          </a:bodyPr>
          <a:lstStyle/>
          <a:p>
            <a:pPr marL="0" lvl="0" indent="0" algn="l" rtl="0">
              <a:spcBef>
                <a:spcPts val="0"/>
              </a:spcBef>
              <a:spcAft>
                <a:spcPts val="0"/>
              </a:spcAft>
              <a:buNone/>
            </a:pPr>
            <a:r>
              <a:rPr lang="es" sz="700">
                <a:solidFill>
                  <a:srgbClr val="EDDFD1"/>
                </a:solidFill>
                <a:highlight>
                  <a:srgbClr val="21140C"/>
                </a:highlight>
                <a:latin typeface="Mulish"/>
                <a:ea typeface="Mulish"/>
                <a:cs typeface="Mulish"/>
                <a:sym typeface="Mulish"/>
              </a:rPr>
              <a:t>Fotografía: Unsplash</a:t>
            </a:r>
            <a:endParaRPr sz="700" dirty="0">
              <a:solidFill>
                <a:srgbClr val="EDDFD1"/>
              </a:solidFill>
              <a:highlight>
                <a:srgbClr val="21140C"/>
              </a:highlight>
              <a:latin typeface="Mulish"/>
              <a:ea typeface="Mulish"/>
              <a:cs typeface="Mulish"/>
              <a:sym typeface="Mulish"/>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7931D"/>
        </a:solidFill>
        <a:effectLst/>
      </p:bgPr>
    </p:bg>
    <p:spTree>
      <p:nvGrpSpPr>
        <p:cNvPr id="1" name="Shape 822"/>
        <p:cNvGrpSpPr/>
        <p:nvPr/>
      </p:nvGrpSpPr>
      <p:grpSpPr>
        <a:xfrm>
          <a:off x="0" y="0"/>
          <a:ext cx="0" cy="0"/>
          <a:chOff x="0" y="0"/>
          <a:chExt cx="0" cy="0"/>
        </a:xfrm>
      </p:grpSpPr>
      <p:sp>
        <p:nvSpPr>
          <p:cNvPr id="823" name="Google Shape;823;p95"/>
          <p:cNvSpPr txBox="1"/>
          <p:nvPr/>
        </p:nvSpPr>
        <p:spPr>
          <a:xfrm>
            <a:off x="599250" y="2374200"/>
            <a:ext cx="5096700" cy="22164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3000"/>
              <a:buFont typeface="Arial"/>
              <a:buNone/>
            </a:pPr>
            <a:endParaRPr sz="2400" b="0" i="0" u="none" strike="noStrike" cap="none" dirty="0">
              <a:solidFill>
                <a:schemeClr val="lt1"/>
              </a:solidFill>
              <a:latin typeface="Mulish Black"/>
              <a:ea typeface="Mulish Black"/>
              <a:cs typeface="Mulish Black"/>
              <a:sym typeface="Mulish Black"/>
            </a:endParaRPr>
          </a:p>
          <a:p>
            <a:pPr marL="0" marR="0" lvl="0" indent="0" algn="l" rtl="0">
              <a:lnSpc>
                <a:spcPct val="100000"/>
              </a:lnSpc>
              <a:spcBef>
                <a:spcPts val="0"/>
              </a:spcBef>
              <a:spcAft>
                <a:spcPts val="0"/>
              </a:spcAft>
              <a:buClr>
                <a:srgbClr val="000000"/>
              </a:buClr>
              <a:buSzPts val="3000"/>
              <a:buFont typeface="Arial"/>
              <a:buNone/>
            </a:pPr>
            <a:r>
              <a:rPr lang="es" sz="2700">
                <a:solidFill>
                  <a:schemeClr val="lt1"/>
                </a:solidFill>
                <a:latin typeface="Mulish"/>
                <a:ea typeface="Mulish"/>
                <a:cs typeface="Mulish"/>
                <a:sym typeface="Mulish"/>
              </a:rPr>
              <a:t>Casos significativos e interesantes de todo el mundo, que muestran </a:t>
            </a:r>
            <a:r>
              <a:rPr lang="es" sz="2700">
                <a:solidFill>
                  <a:schemeClr val="lt1"/>
                </a:solidFill>
                <a:latin typeface="Mulish Black"/>
                <a:ea typeface="Mulish Black"/>
                <a:cs typeface="Mulish Black"/>
                <a:sym typeface="Mulish Black"/>
              </a:rPr>
              <a:t>la repercusión y la importancia de las pruebas de diagnóstico</a:t>
            </a:r>
            <a:r>
              <a:rPr lang="es" sz="2700">
                <a:solidFill>
                  <a:schemeClr val="lt1"/>
                </a:solidFill>
                <a:latin typeface="Mulish"/>
                <a:ea typeface="Mulish"/>
                <a:cs typeface="Mulish"/>
                <a:sym typeface="Mulish"/>
              </a:rPr>
              <a:t>.</a:t>
            </a:r>
            <a:endParaRPr sz="2700" b="0" i="0" u="none" strike="noStrike" cap="none" dirty="0">
              <a:solidFill>
                <a:schemeClr val="lt1"/>
              </a:solidFill>
              <a:latin typeface="Mulish Black"/>
              <a:ea typeface="Mulish Black"/>
              <a:cs typeface="Mulish Black"/>
              <a:sym typeface="Mulish Black"/>
            </a:endParaRPr>
          </a:p>
        </p:txBody>
      </p:sp>
      <p:sp>
        <p:nvSpPr>
          <p:cNvPr id="824" name="Google Shape;824;p95"/>
          <p:cNvSpPr txBox="1"/>
          <p:nvPr/>
        </p:nvSpPr>
        <p:spPr>
          <a:xfrm>
            <a:off x="599250" y="925537"/>
            <a:ext cx="7360500"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5300"/>
              <a:buFont typeface="Arial"/>
              <a:buNone/>
            </a:pPr>
            <a:r>
              <a:rPr lang="es" sz="6500">
                <a:solidFill>
                  <a:schemeClr val="lt1"/>
                </a:solidFill>
                <a:latin typeface="Mulish Black"/>
                <a:ea typeface="Mulish Black"/>
                <a:cs typeface="Mulish Black"/>
                <a:sym typeface="Mulish Black"/>
              </a:rPr>
              <a:t>Estudios</a:t>
            </a:r>
            <a:endParaRPr sz="6500" dirty="0">
              <a:solidFill>
                <a:schemeClr val="lt1"/>
              </a:solidFill>
              <a:latin typeface="Mulish Black"/>
              <a:ea typeface="Mulish Black"/>
              <a:cs typeface="Mulish Black"/>
              <a:sym typeface="Mulish Black"/>
            </a:endParaRPr>
          </a:p>
          <a:p>
            <a:pPr marL="0" marR="0" lvl="0" indent="0" algn="l" rtl="0">
              <a:lnSpc>
                <a:spcPct val="90000"/>
              </a:lnSpc>
              <a:spcBef>
                <a:spcPts val="0"/>
              </a:spcBef>
              <a:spcAft>
                <a:spcPts val="0"/>
              </a:spcAft>
              <a:buClr>
                <a:srgbClr val="000000"/>
              </a:buClr>
              <a:buSzPts val="5300"/>
              <a:buFont typeface="Arial"/>
              <a:buNone/>
            </a:pPr>
            <a:r>
              <a:rPr lang="es" sz="6500">
                <a:solidFill>
                  <a:schemeClr val="lt1"/>
                </a:solidFill>
                <a:latin typeface="Mulish Black"/>
                <a:ea typeface="Mulish Black"/>
                <a:cs typeface="Mulish Black"/>
                <a:sym typeface="Mulish Black"/>
              </a:rPr>
              <a:t>de caso</a:t>
            </a:r>
            <a:endParaRPr sz="6500" dirty="0">
              <a:solidFill>
                <a:schemeClr val="lt1"/>
              </a:solidFill>
              <a:latin typeface="Mulish Black"/>
              <a:ea typeface="Mulish Black"/>
              <a:cs typeface="Mulish Black"/>
              <a:sym typeface="Mulish Black"/>
            </a:endParaRPr>
          </a:p>
        </p:txBody>
      </p:sp>
      <p:sp>
        <p:nvSpPr>
          <p:cNvPr id="825" name="Google Shape;825;p95"/>
          <p:cNvSpPr/>
          <p:nvPr/>
        </p:nvSpPr>
        <p:spPr>
          <a:xfrm>
            <a:off x="599243" y="-533600"/>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826" name="Google Shape;826;p95"/>
          <p:cNvSpPr/>
          <p:nvPr/>
        </p:nvSpPr>
        <p:spPr>
          <a:xfrm>
            <a:off x="3319800"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827" name="Google Shape;827;p95"/>
          <p:cNvSpPr/>
          <p:nvPr/>
        </p:nvSpPr>
        <p:spPr>
          <a:xfrm>
            <a:off x="6040356"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828" name="Google Shape;828;p95"/>
          <p:cNvPicPr preferRelativeResize="0"/>
          <p:nvPr/>
        </p:nvPicPr>
        <p:blipFill>
          <a:blip r:embed="rId3">
            <a:alphaModFix/>
          </a:blip>
          <a:stretch>
            <a:fillRect/>
          </a:stretch>
        </p:blipFill>
        <p:spPr>
          <a:xfrm>
            <a:off x="5162550" y="310275"/>
            <a:ext cx="3638550" cy="35789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70B548"/>
        </a:solidFill>
        <a:effectLst/>
      </p:bgPr>
    </p:bg>
    <p:spTree>
      <p:nvGrpSpPr>
        <p:cNvPr id="1" name="Shape 832"/>
        <p:cNvGrpSpPr/>
        <p:nvPr/>
      </p:nvGrpSpPr>
      <p:grpSpPr>
        <a:xfrm>
          <a:off x="0" y="0"/>
          <a:ext cx="0" cy="0"/>
          <a:chOff x="0" y="0"/>
          <a:chExt cx="0" cy="0"/>
        </a:xfrm>
      </p:grpSpPr>
      <p:pic>
        <p:nvPicPr>
          <p:cNvPr id="833" name="Google Shape;833;p96"/>
          <p:cNvPicPr preferRelativeResize="0"/>
          <p:nvPr/>
        </p:nvPicPr>
        <p:blipFill rotWithShape="1">
          <a:blip r:embed="rId3">
            <a:alphaModFix/>
          </a:blip>
          <a:srcRect l="10833" r="23190"/>
          <a:stretch/>
        </p:blipFill>
        <p:spPr>
          <a:xfrm>
            <a:off x="0" y="13275"/>
            <a:ext cx="5695949" cy="5130225"/>
          </a:xfrm>
          <a:prstGeom prst="rect">
            <a:avLst/>
          </a:prstGeom>
          <a:noFill/>
          <a:ln>
            <a:noFill/>
          </a:ln>
        </p:spPr>
      </p:pic>
      <p:sp>
        <p:nvSpPr>
          <p:cNvPr id="834" name="Google Shape;834;p96"/>
          <p:cNvSpPr txBox="1"/>
          <p:nvPr/>
        </p:nvSpPr>
        <p:spPr>
          <a:xfrm>
            <a:off x="278859" y="839446"/>
            <a:ext cx="3530400" cy="954300"/>
          </a:xfrm>
          <a:prstGeom prst="rect">
            <a:avLst/>
          </a:prstGeom>
          <a:noFill/>
          <a:ln>
            <a:noFill/>
          </a:ln>
        </p:spPr>
        <p:txBody>
          <a:bodyPr spcFirstLastPara="1" wrap="square" lIns="0" tIns="91425" rIns="91425" bIns="91425" rtlCol="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s" sz="1000" b="0" i="1" u="none" strike="noStrike" cap="none">
                <a:solidFill>
                  <a:schemeClr val="lt1"/>
                </a:solidFill>
                <a:highlight>
                  <a:srgbClr val="70B548"/>
                </a:highlight>
                <a:latin typeface="Nunito"/>
                <a:ea typeface="Nunito"/>
                <a:cs typeface="Nunito"/>
                <a:sym typeface="Nunito"/>
              </a:rPr>
              <a:t>“A medida que la COVID-19 comenzó a propagarse, quedó claro que esta comunidad móvil, dedicada a la minería y compuesta mayormente por mineros de oro migrantes del Brasil, [...] habría tenido que viajar durante horas para llegar a una clínica, lo cual no resultaba práctico ni realista”.</a:t>
            </a:r>
            <a:endParaRPr sz="1000" b="0" i="1" u="none" strike="noStrike" cap="none" dirty="0">
              <a:solidFill>
                <a:schemeClr val="lt1"/>
              </a:solidFill>
              <a:highlight>
                <a:srgbClr val="70B548"/>
              </a:highlight>
              <a:latin typeface="Nunito"/>
              <a:ea typeface="Nunito"/>
              <a:cs typeface="Nunito"/>
              <a:sym typeface="Nunito"/>
            </a:endParaRPr>
          </a:p>
        </p:txBody>
      </p:sp>
      <p:sp>
        <p:nvSpPr>
          <p:cNvPr id="835" name="Google Shape;835;p96"/>
          <p:cNvSpPr txBox="1"/>
          <p:nvPr/>
        </p:nvSpPr>
        <p:spPr>
          <a:xfrm>
            <a:off x="5887950" y="322725"/>
            <a:ext cx="2859300" cy="8313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 i="0" u="none" strike="noStrike" cap="none" dirty="0">
                <a:solidFill>
                  <a:srgbClr val="70B548"/>
                </a:solidFill>
                <a:highlight>
                  <a:schemeClr val="lt1"/>
                </a:highlight>
                <a:latin typeface="Mulish"/>
                <a:ea typeface="Mulish"/>
                <a:cs typeface="Mulish"/>
                <a:sym typeface="Mulish"/>
              </a:rPr>
              <a:t>EL CASO DE SURINAME</a:t>
            </a:r>
            <a:r>
              <a:rPr lang="es" dirty="0">
                <a:solidFill>
                  <a:srgbClr val="70B548"/>
                </a:solidFill>
                <a:highlight>
                  <a:schemeClr val="lt1"/>
                </a:highlight>
                <a:latin typeface="Mulish"/>
                <a:ea typeface="Mulish"/>
                <a:cs typeface="Mulish"/>
                <a:sym typeface="Mulish"/>
              </a:rPr>
              <a:t> </a:t>
            </a:r>
          </a:p>
          <a:p>
            <a:pPr marL="0" marR="0" lvl="0" indent="0" algn="l" rtl="0">
              <a:lnSpc>
                <a:spcPct val="100000"/>
              </a:lnSpc>
              <a:spcBef>
                <a:spcPts val="0"/>
              </a:spcBef>
              <a:spcAft>
                <a:spcPts val="0"/>
              </a:spcAft>
              <a:buClr>
                <a:srgbClr val="000000"/>
              </a:buClr>
              <a:buSzPts val="2400"/>
              <a:buFont typeface="Arial"/>
              <a:buNone/>
            </a:pPr>
            <a:r>
              <a:rPr lang="es" sz="2800" b="0" i="0" u="none" strike="noStrike" cap="none" dirty="0">
                <a:solidFill>
                  <a:schemeClr val="lt1"/>
                </a:solidFill>
                <a:latin typeface="Mulish Black"/>
                <a:ea typeface="Mulish Black"/>
                <a:cs typeface="Mulish Black"/>
                <a:sym typeface="Mulish Black"/>
              </a:rPr>
              <a:t>EL PROBLEMA</a:t>
            </a:r>
            <a:endParaRPr sz="2800" b="0" i="0" u="none" strike="noStrike" cap="none" dirty="0">
              <a:solidFill>
                <a:schemeClr val="lt1"/>
              </a:solidFill>
              <a:latin typeface="Nunito"/>
              <a:ea typeface="Nunito"/>
              <a:cs typeface="Nunito"/>
              <a:sym typeface="Nunito"/>
            </a:endParaRPr>
          </a:p>
        </p:txBody>
      </p:sp>
      <p:sp>
        <p:nvSpPr>
          <p:cNvPr id="836" name="Google Shape;836;p96"/>
          <p:cNvSpPr txBox="1"/>
          <p:nvPr/>
        </p:nvSpPr>
        <p:spPr>
          <a:xfrm>
            <a:off x="5887950" y="1229250"/>
            <a:ext cx="3103800" cy="28425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 sz="1200" b="0" i="0" u="none" strike="noStrike" cap="none" dirty="0">
                <a:solidFill>
                  <a:schemeClr val="lt1"/>
                </a:solidFill>
                <a:latin typeface="Nunito"/>
                <a:ea typeface="Nunito"/>
                <a:cs typeface="Nunito"/>
                <a:sym typeface="Nunito"/>
              </a:rPr>
              <a:t>En marzo de 2020, la propagación de la COVID-19 en Suriname comenzó a afectar a comunidades móviles dedicadas a la extracción de oro que procedían principalmente del Brasil. </a:t>
            </a:r>
            <a:endParaRPr sz="1200" b="0" i="0" u="none" strike="noStrike" cap="none" dirty="0">
              <a:solidFill>
                <a:schemeClr val="lt1"/>
              </a:solidFill>
              <a:latin typeface="Nunito"/>
              <a:ea typeface="Nunito"/>
              <a:cs typeface="Nunito"/>
              <a:sym typeface="Nunito"/>
            </a:endParaRPr>
          </a:p>
          <a:p>
            <a:pPr marL="0" marR="0" lvl="0" indent="0" algn="l" rtl="0">
              <a:lnSpc>
                <a:spcPct val="100000"/>
              </a:lnSpc>
              <a:spcBef>
                <a:spcPts val="1000"/>
              </a:spcBef>
              <a:spcAft>
                <a:spcPts val="0"/>
              </a:spcAft>
              <a:buClr>
                <a:srgbClr val="000000"/>
              </a:buClr>
              <a:buSzPts val="1200"/>
              <a:buFont typeface="Arial"/>
              <a:buNone/>
            </a:pPr>
            <a:r>
              <a:rPr lang="es" sz="1200" b="0" i="0" u="none" strike="noStrike" cap="none" dirty="0">
                <a:solidFill>
                  <a:schemeClr val="lt1"/>
                </a:solidFill>
                <a:latin typeface="Nunito"/>
                <a:ea typeface="Nunito"/>
                <a:cs typeface="Nunito"/>
                <a:sym typeface="Nunito"/>
              </a:rPr>
              <a:t>Los miembros de la comunidad no contaron con acceso a pruebas de diagnóstico porque </a:t>
            </a:r>
            <a:r>
              <a:rPr lang="es" sz="1200" b="1" i="0" u="none" strike="noStrike" cap="none" dirty="0">
                <a:solidFill>
                  <a:srgbClr val="70B548"/>
                </a:solidFill>
                <a:highlight>
                  <a:schemeClr val="lt1"/>
                </a:highlight>
                <a:latin typeface="Nunito"/>
                <a:ea typeface="Nunito"/>
                <a:cs typeface="Nunito"/>
                <a:sym typeface="Nunito"/>
              </a:rPr>
              <a:t>las clínicas más cercanas se encontraban a muchas horas de distancia</a:t>
            </a:r>
            <a:r>
              <a:rPr lang="es" sz="1200" b="0" i="0" u="none" strike="noStrike" cap="none" dirty="0">
                <a:solidFill>
                  <a:schemeClr val="lt1"/>
                </a:solidFill>
                <a:latin typeface="Nunito"/>
                <a:ea typeface="Nunito"/>
                <a:cs typeface="Nunito"/>
                <a:sym typeface="Nunito"/>
              </a:rPr>
              <a:t>. En consecuencia, se sintieron atrapados en sus casas, temiendo por su salud.</a:t>
            </a:r>
            <a:endParaRPr sz="1200" b="0" i="0" u="none" strike="noStrike" cap="none" dirty="0">
              <a:solidFill>
                <a:schemeClr val="lt1"/>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200"/>
              <a:buFont typeface="Arial"/>
              <a:buNone/>
            </a:pPr>
            <a:r>
              <a:rPr lang="es" sz="1200" b="0" i="0" u="none" strike="noStrike" cap="none" dirty="0">
                <a:solidFill>
                  <a:schemeClr val="lt1"/>
                </a:solidFill>
                <a:latin typeface="Nunito"/>
                <a:ea typeface="Nunito"/>
                <a:cs typeface="Nunito"/>
                <a:sym typeface="Nunito"/>
              </a:rPr>
              <a:t>Por si fuera poco, la minería aurífera es una industria clave en Suriname, de modo que la COVID-19 causó estragos económicos en la comunidad y en el país.</a:t>
            </a:r>
            <a:endParaRPr sz="1200" b="0" i="0" u="none" strike="noStrike" cap="none" dirty="0">
              <a:solidFill>
                <a:schemeClr val="lt1"/>
              </a:solidFill>
              <a:latin typeface="Nunito"/>
              <a:ea typeface="Nunito"/>
              <a:cs typeface="Nunito"/>
              <a:sym typeface="Nunito"/>
            </a:endParaRPr>
          </a:p>
        </p:txBody>
      </p:sp>
      <p:sp>
        <p:nvSpPr>
          <p:cNvPr id="837" name="Google Shape;837;p96"/>
          <p:cNvSpPr txBox="1"/>
          <p:nvPr/>
        </p:nvSpPr>
        <p:spPr>
          <a:xfrm>
            <a:off x="5887800" y="4750325"/>
            <a:ext cx="3103800" cy="4617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000000"/>
                </a:solidFill>
                <a:highlight>
                  <a:schemeClr val="lt1"/>
                </a:highlight>
                <a:latin typeface="Nunito Light"/>
                <a:ea typeface="Nunito Light"/>
                <a:cs typeface="Nunito Light"/>
                <a:sym typeface="Nunito Light"/>
              </a:rPr>
              <a:t>Referencia: https://www.unicef.org/stories/reaching-remote-gold-mining-community-suriname-covid-19-testing</a:t>
            </a:r>
            <a:endParaRPr sz="600" b="0" i="0" u="none" strike="noStrike" cap="none" dirty="0">
              <a:solidFill>
                <a:srgbClr val="000000"/>
              </a:solidFill>
              <a:highlight>
                <a:schemeClr val="lt1"/>
              </a:highlight>
              <a:latin typeface="Nunito Light"/>
              <a:ea typeface="Nunito Light"/>
              <a:cs typeface="Nunito Light"/>
              <a:sym typeface="Nunito Light"/>
            </a:endParaRPr>
          </a:p>
        </p:txBody>
      </p:sp>
      <p:sp>
        <p:nvSpPr>
          <p:cNvPr id="838" name="Google Shape;838;p96"/>
          <p:cNvSpPr txBox="1"/>
          <p:nvPr/>
        </p:nvSpPr>
        <p:spPr>
          <a:xfrm rot="-5400000">
            <a:off x="-991625" y="3733650"/>
            <a:ext cx="2291100" cy="307800"/>
          </a:xfrm>
          <a:prstGeom prst="rect">
            <a:avLst/>
          </a:prstGeom>
          <a:noFill/>
          <a:ln>
            <a:noFill/>
          </a:ln>
        </p:spPr>
        <p:txBody>
          <a:bodyPr spcFirstLastPara="1" wrap="square" lIns="91425" tIns="91425" rIns="91425" bIns="91425" rtlCol="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 sz="800" b="0" i="0" u="none" strike="noStrike" cap="none">
                <a:solidFill>
                  <a:schemeClr val="accent4"/>
                </a:solidFill>
                <a:highlight>
                  <a:schemeClr val="accent5"/>
                </a:highlight>
                <a:latin typeface="Mulish"/>
                <a:ea typeface="Mulish"/>
                <a:cs typeface="Mulish"/>
                <a:sym typeface="Mulish"/>
              </a:rPr>
              <a:t>Fotografía de UNICEF</a:t>
            </a:r>
            <a:endParaRPr sz="800" b="0" i="0" u="none" strike="noStrike" cap="none" dirty="0">
              <a:solidFill>
                <a:schemeClr val="accent4"/>
              </a:solidFill>
              <a:highlight>
                <a:schemeClr val="accent5"/>
              </a:highlight>
              <a:latin typeface="Mulish"/>
              <a:ea typeface="Mulish"/>
              <a:cs typeface="Mulish"/>
              <a:sym typeface="Mulish"/>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70B548"/>
        </a:solidFill>
        <a:effectLst/>
      </p:bgPr>
    </p:bg>
    <p:spTree>
      <p:nvGrpSpPr>
        <p:cNvPr id="1" name="Shape 842"/>
        <p:cNvGrpSpPr/>
        <p:nvPr/>
      </p:nvGrpSpPr>
      <p:grpSpPr>
        <a:xfrm>
          <a:off x="0" y="0"/>
          <a:ext cx="0" cy="0"/>
          <a:chOff x="0" y="0"/>
          <a:chExt cx="0" cy="0"/>
        </a:xfrm>
      </p:grpSpPr>
      <p:pic>
        <p:nvPicPr>
          <p:cNvPr id="843" name="Google Shape;843;p97"/>
          <p:cNvPicPr preferRelativeResize="0"/>
          <p:nvPr/>
        </p:nvPicPr>
        <p:blipFill rotWithShape="1">
          <a:blip r:embed="rId3">
            <a:alphaModFix/>
          </a:blip>
          <a:srcRect l="989" r="25182"/>
          <a:stretch/>
        </p:blipFill>
        <p:spPr>
          <a:xfrm>
            <a:off x="25" y="13275"/>
            <a:ext cx="5695949" cy="5143501"/>
          </a:xfrm>
          <a:prstGeom prst="rect">
            <a:avLst/>
          </a:prstGeom>
          <a:noFill/>
          <a:ln>
            <a:noFill/>
          </a:ln>
        </p:spPr>
      </p:pic>
      <p:sp>
        <p:nvSpPr>
          <p:cNvPr id="844" name="Google Shape;844;p9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rtlCol="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a:t>49</a:t>
            </a:fld>
            <a:endParaRPr dirty="0"/>
          </a:p>
        </p:txBody>
      </p:sp>
      <p:sp>
        <p:nvSpPr>
          <p:cNvPr id="845" name="Google Shape;845;p97"/>
          <p:cNvSpPr txBox="1"/>
          <p:nvPr/>
        </p:nvSpPr>
        <p:spPr>
          <a:xfrm>
            <a:off x="141375" y="1968900"/>
            <a:ext cx="2911200" cy="800400"/>
          </a:xfrm>
          <a:prstGeom prst="rect">
            <a:avLst/>
          </a:prstGeom>
          <a:noFill/>
          <a:ln>
            <a:noFill/>
          </a:ln>
        </p:spPr>
        <p:txBody>
          <a:bodyPr spcFirstLastPara="1" wrap="square" lIns="0" tIns="91425" rIns="91425" bIns="91425" rtlCol="0" anchor="t" anchorCtr="0">
            <a:spAutoFit/>
          </a:bodyPr>
          <a:lstStyle/>
          <a:p>
            <a:pPr marL="0" marR="0" lvl="0" indent="0" algn="l" rtl="0">
              <a:lnSpc>
                <a:spcPct val="100000"/>
              </a:lnSpc>
              <a:spcBef>
                <a:spcPts val="0"/>
              </a:spcBef>
              <a:spcAft>
                <a:spcPts val="1000"/>
              </a:spcAft>
              <a:buClr>
                <a:srgbClr val="000000"/>
              </a:buClr>
              <a:buSzPts val="1000"/>
              <a:buFont typeface="Arial"/>
              <a:buNone/>
            </a:pPr>
            <a:r>
              <a:rPr lang="es" sz="1000" b="0" i="1" u="none" strike="noStrike" cap="none">
                <a:solidFill>
                  <a:schemeClr val="accent4"/>
                </a:solidFill>
                <a:highlight>
                  <a:srgbClr val="70B548"/>
                </a:highlight>
                <a:latin typeface="Nunito"/>
                <a:ea typeface="Nunito"/>
                <a:cs typeface="Nunito"/>
                <a:sym typeface="Nunito"/>
              </a:rPr>
              <a:t>“Nos planteamos que, si se podía ofrecer diagnóstico y tratamiento para la malaria, quizá también se podría hacer con otras enfermedades”,</a:t>
            </a:r>
            <a:br>
              <a:rPr lang="en" sz="1000" b="0" i="1" u="none" strike="noStrike" cap="none">
                <a:solidFill>
                  <a:schemeClr val="accent4"/>
                </a:solidFill>
                <a:highlight>
                  <a:srgbClr val="70B548"/>
                </a:highlight>
                <a:latin typeface="Nunito"/>
                <a:ea typeface="Nunito"/>
                <a:cs typeface="Nunito"/>
                <a:sym typeface="Nunito"/>
              </a:rPr>
            </a:br>
            <a:r>
              <a:rPr lang="es" sz="1000" b="0" i="1" u="none" strike="noStrike" cap="none">
                <a:solidFill>
                  <a:schemeClr val="accent4"/>
                </a:solidFill>
                <a:highlight>
                  <a:srgbClr val="70B548"/>
                </a:highlight>
                <a:latin typeface="Nunito"/>
                <a:ea typeface="Nunito"/>
                <a:cs typeface="Nunito"/>
                <a:sym typeface="Nunito"/>
              </a:rPr>
              <a:t>afirma Stephen Vreden.</a:t>
            </a:r>
            <a:endParaRPr sz="1000" b="0" i="1" u="none" strike="noStrike" cap="none" dirty="0">
              <a:solidFill>
                <a:schemeClr val="accent4"/>
              </a:solidFill>
              <a:highlight>
                <a:srgbClr val="70B548"/>
              </a:highlight>
              <a:latin typeface="Nunito"/>
              <a:ea typeface="Nunito"/>
              <a:cs typeface="Nunito"/>
              <a:sym typeface="Nunito"/>
            </a:endParaRPr>
          </a:p>
        </p:txBody>
      </p:sp>
      <p:sp>
        <p:nvSpPr>
          <p:cNvPr id="846" name="Google Shape;846;p97"/>
          <p:cNvSpPr txBox="1"/>
          <p:nvPr/>
        </p:nvSpPr>
        <p:spPr>
          <a:xfrm rot="-5400000">
            <a:off x="-991625" y="3733650"/>
            <a:ext cx="2291100" cy="307800"/>
          </a:xfrm>
          <a:prstGeom prst="rect">
            <a:avLst/>
          </a:prstGeom>
          <a:noFill/>
          <a:ln>
            <a:noFill/>
          </a:ln>
        </p:spPr>
        <p:txBody>
          <a:bodyPr spcFirstLastPara="1" wrap="square" lIns="91425" tIns="91425" rIns="91425" bIns="91425" rtlCol="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 sz="800" b="0" i="0" u="none" strike="noStrike" cap="none">
                <a:solidFill>
                  <a:schemeClr val="accent4"/>
                </a:solidFill>
                <a:highlight>
                  <a:schemeClr val="accent5"/>
                </a:highlight>
                <a:latin typeface="Mulish"/>
                <a:ea typeface="Mulish"/>
                <a:cs typeface="Mulish"/>
                <a:sym typeface="Mulish"/>
              </a:rPr>
              <a:t>Fotografía de UNICEF</a:t>
            </a:r>
            <a:endParaRPr sz="800" b="0" i="0" u="none" strike="noStrike" cap="none" dirty="0">
              <a:solidFill>
                <a:schemeClr val="accent4"/>
              </a:solidFill>
              <a:highlight>
                <a:schemeClr val="accent5"/>
              </a:highlight>
              <a:latin typeface="Mulish"/>
              <a:ea typeface="Mulish"/>
              <a:cs typeface="Mulish"/>
              <a:sym typeface="Mulish"/>
            </a:endParaRPr>
          </a:p>
        </p:txBody>
      </p:sp>
      <p:sp>
        <p:nvSpPr>
          <p:cNvPr id="847" name="Google Shape;847;p97"/>
          <p:cNvSpPr txBox="1"/>
          <p:nvPr/>
        </p:nvSpPr>
        <p:spPr>
          <a:xfrm>
            <a:off x="5887800" y="1080237"/>
            <a:ext cx="2911200" cy="23448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 sz="1200" b="0" i="0" u="none" strike="noStrike" cap="none" dirty="0">
                <a:solidFill>
                  <a:schemeClr val="lt1"/>
                </a:solidFill>
                <a:latin typeface="Nunito"/>
                <a:ea typeface="Nunito"/>
                <a:cs typeface="Nunito"/>
                <a:sym typeface="Nunito"/>
              </a:rPr>
              <a:t>El Ministerio de Salud, tomando como referencia los programas de lucha contra la malaria y motivado por la necesidad de dotar de acceso a estas comunidades remotas, </a:t>
            </a:r>
            <a:r>
              <a:rPr lang="es" sz="1200" b="1" i="0" u="none" strike="noStrike" cap="none" dirty="0">
                <a:solidFill>
                  <a:srgbClr val="70B548"/>
                </a:solidFill>
                <a:highlight>
                  <a:schemeClr val="lt1"/>
                </a:highlight>
                <a:latin typeface="Nunito"/>
                <a:ea typeface="Nunito"/>
                <a:cs typeface="Nunito"/>
                <a:sym typeface="Nunito"/>
              </a:rPr>
              <a:t>movilizó a agentes de salud comunitarios para que les ofrecieran pruebas de diagnóstico</a:t>
            </a:r>
            <a:r>
              <a:rPr lang="es" sz="1200" b="0" i="0" u="none" strike="noStrike" cap="none" dirty="0">
                <a:solidFill>
                  <a:schemeClr val="lt1"/>
                </a:solidFill>
                <a:latin typeface="Nunito"/>
                <a:ea typeface="Nunito"/>
                <a:cs typeface="Nunito"/>
                <a:sym typeface="Nunito"/>
              </a:rPr>
              <a:t>.</a:t>
            </a:r>
            <a:endParaRPr sz="1200" b="1" i="0" u="none" strike="noStrike" cap="none" dirty="0">
              <a:solidFill>
                <a:srgbClr val="70B548"/>
              </a:solidFill>
              <a:highlight>
                <a:schemeClr val="lt1"/>
              </a:highlight>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200"/>
              <a:buFont typeface="Arial"/>
              <a:buNone/>
            </a:pPr>
            <a:r>
              <a:rPr lang="es" sz="1200" b="0" i="0" u="none" strike="noStrike" cap="none" dirty="0">
                <a:solidFill>
                  <a:schemeClr val="lt1"/>
                </a:solidFill>
                <a:latin typeface="Nunito"/>
                <a:ea typeface="Nunito"/>
                <a:cs typeface="Nunito"/>
                <a:sym typeface="Nunito"/>
              </a:rPr>
              <a:t>Se impartió capacitación a los agentes de salud comunitarios, de manera que pudieran realizar pruebas de diagnóstico rápido, interpretar los resultados y combatir la reticencia con respecto a las pruebas. Asimismo, realizaron pruebas de diagnóstico sin importar la condición jurídica de las personas que se encontraban en Suriname.</a:t>
            </a:r>
            <a:endParaRPr sz="1200" b="0" i="0" u="none" strike="noStrike" cap="none" dirty="0">
              <a:solidFill>
                <a:schemeClr val="lt1"/>
              </a:solidFill>
              <a:latin typeface="Nunito"/>
              <a:ea typeface="Nunito"/>
              <a:cs typeface="Nunito"/>
              <a:sym typeface="Nunito"/>
            </a:endParaRPr>
          </a:p>
        </p:txBody>
      </p:sp>
      <p:sp>
        <p:nvSpPr>
          <p:cNvPr id="848" name="Google Shape;848;p97"/>
          <p:cNvSpPr txBox="1"/>
          <p:nvPr/>
        </p:nvSpPr>
        <p:spPr>
          <a:xfrm>
            <a:off x="5887800" y="4750325"/>
            <a:ext cx="3103800" cy="4617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000000"/>
                </a:solidFill>
                <a:highlight>
                  <a:schemeClr val="lt1"/>
                </a:highlight>
                <a:latin typeface="Nunito Light"/>
                <a:ea typeface="Nunito Light"/>
                <a:cs typeface="Nunito Light"/>
                <a:sym typeface="Nunito Light"/>
              </a:rPr>
              <a:t>Referencia: https://www.unicef.org/stories/reaching-remote-gold-mining-community-suriname-covid-19-testing</a:t>
            </a:r>
            <a:endParaRPr sz="600" b="0" i="0" u="none" strike="noStrike" cap="none" dirty="0">
              <a:solidFill>
                <a:srgbClr val="000000"/>
              </a:solidFill>
              <a:highlight>
                <a:schemeClr val="lt1"/>
              </a:highlight>
              <a:latin typeface="Nunito Light"/>
              <a:ea typeface="Nunito Light"/>
              <a:cs typeface="Nunito Light"/>
              <a:sym typeface="Nunito Light"/>
            </a:endParaRPr>
          </a:p>
        </p:txBody>
      </p:sp>
      <p:sp>
        <p:nvSpPr>
          <p:cNvPr id="849" name="Google Shape;849;p97"/>
          <p:cNvSpPr txBox="1"/>
          <p:nvPr/>
        </p:nvSpPr>
        <p:spPr>
          <a:xfrm>
            <a:off x="5907000" y="322725"/>
            <a:ext cx="2859300" cy="8313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 i="0" u="none" strike="noStrike" cap="none">
                <a:solidFill>
                  <a:srgbClr val="70B548"/>
                </a:solidFill>
                <a:highlight>
                  <a:schemeClr val="lt1"/>
                </a:highlight>
                <a:latin typeface="Mulish"/>
                <a:ea typeface="Mulish"/>
                <a:cs typeface="Mulish"/>
                <a:sym typeface="Mulish"/>
              </a:rPr>
              <a:t>EL CASO DE SURINAME</a:t>
            </a:r>
            <a:r>
              <a:rPr lang="es">
                <a:solidFill>
                  <a:srgbClr val="70B548"/>
                </a:solidFill>
                <a:highlight>
                  <a:schemeClr val="lt1"/>
                </a:highlight>
                <a:latin typeface="Mulish"/>
                <a:ea typeface="Mulish"/>
                <a:cs typeface="Mulish"/>
                <a:sym typeface="Mulish"/>
              </a:rPr>
              <a:t> </a:t>
            </a:r>
            <a:endParaRPr dirty="0">
              <a:solidFill>
                <a:srgbClr val="70B548"/>
              </a:solidFill>
              <a:highlight>
                <a:schemeClr val="lt1"/>
              </a:highlight>
              <a:latin typeface="Mulish"/>
              <a:ea typeface="Mulish"/>
              <a:cs typeface="Mulish"/>
              <a:sym typeface="Mulish"/>
            </a:endParaRPr>
          </a:p>
          <a:p>
            <a:pPr marL="0" marR="0" lvl="0" indent="0" algn="l" rtl="0">
              <a:lnSpc>
                <a:spcPct val="100000"/>
              </a:lnSpc>
              <a:spcBef>
                <a:spcPts val="0"/>
              </a:spcBef>
              <a:spcAft>
                <a:spcPts val="0"/>
              </a:spcAft>
              <a:buClr>
                <a:srgbClr val="000000"/>
              </a:buClr>
              <a:buSzPts val="2400"/>
              <a:buFont typeface="Arial"/>
              <a:buNone/>
            </a:pPr>
            <a:r>
              <a:rPr lang="es" sz="2800">
                <a:solidFill>
                  <a:schemeClr val="lt1"/>
                </a:solidFill>
                <a:latin typeface="Mulish Black"/>
                <a:ea typeface="Mulish Black"/>
                <a:cs typeface="Mulish Black"/>
                <a:sym typeface="Mulish Black"/>
              </a:rPr>
              <a:t>SOLUCIÓN</a:t>
            </a:r>
            <a:endParaRPr sz="2800" b="0" i="0" u="none" strike="noStrike" cap="none" dirty="0">
              <a:solidFill>
                <a:schemeClr val="lt1"/>
              </a:solidFill>
              <a:latin typeface="Nunito"/>
              <a:ea typeface="Nunito"/>
              <a:cs typeface="Nunito"/>
              <a:sym typeface="Nuni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6"/>
        <p:cNvGrpSpPr/>
        <p:nvPr/>
      </p:nvGrpSpPr>
      <p:grpSpPr>
        <a:xfrm>
          <a:off x="0" y="0"/>
          <a:ext cx="0" cy="0"/>
          <a:chOff x="0" y="0"/>
          <a:chExt cx="0" cy="0"/>
        </a:xfrm>
      </p:grpSpPr>
      <p:sp>
        <p:nvSpPr>
          <p:cNvPr id="247" name="Google Shape;247;p53"/>
          <p:cNvSpPr txBox="1"/>
          <p:nvPr/>
        </p:nvSpPr>
        <p:spPr>
          <a:xfrm>
            <a:off x="3260724" y="1196663"/>
            <a:ext cx="5726100" cy="35709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 sz="1100" b="1" i="0" u="none" strike="noStrike" cap="none" dirty="0">
                <a:solidFill>
                  <a:srgbClr val="032C52"/>
                </a:solidFill>
                <a:latin typeface="Nunito"/>
                <a:ea typeface="Nunito"/>
                <a:cs typeface="Nunito"/>
                <a:sym typeface="Nunito"/>
              </a:rPr>
              <a:t>Incidencia de la enfermedad</a:t>
            </a:r>
            <a:endParaRPr sz="1100" b="1" dirty="0">
              <a:solidFill>
                <a:srgbClr val="032C52"/>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r>
              <a:rPr lang="es" sz="1100" dirty="0">
                <a:solidFill>
                  <a:srgbClr val="032C52"/>
                </a:solidFill>
                <a:latin typeface="Nunito"/>
                <a:ea typeface="Nunito"/>
                <a:cs typeface="Nunito"/>
                <a:sym typeface="Nunito"/>
              </a:rPr>
              <a:t>xx por cada 100.000 habitantes en 20--</a:t>
            </a:r>
            <a:endParaRPr sz="1100" dirty="0">
              <a:solidFill>
                <a:srgbClr val="032C52"/>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032C52"/>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r>
              <a:rPr lang="es" sz="1100" b="1" i="0" u="none" strike="noStrike" cap="none" dirty="0">
                <a:solidFill>
                  <a:srgbClr val="032C52"/>
                </a:solidFill>
                <a:latin typeface="Nunito"/>
                <a:ea typeface="Nunito"/>
                <a:cs typeface="Nunito"/>
                <a:sym typeface="Nunito"/>
              </a:rPr>
              <a:t>Prevalencia de la enfermedad</a:t>
            </a:r>
            <a:endParaRPr sz="1100" b="1" dirty="0">
              <a:solidFill>
                <a:srgbClr val="032C52"/>
              </a:solidFill>
              <a:latin typeface="Nunito"/>
              <a:ea typeface="Nunito"/>
              <a:cs typeface="Nunito"/>
              <a:sym typeface="Nunito"/>
            </a:endParaRPr>
          </a:p>
          <a:p>
            <a:pPr marL="0" lvl="0" indent="0" algn="l" rtl="0">
              <a:spcBef>
                <a:spcPts val="0"/>
              </a:spcBef>
              <a:spcAft>
                <a:spcPts val="0"/>
              </a:spcAft>
              <a:buClr>
                <a:schemeClr val="dk1"/>
              </a:buClr>
              <a:buSzPts val="1400"/>
              <a:buFont typeface="Arial"/>
              <a:buNone/>
            </a:pPr>
            <a:r>
              <a:rPr lang="es" sz="1100" dirty="0">
                <a:solidFill>
                  <a:srgbClr val="032C52"/>
                </a:solidFill>
                <a:latin typeface="Nunito"/>
                <a:ea typeface="Nunito"/>
                <a:cs typeface="Nunito"/>
                <a:sym typeface="Nunito"/>
              </a:rPr>
              <a:t>xx por cada 100.000 habitantes en 20--</a:t>
            </a:r>
            <a:endParaRPr sz="1100" dirty="0">
              <a:solidFill>
                <a:srgbClr val="032C52"/>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032C52"/>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r>
              <a:rPr lang="es" sz="1100" b="1" i="0" u="none" strike="noStrike" cap="none" dirty="0">
                <a:solidFill>
                  <a:srgbClr val="032C52"/>
                </a:solidFill>
                <a:latin typeface="Nunito"/>
                <a:ea typeface="Nunito"/>
                <a:cs typeface="Nunito"/>
                <a:sym typeface="Nunito"/>
              </a:rPr>
              <a:t>Tipo de pruebas de diagnóstico disponibles</a:t>
            </a:r>
            <a:endParaRPr sz="1100" b="1" dirty="0">
              <a:solidFill>
                <a:srgbClr val="032C52"/>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r>
              <a:rPr lang="es" sz="1100" dirty="0">
                <a:solidFill>
                  <a:srgbClr val="032C52"/>
                </a:solidFill>
                <a:latin typeface="Nunito"/>
                <a:ea typeface="Nunito"/>
                <a:cs typeface="Nunito"/>
                <a:sym typeface="Nunito"/>
              </a:rPr>
              <a:t>Prueba de la tuberculina, análisis de sangre para la detección de la tuberculosis, análisis de esputo para la detección de la tuberculosis</a:t>
            </a:r>
            <a:endParaRPr sz="1100" dirty="0">
              <a:solidFill>
                <a:srgbClr val="032C52"/>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032C52"/>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r>
              <a:rPr lang="es" sz="1100" b="1" i="0" u="none" strike="noStrike" cap="none" dirty="0">
                <a:solidFill>
                  <a:srgbClr val="032C52"/>
                </a:solidFill>
                <a:latin typeface="Nunito"/>
                <a:ea typeface="Nunito"/>
                <a:cs typeface="Nunito"/>
                <a:sym typeface="Nunito"/>
              </a:rPr>
              <a:t>Pruebas de diagnóstico aprobadas a nivel mundial, pero no disponibles en el país</a:t>
            </a:r>
            <a:endParaRPr sz="1100" b="1" i="0" u="none" strike="noStrike" cap="none" dirty="0">
              <a:solidFill>
                <a:srgbClr val="032C52"/>
              </a:solidFill>
              <a:latin typeface="Nunito"/>
              <a:ea typeface="Nunito"/>
              <a:cs typeface="Nunito"/>
              <a:sym typeface="Nunito"/>
            </a:endParaRPr>
          </a:p>
          <a:p>
            <a:pPr marL="0" lvl="0" indent="0" algn="l" rtl="0">
              <a:spcBef>
                <a:spcPts val="0"/>
              </a:spcBef>
              <a:spcAft>
                <a:spcPts val="0"/>
              </a:spcAft>
              <a:buClr>
                <a:schemeClr val="dk1"/>
              </a:buClr>
              <a:buSzPts val="1400"/>
              <a:buFont typeface="Arial"/>
              <a:buNone/>
            </a:pPr>
            <a:r>
              <a:rPr lang="es" sz="1100" dirty="0">
                <a:solidFill>
                  <a:srgbClr val="032C52"/>
                </a:solidFill>
                <a:latin typeface="Nunito"/>
                <a:ea typeface="Nunito"/>
                <a:cs typeface="Nunito"/>
                <a:sym typeface="Nunito"/>
              </a:rPr>
              <a:t>Análisis de esputo</a:t>
            </a:r>
            <a:endParaRPr sz="1100" dirty="0">
              <a:solidFill>
                <a:srgbClr val="032C52"/>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032C52"/>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r>
              <a:rPr lang="es" sz="1100" b="1" i="0" u="none" strike="noStrike" cap="none" dirty="0">
                <a:solidFill>
                  <a:srgbClr val="032C52"/>
                </a:solidFill>
                <a:latin typeface="Nunito"/>
                <a:ea typeface="Nunito"/>
                <a:cs typeface="Nunito"/>
                <a:sym typeface="Nunito"/>
              </a:rPr>
              <a:t>Costo de una prueba de diagnóstico</a:t>
            </a:r>
            <a:endParaRPr sz="1100" b="1" i="0" u="none" strike="noStrike" cap="none" dirty="0">
              <a:solidFill>
                <a:srgbClr val="032C52"/>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r>
              <a:rPr lang="es" sz="1100" dirty="0">
                <a:solidFill>
                  <a:srgbClr val="032C52"/>
                </a:solidFill>
                <a:latin typeface="Nunito"/>
                <a:ea typeface="Nunito"/>
                <a:cs typeface="Nunito"/>
                <a:sym typeface="Nunito"/>
              </a:rPr>
              <a:t>Gratis en ---</a:t>
            </a:r>
            <a:endParaRPr sz="1100" dirty="0">
              <a:solidFill>
                <a:srgbClr val="032C52"/>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r>
              <a:rPr lang="es" sz="1100" dirty="0">
                <a:solidFill>
                  <a:srgbClr val="032C52"/>
                </a:solidFill>
                <a:latin typeface="Nunito"/>
                <a:ea typeface="Nunito"/>
                <a:cs typeface="Nunito"/>
                <a:sym typeface="Nunito"/>
              </a:rPr>
              <a:t>Entre X y X en ---</a:t>
            </a:r>
            <a:endParaRPr sz="1100" dirty="0">
              <a:solidFill>
                <a:srgbClr val="032C52"/>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032C52"/>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r>
              <a:rPr lang="es" sz="1100" b="1" i="0" u="none" strike="noStrike" cap="none" dirty="0">
                <a:solidFill>
                  <a:srgbClr val="032C52"/>
                </a:solidFill>
                <a:latin typeface="Nunito"/>
                <a:ea typeface="Nunito"/>
                <a:cs typeface="Nunito"/>
                <a:sym typeface="Nunito"/>
              </a:rPr>
              <a:t>Dificultades a las que se enfrentan las personas que desean hacerse pruebas</a:t>
            </a:r>
            <a:endParaRPr sz="1100" b="1" i="0" u="none" strike="noStrike" cap="none" dirty="0">
              <a:solidFill>
                <a:srgbClr val="032C52"/>
              </a:solidFill>
              <a:latin typeface="Nunito"/>
              <a:ea typeface="Nunito"/>
              <a:cs typeface="Nunito"/>
              <a:sym typeface="Nunito"/>
            </a:endParaRPr>
          </a:p>
          <a:p>
            <a:pPr marL="457200" marR="0" lvl="0" indent="-298450" algn="l" rtl="0">
              <a:lnSpc>
                <a:spcPct val="100000"/>
              </a:lnSpc>
              <a:spcBef>
                <a:spcPts val="0"/>
              </a:spcBef>
              <a:spcAft>
                <a:spcPts val="0"/>
              </a:spcAft>
              <a:buClr>
                <a:srgbClr val="032C52"/>
              </a:buClr>
              <a:buSzPts val="1100"/>
              <a:buFont typeface="Nunito"/>
              <a:buChar char="●"/>
            </a:pPr>
            <a:r>
              <a:rPr lang="es" sz="1100" dirty="0">
                <a:solidFill>
                  <a:srgbClr val="032C52"/>
                </a:solidFill>
                <a:latin typeface="Nunito"/>
                <a:ea typeface="Nunito"/>
                <a:cs typeface="Nunito"/>
                <a:sym typeface="Nunito"/>
              </a:rPr>
              <a:t>Tiempos de espera prolongados en los establecimientos de salud comunitarios, que están saturados y carecen de personal suficiente </a:t>
            </a:r>
            <a:endParaRPr sz="1100" dirty="0">
              <a:solidFill>
                <a:srgbClr val="032C52"/>
              </a:solidFill>
              <a:latin typeface="Nunito"/>
              <a:ea typeface="Nunito"/>
              <a:cs typeface="Nunito"/>
              <a:sym typeface="Nunito"/>
            </a:endParaRPr>
          </a:p>
          <a:p>
            <a:pPr marL="457200" marR="0" lvl="0" indent="-298450" algn="l" rtl="0">
              <a:lnSpc>
                <a:spcPct val="100000"/>
              </a:lnSpc>
              <a:spcBef>
                <a:spcPts val="0"/>
              </a:spcBef>
              <a:spcAft>
                <a:spcPts val="0"/>
              </a:spcAft>
              <a:buClr>
                <a:srgbClr val="032C52"/>
              </a:buClr>
              <a:buSzPts val="1100"/>
              <a:buFont typeface="Nunito"/>
              <a:buChar char="●"/>
            </a:pPr>
            <a:r>
              <a:rPr lang="es" sz="1100" dirty="0">
                <a:solidFill>
                  <a:srgbClr val="032C52"/>
                </a:solidFill>
                <a:latin typeface="Nunito"/>
                <a:ea typeface="Nunito"/>
                <a:cs typeface="Nunito"/>
                <a:sym typeface="Nunito"/>
              </a:rPr>
              <a:t>Costo elevado debido a los gastos de transporte y el salario perdido </a:t>
            </a:r>
            <a:endParaRPr sz="1100" dirty="0">
              <a:solidFill>
                <a:srgbClr val="032C52"/>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032C52"/>
              </a:solidFill>
              <a:latin typeface="Nunito"/>
              <a:ea typeface="Nunito"/>
              <a:cs typeface="Nunito"/>
              <a:sym typeface="Nunito"/>
            </a:endParaRPr>
          </a:p>
        </p:txBody>
      </p:sp>
      <p:sp>
        <p:nvSpPr>
          <p:cNvPr id="248" name="Google Shape;248;p53"/>
          <p:cNvSpPr/>
          <p:nvPr/>
        </p:nvSpPr>
        <p:spPr>
          <a:xfrm>
            <a:off x="-100" y="4956900"/>
            <a:ext cx="9144000" cy="186600"/>
          </a:xfrm>
          <a:prstGeom prst="rect">
            <a:avLst/>
          </a:prstGeom>
          <a:solidFill>
            <a:srgbClr val="70B548"/>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49" name="Google Shape;249;p53"/>
          <p:cNvSpPr/>
          <p:nvPr/>
        </p:nvSpPr>
        <p:spPr>
          <a:xfrm>
            <a:off x="7662150" y="0"/>
            <a:ext cx="1481700" cy="186600"/>
          </a:xfrm>
          <a:prstGeom prst="rect">
            <a:avLst/>
          </a:prstGeom>
          <a:solidFill>
            <a:srgbClr val="70B548"/>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50" name="Google Shape;250;p53"/>
          <p:cNvSpPr txBox="1"/>
          <p:nvPr/>
        </p:nvSpPr>
        <p:spPr>
          <a:xfrm>
            <a:off x="3319800" y="653327"/>
            <a:ext cx="5224800"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s" sz="2800" dirty="0">
                <a:solidFill>
                  <a:srgbClr val="70B548"/>
                </a:solidFill>
                <a:latin typeface="Mulish Black"/>
                <a:ea typeface="Mulish Black"/>
                <a:cs typeface="Mulish Black"/>
                <a:sym typeface="Mulish Black"/>
              </a:rPr>
              <a:t>Datos Nacionales</a:t>
            </a:r>
            <a:endParaRPr sz="2800" b="0" i="0" u="none" strike="noStrike" cap="none" dirty="0">
              <a:solidFill>
                <a:srgbClr val="70B548"/>
              </a:solidFill>
              <a:latin typeface="Mulish Black"/>
              <a:ea typeface="Mulish Black"/>
              <a:cs typeface="Mulish Black"/>
              <a:sym typeface="Mulish Black"/>
            </a:endParaRPr>
          </a:p>
        </p:txBody>
      </p:sp>
      <p:sp>
        <p:nvSpPr>
          <p:cNvPr id="251" name="Google Shape;251;p53"/>
          <p:cNvSpPr txBox="1"/>
          <p:nvPr/>
        </p:nvSpPr>
        <p:spPr>
          <a:xfrm>
            <a:off x="3319800" y="286679"/>
            <a:ext cx="8544900"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s">
                <a:solidFill>
                  <a:schemeClr val="lt1"/>
                </a:solidFill>
                <a:highlight>
                  <a:srgbClr val="70B548"/>
                </a:highlight>
                <a:latin typeface="Mulish SemiBold"/>
                <a:ea typeface="Mulish SemiBold"/>
                <a:cs typeface="Mulish SemiBold"/>
                <a:sym typeface="Mulish SemiBold"/>
              </a:rPr>
              <a:t>EL PROBLEMA</a:t>
            </a:r>
            <a:endParaRPr sz="1400" b="0" i="0" u="none" strike="noStrike" cap="none" dirty="0">
              <a:solidFill>
                <a:schemeClr val="lt1"/>
              </a:solidFill>
              <a:highlight>
                <a:srgbClr val="70B548"/>
              </a:highlight>
              <a:latin typeface="Mulish SemiBold"/>
              <a:ea typeface="Mulish SemiBold"/>
              <a:cs typeface="Mulish SemiBold"/>
              <a:sym typeface="Mulish SemiBold"/>
            </a:endParaRPr>
          </a:p>
        </p:txBody>
      </p:sp>
      <p:pic>
        <p:nvPicPr>
          <p:cNvPr id="252" name="Google Shape;252;p53"/>
          <p:cNvPicPr preferRelativeResize="0"/>
          <p:nvPr/>
        </p:nvPicPr>
        <p:blipFill rotWithShape="1">
          <a:blip r:embed="rId3">
            <a:alphaModFix/>
          </a:blip>
          <a:srcRect l="10751" r="47477"/>
          <a:stretch/>
        </p:blipFill>
        <p:spPr>
          <a:xfrm>
            <a:off x="-100" y="0"/>
            <a:ext cx="3103749" cy="4952374"/>
          </a:xfrm>
          <a:prstGeom prst="rect">
            <a:avLst/>
          </a:prstGeom>
          <a:noFill/>
          <a:ln>
            <a:noFill/>
          </a:ln>
        </p:spPr>
      </p:pic>
      <p:sp>
        <p:nvSpPr>
          <p:cNvPr id="253" name="Google Shape;253;p53"/>
          <p:cNvSpPr txBox="1"/>
          <p:nvPr/>
        </p:nvSpPr>
        <p:spPr>
          <a:xfrm rot="-5400000">
            <a:off x="-2042989" y="2493162"/>
            <a:ext cx="4393577" cy="307800"/>
          </a:xfrm>
          <a:prstGeom prst="rect">
            <a:avLst/>
          </a:prstGeom>
          <a:noFill/>
          <a:ln>
            <a:noFill/>
          </a:ln>
        </p:spPr>
        <p:txBody>
          <a:bodyPr spcFirstLastPara="1" wrap="square" lIns="91425" tIns="91425" rIns="91425" bIns="91425" rtlCol="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 sz="800" b="0" i="0" u="none" strike="noStrike" cap="none" dirty="0">
                <a:solidFill>
                  <a:srgbClr val="EDDFD1"/>
                </a:solidFill>
                <a:highlight>
                  <a:srgbClr val="21140C"/>
                </a:highlight>
                <a:latin typeface="Mulish"/>
                <a:ea typeface="Mulish"/>
                <a:cs typeface="Mulish"/>
                <a:sym typeface="Mulish"/>
              </a:rPr>
              <a:t>Fotografía de los Centros para el Control y la Prevención de Enfermedades, en </a:t>
            </a:r>
            <a:r>
              <a:rPr lang="es" sz="800" dirty="0">
                <a:solidFill>
                  <a:srgbClr val="EDDFD1"/>
                </a:solidFill>
                <a:highlight>
                  <a:srgbClr val="21140C"/>
                </a:highlight>
                <a:latin typeface="Mulish"/>
                <a:ea typeface="Mulish"/>
                <a:cs typeface="Mulish"/>
                <a:sym typeface="Mulish"/>
              </a:rPr>
              <a:t>Unsplash</a:t>
            </a:r>
            <a:endParaRPr sz="800" b="0" i="0" u="none" strike="noStrike" cap="none" dirty="0">
              <a:solidFill>
                <a:srgbClr val="EDDFD1"/>
              </a:solidFill>
              <a:highlight>
                <a:srgbClr val="21140C"/>
              </a:highlight>
              <a:latin typeface="Mulish"/>
              <a:ea typeface="Mulish"/>
              <a:cs typeface="Mulish"/>
              <a:sym typeface="Mulish"/>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70B548"/>
        </a:solidFill>
        <a:effectLst/>
      </p:bgPr>
    </p:bg>
    <p:spTree>
      <p:nvGrpSpPr>
        <p:cNvPr id="1" name="Shape 853"/>
        <p:cNvGrpSpPr/>
        <p:nvPr/>
      </p:nvGrpSpPr>
      <p:grpSpPr>
        <a:xfrm>
          <a:off x="0" y="0"/>
          <a:ext cx="0" cy="0"/>
          <a:chOff x="0" y="0"/>
          <a:chExt cx="0" cy="0"/>
        </a:xfrm>
      </p:grpSpPr>
      <p:pic>
        <p:nvPicPr>
          <p:cNvPr id="854" name="Google Shape;854;p98"/>
          <p:cNvPicPr preferRelativeResize="0"/>
          <p:nvPr/>
        </p:nvPicPr>
        <p:blipFill rotWithShape="1">
          <a:blip r:embed="rId3">
            <a:alphaModFix/>
          </a:blip>
          <a:srcRect l="7884" r="18287"/>
          <a:stretch/>
        </p:blipFill>
        <p:spPr>
          <a:xfrm>
            <a:off x="25" y="13275"/>
            <a:ext cx="5695950" cy="5143500"/>
          </a:xfrm>
          <a:prstGeom prst="rect">
            <a:avLst/>
          </a:prstGeom>
          <a:noFill/>
          <a:ln>
            <a:noFill/>
          </a:ln>
        </p:spPr>
      </p:pic>
      <p:sp>
        <p:nvSpPr>
          <p:cNvPr id="855" name="Google Shape;855;p98"/>
          <p:cNvSpPr txBox="1"/>
          <p:nvPr/>
        </p:nvSpPr>
        <p:spPr>
          <a:xfrm>
            <a:off x="307834" y="237321"/>
            <a:ext cx="3530400" cy="1723800"/>
          </a:xfrm>
          <a:prstGeom prst="rect">
            <a:avLst/>
          </a:prstGeom>
          <a:noFill/>
          <a:ln>
            <a:noFill/>
          </a:ln>
        </p:spPr>
        <p:txBody>
          <a:bodyPr spcFirstLastPara="1" wrap="square" lIns="0" tIns="91425" rIns="91425" bIns="91425" rtlCol="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s" sz="1000" b="0" i="1" u="none" strike="noStrike" cap="none">
                <a:solidFill>
                  <a:srgbClr val="70B548"/>
                </a:solidFill>
                <a:highlight>
                  <a:srgbClr val="FFFFFF"/>
                </a:highlight>
                <a:latin typeface="Nunito"/>
                <a:ea typeface="Nunito"/>
                <a:cs typeface="Nunito"/>
                <a:sym typeface="Nunito"/>
              </a:rPr>
              <a:t>“Cuando llegaron las prueba de diagnóstico rápido, nos resultó mucho más sencillo atender a las personas enfermas. Pudimos diagnosticar exactamente cuántas personas tenían la enfermedad”, recuerda Creuza Lopes Camargo, una de las trabajadoras sanitarias que estuvieron al frente de estas labores. “A la gente de aquí le encanta nuestro trabajo; lo valoran enormemente”. </a:t>
            </a:r>
            <a:endParaRPr sz="1000" b="0" i="1" u="none" strike="noStrike" cap="none" dirty="0">
              <a:solidFill>
                <a:srgbClr val="70B548"/>
              </a:solidFill>
              <a:highlight>
                <a:srgbClr val="FFFFFF"/>
              </a:highlight>
              <a:latin typeface="Nunito"/>
              <a:ea typeface="Nunito"/>
              <a:cs typeface="Nunito"/>
              <a:sym typeface="Nunito"/>
            </a:endParaRPr>
          </a:p>
          <a:p>
            <a:pPr marL="0" marR="0" lvl="0" indent="0" algn="l" rtl="0">
              <a:lnSpc>
                <a:spcPct val="100000"/>
              </a:lnSpc>
              <a:spcBef>
                <a:spcPts val="0"/>
              </a:spcBef>
              <a:spcAft>
                <a:spcPts val="0"/>
              </a:spcAft>
              <a:buClr>
                <a:srgbClr val="000000"/>
              </a:buClr>
              <a:buSzPts val="1000"/>
              <a:buFont typeface="Arial"/>
              <a:buNone/>
            </a:pPr>
            <a:endParaRPr sz="1000" b="0" i="1" u="none" strike="noStrike" cap="none" dirty="0">
              <a:solidFill>
                <a:srgbClr val="70B548"/>
              </a:solidFill>
              <a:highlight>
                <a:srgbClr val="FFFFFF"/>
              </a:highlight>
              <a:latin typeface="Nunito"/>
              <a:ea typeface="Nunito"/>
              <a:cs typeface="Nunito"/>
              <a:sym typeface="Nunito"/>
            </a:endParaRPr>
          </a:p>
          <a:p>
            <a:pPr marL="0" marR="0" lvl="0" indent="0" algn="l" rtl="0">
              <a:lnSpc>
                <a:spcPct val="100000"/>
              </a:lnSpc>
              <a:spcBef>
                <a:spcPts val="0"/>
              </a:spcBef>
              <a:spcAft>
                <a:spcPts val="0"/>
              </a:spcAft>
              <a:buClr>
                <a:srgbClr val="000000"/>
              </a:buClr>
              <a:buSzPts val="1000"/>
              <a:buFont typeface="Arial"/>
              <a:buNone/>
            </a:pPr>
            <a:r>
              <a:rPr lang="es" sz="1000" b="0" i="1" u="none" strike="noStrike" cap="none">
                <a:solidFill>
                  <a:srgbClr val="70B548"/>
                </a:solidFill>
                <a:highlight>
                  <a:srgbClr val="FFFFFF"/>
                </a:highlight>
                <a:latin typeface="Nunito"/>
                <a:ea typeface="Nunito"/>
                <a:cs typeface="Nunito"/>
                <a:sym typeface="Nunito"/>
              </a:rPr>
              <a:t>“‘Las epidemias aparecen y no esperan a nadie. Es necesario ser capaces de actuar en muy poco tiempo’, señala Stephen Vreden, epidemiólogo de Suriname”.</a:t>
            </a:r>
            <a:endParaRPr sz="1000" b="0" i="1" u="none" strike="noStrike" cap="none" dirty="0">
              <a:solidFill>
                <a:srgbClr val="70B548"/>
              </a:solidFill>
              <a:highlight>
                <a:srgbClr val="FFFFFF"/>
              </a:highlight>
              <a:latin typeface="Nunito"/>
              <a:ea typeface="Nunito"/>
              <a:cs typeface="Nunito"/>
              <a:sym typeface="Nunito"/>
            </a:endParaRPr>
          </a:p>
        </p:txBody>
      </p:sp>
      <p:sp>
        <p:nvSpPr>
          <p:cNvPr id="856" name="Google Shape;856;p98"/>
          <p:cNvSpPr txBox="1"/>
          <p:nvPr/>
        </p:nvSpPr>
        <p:spPr>
          <a:xfrm rot="-5400000">
            <a:off x="-727925" y="3921150"/>
            <a:ext cx="1763700" cy="307800"/>
          </a:xfrm>
          <a:prstGeom prst="rect">
            <a:avLst/>
          </a:prstGeom>
          <a:noFill/>
          <a:ln>
            <a:noFill/>
          </a:ln>
        </p:spPr>
        <p:txBody>
          <a:bodyPr spcFirstLastPara="1" wrap="square" lIns="91425" tIns="91425" rIns="91425" bIns="91425" rtlCol="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 sz="800" b="0" i="0" u="none" strike="noStrike" cap="none">
                <a:solidFill>
                  <a:schemeClr val="accent4"/>
                </a:solidFill>
                <a:highlight>
                  <a:schemeClr val="accent5"/>
                </a:highlight>
                <a:latin typeface="Mulish"/>
                <a:ea typeface="Mulish"/>
                <a:cs typeface="Mulish"/>
                <a:sym typeface="Mulish"/>
              </a:rPr>
              <a:t>Foto de Nicholas Bamulanzeki</a:t>
            </a:r>
            <a:endParaRPr sz="800" b="0" i="0" u="none" strike="noStrike" cap="none" dirty="0">
              <a:solidFill>
                <a:schemeClr val="accent4"/>
              </a:solidFill>
              <a:highlight>
                <a:schemeClr val="accent5"/>
              </a:highlight>
              <a:latin typeface="Mulish"/>
              <a:ea typeface="Mulish"/>
              <a:cs typeface="Mulish"/>
              <a:sym typeface="Mulish"/>
            </a:endParaRPr>
          </a:p>
        </p:txBody>
      </p:sp>
      <p:sp>
        <p:nvSpPr>
          <p:cNvPr id="857" name="Google Shape;857;p98"/>
          <p:cNvSpPr txBox="1"/>
          <p:nvPr/>
        </p:nvSpPr>
        <p:spPr>
          <a:xfrm>
            <a:off x="5887800" y="1076190"/>
            <a:ext cx="3103800" cy="3744585"/>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 sz="1100" b="0" i="0" u="none" strike="noStrike" cap="none" dirty="0">
                <a:solidFill>
                  <a:schemeClr val="lt1"/>
                </a:solidFill>
                <a:latin typeface="Nunito"/>
                <a:ea typeface="Nunito"/>
                <a:cs typeface="Nunito"/>
                <a:sym typeface="Nunito"/>
              </a:rPr>
              <a:t>Los resultados fueron muy positivos: </a:t>
            </a:r>
            <a:r>
              <a:rPr lang="es" sz="1100" b="1" i="0" u="none" strike="noStrike" cap="none" dirty="0">
                <a:solidFill>
                  <a:srgbClr val="70B548"/>
                </a:solidFill>
                <a:highlight>
                  <a:schemeClr val="lt1"/>
                </a:highlight>
                <a:latin typeface="Nunito"/>
                <a:ea typeface="Nunito"/>
                <a:cs typeface="Nunito"/>
                <a:sym typeface="Nunito"/>
              </a:rPr>
              <a:t>los mineros son proactivos a la hora de someterse a pruebas de diagnóstico cuando notan síntomas.</a:t>
            </a:r>
            <a:endParaRPr sz="1100" b="1" i="0" u="none" strike="noStrike" cap="none" dirty="0">
              <a:solidFill>
                <a:srgbClr val="70B548"/>
              </a:solidFill>
              <a:highlight>
                <a:schemeClr val="lt1"/>
              </a:highlight>
              <a:latin typeface="Nunito"/>
              <a:ea typeface="Nunito"/>
              <a:cs typeface="Nunito"/>
              <a:sym typeface="Nunito"/>
            </a:endParaRPr>
          </a:p>
          <a:p>
            <a:pPr marL="0" marR="0" lvl="0" indent="0" algn="l" rtl="0">
              <a:lnSpc>
                <a:spcPct val="100000"/>
              </a:lnSpc>
              <a:spcBef>
                <a:spcPts val="1000"/>
              </a:spcBef>
              <a:spcAft>
                <a:spcPts val="0"/>
              </a:spcAft>
              <a:buClr>
                <a:srgbClr val="000000"/>
              </a:buClr>
              <a:buSzPts val="1200"/>
              <a:buFont typeface="Arial"/>
              <a:buNone/>
            </a:pPr>
            <a:r>
              <a:rPr lang="es" sz="1100" b="0" i="0" u="none" strike="noStrike" cap="none" dirty="0">
                <a:solidFill>
                  <a:schemeClr val="lt1"/>
                </a:solidFill>
                <a:latin typeface="Nunito"/>
                <a:ea typeface="Nunito"/>
                <a:cs typeface="Nunito"/>
                <a:sym typeface="Nunito"/>
              </a:rPr>
              <a:t>Esta intervención eliminó numerosos obstáculos que dificultaban la realización de pruebas: </a:t>
            </a:r>
            <a:r>
              <a:rPr lang="es" sz="1100" b="1" i="0" u="none" strike="noStrike" cap="none" dirty="0">
                <a:solidFill>
                  <a:srgbClr val="70B548"/>
                </a:solidFill>
                <a:highlight>
                  <a:schemeClr val="lt1"/>
                </a:highlight>
                <a:latin typeface="Nunito"/>
                <a:ea typeface="Nunito"/>
                <a:cs typeface="Nunito"/>
                <a:sym typeface="Nunito"/>
              </a:rPr>
              <a:t>distancia, tiempo de espera para obtener los resultados, dudas, condición jurídica y confianza</a:t>
            </a:r>
            <a:r>
              <a:rPr lang="es" sz="1100" b="0" i="0" u="none" strike="noStrike" cap="none" dirty="0">
                <a:solidFill>
                  <a:schemeClr val="lt1"/>
                </a:solidFill>
                <a:latin typeface="Nunito"/>
                <a:ea typeface="Nunito"/>
                <a:cs typeface="Nunito"/>
                <a:sym typeface="Nunito"/>
              </a:rPr>
              <a:t>.</a:t>
            </a:r>
            <a:endParaRPr sz="1100" b="1" i="0" u="none" strike="noStrike" cap="none" dirty="0">
              <a:solidFill>
                <a:srgbClr val="70B548"/>
              </a:solidFill>
              <a:highlight>
                <a:schemeClr val="lt1"/>
              </a:highlight>
              <a:latin typeface="Nunito"/>
              <a:ea typeface="Nunito"/>
              <a:cs typeface="Nunito"/>
              <a:sym typeface="Nunito"/>
            </a:endParaRPr>
          </a:p>
          <a:p>
            <a:pPr marL="0" marR="0" lvl="0" indent="0" algn="l" rtl="0">
              <a:lnSpc>
                <a:spcPct val="100000"/>
              </a:lnSpc>
              <a:spcBef>
                <a:spcPts val="1000"/>
              </a:spcBef>
              <a:spcAft>
                <a:spcPts val="0"/>
              </a:spcAft>
              <a:buClr>
                <a:srgbClr val="000000"/>
              </a:buClr>
              <a:buSzPts val="1200"/>
              <a:buFont typeface="Arial"/>
              <a:buNone/>
            </a:pPr>
            <a:r>
              <a:rPr lang="es" sz="1100" b="0" i="0" u="none" strike="noStrike" cap="none" dirty="0">
                <a:solidFill>
                  <a:schemeClr val="lt1"/>
                </a:solidFill>
                <a:latin typeface="Nunito"/>
                <a:ea typeface="Nunito"/>
                <a:cs typeface="Nunito"/>
                <a:sym typeface="Nunito"/>
              </a:rPr>
              <a:t>Invertir en agentes de salud comunitarios de la comunidad afectada, así como brindarles capacitación para que prestasen atención de calidad, les permitió desarrollar competencias que ayudaron a las comunidades a confiar en su trabajo y también les hizo sentirse orgullosos de su labor.</a:t>
            </a:r>
            <a:endParaRPr sz="1100" b="0" i="0" u="none" strike="noStrike" cap="none" dirty="0">
              <a:solidFill>
                <a:schemeClr val="lt1"/>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200"/>
              <a:buFont typeface="Arial"/>
              <a:buNone/>
            </a:pPr>
            <a:r>
              <a:rPr lang="es" sz="1100" b="1" i="0" u="none" strike="noStrike" cap="none" dirty="0">
                <a:solidFill>
                  <a:srgbClr val="70B548"/>
                </a:solidFill>
                <a:highlight>
                  <a:schemeClr val="lt1"/>
                </a:highlight>
                <a:latin typeface="Nunito"/>
                <a:ea typeface="Nunito"/>
                <a:cs typeface="Nunito"/>
                <a:sym typeface="Nunito"/>
              </a:rPr>
              <a:t>Integrar el programa</a:t>
            </a:r>
            <a:r>
              <a:rPr lang="es" sz="1100" b="0" i="0" u="none" strike="noStrike" cap="none" dirty="0">
                <a:solidFill>
                  <a:schemeClr val="lt1"/>
                </a:solidFill>
                <a:latin typeface="Nunito"/>
                <a:ea typeface="Nunito"/>
                <a:cs typeface="Nunito"/>
                <a:sym typeface="Nunito"/>
              </a:rPr>
              <a:t> en otro ya existente generó eficiencia a la hora de prestar servicios.</a:t>
            </a:r>
            <a:endParaRPr sz="1100" b="0" i="0" u="none" strike="noStrike" cap="none" dirty="0">
              <a:solidFill>
                <a:schemeClr val="lt1"/>
              </a:solidFill>
              <a:latin typeface="Nunito"/>
              <a:ea typeface="Nunito"/>
              <a:cs typeface="Nunito"/>
              <a:sym typeface="Nunito"/>
            </a:endParaRPr>
          </a:p>
        </p:txBody>
      </p:sp>
      <p:sp>
        <p:nvSpPr>
          <p:cNvPr id="858" name="Google Shape;858;p98"/>
          <p:cNvSpPr txBox="1"/>
          <p:nvPr/>
        </p:nvSpPr>
        <p:spPr>
          <a:xfrm>
            <a:off x="5887800" y="4750325"/>
            <a:ext cx="3103800" cy="4617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000000"/>
                </a:solidFill>
                <a:highlight>
                  <a:schemeClr val="lt1"/>
                </a:highlight>
                <a:latin typeface="Nunito Light"/>
                <a:ea typeface="Nunito Light"/>
                <a:cs typeface="Nunito Light"/>
                <a:sym typeface="Nunito Light"/>
              </a:rPr>
              <a:t>Referencia: https://www.unicef.org/stories/reaching-remote-gold-mining-community-suriname-covid-19-testing</a:t>
            </a:r>
            <a:endParaRPr sz="600" b="0" i="0" u="none" strike="noStrike" cap="none" dirty="0">
              <a:solidFill>
                <a:srgbClr val="000000"/>
              </a:solidFill>
              <a:highlight>
                <a:schemeClr val="lt1"/>
              </a:highlight>
              <a:latin typeface="Nunito Light"/>
              <a:ea typeface="Nunito Light"/>
              <a:cs typeface="Nunito Light"/>
              <a:sym typeface="Nunito Light"/>
            </a:endParaRPr>
          </a:p>
        </p:txBody>
      </p:sp>
      <p:sp>
        <p:nvSpPr>
          <p:cNvPr id="859" name="Google Shape;859;p98"/>
          <p:cNvSpPr txBox="1"/>
          <p:nvPr/>
        </p:nvSpPr>
        <p:spPr>
          <a:xfrm>
            <a:off x="5907000" y="322725"/>
            <a:ext cx="2859300" cy="8313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 i="0" u="none" strike="noStrike" cap="none">
                <a:solidFill>
                  <a:srgbClr val="70B548"/>
                </a:solidFill>
                <a:highlight>
                  <a:schemeClr val="lt1"/>
                </a:highlight>
                <a:latin typeface="Mulish"/>
                <a:ea typeface="Mulish"/>
                <a:cs typeface="Mulish"/>
                <a:sym typeface="Mulish"/>
              </a:rPr>
              <a:t>EL CASO DE SURINAME</a:t>
            </a:r>
            <a:r>
              <a:rPr lang="es">
                <a:solidFill>
                  <a:srgbClr val="70B548"/>
                </a:solidFill>
                <a:highlight>
                  <a:schemeClr val="lt1"/>
                </a:highlight>
                <a:latin typeface="Mulish"/>
                <a:ea typeface="Mulish"/>
                <a:cs typeface="Mulish"/>
                <a:sym typeface="Mulish"/>
              </a:rPr>
              <a:t> </a:t>
            </a:r>
            <a:endParaRPr dirty="0">
              <a:solidFill>
                <a:srgbClr val="70B548"/>
              </a:solidFill>
              <a:highlight>
                <a:schemeClr val="lt1"/>
              </a:highlight>
              <a:latin typeface="Mulish"/>
              <a:ea typeface="Mulish"/>
              <a:cs typeface="Mulish"/>
              <a:sym typeface="Mulish"/>
            </a:endParaRPr>
          </a:p>
          <a:p>
            <a:pPr marL="0" marR="0" lvl="0" indent="0" algn="l" rtl="0">
              <a:lnSpc>
                <a:spcPct val="100000"/>
              </a:lnSpc>
              <a:spcBef>
                <a:spcPts val="0"/>
              </a:spcBef>
              <a:spcAft>
                <a:spcPts val="0"/>
              </a:spcAft>
              <a:buClr>
                <a:srgbClr val="000000"/>
              </a:buClr>
              <a:buSzPts val="2400"/>
              <a:buFont typeface="Arial"/>
              <a:buNone/>
            </a:pPr>
            <a:r>
              <a:rPr lang="es" sz="2800">
                <a:solidFill>
                  <a:schemeClr val="lt1"/>
                </a:solidFill>
                <a:latin typeface="Mulish Black"/>
                <a:ea typeface="Mulish Black"/>
                <a:cs typeface="Mulish Black"/>
                <a:sym typeface="Mulish Black"/>
              </a:rPr>
              <a:t>RESULTADOS</a:t>
            </a:r>
            <a:endParaRPr sz="2800" b="0" i="0" u="none" strike="noStrike" cap="none" dirty="0">
              <a:solidFill>
                <a:schemeClr val="lt1"/>
              </a:solidFill>
              <a:latin typeface="Nunito"/>
              <a:ea typeface="Nunito"/>
              <a:cs typeface="Nunito"/>
              <a:sym typeface="Nunito"/>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7931D"/>
        </a:solidFill>
        <a:effectLst/>
      </p:bgPr>
    </p:bg>
    <p:spTree>
      <p:nvGrpSpPr>
        <p:cNvPr id="1" name="Shape 863"/>
        <p:cNvGrpSpPr/>
        <p:nvPr/>
      </p:nvGrpSpPr>
      <p:grpSpPr>
        <a:xfrm>
          <a:off x="0" y="0"/>
          <a:ext cx="0" cy="0"/>
          <a:chOff x="0" y="0"/>
          <a:chExt cx="0" cy="0"/>
        </a:xfrm>
      </p:grpSpPr>
      <p:pic>
        <p:nvPicPr>
          <p:cNvPr id="864" name="Google Shape;864;p99"/>
          <p:cNvPicPr preferRelativeResize="0"/>
          <p:nvPr/>
        </p:nvPicPr>
        <p:blipFill rotWithShape="1">
          <a:blip r:embed="rId3">
            <a:alphaModFix/>
          </a:blip>
          <a:srcRect l="10763" r="15414"/>
          <a:stretch/>
        </p:blipFill>
        <p:spPr>
          <a:xfrm>
            <a:off x="25" y="0"/>
            <a:ext cx="5695950" cy="5143499"/>
          </a:xfrm>
          <a:prstGeom prst="rect">
            <a:avLst/>
          </a:prstGeom>
          <a:noFill/>
          <a:ln>
            <a:noFill/>
          </a:ln>
        </p:spPr>
      </p:pic>
      <p:sp>
        <p:nvSpPr>
          <p:cNvPr id="865" name="Google Shape;865;p99"/>
          <p:cNvSpPr txBox="1"/>
          <p:nvPr/>
        </p:nvSpPr>
        <p:spPr>
          <a:xfrm>
            <a:off x="602359" y="3152371"/>
            <a:ext cx="3530400" cy="954300"/>
          </a:xfrm>
          <a:prstGeom prst="rect">
            <a:avLst/>
          </a:prstGeom>
          <a:noFill/>
          <a:ln>
            <a:noFill/>
          </a:ln>
        </p:spPr>
        <p:txBody>
          <a:bodyPr spcFirstLastPara="1" wrap="square" lIns="0" tIns="91425" rIns="91425" bIns="91425" rtlCol="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s" sz="1000" b="0" i="1" u="none" strike="noStrike" cap="none" dirty="0">
                <a:solidFill>
                  <a:srgbClr val="F7931D"/>
                </a:solidFill>
                <a:highlight>
                  <a:srgbClr val="FFFFFF"/>
                </a:highlight>
                <a:latin typeface="Nunito"/>
                <a:ea typeface="Nunito"/>
                <a:cs typeface="Nunito"/>
                <a:sym typeface="Nunito"/>
              </a:rPr>
              <a:t>“Estaba preocupada por la COVID-19 y por la posibilidad de transmitírsela a mi bebé. Además, temía que los servicios de transporte y pruebas costaran demasiado, así que no me atreví a ir a las clínicas”.</a:t>
            </a:r>
            <a:endParaRPr sz="1000" b="0" i="1" u="none" strike="noStrike" cap="none" dirty="0">
              <a:solidFill>
                <a:srgbClr val="F7931D"/>
              </a:solidFill>
              <a:highlight>
                <a:srgbClr val="FFFFFF"/>
              </a:highlight>
              <a:latin typeface="Nunito"/>
              <a:ea typeface="Nunito"/>
              <a:cs typeface="Nunito"/>
              <a:sym typeface="Nunito"/>
            </a:endParaRPr>
          </a:p>
          <a:p>
            <a:pPr marL="0" marR="0" lvl="0" indent="0" algn="l" rtl="0">
              <a:lnSpc>
                <a:spcPct val="100000"/>
              </a:lnSpc>
              <a:spcBef>
                <a:spcPts val="0"/>
              </a:spcBef>
              <a:spcAft>
                <a:spcPts val="0"/>
              </a:spcAft>
              <a:buClr>
                <a:srgbClr val="000000"/>
              </a:buClr>
              <a:buSzPts val="1000"/>
              <a:buFont typeface="Arial"/>
              <a:buNone/>
            </a:pPr>
            <a:r>
              <a:rPr lang="es" sz="1000" b="0" i="1" u="none" strike="noStrike" cap="none" dirty="0">
                <a:solidFill>
                  <a:srgbClr val="F7931D"/>
                </a:solidFill>
                <a:highlight>
                  <a:srgbClr val="FFFFFF"/>
                </a:highlight>
                <a:latin typeface="Nunito"/>
                <a:ea typeface="Nunito"/>
                <a:cs typeface="Nunito"/>
                <a:sym typeface="Nunito"/>
              </a:rPr>
              <a:t>Explicó Ma Wai.</a:t>
            </a:r>
            <a:endParaRPr sz="1000" b="0" i="1" u="none" strike="noStrike" cap="none" dirty="0">
              <a:solidFill>
                <a:srgbClr val="F7931D"/>
              </a:solidFill>
              <a:highlight>
                <a:srgbClr val="FFFFFF"/>
              </a:highlight>
              <a:latin typeface="Nunito"/>
              <a:ea typeface="Nunito"/>
              <a:cs typeface="Nunito"/>
              <a:sym typeface="Nunito"/>
            </a:endParaRPr>
          </a:p>
        </p:txBody>
      </p:sp>
      <p:sp>
        <p:nvSpPr>
          <p:cNvPr id="866" name="Google Shape;866;p99"/>
          <p:cNvSpPr txBox="1"/>
          <p:nvPr/>
        </p:nvSpPr>
        <p:spPr>
          <a:xfrm>
            <a:off x="5887950" y="1229250"/>
            <a:ext cx="3103800" cy="22884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 sz="1200" b="0" i="0" u="none" strike="noStrike" cap="none">
                <a:solidFill>
                  <a:schemeClr val="lt1"/>
                </a:solidFill>
                <a:latin typeface="Nunito"/>
                <a:ea typeface="Nunito"/>
                <a:cs typeface="Nunito"/>
                <a:sym typeface="Nunito"/>
              </a:rPr>
              <a:t>Ma Wai, cuyo trabajo es manual y vive en la extrema pobreza, recibió atención sanitaria durante y después de su embarazo, a través de la federación sin fines de lucro Terre des Hommes. </a:t>
            </a:r>
            <a:endParaRPr sz="1200" b="0" i="0" u="none" strike="noStrike" cap="none" dirty="0">
              <a:solidFill>
                <a:schemeClr val="lt1"/>
              </a:solidFill>
              <a:latin typeface="Nunito"/>
              <a:ea typeface="Nunito"/>
              <a:cs typeface="Nunito"/>
              <a:sym typeface="Nunito"/>
            </a:endParaRPr>
          </a:p>
          <a:p>
            <a:pPr marL="0" marR="0" lvl="0" indent="0" algn="l" rtl="0">
              <a:lnSpc>
                <a:spcPct val="100000"/>
              </a:lnSpc>
              <a:spcBef>
                <a:spcPts val="1000"/>
              </a:spcBef>
              <a:spcAft>
                <a:spcPts val="0"/>
              </a:spcAft>
              <a:buClr>
                <a:srgbClr val="000000"/>
              </a:buClr>
              <a:buSzPts val="1200"/>
              <a:buFont typeface="Arial"/>
              <a:buNone/>
            </a:pPr>
            <a:r>
              <a:rPr lang="es" sz="1200" b="0" i="0" u="none" strike="noStrike" cap="none">
                <a:solidFill>
                  <a:schemeClr val="lt1"/>
                </a:solidFill>
                <a:latin typeface="Nunito"/>
                <a:ea typeface="Nunito"/>
                <a:cs typeface="Nunito"/>
                <a:sym typeface="Nunito"/>
              </a:rPr>
              <a:t>Sin embargo, comenzó a manifestar síntomas similares a los de la COVID-19 mientras recibía educación sanitaria sobre lactancia materna.</a:t>
            </a:r>
            <a:endParaRPr sz="1200" b="0" i="0" u="none" strike="noStrike" cap="none" dirty="0">
              <a:solidFill>
                <a:schemeClr val="lt1"/>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200"/>
              <a:buFont typeface="Arial"/>
              <a:buNone/>
            </a:pPr>
            <a:r>
              <a:rPr lang="es" sz="1200" b="0" i="0" u="none" strike="noStrike" cap="none">
                <a:solidFill>
                  <a:schemeClr val="lt1"/>
                </a:solidFill>
                <a:latin typeface="Nunito"/>
                <a:ea typeface="Nunito"/>
                <a:cs typeface="Nunito"/>
                <a:sym typeface="Nunito"/>
              </a:rPr>
              <a:t>Le preocupaba la COVID-19, tanto por ella como por su bebé, pero </a:t>
            </a:r>
            <a:r>
              <a:rPr lang="es" sz="1200" b="1" i="0" u="none" strike="noStrike" cap="none">
                <a:solidFill>
                  <a:srgbClr val="F7931D"/>
                </a:solidFill>
                <a:highlight>
                  <a:schemeClr val="lt1"/>
                </a:highlight>
                <a:latin typeface="Nunito"/>
                <a:ea typeface="Nunito"/>
                <a:cs typeface="Nunito"/>
                <a:sym typeface="Nunito"/>
              </a:rPr>
              <a:t>no podía permitirse el tiempo ni los gastos necesarios para hacerse una prueba de diagnóstico</a:t>
            </a:r>
            <a:r>
              <a:rPr lang="es" sz="1200" b="0" i="0" u="none" strike="noStrike" cap="none">
                <a:solidFill>
                  <a:schemeClr val="lt1"/>
                </a:solidFill>
                <a:latin typeface="Nunito"/>
                <a:ea typeface="Nunito"/>
                <a:cs typeface="Nunito"/>
                <a:sym typeface="Nunito"/>
              </a:rPr>
              <a:t>. </a:t>
            </a:r>
            <a:endParaRPr sz="1200" b="0" i="0" u="none" strike="noStrike" cap="none" dirty="0">
              <a:solidFill>
                <a:schemeClr val="lt1"/>
              </a:solidFill>
              <a:latin typeface="Nunito"/>
              <a:ea typeface="Nunito"/>
              <a:cs typeface="Nunito"/>
              <a:sym typeface="Nunito"/>
            </a:endParaRPr>
          </a:p>
        </p:txBody>
      </p:sp>
      <p:sp>
        <p:nvSpPr>
          <p:cNvPr id="867" name="Google Shape;867;p99"/>
          <p:cNvSpPr txBox="1"/>
          <p:nvPr/>
        </p:nvSpPr>
        <p:spPr>
          <a:xfrm>
            <a:off x="5887800" y="4750325"/>
            <a:ext cx="3103800" cy="3693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000000"/>
                </a:solidFill>
                <a:highlight>
                  <a:schemeClr val="lt1"/>
                </a:highlight>
                <a:latin typeface="Nunito Light"/>
                <a:ea typeface="Nunito Light"/>
                <a:cs typeface="Nunito Light"/>
                <a:sym typeface="Nunito Light"/>
              </a:rPr>
              <a:t>Referencia: Dr. Tin Aung Cho, “The medical team helping to change lives in the Hlaing Thar Yar township”. UNICEF. </a:t>
            </a:r>
            <a:endParaRPr sz="600" b="0" i="0" u="none" strike="noStrike" cap="none" dirty="0">
              <a:solidFill>
                <a:srgbClr val="000000"/>
              </a:solidFill>
              <a:highlight>
                <a:schemeClr val="lt1"/>
              </a:highlight>
              <a:latin typeface="Nunito Light"/>
              <a:ea typeface="Nunito Light"/>
              <a:cs typeface="Nunito Light"/>
              <a:sym typeface="Nunito Light"/>
            </a:endParaRPr>
          </a:p>
        </p:txBody>
      </p:sp>
      <p:sp>
        <p:nvSpPr>
          <p:cNvPr id="868" name="Google Shape;868;p99"/>
          <p:cNvSpPr txBox="1"/>
          <p:nvPr/>
        </p:nvSpPr>
        <p:spPr>
          <a:xfrm>
            <a:off x="88" y="4827275"/>
            <a:ext cx="6040200" cy="3078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s" sz="800" b="0" i="0" u="none" strike="noStrike" cap="none">
                <a:solidFill>
                  <a:schemeClr val="lt1"/>
                </a:solidFill>
                <a:highlight>
                  <a:schemeClr val="dk1"/>
                </a:highlight>
                <a:latin typeface="Nunito"/>
                <a:ea typeface="Nunito"/>
                <a:cs typeface="Nunito"/>
                <a:sym typeface="Nunito"/>
              </a:rPr>
              <a:t>Créditos de la fotografía: </a:t>
            </a:r>
            <a:r>
              <a:rPr lang="es" sz="800">
                <a:solidFill>
                  <a:schemeClr val="lt1"/>
                </a:solidFill>
                <a:highlight>
                  <a:schemeClr val="dk1"/>
                </a:highlight>
                <a:latin typeface="Nunito"/>
                <a:ea typeface="Nunito"/>
                <a:cs typeface="Nunito"/>
                <a:sym typeface="Nunito"/>
              </a:rPr>
              <a:t>World Vision International, Myanmar</a:t>
            </a:r>
            <a:endParaRPr sz="800" b="0" i="0" u="none" strike="noStrike" cap="none" dirty="0">
              <a:solidFill>
                <a:schemeClr val="lt1"/>
              </a:solidFill>
              <a:highlight>
                <a:schemeClr val="dk1"/>
              </a:highlight>
              <a:latin typeface="Nunito"/>
              <a:ea typeface="Nunito"/>
              <a:cs typeface="Nunito"/>
              <a:sym typeface="Nunito"/>
            </a:endParaRPr>
          </a:p>
        </p:txBody>
      </p:sp>
      <p:sp>
        <p:nvSpPr>
          <p:cNvPr id="869" name="Google Shape;869;p99"/>
          <p:cNvSpPr txBox="1"/>
          <p:nvPr/>
        </p:nvSpPr>
        <p:spPr>
          <a:xfrm>
            <a:off x="5887950" y="322725"/>
            <a:ext cx="2859300" cy="830966"/>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 i="0" u="none" strike="noStrike" cap="none" dirty="0">
                <a:solidFill>
                  <a:srgbClr val="F7931D"/>
                </a:solidFill>
                <a:highlight>
                  <a:schemeClr val="lt1"/>
                </a:highlight>
                <a:latin typeface="Mulish"/>
                <a:ea typeface="Mulish"/>
                <a:cs typeface="Mulish"/>
                <a:sym typeface="Mulish"/>
              </a:rPr>
              <a:t>EL CASO</a:t>
            </a:r>
            <a:r>
              <a:rPr lang="es" dirty="0">
                <a:solidFill>
                  <a:srgbClr val="F7931D"/>
                </a:solidFill>
                <a:highlight>
                  <a:schemeClr val="lt1"/>
                </a:highlight>
                <a:latin typeface="Mulish"/>
                <a:ea typeface="Mulish"/>
                <a:cs typeface="Mulish"/>
                <a:sym typeface="Mulish"/>
              </a:rPr>
              <a:t> DE MYANMAR </a:t>
            </a:r>
          </a:p>
          <a:p>
            <a:pPr marL="0" marR="0" lvl="0" indent="0" algn="l" rtl="0">
              <a:lnSpc>
                <a:spcPct val="100000"/>
              </a:lnSpc>
              <a:spcBef>
                <a:spcPts val="0"/>
              </a:spcBef>
              <a:spcAft>
                <a:spcPts val="0"/>
              </a:spcAft>
              <a:buClr>
                <a:srgbClr val="000000"/>
              </a:buClr>
              <a:buSzPts val="2400"/>
              <a:buFont typeface="Arial"/>
              <a:buNone/>
            </a:pPr>
            <a:r>
              <a:rPr lang="es" sz="2800" b="0" i="0" u="none" strike="noStrike" cap="none" dirty="0">
                <a:solidFill>
                  <a:schemeClr val="lt1"/>
                </a:solidFill>
                <a:latin typeface="Mulish Black"/>
                <a:ea typeface="Mulish Black"/>
                <a:cs typeface="Mulish Black"/>
                <a:sym typeface="Mulish Black"/>
              </a:rPr>
              <a:t>EL PROBLEMA</a:t>
            </a:r>
            <a:endParaRPr sz="2800" b="0" i="0" u="none" strike="noStrike" cap="none" dirty="0">
              <a:solidFill>
                <a:schemeClr val="lt1"/>
              </a:solidFill>
              <a:latin typeface="Nunito"/>
              <a:ea typeface="Nunito"/>
              <a:cs typeface="Nunito"/>
              <a:sym typeface="Nunito"/>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7931D"/>
        </a:solidFill>
        <a:effectLst/>
      </p:bgPr>
    </p:bg>
    <p:spTree>
      <p:nvGrpSpPr>
        <p:cNvPr id="1" name="Shape 873"/>
        <p:cNvGrpSpPr/>
        <p:nvPr/>
      </p:nvGrpSpPr>
      <p:grpSpPr>
        <a:xfrm>
          <a:off x="0" y="0"/>
          <a:ext cx="0" cy="0"/>
          <a:chOff x="0" y="0"/>
          <a:chExt cx="0" cy="0"/>
        </a:xfrm>
      </p:grpSpPr>
      <p:pic>
        <p:nvPicPr>
          <p:cNvPr id="874" name="Google Shape;874;p100"/>
          <p:cNvPicPr preferRelativeResize="0"/>
          <p:nvPr/>
        </p:nvPicPr>
        <p:blipFill rotWithShape="1">
          <a:blip r:embed="rId3">
            <a:alphaModFix/>
          </a:blip>
          <a:srcRect l="9903" t="-236" r="19154" b="5441"/>
          <a:stretch/>
        </p:blipFill>
        <p:spPr>
          <a:xfrm>
            <a:off x="0" y="-14225"/>
            <a:ext cx="5676900" cy="5143500"/>
          </a:xfrm>
          <a:prstGeom prst="rect">
            <a:avLst/>
          </a:prstGeom>
          <a:noFill/>
          <a:ln>
            <a:noFill/>
          </a:ln>
        </p:spPr>
      </p:pic>
      <p:sp>
        <p:nvSpPr>
          <p:cNvPr id="875" name="Google Shape;875;p100"/>
          <p:cNvSpPr txBox="1"/>
          <p:nvPr/>
        </p:nvSpPr>
        <p:spPr>
          <a:xfrm>
            <a:off x="270784" y="604646"/>
            <a:ext cx="3530400" cy="1477297"/>
          </a:xfrm>
          <a:prstGeom prst="rect">
            <a:avLst/>
          </a:prstGeom>
          <a:noFill/>
          <a:ln>
            <a:noFill/>
          </a:ln>
        </p:spPr>
        <p:txBody>
          <a:bodyPr spcFirstLastPara="1" wrap="square" lIns="0" tIns="91425" rIns="91425" bIns="91425" rtlCol="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 sz="1200" b="0" i="1" u="none" strike="noStrike" cap="none" dirty="0">
                <a:solidFill>
                  <a:srgbClr val="F7931D"/>
                </a:solidFill>
                <a:highlight>
                  <a:srgbClr val="FFFFFF"/>
                </a:highlight>
                <a:latin typeface="Nunito"/>
                <a:ea typeface="Nunito"/>
                <a:cs typeface="Nunito"/>
                <a:sym typeface="Nunito"/>
              </a:rPr>
              <a:t>“Tuve mucha suerte de que el movilizador comunitario de Terre des Hommes viniera a mi casa en el momento oportuno. Me sentí aliviada cuando vi que el resultado de la prueba era negativo”.</a:t>
            </a:r>
            <a:endParaRPr sz="1200" b="0" i="1" u="none" strike="noStrike" cap="none" dirty="0">
              <a:solidFill>
                <a:srgbClr val="F7931D"/>
              </a:solidFill>
              <a:highlight>
                <a:srgbClr val="FFFFFF"/>
              </a:highlight>
              <a:latin typeface="Nunito"/>
              <a:ea typeface="Nunito"/>
              <a:cs typeface="Nunito"/>
              <a:sym typeface="Nunito"/>
            </a:endParaRPr>
          </a:p>
          <a:p>
            <a:pPr marL="0" marR="0" lvl="0" indent="0" algn="l" rtl="0">
              <a:lnSpc>
                <a:spcPct val="100000"/>
              </a:lnSpc>
              <a:spcBef>
                <a:spcPts val="0"/>
              </a:spcBef>
              <a:spcAft>
                <a:spcPts val="0"/>
              </a:spcAft>
              <a:buClr>
                <a:srgbClr val="000000"/>
              </a:buClr>
              <a:buSzPts val="1200"/>
              <a:buFont typeface="Arial"/>
              <a:buNone/>
            </a:pPr>
            <a:r>
              <a:rPr lang="es" sz="1200" b="0" i="1" u="none" strike="noStrike" cap="none" dirty="0">
                <a:solidFill>
                  <a:srgbClr val="F7931D"/>
                </a:solidFill>
                <a:highlight>
                  <a:srgbClr val="FFFFFF"/>
                </a:highlight>
                <a:latin typeface="Nunito"/>
                <a:ea typeface="Nunito"/>
                <a:cs typeface="Nunito"/>
                <a:sym typeface="Nunito"/>
              </a:rPr>
              <a:t>–Ma Wai</a:t>
            </a:r>
            <a:endParaRPr sz="1200" b="0" i="1" u="none" strike="noStrike" cap="none" dirty="0">
              <a:solidFill>
                <a:srgbClr val="F7931D"/>
              </a:solidFill>
              <a:highlight>
                <a:srgbClr val="FFFFFF"/>
              </a:highlight>
              <a:latin typeface="Nunito"/>
              <a:ea typeface="Nunito"/>
              <a:cs typeface="Nunito"/>
              <a:sym typeface="Nunito"/>
            </a:endParaRPr>
          </a:p>
          <a:p>
            <a:pPr marL="0" marR="0" lvl="0" indent="0" algn="l" rtl="0">
              <a:lnSpc>
                <a:spcPct val="100000"/>
              </a:lnSpc>
              <a:spcBef>
                <a:spcPts val="0"/>
              </a:spcBef>
              <a:spcAft>
                <a:spcPts val="0"/>
              </a:spcAft>
              <a:buClr>
                <a:srgbClr val="000000"/>
              </a:buClr>
              <a:buSzPts val="1200"/>
              <a:buFont typeface="Arial"/>
              <a:buNone/>
            </a:pPr>
            <a:endParaRPr sz="1200" b="0" i="1" u="none" strike="noStrike" cap="none" dirty="0">
              <a:solidFill>
                <a:srgbClr val="F7931D"/>
              </a:solidFill>
              <a:highlight>
                <a:srgbClr val="FFFFFF"/>
              </a:highlight>
              <a:latin typeface="Nunito"/>
              <a:ea typeface="Nunito"/>
              <a:cs typeface="Nunito"/>
              <a:sym typeface="Nunito"/>
            </a:endParaRPr>
          </a:p>
        </p:txBody>
      </p:sp>
      <p:sp>
        <p:nvSpPr>
          <p:cNvPr id="876" name="Google Shape;876;p100"/>
          <p:cNvSpPr txBox="1"/>
          <p:nvPr/>
        </p:nvSpPr>
        <p:spPr>
          <a:xfrm rot="-5400000">
            <a:off x="-1356275" y="3292800"/>
            <a:ext cx="3020400" cy="307800"/>
          </a:xfrm>
          <a:prstGeom prst="rect">
            <a:avLst/>
          </a:prstGeom>
          <a:noFill/>
          <a:ln>
            <a:noFill/>
          </a:ln>
        </p:spPr>
        <p:txBody>
          <a:bodyPr spcFirstLastPara="1" wrap="square" lIns="91425" tIns="91425" rIns="91425" bIns="91425" rtlCol="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 sz="800" b="0" i="0" u="none" strike="noStrike" cap="none">
                <a:solidFill>
                  <a:schemeClr val="accent4"/>
                </a:solidFill>
                <a:highlight>
                  <a:schemeClr val="accent5"/>
                </a:highlight>
                <a:latin typeface="Mulish"/>
                <a:ea typeface="Mulish"/>
                <a:cs typeface="Mulish"/>
                <a:sym typeface="Mulish"/>
              </a:rPr>
              <a:t>Foto de UNICEF Myanmar, Dr. Tin Aung Cho</a:t>
            </a:r>
            <a:endParaRPr sz="800" b="0" i="0" u="none" strike="noStrike" cap="none" dirty="0">
              <a:solidFill>
                <a:schemeClr val="accent4"/>
              </a:solidFill>
              <a:highlight>
                <a:schemeClr val="accent5"/>
              </a:highlight>
              <a:latin typeface="Mulish"/>
              <a:ea typeface="Mulish"/>
              <a:cs typeface="Mulish"/>
              <a:sym typeface="Mulish"/>
            </a:endParaRPr>
          </a:p>
        </p:txBody>
      </p:sp>
      <p:sp>
        <p:nvSpPr>
          <p:cNvPr id="877" name="Google Shape;877;p100"/>
          <p:cNvSpPr txBox="1"/>
          <p:nvPr/>
        </p:nvSpPr>
        <p:spPr>
          <a:xfrm>
            <a:off x="5887950" y="1229250"/>
            <a:ext cx="3103800" cy="17907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 sz="1200" b="0" i="0" u="none" strike="noStrike" cap="none">
                <a:solidFill>
                  <a:schemeClr val="lt1"/>
                </a:solidFill>
                <a:latin typeface="Nunito"/>
                <a:ea typeface="Nunito"/>
                <a:cs typeface="Nunito"/>
                <a:sym typeface="Nunito"/>
              </a:rPr>
              <a:t>Se invitó a Ma Wai a someterse a la prueba de diagnóstico de la COVID-19 en una clínica de Terre des Hommes.</a:t>
            </a:r>
            <a:endParaRPr sz="1200" b="0" i="0" u="none" strike="noStrike" cap="none" dirty="0">
              <a:solidFill>
                <a:schemeClr val="lt1"/>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200"/>
              <a:buFont typeface="Arial"/>
              <a:buNone/>
            </a:pPr>
            <a:r>
              <a:rPr lang="es" sz="1200" b="0" i="0" u="none" strike="noStrike" cap="none">
                <a:solidFill>
                  <a:schemeClr val="lt1"/>
                </a:solidFill>
                <a:latin typeface="Nunito"/>
                <a:ea typeface="Nunito"/>
                <a:cs typeface="Nunito"/>
                <a:sym typeface="Nunito"/>
              </a:rPr>
              <a:t>El resultado de la prueba fue negativo, lo cual indicó que no tenía COVID-19. En realidad, sufría una infección de las vías respiratorias que la clínica de Terre des Hommes pudo tratar.</a:t>
            </a:r>
            <a:endParaRPr sz="1200" b="0" i="0" u="none" strike="noStrike" cap="none" dirty="0">
              <a:solidFill>
                <a:schemeClr val="lt1"/>
              </a:solidFill>
              <a:latin typeface="Nunito"/>
              <a:ea typeface="Nunito"/>
              <a:cs typeface="Nunito"/>
              <a:sym typeface="Nunito"/>
            </a:endParaRPr>
          </a:p>
        </p:txBody>
      </p:sp>
      <p:sp>
        <p:nvSpPr>
          <p:cNvPr id="878" name="Google Shape;878;p100"/>
          <p:cNvSpPr txBox="1"/>
          <p:nvPr/>
        </p:nvSpPr>
        <p:spPr>
          <a:xfrm>
            <a:off x="5887800" y="4750325"/>
            <a:ext cx="3103800" cy="3693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000000"/>
                </a:solidFill>
                <a:highlight>
                  <a:schemeClr val="lt1"/>
                </a:highlight>
                <a:latin typeface="Nunito Light"/>
                <a:ea typeface="Nunito Light"/>
                <a:cs typeface="Nunito Light"/>
                <a:sym typeface="Nunito Light"/>
              </a:rPr>
              <a:t>Referencia: Dr. Tin Aung Cho, “The medical team helping to change lives in the Hlaing Thar Yar township”. UNICEF. </a:t>
            </a:r>
            <a:endParaRPr sz="600" b="0" i="0" u="none" strike="noStrike" cap="none" dirty="0">
              <a:solidFill>
                <a:srgbClr val="000000"/>
              </a:solidFill>
              <a:highlight>
                <a:schemeClr val="lt1"/>
              </a:highlight>
              <a:latin typeface="Nunito Light"/>
              <a:ea typeface="Nunito Light"/>
              <a:cs typeface="Nunito Light"/>
              <a:sym typeface="Nunito Light"/>
            </a:endParaRPr>
          </a:p>
        </p:txBody>
      </p:sp>
      <p:sp>
        <p:nvSpPr>
          <p:cNvPr id="879" name="Google Shape;879;p100"/>
          <p:cNvSpPr txBox="1"/>
          <p:nvPr/>
        </p:nvSpPr>
        <p:spPr>
          <a:xfrm>
            <a:off x="5887950" y="322725"/>
            <a:ext cx="2859300" cy="830966"/>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 i="0" u="none" strike="noStrike" cap="none" dirty="0">
                <a:solidFill>
                  <a:srgbClr val="F7931D"/>
                </a:solidFill>
                <a:highlight>
                  <a:schemeClr val="lt1"/>
                </a:highlight>
                <a:latin typeface="Mulish"/>
                <a:ea typeface="Mulish"/>
                <a:cs typeface="Mulish"/>
                <a:sym typeface="Mulish"/>
              </a:rPr>
              <a:t>EL </a:t>
            </a:r>
            <a:r>
              <a:rPr lang="es" dirty="0">
                <a:solidFill>
                  <a:srgbClr val="F7931D"/>
                </a:solidFill>
                <a:highlight>
                  <a:schemeClr val="lt1"/>
                </a:highlight>
                <a:latin typeface="Mulish"/>
                <a:sym typeface="Mulish"/>
              </a:rPr>
              <a:t>CASO</a:t>
            </a:r>
            <a:r>
              <a:rPr dirty="0">
                <a:solidFill>
                  <a:srgbClr val="F7931D"/>
                </a:solidFill>
                <a:highlight>
                  <a:schemeClr val="lt1"/>
                </a:highlight>
                <a:latin typeface="Mulish"/>
              </a:rPr>
              <a:t> DE MYANMAR </a:t>
            </a:r>
            <a:r>
              <a:rPr sz="2800" dirty="0">
                <a:solidFill>
                  <a:schemeClr val="lt1"/>
                </a:solidFill>
                <a:latin typeface="Mulish Black"/>
              </a:rPr>
              <a:t>SOLUCIÓN</a:t>
            </a:r>
            <a:endParaRPr sz="2800" dirty="0">
              <a:solidFill>
                <a:schemeClr val="lt1"/>
              </a:solidFill>
              <a:latin typeface="Mulish Black"/>
              <a:sym typeface="Nunito"/>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7931D"/>
        </a:solidFill>
        <a:effectLst/>
      </p:bgPr>
    </p:bg>
    <p:spTree>
      <p:nvGrpSpPr>
        <p:cNvPr id="1" name="Shape 883"/>
        <p:cNvGrpSpPr/>
        <p:nvPr/>
      </p:nvGrpSpPr>
      <p:grpSpPr>
        <a:xfrm>
          <a:off x="0" y="0"/>
          <a:ext cx="0" cy="0"/>
          <a:chOff x="0" y="0"/>
          <a:chExt cx="0" cy="0"/>
        </a:xfrm>
      </p:grpSpPr>
      <p:sp>
        <p:nvSpPr>
          <p:cNvPr id="884" name="Google Shape;884;p101"/>
          <p:cNvSpPr txBox="1"/>
          <p:nvPr/>
        </p:nvSpPr>
        <p:spPr>
          <a:xfrm>
            <a:off x="5887800" y="1043038"/>
            <a:ext cx="3103800" cy="3913862"/>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 sz="1100" b="0" i="0" u="none" strike="noStrike" cap="none" dirty="0">
                <a:solidFill>
                  <a:schemeClr val="lt1"/>
                </a:solidFill>
                <a:latin typeface="Nunito"/>
                <a:ea typeface="Nunito"/>
                <a:cs typeface="Nunito"/>
                <a:sym typeface="Nunito"/>
              </a:rPr>
              <a:t>Los resultados fueron muy positivos: Ma Wai pudo someterse a </a:t>
            </a:r>
            <a:r>
              <a:rPr lang="es" sz="1100" b="1" i="0" u="none" strike="noStrike" cap="none" dirty="0">
                <a:solidFill>
                  <a:srgbClr val="F7931D"/>
                </a:solidFill>
                <a:highlight>
                  <a:srgbClr val="FCFBFB"/>
                </a:highlight>
                <a:latin typeface="Nunito"/>
                <a:ea typeface="Nunito"/>
                <a:cs typeface="Nunito"/>
                <a:sym typeface="Nunito"/>
              </a:rPr>
              <a:t>pruebas de diagnóstico y recibir el tratamiento para la enfermedad correcta en el momento oportuno</a:t>
            </a:r>
            <a:r>
              <a:rPr lang="es" sz="1100" b="0" i="0" u="none" strike="noStrike" cap="none" dirty="0">
                <a:solidFill>
                  <a:schemeClr val="lt1"/>
                </a:solidFill>
                <a:latin typeface="Nunito"/>
                <a:ea typeface="Nunito"/>
                <a:cs typeface="Nunito"/>
                <a:sym typeface="Nunito"/>
              </a:rPr>
              <a:t>.</a:t>
            </a:r>
            <a:endParaRPr sz="1100" b="0" i="0" u="none" strike="noStrike" cap="none" dirty="0">
              <a:solidFill>
                <a:schemeClr val="lt1"/>
              </a:solidFill>
              <a:latin typeface="Nunito"/>
              <a:ea typeface="Nunito"/>
              <a:cs typeface="Nunito"/>
              <a:sym typeface="Nunito"/>
            </a:endParaRPr>
          </a:p>
          <a:p>
            <a:pPr marL="0" marR="0" lvl="0" indent="0" algn="l" rtl="0">
              <a:lnSpc>
                <a:spcPct val="100000"/>
              </a:lnSpc>
              <a:spcBef>
                <a:spcPts val="1000"/>
              </a:spcBef>
              <a:spcAft>
                <a:spcPts val="0"/>
              </a:spcAft>
              <a:buClr>
                <a:srgbClr val="000000"/>
              </a:buClr>
              <a:buSzPts val="1200"/>
              <a:buFont typeface="Arial"/>
              <a:buNone/>
            </a:pPr>
            <a:r>
              <a:rPr lang="es" sz="1100" b="0" i="0" u="none" strike="noStrike" cap="none" dirty="0">
                <a:solidFill>
                  <a:schemeClr val="lt1"/>
                </a:solidFill>
                <a:latin typeface="Nunito"/>
                <a:ea typeface="Nunito"/>
                <a:cs typeface="Nunito"/>
                <a:sym typeface="Nunito"/>
              </a:rPr>
              <a:t>Aunque inicialmente pensó que había contraído la COVID-19, resultó no ser así. Al hacerle las pruebas, la clínica se anticipó a posibles conductas, como la automedicación, y se encargó de que pudiera recibir el tratamiento adecuado.</a:t>
            </a:r>
            <a:endParaRPr sz="1100" b="0" i="0" u="none" strike="noStrike" cap="none" dirty="0">
              <a:solidFill>
                <a:schemeClr val="lt1"/>
              </a:solidFill>
              <a:latin typeface="Nunito"/>
              <a:ea typeface="Nunito"/>
              <a:cs typeface="Nunito"/>
              <a:sym typeface="Nunito"/>
            </a:endParaRPr>
          </a:p>
          <a:p>
            <a:pPr marL="0" marR="0" lvl="0" indent="0" algn="l" rtl="0">
              <a:lnSpc>
                <a:spcPct val="100000"/>
              </a:lnSpc>
              <a:spcBef>
                <a:spcPts val="1000"/>
              </a:spcBef>
              <a:spcAft>
                <a:spcPts val="0"/>
              </a:spcAft>
              <a:buClr>
                <a:srgbClr val="000000"/>
              </a:buClr>
              <a:buSzPts val="1200"/>
              <a:buFont typeface="Arial"/>
              <a:buNone/>
            </a:pPr>
            <a:r>
              <a:rPr lang="es" sz="1100" b="0" i="0" u="none" strike="noStrike" cap="none" dirty="0">
                <a:solidFill>
                  <a:schemeClr val="lt1"/>
                </a:solidFill>
                <a:latin typeface="Nunito"/>
                <a:ea typeface="Nunito"/>
                <a:cs typeface="Nunito"/>
                <a:sym typeface="Nunito"/>
              </a:rPr>
              <a:t>Esta intervención movilizó a los agentes de salud de la comunidad </a:t>
            </a:r>
            <a:r>
              <a:rPr lang="es" sz="1100" b="1" i="0" u="none" strike="noStrike" cap="none" dirty="0">
                <a:solidFill>
                  <a:srgbClr val="F7931D"/>
                </a:solidFill>
                <a:highlight>
                  <a:srgbClr val="FCFBFB"/>
                </a:highlight>
                <a:latin typeface="Nunito"/>
                <a:ea typeface="Nunito"/>
                <a:cs typeface="Nunito"/>
                <a:sym typeface="Nunito"/>
              </a:rPr>
              <a:t>proporcionándoles formación relacionada con los síntomas y creando mecanismos sólidos de remisión de pacientes</a:t>
            </a:r>
            <a:r>
              <a:rPr lang="es" sz="1100" b="0" i="0" u="none" strike="noStrike" cap="none" dirty="0">
                <a:solidFill>
                  <a:schemeClr val="lt1"/>
                </a:solidFill>
                <a:latin typeface="Nunito"/>
                <a:ea typeface="Nunito"/>
                <a:cs typeface="Nunito"/>
                <a:sym typeface="Nunito"/>
              </a:rPr>
              <a:t>.</a:t>
            </a:r>
            <a:endParaRPr sz="1100" b="1" i="0" u="none" strike="noStrike" cap="none" dirty="0">
              <a:solidFill>
                <a:srgbClr val="F7931D"/>
              </a:solidFill>
              <a:highlight>
                <a:srgbClr val="FCFBFB"/>
              </a:highlight>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200"/>
              <a:buFont typeface="Arial"/>
              <a:buNone/>
            </a:pPr>
            <a:r>
              <a:rPr lang="es" sz="1100" b="0" i="0" u="none" strike="noStrike" cap="none" dirty="0">
                <a:solidFill>
                  <a:schemeClr val="lt1"/>
                </a:solidFill>
                <a:latin typeface="Nunito"/>
                <a:ea typeface="Nunito"/>
                <a:cs typeface="Nunito"/>
                <a:sym typeface="Nunito"/>
              </a:rPr>
              <a:t>Este es también un ejemplo destacable de cómo los asociados no gubernamentales suelen encargarse de la </a:t>
            </a:r>
            <a:r>
              <a:rPr lang="es" sz="1100" b="1" i="0" u="none" strike="noStrike" cap="none" dirty="0">
                <a:solidFill>
                  <a:srgbClr val="F7931D"/>
                </a:solidFill>
                <a:highlight>
                  <a:srgbClr val="FCFBFB"/>
                </a:highlight>
                <a:latin typeface="Nunito"/>
                <a:ea typeface="Nunito"/>
                <a:cs typeface="Nunito"/>
                <a:sym typeface="Nunito"/>
              </a:rPr>
              <a:t>prestación de servicios en el último tramo</a:t>
            </a:r>
            <a:r>
              <a:rPr lang="es" sz="1100" b="0" i="0" u="none" strike="noStrike" cap="none" dirty="0">
                <a:solidFill>
                  <a:schemeClr val="lt1"/>
                </a:solidFill>
                <a:latin typeface="Nunito"/>
                <a:ea typeface="Nunito"/>
                <a:cs typeface="Nunito"/>
                <a:sym typeface="Nunito"/>
              </a:rPr>
              <a:t>.</a:t>
            </a:r>
            <a:endParaRPr sz="1100" b="0" i="0" u="none" strike="noStrike" cap="none" dirty="0">
              <a:solidFill>
                <a:schemeClr val="lt1"/>
              </a:solidFill>
              <a:latin typeface="Nunito"/>
              <a:ea typeface="Nunito"/>
              <a:cs typeface="Nunito"/>
              <a:sym typeface="Nunito"/>
            </a:endParaRPr>
          </a:p>
        </p:txBody>
      </p:sp>
      <p:pic>
        <p:nvPicPr>
          <p:cNvPr id="885" name="Google Shape;885;p101" descr="A picture containing text, person, indoor&#10;&#10;Description automatically generated"/>
          <p:cNvPicPr preferRelativeResize="0"/>
          <p:nvPr/>
        </p:nvPicPr>
        <p:blipFill rotWithShape="1">
          <a:blip r:embed="rId3">
            <a:alphaModFix/>
          </a:blip>
          <a:srcRect l="2223" r="15132"/>
          <a:stretch/>
        </p:blipFill>
        <p:spPr>
          <a:xfrm>
            <a:off x="-15600" y="0"/>
            <a:ext cx="5676901" cy="5156775"/>
          </a:xfrm>
          <a:prstGeom prst="rect">
            <a:avLst/>
          </a:prstGeom>
          <a:noFill/>
          <a:ln>
            <a:noFill/>
          </a:ln>
        </p:spPr>
      </p:pic>
      <p:sp>
        <p:nvSpPr>
          <p:cNvPr id="886" name="Google Shape;886;p101"/>
          <p:cNvSpPr txBox="1"/>
          <p:nvPr/>
        </p:nvSpPr>
        <p:spPr>
          <a:xfrm>
            <a:off x="2303336" y="3694413"/>
            <a:ext cx="3530400" cy="1108200"/>
          </a:xfrm>
          <a:prstGeom prst="rect">
            <a:avLst/>
          </a:prstGeom>
          <a:noFill/>
          <a:ln>
            <a:noFill/>
          </a:ln>
        </p:spPr>
        <p:txBody>
          <a:bodyPr spcFirstLastPara="1" wrap="square" lIns="0" tIns="91425" rIns="91425" bIns="91425" rtlCol="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 sz="1200" b="0" i="1" u="none" strike="noStrike" cap="none" dirty="0">
                <a:solidFill>
                  <a:srgbClr val="F7931D"/>
                </a:solidFill>
                <a:highlight>
                  <a:schemeClr val="lt1"/>
                </a:highlight>
                <a:latin typeface="Nunito"/>
                <a:ea typeface="Nunito"/>
                <a:cs typeface="Nunito"/>
                <a:sym typeface="Nunito"/>
              </a:rPr>
              <a:t>“No podemos acceder fácilmente a los servicios sanitarios gratuitos, entre ellos, las pruebas de diagnóstico de la COVID-19. Sería estupendo que el equipo sanitario pudiera visitar a personas como yo, sobre todo porque hoy en día muchos de nosotros tenemos grandes dificultades para salir adelante”, afirmó.</a:t>
            </a:r>
            <a:endParaRPr sz="1400" b="1" i="0" u="none" strike="noStrike" cap="none" dirty="0">
              <a:solidFill>
                <a:srgbClr val="F7931D"/>
              </a:solidFill>
              <a:highlight>
                <a:srgbClr val="FFFFFF"/>
              </a:highlight>
              <a:latin typeface="Nunito"/>
              <a:ea typeface="Nunito"/>
              <a:cs typeface="Nunito"/>
              <a:sym typeface="Nunito"/>
            </a:endParaRPr>
          </a:p>
        </p:txBody>
      </p:sp>
      <p:sp>
        <p:nvSpPr>
          <p:cNvPr id="887" name="Google Shape;887;p101"/>
          <p:cNvSpPr txBox="1"/>
          <p:nvPr/>
        </p:nvSpPr>
        <p:spPr>
          <a:xfrm>
            <a:off x="5887800" y="4750325"/>
            <a:ext cx="3103800" cy="3693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000000"/>
                </a:solidFill>
                <a:highlight>
                  <a:schemeClr val="lt1"/>
                </a:highlight>
                <a:latin typeface="Nunito Light"/>
                <a:ea typeface="Nunito Light"/>
                <a:cs typeface="Nunito Light"/>
                <a:sym typeface="Nunito Light"/>
              </a:rPr>
              <a:t>Referencia: Dr. Tin Aung Cho, “The medical team helping to change lives in the Hlaing Thar Yar township”. UNICEF. </a:t>
            </a:r>
            <a:endParaRPr sz="600" b="0" i="0" u="none" strike="noStrike" cap="none" dirty="0">
              <a:solidFill>
                <a:srgbClr val="000000"/>
              </a:solidFill>
              <a:highlight>
                <a:schemeClr val="lt1"/>
              </a:highlight>
              <a:latin typeface="Nunito Light"/>
              <a:ea typeface="Nunito Light"/>
              <a:cs typeface="Nunito Light"/>
              <a:sym typeface="Nunito Light"/>
            </a:endParaRPr>
          </a:p>
        </p:txBody>
      </p:sp>
      <p:sp>
        <p:nvSpPr>
          <p:cNvPr id="888" name="Google Shape;888;p101"/>
          <p:cNvSpPr txBox="1"/>
          <p:nvPr/>
        </p:nvSpPr>
        <p:spPr>
          <a:xfrm rot="-5400000">
            <a:off x="-1356275" y="3292800"/>
            <a:ext cx="3020400" cy="307800"/>
          </a:xfrm>
          <a:prstGeom prst="rect">
            <a:avLst/>
          </a:prstGeom>
          <a:noFill/>
          <a:ln>
            <a:noFill/>
          </a:ln>
        </p:spPr>
        <p:txBody>
          <a:bodyPr spcFirstLastPara="1" wrap="square" lIns="91425" tIns="91425" rIns="91425" bIns="91425" rtlCol="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 sz="800" b="0" i="0" u="none" strike="noStrike" cap="none">
                <a:solidFill>
                  <a:schemeClr val="accent4"/>
                </a:solidFill>
                <a:highlight>
                  <a:schemeClr val="accent5"/>
                </a:highlight>
                <a:latin typeface="Mulish"/>
                <a:ea typeface="Mulish"/>
                <a:cs typeface="Mulish"/>
                <a:sym typeface="Mulish"/>
              </a:rPr>
              <a:t>Foto de UNICEF Myanmar, Dr. Tin Aung Cho</a:t>
            </a:r>
            <a:endParaRPr sz="800" b="0" i="0" u="none" strike="noStrike" cap="none" dirty="0">
              <a:solidFill>
                <a:schemeClr val="accent4"/>
              </a:solidFill>
              <a:highlight>
                <a:schemeClr val="accent5"/>
              </a:highlight>
              <a:latin typeface="Mulish"/>
              <a:ea typeface="Mulish"/>
              <a:cs typeface="Mulish"/>
              <a:sym typeface="Mulish"/>
            </a:endParaRPr>
          </a:p>
        </p:txBody>
      </p:sp>
      <p:sp>
        <p:nvSpPr>
          <p:cNvPr id="889" name="Google Shape;889;p101"/>
          <p:cNvSpPr txBox="1"/>
          <p:nvPr/>
        </p:nvSpPr>
        <p:spPr>
          <a:xfrm>
            <a:off x="5887950" y="322725"/>
            <a:ext cx="2859300" cy="8313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 i="0" u="none" strike="noStrike" cap="none">
                <a:solidFill>
                  <a:srgbClr val="F7931D"/>
                </a:solidFill>
                <a:highlight>
                  <a:schemeClr val="lt1"/>
                </a:highlight>
                <a:latin typeface="Mulish"/>
                <a:ea typeface="Mulish"/>
                <a:cs typeface="Mulish"/>
                <a:sym typeface="Mulish"/>
              </a:rPr>
              <a:t>EL CASO</a:t>
            </a:r>
            <a:r>
              <a:rPr lang="es">
                <a:solidFill>
                  <a:srgbClr val="F7931D"/>
                </a:solidFill>
                <a:highlight>
                  <a:schemeClr val="lt1"/>
                </a:highlight>
                <a:latin typeface="Mulish"/>
                <a:ea typeface="Mulish"/>
                <a:cs typeface="Mulish"/>
                <a:sym typeface="Mulish"/>
              </a:rPr>
              <a:t> DE MYANMAR </a:t>
            </a:r>
            <a:br>
              <a:rPr lang="en" sz="2800">
                <a:solidFill>
                  <a:schemeClr val="lt1"/>
                </a:solidFill>
                <a:latin typeface="Mulish Black"/>
                <a:ea typeface="Mulish Black"/>
                <a:cs typeface="Mulish Black"/>
                <a:sym typeface="Mulish Black"/>
              </a:rPr>
            </a:br>
            <a:r>
              <a:rPr lang="es" sz="2800">
                <a:solidFill>
                  <a:schemeClr val="lt1"/>
                </a:solidFill>
                <a:latin typeface="Mulish Black"/>
                <a:ea typeface="Mulish Black"/>
                <a:cs typeface="Mulish Black"/>
                <a:sym typeface="Mulish Black"/>
              </a:rPr>
              <a:t>RESULTADOS</a:t>
            </a:r>
            <a:endParaRPr sz="2800" b="0" i="0" u="none" strike="noStrike" cap="none" dirty="0">
              <a:solidFill>
                <a:schemeClr val="lt1"/>
              </a:solidFill>
              <a:latin typeface="Nunito"/>
              <a:ea typeface="Nunito"/>
              <a:cs typeface="Nunito"/>
              <a:sym typeface="Nunito"/>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70B548"/>
        </a:solidFill>
        <a:effectLst/>
      </p:bgPr>
    </p:bg>
    <p:spTree>
      <p:nvGrpSpPr>
        <p:cNvPr id="1" name="Shape 893"/>
        <p:cNvGrpSpPr/>
        <p:nvPr/>
      </p:nvGrpSpPr>
      <p:grpSpPr>
        <a:xfrm>
          <a:off x="0" y="0"/>
          <a:ext cx="0" cy="0"/>
          <a:chOff x="0" y="0"/>
          <a:chExt cx="0" cy="0"/>
        </a:xfrm>
      </p:grpSpPr>
      <p:pic>
        <p:nvPicPr>
          <p:cNvPr id="894" name="Google Shape;894;p102"/>
          <p:cNvPicPr preferRelativeResize="0"/>
          <p:nvPr/>
        </p:nvPicPr>
        <p:blipFill rotWithShape="1">
          <a:blip r:embed="rId3">
            <a:alphaModFix/>
          </a:blip>
          <a:srcRect l="23011" r="24558"/>
          <a:stretch/>
        </p:blipFill>
        <p:spPr>
          <a:xfrm>
            <a:off x="-47525" y="0"/>
            <a:ext cx="5714899" cy="5143499"/>
          </a:xfrm>
          <a:prstGeom prst="rect">
            <a:avLst/>
          </a:prstGeom>
          <a:noFill/>
          <a:ln>
            <a:noFill/>
          </a:ln>
        </p:spPr>
      </p:pic>
      <p:sp>
        <p:nvSpPr>
          <p:cNvPr id="895" name="Google Shape;895;p102"/>
          <p:cNvSpPr txBox="1"/>
          <p:nvPr/>
        </p:nvSpPr>
        <p:spPr>
          <a:xfrm>
            <a:off x="5887950" y="1229250"/>
            <a:ext cx="3103800" cy="15495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 sz="1200" b="0" i="0" u="none" strike="noStrike" cap="none">
                <a:solidFill>
                  <a:schemeClr val="lt1"/>
                </a:solidFill>
                <a:latin typeface="Nunito"/>
                <a:ea typeface="Nunito"/>
                <a:cs typeface="Nunito"/>
                <a:sym typeface="Nunito"/>
              </a:rPr>
              <a:t>Durante la pandemia de COVID-19, a la organización Malaria Consortium, en Camboya, le preocupaba que la gente se realizara menos las pruebas de diagnóstico de la malaria. </a:t>
            </a:r>
            <a:endParaRPr sz="1200" b="0" i="0" u="none" strike="noStrike" cap="none" dirty="0">
              <a:solidFill>
                <a:schemeClr val="lt1"/>
              </a:solidFill>
              <a:latin typeface="Nunito"/>
              <a:ea typeface="Nunito"/>
              <a:cs typeface="Nunito"/>
              <a:sym typeface="Nunito"/>
            </a:endParaRPr>
          </a:p>
          <a:p>
            <a:pPr marL="0" marR="0" lvl="0" indent="0" algn="l" rtl="0">
              <a:lnSpc>
                <a:spcPct val="100000"/>
              </a:lnSpc>
              <a:spcBef>
                <a:spcPts val="1000"/>
              </a:spcBef>
              <a:spcAft>
                <a:spcPts val="0"/>
              </a:spcAft>
              <a:buClr>
                <a:srgbClr val="000000"/>
              </a:buClr>
              <a:buSzPts val="1200"/>
              <a:buFont typeface="Arial"/>
              <a:buNone/>
            </a:pPr>
            <a:r>
              <a:rPr lang="es" sz="1200" b="0" i="0" u="none" strike="noStrike" cap="none">
                <a:solidFill>
                  <a:schemeClr val="lt1"/>
                </a:solidFill>
                <a:latin typeface="Nunito"/>
                <a:ea typeface="Nunito"/>
                <a:cs typeface="Nunito"/>
                <a:sym typeface="Nunito"/>
              </a:rPr>
              <a:t>Camboya se encuentra actualmente en la fase de eliminación de esta enfermedad, de modo que cada caso cuenta.</a:t>
            </a:r>
            <a:endParaRPr sz="1200" b="0" i="0" u="none" strike="noStrike" cap="none" dirty="0">
              <a:solidFill>
                <a:schemeClr val="lt1"/>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200"/>
              <a:buFont typeface="Arial"/>
              <a:buNone/>
            </a:pPr>
            <a:endParaRPr sz="1200" b="0" i="0" u="none" strike="noStrike" cap="none" dirty="0">
              <a:solidFill>
                <a:schemeClr val="lt1"/>
              </a:solidFill>
              <a:latin typeface="Nunito"/>
              <a:ea typeface="Nunito"/>
              <a:cs typeface="Nunito"/>
              <a:sym typeface="Nunito"/>
            </a:endParaRPr>
          </a:p>
        </p:txBody>
      </p:sp>
      <p:sp>
        <p:nvSpPr>
          <p:cNvPr id="896" name="Google Shape;896;p102"/>
          <p:cNvSpPr txBox="1"/>
          <p:nvPr/>
        </p:nvSpPr>
        <p:spPr>
          <a:xfrm>
            <a:off x="88" y="4827275"/>
            <a:ext cx="6040200" cy="3078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s" sz="800" b="0" i="0" u="none" strike="noStrike" cap="none">
                <a:solidFill>
                  <a:schemeClr val="lt1"/>
                </a:solidFill>
                <a:highlight>
                  <a:schemeClr val="dk1"/>
                </a:highlight>
                <a:latin typeface="Nunito"/>
                <a:ea typeface="Nunito"/>
                <a:cs typeface="Nunito"/>
                <a:sym typeface="Nunito"/>
              </a:rPr>
              <a:t>Créditos de la fotografía: Malaria Consortium</a:t>
            </a:r>
            <a:endParaRPr sz="800" b="0" i="0" u="none" strike="noStrike" cap="none" dirty="0">
              <a:solidFill>
                <a:schemeClr val="lt1"/>
              </a:solidFill>
              <a:highlight>
                <a:schemeClr val="dk1"/>
              </a:highlight>
              <a:latin typeface="Nunito"/>
              <a:ea typeface="Nunito"/>
              <a:cs typeface="Nunito"/>
              <a:sym typeface="Nunito"/>
            </a:endParaRPr>
          </a:p>
        </p:txBody>
      </p:sp>
      <p:sp>
        <p:nvSpPr>
          <p:cNvPr id="897" name="Google Shape;897;p102"/>
          <p:cNvSpPr txBox="1"/>
          <p:nvPr/>
        </p:nvSpPr>
        <p:spPr>
          <a:xfrm>
            <a:off x="5887800" y="4750325"/>
            <a:ext cx="3103800" cy="4617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000000"/>
                </a:solidFill>
                <a:highlight>
                  <a:schemeClr val="lt1"/>
                </a:highlight>
                <a:latin typeface="Nunito Light"/>
                <a:ea typeface="Nunito Light"/>
                <a:cs typeface="Nunito Light"/>
                <a:sym typeface="Nunito Light"/>
              </a:rPr>
              <a:t>Referencia: https://www.malariaconsortium.org/news-centre/community-health-workers-are-key-to-successful-malaria-elimination-projects-in-cambodia-during-covid-19.htm</a:t>
            </a:r>
            <a:endParaRPr sz="600" b="0" i="0" u="none" strike="noStrike" cap="none" dirty="0">
              <a:solidFill>
                <a:srgbClr val="000000"/>
              </a:solidFill>
              <a:highlight>
                <a:schemeClr val="lt1"/>
              </a:highlight>
              <a:latin typeface="Nunito Light"/>
              <a:ea typeface="Nunito Light"/>
              <a:cs typeface="Nunito Light"/>
              <a:sym typeface="Nunito Light"/>
            </a:endParaRPr>
          </a:p>
        </p:txBody>
      </p:sp>
      <p:sp>
        <p:nvSpPr>
          <p:cNvPr id="898" name="Google Shape;898;p102"/>
          <p:cNvSpPr txBox="1"/>
          <p:nvPr/>
        </p:nvSpPr>
        <p:spPr>
          <a:xfrm>
            <a:off x="5887950" y="322725"/>
            <a:ext cx="2859300" cy="8313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
                <a:solidFill>
                  <a:srgbClr val="70B548"/>
                </a:solidFill>
                <a:highlight>
                  <a:schemeClr val="lt1"/>
                </a:highlight>
                <a:latin typeface="Mulish"/>
                <a:ea typeface="Mulish"/>
                <a:cs typeface="Mulish"/>
                <a:sym typeface="Mulish"/>
              </a:rPr>
              <a:t>EL </a:t>
            </a:r>
            <a:r>
              <a:rPr lang="es" i="0" u="none" strike="noStrike" cap="none">
                <a:solidFill>
                  <a:srgbClr val="70B548"/>
                </a:solidFill>
                <a:highlight>
                  <a:schemeClr val="lt1"/>
                </a:highlight>
                <a:latin typeface="Mulish"/>
                <a:ea typeface="Mulish"/>
                <a:cs typeface="Mulish"/>
                <a:sym typeface="Mulish"/>
              </a:rPr>
              <a:t>CASO</a:t>
            </a:r>
            <a:r>
              <a:rPr lang="es">
                <a:solidFill>
                  <a:srgbClr val="70B548"/>
                </a:solidFill>
                <a:highlight>
                  <a:schemeClr val="lt1"/>
                </a:highlight>
                <a:latin typeface="Mulish"/>
                <a:ea typeface="Mulish"/>
                <a:cs typeface="Mulish"/>
                <a:sym typeface="Mulish"/>
              </a:rPr>
              <a:t> SOBRE LA MALARIA </a:t>
            </a:r>
            <a:r>
              <a:rPr lang="es" sz="2800" b="0" i="0" u="none" strike="noStrike" cap="none">
                <a:solidFill>
                  <a:schemeClr val="lt1"/>
                </a:solidFill>
                <a:latin typeface="Mulish Black"/>
                <a:ea typeface="Mulish Black"/>
                <a:cs typeface="Mulish Black"/>
                <a:sym typeface="Mulish Black"/>
              </a:rPr>
              <a:t>EL PROBLEMA</a:t>
            </a:r>
            <a:endParaRPr sz="2800" b="0" i="0" u="none" strike="noStrike" cap="none" dirty="0">
              <a:solidFill>
                <a:schemeClr val="lt1"/>
              </a:solidFill>
              <a:latin typeface="Nunito"/>
              <a:ea typeface="Nunito"/>
              <a:cs typeface="Nunito"/>
              <a:sym typeface="Nunito"/>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70B548"/>
        </a:solidFill>
        <a:effectLst/>
      </p:bgPr>
    </p:bg>
    <p:spTree>
      <p:nvGrpSpPr>
        <p:cNvPr id="1" name="Shape 902"/>
        <p:cNvGrpSpPr/>
        <p:nvPr/>
      </p:nvGrpSpPr>
      <p:grpSpPr>
        <a:xfrm>
          <a:off x="0" y="0"/>
          <a:ext cx="0" cy="0"/>
          <a:chOff x="0" y="0"/>
          <a:chExt cx="0" cy="0"/>
        </a:xfrm>
      </p:grpSpPr>
      <p:pic>
        <p:nvPicPr>
          <p:cNvPr id="903" name="Google Shape;903;p103"/>
          <p:cNvPicPr preferRelativeResize="0"/>
          <p:nvPr/>
        </p:nvPicPr>
        <p:blipFill rotWithShape="1">
          <a:blip r:embed="rId3">
            <a:alphaModFix/>
          </a:blip>
          <a:srcRect l="11699"/>
          <a:stretch/>
        </p:blipFill>
        <p:spPr>
          <a:xfrm>
            <a:off x="-381000" y="0"/>
            <a:ext cx="6055401" cy="5143500"/>
          </a:xfrm>
          <a:prstGeom prst="rect">
            <a:avLst/>
          </a:prstGeom>
          <a:noFill/>
          <a:ln>
            <a:noFill/>
          </a:ln>
        </p:spPr>
      </p:pic>
      <p:sp>
        <p:nvSpPr>
          <p:cNvPr id="904" name="Google Shape;904;p103"/>
          <p:cNvSpPr txBox="1"/>
          <p:nvPr/>
        </p:nvSpPr>
        <p:spPr>
          <a:xfrm>
            <a:off x="5887950" y="1229250"/>
            <a:ext cx="3103800" cy="19752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 sz="1200" b="0" i="0" u="none" strike="noStrike" cap="none">
                <a:solidFill>
                  <a:schemeClr val="lt1"/>
                </a:solidFill>
                <a:latin typeface="Nunito"/>
                <a:ea typeface="Nunito"/>
                <a:cs typeface="Nunito"/>
                <a:sym typeface="Nunito"/>
              </a:rPr>
              <a:t>Estas comunidades reciben atención de </a:t>
            </a:r>
            <a:r>
              <a:rPr lang="es" sz="1200" b="1" i="0" u="none" strike="noStrike" cap="none">
                <a:solidFill>
                  <a:srgbClr val="70B548"/>
                </a:solidFill>
                <a:highlight>
                  <a:schemeClr val="lt1"/>
                </a:highlight>
                <a:latin typeface="Nunito"/>
                <a:ea typeface="Nunito"/>
                <a:cs typeface="Nunito"/>
                <a:sym typeface="Nunito"/>
              </a:rPr>
              <a:t>trabajadores móviles contra la malaria, que pertenecen a las comunidades a las que atienden</a:t>
            </a:r>
            <a:r>
              <a:rPr lang="es" sz="1200" b="0" i="0" u="none" strike="noStrike" cap="none">
                <a:solidFill>
                  <a:schemeClr val="lt1"/>
                </a:solidFill>
                <a:latin typeface="Nunito"/>
                <a:ea typeface="Nunito"/>
                <a:cs typeface="Nunito"/>
                <a:sym typeface="Nunito"/>
              </a:rPr>
              <a:t>, lo cual les permite generar mayor confianza. </a:t>
            </a:r>
            <a:endParaRPr sz="1200" b="0" i="0" u="none" strike="noStrike" cap="none" dirty="0">
              <a:solidFill>
                <a:schemeClr val="lt1"/>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200"/>
              <a:buFont typeface="Arial"/>
              <a:buNone/>
            </a:pPr>
            <a:r>
              <a:rPr lang="es" sz="1200" b="0" i="0" u="none" strike="noStrike" cap="none">
                <a:solidFill>
                  <a:schemeClr val="lt1"/>
                </a:solidFill>
                <a:latin typeface="Nunito"/>
                <a:ea typeface="Nunito"/>
                <a:cs typeface="Nunito"/>
                <a:sym typeface="Nunito"/>
              </a:rPr>
              <a:t>Cuando comenzó la pandemia de COVID-19, Malaria Consortium diseñó un plan de mitigación para garantizar que los trabajadores contra la malaria pudieran seguir realizando su labor de forma segura.</a:t>
            </a:r>
            <a:endParaRPr sz="1200" b="0" i="0" u="none" strike="noStrike" cap="none" dirty="0">
              <a:solidFill>
                <a:schemeClr val="lt1"/>
              </a:solidFill>
              <a:latin typeface="Nunito"/>
              <a:ea typeface="Nunito"/>
              <a:cs typeface="Nunito"/>
              <a:sym typeface="Nunito"/>
            </a:endParaRPr>
          </a:p>
        </p:txBody>
      </p:sp>
      <p:sp>
        <p:nvSpPr>
          <p:cNvPr id="905" name="Google Shape;905;p103"/>
          <p:cNvSpPr txBox="1"/>
          <p:nvPr/>
        </p:nvSpPr>
        <p:spPr>
          <a:xfrm>
            <a:off x="1524000" y="3988725"/>
            <a:ext cx="4059000" cy="1477297"/>
          </a:xfrm>
          <a:prstGeom prst="rect">
            <a:avLst/>
          </a:prstGeom>
          <a:noFill/>
          <a:ln>
            <a:noFill/>
          </a:ln>
        </p:spPr>
        <p:txBody>
          <a:bodyPr spcFirstLastPara="1" wrap="square" lIns="0" tIns="91425" rIns="91425" bIns="91425" rtlCol="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 sz="1200" b="0" i="1" u="none" strike="noStrike" cap="none" dirty="0">
                <a:solidFill>
                  <a:srgbClr val="70B548"/>
                </a:solidFill>
                <a:highlight>
                  <a:srgbClr val="FFFFFF"/>
                </a:highlight>
                <a:latin typeface="Nunito"/>
                <a:ea typeface="Nunito"/>
                <a:cs typeface="Nunito"/>
                <a:sym typeface="Nunito"/>
              </a:rPr>
              <a:t>Esto se debe en gran medida a los trabajadores móviles contra la malaria, así como a las estrategias adaptativas relacionadas con la malaria y la COVID-19, ya que han ayudado a generar mayor resiliencia y a garantizar la continuidad de los servicios contra la malaria.</a:t>
            </a:r>
            <a:endParaRPr sz="1200" b="0" i="1" u="none" strike="noStrike" cap="none" dirty="0">
              <a:solidFill>
                <a:srgbClr val="70B548"/>
              </a:solidFill>
              <a:highlight>
                <a:srgbClr val="FFFFFF"/>
              </a:highlight>
              <a:latin typeface="Nunito"/>
              <a:ea typeface="Nunito"/>
              <a:cs typeface="Nunito"/>
              <a:sym typeface="Nunito"/>
            </a:endParaRPr>
          </a:p>
          <a:p>
            <a:pPr marL="0" marR="0" lvl="0" indent="0" algn="l" rtl="0">
              <a:lnSpc>
                <a:spcPct val="100000"/>
              </a:lnSpc>
              <a:spcBef>
                <a:spcPts val="0"/>
              </a:spcBef>
              <a:spcAft>
                <a:spcPts val="0"/>
              </a:spcAft>
              <a:buClr>
                <a:srgbClr val="000000"/>
              </a:buClr>
              <a:buSzPts val="1200"/>
              <a:buFont typeface="Arial"/>
              <a:buNone/>
            </a:pPr>
            <a:endParaRPr sz="1200" b="0" i="1" u="none" strike="noStrike" cap="none" dirty="0">
              <a:solidFill>
                <a:srgbClr val="F7931D"/>
              </a:solidFill>
              <a:highlight>
                <a:srgbClr val="FFFFFF"/>
              </a:highlight>
              <a:latin typeface="Nunito"/>
              <a:ea typeface="Nunito"/>
              <a:cs typeface="Nunito"/>
              <a:sym typeface="Nunito"/>
            </a:endParaRPr>
          </a:p>
          <a:p>
            <a:pPr marL="0" marR="0" lvl="0" indent="0" algn="l" rtl="0">
              <a:lnSpc>
                <a:spcPct val="100000"/>
              </a:lnSpc>
              <a:spcBef>
                <a:spcPts val="0"/>
              </a:spcBef>
              <a:spcAft>
                <a:spcPts val="0"/>
              </a:spcAft>
              <a:buClr>
                <a:srgbClr val="000000"/>
              </a:buClr>
              <a:buSzPts val="1200"/>
              <a:buFont typeface="Arial"/>
              <a:buNone/>
            </a:pPr>
            <a:endParaRPr sz="1200" b="0" i="1" u="none" strike="noStrike" cap="none" dirty="0">
              <a:solidFill>
                <a:srgbClr val="F7931D"/>
              </a:solidFill>
              <a:highlight>
                <a:srgbClr val="FFFFFF"/>
              </a:highlight>
              <a:latin typeface="Nunito"/>
              <a:ea typeface="Nunito"/>
              <a:cs typeface="Nunito"/>
              <a:sym typeface="Nunito"/>
            </a:endParaRPr>
          </a:p>
        </p:txBody>
      </p:sp>
      <p:sp>
        <p:nvSpPr>
          <p:cNvPr id="906" name="Google Shape;906;p103"/>
          <p:cNvSpPr txBox="1"/>
          <p:nvPr/>
        </p:nvSpPr>
        <p:spPr>
          <a:xfrm rot="-5400000">
            <a:off x="-727925" y="3921150"/>
            <a:ext cx="1763700" cy="307800"/>
          </a:xfrm>
          <a:prstGeom prst="rect">
            <a:avLst/>
          </a:prstGeom>
          <a:noFill/>
          <a:ln>
            <a:noFill/>
          </a:ln>
        </p:spPr>
        <p:txBody>
          <a:bodyPr spcFirstLastPara="1" wrap="square" lIns="91425" tIns="91425" rIns="91425" bIns="91425" rtlCol="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 sz="800" b="0" i="0" u="none" strike="noStrike" cap="none">
                <a:solidFill>
                  <a:schemeClr val="accent4"/>
                </a:solidFill>
                <a:highlight>
                  <a:schemeClr val="accent5"/>
                </a:highlight>
                <a:latin typeface="Mulish"/>
                <a:ea typeface="Mulish"/>
                <a:cs typeface="Mulish"/>
                <a:sym typeface="Mulish"/>
              </a:rPr>
              <a:t>Fotografía de Malaria Consortium</a:t>
            </a:r>
            <a:endParaRPr sz="800" b="0" i="0" u="none" strike="noStrike" cap="none" dirty="0">
              <a:solidFill>
                <a:schemeClr val="accent4"/>
              </a:solidFill>
              <a:highlight>
                <a:schemeClr val="accent5"/>
              </a:highlight>
              <a:latin typeface="Mulish"/>
              <a:ea typeface="Mulish"/>
              <a:cs typeface="Mulish"/>
              <a:sym typeface="Mulish"/>
            </a:endParaRPr>
          </a:p>
        </p:txBody>
      </p:sp>
      <p:sp>
        <p:nvSpPr>
          <p:cNvPr id="907" name="Google Shape;907;p103"/>
          <p:cNvSpPr txBox="1"/>
          <p:nvPr/>
        </p:nvSpPr>
        <p:spPr>
          <a:xfrm>
            <a:off x="5784427" y="4750325"/>
            <a:ext cx="3207173" cy="369302"/>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s" sz="600" b="0" i="0" u="none" strike="noStrike" cap="none" dirty="0">
                <a:solidFill>
                  <a:srgbClr val="000000"/>
                </a:solidFill>
                <a:highlight>
                  <a:schemeClr val="lt1"/>
                </a:highlight>
                <a:latin typeface="Nunito Light"/>
                <a:ea typeface="Nunito Light"/>
                <a:cs typeface="Nunito Light"/>
                <a:sym typeface="Nunito Light"/>
              </a:rPr>
              <a:t>Referencia: https://www.malariaconsortium.org/news-centre/community-health-workers-are-key-to-successful-malaria-elimination-projects-in-cambodia-during-covid-19.htm</a:t>
            </a:r>
            <a:endParaRPr sz="600" b="0" i="0" u="none" strike="noStrike" cap="none" dirty="0">
              <a:solidFill>
                <a:srgbClr val="000000"/>
              </a:solidFill>
              <a:highlight>
                <a:schemeClr val="lt1"/>
              </a:highlight>
              <a:latin typeface="Nunito Light"/>
              <a:ea typeface="Nunito Light"/>
              <a:cs typeface="Nunito Light"/>
              <a:sym typeface="Nunito Light"/>
            </a:endParaRPr>
          </a:p>
        </p:txBody>
      </p:sp>
      <p:sp>
        <p:nvSpPr>
          <p:cNvPr id="908" name="Google Shape;908;p103"/>
          <p:cNvSpPr txBox="1"/>
          <p:nvPr/>
        </p:nvSpPr>
        <p:spPr>
          <a:xfrm>
            <a:off x="5887950" y="322725"/>
            <a:ext cx="2859300" cy="8313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
                <a:solidFill>
                  <a:srgbClr val="70B548"/>
                </a:solidFill>
                <a:highlight>
                  <a:schemeClr val="lt1"/>
                </a:highlight>
                <a:latin typeface="Mulish"/>
                <a:ea typeface="Mulish"/>
                <a:cs typeface="Mulish"/>
                <a:sym typeface="Mulish"/>
              </a:rPr>
              <a:t>EL </a:t>
            </a:r>
            <a:r>
              <a:rPr lang="es" i="0" u="none" strike="noStrike" cap="none">
                <a:solidFill>
                  <a:srgbClr val="70B548"/>
                </a:solidFill>
                <a:highlight>
                  <a:schemeClr val="lt1"/>
                </a:highlight>
                <a:latin typeface="Mulish"/>
                <a:ea typeface="Mulish"/>
                <a:cs typeface="Mulish"/>
                <a:sym typeface="Mulish"/>
              </a:rPr>
              <a:t>CASO</a:t>
            </a:r>
            <a:r>
              <a:rPr lang="es">
                <a:solidFill>
                  <a:srgbClr val="70B548"/>
                </a:solidFill>
                <a:highlight>
                  <a:schemeClr val="lt1"/>
                </a:highlight>
                <a:latin typeface="Mulish"/>
                <a:ea typeface="Mulish"/>
                <a:cs typeface="Mulish"/>
                <a:sym typeface="Mulish"/>
              </a:rPr>
              <a:t> SOBRE LA MALARIA </a:t>
            </a:r>
            <a:endParaRPr sz="2800" dirty="0">
              <a:solidFill>
                <a:schemeClr val="lt1"/>
              </a:solidFill>
              <a:latin typeface="Mulish Black"/>
              <a:ea typeface="Mulish Black"/>
              <a:cs typeface="Mulish Black"/>
              <a:sym typeface="Mulish Black"/>
            </a:endParaRPr>
          </a:p>
          <a:p>
            <a:pPr marL="0" marR="0" lvl="0" indent="0" algn="l" rtl="0">
              <a:lnSpc>
                <a:spcPct val="100000"/>
              </a:lnSpc>
              <a:spcBef>
                <a:spcPts val="0"/>
              </a:spcBef>
              <a:spcAft>
                <a:spcPts val="0"/>
              </a:spcAft>
              <a:buClr>
                <a:srgbClr val="000000"/>
              </a:buClr>
              <a:buSzPts val="2400"/>
              <a:buFont typeface="Arial"/>
              <a:buNone/>
            </a:pPr>
            <a:r>
              <a:rPr lang="es" sz="2800">
                <a:solidFill>
                  <a:schemeClr val="lt1"/>
                </a:solidFill>
                <a:latin typeface="Mulish Black"/>
                <a:ea typeface="Mulish Black"/>
                <a:cs typeface="Mulish Black"/>
                <a:sym typeface="Mulish Black"/>
              </a:rPr>
              <a:t>SOLUCIÓN</a:t>
            </a:r>
            <a:endParaRPr sz="2800" dirty="0">
              <a:solidFill>
                <a:schemeClr val="lt1"/>
              </a:solidFill>
              <a:latin typeface="Mulish Black"/>
              <a:ea typeface="Mulish Black"/>
              <a:cs typeface="Mulish Black"/>
              <a:sym typeface="Mulish Black"/>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70B548"/>
        </a:solidFill>
        <a:effectLst/>
      </p:bgPr>
    </p:bg>
    <p:spTree>
      <p:nvGrpSpPr>
        <p:cNvPr id="1" name="Shape 912"/>
        <p:cNvGrpSpPr/>
        <p:nvPr/>
      </p:nvGrpSpPr>
      <p:grpSpPr>
        <a:xfrm>
          <a:off x="0" y="0"/>
          <a:ext cx="0" cy="0"/>
          <a:chOff x="0" y="0"/>
          <a:chExt cx="0" cy="0"/>
        </a:xfrm>
      </p:grpSpPr>
      <p:pic>
        <p:nvPicPr>
          <p:cNvPr id="913" name="Google Shape;913;p104"/>
          <p:cNvPicPr preferRelativeResize="0"/>
          <p:nvPr/>
        </p:nvPicPr>
        <p:blipFill rotWithShape="1">
          <a:blip r:embed="rId3">
            <a:alphaModFix/>
          </a:blip>
          <a:srcRect l="24669" r="18131"/>
          <a:stretch/>
        </p:blipFill>
        <p:spPr>
          <a:xfrm>
            <a:off x="0" y="0"/>
            <a:ext cx="5659325" cy="5143500"/>
          </a:xfrm>
          <a:prstGeom prst="rect">
            <a:avLst/>
          </a:prstGeom>
          <a:noFill/>
          <a:ln>
            <a:noFill/>
          </a:ln>
        </p:spPr>
      </p:pic>
      <p:sp>
        <p:nvSpPr>
          <p:cNvPr id="914" name="Google Shape;914;p104"/>
          <p:cNvSpPr txBox="1"/>
          <p:nvPr/>
        </p:nvSpPr>
        <p:spPr>
          <a:xfrm>
            <a:off x="5887950" y="1229250"/>
            <a:ext cx="3103800" cy="23448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 sz="1200" b="0" i="0" u="none" strike="noStrike" cap="none" dirty="0">
                <a:solidFill>
                  <a:schemeClr val="lt1"/>
                </a:solidFill>
                <a:latin typeface="Nunito"/>
                <a:ea typeface="Nunito"/>
                <a:cs typeface="Nunito"/>
                <a:sym typeface="Nunito"/>
              </a:rPr>
              <a:t>Al actuar con rapidez y crear un plan de preparación para la pandemia, Malaria Consortium consiguió que los trabajadores móviles contra la malaria actuaran con eficacia. Los trabajadores móviles contra la malaria continuaron siendo un </a:t>
            </a:r>
            <a:r>
              <a:rPr lang="es" sz="1200" b="1" i="0" u="none" strike="noStrike" cap="none" dirty="0">
                <a:solidFill>
                  <a:srgbClr val="70B548"/>
                </a:solidFill>
                <a:highlight>
                  <a:schemeClr val="lt1"/>
                </a:highlight>
                <a:latin typeface="Nunito"/>
                <a:ea typeface="Nunito"/>
                <a:cs typeface="Nunito"/>
                <a:sym typeface="Nunito"/>
              </a:rPr>
              <a:t>servicio de atención sanitaria que inspiraba confianza</a:t>
            </a:r>
            <a:r>
              <a:rPr lang="es" sz="1200" b="0" i="0" u="none" strike="noStrike" cap="none" dirty="0">
                <a:solidFill>
                  <a:schemeClr val="lt1"/>
                </a:solidFill>
                <a:latin typeface="Nunito"/>
                <a:ea typeface="Nunito"/>
                <a:cs typeface="Nunito"/>
                <a:sym typeface="Nunito"/>
              </a:rPr>
              <a:t> a los miembros de la comunidad.</a:t>
            </a:r>
            <a:endParaRPr sz="1200" b="0" i="0" u="none" strike="noStrike" cap="none" dirty="0">
              <a:solidFill>
                <a:schemeClr val="lt1"/>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200"/>
              <a:buFont typeface="Arial"/>
              <a:buNone/>
            </a:pPr>
            <a:r>
              <a:rPr lang="es" sz="1200" b="0" i="0" u="none" strike="noStrike" cap="none" dirty="0">
                <a:solidFill>
                  <a:schemeClr val="lt1"/>
                </a:solidFill>
                <a:latin typeface="Nunito"/>
                <a:ea typeface="Nunito"/>
                <a:cs typeface="Nunito"/>
                <a:sym typeface="Nunito"/>
              </a:rPr>
              <a:t>A pesar de la pandemia y sus consecuentes restricciones, los índices de pruebas de diagnóstico de la malaria aumentaron durante la pandemia de COVID-19. Esto fue debido, en gran parte, a la labor de los trabajadores móviles contra la malaria.</a:t>
            </a:r>
            <a:endParaRPr sz="1200" b="0" i="0" u="none" strike="noStrike" cap="none" dirty="0">
              <a:solidFill>
                <a:schemeClr val="lt1"/>
              </a:solidFill>
              <a:latin typeface="Nunito"/>
              <a:ea typeface="Nunito"/>
              <a:cs typeface="Nunito"/>
              <a:sym typeface="Nunito"/>
            </a:endParaRPr>
          </a:p>
        </p:txBody>
      </p:sp>
      <p:sp>
        <p:nvSpPr>
          <p:cNvPr id="915" name="Google Shape;915;p104"/>
          <p:cNvSpPr txBox="1"/>
          <p:nvPr/>
        </p:nvSpPr>
        <p:spPr>
          <a:xfrm rot="-5400000">
            <a:off x="-925832" y="3723244"/>
            <a:ext cx="2159513" cy="307800"/>
          </a:xfrm>
          <a:prstGeom prst="rect">
            <a:avLst/>
          </a:prstGeom>
          <a:noFill/>
          <a:ln>
            <a:noFill/>
          </a:ln>
        </p:spPr>
        <p:txBody>
          <a:bodyPr spcFirstLastPara="1" wrap="square" lIns="91425" tIns="91425" rIns="91425" bIns="91425" rtlCol="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 sz="800" b="0" i="0" u="none" strike="noStrike" cap="none" dirty="0">
                <a:solidFill>
                  <a:schemeClr val="accent4"/>
                </a:solidFill>
                <a:highlight>
                  <a:schemeClr val="accent5"/>
                </a:highlight>
                <a:latin typeface="Mulish"/>
                <a:ea typeface="Mulish"/>
                <a:cs typeface="Mulish"/>
                <a:sym typeface="Mulish"/>
              </a:rPr>
              <a:t>Fotografía de: Malaria Consortium</a:t>
            </a:r>
            <a:endParaRPr sz="800" b="0" i="0" u="none" strike="noStrike" cap="none" dirty="0">
              <a:solidFill>
                <a:schemeClr val="accent4"/>
              </a:solidFill>
              <a:highlight>
                <a:schemeClr val="accent5"/>
              </a:highlight>
              <a:latin typeface="Mulish"/>
              <a:ea typeface="Mulish"/>
              <a:cs typeface="Mulish"/>
              <a:sym typeface="Mulish"/>
            </a:endParaRPr>
          </a:p>
        </p:txBody>
      </p:sp>
      <p:sp>
        <p:nvSpPr>
          <p:cNvPr id="916" name="Google Shape;916;p104"/>
          <p:cNvSpPr txBox="1"/>
          <p:nvPr/>
        </p:nvSpPr>
        <p:spPr>
          <a:xfrm>
            <a:off x="5791200" y="4750325"/>
            <a:ext cx="3200400" cy="369302"/>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s" sz="600" b="0" i="0" u="none" strike="noStrike" cap="none" dirty="0">
                <a:solidFill>
                  <a:srgbClr val="000000"/>
                </a:solidFill>
                <a:highlight>
                  <a:schemeClr val="lt1"/>
                </a:highlight>
                <a:latin typeface="Nunito Light"/>
                <a:ea typeface="Nunito Light"/>
                <a:cs typeface="Nunito Light"/>
                <a:sym typeface="Nunito Light"/>
              </a:rPr>
              <a:t>Referencia: https://www.malariaconsortium.org/news-centre/community-health-workers-are-key-to-successful-malaria-elimination-projects-in-cambodia-during-covid-19.htm</a:t>
            </a:r>
            <a:endParaRPr sz="600" b="0" i="0" u="none" strike="noStrike" cap="none" dirty="0">
              <a:solidFill>
                <a:srgbClr val="000000"/>
              </a:solidFill>
              <a:highlight>
                <a:schemeClr val="lt1"/>
              </a:highlight>
              <a:latin typeface="Nunito Light"/>
              <a:ea typeface="Nunito Light"/>
              <a:cs typeface="Nunito Light"/>
              <a:sym typeface="Nunito Light"/>
            </a:endParaRPr>
          </a:p>
        </p:txBody>
      </p:sp>
      <p:sp>
        <p:nvSpPr>
          <p:cNvPr id="917" name="Google Shape;917;p104"/>
          <p:cNvSpPr txBox="1"/>
          <p:nvPr/>
        </p:nvSpPr>
        <p:spPr>
          <a:xfrm>
            <a:off x="5887950" y="322725"/>
            <a:ext cx="2859300" cy="8313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
                <a:solidFill>
                  <a:srgbClr val="70B548"/>
                </a:solidFill>
                <a:highlight>
                  <a:schemeClr val="lt1"/>
                </a:highlight>
                <a:latin typeface="Mulish"/>
                <a:ea typeface="Mulish"/>
                <a:cs typeface="Mulish"/>
                <a:sym typeface="Mulish"/>
              </a:rPr>
              <a:t>EL </a:t>
            </a:r>
            <a:r>
              <a:rPr lang="es" i="0" u="none" strike="noStrike" cap="none">
                <a:solidFill>
                  <a:srgbClr val="70B548"/>
                </a:solidFill>
                <a:highlight>
                  <a:schemeClr val="lt1"/>
                </a:highlight>
                <a:latin typeface="Mulish"/>
                <a:ea typeface="Mulish"/>
                <a:cs typeface="Mulish"/>
                <a:sym typeface="Mulish"/>
              </a:rPr>
              <a:t>CASO</a:t>
            </a:r>
            <a:r>
              <a:rPr lang="es">
                <a:solidFill>
                  <a:srgbClr val="70B548"/>
                </a:solidFill>
                <a:highlight>
                  <a:schemeClr val="lt1"/>
                </a:highlight>
                <a:latin typeface="Mulish"/>
                <a:ea typeface="Mulish"/>
                <a:cs typeface="Mulish"/>
                <a:sym typeface="Mulish"/>
              </a:rPr>
              <a:t> SOBRE LA MALARIA </a:t>
            </a:r>
            <a:endParaRPr sz="2800" dirty="0">
              <a:solidFill>
                <a:schemeClr val="lt1"/>
              </a:solidFill>
              <a:latin typeface="Mulish Black"/>
              <a:ea typeface="Mulish Black"/>
              <a:cs typeface="Mulish Black"/>
              <a:sym typeface="Mulish Black"/>
            </a:endParaRPr>
          </a:p>
          <a:p>
            <a:pPr marL="0" marR="0" lvl="0" indent="0" algn="l" rtl="0">
              <a:lnSpc>
                <a:spcPct val="100000"/>
              </a:lnSpc>
              <a:spcBef>
                <a:spcPts val="0"/>
              </a:spcBef>
              <a:spcAft>
                <a:spcPts val="0"/>
              </a:spcAft>
              <a:buClr>
                <a:srgbClr val="000000"/>
              </a:buClr>
              <a:buSzPts val="2400"/>
              <a:buFont typeface="Arial"/>
              <a:buNone/>
            </a:pPr>
            <a:r>
              <a:rPr lang="es" sz="2800">
                <a:solidFill>
                  <a:schemeClr val="lt1"/>
                </a:solidFill>
                <a:latin typeface="Mulish Black"/>
                <a:ea typeface="Mulish Black"/>
                <a:cs typeface="Mulish Black"/>
                <a:sym typeface="Mulish Black"/>
              </a:rPr>
              <a:t>RESULTADOS</a:t>
            </a:r>
            <a:endParaRPr sz="2800" dirty="0">
              <a:solidFill>
                <a:schemeClr val="lt1"/>
              </a:solidFill>
              <a:latin typeface="Mulish Black"/>
              <a:ea typeface="Mulish Black"/>
              <a:cs typeface="Mulish Black"/>
              <a:sym typeface="Mulish Black"/>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764D6"/>
        </a:solidFill>
        <a:effectLst/>
      </p:bgPr>
    </p:bg>
    <p:spTree>
      <p:nvGrpSpPr>
        <p:cNvPr id="1" name="Shape 921"/>
        <p:cNvGrpSpPr/>
        <p:nvPr/>
      </p:nvGrpSpPr>
      <p:grpSpPr>
        <a:xfrm>
          <a:off x="0" y="0"/>
          <a:ext cx="0" cy="0"/>
          <a:chOff x="0" y="0"/>
          <a:chExt cx="0" cy="0"/>
        </a:xfrm>
      </p:grpSpPr>
      <p:sp>
        <p:nvSpPr>
          <p:cNvPr id="922" name="Google Shape;922;p105"/>
          <p:cNvSpPr txBox="1"/>
          <p:nvPr/>
        </p:nvSpPr>
        <p:spPr>
          <a:xfrm>
            <a:off x="5920950" y="1229250"/>
            <a:ext cx="3070800" cy="21600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 sz="1200" b="0" i="0" u="none" strike="noStrike" cap="none">
                <a:solidFill>
                  <a:schemeClr val="lt1"/>
                </a:solidFill>
                <a:latin typeface="Nunito"/>
                <a:ea typeface="Nunito"/>
                <a:cs typeface="Nunito"/>
                <a:sym typeface="Nunito"/>
              </a:rPr>
              <a:t>En mayo de 2020, durante el inicio de la pandemia de COVID-19, Rwanda comenzó a ofrecer pruebas de PCR. </a:t>
            </a:r>
            <a:r>
              <a:rPr lang="es" sz="1200" b="1" i="0" u="none" strike="noStrike" cap="none">
                <a:solidFill>
                  <a:srgbClr val="0863D6"/>
                </a:solidFill>
                <a:highlight>
                  <a:srgbClr val="FCFBFB"/>
                </a:highlight>
                <a:latin typeface="Nunito"/>
                <a:ea typeface="Nunito"/>
                <a:cs typeface="Nunito"/>
                <a:sym typeface="Nunito"/>
              </a:rPr>
              <a:t>Las pruebas de PCR se limitaron a 11 laboratorios de PCR de la salud pública.</a:t>
            </a:r>
            <a:r>
              <a:rPr lang="en" sz="1200" b="1" i="0" u="none" strike="noStrike" cap="none">
                <a:solidFill>
                  <a:srgbClr val="0863D6"/>
                </a:solidFill>
                <a:highlight>
                  <a:srgbClr val="FCFBFB"/>
                </a:highlight>
                <a:latin typeface="Nunito"/>
                <a:ea typeface="Nunito"/>
                <a:cs typeface="Nunito"/>
                <a:sym typeface="Nunito"/>
              </a:rPr>
              <a:t> </a:t>
            </a:r>
            <a:endParaRPr sz="1200" b="1" i="0" u="none" strike="noStrike" cap="none" dirty="0">
              <a:solidFill>
                <a:srgbClr val="0764D6"/>
              </a:solidFill>
              <a:highlight>
                <a:schemeClr val="lt1"/>
              </a:highlight>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200"/>
              <a:buFont typeface="Arial"/>
              <a:buNone/>
            </a:pPr>
            <a:r>
              <a:rPr lang="es" sz="1200" b="0" i="0" u="none" strike="noStrike" cap="none">
                <a:solidFill>
                  <a:schemeClr val="lt1"/>
                </a:solidFill>
                <a:latin typeface="Nunito"/>
                <a:ea typeface="Nunito"/>
                <a:cs typeface="Nunito"/>
                <a:sym typeface="Nunito"/>
              </a:rPr>
              <a:t>La realización de este tipo de pruebas fue más baja de lo esperado y sus tiempos de procesamiento variaron enormemente. Si el laboratorio de PCR estaba cerca de la ciudad, los resultados llegaban el mismo día, pero si estaba lejos, podían tardar hasta 12 días.</a:t>
            </a:r>
            <a:endParaRPr sz="1200" b="0" i="0" u="none" strike="noStrike" cap="none" dirty="0">
              <a:solidFill>
                <a:schemeClr val="lt1"/>
              </a:solidFill>
              <a:latin typeface="Nunito"/>
              <a:ea typeface="Nunito"/>
              <a:cs typeface="Nunito"/>
              <a:sym typeface="Nunito"/>
            </a:endParaRPr>
          </a:p>
        </p:txBody>
      </p:sp>
      <p:pic>
        <p:nvPicPr>
          <p:cNvPr id="923" name="Google Shape;923;p105"/>
          <p:cNvPicPr preferRelativeResize="0"/>
          <p:nvPr/>
        </p:nvPicPr>
        <p:blipFill rotWithShape="1">
          <a:blip r:embed="rId3">
            <a:alphaModFix/>
          </a:blip>
          <a:srcRect l="3655" r="31409" b="16770"/>
          <a:stretch/>
        </p:blipFill>
        <p:spPr>
          <a:xfrm>
            <a:off x="-65600" y="0"/>
            <a:ext cx="5757950" cy="5143500"/>
          </a:xfrm>
          <a:prstGeom prst="rect">
            <a:avLst/>
          </a:prstGeom>
          <a:noFill/>
          <a:ln>
            <a:noFill/>
          </a:ln>
        </p:spPr>
      </p:pic>
      <p:sp>
        <p:nvSpPr>
          <p:cNvPr id="924" name="Google Shape;924;p105"/>
          <p:cNvSpPr txBox="1"/>
          <p:nvPr/>
        </p:nvSpPr>
        <p:spPr>
          <a:xfrm>
            <a:off x="5887950" y="322725"/>
            <a:ext cx="2859300" cy="7695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
                <a:solidFill>
                  <a:srgbClr val="0764D6"/>
                </a:solidFill>
                <a:highlight>
                  <a:schemeClr val="lt1"/>
                </a:highlight>
                <a:latin typeface="Mulish"/>
                <a:ea typeface="Mulish"/>
                <a:cs typeface="Mulish"/>
                <a:sym typeface="Mulish"/>
              </a:rPr>
              <a:t>EL CASO DE RWANDA</a:t>
            </a:r>
            <a:endParaRPr sz="2400" b="0" i="0" u="none" strike="noStrike" cap="none" dirty="0">
              <a:solidFill>
                <a:srgbClr val="0764D6"/>
              </a:solidFill>
              <a:highlight>
                <a:schemeClr val="lt1"/>
              </a:highlight>
              <a:latin typeface="Mulish Black"/>
              <a:ea typeface="Mulish Black"/>
              <a:cs typeface="Mulish Black"/>
              <a:sym typeface="Mulish Black"/>
            </a:endParaRPr>
          </a:p>
          <a:p>
            <a:pPr marL="0" marR="0" lvl="0" indent="0" algn="l" rtl="0">
              <a:lnSpc>
                <a:spcPct val="100000"/>
              </a:lnSpc>
              <a:spcBef>
                <a:spcPts val="0"/>
              </a:spcBef>
              <a:spcAft>
                <a:spcPts val="0"/>
              </a:spcAft>
              <a:buClr>
                <a:srgbClr val="000000"/>
              </a:buClr>
              <a:buSzPts val="2400"/>
              <a:buFont typeface="Arial"/>
              <a:buNone/>
            </a:pPr>
            <a:r>
              <a:rPr lang="es" sz="2400" b="0" i="0" u="none" strike="noStrike" cap="none">
                <a:solidFill>
                  <a:schemeClr val="lt1"/>
                </a:solidFill>
                <a:latin typeface="Mulish Black"/>
                <a:ea typeface="Mulish Black"/>
                <a:cs typeface="Mulish Black"/>
                <a:sym typeface="Mulish Black"/>
              </a:rPr>
              <a:t>EL PROBLEMA</a:t>
            </a:r>
            <a:endParaRPr sz="2400" b="0" i="0" u="none" strike="noStrike" cap="none" dirty="0">
              <a:solidFill>
                <a:schemeClr val="lt1"/>
              </a:solidFill>
              <a:latin typeface="Nunito"/>
              <a:ea typeface="Nunito"/>
              <a:cs typeface="Nunito"/>
              <a:sym typeface="Nunito"/>
            </a:endParaRPr>
          </a:p>
        </p:txBody>
      </p:sp>
      <p:sp>
        <p:nvSpPr>
          <p:cNvPr id="925" name="Google Shape;925;p105"/>
          <p:cNvSpPr txBox="1"/>
          <p:nvPr/>
        </p:nvSpPr>
        <p:spPr>
          <a:xfrm>
            <a:off x="5920950" y="4712400"/>
            <a:ext cx="2859300" cy="4311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s" sz="800" b="0" i="0" u="none" strike="noStrike" cap="none">
                <a:solidFill>
                  <a:schemeClr val="lt1"/>
                </a:solidFill>
                <a:latin typeface="Nunito"/>
                <a:ea typeface="Nunito"/>
                <a:cs typeface="Nunito"/>
                <a:sym typeface="Nunito"/>
              </a:rPr>
              <a:t>Referencia: Rutsayire, R, </a:t>
            </a:r>
            <a:r>
              <a:rPr lang="en" sz="800" b="0" i="1" u="none" strike="noStrike" cap="none">
                <a:solidFill>
                  <a:schemeClr val="lt1"/>
                </a:solidFill>
                <a:latin typeface="Nunito"/>
                <a:ea typeface="Nunito"/>
                <a:cs typeface="Nunito"/>
                <a:sym typeface="Nunito"/>
              </a:rPr>
              <a:t>et al</a:t>
            </a:r>
            <a:r>
              <a:rPr lang="en" sz="800" b="0" i="0" u="none" strike="noStrike" cap="none">
                <a:solidFill>
                  <a:schemeClr val="lt1"/>
                </a:solidFill>
                <a:latin typeface="Nunito"/>
                <a:ea typeface="Nunito"/>
                <a:cs typeface="Nunito"/>
                <a:sym typeface="Nunito"/>
              </a:rPr>
              <a:t>. https://bmjopen.bmj.com/content/13/4/e066776.full</a:t>
            </a:r>
            <a:endParaRPr sz="800" b="0" i="0" u="none" strike="noStrike" cap="none" dirty="0">
              <a:solidFill>
                <a:schemeClr val="lt1"/>
              </a:solidFill>
              <a:latin typeface="Nunito"/>
              <a:ea typeface="Nunito"/>
              <a:cs typeface="Nunito"/>
              <a:sym typeface="Nunito"/>
            </a:endParaRPr>
          </a:p>
        </p:txBody>
      </p:sp>
      <p:sp>
        <p:nvSpPr>
          <p:cNvPr id="926" name="Google Shape;926;p105"/>
          <p:cNvSpPr txBox="1"/>
          <p:nvPr/>
        </p:nvSpPr>
        <p:spPr>
          <a:xfrm rot="-5400000">
            <a:off x="-929055" y="3916095"/>
            <a:ext cx="2165910" cy="307800"/>
          </a:xfrm>
          <a:prstGeom prst="rect">
            <a:avLst/>
          </a:prstGeom>
          <a:noFill/>
          <a:ln>
            <a:noFill/>
          </a:ln>
        </p:spPr>
        <p:txBody>
          <a:bodyPr spcFirstLastPara="1" wrap="square" lIns="91425" tIns="91425" rIns="91425" bIns="91425" rtlCol="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 sz="800" b="0" i="0" u="none" strike="noStrike" cap="none" dirty="0">
                <a:solidFill>
                  <a:schemeClr val="accent4"/>
                </a:solidFill>
                <a:highlight>
                  <a:schemeClr val="accent5"/>
                </a:highlight>
                <a:latin typeface="Mulish"/>
                <a:ea typeface="Mulish"/>
                <a:cs typeface="Mulish"/>
                <a:sym typeface="Mulish"/>
              </a:rPr>
              <a:t>Fotografía de: </a:t>
            </a:r>
            <a:r>
              <a:rPr lang="es" sz="800" dirty="0">
                <a:solidFill>
                  <a:schemeClr val="accent4"/>
                </a:solidFill>
                <a:highlight>
                  <a:schemeClr val="accent5"/>
                </a:highlight>
                <a:latin typeface="Mulish"/>
                <a:ea typeface="Mulish"/>
                <a:cs typeface="Mulish"/>
                <a:sym typeface="Mulish"/>
              </a:rPr>
              <a:t>Xinhua/Cyril Ndegeya</a:t>
            </a:r>
            <a:endParaRPr sz="800" b="0" i="0" u="none" strike="noStrike" cap="none" dirty="0">
              <a:solidFill>
                <a:schemeClr val="accent4"/>
              </a:solidFill>
              <a:highlight>
                <a:schemeClr val="accent5"/>
              </a:highlight>
              <a:latin typeface="Mulish"/>
              <a:ea typeface="Mulish"/>
              <a:cs typeface="Mulish"/>
              <a:sym typeface="Mulish"/>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764D6"/>
        </a:solidFill>
        <a:effectLst/>
      </p:bgPr>
    </p:bg>
    <p:spTree>
      <p:nvGrpSpPr>
        <p:cNvPr id="1" name="Shape 930"/>
        <p:cNvGrpSpPr/>
        <p:nvPr/>
      </p:nvGrpSpPr>
      <p:grpSpPr>
        <a:xfrm>
          <a:off x="0" y="0"/>
          <a:ext cx="0" cy="0"/>
          <a:chOff x="0" y="0"/>
          <a:chExt cx="0" cy="0"/>
        </a:xfrm>
      </p:grpSpPr>
      <p:pic>
        <p:nvPicPr>
          <p:cNvPr id="931" name="Google Shape;931;p106"/>
          <p:cNvPicPr preferRelativeResize="0"/>
          <p:nvPr/>
        </p:nvPicPr>
        <p:blipFill rotWithShape="1">
          <a:blip r:embed="rId3">
            <a:alphaModFix/>
          </a:blip>
          <a:srcRect l="31926" t="17202" r="19435" b="16479"/>
          <a:stretch/>
        </p:blipFill>
        <p:spPr>
          <a:xfrm>
            <a:off x="-1" y="0"/>
            <a:ext cx="5659249" cy="5143501"/>
          </a:xfrm>
          <a:prstGeom prst="rect">
            <a:avLst/>
          </a:prstGeom>
          <a:noFill/>
          <a:ln>
            <a:noFill/>
          </a:ln>
        </p:spPr>
      </p:pic>
      <p:sp>
        <p:nvSpPr>
          <p:cNvPr id="932" name="Google Shape;932;p106"/>
          <p:cNvSpPr txBox="1"/>
          <p:nvPr/>
        </p:nvSpPr>
        <p:spPr>
          <a:xfrm>
            <a:off x="259767" y="3796013"/>
            <a:ext cx="3953246" cy="1292631"/>
          </a:xfrm>
          <a:prstGeom prst="rect">
            <a:avLst/>
          </a:prstGeom>
          <a:noFill/>
          <a:ln>
            <a:noFill/>
          </a:ln>
        </p:spPr>
        <p:txBody>
          <a:bodyPr spcFirstLastPara="1" wrap="square" lIns="0" tIns="91425" rIns="91425" bIns="91425" rtlCol="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 sz="1200" b="0" i="1" u="none" strike="noStrike" cap="none" dirty="0">
                <a:solidFill>
                  <a:srgbClr val="0764D6"/>
                </a:solidFill>
                <a:highlight>
                  <a:srgbClr val="FFFFFF"/>
                </a:highlight>
                <a:latin typeface="Nunito"/>
                <a:ea typeface="Nunito"/>
                <a:cs typeface="Nunito"/>
                <a:sym typeface="Nunito"/>
              </a:rPr>
              <a:t>Cuando ambas tecnologías estuvieron disponibles, las pruebas de antígenos se convirtieron en la tecnología principal de pruebas de diagnóstico en los establecimientos de salud públicos y los centros comunitarios; además, se proporcionaron gratuitamente a las personas sintomáticas y a los casos de contacto.</a:t>
            </a:r>
            <a:endParaRPr sz="1200" b="0" i="1" u="none" strike="noStrike" cap="none" dirty="0">
              <a:solidFill>
                <a:srgbClr val="0764D6"/>
              </a:solidFill>
              <a:highlight>
                <a:srgbClr val="FFFFFF"/>
              </a:highlight>
              <a:latin typeface="Nunito"/>
              <a:ea typeface="Nunito"/>
              <a:cs typeface="Nunito"/>
              <a:sym typeface="Nunito"/>
            </a:endParaRPr>
          </a:p>
        </p:txBody>
      </p:sp>
      <p:sp>
        <p:nvSpPr>
          <p:cNvPr id="933" name="Google Shape;933;p106"/>
          <p:cNvSpPr txBox="1"/>
          <p:nvPr/>
        </p:nvSpPr>
        <p:spPr>
          <a:xfrm>
            <a:off x="5887950" y="0"/>
            <a:ext cx="2859300" cy="707856"/>
          </a:xfrm>
          <a:prstGeom prst="rect">
            <a:avLst/>
          </a:prstGeom>
          <a:noFill/>
          <a:ln>
            <a:noFill/>
          </a:ln>
        </p:spPr>
        <p:txBody>
          <a:bodyPr spcFirstLastPara="1" wrap="square" lIns="91425" tIns="91425" rIns="91425" bIns="91425" rtlCol="0" anchor="t" anchorCtr="0">
            <a:spAutoFit/>
          </a:bodyPr>
          <a:lstStyle/>
          <a:p>
            <a:pPr marL="0" lvl="0" indent="0" algn="l" rtl="0">
              <a:spcBef>
                <a:spcPts val="0"/>
              </a:spcBef>
              <a:spcAft>
                <a:spcPts val="0"/>
              </a:spcAft>
              <a:buClr>
                <a:srgbClr val="000000"/>
              </a:buClr>
              <a:buSzPts val="2400"/>
              <a:buFont typeface="Arial"/>
              <a:buNone/>
            </a:pPr>
            <a:r>
              <a:rPr lang="es" dirty="0">
                <a:solidFill>
                  <a:srgbClr val="0764D6"/>
                </a:solidFill>
                <a:highlight>
                  <a:schemeClr val="lt1"/>
                </a:highlight>
                <a:latin typeface="Mulish"/>
                <a:ea typeface="Mulish"/>
                <a:cs typeface="Mulish"/>
                <a:sym typeface="Mulish"/>
              </a:rPr>
              <a:t>EL CASO DE RWANDA</a:t>
            </a:r>
            <a:endParaRPr sz="2400" b="0" i="0" u="none" strike="noStrike" cap="none" dirty="0">
              <a:solidFill>
                <a:srgbClr val="0764D6"/>
              </a:solidFill>
              <a:highlight>
                <a:schemeClr val="lt1"/>
              </a:highlight>
              <a:latin typeface="Mulish Black"/>
              <a:ea typeface="Mulish Black"/>
              <a:cs typeface="Mulish Black"/>
              <a:sym typeface="Mulish Black"/>
            </a:endParaRPr>
          </a:p>
          <a:p>
            <a:pPr marL="0" marR="0" lvl="0" indent="0" algn="l" rtl="0">
              <a:lnSpc>
                <a:spcPct val="100000"/>
              </a:lnSpc>
              <a:spcBef>
                <a:spcPts val="0"/>
              </a:spcBef>
              <a:spcAft>
                <a:spcPts val="0"/>
              </a:spcAft>
              <a:buClr>
                <a:srgbClr val="000000"/>
              </a:buClr>
              <a:buSzPts val="2400"/>
              <a:buFont typeface="Arial"/>
              <a:buNone/>
            </a:pPr>
            <a:r>
              <a:rPr lang="es" sz="2000" b="0" i="0" u="none" strike="noStrike" cap="none" dirty="0">
                <a:solidFill>
                  <a:schemeClr val="lt1"/>
                </a:solidFill>
                <a:latin typeface="Mulish Black"/>
                <a:ea typeface="Mulish Black"/>
                <a:cs typeface="Mulish Black"/>
                <a:sym typeface="Mulish Black"/>
              </a:rPr>
              <a:t>SOLUCIÓN</a:t>
            </a:r>
            <a:endParaRPr sz="2000" b="0" i="0" u="none" strike="noStrike" cap="none" dirty="0">
              <a:solidFill>
                <a:schemeClr val="lt1"/>
              </a:solidFill>
              <a:latin typeface="Nunito"/>
              <a:ea typeface="Nunito"/>
              <a:cs typeface="Nunito"/>
              <a:sym typeface="Nunito"/>
            </a:endParaRPr>
          </a:p>
        </p:txBody>
      </p:sp>
      <p:sp>
        <p:nvSpPr>
          <p:cNvPr id="934" name="Google Shape;934;p106"/>
          <p:cNvSpPr txBox="1"/>
          <p:nvPr/>
        </p:nvSpPr>
        <p:spPr>
          <a:xfrm>
            <a:off x="5887950" y="621360"/>
            <a:ext cx="3070800" cy="4252416"/>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 sz="1050" b="0" i="0" u="none" strike="noStrike" cap="none" dirty="0">
                <a:solidFill>
                  <a:schemeClr val="lt1"/>
                </a:solidFill>
                <a:latin typeface="Nunito"/>
                <a:ea typeface="Nunito"/>
                <a:cs typeface="Nunito"/>
                <a:sym typeface="Nunito"/>
              </a:rPr>
              <a:t>En noviembre de 2020, el Ministerio de Salud de Rwanda introdujo las pruebas rápidas de diagnóstico para la detección de antígenos, como parte de su estrategia para que las pruebas de diagnóstico estuvieran disponibles a nivel comunitario. </a:t>
            </a:r>
            <a:endParaRPr sz="1050" b="0" i="0" u="none" strike="noStrike" cap="none" dirty="0">
              <a:solidFill>
                <a:schemeClr val="lt1"/>
              </a:solidFill>
              <a:latin typeface="Nunito"/>
              <a:ea typeface="Nunito"/>
              <a:cs typeface="Nunito"/>
              <a:sym typeface="Nunito"/>
            </a:endParaRPr>
          </a:p>
          <a:p>
            <a:pPr marL="0" marR="0" lvl="0" indent="0" algn="l" rtl="0">
              <a:lnSpc>
                <a:spcPct val="100000"/>
              </a:lnSpc>
              <a:spcBef>
                <a:spcPts val="1000"/>
              </a:spcBef>
              <a:spcAft>
                <a:spcPts val="0"/>
              </a:spcAft>
              <a:buClr>
                <a:srgbClr val="000000"/>
              </a:buClr>
              <a:buSzPts val="1200"/>
              <a:buFont typeface="Arial"/>
              <a:buNone/>
            </a:pPr>
            <a:r>
              <a:rPr lang="es" sz="1050" b="0" i="0" u="none" strike="noStrike" cap="none" dirty="0">
                <a:solidFill>
                  <a:schemeClr val="lt1"/>
                </a:solidFill>
                <a:latin typeface="Nunito"/>
                <a:ea typeface="Nunito"/>
                <a:cs typeface="Nunito"/>
                <a:sym typeface="Nunito"/>
              </a:rPr>
              <a:t>El ministerio suministró pruebas rápidas de diagnóstico para la detección de antígenos a 1.039 centros, al mismo tiempo, las pruebas de PCR estuvieron disponibles en otros 597</a:t>
            </a:r>
            <a:r>
              <a:rPr lang="es" sz="1050" dirty="0">
                <a:solidFill>
                  <a:schemeClr val="lt1"/>
                </a:solidFill>
                <a:latin typeface="Nunito"/>
                <a:ea typeface="Nunito"/>
                <a:cs typeface="Nunito"/>
                <a:sym typeface="Nunito"/>
              </a:rPr>
              <a:t> </a:t>
            </a:r>
            <a:r>
              <a:rPr lang="es" sz="1050" b="0" i="0" u="none" strike="noStrike" cap="none" dirty="0">
                <a:solidFill>
                  <a:schemeClr val="lt1"/>
                </a:solidFill>
                <a:latin typeface="Nunito"/>
                <a:ea typeface="Nunito"/>
                <a:cs typeface="Nunito"/>
                <a:sym typeface="Nunito"/>
              </a:rPr>
              <a:t>centros. </a:t>
            </a:r>
            <a:endParaRPr sz="1050" b="0" i="0" u="none" strike="noStrike" cap="none" dirty="0">
              <a:solidFill>
                <a:schemeClr val="lt1"/>
              </a:solidFill>
              <a:latin typeface="Nunito"/>
              <a:ea typeface="Nunito"/>
              <a:cs typeface="Nunito"/>
              <a:sym typeface="Nunito"/>
            </a:endParaRPr>
          </a:p>
          <a:p>
            <a:pPr marL="0" marR="0" lvl="0" indent="0" algn="l" rtl="0">
              <a:lnSpc>
                <a:spcPct val="100000"/>
              </a:lnSpc>
              <a:spcBef>
                <a:spcPts val="1000"/>
              </a:spcBef>
              <a:spcAft>
                <a:spcPts val="0"/>
              </a:spcAft>
              <a:buClr>
                <a:srgbClr val="000000"/>
              </a:buClr>
              <a:buSzPts val="1200"/>
              <a:buFont typeface="Arial"/>
              <a:buNone/>
            </a:pPr>
            <a:r>
              <a:rPr lang="es" sz="1050" b="0" i="0" u="none" strike="noStrike" cap="none" dirty="0">
                <a:solidFill>
                  <a:schemeClr val="lt1"/>
                </a:solidFill>
                <a:latin typeface="Nunito"/>
                <a:ea typeface="Nunito"/>
                <a:cs typeface="Nunito"/>
                <a:sym typeface="Nunito"/>
              </a:rPr>
              <a:t>Por otro lado, recurrió a la formación de formadores para proporcionar capacitación sobre la metodología nueva, y todos los centros de salud, tanto públicos como privados, recibieron dos semanas de capacitación.</a:t>
            </a:r>
            <a:endParaRPr sz="1050" b="0" i="0" u="none" strike="noStrike" cap="none" dirty="0">
              <a:solidFill>
                <a:schemeClr val="lt1"/>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200"/>
              <a:buFont typeface="Arial"/>
              <a:buNone/>
            </a:pPr>
            <a:r>
              <a:rPr lang="es" sz="1050" b="0" i="0" u="none" strike="noStrike" cap="none" dirty="0">
                <a:solidFill>
                  <a:schemeClr val="lt1"/>
                </a:solidFill>
                <a:latin typeface="Nunito"/>
                <a:ea typeface="Nunito"/>
                <a:cs typeface="Nunito"/>
                <a:sym typeface="Nunito"/>
              </a:rPr>
              <a:t>El Ministerio de Sanidad empleó materiales de la Sociedad Africana de Medicina de Laboratorio, mientras que el Laboratorio Nacional de Referencia se ocupó del aseguramiento de la calidad llevando a cabo una supervisión y seguimiento rutinarios.</a:t>
            </a:r>
            <a:endParaRPr sz="1050" b="0" i="0" u="none" strike="noStrike" cap="none" dirty="0">
              <a:solidFill>
                <a:schemeClr val="lt1"/>
              </a:solidFill>
              <a:latin typeface="Nunito"/>
              <a:ea typeface="Nunito"/>
              <a:cs typeface="Nunito"/>
              <a:sym typeface="Nunito"/>
            </a:endParaRPr>
          </a:p>
        </p:txBody>
      </p:sp>
      <p:sp>
        <p:nvSpPr>
          <p:cNvPr id="935" name="Google Shape;935;p106"/>
          <p:cNvSpPr txBox="1"/>
          <p:nvPr/>
        </p:nvSpPr>
        <p:spPr>
          <a:xfrm>
            <a:off x="6073350" y="4712400"/>
            <a:ext cx="3070800" cy="4311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s" sz="800" b="0" i="0" u="none" strike="noStrike" cap="none">
                <a:solidFill>
                  <a:schemeClr val="lt1"/>
                </a:solidFill>
                <a:latin typeface="Nunito"/>
                <a:ea typeface="Nunito"/>
                <a:cs typeface="Nunito"/>
                <a:sym typeface="Nunito"/>
              </a:rPr>
              <a:t>Referencia: Rutsayire, R, </a:t>
            </a:r>
            <a:r>
              <a:rPr lang="en" sz="800" b="0" i="1" u="none" strike="noStrike" cap="none">
                <a:solidFill>
                  <a:schemeClr val="lt1"/>
                </a:solidFill>
                <a:latin typeface="Nunito"/>
                <a:ea typeface="Nunito"/>
                <a:cs typeface="Nunito"/>
                <a:sym typeface="Nunito"/>
              </a:rPr>
              <a:t>et al</a:t>
            </a:r>
            <a:r>
              <a:rPr lang="en" sz="800" b="0" i="0" u="none" strike="noStrike" cap="none">
                <a:solidFill>
                  <a:schemeClr val="lt1"/>
                </a:solidFill>
                <a:latin typeface="Nunito"/>
                <a:ea typeface="Nunito"/>
                <a:cs typeface="Nunito"/>
                <a:sym typeface="Nunito"/>
              </a:rPr>
              <a:t>. https://bmjopen.bmj.com/content/13/4/e066776.full</a:t>
            </a:r>
            <a:endParaRPr sz="800" b="0" i="0" u="none" strike="noStrike" cap="none" dirty="0">
              <a:solidFill>
                <a:schemeClr val="lt1"/>
              </a:solidFill>
              <a:latin typeface="Nunito"/>
              <a:ea typeface="Nunito"/>
              <a:cs typeface="Nunito"/>
              <a:sym typeface="Nunito"/>
            </a:endParaRPr>
          </a:p>
        </p:txBody>
      </p:sp>
      <p:sp>
        <p:nvSpPr>
          <p:cNvPr id="936" name="Google Shape;936;p106"/>
          <p:cNvSpPr txBox="1"/>
          <p:nvPr/>
        </p:nvSpPr>
        <p:spPr>
          <a:xfrm rot="-5400000">
            <a:off x="-495300" y="495375"/>
            <a:ext cx="1298400" cy="307800"/>
          </a:xfrm>
          <a:prstGeom prst="rect">
            <a:avLst/>
          </a:prstGeom>
          <a:noFill/>
          <a:ln>
            <a:noFill/>
          </a:ln>
        </p:spPr>
        <p:txBody>
          <a:bodyPr spcFirstLastPara="1" wrap="square" lIns="91425" tIns="91425" rIns="91425" bIns="91425" rtlCol="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 sz="800" b="0" i="0" u="none" strike="noStrike" cap="none">
                <a:solidFill>
                  <a:schemeClr val="dk2"/>
                </a:solidFill>
                <a:highlight>
                  <a:schemeClr val="lt1"/>
                </a:highlight>
                <a:latin typeface="Mulish"/>
                <a:ea typeface="Mulish"/>
                <a:cs typeface="Mulish"/>
                <a:sym typeface="Mulish"/>
              </a:rPr>
              <a:t>Fotografía de: </a:t>
            </a:r>
            <a:r>
              <a:rPr lang="es" sz="800">
                <a:solidFill>
                  <a:schemeClr val="dk2"/>
                </a:solidFill>
                <a:highlight>
                  <a:schemeClr val="lt1"/>
                </a:highlight>
                <a:latin typeface="Mulish"/>
                <a:ea typeface="Mulish"/>
                <a:cs typeface="Mulish"/>
                <a:sym typeface="Mulish"/>
              </a:rPr>
              <a:t>Craish Bahizi</a:t>
            </a:r>
            <a:endParaRPr sz="800" b="0" i="0" u="none" strike="noStrike" cap="none" dirty="0">
              <a:solidFill>
                <a:schemeClr val="dk2"/>
              </a:solidFill>
              <a:highlight>
                <a:schemeClr val="lt1"/>
              </a:highlight>
              <a:latin typeface="Mulish"/>
              <a:ea typeface="Mulish"/>
              <a:cs typeface="Mulish"/>
              <a:sym typeface="Mulish"/>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764D6"/>
        </a:solidFill>
        <a:effectLst/>
      </p:bgPr>
    </p:bg>
    <p:spTree>
      <p:nvGrpSpPr>
        <p:cNvPr id="1" name="Shape 940"/>
        <p:cNvGrpSpPr/>
        <p:nvPr/>
      </p:nvGrpSpPr>
      <p:grpSpPr>
        <a:xfrm>
          <a:off x="0" y="0"/>
          <a:ext cx="0" cy="0"/>
          <a:chOff x="0" y="0"/>
          <a:chExt cx="0" cy="0"/>
        </a:xfrm>
      </p:grpSpPr>
      <p:sp>
        <p:nvSpPr>
          <p:cNvPr id="941" name="Google Shape;941;p107"/>
          <p:cNvSpPr txBox="1"/>
          <p:nvPr/>
        </p:nvSpPr>
        <p:spPr>
          <a:xfrm>
            <a:off x="5920950" y="4712400"/>
            <a:ext cx="3070800" cy="4311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s" sz="800" b="0" i="0" u="none" strike="noStrike" cap="none">
                <a:solidFill>
                  <a:schemeClr val="lt1"/>
                </a:solidFill>
                <a:latin typeface="Nunito"/>
                <a:ea typeface="Nunito"/>
                <a:cs typeface="Nunito"/>
                <a:sym typeface="Nunito"/>
              </a:rPr>
              <a:t>Referencia: Rutsayire, R, </a:t>
            </a:r>
            <a:r>
              <a:rPr lang="en" sz="800" b="0" i="1" u="none" strike="noStrike" cap="none">
                <a:solidFill>
                  <a:schemeClr val="lt1"/>
                </a:solidFill>
                <a:latin typeface="Nunito"/>
                <a:ea typeface="Nunito"/>
                <a:cs typeface="Nunito"/>
                <a:sym typeface="Nunito"/>
              </a:rPr>
              <a:t>et al</a:t>
            </a:r>
            <a:r>
              <a:rPr lang="en" sz="800" b="0" i="0" u="none" strike="noStrike" cap="none">
                <a:solidFill>
                  <a:schemeClr val="lt1"/>
                </a:solidFill>
                <a:latin typeface="Nunito"/>
                <a:ea typeface="Nunito"/>
                <a:cs typeface="Nunito"/>
                <a:sym typeface="Nunito"/>
              </a:rPr>
              <a:t>. https://bmjopen.bmj.com/content/13/4/e066776.full</a:t>
            </a:r>
            <a:endParaRPr sz="800" b="0" i="0" u="none" strike="noStrike" cap="none" dirty="0">
              <a:solidFill>
                <a:schemeClr val="lt1"/>
              </a:solidFill>
              <a:latin typeface="Nunito"/>
              <a:ea typeface="Nunito"/>
              <a:cs typeface="Nunito"/>
              <a:sym typeface="Nunito"/>
            </a:endParaRPr>
          </a:p>
        </p:txBody>
      </p:sp>
      <p:pic>
        <p:nvPicPr>
          <p:cNvPr id="942" name="Google Shape;942;p107"/>
          <p:cNvPicPr preferRelativeResize="0"/>
          <p:nvPr/>
        </p:nvPicPr>
        <p:blipFill rotWithShape="1">
          <a:blip r:embed="rId3">
            <a:alphaModFix/>
          </a:blip>
          <a:srcRect l="4352" r="31364" b="11917"/>
          <a:stretch/>
        </p:blipFill>
        <p:spPr>
          <a:xfrm>
            <a:off x="0" y="-325"/>
            <a:ext cx="5627574" cy="5143501"/>
          </a:xfrm>
          <a:prstGeom prst="rect">
            <a:avLst/>
          </a:prstGeom>
          <a:noFill/>
          <a:ln>
            <a:noFill/>
          </a:ln>
        </p:spPr>
      </p:pic>
      <p:sp>
        <p:nvSpPr>
          <p:cNvPr id="943" name="Google Shape;943;p107"/>
          <p:cNvSpPr txBox="1"/>
          <p:nvPr/>
        </p:nvSpPr>
        <p:spPr>
          <a:xfrm>
            <a:off x="367893" y="3170829"/>
            <a:ext cx="3784160" cy="1877407"/>
          </a:xfrm>
          <a:prstGeom prst="rect">
            <a:avLst/>
          </a:prstGeom>
          <a:noFill/>
          <a:ln>
            <a:noFill/>
          </a:ln>
        </p:spPr>
        <p:txBody>
          <a:bodyPr spcFirstLastPara="1" wrap="square" lIns="0" tIns="91425" rIns="91425" bIns="91425" rtlCol="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 sz="1100" b="0" i="1" u="none" strike="noStrike" cap="none" dirty="0">
                <a:solidFill>
                  <a:srgbClr val="0764D6"/>
                </a:solidFill>
                <a:highlight>
                  <a:srgbClr val="FFFFFF"/>
                </a:highlight>
                <a:latin typeface="Nunito"/>
                <a:ea typeface="Nunito"/>
                <a:cs typeface="Nunito"/>
                <a:sym typeface="Nunito"/>
              </a:rPr>
              <a:t>“Los datos nacionales de Rwanda indican que la introducción de las pruebas de antígenos contribuyó a que el volumen de pruebas de diagnóstico del SARS-CoV-2 llevadas a cabo aumentara de forma drástica; asimismo, permitió descentralizar la realización de pruebas de diagnóstico a través de establecimientos de niveles inferiores y en las comunidades, ayudó a incrementar la detección de casos, permitió que la cobertura fuera más equitativa desde el punto de vista geográfico y de género, y redujo los tiempos de procesamiento de las pruebas”.</a:t>
            </a:r>
            <a:endParaRPr sz="1100" b="0" i="1" u="none" strike="noStrike" cap="none" dirty="0">
              <a:solidFill>
                <a:srgbClr val="0764D6"/>
              </a:solidFill>
              <a:highlight>
                <a:srgbClr val="FFFFFF"/>
              </a:highlight>
              <a:latin typeface="Nunito"/>
              <a:ea typeface="Nunito"/>
              <a:cs typeface="Nunito"/>
              <a:sym typeface="Nunito"/>
            </a:endParaRPr>
          </a:p>
        </p:txBody>
      </p:sp>
      <p:sp>
        <p:nvSpPr>
          <p:cNvPr id="944" name="Google Shape;944;p107"/>
          <p:cNvSpPr txBox="1"/>
          <p:nvPr/>
        </p:nvSpPr>
        <p:spPr>
          <a:xfrm>
            <a:off x="5860857" y="34197"/>
            <a:ext cx="2859300" cy="677078"/>
          </a:xfrm>
          <a:prstGeom prst="rect">
            <a:avLst/>
          </a:prstGeom>
          <a:noFill/>
          <a:ln>
            <a:noFill/>
          </a:ln>
        </p:spPr>
        <p:txBody>
          <a:bodyPr spcFirstLastPara="1" wrap="square" lIns="91425" tIns="91425" rIns="91425" bIns="91425" rtlCol="0" anchor="t" anchorCtr="0">
            <a:spAutoFit/>
          </a:bodyPr>
          <a:lstStyle/>
          <a:p>
            <a:pPr marL="0" lvl="0" indent="0" algn="l" rtl="0">
              <a:spcBef>
                <a:spcPts val="0"/>
              </a:spcBef>
              <a:spcAft>
                <a:spcPts val="0"/>
              </a:spcAft>
              <a:buClr>
                <a:srgbClr val="000000"/>
              </a:buClr>
              <a:buSzPts val="2400"/>
              <a:buFont typeface="Arial"/>
              <a:buNone/>
            </a:pPr>
            <a:r>
              <a:rPr lang="es" sz="1200" dirty="0">
                <a:solidFill>
                  <a:srgbClr val="0764D6"/>
                </a:solidFill>
                <a:highlight>
                  <a:schemeClr val="lt1"/>
                </a:highlight>
                <a:latin typeface="Mulish"/>
                <a:ea typeface="Mulish"/>
                <a:cs typeface="Mulish"/>
                <a:sym typeface="Mulish"/>
              </a:rPr>
              <a:t>EL CASO DE RWANDA</a:t>
            </a:r>
            <a:endParaRPr sz="2000" b="0" i="0" u="none" strike="noStrike" cap="none" dirty="0">
              <a:solidFill>
                <a:srgbClr val="0764D6"/>
              </a:solidFill>
              <a:highlight>
                <a:schemeClr val="lt1"/>
              </a:highlight>
              <a:latin typeface="Mulish Black"/>
              <a:ea typeface="Mulish Black"/>
              <a:cs typeface="Mulish Black"/>
              <a:sym typeface="Mulish Black"/>
            </a:endParaRPr>
          </a:p>
          <a:p>
            <a:pPr marL="0" marR="0" lvl="0" indent="0" algn="l" rtl="0">
              <a:lnSpc>
                <a:spcPct val="100000"/>
              </a:lnSpc>
              <a:spcBef>
                <a:spcPts val="0"/>
              </a:spcBef>
              <a:spcAft>
                <a:spcPts val="0"/>
              </a:spcAft>
              <a:buClr>
                <a:srgbClr val="000000"/>
              </a:buClr>
              <a:buSzPts val="2400"/>
              <a:buFont typeface="Arial"/>
              <a:buNone/>
            </a:pPr>
            <a:r>
              <a:rPr lang="es" sz="2000" b="0" i="0" u="none" strike="noStrike" cap="none" dirty="0">
                <a:solidFill>
                  <a:schemeClr val="lt1"/>
                </a:solidFill>
                <a:latin typeface="Mulish Black"/>
                <a:ea typeface="Mulish Black"/>
                <a:cs typeface="Mulish Black"/>
                <a:sym typeface="Mulish Black"/>
              </a:rPr>
              <a:t>RESULTADOS</a:t>
            </a:r>
            <a:endParaRPr sz="2000" b="0" i="0" u="none" strike="noStrike" cap="none" dirty="0">
              <a:solidFill>
                <a:schemeClr val="lt1"/>
              </a:solidFill>
              <a:latin typeface="Nunito"/>
              <a:ea typeface="Nunito"/>
              <a:cs typeface="Nunito"/>
              <a:sym typeface="Nunito"/>
            </a:endParaRPr>
          </a:p>
        </p:txBody>
      </p:sp>
      <p:sp>
        <p:nvSpPr>
          <p:cNvPr id="945" name="Google Shape;945;p107"/>
          <p:cNvSpPr txBox="1"/>
          <p:nvPr/>
        </p:nvSpPr>
        <p:spPr>
          <a:xfrm>
            <a:off x="5860857" y="610760"/>
            <a:ext cx="3070800" cy="4293453"/>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 sz="1100" b="0" i="0" u="none" strike="noStrike" cap="none" dirty="0">
                <a:solidFill>
                  <a:schemeClr val="lt1"/>
                </a:solidFill>
                <a:latin typeface="Nunito"/>
                <a:ea typeface="Nunito"/>
                <a:cs typeface="Nunito"/>
                <a:sym typeface="Nunito"/>
              </a:rPr>
              <a:t>Las pruebas rápidas de diagnóstico para la detección de antígenos se convirtieron en el principal tipo de prueba realizada.</a:t>
            </a:r>
            <a:endParaRPr sz="1100" b="0" i="0" u="none" strike="noStrike" cap="none" dirty="0">
              <a:solidFill>
                <a:schemeClr val="lt1"/>
              </a:solidFill>
              <a:latin typeface="Nunito"/>
              <a:ea typeface="Nunito"/>
              <a:cs typeface="Nunito"/>
              <a:sym typeface="Nunito"/>
            </a:endParaRPr>
          </a:p>
          <a:p>
            <a:pPr marL="0" marR="0" lvl="0" indent="0" algn="l" rtl="0">
              <a:lnSpc>
                <a:spcPct val="100000"/>
              </a:lnSpc>
              <a:spcBef>
                <a:spcPts val="1000"/>
              </a:spcBef>
              <a:spcAft>
                <a:spcPts val="0"/>
              </a:spcAft>
              <a:buClr>
                <a:srgbClr val="000000"/>
              </a:buClr>
              <a:buSzPts val="1200"/>
              <a:buFont typeface="Arial"/>
              <a:buNone/>
            </a:pPr>
            <a:r>
              <a:rPr lang="es" sz="1100" b="0" i="0" u="none" strike="noStrike" cap="none" dirty="0">
                <a:solidFill>
                  <a:schemeClr val="lt1"/>
                </a:solidFill>
                <a:latin typeface="Nunito"/>
                <a:ea typeface="Nunito"/>
                <a:cs typeface="Nunito"/>
                <a:sym typeface="Nunito"/>
              </a:rPr>
              <a:t>A lo largo de 9 meses, se realizaron 906.204 pruebas rápidas de diagnóstico para la detección de antígenos y 445.235 pruebas de PCR. Así pues, las pruebas rápidas de diagnóstico para la detección de antígenos ayudaron a detectar más casos que las de PCR. Las pruebas de PCR fueron utilizadas frecuentemente por viajeros, mientras que las pruebas rápidas de diagnóstico para la detección de antígenos las solicitaron principalmente las personas que presentaban síntomas. </a:t>
            </a:r>
            <a:endParaRPr sz="1100" b="0" i="0" u="none" strike="noStrike" cap="none" dirty="0">
              <a:solidFill>
                <a:schemeClr val="lt1"/>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200"/>
              <a:buFont typeface="Arial"/>
              <a:buNone/>
            </a:pPr>
            <a:r>
              <a:rPr lang="es" sz="1100" b="0" i="0" u="none" strike="noStrike" cap="none" dirty="0">
                <a:solidFill>
                  <a:schemeClr val="lt1"/>
                </a:solidFill>
                <a:latin typeface="Nunito"/>
                <a:ea typeface="Nunito"/>
                <a:cs typeface="Nunito"/>
                <a:sym typeface="Nunito"/>
              </a:rPr>
              <a:t>Las mujeres constituyeron el 31,6% de las personas que se sometieron a pruebas de PCR y el 44,5% de las que se sometieron a pruebas rápidas de antígenos. El aumento de la disponibilidad de las pruebas a nivel comunitario permitió que las mujeres pudieran acceder a ellas más fácilmente.</a:t>
            </a:r>
            <a:endParaRPr sz="1100" b="0" i="0" u="none" strike="noStrike" cap="none" dirty="0">
              <a:solidFill>
                <a:schemeClr val="lt1"/>
              </a:solidFill>
              <a:latin typeface="Nunito"/>
              <a:ea typeface="Nunito"/>
              <a:cs typeface="Nunito"/>
              <a:sym typeface="Nunito"/>
            </a:endParaRPr>
          </a:p>
        </p:txBody>
      </p:sp>
      <p:sp>
        <p:nvSpPr>
          <p:cNvPr id="946" name="Google Shape;946;p107"/>
          <p:cNvSpPr txBox="1"/>
          <p:nvPr/>
        </p:nvSpPr>
        <p:spPr>
          <a:xfrm rot="-5400000">
            <a:off x="-710808" y="4124568"/>
            <a:ext cx="1729415" cy="307800"/>
          </a:xfrm>
          <a:prstGeom prst="rect">
            <a:avLst/>
          </a:prstGeom>
          <a:noFill/>
          <a:ln>
            <a:noFill/>
          </a:ln>
        </p:spPr>
        <p:txBody>
          <a:bodyPr spcFirstLastPara="1" wrap="square" lIns="91425" tIns="91425" rIns="91425" bIns="91425" rtlCol="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 sz="800" b="0" i="0" u="none" strike="noStrike" cap="none" dirty="0">
                <a:solidFill>
                  <a:schemeClr val="dk2"/>
                </a:solidFill>
                <a:highlight>
                  <a:schemeClr val="lt1"/>
                </a:highlight>
                <a:latin typeface="Mulish"/>
                <a:ea typeface="Mulish"/>
                <a:cs typeface="Mulish"/>
                <a:sym typeface="Mulish"/>
              </a:rPr>
              <a:t>Fotografía de: </a:t>
            </a:r>
            <a:r>
              <a:rPr lang="es" sz="800" dirty="0">
                <a:solidFill>
                  <a:schemeClr val="dk2"/>
                </a:solidFill>
                <a:highlight>
                  <a:schemeClr val="lt1"/>
                </a:highlight>
                <a:latin typeface="Mulish"/>
                <a:ea typeface="Mulish"/>
                <a:cs typeface="Mulish"/>
                <a:sym typeface="Mulish"/>
              </a:rPr>
              <a:t>OMS África</a:t>
            </a:r>
            <a:endParaRPr sz="800" b="0" i="0" u="none" strike="noStrike" cap="none" dirty="0">
              <a:solidFill>
                <a:schemeClr val="dk2"/>
              </a:solidFill>
              <a:highlight>
                <a:schemeClr val="lt1"/>
              </a:highlight>
              <a:latin typeface="Mulish"/>
              <a:ea typeface="Mulish"/>
              <a:cs typeface="Mulish"/>
              <a:sym typeface="Mulish"/>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7"/>
        <p:cNvGrpSpPr/>
        <p:nvPr/>
      </p:nvGrpSpPr>
      <p:grpSpPr>
        <a:xfrm>
          <a:off x="0" y="0"/>
          <a:ext cx="0" cy="0"/>
          <a:chOff x="0" y="0"/>
          <a:chExt cx="0" cy="0"/>
        </a:xfrm>
      </p:grpSpPr>
      <p:sp>
        <p:nvSpPr>
          <p:cNvPr id="258" name="Google Shape;258;p54"/>
          <p:cNvSpPr txBox="1"/>
          <p:nvPr/>
        </p:nvSpPr>
        <p:spPr>
          <a:xfrm>
            <a:off x="491479" y="300347"/>
            <a:ext cx="7934547" cy="3877954"/>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 sz="3600" b="0" i="0" u="none" strike="noStrike" cap="none" dirty="0">
                <a:solidFill>
                  <a:srgbClr val="70B548"/>
                </a:solidFill>
                <a:latin typeface="Mulish ExtraBold"/>
                <a:ea typeface="Mulish ExtraBold"/>
                <a:cs typeface="Mulish ExtraBold"/>
                <a:sym typeface="Mulish ExtraBold"/>
              </a:rPr>
              <a:t>“El 81% de las personas de los países de ingresos bajos y de ingresos medianos bajos carecen de acceso a pruebas de diagnóstico que no sean para </a:t>
            </a:r>
            <a:endParaRPr sz="3600" b="0" i="0" u="none" strike="noStrike" cap="none" dirty="0">
              <a:solidFill>
                <a:srgbClr val="70B548"/>
              </a:solidFill>
              <a:latin typeface="Mulish ExtraBold"/>
              <a:ea typeface="Mulish ExtraBold"/>
              <a:cs typeface="Mulish ExtraBold"/>
              <a:sym typeface="Mulish ExtraBold"/>
            </a:endParaRPr>
          </a:p>
          <a:p>
            <a:pPr marL="0" marR="0" lvl="0" indent="0" algn="l" rtl="0">
              <a:lnSpc>
                <a:spcPct val="100000"/>
              </a:lnSpc>
              <a:spcBef>
                <a:spcPts val="0"/>
              </a:spcBef>
              <a:spcAft>
                <a:spcPts val="0"/>
              </a:spcAft>
              <a:buClr>
                <a:srgbClr val="000000"/>
              </a:buClr>
              <a:buSzPts val="3600"/>
              <a:buFont typeface="Arial"/>
              <a:buNone/>
            </a:pPr>
            <a:r>
              <a:rPr lang="es" sz="3600" b="0" i="0" u="none" strike="noStrike" cap="none" dirty="0">
                <a:solidFill>
                  <a:srgbClr val="70B548"/>
                </a:solidFill>
                <a:latin typeface="Mulish ExtraBold"/>
                <a:ea typeface="Mulish ExtraBold"/>
                <a:cs typeface="Mulish ExtraBold"/>
                <a:sym typeface="Mulish ExtraBold"/>
              </a:rPr>
              <a:t>el VIH y la malaria”. </a:t>
            </a:r>
            <a:endParaRPr sz="3600" b="0" i="0" u="none" strike="noStrike" cap="none" dirty="0">
              <a:solidFill>
                <a:srgbClr val="70B548"/>
              </a:solidFill>
              <a:latin typeface="Mulish ExtraBold"/>
              <a:ea typeface="Mulish ExtraBold"/>
              <a:cs typeface="Mulish ExtraBold"/>
              <a:sym typeface="Mulish Extra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70B548"/>
              </a:solidFill>
              <a:latin typeface="Mulish ExtraBold"/>
              <a:ea typeface="Mulish ExtraBold"/>
              <a:cs typeface="Mulish ExtraBold"/>
              <a:sym typeface="Mulish ExtraBold"/>
            </a:endParaRPr>
          </a:p>
          <a:p>
            <a:pPr marL="0" marR="0" lvl="0" indent="0" algn="l" rtl="0">
              <a:lnSpc>
                <a:spcPct val="100000"/>
              </a:lnSpc>
              <a:spcBef>
                <a:spcPts val="0"/>
              </a:spcBef>
              <a:spcAft>
                <a:spcPts val="0"/>
              </a:spcAft>
              <a:buClr>
                <a:srgbClr val="000000"/>
              </a:buClr>
              <a:buSzPts val="1400"/>
              <a:buFont typeface="Arial"/>
              <a:buNone/>
            </a:pPr>
            <a:r>
              <a:rPr lang="es" sz="1400" b="1" i="1" u="none" strike="noStrike" cap="none" dirty="0">
                <a:solidFill>
                  <a:srgbClr val="70B548"/>
                </a:solidFill>
                <a:latin typeface="Nunito"/>
                <a:ea typeface="Nunito"/>
                <a:cs typeface="Nunito"/>
                <a:sym typeface="Nunito"/>
              </a:rPr>
              <a:t>–The Lancet Commission on Diagnostics</a:t>
            </a:r>
            <a:r>
              <a:rPr lang="en" sz="1400" b="1" i="1" u="none" strike="noStrike" cap="none" dirty="0">
                <a:solidFill>
                  <a:srgbClr val="70B548"/>
                </a:solidFill>
                <a:latin typeface="Nunito"/>
                <a:ea typeface="Nunito"/>
                <a:cs typeface="Nunito"/>
                <a:sym typeface="Nunito"/>
              </a:rPr>
              <a:t>, </a:t>
            </a:r>
            <a:r>
              <a:rPr lang="es" sz="1400" b="1" i="0" u="none" strike="noStrike" cap="none" dirty="0">
                <a:solidFill>
                  <a:srgbClr val="70B548"/>
                </a:solidFill>
                <a:latin typeface="Nunito"/>
                <a:ea typeface="Nunito"/>
                <a:cs typeface="Nunito"/>
                <a:sym typeface="Nunito"/>
              </a:rPr>
              <a:t>2021</a:t>
            </a:r>
            <a:endParaRPr sz="2300" b="1" i="0" u="none" strike="noStrike" cap="none" dirty="0">
              <a:solidFill>
                <a:srgbClr val="70B548"/>
              </a:solidFill>
              <a:latin typeface="Nunito"/>
              <a:ea typeface="Nunito"/>
              <a:cs typeface="Nunito"/>
              <a:sym typeface="Nunito"/>
            </a:endParaRPr>
          </a:p>
        </p:txBody>
      </p:sp>
      <p:pic>
        <p:nvPicPr>
          <p:cNvPr id="259" name="Google Shape;259;p54"/>
          <p:cNvPicPr preferRelativeResize="0"/>
          <p:nvPr/>
        </p:nvPicPr>
        <p:blipFill rotWithShape="1">
          <a:blip r:embed="rId3">
            <a:alphaModFix/>
          </a:blip>
          <a:srcRect/>
          <a:stretch/>
        </p:blipFill>
        <p:spPr>
          <a:xfrm>
            <a:off x="4773575" y="3841450"/>
            <a:ext cx="4081126" cy="1167825"/>
          </a:xfrm>
          <a:prstGeom prst="rect">
            <a:avLst/>
          </a:prstGeom>
          <a:noFill/>
          <a:ln>
            <a:noFill/>
          </a:ln>
        </p:spPr>
      </p:pic>
      <p:sp>
        <p:nvSpPr>
          <p:cNvPr id="260" name="Google Shape;260;p54"/>
          <p:cNvSpPr/>
          <p:nvPr/>
        </p:nvSpPr>
        <p:spPr>
          <a:xfrm>
            <a:off x="-100" y="4956900"/>
            <a:ext cx="9144000" cy="186600"/>
          </a:xfrm>
          <a:prstGeom prst="rect">
            <a:avLst/>
          </a:prstGeom>
          <a:solidFill>
            <a:srgbClr val="70B548"/>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61" name="Google Shape;261;p54"/>
          <p:cNvSpPr/>
          <p:nvPr/>
        </p:nvSpPr>
        <p:spPr>
          <a:xfrm>
            <a:off x="7662150" y="0"/>
            <a:ext cx="1481700" cy="186600"/>
          </a:xfrm>
          <a:prstGeom prst="rect">
            <a:avLst/>
          </a:prstGeom>
          <a:solidFill>
            <a:srgbClr val="70B548"/>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70B548"/>
        </a:solidFill>
        <a:effectLst/>
      </p:bgPr>
    </p:bg>
    <p:spTree>
      <p:nvGrpSpPr>
        <p:cNvPr id="1" name="Shape 950"/>
        <p:cNvGrpSpPr/>
        <p:nvPr/>
      </p:nvGrpSpPr>
      <p:grpSpPr>
        <a:xfrm>
          <a:off x="0" y="0"/>
          <a:ext cx="0" cy="0"/>
          <a:chOff x="0" y="0"/>
          <a:chExt cx="0" cy="0"/>
        </a:xfrm>
      </p:grpSpPr>
      <p:sp>
        <p:nvSpPr>
          <p:cNvPr id="951" name="Google Shape;951;p108"/>
          <p:cNvSpPr txBox="1"/>
          <p:nvPr/>
        </p:nvSpPr>
        <p:spPr>
          <a:xfrm>
            <a:off x="5960532" y="4536275"/>
            <a:ext cx="2927417" cy="6771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s" sz="800" b="0" i="0" u="none" strike="noStrike" cap="none" dirty="0">
                <a:solidFill>
                  <a:schemeClr val="lt1"/>
                </a:solidFill>
                <a:latin typeface="Nunito"/>
                <a:ea typeface="Nunito"/>
                <a:cs typeface="Nunito"/>
                <a:sym typeface="Nunito"/>
              </a:rPr>
              <a:t>Referencia: “Making HIV self-testing available to millions as a diagnostic strategy for low- and middle-income countries”</a:t>
            </a:r>
            <a:endParaRPr sz="800" b="0" i="0" u="none" strike="noStrike" cap="none" dirty="0">
              <a:solidFill>
                <a:schemeClr val="lt1"/>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800"/>
              <a:buFont typeface="Arial"/>
              <a:buNone/>
            </a:pPr>
            <a:r>
              <a:rPr lang="es" sz="800" b="0" i="0" u="none" strike="noStrike" cap="none" dirty="0">
                <a:solidFill>
                  <a:schemeClr val="lt1"/>
                </a:solidFill>
                <a:latin typeface="Nunito"/>
                <a:ea typeface="Nunito"/>
                <a:cs typeface="Nunito"/>
                <a:sym typeface="Nunito"/>
              </a:rPr>
              <a:t>https://www.lshtm.ac.uk/research/research-action/impact-case-studies/making-hiv-testing-available-lmics</a:t>
            </a:r>
            <a:endParaRPr sz="800" b="0" i="0" u="none" strike="noStrike" cap="none" dirty="0">
              <a:solidFill>
                <a:schemeClr val="lt1"/>
              </a:solidFill>
              <a:latin typeface="Nunito"/>
              <a:ea typeface="Nunito"/>
              <a:cs typeface="Nunito"/>
              <a:sym typeface="Nunito"/>
            </a:endParaRPr>
          </a:p>
        </p:txBody>
      </p:sp>
      <p:pic>
        <p:nvPicPr>
          <p:cNvPr id="952" name="Google Shape;952;p108"/>
          <p:cNvPicPr preferRelativeResize="0"/>
          <p:nvPr/>
        </p:nvPicPr>
        <p:blipFill rotWithShape="1">
          <a:blip r:embed="rId3">
            <a:alphaModFix/>
          </a:blip>
          <a:srcRect l="26650" r="14"/>
          <a:stretch/>
        </p:blipFill>
        <p:spPr>
          <a:xfrm>
            <a:off x="0" y="13275"/>
            <a:ext cx="5659351" cy="5143501"/>
          </a:xfrm>
          <a:prstGeom prst="rect">
            <a:avLst/>
          </a:prstGeom>
          <a:noFill/>
          <a:ln>
            <a:noFill/>
          </a:ln>
        </p:spPr>
      </p:pic>
      <p:sp>
        <p:nvSpPr>
          <p:cNvPr id="953" name="Google Shape;953;p108"/>
          <p:cNvSpPr txBox="1"/>
          <p:nvPr/>
        </p:nvSpPr>
        <p:spPr>
          <a:xfrm rot="-5400000">
            <a:off x="-727925" y="4107750"/>
            <a:ext cx="1763700" cy="307800"/>
          </a:xfrm>
          <a:prstGeom prst="rect">
            <a:avLst/>
          </a:prstGeom>
          <a:noFill/>
          <a:ln>
            <a:noFill/>
          </a:ln>
        </p:spPr>
        <p:txBody>
          <a:bodyPr spcFirstLastPara="1" wrap="square" lIns="91425" tIns="91425" rIns="91425" bIns="91425" rtlCol="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 sz="800" b="0" i="0" u="none" strike="noStrike" cap="none">
                <a:solidFill>
                  <a:schemeClr val="accent4"/>
                </a:solidFill>
                <a:highlight>
                  <a:schemeClr val="accent5"/>
                </a:highlight>
                <a:latin typeface="Mulish"/>
                <a:ea typeface="Mulish"/>
                <a:cs typeface="Mulish"/>
                <a:sym typeface="Mulish"/>
              </a:rPr>
              <a:t>Fotografía de UNICEF</a:t>
            </a:r>
            <a:endParaRPr sz="800" b="0" i="0" u="none" strike="noStrike" cap="none" dirty="0">
              <a:solidFill>
                <a:schemeClr val="accent4"/>
              </a:solidFill>
              <a:highlight>
                <a:schemeClr val="accent5"/>
              </a:highlight>
              <a:latin typeface="Mulish"/>
              <a:ea typeface="Mulish"/>
              <a:cs typeface="Mulish"/>
              <a:sym typeface="Mulish"/>
            </a:endParaRPr>
          </a:p>
        </p:txBody>
      </p:sp>
      <p:sp>
        <p:nvSpPr>
          <p:cNvPr id="954" name="Google Shape;954;p108"/>
          <p:cNvSpPr txBox="1"/>
          <p:nvPr/>
        </p:nvSpPr>
        <p:spPr>
          <a:xfrm>
            <a:off x="5887950" y="322725"/>
            <a:ext cx="2859300" cy="7695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
                <a:solidFill>
                  <a:srgbClr val="70B548"/>
                </a:solidFill>
                <a:highlight>
                  <a:schemeClr val="lt1"/>
                </a:highlight>
                <a:latin typeface="Mulish"/>
                <a:ea typeface="Mulish"/>
                <a:cs typeface="Mulish"/>
                <a:sym typeface="Mulish"/>
              </a:rPr>
              <a:t>EL CASO SOBRE EL VIH</a:t>
            </a:r>
            <a:endParaRPr sz="2400" b="0" i="0" u="none" strike="noStrike" cap="none" dirty="0">
              <a:solidFill>
                <a:srgbClr val="70B548"/>
              </a:solidFill>
              <a:highlight>
                <a:schemeClr val="lt1"/>
              </a:highlight>
              <a:latin typeface="Mulish Black"/>
              <a:ea typeface="Mulish Black"/>
              <a:cs typeface="Mulish Black"/>
              <a:sym typeface="Mulish Black"/>
            </a:endParaRPr>
          </a:p>
          <a:p>
            <a:pPr marL="0" marR="0" lvl="0" indent="0" algn="l" rtl="0">
              <a:lnSpc>
                <a:spcPct val="100000"/>
              </a:lnSpc>
              <a:spcBef>
                <a:spcPts val="0"/>
              </a:spcBef>
              <a:spcAft>
                <a:spcPts val="0"/>
              </a:spcAft>
              <a:buClr>
                <a:srgbClr val="000000"/>
              </a:buClr>
              <a:buSzPts val="2400"/>
              <a:buFont typeface="Arial"/>
              <a:buNone/>
            </a:pPr>
            <a:r>
              <a:rPr lang="es" sz="2400" b="0" i="0" u="none" strike="noStrike" cap="none">
                <a:solidFill>
                  <a:schemeClr val="lt1"/>
                </a:solidFill>
                <a:latin typeface="Mulish Black"/>
                <a:ea typeface="Mulish Black"/>
                <a:cs typeface="Mulish Black"/>
                <a:sym typeface="Mulish Black"/>
              </a:rPr>
              <a:t>EL PROBLEMA</a:t>
            </a:r>
            <a:endParaRPr sz="2400" b="0" i="0" u="none" strike="noStrike" cap="none" dirty="0">
              <a:solidFill>
                <a:schemeClr val="lt1"/>
              </a:solidFill>
              <a:latin typeface="Nunito"/>
              <a:ea typeface="Nunito"/>
              <a:cs typeface="Nunito"/>
              <a:sym typeface="Nunito"/>
            </a:endParaRPr>
          </a:p>
        </p:txBody>
      </p:sp>
      <p:sp>
        <p:nvSpPr>
          <p:cNvPr id="955" name="Google Shape;955;p108"/>
          <p:cNvSpPr txBox="1"/>
          <p:nvPr/>
        </p:nvSpPr>
        <p:spPr>
          <a:xfrm>
            <a:off x="5887950" y="1089208"/>
            <a:ext cx="3103800" cy="3447067"/>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 sz="1100" b="0" i="0" u="none" strike="noStrike" cap="none" dirty="0">
                <a:solidFill>
                  <a:schemeClr val="lt1"/>
                </a:solidFill>
                <a:latin typeface="Nunito"/>
                <a:ea typeface="Nunito"/>
                <a:cs typeface="Nunito"/>
                <a:sym typeface="Nunito"/>
              </a:rPr>
              <a:t>En todo el mundo, 38 millones de personas viven con el VIH, y cada año se producen 1,8 millones de infecciones nuevas, dos tercios de las cuales se registran en África Subsahariana.</a:t>
            </a:r>
            <a:endParaRPr sz="1100" b="0" i="0" u="none" strike="noStrike" cap="none" dirty="0">
              <a:solidFill>
                <a:schemeClr val="lt1"/>
              </a:solidFill>
              <a:latin typeface="Nunito"/>
              <a:ea typeface="Nunito"/>
              <a:cs typeface="Nunito"/>
              <a:sym typeface="Nunito"/>
            </a:endParaRPr>
          </a:p>
          <a:p>
            <a:pPr marL="0" marR="0" lvl="0" indent="0" algn="l" rtl="0">
              <a:lnSpc>
                <a:spcPct val="100000"/>
              </a:lnSpc>
              <a:spcBef>
                <a:spcPts val="1000"/>
              </a:spcBef>
              <a:spcAft>
                <a:spcPts val="0"/>
              </a:spcAft>
              <a:buClr>
                <a:srgbClr val="000000"/>
              </a:buClr>
              <a:buSzPts val="1200"/>
              <a:buFont typeface="Arial"/>
              <a:buNone/>
            </a:pPr>
            <a:r>
              <a:rPr lang="es" sz="1100" b="0" i="0" u="none" strike="noStrike" cap="none" dirty="0">
                <a:solidFill>
                  <a:schemeClr val="lt1"/>
                </a:solidFill>
                <a:latin typeface="Nunito"/>
                <a:ea typeface="Nunito"/>
                <a:cs typeface="Nunito"/>
                <a:sym typeface="Nunito"/>
              </a:rPr>
              <a:t>Según los datos de la OMS, hace apenas unos años, en 2019, 8,1 millones de personas con el VIH desconocían su estado serológico, es decir, un 21% de ellas. </a:t>
            </a:r>
            <a:endParaRPr sz="1100" b="0" i="0" u="none" strike="noStrike" cap="none" dirty="0">
              <a:solidFill>
                <a:schemeClr val="lt1"/>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200"/>
              <a:buFont typeface="Arial"/>
              <a:buNone/>
            </a:pPr>
            <a:r>
              <a:rPr lang="es" sz="1100" b="0" i="0" u="none" strike="noStrike" cap="none" dirty="0">
                <a:solidFill>
                  <a:schemeClr val="lt1"/>
                </a:solidFill>
                <a:latin typeface="Nunito"/>
                <a:ea typeface="Nunito"/>
                <a:cs typeface="Nunito"/>
                <a:sym typeface="Nunito"/>
              </a:rPr>
              <a:t>Las pruebas de detección del VIH son esenciales para ofrecer un diagnóstico y un tratamiento tempranos. Las pruebas autoadministradas del VIH se plantearon por primera vez en la década de 1990, pero la investigación y el desarrollo se estancaron debido a preocupaciones relacionadas con su precisión y los posibles daños sociales (suicidio, coacción y violencia de pareja).</a:t>
            </a:r>
            <a:endParaRPr sz="1100" b="0" i="0" u="none" strike="noStrike" cap="none" dirty="0">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70B548"/>
        </a:solidFill>
        <a:effectLst/>
      </p:bgPr>
    </p:bg>
    <p:spTree>
      <p:nvGrpSpPr>
        <p:cNvPr id="1" name="Shape 959"/>
        <p:cNvGrpSpPr/>
        <p:nvPr/>
      </p:nvGrpSpPr>
      <p:grpSpPr>
        <a:xfrm>
          <a:off x="0" y="0"/>
          <a:ext cx="0" cy="0"/>
          <a:chOff x="0" y="0"/>
          <a:chExt cx="0" cy="0"/>
        </a:xfrm>
      </p:grpSpPr>
      <p:pic>
        <p:nvPicPr>
          <p:cNvPr id="960" name="Google Shape;960;p109"/>
          <p:cNvPicPr preferRelativeResize="0"/>
          <p:nvPr/>
        </p:nvPicPr>
        <p:blipFill rotWithShape="1">
          <a:blip r:embed="rId3">
            <a:alphaModFix/>
          </a:blip>
          <a:srcRect l="5940" r="20724"/>
          <a:stretch/>
        </p:blipFill>
        <p:spPr>
          <a:xfrm>
            <a:off x="25" y="13275"/>
            <a:ext cx="5659325" cy="5143501"/>
          </a:xfrm>
          <a:prstGeom prst="rect">
            <a:avLst/>
          </a:prstGeom>
          <a:noFill/>
          <a:ln>
            <a:noFill/>
          </a:ln>
        </p:spPr>
      </p:pic>
      <p:sp>
        <p:nvSpPr>
          <p:cNvPr id="961" name="Google Shape;961;p109"/>
          <p:cNvSpPr txBox="1"/>
          <p:nvPr/>
        </p:nvSpPr>
        <p:spPr>
          <a:xfrm rot="-5400000">
            <a:off x="-727925" y="4107750"/>
            <a:ext cx="1763700" cy="307800"/>
          </a:xfrm>
          <a:prstGeom prst="rect">
            <a:avLst/>
          </a:prstGeom>
          <a:noFill/>
          <a:ln>
            <a:noFill/>
          </a:ln>
        </p:spPr>
        <p:txBody>
          <a:bodyPr spcFirstLastPara="1" wrap="square" lIns="91425" tIns="91425" rIns="91425" bIns="91425" rtlCol="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 sz="800" b="0" i="0" u="none" strike="noStrike" cap="none">
                <a:solidFill>
                  <a:schemeClr val="accent4"/>
                </a:solidFill>
                <a:highlight>
                  <a:schemeClr val="accent5"/>
                </a:highlight>
                <a:latin typeface="Mulish"/>
                <a:ea typeface="Mulish"/>
                <a:cs typeface="Mulish"/>
                <a:sym typeface="Mulish"/>
              </a:rPr>
              <a:t>Fotografía de UNICEF</a:t>
            </a:r>
            <a:endParaRPr sz="800" b="0" i="0" u="none" strike="noStrike" cap="none" dirty="0">
              <a:solidFill>
                <a:schemeClr val="accent4"/>
              </a:solidFill>
              <a:highlight>
                <a:schemeClr val="accent5"/>
              </a:highlight>
              <a:latin typeface="Mulish"/>
              <a:ea typeface="Mulish"/>
              <a:cs typeface="Mulish"/>
              <a:sym typeface="Mulish"/>
            </a:endParaRPr>
          </a:p>
        </p:txBody>
      </p:sp>
      <p:sp>
        <p:nvSpPr>
          <p:cNvPr id="962" name="Google Shape;962;p109"/>
          <p:cNvSpPr txBox="1"/>
          <p:nvPr/>
        </p:nvSpPr>
        <p:spPr>
          <a:xfrm>
            <a:off x="5887950" y="322725"/>
            <a:ext cx="2859300" cy="769500"/>
          </a:xfrm>
          <a:prstGeom prst="rect">
            <a:avLst/>
          </a:prstGeom>
          <a:noFill/>
          <a:ln>
            <a:noFill/>
          </a:ln>
        </p:spPr>
        <p:txBody>
          <a:bodyPr spcFirstLastPara="1" wrap="square" lIns="91425" tIns="91425" rIns="91425" bIns="91425" rtlCol="0" anchor="t" anchorCtr="0">
            <a:spAutoFit/>
          </a:bodyPr>
          <a:lstStyle/>
          <a:p>
            <a:pPr marL="0" lvl="0" indent="0" algn="l" rtl="0">
              <a:spcBef>
                <a:spcPts val="0"/>
              </a:spcBef>
              <a:spcAft>
                <a:spcPts val="0"/>
              </a:spcAft>
              <a:buClr>
                <a:srgbClr val="000000"/>
              </a:buClr>
              <a:buSzPts val="2400"/>
              <a:buFont typeface="Arial"/>
              <a:buNone/>
            </a:pPr>
            <a:r>
              <a:rPr lang="es">
                <a:solidFill>
                  <a:srgbClr val="70B548"/>
                </a:solidFill>
                <a:highlight>
                  <a:schemeClr val="lt1"/>
                </a:highlight>
                <a:latin typeface="Mulish"/>
                <a:ea typeface="Mulish"/>
                <a:cs typeface="Mulish"/>
                <a:sym typeface="Mulish"/>
              </a:rPr>
              <a:t>EL CASO SOBRE EL VIH</a:t>
            </a:r>
            <a:endParaRPr sz="2400" b="0" i="0" u="none" strike="noStrike" cap="none" dirty="0">
              <a:solidFill>
                <a:srgbClr val="70B548"/>
              </a:solidFill>
              <a:highlight>
                <a:schemeClr val="lt1"/>
              </a:highlight>
              <a:latin typeface="Mulish Black"/>
              <a:ea typeface="Mulish Black"/>
              <a:cs typeface="Mulish Black"/>
              <a:sym typeface="Mulish Black"/>
            </a:endParaRPr>
          </a:p>
          <a:p>
            <a:pPr marL="0" marR="0" lvl="0" indent="0" algn="l" rtl="0">
              <a:lnSpc>
                <a:spcPct val="100000"/>
              </a:lnSpc>
              <a:spcBef>
                <a:spcPts val="0"/>
              </a:spcBef>
              <a:spcAft>
                <a:spcPts val="0"/>
              </a:spcAft>
              <a:buClr>
                <a:srgbClr val="000000"/>
              </a:buClr>
              <a:buSzPts val="2400"/>
              <a:buFont typeface="Arial"/>
              <a:buNone/>
            </a:pPr>
            <a:r>
              <a:rPr lang="es" sz="2400" b="0" i="0" u="none" strike="noStrike" cap="none">
                <a:solidFill>
                  <a:schemeClr val="lt1"/>
                </a:solidFill>
                <a:latin typeface="Mulish Black"/>
                <a:ea typeface="Mulish Black"/>
                <a:cs typeface="Mulish Black"/>
                <a:sym typeface="Mulish Black"/>
              </a:rPr>
              <a:t>SOLUCIÓN</a:t>
            </a:r>
            <a:endParaRPr sz="2400" b="0" i="0" u="none" strike="noStrike" cap="none" dirty="0">
              <a:solidFill>
                <a:schemeClr val="lt1"/>
              </a:solidFill>
              <a:latin typeface="Nunito"/>
              <a:ea typeface="Nunito"/>
              <a:cs typeface="Nunito"/>
              <a:sym typeface="Nunito"/>
            </a:endParaRPr>
          </a:p>
        </p:txBody>
      </p:sp>
      <p:sp>
        <p:nvSpPr>
          <p:cNvPr id="963" name="Google Shape;963;p109"/>
          <p:cNvSpPr txBox="1"/>
          <p:nvPr/>
        </p:nvSpPr>
        <p:spPr>
          <a:xfrm>
            <a:off x="5887950" y="1092225"/>
            <a:ext cx="3103800" cy="23448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 sz="1200" b="0" i="0" u="none" strike="noStrike" cap="none" dirty="0">
                <a:solidFill>
                  <a:schemeClr val="lt1"/>
                </a:solidFill>
                <a:latin typeface="Nunito"/>
                <a:ea typeface="Nunito"/>
                <a:cs typeface="Nunito"/>
                <a:sym typeface="Nunito"/>
              </a:rPr>
              <a:t>La primera fase de </a:t>
            </a:r>
            <a:r>
              <a:rPr lang="es" sz="1200" b="0" i="0" u="sng" strike="noStrike" cap="none" dirty="0">
                <a:solidFill>
                  <a:schemeClr val="accent1"/>
                </a:solidFill>
                <a:latin typeface="Nunito"/>
                <a:ea typeface="Nunito"/>
                <a:cs typeface="Nunito"/>
                <a:sym typeface="Nunito"/>
                <a:hlinkClick r:id="rId4">
                  <a:extLst>
                    <a:ext uri="{A12FA001-AC4F-418D-AE19-62706E023703}">
                      <ahyp:hlinkClr xmlns:ahyp="http://schemas.microsoft.com/office/drawing/2018/hyperlinkcolor" val="tx"/>
                    </a:ext>
                  </a:extLst>
                </a:hlinkClick>
              </a:rPr>
              <a:t>HIV Self-Testing Africa Initiative (STAR)</a:t>
            </a:r>
            <a:r>
              <a:rPr lang="es" sz="1200" b="0" i="0" u="none" strike="noStrike" cap="none" dirty="0">
                <a:solidFill>
                  <a:schemeClr val="lt1"/>
                </a:solidFill>
                <a:latin typeface="Nunito"/>
                <a:ea typeface="Nunito"/>
                <a:cs typeface="Nunito"/>
                <a:sym typeface="Nunito"/>
              </a:rPr>
              <a:t> </a:t>
            </a:r>
            <a:r>
              <a:rPr lang="es" sz="1200" b="0" i="0" u="none" strike="noStrike" cap="none" dirty="0">
                <a:solidFill>
                  <a:schemeClr val="accent1"/>
                </a:solidFill>
                <a:latin typeface="Nunito"/>
                <a:ea typeface="Nunito"/>
                <a:cs typeface="Nunito"/>
                <a:sym typeface="Nunito"/>
              </a:rPr>
              <a:t>[</a:t>
            </a:r>
            <a:r>
              <a:rPr lang="es" sz="1200" b="0" i="0" u="none" strike="noStrike" cap="none" dirty="0">
                <a:solidFill>
                  <a:schemeClr val="lt1"/>
                </a:solidFill>
                <a:latin typeface="Nunito"/>
                <a:ea typeface="Nunito"/>
                <a:cs typeface="Nunito"/>
                <a:sym typeface="Nunito"/>
              </a:rPr>
              <a:t>Iniciativa para las pruebas autoadministradas del VIH en África] en Malawi, Zambia y Zimbabwe recopiló datos sobre los modelos clave de dispensación, en relación con la facilidad de uso, los daños sociales, los costos y las repercusiones sanitarias, para proporcionar información a los países y fundamentar las directrices de la OMS. También evaluó los modelos de distribución de las pruebas de diagnóstico autoadministradas.</a:t>
            </a:r>
            <a:endParaRPr sz="1200" b="0" i="0" u="none" strike="noStrike" cap="none" dirty="0">
              <a:solidFill>
                <a:schemeClr val="lt1"/>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200"/>
              <a:buFont typeface="Arial"/>
              <a:buNone/>
            </a:pPr>
            <a:r>
              <a:rPr lang="es" sz="1200" b="0" i="0" u="none" strike="noStrike" cap="none" dirty="0">
                <a:solidFill>
                  <a:schemeClr val="lt1"/>
                </a:solidFill>
                <a:latin typeface="Nunito"/>
                <a:ea typeface="Nunito"/>
                <a:cs typeface="Nunito"/>
                <a:sym typeface="Nunito"/>
              </a:rPr>
              <a:t>La siguiente fase amplió el acceso a las pruebas de diagnóstico autoadministradas e introdujo la iniciativa en otros tres países de África Subsahariana.  </a:t>
            </a:r>
            <a:endParaRPr sz="1200" b="0" i="0" u="none" strike="noStrike" cap="none" dirty="0">
              <a:solidFill>
                <a:schemeClr val="lt1"/>
              </a:solidFill>
              <a:latin typeface="Nunito"/>
              <a:ea typeface="Nunito"/>
              <a:cs typeface="Nunito"/>
              <a:sym typeface="Nunito"/>
            </a:endParaRPr>
          </a:p>
        </p:txBody>
      </p:sp>
      <p:sp>
        <p:nvSpPr>
          <p:cNvPr id="964" name="Google Shape;964;p109"/>
          <p:cNvSpPr txBox="1"/>
          <p:nvPr/>
        </p:nvSpPr>
        <p:spPr>
          <a:xfrm>
            <a:off x="5887950" y="4536275"/>
            <a:ext cx="3000000" cy="6771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s" sz="800" b="0" i="0" u="none" strike="noStrike" cap="none">
                <a:solidFill>
                  <a:schemeClr val="lt1"/>
                </a:solidFill>
                <a:latin typeface="Nunito"/>
                <a:ea typeface="Nunito"/>
                <a:cs typeface="Nunito"/>
                <a:sym typeface="Nunito"/>
              </a:rPr>
              <a:t>Referencia: “Making HIV self-testing available to millions as a diagnostic strategy for low- and middle-income countries”</a:t>
            </a:r>
            <a:endParaRPr sz="800" b="0" i="0" u="none" strike="noStrike" cap="none" dirty="0">
              <a:solidFill>
                <a:schemeClr val="lt1"/>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800"/>
              <a:buFont typeface="Arial"/>
              <a:buNone/>
            </a:pPr>
            <a:r>
              <a:rPr lang="es" sz="800" b="0" i="0" u="none" strike="noStrike" cap="none">
                <a:solidFill>
                  <a:schemeClr val="lt1"/>
                </a:solidFill>
                <a:latin typeface="Nunito"/>
                <a:ea typeface="Nunito"/>
                <a:cs typeface="Nunito"/>
                <a:sym typeface="Nunito"/>
              </a:rPr>
              <a:t>https://www.lshtm.ac.uk/research/research-action/impact-case-studies/making-hiv-testing-available-lmics</a:t>
            </a:r>
            <a:endParaRPr sz="800" b="0" i="0" u="none" strike="noStrike" cap="none" dirty="0">
              <a:solidFill>
                <a:schemeClr val="lt1"/>
              </a:solidFill>
              <a:latin typeface="Nunito"/>
              <a:ea typeface="Nunito"/>
              <a:cs typeface="Nunito"/>
              <a:sym typeface="Nunito"/>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70B548"/>
        </a:solidFill>
        <a:effectLst/>
      </p:bgPr>
    </p:bg>
    <p:spTree>
      <p:nvGrpSpPr>
        <p:cNvPr id="1" name="Shape 968"/>
        <p:cNvGrpSpPr/>
        <p:nvPr/>
      </p:nvGrpSpPr>
      <p:grpSpPr>
        <a:xfrm>
          <a:off x="0" y="0"/>
          <a:ext cx="0" cy="0"/>
          <a:chOff x="0" y="0"/>
          <a:chExt cx="0" cy="0"/>
        </a:xfrm>
      </p:grpSpPr>
      <p:pic>
        <p:nvPicPr>
          <p:cNvPr id="969" name="Google Shape;969;p110"/>
          <p:cNvPicPr preferRelativeResize="0"/>
          <p:nvPr/>
        </p:nvPicPr>
        <p:blipFill rotWithShape="1">
          <a:blip r:embed="rId4">
            <a:alphaModFix/>
          </a:blip>
          <a:srcRect l="20721" r="5926"/>
          <a:stretch/>
        </p:blipFill>
        <p:spPr>
          <a:xfrm>
            <a:off x="0" y="13275"/>
            <a:ext cx="5659349" cy="5143501"/>
          </a:xfrm>
          <a:prstGeom prst="rect">
            <a:avLst/>
          </a:prstGeom>
          <a:noFill/>
          <a:ln>
            <a:noFill/>
          </a:ln>
        </p:spPr>
      </p:pic>
      <p:sp>
        <p:nvSpPr>
          <p:cNvPr id="970" name="Google Shape;970;p110"/>
          <p:cNvSpPr txBox="1"/>
          <p:nvPr/>
        </p:nvSpPr>
        <p:spPr>
          <a:xfrm rot="-5400000">
            <a:off x="-727925" y="4107750"/>
            <a:ext cx="1763700" cy="307800"/>
          </a:xfrm>
          <a:prstGeom prst="rect">
            <a:avLst/>
          </a:prstGeom>
          <a:noFill/>
          <a:ln>
            <a:noFill/>
          </a:ln>
        </p:spPr>
        <p:txBody>
          <a:bodyPr spcFirstLastPara="1" wrap="square" lIns="91425" tIns="91425" rIns="91425" bIns="91425" rtlCol="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 sz="800" b="0" i="0" u="none" strike="noStrike" cap="none">
                <a:solidFill>
                  <a:schemeClr val="accent4"/>
                </a:solidFill>
                <a:highlight>
                  <a:schemeClr val="accent5"/>
                </a:highlight>
                <a:latin typeface="Mulish"/>
                <a:ea typeface="Mulish"/>
                <a:cs typeface="Mulish"/>
                <a:sym typeface="Mulish"/>
              </a:rPr>
              <a:t>Foto de Nicholas Bamulanzeki</a:t>
            </a:r>
            <a:endParaRPr sz="800" b="0" i="0" u="none" strike="noStrike" cap="none" dirty="0">
              <a:solidFill>
                <a:schemeClr val="accent4"/>
              </a:solidFill>
              <a:highlight>
                <a:schemeClr val="accent5"/>
              </a:highlight>
              <a:latin typeface="Mulish"/>
              <a:ea typeface="Mulish"/>
              <a:cs typeface="Mulish"/>
              <a:sym typeface="Mulish"/>
            </a:endParaRPr>
          </a:p>
        </p:txBody>
      </p:sp>
      <p:sp>
        <p:nvSpPr>
          <p:cNvPr id="971" name="Google Shape;971;p110"/>
          <p:cNvSpPr txBox="1"/>
          <p:nvPr/>
        </p:nvSpPr>
        <p:spPr>
          <a:xfrm>
            <a:off x="5887950" y="322725"/>
            <a:ext cx="2859300" cy="769500"/>
          </a:xfrm>
          <a:prstGeom prst="rect">
            <a:avLst/>
          </a:prstGeom>
          <a:noFill/>
          <a:ln>
            <a:noFill/>
          </a:ln>
        </p:spPr>
        <p:txBody>
          <a:bodyPr spcFirstLastPara="1" wrap="square" lIns="91425" tIns="91425" rIns="91425" bIns="91425" rtlCol="0" anchor="t" anchorCtr="0">
            <a:spAutoFit/>
          </a:bodyPr>
          <a:lstStyle/>
          <a:p>
            <a:pPr marL="0" lvl="0" indent="0" algn="l" rtl="0">
              <a:spcBef>
                <a:spcPts val="0"/>
              </a:spcBef>
              <a:spcAft>
                <a:spcPts val="0"/>
              </a:spcAft>
              <a:buClr>
                <a:srgbClr val="000000"/>
              </a:buClr>
              <a:buSzPts val="2400"/>
              <a:buFont typeface="Arial"/>
              <a:buNone/>
            </a:pPr>
            <a:r>
              <a:rPr lang="es">
                <a:solidFill>
                  <a:srgbClr val="70B548"/>
                </a:solidFill>
                <a:highlight>
                  <a:schemeClr val="lt1"/>
                </a:highlight>
                <a:latin typeface="Mulish"/>
                <a:ea typeface="Mulish"/>
                <a:cs typeface="Mulish"/>
                <a:sym typeface="Mulish"/>
              </a:rPr>
              <a:t>EL CASO SOBRE EL VIH</a:t>
            </a:r>
            <a:endParaRPr sz="2400" b="0" i="0" u="none" strike="noStrike" cap="none" dirty="0">
              <a:solidFill>
                <a:srgbClr val="70B548"/>
              </a:solidFill>
              <a:highlight>
                <a:schemeClr val="lt1"/>
              </a:highlight>
              <a:latin typeface="Mulish Black"/>
              <a:ea typeface="Mulish Black"/>
              <a:cs typeface="Mulish Black"/>
              <a:sym typeface="Mulish Black"/>
            </a:endParaRPr>
          </a:p>
          <a:p>
            <a:pPr marL="0" marR="0" lvl="0" indent="0" algn="l" rtl="0">
              <a:lnSpc>
                <a:spcPct val="100000"/>
              </a:lnSpc>
              <a:spcBef>
                <a:spcPts val="0"/>
              </a:spcBef>
              <a:spcAft>
                <a:spcPts val="0"/>
              </a:spcAft>
              <a:buClr>
                <a:srgbClr val="000000"/>
              </a:buClr>
              <a:buSzPts val="2400"/>
              <a:buFont typeface="Arial"/>
              <a:buNone/>
            </a:pPr>
            <a:r>
              <a:rPr lang="es" sz="2400" b="0" i="0" u="none" strike="noStrike" cap="none">
                <a:solidFill>
                  <a:schemeClr val="lt1"/>
                </a:solidFill>
                <a:latin typeface="Mulish Black"/>
                <a:ea typeface="Mulish Black"/>
                <a:cs typeface="Mulish Black"/>
                <a:sym typeface="Mulish Black"/>
              </a:rPr>
              <a:t>RESULTADOS</a:t>
            </a:r>
            <a:endParaRPr sz="2400" b="0" i="0" u="none" strike="noStrike" cap="none" dirty="0">
              <a:solidFill>
                <a:schemeClr val="lt1"/>
              </a:solidFill>
              <a:latin typeface="Nunito"/>
              <a:ea typeface="Nunito"/>
              <a:cs typeface="Nunito"/>
              <a:sym typeface="Nunito"/>
            </a:endParaRPr>
          </a:p>
        </p:txBody>
      </p:sp>
      <p:sp>
        <p:nvSpPr>
          <p:cNvPr id="972" name="Google Shape;972;p110"/>
          <p:cNvSpPr txBox="1"/>
          <p:nvPr/>
        </p:nvSpPr>
        <p:spPr>
          <a:xfrm>
            <a:off x="5887950" y="1092225"/>
            <a:ext cx="3103800" cy="3616344"/>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 sz="1100" b="0" i="0" u="none" strike="noStrike" cap="none" dirty="0">
                <a:solidFill>
                  <a:schemeClr val="lt1"/>
                </a:solidFill>
                <a:latin typeface="Nunito"/>
                <a:ea typeface="Nunito"/>
                <a:cs typeface="Nunito"/>
                <a:sym typeface="Nunito"/>
              </a:rPr>
              <a:t>La demanda de pruebas autoadministradas del VIH superó las expectativas y logró una gran aceptación entre los grupos con menos probabilidad de acceder a los servicios de pruebas de diagnóstico tradicionales.</a:t>
            </a:r>
            <a:endParaRPr sz="1100" b="0" i="0" u="none" strike="noStrike" cap="none" dirty="0">
              <a:solidFill>
                <a:schemeClr val="lt1"/>
              </a:solidFill>
              <a:latin typeface="Nunito"/>
              <a:ea typeface="Nunito"/>
              <a:cs typeface="Nunito"/>
              <a:sym typeface="Nunito"/>
            </a:endParaRPr>
          </a:p>
          <a:p>
            <a:pPr marL="0" marR="0" lvl="0" indent="0" algn="l" rtl="0">
              <a:lnSpc>
                <a:spcPct val="100000"/>
              </a:lnSpc>
              <a:spcBef>
                <a:spcPts val="1000"/>
              </a:spcBef>
              <a:spcAft>
                <a:spcPts val="0"/>
              </a:spcAft>
              <a:buClr>
                <a:srgbClr val="000000"/>
              </a:buClr>
              <a:buSzPts val="1200"/>
              <a:buFont typeface="Arial"/>
              <a:buNone/>
            </a:pPr>
            <a:r>
              <a:rPr lang="es" sz="1100" b="0" i="0" u="none" strike="noStrike" cap="none" dirty="0">
                <a:solidFill>
                  <a:schemeClr val="lt1"/>
                </a:solidFill>
                <a:latin typeface="Nunito"/>
                <a:ea typeface="Nunito"/>
                <a:cs typeface="Nunito"/>
                <a:sym typeface="Nunito"/>
              </a:rPr>
              <a:t>Los datos extraídos del proyecto permitieron que millones de personas conocieran su estado serológico con respecto al VIH, lo cual es un primer paso fundamental en aras del tratamiento, la prevención y una vida saludable. </a:t>
            </a:r>
            <a:endParaRPr sz="1100" b="0" i="0" u="none" strike="noStrike" cap="none" dirty="0">
              <a:solidFill>
                <a:schemeClr val="lt1"/>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200"/>
              <a:buFont typeface="Arial"/>
              <a:buNone/>
            </a:pPr>
            <a:r>
              <a:rPr lang="es" sz="1100" b="0" i="0" u="none" strike="noStrike" cap="none" dirty="0">
                <a:solidFill>
                  <a:schemeClr val="lt1"/>
                </a:solidFill>
                <a:latin typeface="Nunito"/>
                <a:ea typeface="Nunito"/>
                <a:cs typeface="Nunito"/>
                <a:sym typeface="Nunito"/>
              </a:rPr>
              <a:t>La iniciativa STAR contribuyó a aumentar el volumen de pruebas autoadministradas del VIH: de niveles ínfimos en 2015 a 5,5 millones de kits de este tipo de pruebas cuyo uso se registró en 2018. Actualmente hay</a:t>
            </a:r>
            <a:r>
              <a:rPr lang="es" sz="1100" b="0" i="0" u="none" strike="noStrike" cap="none" dirty="0">
                <a:solidFill>
                  <a:srgbClr val="0764D6"/>
                </a:solidFill>
                <a:latin typeface="Nunito"/>
                <a:ea typeface="Nunito"/>
                <a:cs typeface="Nunito"/>
                <a:sym typeface="Nunito"/>
              </a:rPr>
              <a:t> </a:t>
            </a:r>
            <a:r>
              <a:rPr lang="es" sz="1100" b="0" i="0" u="sng" strike="noStrike" cap="none" dirty="0">
                <a:solidFill>
                  <a:srgbClr val="0764D6"/>
                </a:solidFill>
                <a:latin typeface="Nunito"/>
                <a:ea typeface="Nunito"/>
                <a:cs typeface="Nunito"/>
                <a:sym typeface="Nunito"/>
                <a:hlinkClick r:id="rId5">
                  <a:extLst>
                    <a:ext uri="{A12FA001-AC4F-418D-AE19-62706E023703}">
                      <ahyp:hlinkClr xmlns:ahyp="http://schemas.microsoft.com/office/drawing/2018/hyperlinkcolor" val="tx"/>
                    </a:ext>
                  </a:extLst>
                </a:hlinkClick>
              </a:rPr>
              <a:t>cuatro productos que cumplen los requisitos previos de validación de acuerdo con la OMS</a:t>
            </a:r>
            <a:r>
              <a:rPr lang="es" sz="1100" b="0" i="0" u="none" strike="noStrike" cap="none" dirty="0">
                <a:solidFill>
                  <a:srgbClr val="0764D6"/>
                </a:solidFill>
                <a:latin typeface="Nunito"/>
                <a:ea typeface="Nunito"/>
                <a:cs typeface="Nunito"/>
                <a:sym typeface="Nunito"/>
              </a:rPr>
              <a:t>. </a:t>
            </a:r>
            <a:endParaRPr sz="1100" b="0" i="0" u="none" strike="noStrike" cap="none" dirty="0">
              <a:solidFill>
                <a:srgbClr val="0764D6"/>
              </a:solidFill>
              <a:latin typeface="Nunito"/>
              <a:ea typeface="Nunito"/>
              <a:cs typeface="Nunito"/>
              <a:sym typeface="Nunito"/>
            </a:endParaRPr>
          </a:p>
        </p:txBody>
      </p:sp>
      <p:sp>
        <p:nvSpPr>
          <p:cNvPr id="973" name="Google Shape;973;p110"/>
          <p:cNvSpPr txBox="1"/>
          <p:nvPr/>
        </p:nvSpPr>
        <p:spPr>
          <a:xfrm>
            <a:off x="5887950" y="4536275"/>
            <a:ext cx="3000000" cy="6771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s" sz="800" b="0" i="0" u="none" strike="noStrike" cap="none">
                <a:solidFill>
                  <a:schemeClr val="lt1"/>
                </a:solidFill>
                <a:latin typeface="Nunito"/>
                <a:ea typeface="Nunito"/>
                <a:cs typeface="Nunito"/>
                <a:sym typeface="Nunito"/>
              </a:rPr>
              <a:t>Referencia: “Making HIV self-testing available to millions as a diagnostic strategy for low- and middle-income countries”</a:t>
            </a:r>
            <a:endParaRPr sz="800" b="0" i="0" u="none" strike="noStrike" cap="none" dirty="0">
              <a:solidFill>
                <a:schemeClr val="lt1"/>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800"/>
              <a:buFont typeface="Arial"/>
              <a:buNone/>
            </a:pPr>
            <a:r>
              <a:rPr lang="es" sz="800" b="0" i="0" u="none" strike="noStrike" cap="none">
                <a:solidFill>
                  <a:schemeClr val="lt1"/>
                </a:solidFill>
                <a:latin typeface="Nunito"/>
                <a:ea typeface="Nunito"/>
                <a:cs typeface="Nunito"/>
                <a:sym typeface="Nunito"/>
              </a:rPr>
              <a:t>https://www.lshtm.ac.uk/research/research-action/impact-case-studies/making-hiv-testing-available-lmics</a:t>
            </a:r>
            <a:endParaRPr sz="800" b="0" i="0" u="none" strike="noStrike" cap="none" dirty="0">
              <a:solidFill>
                <a:schemeClr val="lt1"/>
              </a:solidFill>
              <a:latin typeface="Nunito"/>
              <a:ea typeface="Nunito"/>
              <a:cs typeface="Nunito"/>
              <a:sym typeface="Nunito"/>
            </a:endParaRPr>
          </a:p>
        </p:txBody>
      </p:sp>
    </p:spTree>
  </p:cSld>
  <p:clrMapOvr>
    <a:masterClrMapping/>
  </p:clrMapOvr>
  <p:extLst>
    <p:ext uri="{6950BFC3-D8DA-4A85-94F7-54DA5524770B}">
      <p188:commentRel xmlns:p188="http://schemas.microsoft.com/office/powerpoint/2018/8/main" r:id="rId3"/>
    </p:ext>
  </p:extLst>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7931D"/>
        </a:solidFill>
        <a:effectLst/>
      </p:bgPr>
    </p:bg>
    <p:spTree>
      <p:nvGrpSpPr>
        <p:cNvPr id="1" name="Shape 977"/>
        <p:cNvGrpSpPr/>
        <p:nvPr/>
      </p:nvGrpSpPr>
      <p:grpSpPr>
        <a:xfrm>
          <a:off x="0" y="0"/>
          <a:ext cx="0" cy="0"/>
          <a:chOff x="0" y="0"/>
          <a:chExt cx="0" cy="0"/>
        </a:xfrm>
      </p:grpSpPr>
      <p:sp>
        <p:nvSpPr>
          <p:cNvPr id="978" name="Google Shape;978;p111"/>
          <p:cNvSpPr txBox="1"/>
          <p:nvPr/>
        </p:nvSpPr>
        <p:spPr>
          <a:xfrm>
            <a:off x="5887950" y="1229250"/>
            <a:ext cx="3103800" cy="23448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 sz="1200">
                <a:solidFill>
                  <a:srgbClr val="FFFFFF"/>
                </a:solidFill>
                <a:latin typeface="Nunito"/>
                <a:ea typeface="Nunito"/>
                <a:cs typeface="Nunito"/>
                <a:sym typeface="Nunito"/>
              </a:rPr>
              <a:t>Entre 2014 y 2015, Liberia sufrió un brote mortífero del ébola. En junio de 2014, solo había un laboratorio preparado para realizar pruebas de diagnóstico del ébola en Liberia.</a:t>
            </a:r>
            <a:endParaRPr sz="1200" dirty="0">
              <a:solidFill>
                <a:srgbClr val="FFFFFF"/>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200"/>
              <a:buFont typeface="Arial"/>
              <a:buNone/>
            </a:pPr>
            <a:r>
              <a:rPr lang="es" sz="1200">
                <a:solidFill>
                  <a:srgbClr val="FFFFFF"/>
                </a:solidFill>
                <a:latin typeface="Nunito"/>
                <a:ea typeface="Nunito"/>
                <a:cs typeface="Nunito"/>
                <a:sym typeface="Nunito"/>
              </a:rPr>
              <a:t>Existían muchos obstáculos que impedían llevar a cabo una vigilancia eficaz, entre ellos, escasez de personal formado, falta de canales de comunicación, mala cobertura de Internet y telefonía móvil, deficiencias en las herramientas de gestión y análisis de datos, y falta de transporte desde lugares remotos.</a:t>
            </a:r>
            <a:endParaRPr sz="1200" dirty="0">
              <a:solidFill>
                <a:srgbClr val="FFFFFF"/>
              </a:solidFill>
              <a:latin typeface="Nunito"/>
              <a:ea typeface="Nunito"/>
              <a:cs typeface="Nunito"/>
              <a:sym typeface="Nunito"/>
            </a:endParaRPr>
          </a:p>
        </p:txBody>
      </p:sp>
      <p:pic>
        <p:nvPicPr>
          <p:cNvPr id="979" name="Google Shape;979;p111"/>
          <p:cNvPicPr preferRelativeResize="0"/>
          <p:nvPr/>
        </p:nvPicPr>
        <p:blipFill rotWithShape="1">
          <a:blip r:embed="rId3">
            <a:alphaModFix/>
          </a:blip>
          <a:srcRect l="5428" r="21407"/>
          <a:stretch/>
        </p:blipFill>
        <p:spPr>
          <a:xfrm>
            <a:off x="0" y="0"/>
            <a:ext cx="5659325" cy="5156776"/>
          </a:xfrm>
          <a:prstGeom prst="rect">
            <a:avLst/>
          </a:prstGeom>
          <a:noFill/>
          <a:ln>
            <a:noFill/>
          </a:ln>
        </p:spPr>
      </p:pic>
      <p:sp>
        <p:nvSpPr>
          <p:cNvPr id="980" name="Google Shape;980;p111"/>
          <p:cNvSpPr txBox="1"/>
          <p:nvPr/>
        </p:nvSpPr>
        <p:spPr>
          <a:xfrm>
            <a:off x="5887950" y="322725"/>
            <a:ext cx="2859300" cy="769500"/>
          </a:xfrm>
          <a:prstGeom prst="rect">
            <a:avLst/>
          </a:prstGeom>
          <a:noFill/>
          <a:ln>
            <a:noFill/>
          </a:ln>
        </p:spPr>
        <p:txBody>
          <a:bodyPr spcFirstLastPara="1" wrap="square" lIns="91425" tIns="91425" rIns="91425" bIns="91425" rtlCol="0" anchor="t" anchorCtr="0">
            <a:spAutoFit/>
          </a:bodyPr>
          <a:lstStyle/>
          <a:p>
            <a:pPr marL="0" lvl="0" indent="0" algn="l" rtl="0">
              <a:spcBef>
                <a:spcPts val="0"/>
              </a:spcBef>
              <a:spcAft>
                <a:spcPts val="0"/>
              </a:spcAft>
              <a:buClr>
                <a:srgbClr val="000000"/>
              </a:buClr>
              <a:buSzPts val="2400"/>
              <a:buFont typeface="Arial"/>
              <a:buNone/>
            </a:pPr>
            <a:r>
              <a:rPr lang="es">
                <a:solidFill>
                  <a:srgbClr val="F7931D"/>
                </a:solidFill>
                <a:highlight>
                  <a:schemeClr val="lt1"/>
                </a:highlight>
                <a:latin typeface="Mulish"/>
                <a:ea typeface="Mulish"/>
                <a:cs typeface="Mulish"/>
                <a:sym typeface="Mulish"/>
              </a:rPr>
              <a:t>EL CASO SOBRE EL ÉBOLA</a:t>
            </a:r>
            <a:endParaRPr sz="2400" b="0" i="0" u="none" strike="noStrike" cap="none" dirty="0">
              <a:solidFill>
                <a:srgbClr val="F7931D"/>
              </a:solidFill>
              <a:highlight>
                <a:srgbClr val="FFFFFF"/>
              </a:highlight>
              <a:latin typeface="Mulish Black"/>
              <a:ea typeface="Mulish Black"/>
              <a:cs typeface="Mulish Black"/>
              <a:sym typeface="Mulish Black"/>
            </a:endParaRPr>
          </a:p>
          <a:p>
            <a:pPr marL="0" marR="0" lvl="0" indent="0" algn="l" rtl="0">
              <a:lnSpc>
                <a:spcPct val="100000"/>
              </a:lnSpc>
              <a:spcBef>
                <a:spcPts val="0"/>
              </a:spcBef>
              <a:spcAft>
                <a:spcPts val="0"/>
              </a:spcAft>
              <a:buClr>
                <a:srgbClr val="000000"/>
              </a:buClr>
              <a:buSzPts val="2400"/>
              <a:buFont typeface="Arial"/>
              <a:buNone/>
            </a:pPr>
            <a:r>
              <a:rPr lang="es" sz="2400" b="0" i="0" u="none" strike="noStrike" cap="none">
                <a:solidFill>
                  <a:srgbClr val="FFFFFF"/>
                </a:solidFill>
                <a:latin typeface="Mulish Black"/>
                <a:ea typeface="Mulish Black"/>
                <a:cs typeface="Mulish Black"/>
                <a:sym typeface="Mulish Black"/>
              </a:rPr>
              <a:t>EL PROBLEMA</a:t>
            </a:r>
            <a:endParaRPr sz="2400" b="0" i="0" u="none" strike="noStrike" cap="none" dirty="0">
              <a:solidFill>
                <a:srgbClr val="FFFFFF"/>
              </a:solidFill>
              <a:latin typeface="Nunito"/>
              <a:ea typeface="Nunito"/>
              <a:cs typeface="Nunito"/>
              <a:sym typeface="Nunito"/>
            </a:endParaRPr>
          </a:p>
        </p:txBody>
      </p:sp>
      <p:sp>
        <p:nvSpPr>
          <p:cNvPr id="981" name="Google Shape;981;p111"/>
          <p:cNvSpPr txBox="1"/>
          <p:nvPr/>
        </p:nvSpPr>
        <p:spPr>
          <a:xfrm rot="-5400000">
            <a:off x="-1356275" y="3292800"/>
            <a:ext cx="3020400" cy="307800"/>
          </a:xfrm>
          <a:prstGeom prst="rect">
            <a:avLst/>
          </a:prstGeom>
          <a:noFill/>
          <a:ln>
            <a:noFill/>
          </a:ln>
        </p:spPr>
        <p:txBody>
          <a:bodyPr spcFirstLastPara="1" wrap="square" lIns="91425" tIns="91425" rIns="91425" bIns="91425" rtlCol="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 sz="800" b="0" i="0" u="none" strike="noStrike" cap="none">
                <a:solidFill>
                  <a:srgbClr val="FFFFFF"/>
                </a:solidFill>
                <a:highlight>
                  <a:srgbClr val="21140C"/>
                </a:highlight>
                <a:latin typeface="Mulish"/>
                <a:ea typeface="Mulish"/>
                <a:cs typeface="Mulish"/>
                <a:sym typeface="Mulish"/>
              </a:rPr>
              <a:t>Fotografía de UNICEF </a:t>
            </a:r>
            <a:r>
              <a:rPr lang="es" sz="800">
                <a:solidFill>
                  <a:srgbClr val="FFFFFF"/>
                </a:solidFill>
                <a:highlight>
                  <a:srgbClr val="21140C"/>
                </a:highlight>
                <a:latin typeface="Mulish"/>
                <a:ea typeface="Mulish"/>
                <a:cs typeface="Mulish"/>
                <a:sym typeface="Mulish"/>
              </a:rPr>
              <a:t>Liberia</a:t>
            </a:r>
            <a:endParaRPr sz="800" b="0" i="0" u="none" strike="noStrike" cap="none" dirty="0">
              <a:solidFill>
                <a:srgbClr val="FFFFFF"/>
              </a:solidFill>
              <a:highlight>
                <a:srgbClr val="21140C"/>
              </a:highlight>
              <a:latin typeface="Mulish"/>
              <a:ea typeface="Mulish"/>
              <a:cs typeface="Mulish"/>
              <a:sym typeface="Mulish"/>
            </a:endParaRPr>
          </a:p>
        </p:txBody>
      </p:sp>
      <p:sp>
        <p:nvSpPr>
          <p:cNvPr id="982" name="Google Shape;982;p111"/>
          <p:cNvSpPr/>
          <p:nvPr/>
        </p:nvSpPr>
        <p:spPr>
          <a:xfrm>
            <a:off x="599243" y="-533600"/>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983" name="Google Shape;983;p111"/>
          <p:cNvSpPr/>
          <p:nvPr/>
        </p:nvSpPr>
        <p:spPr>
          <a:xfrm>
            <a:off x="3319800"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984" name="Google Shape;984;p111"/>
          <p:cNvSpPr/>
          <p:nvPr/>
        </p:nvSpPr>
        <p:spPr>
          <a:xfrm>
            <a:off x="6040356"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985" name="Google Shape;985;p111"/>
          <p:cNvSpPr txBox="1"/>
          <p:nvPr/>
        </p:nvSpPr>
        <p:spPr>
          <a:xfrm>
            <a:off x="5887950" y="4869964"/>
            <a:ext cx="3256200" cy="2769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000000"/>
                </a:solidFill>
                <a:highlight>
                  <a:srgbClr val="FFFFFF"/>
                </a:highlight>
                <a:latin typeface="Nunito Light"/>
                <a:ea typeface="Nunito Light"/>
                <a:cs typeface="Nunito Light"/>
                <a:sym typeface="Nunito Light"/>
              </a:rPr>
              <a:t>Referencia: </a:t>
            </a:r>
            <a:r>
              <a:rPr lang="es" sz="600">
                <a:highlight>
                  <a:srgbClr val="FFFFFF"/>
                </a:highlight>
                <a:latin typeface="Nunito Light"/>
                <a:ea typeface="Nunito Light"/>
                <a:cs typeface="Nunito Light"/>
                <a:sym typeface="Nunito Light"/>
              </a:rPr>
              <a:t>Nyenswah, T, </a:t>
            </a:r>
            <a:r>
              <a:rPr lang="en" sz="600" i="1">
                <a:highlight>
                  <a:srgbClr val="FFFFFF"/>
                </a:highlight>
                <a:latin typeface="Nunito Light"/>
                <a:ea typeface="Nunito Light"/>
                <a:cs typeface="Nunito Light"/>
                <a:sym typeface="Nunito Light"/>
              </a:rPr>
              <a:t>et al</a:t>
            </a:r>
            <a:r>
              <a:rPr lang="en" sz="600">
                <a:highlight>
                  <a:srgbClr val="FFFFFF"/>
                </a:highlight>
                <a:latin typeface="Nunito Light"/>
                <a:ea typeface="Nunito Light"/>
                <a:cs typeface="Nunito Light"/>
                <a:sym typeface="Nunito Light"/>
              </a:rPr>
              <a:t>. “Ebola and Its Control in Liberia, 2014–2015” (2016).</a:t>
            </a:r>
            <a:endParaRPr sz="600" dirty="0">
              <a:highlight>
                <a:srgbClr val="FFFFFF"/>
              </a:highlight>
              <a:latin typeface="Nunito Light"/>
              <a:ea typeface="Nunito Light"/>
              <a:cs typeface="Nunito Light"/>
              <a:sym typeface="Nunito Light"/>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7931D"/>
        </a:solidFill>
        <a:effectLst/>
      </p:bgPr>
    </p:bg>
    <p:spTree>
      <p:nvGrpSpPr>
        <p:cNvPr id="1" name="Shape 989"/>
        <p:cNvGrpSpPr/>
        <p:nvPr/>
      </p:nvGrpSpPr>
      <p:grpSpPr>
        <a:xfrm>
          <a:off x="0" y="0"/>
          <a:ext cx="0" cy="0"/>
          <a:chOff x="0" y="0"/>
          <a:chExt cx="0" cy="0"/>
        </a:xfrm>
      </p:grpSpPr>
      <p:sp>
        <p:nvSpPr>
          <p:cNvPr id="990" name="Google Shape;990;p112"/>
          <p:cNvSpPr txBox="1"/>
          <p:nvPr/>
        </p:nvSpPr>
        <p:spPr>
          <a:xfrm>
            <a:off x="5887775" y="1092225"/>
            <a:ext cx="3103800" cy="3155400"/>
          </a:xfrm>
          <a:prstGeom prst="rect">
            <a:avLst/>
          </a:prstGeom>
          <a:noFill/>
          <a:ln>
            <a:noFill/>
          </a:ln>
        </p:spPr>
        <p:txBody>
          <a:bodyPr spcFirstLastPara="1" wrap="square" lIns="91425" tIns="91425" rIns="91425" bIns="91425" rtlCol="0" anchor="t" anchorCtr="0">
            <a:spAutoFit/>
          </a:bodyPr>
          <a:lstStyle/>
          <a:p>
            <a:pPr marL="0" lvl="0" indent="0" algn="l" rtl="0">
              <a:spcBef>
                <a:spcPts val="0"/>
              </a:spcBef>
              <a:spcAft>
                <a:spcPts val="0"/>
              </a:spcAft>
              <a:buClr>
                <a:srgbClr val="000000"/>
              </a:buClr>
              <a:buSzPts val="1200"/>
              <a:buFont typeface="Arial"/>
              <a:buNone/>
            </a:pPr>
            <a:r>
              <a:rPr lang="es" sz="1200" dirty="0">
                <a:solidFill>
                  <a:schemeClr val="lt1"/>
                </a:solidFill>
                <a:latin typeface="Nunito"/>
                <a:ea typeface="Nunito"/>
                <a:cs typeface="Nunito"/>
                <a:sym typeface="Nunito"/>
              </a:rPr>
              <a:t>Los asociados internacionales establecieron una red provisional de laboratorios, con el objetivo de entregar los resultados de las pruebas del ébola en un plazo máximo de 24 horas, a cualquier punto del país. En diciembre de 2014, las pruebas de reacción en cadena de la polimerasa con retrotranscripción en tiempo real para el diagnóstico del ébola estaban disponibles en diez laboratorios a escala nacional. </a:t>
            </a:r>
            <a:endParaRPr sz="1200" dirty="0">
              <a:solidFill>
                <a:schemeClr val="lt1"/>
              </a:solidFill>
              <a:latin typeface="Nunito"/>
              <a:ea typeface="Nunito"/>
              <a:cs typeface="Nunito"/>
              <a:sym typeface="Nunito"/>
            </a:endParaRPr>
          </a:p>
          <a:p>
            <a:pPr marL="0" lvl="0" indent="0" algn="l" rtl="0">
              <a:spcBef>
                <a:spcPts val="1000"/>
              </a:spcBef>
              <a:spcAft>
                <a:spcPts val="0"/>
              </a:spcAft>
              <a:buNone/>
            </a:pPr>
            <a:r>
              <a:rPr lang="es" sz="1200" dirty="0">
                <a:solidFill>
                  <a:schemeClr val="lt1"/>
                </a:solidFill>
                <a:latin typeface="Nunito"/>
                <a:ea typeface="Nunito"/>
                <a:cs typeface="Nunito"/>
                <a:sym typeface="Nunito"/>
              </a:rPr>
              <a:t>La detección temprana y el aislamiento fueron uno de los pilares clave de la respuesta frente al ébola, y los asociados internacionales se unieron para garantizar que los laboratorios contaran con capacidad para detectar los casos lo antes posible.</a:t>
            </a:r>
            <a:endParaRPr sz="1200" dirty="0">
              <a:solidFill>
                <a:schemeClr val="lt1"/>
              </a:solidFill>
              <a:latin typeface="Nunito"/>
              <a:ea typeface="Nunito"/>
              <a:cs typeface="Nunito"/>
              <a:sym typeface="Nunito"/>
            </a:endParaRPr>
          </a:p>
          <a:p>
            <a:pPr marL="0" lvl="0" indent="0" algn="l" rtl="0">
              <a:spcBef>
                <a:spcPts val="1000"/>
              </a:spcBef>
              <a:spcAft>
                <a:spcPts val="0"/>
              </a:spcAft>
              <a:buNone/>
            </a:pPr>
            <a:endParaRPr sz="1200" dirty="0">
              <a:solidFill>
                <a:schemeClr val="lt1"/>
              </a:solidFill>
              <a:latin typeface="Nunito"/>
              <a:ea typeface="Nunito"/>
              <a:cs typeface="Nunito"/>
              <a:sym typeface="Nunito"/>
            </a:endParaRPr>
          </a:p>
          <a:p>
            <a:pPr marL="0" lvl="0" indent="0" algn="l" rtl="0">
              <a:spcBef>
                <a:spcPts val="1000"/>
              </a:spcBef>
              <a:spcAft>
                <a:spcPts val="1000"/>
              </a:spcAft>
              <a:buClr>
                <a:srgbClr val="000000"/>
              </a:buClr>
              <a:buSzPts val="1200"/>
              <a:buFont typeface="Arial"/>
              <a:buNone/>
            </a:pPr>
            <a:endParaRPr sz="1200" dirty="0">
              <a:solidFill>
                <a:srgbClr val="FFFFFF"/>
              </a:solidFill>
              <a:latin typeface="Nunito"/>
              <a:ea typeface="Nunito"/>
              <a:cs typeface="Nunito"/>
              <a:sym typeface="Nunito"/>
            </a:endParaRPr>
          </a:p>
        </p:txBody>
      </p:sp>
      <p:pic>
        <p:nvPicPr>
          <p:cNvPr id="991" name="Google Shape;991;p112"/>
          <p:cNvPicPr preferRelativeResize="0"/>
          <p:nvPr/>
        </p:nvPicPr>
        <p:blipFill rotWithShape="1">
          <a:blip r:embed="rId3">
            <a:alphaModFix/>
          </a:blip>
          <a:srcRect l="7562" r="7562"/>
          <a:stretch/>
        </p:blipFill>
        <p:spPr>
          <a:xfrm>
            <a:off x="0" y="0"/>
            <a:ext cx="5659326" cy="5156775"/>
          </a:xfrm>
          <a:prstGeom prst="rect">
            <a:avLst/>
          </a:prstGeom>
          <a:noFill/>
          <a:ln>
            <a:noFill/>
          </a:ln>
        </p:spPr>
      </p:pic>
      <p:sp>
        <p:nvSpPr>
          <p:cNvPr id="992" name="Google Shape;992;p112"/>
          <p:cNvSpPr txBox="1"/>
          <p:nvPr/>
        </p:nvSpPr>
        <p:spPr>
          <a:xfrm>
            <a:off x="5887950" y="322725"/>
            <a:ext cx="2859300" cy="769500"/>
          </a:xfrm>
          <a:prstGeom prst="rect">
            <a:avLst/>
          </a:prstGeom>
          <a:noFill/>
          <a:ln>
            <a:noFill/>
          </a:ln>
        </p:spPr>
        <p:txBody>
          <a:bodyPr spcFirstLastPara="1" wrap="square" lIns="91425" tIns="91425" rIns="91425" bIns="91425" rtlCol="0" anchor="t" anchorCtr="0">
            <a:spAutoFit/>
          </a:bodyPr>
          <a:lstStyle/>
          <a:p>
            <a:pPr marL="0" lvl="0" indent="0" algn="l" rtl="0">
              <a:spcBef>
                <a:spcPts val="0"/>
              </a:spcBef>
              <a:spcAft>
                <a:spcPts val="0"/>
              </a:spcAft>
              <a:buClr>
                <a:srgbClr val="000000"/>
              </a:buClr>
              <a:buSzPts val="2400"/>
              <a:buFont typeface="Arial"/>
              <a:buNone/>
            </a:pPr>
            <a:r>
              <a:rPr lang="es">
                <a:solidFill>
                  <a:srgbClr val="F7931D"/>
                </a:solidFill>
                <a:highlight>
                  <a:schemeClr val="lt1"/>
                </a:highlight>
                <a:latin typeface="Mulish"/>
                <a:ea typeface="Mulish"/>
                <a:cs typeface="Mulish"/>
                <a:sym typeface="Mulish"/>
              </a:rPr>
              <a:t>EL CASO SOBRE EL ÉBOLA</a:t>
            </a:r>
            <a:endParaRPr sz="2400" b="0" i="0" u="none" strike="noStrike" cap="none" dirty="0">
              <a:solidFill>
                <a:srgbClr val="F7931D"/>
              </a:solidFill>
              <a:highlight>
                <a:srgbClr val="FFFFFF"/>
              </a:highlight>
              <a:latin typeface="Mulish Black"/>
              <a:ea typeface="Mulish Black"/>
              <a:cs typeface="Mulish Black"/>
              <a:sym typeface="Mulish Black"/>
            </a:endParaRPr>
          </a:p>
          <a:p>
            <a:pPr marL="0" marR="0" lvl="0" indent="0" algn="l" rtl="0">
              <a:lnSpc>
                <a:spcPct val="100000"/>
              </a:lnSpc>
              <a:spcBef>
                <a:spcPts val="0"/>
              </a:spcBef>
              <a:spcAft>
                <a:spcPts val="0"/>
              </a:spcAft>
              <a:buClr>
                <a:srgbClr val="000000"/>
              </a:buClr>
              <a:buSzPts val="2400"/>
              <a:buFont typeface="Arial"/>
              <a:buNone/>
            </a:pPr>
            <a:r>
              <a:rPr lang="es" sz="2400">
                <a:solidFill>
                  <a:srgbClr val="FFFFFF"/>
                </a:solidFill>
                <a:latin typeface="Mulish Black"/>
                <a:ea typeface="Mulish Black"/>
                <a:cs typeface="Mulish Black"/>
                <a:sym typeface="Mulish Black"/>
              </a:rPr>
              <a:t>SOLUCIÓN</a:t>
            </a:r>
            <a:endParaRPr sz="2400" b="0" i="0" u="none" strike="noStrike" cap="none" dirty="0">
              <a:solidFill>
                <a:srgbClr val="FFFFFF"/>
              </a:solidFill>
              <a:latin typeface="Nunito"/>
              <a:ea typeface="Nunito"/>
              <a:cs typeface="Nunito"/>
              <a:sym typeface="Nunito"/>
            </a:endParaRPr>
          </a:p>
        </p:txBody>
      </p:sp>
      <p:sp>
        <p:nvSpPr>
          <p:cNvPr id="993" name="Google Shape;993;p112"/>
          <p:cNvSpPr txBox="1"/>
          <p:nvPr/>
        </p:nvSpPr>
        <p:spPr>
          <a:xfrm rot="-5400000">
            <a:off x="-1356275" y="3292800"/>
            <a:ext cx="3020400" cy="307800"/>
          </a:xfrm>
          <a:prstGeom prst="rect">
            <a:avLst/>
          </a:prstGeom>
          <a:noFill/>
          <a:ln>
            <a:noFill/>
          </a:ln>
        </p:spPr>
        <p:txBody>
          <a:bodyPr spcFirstLastPara="1" wrap="square" lIns="91425" tIns="91425" rIns="91425" bIns="91425" rtlCol="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 sz="800" b="0" i="0" u="none" strike="noStrike" cap="none">
                <a:solidFill>
                  <a:srgbClr val="FFFFFF"/>
                </a:solidFill>
                <a:highlight>
                  <a:srgbClr val="21140C"/>
                </a:highlight>
                <a:latin typeface="Mulish"/>
                <a:ea typeface="Mulish"/>
                <a:cs typeface="Mulish"/>
                <a:sym typeface="Mulish"/>
              </a:rPr>
              <a:t>Fotografía del </a:t>
            </a:r>
            <a:r>
              <a:rPr lang="es" sz="800">
                <a:solidFill>
                  <a:srgbClr val="FFFFFF"/>
                </a:solidFill>
                <a:highlight>
                  <a:srgbClr val="21140C"/>
                </a:highlight>
                <a:latin typeface="Mulish"/>
                <a:ea typeface="Mulish"/>
                <a:cs typeface="Mulish"/>
                <a:sym typeface="Mulish"/>
              </a:rPr>
              <a:t>Ejército de los Estados Unidos de América</a:t>
            </a:r>
            <a:endParaRPr sz="800" b="0" i="0" u="none" strike="noStrike" cap="none" dirty="0">
              <a:solidFill>
                <a:srgbClr val="FFFFFF"/>
              </a:solidFill>
              <a:highlight>
                <a:srgbClr val="21140C"/>
              </a:highlight>
              <a:latin typeface="Mulish"/>
              <a:ea typeface="Mulish"/>
              <a:cs typeface="Mulish"/>
              <a:sym typeface="Mulish"/>
            </a:endParaRPr>
          </a:p>
        </p:txBody>
      </p:sp>
      <p:sp>
        <p:nvSpPr>
          <p:cNvPr id="994" name="Google Shape;994;p112"/>
          <p:cNvSpPr/>
          <p:nvPr/>
        </p:nvSpPr>
        <p:spPr>
          <a:xfrm>
            <a:off x="599243" y="-533600"/>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995" name="Google Shape;995;p112"/>
          <p:cNvSpPr/>
          <p:nvPr/>
        </p:nvSpPr>
        <p:spPr>
          <a:xfrm>
            <a:off x="3319800"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996" name="Google Shape;996;p112"/>
          <p:cNvSpPr/>
          <p:nvPr/>
        </p:nvSpPr>
        <p:spPr>
          <a:xfrm>
            <a:off x="6040356"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997" name="Google Shape;997;p112"/>
          <p:cNvSpPr txBox="1"/>
          <p:nvPr/>
        </p:nvSpPr>
        <p:spPr>
          <a:xfrm>
            <a:off x="5887775" y="4834049"/>
            <a:ext cx="3256200" cy="2769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s" sz="600" b="0" i="0" u="none" strike="noStrike" cap="none" dirty="0">
                <a:solidFill>
                  <a:srgbClr val="000000"/>
                </a:solidFill>
                <a:highlight>
                  <a:srgbClr val="FFFFFF"/>
                </a:highlight>
                <a:latin typeface="Nunito Light"/>
                <a:ea typeface="Nunito Light"/>
                <a:cs typeface="Nunito Light"/>
                <a:sym typeface="Nunito Light"/>
              </a:rPr>
              <a:t>Referencia: </a:t>
            </a:r>
            <a:r>
              <a:rPr lang="es" sz="600" dirty="0">
                <a:highlight>
                  <a:srgbClr val="FFFFFF"/>
                </a:highlight>
                <a:latin typeface="Nunito Light"/>
                <a:ea typeface="Nunito Light"/>
                <a:cs typeface="Nunito Light"/>
                <a:sym typeface="Nunito Light"/>
              </a:rPr>
              <a:t>Nyenswah, T, </a:t>
            </a:r>
            <a:r>
              <a:rPr lang="en" sz="600" i="1" dirty="0">
                <a:highlight>
                  <a:srgbClr val="FFFFFF"/>
                </a:highlight>
                <a:latin typeface="Nunito Light"/>
                <a:ea typeface="Nunito Light"/>
                <a:cs typeface="Nunito Light"/>
                <a:sym typeface="Nunito Light"/>
              </a:rPr>
              <a:t>et al</a:t>
            </a:r>
            <a:r>
              <a:rPr lang="en" sz="600" dirty="0">
                <a:highlight>
                  <a:srgbClr val="FFFFFF"/>
                </a:highlight>
                <a:latin typeface="Nunito Light"/>
                <a:ea typeface="Nunito Light"/>
                <a:cs typeface="Nunito Light"/>
                <a:sym typeface="Nunito Light"/>
              </a:rPr>
              <a:t>. “Ebola and Its Control in Liberia, 2014–2015” (2016).</a:t>
            </a:r>
            <a:endParaRPr sz="600" dirty="0">
              <a:highlight>
                <a:srgbClr val="FFFFFF"/>
              </a:highlight>
              <a:latin typeface="Nunito Light"/>
              <a:ea typeface="Nunito Light"/>
              <a:cs typeface="Nunito Light"/>
              <a:sym typeface="Nunito Light"/>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7931D"/>
        </a:solidFill>
        <a:effectLst/>
      </p:bgPr>
    </p:bg>
    <p:spTree>
      <p:nvGrpSpPr>
        <p:cNvPr id="1" name="Shape 1001"/>
        <p:cNvGrpSpPr/>
        <p:nvPr/>
      </p:nvGrpSpPr>
      <p:grpSpPr>
        <a:xfrm>
          <a:off x="0" y="0"/>
          <a:ext cx="0" cy="0"/>
          <a:chOff x="0" y="0"/>
          <a:chExt cx="0" cy="0"/>
        </a:xfrm>
      </p:grpSpPr>
      <p:sp>
        <p:nvSpPr>
          <p:cNvPr id="1002" name="Google Shape;1002;p113"/>
          <p:cNvSpPr txBox="1"/>
          <p:nvPr/>
        </p:nvSpPr>
        <p:spPr>
          <a:xfrm>
            <a:off x="5887950" y="1229250"/>
            <a:ext cx="3103800" cy="37095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 sz="1200">
                <a:solidFill>
                  <a:schemeClr val="lt1"/>
                </a:solidFill>
                <a:latin typeface="Nunito"/>
                <a:ea typeface="Nunito"/>
                <a:cs typeface="Nunito"/>
                <a:sym typeface="Nunito"/>
              </a:rPr>
              <a:t>El aumento de la capacidad de los laboratorios durante el brote epidémico favoreció la gestión del ébola en Liberia. </a:t>
            </a:r>
            <a:endParaRPr sz="1200" dirty="0">
              <a:solidFill>
                <a:schemeClr val="lt1"/>
              </a:solidFill>
              <a:latin typeface="Nunito"/>
              <a:ea typeface="Nunito"/>
              <a:cs typeface="Nunito"/>
              <a:sym typeface="Nunito"/>
            </a:endParaRPr>
          </a:p>
          <a:p>
            <a:pPr marL="0" marR="0" lvl="0" indent="0" algn="l" rtl="0">
              <a:lnSpc>
                <a:spcPct val="100000"/>
              </a:lnSpc>
              <a:spcBef>
                <a:spcPts val="1000"/>
              </a:spcBef>
              <a:spcAft>
                <a:spcPts val="0"/>
              </a:spcAft>
              <a:buClr>
                <a:srgbClr val="000000"/>
              </a:buClr>
              <a:buSzPts val="1200"/>
              <a:buFont typeface="Arial"/>
              <a:buNone/>
            </a:pPr>
            <a:r>
              <a:rPr lang="es" sz="1200">
                <a:solidFill>
                  <a:schemeClr val="lt1"/>
                </a:solidFill>
                <a:latin typeface="Nunito"/>
                <a:ea typeface="Nunito"/>
                <a:cs typeface="Nunito"/>
                <a:sym typeface="Nunito"/>
              </a:rPr>
              <a:t>La falta de inversión previa en vigilancia fue uno de los principales detonantes del brote del ébola en el país. </a:t>
            </a:r>
            <a:endParaRPr sz="1200" dirty="0">
              <a:solidFill>
                <a:schemeClr val="lt1"/>
              </a:solidFill>
              <a:latin typeface="Nunito"/>
              <a:ea typeface="Nunito"/>
              <a:cs typeface="Nunito"/>
              <a:sym typeface="Nunito"/>
            </a:endParaRPr>
          </a:p>
          <a:p>
            <a:pPr marL="0" marR="0" lvl="0" indent="0" algn="l" rtl="0">
              <a:lnSpc>
                <a:spcPct val="100000"/>
              </a:lnSpc>
              <a:spcBef>
                <a:spcPts val="1000"/>
              </a:spcBef>
              <a:spcAft>
                <a:spcPts val="0"/>
              </a:spcAft>
              <a:buClr>
                <a:srgbClr val="000000"/>
              </a:buClr>
              <a:buSzPts val="1200"/>
              <a:buFont typeface="Arial"/>
              <a:buNone/>
            </a:pPr>
            <a:r>
              <a:rPr lang="es" sz="1200">
                <a:solidFill>
                  <a:schemeClr val="lt1"/>
                </a:solidFill>
                <a:latin typeface="Nunito"/>
                <a:ea typeface="Nunito"/>
                <a:cs typeface="Nunito"/>
                <a:sym typeface="Nunito"/>
              </a:rPr>
              <a:t>Sin embargo, los asociados y las partes interesadas nacionales reaccionaron rápidamente. El aumento de la capacidad de los laboratorios y los mecanismos de vigilancia se utilizaron posteriormente para gestionar la detección y el aislamiento de los casos, una vez finalizado el brote inicial.</a:t>
            </a:r>
            <a:endParaRPr sz="1200" dirty="0">
              <a:solidFill>
                <a:schemeClr val="lt1"/>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200"/>
              <a:buFont typeface="Arial"/>
              <a:buNone/>
            </a:pPr>
            <a:r>
              <a:rPr lang="es" sz="1200">
                <a:solidFill>
                  <a:schemeClr val="lt1"/>
                </a:solidFill>
                <a:latin typeface="Nunito"/>
                <a:ea typeface="Nunito"/>
                <a:cs typeface="Nunito"/>
                <a:sym typeface="Nunito"/>
              </a:rPr>
              <a:t>Si no se hubiera reforzado la vigilancia del ébola, los casos nuevos que se detectaron podrían haber dado lugar a más brotes.</a:t>
            </a:r>
            <a:endParaRPr sz="1200" dirty="0">
              <a:solidFill>
                <a:schemeClr val="lt1"/>
              </a:solidFill>
              <a:latin typeface="Nunito"/>
              <a:ea typeface="Nunito"/>
              <a:cs typeface="Nunito"/>
              <a:sym typeface="Nunito"/>
            </a:endParaRPr>
          </a:p>
        </p:txBody>
      </p:sp>
      <p:pic>
        <p:nvPicPr>
          <p:cNvPr id="1003" name="Google Shape;1003;p113"/>
          <p:cNvPicPr preferRelativeResize="0"/>
          <p:nvPr/>
        </p:nvPicPr>
        <p:blipFill rotWithShape="1">
          <a:blip r:embed="rId3">
            <a:alphaModFix/>
          </a:blip>
          <a:srcRect l="13418" r="13418"/>
          <a:stretch/>
        </p:blipFill>
        <p:spPr>
          <a:xfrm>
            <a:off x="0" y="0"/>
            <a:ext cx="5659325" cy="5156776"/>
          </a:xfrm>
          <a:prstGeom prst="rect">
            <a:avLst/>
          </a:prstGeom>
          <a:noFill/>
          <a:ln>
            <a:noFill/>
          </a:ln>
        </p:spPr>
      </p:pic>
      <p:sp>
        <p:nvSpPr>
          <p:cNvPr id="1004" name="Google Shape;1004;p113"/>
          <p:cNvSpPr txBox="1"/>
          <p:nvPr/>
        </p:nvSpPr>
        <p:spPr>
          <a:xfrm>
            <a:off x="5887950" y="322725"/>
            <a:ext cx="2859300" cy="769500"/>
          </a:xfrm>
          <a:prstGeom prst="rect">
            <a:avLst/>
          </a:prstGeom>
          <a:noFill/>
          <a:ln>
            <a:noFill/>
          </a:ln>
        </p:spPr>
        <p:txBody>
          <a:bodyPr spcFirstLastPara="1" wrap="square" lIns="91425" tIns="91425" rIns="91425" bIns="91425" rtlCol="0" anchor="t" anchorCtr="0">
            <a:spAutoFit/>
          </a:bodyPr>
          <a:lstStyle/>
          <a:p>
            <a:pPr marL="0" lvl="0" indent="0" algn="l" rtl="0">
              <a:spcBef>
                <a:spcPts val="0"/>
              </a:spcBef>
              <a:spcAft>
                <a:spcPts val="0"/>
              </a:spcAft>
              <a:buClr>
                <a:srgbClr val="000000"/>
              </a:buClr>
              <a:buSzPts val="2400"/>
              <a:buFont typeface="Arial"/>
              <a:buNone/>
            </a:pPr>
            <a:r>
              <a:rPr lang="es">
                <a:solidFill>
                  <a:srgbClr val="F7931D"/>
                </a:solidFill>
                <a:highlight>
                  <a:schemeClr val="lt1"/>
                </a:highlight>
                <a:latin typeface="Mulish"/>
                <a:ea typeface="Mulish"/>
                <a:cs typeface="Mulish"/>
                <a:sym typeface="Mulish"/>
              </a:rPr>
              <a:t>EL CASO SOBRE EL ÉBOLA</a:t>
            </a:r>
            <a:endParaRPr sz="2400" b="0" i="0" u="none" strike="noStrike" cap="none" dirty="0">
              <a:solidFill>
                <a:srgbClr val="F7931D"/>
              </a:solidFill>
              <a:highlight>
                <a:srgbClr val="FFFFFF"/>
              </a:highlight>
              <a:latin typeface="Mulish Black"/>
              <a:ea typeface="Mulish Black"/>
              <a:cs typeface="Mulish Black"/>
              <a:sym typeface="Mulish Black"/>
            </a:endParaRPr>
          </a:p>
          <a:p>
            <a:pPr marL="0" marR="0" lvl="0" indent="0" algn="l" rtl="0">
              <a:lnSpc>
                <a:spcPct val="100000"/>
              </a:lnSpc>
              <a:spcBef>
                <a:spcPts val="0"/>
              </a:spcBef>
              <a:spcAft>
                <a:spcPts val="0"/>
              </a:spcAft>
              <a:buClr>
                <a:srgbClr val="000000"/>
              </a:buClr>
              <a:buSzPts val="2400"/>
              <a:buFont typeface="Arial"/>
              <a:buNone/>
            </a:pPr>
            <a:r>
              <a:rPr lang="es" sz="2400">
                <a:solidFill>
                  <a:srgbClr val="FFFFFF"/>
                </a:solidFill>
                <a:latin typeface="Mulish Black"/>
                <a:ea typeface="Mulish Black"/>
                <a:cs typeface="Mulish Black"/>
                <a:sym typeface="Mulish Black"/>
              </a:rPr>
              <a:t>RESULTADOS</a:t>
            </a:r>
            <a:endParaRPr sz="2400" b="0" i="0" u="none" strike="noStrike" cap="none" dirty="0">
              <a:solidFill>
                <a:srgbClr val="FFFFFF"/>
              </a:solidFill>
              <a:latin typeface="Nunito"/>
              <a:ea typeface="Nunito"/>
              <a:cs typeface="Nunito"/>
              <a:sym typeface="Nunito"/>
            </a:endParaRPr>
          </a:p>
        </p:txBody>
      </p:sp>
      <p:sp>
        <p:nvSpPr>
          <p:cNvPr id="1005" name="Google Shape;1005;p113"/>
          <p:cNvSpPr/>
          <p:nvPr/>
        </p:nvSpPr>
        <p:spPr>
          <a:xfrm>
            <a:off x="599243" y="-533600"/>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06" name="Google Shape;1006;p113"/>
          <p:cNvSpPr/>
          <p:nvPr/>
        </p:nvSpPr>
        <p:spPr>
          <a:xfrm>
            <a:off x="3319800"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07" name="Google Shape;1007;p113"/>
          <p:cNvSpPr/>
          <p:nvPr/>
        </p:nvSpPr>
        <p:spPr>
          <a:xfrm>
            <a:off x="6040356"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08" name="Google Shape;1008;p113"/>
          <p:cNvSpPr txBox="1"/>
          <p:nvPr/>
        </p:nvSpPr>
        <p:spPr>
          <a:xfrm>
            <a:off x="5887950" y="4869964"/>
            <a:ext cx="3256200" cy="2769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000000"/>
                </a:solidFill>
                <a:highlight>
                  <a:srgbClr val="FFFFFF"/>
                </a:highlight>
                <a:latin typeface="Nunito Light"/>
                <a:ea typeface="Nunito Light"/>
                <a:cs typeface="Nunito Light"/>
                <a:sym typeface="Nunito Light"/>
              </a:rPr>
              <a:t>Referencia: </a:t>
            </a:r>
            <a:r>
              <a:rPr lang="es" sz="600">
                <a:highlight>
                  <a:srgbClr val="FFFFFF"/>
                </a:highlight>
                <a:latin typeface="Nunito Light"/>
                <a:ea typeface="Nunito Light"/>
                <a:cs typeface="Nunito Light"/>
                <a:sym typeface="Nunito Light"/>
              </a:rPr>
              <a:t>Nyenswah, T, </a:t>
            </a:r>
            <a:r>
              <a:rPr lang="en" sz="600" i="1">
                <a:highlight>
                  <a:srgbClr val="FFFFFF"/>
                </a:highlight>
                <a:latin typeface="Nunito Light"/>
                <a:ea typeface="Nunito Light"/>
                <a:cs typeface="Nunito Light"/>
                <a:sym typeface="Nunito Light"/>
              </a:rPr>
              <a:t>et al</a:t>
            </a:r>
            <a:r>
              <a:rPr lang="en" sz="600">
                <a:highlight>
                  <a:srgbClr val="FFFFFF"/>
                </a:highlight>
                <a:latin typeface="Nunito Light"/>
                <a:ea typeface="Nunito Light"/>
                <a:cs typeface="Nunito Light"/>
                <a:sym typeface="Nunito Light"/>
              </a:rPr>
              <a:t>. “Ebola and Its Control in Liberia, 2014–2015” (2016).</a:t>
            </a:r>
            <a:endParaRPr sz="600" dirty="0">
              <a:highlight>
                <a:srgbClr val="FFFFFF"/>
              </a:highlight>
              <a:latin typeface="Nunito Light"/>
              <a:ea typeface="Nunito Light"/>
              <a:cs typeface="Nunito Light"/>
              <a:sym typeface="Nunito Light"/>
            </a:endParaRPr>
          </a:p>
        </p:txBody>
      </p:sp>
      <p:sp>
        <p:nvSpPr>
          <p:cNvPr id="1009" name="Google Shape;1009;p113"/>
          <p:cNvSpPr txBox="1"/>
          <p:nvPr/>
        </p:nvSpPr>
        <p:spPr>
          <a:xfrm rot="-5400000">
            <a:off x="-1356275" y="3292800"/>
            <a:ext cx="3020400" cy="307800"/>
          </a:xfrm>
          <a:prstGeom prst="rect">
            <a:avLst/>
          </a:prstGeom>
          <a:noFill/>
          <a:ln>
            <a:noFill/>
          </a:ln>
        </p:spPr>
        <p:txBody>
          <a:bodyPr spcFirstLastPara="1" wrap="square" lIns="91425" tIns="91425" rIns="91425" bIns="91425" rtlCol="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 sz="800" b="0" i="0" u="none" strike="noStrike" cap="none">
                <a:solidFill>
                  <a:srgbClr val="FFFFFF"/>
                </a:solidFill>
                <a:highlight>
                  <a:srgbClr val="21140C"/>
                </a:highlight>
                <a:latin typeface="Mulish"/>
                <a:ea typeface="Mulish"/>
                <a:cs typeface="Mulish"/>
                <a:sym typeface="Mulish"/>
              </a:rPr>
              <a:t>Fotografía de UNICEF </a:t>
            </a:r>
            <a:r>
              <a:rPr lang="es" sz="800">
                <a:solidFill>
                  <a:srgbClr val="FFFFFF"/>
                </a:solidFill>
                <a:highlight>
                  <a:srgbClr val="21140C"/>
                </a:highlight>
                <a:latin typeface="Mulish"/>
                <a:ea typeface="Mulish"/>
                <a:cs typeface="Mulish"/>
                <a:sym typeface="Mulish"/>
              </a:rPr>
              <a:t>Liberia</a:t>
            </a:r>
            <a:endParaRPr sz="800" b="0" i="0" u="none" strike="noStrike" cap="none" dirty="0">
              <a:solidFill>
                <a:srgbClr val="FFFFFF"/>
              </a:solidFill>
              <a:highlight>
                <a:srgbClr val="21140C"/>
              </a:highlight>
              <a:latin typeface="Mulish"/>
              <a:ea typeface="Mulish"/>
              <a:cs typeface="Mulish"/>
              <a:sym typeface="Mulish"/>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70B548"/>
        </a:solidFill>
        <a:effectLst/>
      </p:bgPr>
    </p:bg>
    <p:spTree>
      <p:nvGrpSpPr>
        <p:cNvPr id="1" name="Shape 1013"/>
        <p:cNvGrpSpPr/>
        <p:nvPr/>
      </p:nvGrpSpPr>
      <p:grpSpPr>
        <a:xfrm>
          <a:off x="0" y="0"/>
          <a:ext cx="0" cy="0"/>
          <a:chOff x="0" y="0"/>
          <a:chExt cx="0" cy="0"/>
        </a:xfrm>
      </p:grpSpPr>
      <p:sp>
        <p:nvSpPr>
          <p:cNvPr id="1014" name="Google Shape;1014;p114"/>
          <p:cNvSpPr txBox="1"/>
          <p:nvPr/>
        </p:nvSpPr>
        <p:spPr>
          <a:xfrm>
            <a:off x="599243" y="2164650"/>
            <a:ext cx="5361283" cy="3462456"/>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3000"/>
              <a:buFont typeface="Arial"/>
              <a:buNone/>
            </a:pPr>
            <a:endParaRPr sz="2400" b="0" i="0" u="none" strike="noStrike" cap="none" dirty="0">
              <a:solidFill>
                <a:schemeClr val="lt1"/>
              </a:solidFill>
              <a:latin typeface="Mulish Black"/>
              <a:ea typeface="Mulish Black"/>
              <a:cs typeface="Mulish Black"/>
              <a:sym typeface="Mulish Black"/>
            </a:endParaRPr>
          </a:p>
          <a:p>
            <a:pPr marL="0" marR="0" lvl="0" indent="0" algn="l" rtl="0">
              <a:lnSpc>
                <a:spcPct val="100000"/>
              </a:lnSpc>
              <a:spcBef>
                <a:spcPts val="0"/>
              </a:spcBef>
              <a:spcAft>
                <a:spcPts val="0"/>
              </a:spcAft>
              <a:buClr>
                <a:schemeClr val="dk1"/>
              </a:buClr>
              <a:buSzPts val="1100"/>
              <a:buFont typeface="Arial"/>
              <a:buNone/>
            </a:pPr>
            <a:r>
              <a:rPr lang="es" sz="2700" dirty="0">
                <a:solidFill>
                  <a:schemeClr val="lt1"/>
                </a:solidFill>
                <a:latin typeface="Mulish"/>
                <a:ea typeface="Mulish"/>
                <a:cs typeface="Mulish"/>
                <a:sym typeface="Mulish"/>
              </a:rPr>
              <a:t>¿Qué podemos HACER al respecto? </a:t>
            </a:r>
            <a:endParaRPr sz="2700" dirty="0">
              <a:solidFill>
                <a:schemeClr val="lt1"/>
              </a:solidFill>
              <a:latin typeface="Mulish"/>
              <a:ea typeface="Mulish"/>
              <a:cs typeface="Mulish"/>
              <a:sym typeface="Mulish"/>
            </a:endParaRPr>
          </a:p>
          <a:p>
            <a:pPr marL="0" marR="0" lvl="0" indent="0" algn="l" rtl="0">
              <a:lnSpc>
                <a:spcPct val="100000"/>
              </a:lnSpc>
              <a:spcBef>
                <a:spcPts val="0"/>
              </a:spcBef>
              <a:spcAft>
                <a:spcPts val="0"/>
              </a:spcAft>
              <a:buClr>
                <a:schemeClr val="dk1"/>
              </a:buClr>
              <a:buSzPts val="1100"/>
              <a:buFont typeface="Arial"/>
              <a:buNone/>
            </a:pPr>
            <a:r>
              <a:rPr lang="es" sz="2700" dirty="0">
                <a:solidFill>
                  <a:schemeClr val="lt1"/>
                </a:solidFill>
                <a:latin typeface="Mulish Black"/>
                <a:ea typeface="Mulish Black"/>
                <a:cs typeface="Mulish Black"/>
                <a:sym typeface="Mulish Black"/>
              </a:rPr>
              <a:t>Presenten su llamada a la acción y lleguen a un acuerdo sobre el siguiente paso.</a:t>
            </a:r>
            <a:endParaRPr sz="2700" dirty="0">
              <a:solidFill>
                <a:schemeClr val="lt1"/>
              </a:solidFill>
              <a:latin typeface="Mulish Black"/>
              <a:ea typeface="Mulish Black"/>
              <a:cs typeface="Mulish Black"/>
              <a:sym typeface="Mulish Black"/>
            </a:endParaRPr>
          </a:p>
          <a:p>
            <a:pPr marL="0" marR="0" lvl="0" indent="0" algn="l" rtl="0">
              <a:lnSpc>
                <a:spcPct val="100000"/>
              </a:lnSpc>
              <a:spcBef>
                <a:spcPts val="0"/>
              </a:spcBef>
              <a:spcAft>
                <a:spcPts val="0"/>
              </a:spcAft>
              <a:buClr>
                <a:schemeClr val="dk1"/>
              </a:buClr>
              <a:buSzPts val="1100"/>
              <a:buFont typeface="Arial"/>
              <a:buNone/>
            </a:pPr>
            <a:endParaRPr sz="2700" dirty="0">
              <a:solidFill>
                <a:srgbClr val="0863D6"/>
              </a:solidFill>
              <a:latin typeface="Mulish"/>
              <a:ea typeface="Mulish"/>
              <a:cs typeface="Mulish"/>
              <a:sym typeface="Mulish"/>
            </a:endParaRPr>
          </a:p>
          <a:p>
            <a:pPr marL="0" marR="0" lvl="0" indent="0" algn="l" rtl="0">
              <a:lnSpc>
                <a:spcPct val="100000"/>
              </a:lnSpc>
              <a:spcBef>
                <a:spcPts val="0"/>
              </a:spcBef>
              <a:spcAft>
                <a:spcPts val="0"/>
              </a:spcAft>
              <a:buClr>
                <a:srgbClr val="000000"/>
              </a:buClr>
              <a:buSzPts val="3000"/>
              <a:buFont typeface="Arial"/>
              <a:buNone/>
            </a:pPr>
            <a:endParaRPr sz="2700" dirty="0">
              <a:solidFill>
                <a:srgbClr val="0863D6"/>
              </a:solidFill>
              <a:latin typeface="Mulish"/>
              <a:ea typeface="Mulish"/>
              <a:cs typeface="Mulish"/>
              <a:sym typeface="Mulish"/>
            </a:endParaRPr>
          </a:p>
        </p:txBody>
      </p:sp>
      <p:sp>
        <p:nvSpPr>
          <p:cNvPr id="1015" name="Google Shape;1015;p114"/>
          <p:cNvSpPr txBox="1"/>
          <p:nvPr/>
        </p:nvSpPr>
        <p:spPr>
          <a:xfrm>
            <a:off x="599250" y="424575"/>
            <a:ext cx="7360500" cy="1064512"/>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5300"/>
              <a:buFont typeface="Arial"/>
              <a:buNone/>
            </a:pPr>
            <a:r>
              <a:rPr lang="es" sz="6500" dirty="0">
                <a:solidFill>
                  <a:schemeClr val="lt1"/>
                </a:solidFill>
                <a:latin typeface="Mulish Black"/>
                <a:ea typeface="Mulish Black"/>
                <a:cs typeface="Mulish Black"/>
                <a:sym typeface="Mulish Black"/>
              </a:rPr>
              <a:t>Siguientes</a:t>
            </a:r>
            <a:endParaRPr sz="6500" dirty="0">
              <a:solidFill>
                <a:schemeClr val="lt1"/>
              </a:solidFill>
              <a:latin typeface="Mulish Black"/>
              <a:ea typeface="Mulish Black"/>
              <a:cs typeface="Mulish Black"/>
              <a:sym typeface="Mulish Black"/>
            </a:endParaRPr>
          </a:p>
          <a:p>
            <a:pPr marL="0" marR="0" lvl="0" indent="0" algn="l" rtl="0">
              <a:lnSpc>
                <a:spcPct val="90000"/>
              </a:lnSpc>
              <a:spcBef>
                <a:spcPts val="0"/>
              </a:spcBef>
              <a:spcAft>
                <a:spcPts val="0"/>
              </a:spcAft>
              <a:buClr>
                <a:srgbClr val="000000"/>
              </a:buClr>
              <a:buSzPts val="5300"/>
              <a:buFont typeface="Arial"/>
              <a:buNone/>
            </a:pPr>
            <a:r>
              <a:rPr lang="es" sz="6500" dirty="0">
                <a:solidFill>
                  <a:schemeClr val="lt1"/>
                </a:solidFill>
                <a:latin typeface="Mulish Black"/>
                <a:ea typeface="Mulish Black"/>
                <a:cs typeface="Mulish Black"/>
                <a:sym typeface="Mulish Black"/>
              </a:rPr>
              <a:t>pasos</a:t>
            </a:r>
            <a:endParaRPr sz="6500" dirty="0">
              <a:solidFill>
                <a:schemeClr val="lt1"/>
              </a:solidFill>
              <a:latin typeface="Mulish Black"/>
              <a:ea typeface="Mulish Black"/>
              <a:cs typeface="Mulish Black"/>
              <a:sym typeface="Mulish Black"/>
            </a:endParaRPr>
          </a:p>
        </p:txBody>
      </p:sp>
      <p:sp>
        <p:nvSpPr>
          <p:cNvPr id="1016" name="Google Shape;1016;p114"/>
          <p:cNvSpPr/>
          <p:nvPr/>
        </p:nvSpPr>
        <p:spPr>
          <a:xfrm>
            <a:off x="599243" y="-533600"/>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17" name="Google Shape;1017;p114"/>
          <p:cNvSpPr/>
          <p:nvPr/>
        </p:nvSpPr>
        <p:spPr>
          <a:xfrm>
            <a:off x="3319800"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18" name="Google Shape;1018;p114"/>
          <p:cNvSpPr/>
          <p:nvPr/>
        </p:nvSpPr>
        <p:spPr>
          <a:xfrm>
            <a:off x="6040356"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1019" name="Google Shape;1019;p114"/>
          <p:cNvPicPr preferRelativeResize="0"/>
          <p:nvPr/>
        </p:nvPicPr>
        <p:blipFill>
          <a:blip r:embed="rId3">
            <a:alphaModFix/>
          </a:blip>
          <a:stretch>
            <a:fillRect/>
          </a:stretch>
        </p:blipFill>
        <p:spPr>
          <a:xfrm>
            <a:off x="4985800" y="424575"/>
            <a:ext cx="3684901" cy="3684901"/>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70B548"/>
        </a:solidFill>
        <a:effectLst/>
      </p:bgPr>
    </p:bg>
    <p:spTree>
      <p:nvGrpSpPr>
        <p:cNvPr id="1" name="Shape 1023"/>
        <p:cNvGrpSpPr/>
        <p:nvPr/>
      </p:nvGrpSpPr>
      <p:grpSpPr>
        <a:xfrm>
          <a:off x="0" y="0"/>
          <a:ext cx="0" cy="0"/>
          <a:chOff x="0" y="0"/>
          <a:chExt cx="0" cy="0"/>
        </a:xfrm>
      </p:grpSpPr>
      <p:sp>
        <p:nvSpPr>
          <p:cNvPr id="1024" name="Google Shape;1024;p115"/>
          <p:cNvSpPr txBox="1"/>
          <p:nvPr/>
        </p:nvSpPr>
        <p:spPr>
          <a:xfrm>
            <a:off x="502875" y="1765650"/>
            <a:ext cx="4822500" cy="3231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1000"/>
              </a:spcAft>
              <a:buClr>
                <a:srgbClr val="000000"/>
              </a:buClr>
              <a:buSzPts val="900"/>
              <a:buFont typeface="Arial"/>
              <a:buNone/>
            </a:pPr>
            <a:endParaRPr sz="900" b="0" i="0" u="none" strike="noStrike" cap="none" dirty="0">
              <a:solidFill>
                <a:srgbClr val="000000"/>
              </a:solidFill>
              <a:latin typeface="Arial"/>
              <a:ea typeface="Arial"/>
              <a:cs typeface="Arial"/>
              <a:sym typeface="Arial"/>
            </a:endParaRPr>
          </a:p>
        </p:txBody>
      </p:sp>
      <p:sp>
        <p:nvSpPr>
          <p:cNvPr id="1025" name="Google Shape;1025;p115"/>
          <p:cNvSpPr txBox="1"/>
          <p:nvPr/>
        </p:nvSpPr>
        <p:spPr>
          <a:xfrm>
            <a:off x="1057379" y="1340866"/>
            <a:ext cx="8544900"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3600"/>
              <a:buFont typeface="Arial"/>
              <a:buNone/>
            </a:pPr>
            <a:r>
              <a:rPr lang="es" sz="3600" b="0" i="0" u="none" strike="noStrike" cap="none">
                <a:solidFill>
                  <a:srgbClr val="FFFFFF"/>
                </a:solidFill>
                <a:latin typeface="Mulish Black"/>
                <a:ea typeface="Mulish Black"/>
                <a:cs typeface="Mulish Black"/>
                <a:sym typeface="Mulish Black"/>
              </a:rPr>
              <a:t>   Aprovechemos el momento</a:t>
            </a:r>
            <a:endParaRPr sz="3600" b="0" i="0" u="none" strike="noStrike" cap="none" dirty="0">
              <a:solidFill>
                <a:srgbClr val="FFFFFF"/>
              </a:solidFill>
              <a:latin typeface="Mulish Black"/>
              <a:ea typeface="Mulish Black"/>
              <a:cs typeface="Mulish Black"/>
              <a:sym typeface="Mulish Black"/>
            </a:endParaRPr>
          </a:p>
        </p:txBody>
      </p:sp>
      <p:sp>
        <p:nvSpPr>
          <p:cNvPr id="1026" name="Google Shape;1026;p115"/>
          <p:cNvSpPr txBox="1"/>
          <p:nvPr/>
        </p:nvSpPr>
        <p:spPr>
          <a:xfrm>
            <a:off x="1420500" y="2012692"/>
            <a:ext cx="6061800" cy="19701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s" sz="1900" b="0" i="0" u="none" strike="noStrike" cap="none">
                <a:solidFill>
                  <a:srgbClr val="FFFFFF"/>
                </a:solidFill>
                <a:latin typeface="Mulish"/>
                <a:ea typeface="Mulish"/>
                <a:cs typeface="Mulish"/>
                <a:sym typeface="Mulish"/>
              </a:rPr>
              <a:t>“</a:t>
            </a:r>
            <a:r>
              <a:rPr lang="es" sz="1900" b="1" i="0" u="none" strike="noStrike" cap="none">
                <a:solidFill>
                  <a:srgbClr val="FFFFFF"/>
                </a:solidFill>
                <a:latin typeface="Mulish"/>
                <a:ea typeface="Mulish"/>
                <a:cs typeface="Mulish"/>
                <a:sym typeface="Mulish"/>
              </a:rPr>
              <a:t>La COVID-19 ha permitido que las pruebas de diagnóstico adquieran mucha más relevancia.</a:t>
            </a:r>
            <a:r>
              <a:rPr lang="es" sz="1900" b="0" i="0" u="none" strike="noStrike" cap="none">
                <a:solidFill>
                  <a:srgbClr val="FFFFFF"/>
                </a:solidFill>
                <a:latin typeface="Mulish"/>
                <a:ea typeface="Mulish"/>
                <a:cs typeface="Mulish"/>
                <a:sym typeface="Mulish"/>
              </a:rPr>
              <a:t> Sin embargo, históricamente estas pruebas han estado infravaloradas y no se ha prestado suficiente atención a su importancia respecto a la cobertura universal de salud y la resistencia a los antimicrobianos”.</a:t>
            </a:r>
            <a:endParaRPr sz="1900" b="0" i="0" u="none" strike="noStrike" cap="none" dirty="0">
              <a:solidFill>
                <a:srgbClr val="FFFFFF"/>
              </a:solidFill>
              <a:latin typeface="Mulish"/>
              <a:ea typeface="Mulish"/>
              <a:cs typeface="Mulish"/>
              <a:sym typeface="Mulish"/>
            </a:endParaRPr>
          </a:p>
          <a:p>
            <a:pPr marL="0" marR="0" lvl="0" indent="0" algn="l" rtl="0">
              <a:lnSpc>
                <a:spcPct val="100000"/>
              </a:lnSpc>
              <a:spcBef>
                <a:spcPts val="0"/>
              </a:spcBef>
              <a:spcAft>
                <a:spcPts val="0"/>
              </a:spcAft>
              <a:buClr>
                <a:srgbClr val="000000"/>
              </a:buClr>
              <a:buSzPts val="1500"/>
              <a:buFont typeface="Arial"/>
              <a:buNone/>
            </a:pPr>
            <a:r>
              <a:rPr lang="es" sz="1500" b="0" i="0" u="none" strike="noStrike" cap="none">
                <a:solidFill>
                  <a:srgbClr val="FFFFFF"/>
                </a:solidFill>
                <a:latin typeface="Mulish"/>
                <a:ea typeface="Mulish"/>
                <a:cs typeface="Mulish"/>
                <a:sym typeface="Mulish"/>
              </a:rPr>
              <a:t>–</a:t>
            </a:r>
            <a:r>
              <a:rPr lang="es" sz="1500" b="0" i="1" u="none" strike="noStrike" cap="none">
                <a:solidFill>
                  <a:srgbClr val="FFFFFF"/>
                </a:solidFill>
                <a:latin typeface="Mulish"/>
                <a:ea typeface="Mulish"/>
                <a:cs typeface="Mulish"/>
                <a:sym typeface="Mulish"/>
              </a:rPr>
              <a:t>The</a:t>
            </a:r>
            <a:r>
              <a:rPr lang="es" sz="1500" b="0" i="0" u="none" strike="noStrike" cap="none">
                <a:solidFill>
                  <a:srgbClr val="FFFFFF"/>
                </a:solidFill>
                <a:latin typeface="Mulish"/>
                <a:ea typeface="Mulish"/>
                <a:cs typeface="Mulish"/>
                <a:sym typeface="Mulish"/>
              </a:rPr>
              <a:t> </a:t>
            </a:r>
            <a:r>
              <a:rPr lang="en" sz="1500" b="0" i="1" u="none" strike="noStrike" cap="none">
                <a:solidFill>
                  <a:srgbClr val="FFFFFF"/>
                </a:solidFill>
                <a:latin typeface="Mulish"/>
                <a:ea typeface="Mulish"/>
                <a:cs typeface="Mulish"/>
                <a:sym typeface="Mulish"/>
              </a:rPr>
              <a:t>Lancet</a:t>
            </a:r>
            <a:r>
              <a:rPr lang="en" sz="1500" b="0" i="0" u="none" strike="noStrike" cap="none">
                <a:solidFill>
                  <a:srgbClr val="FFFFFF"/>
                </a:solidFill>
                <a:latin typeface="Mulish"/>
                <a:ea typeface="Mulish"/>
                <a:cs typeface="Mulish"/>
                <a:sym typeface="Mulish"/>
              </a:rPr>
              <a:t>, 2021.</a:t>
            </a:r>
            <a:r>
              <a:rPr lang="es" sz="2100" b="0" i="0" u="none" strike="noStrike" cap="none">
                <a:solidFill>
                  <a:srgbClr val="FFFFFF"/>
                </a:solidFill>
                <a:latin typeface="Nunito"/>
                <a:ea typeface="Nunito"/>
                <a:cs typeface="Nunito"/>
                <a:sym typeface="Nunito"/>
              </a:rPr>
              <a:t> </a:t>
            </a:r>
            <a:endParaRPr sz="2100" b="0" i="0" u="none" strike="noStrike" cap="none" dirty="0">
              <a:solidFill>
                <a:srgbClr val="FFFFFF"/>
              </a:solidFill>
              <a:latin typeface="Nunito"/>
              <a:ea typeface="Nunito"/>
              <a:cs typeface="Nunito"/>
              <a:sym typeface="Nunito"/>
            </a:endParaRPr>
          </a:p>
        </p:txBody>
      </p:sp>
      <p:pic>
        <p:nvPicPr>
          <p:cNvPr id="1027" name="Google Shape;1027;p115"/>
          <p:cNvPicPr preferRelativeResize="0"/>
          <p:nvPr/>
        </p:nvPicPr>
        <p:blipFill rotWithShape="1">
          <a:blip r:embed="rId3">
            <a:alphaModFix amt="12000"/>
          </a:blip>
          <a:srcRect/>
          <a:stretch/>
        </p:blipFill>
        <p:spPr>
          <a:xfrm>
            <a:off x="292600" y="269175"/>
            <a:ext cx="764775" cy="940550"/>
          </a:xfrm>
          <a:prstGeom prst="rect">
            <a:avLst/>
          </a:prstGeom>
          <a:noFill/>
          <a:ln>
            <a:noFill/>
          </a:ln>
        </p:spPr>
      </p:pic>
      <p:pic>
        <p:nvPicPr>
          <p:cNvPr id="1028" name="Google Shape;1028;p115"/>
          <p:cNvPicPr preferRelativeResize="0"/>
          <p:nvPr/>
        </p:nvPicPr>
        <p:blipFill rotWithShape="1">
          <a:blip r:embed="rId3">
            <a:alphaModFix amt="12000"/>
          </a:blip>
          <a:srcRect/>
          <a:stretch/>
        </p:blipFill>
        <p:spPr>
          <a:xfrm>
            <a:off x="1125950" y="269175"/>
            <a:ext cx="764775" cy="940550"/>
          </a:xfrm>
          <a:prstGeom prst="rect">
            <a:avLst/>
          </a:prstGeom>
          <a:noFill/>
          <a:ln>
            <a:noFill/>
          </a:ln>
        </p:spPr>
      </p:pic>
      <p:pic>
        <p:nvPicPr>
          <p:cNvPr id="1029" name="Google Shape;1029;p115"/>
          <p:cNvPicPr preferRelativeResize="0"/>
          <p:nvPr/>
        </p:nvPicPr>
        <p:blipFill rotWithShape="1">
          <a:blip r:embed="rId3">
            <a:alphaModFix amt="12000"/>
          </a:blip>
          <a:srcRect/>
          <a:stretch/>
        </p:blipFill>
        <p:spPr>
          <a:xfrm rot="10800000">
            <a:off x="8047138" y="3742325"/>
            <a:ext cx="764775" cy="940550"/>
          </a:xfrm>
          <a:prstGeom prst="rect">
            <a:avLst/>
          </a:prstGeom>
          <a:noFill/>
          <a:ln>
            <a:noFill/>
          </a:ln>
        </p:spPr>
      </p:pic>
      <p:pic>
        <p:nvPicPr>
          <p:cNvPr id="1030" name="Google Shape;1030;p115"/>
          <p:cNvPicPr preferRelativeResize="0"/>
          <p:nvPr/>
        </p:nvPicPr>
        <p:blipFill rotWithShape="1">
          <a:blip r:embed="rId3">
            <a:alphaModFix amt="12000"/>
          </a:blip>
          <a:srcRect/>
          <a:stretch/>
        </p:blipFill>
        <p:spPr>
          <a:xfrm rot="10800000">
            <a:off x="7213788" y="3742325"/>
            <a:ext cx="764775" cy="940550"/>
          </a:xfrm>
          <a:prstGeom prst="rect">
            <a:avLst/>
          </a:prstGeom>
          <a:noFill/>
          <a:ln>
            <a:noFill/>
          </a:ln>
        </p:spPr>
      </p:pic>
      <p:pic>
        <p:nvPicPr>
          <p:cNvPr id="1031" name="Google Shape;1031;p115"/>
          <p:cNvPicPr preferRelativeResize="0"/>
          <p:nvPr/>
        </p:nvPicPr>
        <p:blipFill>
          <a:blip r:embed="rId4">
            <a:alphaModFix/>
          </a:blip>
          <a:stretch>
            <a:fillRect/>
          </a:stretch>
        </p:blipFill>
        <p:spPr>
          <a:xfrm>
            <a:off x="7645145" y="650069"/>
            <a:ext cx="1160825" cy="1160825"/>
          </a:xfrm>
          <a:prstGeom prst="rect">
            <a:avLst/>
          </a:prstGeom>
          <a:noFill/>
          <a:ln>
            <a:noFill/>
          </a:ln>
        </p:spPr>
      </p:pic>
      <p:pic>
        <p:nvPicPr>
          <p:cNvPr id="1032" name="Google Shape;1032;p115"/>
          <p:cNvPicPr preferRelativeResize="0"/>
          <p:nvPr/>
        </p:nvPicPr>
        <p:blipFill>
          <a:blip r:embed="rId4">
            <a:alphaModFix/>
          </a:blip>
          <a:stretch>
            <a:fillRect/>
          </a:stretch>
        </p:blipFill>
        <p:spPr>
          <a:xfrm>
            <a:off x="6993909" y="346520"/>
            <a:ext cx="631900" cy="6319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70B548"/>
        </a:solidFill>
        <a:effectLst/>
      </p:bgPr>
    </p:bg>
    <p:spTree>
      <p:nvGrpSpPr>
        <p:cNvPr id="1" name="Shape 1036"/>
        <p:cNvGrpSpPr/>
        <p:nvPr/>
      </p:nvGrpSpPr>
      <p:grpSpPr>
        <a:xfrm>
          <a:off x="0" y="0"/>
          <a:ext cx="0" cy="0"/>
          <a:chOff x="0" y="0"/>
          <a:chExt cx="0" cy="0"/>
        </a:xfrm>
      </p:grpSpPr>
      <p:sp>
        <p:nvSpPr>
          <p:cNvPr id="1037" name="Google Shape;1037;p116"/>
          <p:cNvSpPr txBox="1"/>
          <p:nvPr/>
        </p:nvSpPr>
        <p:spPr>
          <a:xfrm>
            <a:off x="406400" y="517880"/>
            <a:ext cx="8358293" cy="2492960"/>
          </a:xfrm>
          <a:prstGeom prst="rect">
            <a:avLst/>
          </a:prstGeom>
          <a:noFill/>
          <a:ln>
            <a:noFill/>
          </a:ln>
        </p:spPr>
        <p:txBody>
          <a:bodyPr spcFirstLastPara="1" wrap="square" lIns="91425" tIns="91425" rIns="91425" bIns="91425" rtlCol="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s" sz="3000" b="0" i="0" u="none" strike="noStrike" cap="none" dirty="0">
                <a:solidFill>
                  <a:srgbClr val="FFFFFF"/>
                </a:solidFill>
                <a:latin typeface="Mulish Black"/>
                <a:ea typeface="Mulish Black"/>
                <a:cs typeface="Mulish Black"/>
                <a:sym typeface="Mulish Black"/>
              </a:rPr>
              <a:t>Dar prioridad a las pruebas de diagnóstico como elemento clave del sistema sanitario nacional </a:t>
            </a:r>
            <a:r>
              <a:rPr sz="3000" dirty="0">
                <a:solidFill>
                  <a:srgbClr val="FFFFFF"/>
                </a:solidFill>
                <a:latin typeface="Mulish Black"/>
              </a:rPr>
              <a:t>y velar por que haya pruebas de calidad garantizada </a:t>
            </a:r>
            <a:r>
              <a:rPr sz="3000" dirty="0">
                <a:solidFill>
                  <a:srgbClr val="70B548"/>
                </a:solidFill>
                <a:highlight>
                  <a:srgbClr val="FFFFFF"/>
                </a:highlight>
                <a:latin typeface="Mulish Black"/>
              </a:rPr>
              <a:t>disponibles, asequibles y accesibles.</a:t>
            </a:r>
            <a:endParaRPr sz="3000" dirty="0">
              <a:solidFill>
                <a:srgbClr val="70B548"/>
              </a:solidFill>
              <a:highlight>
                <a:srgbClr val="FFFFFF"/>
              </a:highlight>
              <a:latin typeface="Mulish Black"/>
              <a:sym typeface="Mulish Black"/>
            </a:endParaRPr>
          </a:p>
        </p:txBody>
      </p:sp>
      <p:pic>
        <p:nvPicPr>
          <p:cNvPr id="1038" name="Google Shape;1038;p116"/>
          <p:cNvPicPr preferRelativeResize="0"/>
          <p:nvPr/>
        </p:nvPicPr>
        <p:blipFill rotWithShape="1">
          <a:blip r:embed="rId3">
            <a:alphaModFix/>
          </a:blip>
          <a:srcRect b="15167"/>
          <a:stretch/>
        </p:blipFill>
        <p:spPr>
          <a:xfrm>
            <a:off x="5010150" y="3243450"/>
            <a:ext cx="3448050" cy="190005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3" name="Google Shape;1043;p117"/>
          <p:cNvSpPr txBox="1"/>
          <p:nvPr/>
        </p:nvSpPr>
        <p:spPr>
          <a:xfrm>
            <a:off x="502875" y="1996202"/>
            <a:ext cx="3944100" cy="3387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1000"/>
              </a:spcAft>
              <a:buClr>
                <a:srgbClr val="000000"/>
              </a:buClr>
              <a:buSzPts val="1000"/>
              <a:buFont typeface="Arial"/>
              <a:buNone/>
            </a:pPr>
            <a:r>
              <a:rPr lang="es" sz="1000" b="0" i="0" u="none" strike="noStrike" cap="none">
                <a:solidFill>
                  <a:srgbClr val="032C52"/>
                </a:solidFill>
                <a:latin typeface="Calibri"/>
                <a:ea typeface="Calibri"/>
                <a:cs typeface="Calibri"/>
                <a:sym typeface="Calibri"/>
              </a:rPr>
              <a:t>..</a:t>
            </a:r>
            <a:endParaRPr sz="1000" b="0" i="0" u="none" strike="noStrike" cap="none" dirty="0">
              <a:solidFill>
                <a:srgbClr val="032C52"/>
              </a:solidFill>
              <a:latin typeface="Calibri"/>
              <a:ea typeface="Calibri"/>
              <a:cs typeface="Calibri"/>
              <a:sym typeface="Calibri"/>
            </a:endParaRPr>
          </a:p>
        </p:txBody>
      </p:sp>
      <p:sp>
        <p:nvSpPr>
          <p:cNvPr id="1044" name="Google Shape;1044;p117"/>
          <p:cNvSpPr txBox="1"/>
          <p:nvPr/>
        </p:nvSpPr>
        <p:spPr>
          <a:xfrm>
            <a:off x="502875" y="265581"/>
            <a:ext cx="8544900"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s" sz="2800" b="0" i="0" u="none" strike="noStrike" cap="none">
                <a:solidFill>
                  <a:srgbClr val="70B548"/>
                </a:solidFill>
                <a:latin typeface="Mulish Black"/>
                <a:ea typeface="Mulish Black"/>
                <a:cs typeface="Mulish Black"/>
                <a:sym typeface="Mulish Black"/>
              </a:rPr>
              <a:t>Las 10 recomendaciones de </a:t>
            </a:r>
            <a:r>
              <a:rPr lang="en" sz="2800" b="0" i="1" u="none" strike="noStrike" cap="none" dirty="0">
                <a:solidFill>
                  <a:srgbClr val="70B548"/>
                </a:solidFill>
                <a:latin typeface="Mulish Black"/>
                <a:ea typeface="Mulish Black"/>
                <a:cs typeface="Mulish Black"/>
                <a:sym typeface="Mulish Black"/>
              </a:rPr>
              <a:t>The Lancet</a:t>
            </a:r>
            <a:endParaRPr sz="2800" b="0" i="0" u="none" strike="noStrike" cap="none" dirty="0">
              <a:solidFill>
                <a:srgbClr val="70B548"/>
              </a:solidFill>
              <a:latin typeface="Mulish Black"/>
              <a:ea typeface="Mulish Black"/>
              <a:cs typeface="Mulish Black"/>
              <a:sym typeface="Mulish Black"/>
            </a:endParaRPr>
          </a:p>
        </p:txBody>
      </p:sp>
      <p:sp>
        <p:nvSpPr>
          <p:cNvPr id="1045" name="Google Shape;1045;p117"/>
          <p:cNvSpPr/>
          <p:nvPr/>
        </p:nvSpPr>
        <p:spPr>
          <a:xfrm>
            <a:off x="599243" y="-533600"/>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46" name="Google Shape;1046;p117"/>
          <p:cNvSpPr/>
          <p:nvPr/>
        </p:nvSpPr>
        <p:spPr>
          <a:xfrm>
            <a:off x="3319800"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47" name="Google Shape;1047;p117"/>
          <p:cNvSpPr/>
          <p:nvPr/>
        </p:nvSpPr>
        <p:spPr>
          <a:xfrm>
            <a:off x="6040356"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48" name="Google Shape;1048;p117"/>
          <p:cNvSpPr/>
          <p:nvPr/>
        </p:nvSpPr>
        <p:spPr>
          <a:xfrm>
            <a:off x="-100" y="4956900"/>
            <a:ext cx="9144000" cy="186600"/>
          </a:xfrm>
          <a:prstGeom prst="rect">
            <a:avLst/>
          </a:prstGeom>
          <a:solidFill>
            <a:srgbClr val="70B548"/>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70B548"/>
              </a:solidFill>
              <a:latin typeface="Arial"/>
              <a:ea typeface="Arial"/>
              <a:cs typeface="Arial"/>
              <a:sym typeface="Arial"/>
            </a:endParaRPr>
          </a:p>
        </p:txBody>
      </p:sp>
      <p:sp>
        <p:nvSpPr>
          <p:cNvPr id="1049" name="Google Shape;1049;p117"/>
          <p:cNvSpPr txBox="1"/>
          <p:nvPr/>
        </p:nvSpPr>
        <p:spPr>
          <a:xfrm>
            <a:off x="391100" y="773853"/>
            <a:ext cx="8041800" cy="3849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1000"/>
              </a:spcAft>
              <a:buClr>
                <a:srgbClr val="000000"/>
              </a:buClr>
              <a:buSzPts val="1300"/>
              <a:buFont typeface="Arial"/>
              <a:buNone/>
            </a:pPr>
            <a:r>
              <a:rPr lang="es" sz="1300" b="1" i="1" u="none" strike="noStrike" cap="none" dirty="0">
                <a:solidFill>
                  <a:srgbClr val="0764D6"/>
                </a:solidFill>
                <a:latin typeface="Mulish"/>
                <a:ea typeface="Mulish"/>
                <a:cs typeface="Mulish"/>
                <a:sym typeface="Mulish"/>
              </a:rPr>
              <a:t>“Uno de los objetivos principales debería consistir en dejar clara la función que desempeñan las pruebas de diagnóstico en la cobertura universal de salud”.</a:t>
            </a:r>
            <a:endParaRPr sz="1300" b="0" i="1" u="none" strike="noStrike" cap="none" dirty="0">
              <a:solidFill>
                <a:srgbClr val="0764D6"/>
              </a:solidFill>
              <a:latin typeface="Mulish ExtraBold"/>
              <a:ea typeface="Mulish ExtraBold"/>
              <a:cs typeface="Mulish ExtraBold"/>
              <a:sym typeface="Mulish ExtraBold"/>
            </a:endParaRPr>
          </a:p>
        </p:txBody>
      </p:sp>
      <p:sp>
        <p:nvSpPr>
          <p:cNvPr id="1050" name="Google Shape;1050;p117"/>
          <p:cNvSpPr txBox="1"/>
          <p:nvPr/>
        </p:nvSpPr>
        <p:spPr>
          <a:xfrm>
            <a:off x="391099" y="1416987"/>
            <a:ext cx="4573754" cy="3524011"/>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s" sz="1300" b="1" i="0" strike="noStrike" cap="none" dirty="0">
                <a:solidFill>
                  <a:schemeClr val="lt1"/>
                </a:solidFill>
                <a:highlight>
                  <a:srgbClr val="70B548"/>
                </a:highlight>
                <a:latin typeface="Nunito"/>
                <a:ea typeface="Nunito"/>
                <a:cs typeface="Nunito"/>
                <a:sym typeface="Nunito"/>
              </a:rPr>
              <a:t>Recomendaciones nacionales</a:t>
            </a:r>
            <a:endParaRPr sz="1300" b="1" i="0" strike="noStrike" cap="none" dirty="0">
              <a:solidFill>
                <a:schemeClr val="lt1"/>
              </a:solidFill>
              <a:highlight>
                <a:srgbClr val="70B548"/>
              </a:highlight>
              <a:latin typeface="Nunito"/>
              <a:ea typeface="Nunito"/>
              <a:cs typeface="Nunito"/>
              <a:sym typeface="Nunito"/>
            </a:endParaRPr>
          </a:p>
          <a:p>
            <a:pPr marL="0" marR="0" lvl="0" indent="0" algn="l" rtl="0">
              <a:lnSpc>
                <a:spcPct val="100000"/>
              </a:lnSpc>
              <a:spcBef>
                <a:spcPts val="1000"/>
              </a:spcBef>
              <a:spcAft>
                <a:spcPts val="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Diseñar una estrategia nacional de pruebas de diagnóstico, basada en una red integrada dividida por niveles, que incluya una lista de pruebas esenciales con base empírica, con un subgrupo específico para la cobertura universal de salud</a:t>
            </a:r>
            <a:endParaRPr sz="110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Garantizar la disponibilidad y accesibilidad de las pruebas de diagnóstico en los centros de atención primaria de salud</a:t>
            </a:r>
            <a:endParaRPr sz="110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Aumentar el personal sanitario e impartir perfeccionamiento profesional de las competencias contemporáneas de diagnóstico</a:t>
            </a:r>
            <a:endParaRPr sz="110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Elaborar marcos de gobernanza y reglamentación para contribuir y supervisar la calidad y la seguridad de las pruebas de diagnóstico.</a:t>
            </a:r>
            <a:endParaRPr sz="110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Diseñar una estrategia nacional de financiación, que permita proporcionar financiación suficiente y a largo plazo, para planificar y poner en marcha pruebas de diagnóstico, incluidas las infraestructuras.</a:t>
            </a:r>
            <a:endParaRPr sz="1100" b="0" i="0" u="none" strike="noStrike" cap="none" dirty="0">
              <a:solidFill>
                <a:srgbClr val="032C52"/>
              </a:solidFill>
              <a:latin typeface="Nunito"/>
              <a:ea typeface="Nunito"/>
              <a:cs typeface="Nunito"/>
              <a:sym typeface="Nunito"/>
            </a:endParaRPr>
          </a:p>
        </p:txBody>
      </p:sp>
      <p:sp>
        <p:nvSpPr>
          <p:cNvPr id="1051" name="Google Shape;1051;p117"/>
          <p:cNvSpPr txBox="1"/>
          <p:nvPr/>
        </p:nvSpPr>
        <p:spPr>
          <a:xfrm>
            <a:off x="5076630" y="1416987"/>
            <a:ext cx="3564495" cy="3354734"/>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s" sz="1300" b="1" i="0" strike="noStrike" cap="none" dirty="0">
                <a:solidFill>
                  <a:srgbClr val="FCFBFB"/>
                </a:solidFill>
                <a:highlight>
                  <a:srgbClr val="70B548"/>
                </a:highlight>
                <a:latin typeface="Nunito"/>
                <a:ea typeface="Nunito"/>
                <a:cs typeface="Nunito"/>
                <a:sym typeface="Nunito"/>
              </a:rPr>
              <a:t>Recomendaciones internacionales</a:t>
            </a:r>
            <a:endParaRPr sz="1300" b="1" i="0" strike="noStrike" cap="none" dirty="0">
              <a:solidFill>
                <a:srgbClr val="FCFBFB"/>
              </a:solidFill>
              <a:highlight>
                <a:srgbClr val="70B548"/>
              </a:highlight>
              <a:latin typeface="Nunito"/>
              <a:ea typeface="Nunito"/>
              <a:cs typeface="Nunito"/>
              <a:sym typeface="Nunito"/>
            </a:endParaRPr>
          </a:p>
          <a:p>
            <a:pPr marL="0" marR="0" lvl="0" indent="0" algn="l" rtl="0">
              <a:lnSpc>
                <a:spcPct val="100000"/>
              </a:lnSpc>
              <a:spcBef>
                <a:spcPts val="1000"/>
              </a:spcBef>
              <a:spcAft>
                <a:spcPts val="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Mejorar la asequibilidad de las pruebas de diagnóstico</a:t>
            </a:r>
            <a:endParaRPr sz="110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Fomentar el desarrollo y el uso adecuado de la tecnología en beneficio de todas las personas</a:t>
            </a:r>
            <a:endParaRPr sz="110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Atender las necesidades de pruebas de diagnósticos de los grupos de población que viven en situaciones delicadas y de conflicto</a:t>
            </a:r>
            <a:endParaRPr sz="110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Defender las pruebas de diagnóstico en todos los ámbitos para que reciban el reconocimiento y la financiación necesarios</a:t>
            </a:r>
            <a:endParaRPr sz="1100" b="0" i="0" u="none" strike="noStrike" cap="none" dirty="0">
              <a:solidFill>
                <a:srgbClr val="032C52"/>
              </a:solidFill>
              <a:latin typeface="Nunito"/>
              <a:ea typeface="Nunito"/>
              <a:cs typeface="Nunito"/>
              <a:sym typeface="Nunito"/>
            </a:endParaRPr>
          </a:p>
          <a:p>
            <a:pPr marL="0" marR="0" lvl="0" indent="0" algn="l" rtl="0">
              <a:lnSpc>
                <a:spcPct val="100000"/>
              </a:lnSpc>
              <a:spcBef>
                <a:spcPts val="1000"/>
              </a:spcBef>
              <a:spcAft>
                <a:spcPts val="1000"/>
              </a:spcAft>
              <a:buClr>
                <a:srgbClr val="000000"/>
              </a:buClr>
              <a:buSzPts val="1100"/>
              <a:buFont typeface="Arial"/>
              <a:buNone/>
            </a:pPr>
            <a:r>
              <a:rPr lang="es" sz="1100" b="0" i="0" u="none" strike="noStrike" cap="none" dirty="0">
                <a:solidFill>
                  <a:srgbClr val="032C52"/>
                </a:solidFill>
                <a:latin typeface="Nunito"/>
                <a:ea typeface="Nunito"/>
                <a:cs typeface="Nunito"/>
                <a:sym typeface="Nunito"/>
              </a:rPr>
              <a:t>Crear una Alianza para las Pruebas de Diagnóstico, que se ocupe de respaldar y vigilar las labores de transformación de estas pruebas</a:t>
            </a:r>
            <a:endParaRPr sz="1100" b="0" i="0" u="none" strike="noStrike" cap="none" dirty="0">
              <a:solidFill>
                <a:srgbClr val="032C52"/>
              </a:solidFill>
              <a:latin typeface="Nunito"/>
              <a:ea typeface="Nunito"/>
              <a:cs typeface="Nunito"/>
              <a:sym typeface="Nunito"/>
            </a:endParaRPr>
          </a:p>
        </p:txBody>
      </p:sp>
      <p:sp>
        <p:nvSpPr>
          <p:cNvPr id="1052" name="Google Shape;1052;p117"/>
          <p:cNvSpPr txBox="1"/>
          <p:nvPr/>
        </p:nvSpPr>
        <p:spPr>
          <a:xfrm>
            <a:off x="-100" y="4646245"/>
            <a:ext cx="8433000" cy="3693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032C52"/>
                </a:solidFill>
                <a:latin typeface="Mulish Light"/>
                <a:ea typeface="Mulish Light"/>
                <a:cs typeface="Mulish Light"/>
                <a:sym typeface="Mulish Light"/>
              </a:rPr>
              <a:t>Referencia: </a:t>
            </a:r>
            <a:endParaRPr sz="600" b="0" i="0" u="none" strike="noStrike" cap="none" dirty="0">
              <a:solidFill>
                <a:srgbClr val="032C52"/>
              </a:solidFill>
              <a:latin typeface="Mulish Light"/>
              <a:ea typeface="Mulish Light"/>
              <a:cs typeface="Mulish Light"/>
              <a:sym typeface="Mulish Light"/>
            </a:endParaRPr>
          </a:p>
          <a:p>
            <a:pPr marL="0" marR="0" lvl="0" indent="0" algn="l" rtl="0">
              <a:lnSpc>
                <a:spcPct val="100000"/>
              </a:lnSpc>
              <a:spcBef>
                <a:spcPts val="0"/>
              </a:spcBef>
              <a:spcAft>
                <a:spcPts val="0"/>
              </a:spcAft>
              <a:buClr>
                <a:srgbClr val="000000"/>
              </a:buClr>
              <a:buSzPts val="600"/>
              <a:buFont typeface="Arial"/>
              <a:buNone/>
            </a:pPr>
            <a:r>
              <a:rPr lang="es" sz="600" b="0" i="0" u="none" strike="noStrike" cap="none">
                <a:solidFill>
                  <a:srgbClr val="032C52"/>
                </a:solidFill>
                <a:latin typeface="Mulish Light"/>
                <a:ea typeface="Mulish Light"/>
                <a:cs typeface="Mulish Light"/>
                <a:sym typeface="Mulish Light"/>
              </a:rPr>
              <a:t>“Lancet Commission on Diagnostics: transforming access to diagnostics”</a:t>
            </a:r>
            <a:r>
              <a:rPr lang="en" sz="600" b="0" i="1" u="none" strike="noStrike" cap="none">
                <a:solidFill>
                  <a:srgbClr val="032C52"/>
                </a:solidFill>
                <a:latin typeface="Mulish Light"/>
                <a:ea typeface="Mulish Light"/>
                <a:cs typeface="Mulish Light"/>
                <a:sym typeface="Mulish Light"/>
              </a:rPr>
              <a:t> </a:t>
            </a:r>
            <a:r>
              <a:rPr lang="en" sz="600" b="0" i="0" u="none" strike="noStrike" cap="none">
                <a:solidFill>
                  <a:srgbClr val="032C52"/>
                </a:solidFill>
                <a:latin typeface="Mulish Light"/>
                <a:ea typeface="Mulish Light"/>
                <a:cs typeface="Mulish Light"/>
                <a:sym typeface="Mulish Light"/>
              </a:rPr>
              <a:t>(2021).</a:t>
            </a:r>
            <a:endParaRPr sz="600" b="0" i="0" u="none" strike="noStrike" cap="none" dirty="0">
              <a:solidFill>
                <a:srgbClr val="032C52"/>
              </a:solidFill>
              <a:latin typeface="Mulish Light"/>
              <a:ea typeface="Mulish Light"/>
              <a:cs typeface="Mulish Light"/>
              <a:sym typeface="Mulish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
        <p:cNvGrpSpPr/>
        <p:nvPr/>
      </p:nvGrpSpPr>
      <p:grpSpPr>
        <a:xfrm>
          <a:off x="0" y="0"/>
          <a:ext cx="0" cy="0"/>
          <a:chOff x="0" y="0"/>
          <a:chExt cx="0" cy="0"/>
        </a:xfrm>
      </p:grpSpPr>
      <p:sp>
        <p:nvSpPr>
          <p:cNvPr id="266" name="Google Shape;266;p55"/>
          <p:cNvSpPr/>
          <p:nvPr/>
        </p:nvSpPr>
        <p:spPr>
          <a:xfrm>
            <a:off x="599243" y="-533600"/>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67" name="Google Shape;267;p55"/>
          <p:cNvSpPr/>
          <p:nvPr/>
        </p:nvSpPr>
        <p:spPr>
          <a:xfrm>
            <a:off x="3319800"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68" name="Google Shape;268;p55"/>
          <p:cNvSpPr/>
          <p:nvPr/>
        </p:nvSpPr>
        <p:spPr>
          <a:xfrm>
            <a:off x="6040356"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69" name="Google Shape;269;p55"/>
          <p:cNvSpPr txBox="1"/>
          <p:nvPr/>
        </p:nvSpPr>
        <p:spPr>
          <a:xfrm>
            <a:off x="6040350" y="731275"/>
            <a:ext cx="3046200" cy="34299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s" sz="2100" b="1" i="0" u="none" strike="noStrike" cap="none" dirty="0">
                <a:solidFill>
                  <a:srgbClr val="70B548"/>
                </a:solidFill>
                <a:latin typeface="Calibri"/>
                <a:ea typeface="Calibri"/>
                <a:cs typeface="Calibri"/>
                <a:sym typeface="Calibri"/>
              </a:rPr>
              <a:t>“Se podrían evitar hasta 1,1 millones de muertes al año si se redujera la carencia de pruebas de diagnóstico de seis enfermedades prioritarias: </a:t>
            </a:r>
            <a:br>
              <a:rPr lang="en" sz="2100" b="1" i="0" u="none" strike="noStrike" cap="none" dirty="0">
                <a:solidFill>
                  <a:srgbClr val="70B548"/>
                </a:solidFill>
                <a:latin typeface="Calibri"/>
                <a:ea typeface="Calibri"/>
                <a:cs typeface="Calibri"/>
                <a:sym typeface="Calibri"/>
              </a:rPr>
            </a:br>
            <a:r>
              <a:rPr lang="es" sz="2100" b="0" i="0" u="none" strike="noStrike" cap="none" dirty="0">
                <a:solidFill>
                  <a:srgbClr val="70B548"/>
                </a:solidFill>
                <a:latin typeface="Calibri"/>
                <a:ea typeface="Calibri"/>
                <a:cs typeface="Calibri"/>
                <a:sym typeface="Calibri"/>
              </a:rPr>
              <a:t>la diabetes, la hipertensión arterial, el VIH, la tuberculosis, la hepatitis B y la sífilis”.</a:t>
            </a:r>
            <a:endParaRPr sz="2100" b="0" i="0" u="none" strike="noStrike" cap="none" dirty="0">
              <a:solidFill>
                <a:srgbClr val="70B548"/>
              </a:solidFill>
              <a:latin typeface="Calibri"/>
              <a:ea typeface="Calibri"/>
              <a:cs typeface="Calibri"/>
              <a:sym typeface="Calibri"/>
            </a:endParaRPr>
          </a:p>
          <a:p>
            <a:pPr marL="0" marR="0" lvl="0" indent="0" algn="l" rtl="0">
              <a:lnSpc>
                <a:spcPct val="115000"/>
              </a:lnSpc>
              <a:spcBef>
                <a:spcPts val="700"/>
              </a:spcBef>
              <a:spcAft>
                <a:spcPts val="700"/>
              </a:spcAft>
              <a:buClr>
                <a:schemeClr val="dk1"/>
              </a:buClr>
              <a:buSzPts val="1100"/>
              <a:buFont typeface="Arial"/>
              <a:buNone/>
            </a:pPr>
            <a:r>
              <a:rPr lang="es" sz="1600" b="0" i="0" u="none" strike="noStrike" cap="none" dirty="0">
                <a:solidFill>
                  <a:srgbClr val="70B548"/>
                </a:solidFill>
                <a:latin typeface="Calibri"/>
                <a:ea typeface="Calibri"/>
                <a:cs typeface="Calibri"/>
                <a:sym typeface="Calibri"/>
              </a:rPr>
              <a:t>–</a:t>
            </a:r>
            <a:r>
              <a:rPr lang="es" sz="1600" b="0" i="1" u="none" strike="noStrike" cap="none" dirty="0">
                <a:solidFill>
                  <a:srgbClr val="70B548"/>
                </a:solidFill>
                <a:latin typeface="Calibri"/>
                <a:ea typeface="Calibri"/>
                <a:cs typeface="Calibri"/>
                <a:sym typeface="Calibri"/>
              </a:rPr>
              <a:t>The</a:t>
            </a:r>
            <a:r>
              <a:rPr lang="es" sz="1600" b="0" i="0" u="none" strike="noStrike" cap="none" dirty="0">
                <a:solidFill>
                  <a:srgbClr val="70B548"/>
                </a:solidFill>
                <a:latin typeface="Calibri"/>
                <a:ea typeface="Calibri"/>
                <a:cs typeface="Calibri"/>
                <a:sym typeface="Calibri"/>
              </a:rPr>
              <a:t> </a:t>
            </a:r>
            <a:r>
              <a:rPr lang="en" sz="1600" b="0" i="1" u="none" strike="noStrike" cap="none" dirty="0">
                <a:solidFill>
                  <a:srgbClr val="70B548"/>
                </a:solidFill>
                <a:latin typeface="Calibri"/>
                <a:ea typeface="Calibri"/>
                <a:cs typeface="Calibri"/>
                <a:sym typeface="Calibri"/>
              </a:rPr>
              <a:t>Lancet</a:t>
            </a:r>
            <a:r>
              <a:rPr lang="en" sz="1600" b="0" i="0" u="none" strike="noStrike" cap="none" dirty="0">
                <a:solidFill>
                  <a:srgbClr val="70B548"/>
                </a:solidFill>
                <a:latin typeface="Calibri"/>
                <a:ea typeface="Calibri"/>
                <a:cs typeface="Calibri"/>
                <a:sym typeface="Calibri"/>
              </a:rPr>
              <a:t>, 2021</a:t>
            </a:r>
            <a:endParaRPr sz="2000" b="0" i="0" u="none" strike="noStrike" cap="none" dirty="0">
              <a:solidFill>
                <a:srgbClr val="70B548"/>
              </a:solidFill>
              <a:latin typeface="Calibri"/>
              <a:ea typeface="Calibri"/>
              <a:cs typeface="Calibri"/>
              <a:sym typeface="Calibri"/>
            </a:endParaRPr>
          </a:p>
        </p:txBody>
      </p:sp>
      <p:pic>
        <p:nvPicPr>
          <p:cNvPr id="270" name="Google Shape;270;p55"/>
          <p:cNvPicPr preferRelativeResize="0"/>
          <p:nvPr/>
        </p:nvPicPr>
        <p:blipFill rotWithShape="1">
          <a:blip r:embed="rId3">
            <a:alphaModFix/>
          </a:blip>
          <a:srcRect l="23636" r="920"/>
          <a:stretch/>
        </p:blipFill>
        <p:spPr>
          <a:xfrm>
            <a:off x="-100" y="0"/>
            <a:ext cx="5824300" cy="5143501"/>
          </a:xfrm>
          <a:prstGeom prst="rect">
            <a:avLst/>
          </a:prstGeom>
          <a:noFill/>
          <a:ln>
            <a:noFill/>
          </a:ln>
        </p:spPr>
      </p:pic>
      <p:sp>
        <p:nvSpPr>
          <p:cNvPr id="271" name="Google Shape;271;p55"/>
          <p:cNvSpPr/>
          <p:nvPr/>
        </p:nvSpPr>
        <p:spPr>
          <a:xfrm>
            <a:off x="-100" y="4956900"/>
            <a:ext cx="9144000" cy="186600"/>
          </a:xfrm>
          <a:prstGeom prst="rect">
            <a:avLst/>
          </a:prstGeom>
          <a:solidFill>
            <a:srgbClr val="70B548"/>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72" name="Google Shape;272;p55"/>
          <p:cNvSpPr/>
          <p:nvPr/>
        </p:nvSpPr>
        <p:spPr>
          <a:xfrm>
            <a:off x="7662150" y="0"/>
            <a:ext cx="1481700" cy="186600"/>
          </a:xfrm>
          <a:prstGeom prst="rect">
            <a:avLst/>
          </a:prstGeom>
          <a:solidFill>
            <a:srgbClr val="70B548"/>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73" name="Google Shape;273;p55"/>
          <p:cNvSpPr txBox="1"/>
          <p:nvPr/>
        </p:nvSpPr>
        <p:spPr>
          <a:xfrm rot="-5400000">
            <a:off x="-1108369" y="1155681"/>
            <a:ext cx="2524337" cy="307800"/>
          </a:xfrm>
          <a:prstGeom prst="rect">
            <a:avLst/>
          </a:prstGeom>
          <a:noFill/>
          <a:ln>
            <a:noFill/>
          </a:ln>
        </p:spPr>
        <p:txBody>
          <a:bodyPr spcFirstLastPara="1" wrap="square" lIns="91425" tIns="91425" rIns="91425" bIns="91425" rtlCol="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s" sz="800" b="0" i="0" u="none" strike="noStrike" cap="none" dirty="0">
                <a:solidFill>
                  <a:srgbClr val="EDDFD1"/>
                </a:solidFill>
                <a:highlight>
                  <a:srgbClr val="21140C"/>
                </a:highlight>
                <a:latin typeface="Mulish"/>
                <a:ea typeface="Mulish"/>
                <a:cs typeface="Mulish"/>
                <a:sym typeface="Mulish"/>
              </a:rPr>
              <a:t>Fotografía de </a:t>
            </a:r>
            <a:r>
              <a:rPr lang="es" sz="800" dirty="0">
                <a:solidFill>
                  <a:srgbClr val="EDDFD1"/>
                </a:solidFill>
                <a:highlight>
                  <a:srgbClr val="21140C"/>
                </a:highlight>
                <a:latin typeface="Mulish"/>
                <a:ea typeface="Mulish"/>
                <a:cs typeface="Mulish"/>
                <a:sym typeface="Mulish"/>
              </a:rPr>
              <a:t>UNICEF en Indonesia / Iwan Hasan</a:t>
            </a:r>
            <a:endParaRPr sz="800" b="0" i="0" u="none" strike="noStrike" cap="none" dirty="0">
              <a:solidFill>
                <a:srgbClr val="EDDFD1"/>
              </a:solidFill>
              <a:highlight>
                <a:srgbClr val="21140C"/>
              </a:highlight>
              <a:latin typeface="Mulish"/>
              <a:ea typeface="Mulish"/>
              <a:cs typeface="Mulish"/>
              <a:sym typeface="Mulish"/>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6"/>
        <p:cNvGrpSpPr/>
        <p:nvPr/>
      </p:nvGrpSpPr>
      <p:grpSpPr>
        <a:xfrm>
          <a:off x="0" y="0"/>
          <a:ext cx="0" cy="0"/>
          <a:chOff x="0" y="0"/>
          <a:chExt cx="0" cy="0"/>
        </a:xfrm>
      </p:grpSpPr>
      <p:sp>
        <p:nvSpPr>
          <p:cNvPr id="1057" name="Google Shape;1057;p118"/>
          <p:cNvSpPr/>
          <p:nvPr/>
        </p:nvSpPr>
        <p:spPr>
          <a:xfrm>
            <a:off x="12125" y="0"/>
            <a:ext cx="9144000" cy="1856100"/>
          </a:xfrm>
          <a:prstGeom prst="rect">
            <a:avLst/>
          </a:prstGeom>
          <a:solidFill>
            <a:srgbClr val="70B54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dirty="0"/>
          </a:p>
        </p:txBody>
      </p:sp>
      <p:sp>
        <p:nvSpPr>
          <p:cNvPr id="1058" name="Google Shape;1058;p118"/>
          <p:cNvSpPr txBox="1"/>
          <p:nvPr/>
        </p:nvSpPr>
        <p:spPr>
          <a:xfrm>
            <a:off x="599250" y="1103250"/>
            <a:ext cx="7945500" cy="5541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 sz="1200" b="1" i="0" u="none" strike="noStrike" cap="none">
                <a:solidFill>
                  <a:schemeClr val="lt1"/>
                </a:solidFill>
                <a:latin typeface="Nunito"/>
                <a:ea typeface="Nunito"/>
                <a:cs typeface="Nunito"/>
                <a:sym typeface="Nunito"/>
              </a:rPr>
              <a:t>Recomendacioón de </a:t>
            </a:r>
            <a:r>
              <a:rPr lang="en" sz="1200" b="1" i="1" u="none" strike="noStrike" cap="none">
                <a:solidFill>
                  <a:schemeClr val="lt1"/>
                </a:solidFill>
                <a:latin typeface="Nunito"/>
                <a:ea typeface="Nunito"/>
                <a:cs typeface="Nunito"/>
                <a:sym typeface="Nunito"/>
              </a:rPr>
              <a:t>The Lancet:</a:t>
            </a:r>
            <a:r>
              <a:rPr lang="es" sz="1200" b="0" i="0" u="none" strike="noStrike" cap="none">
                <a:solidFill>
                  <a:schemeClr val="lt1"/>
                </a:solidFill>
                <a:latin typeface="Nunito"/>
                <a:ea typeface="Nunito"/>
                <a:cs typeface="Nunito"/>
                <a:sym typeface="Nunito"/>
              </a:rPr>
              <a:t> Diseñar una estrategia nacional de pruebas de diagnóstico, basada en una red integrada dividida por niveles, que incluya una lista de pruebas esenciales con base empírica, con un subgrupo específico para la cobertura universal de salud</a:t>
            </a:r>
            <a:endParaRPr sz="1200" b="0" i="0" u="none" strike="noStrike" cap="none" dirty="0">
              <a:solidFill>
                <a:schemeClr val="lt1"/>
              </a:solidFill>
              <a:latin typeface="Nunito"/>
              <a:ea typeface="Nunito"/>
              <a:cs typeface="Nunito"/>
              <a:sym typeface="Nunito"/>
            </a:endParaRPr>
          </a:p>
        </p:txBody>
      </p:sp>
      <p:sp>
        <p:nvSpPr>
          <p:cNvPr id="1059" name="Google Shape;1059;p118"/>
          <p:cNvSpPr txBox="1"/>
          <p:nvPr/>
        </p:nvSpPr>
        <p:spPr>
          <a:xfrm>
            <a:off x="599250" y="450475"/>
            <a:ext cx="7360500"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5300"/>
              <a:buFont typeface="Arial"/>
              <a:buNone/>
            </a:pPr>
            <a:r>
              <a:rPr lang="es" sz="4000" b="0" i="0" u="none" strike="noStrike" cap="none" dirty="0">
                <a:solidFill>
                  <a:schemeClr val="lt1"/>
                </a:solidFill>
                <a:latin typeface="Mulish Black"/>
                <a:ea typeface="Mulish Black"/>
                <a:cs typeface="Mulish Black"/>
                <a:sym typeface="Mulish Black"/>
              </a:rPr>
              <a:t>Estrategia nacional</a:t>
            </a:r>
            <a:endParaRPr sz="4000" b="0" i="0" u="none" strike="noStrike" cap="none" dirty="0">
              <a:solidFill>
                <a:schemeClr val="lt1"/>
              </a:solidFill>
              <a:latin typeface="Mulish Black"/>
              <a:ea typeface="Mulish Black"/>
              <a:cs typeface="Mulish Black"/>
              <a:sym typeface="Mulish Black"/>
            </a:endParaRPr>
          </a:p>
        </p:txBody>
      </p:sp>
      <p:sp>
        <p:nvSpPr>
          <p:cNvPr id="1060" name="Google Shape;1060;p118"/>
          <p:cNvSpPr/>
          <p:nvPr/>
        </p:nvSpPr>
        <p:spPr>
          <a:xfrm>
            <a:off x="599243" y="-533600"/>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61" name="Google Shape;1061;p118"/>
          <p:cNvSpPr/>
          <p:nvPr/>
        </p:nvSpPr>
        <p:spPr>
          <a:xfrm>
            <a:off x="3319800"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62" name="Google Shape;1062;p118"/>
          <p:cNvSpPr/>
          <p:nvPr/>
        </p:nvSpPr>
        <p:spPr>
          <a:xfrm>
            <a:off x="6040356"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aphicFrame>
        <p:nvGraphicFramePr>
          <p:cNvPr id="1063" name="Google Shape;1063;p118"/>
          <p:cNvGraphicFramePr/>
          <p:nvPr/>
        </p:nvGraphicFramePr>
        <p:xfrm>
          <a:off x="599250" y="2118325"/>
          <a:ext cx="7945500" cy="2501150"/>
        </p:xfrm>
        <a:graphic>
          <a:graphicData uri="http://schemas.openxmlformats.org/drawingml/2006/table">
            <a:tbl>
              <a:tblPr>
                <a:noFill/>
                <a:tableStyleId>{BCED1A94-057D-42AA-AC53-0AC0C8C81540}</a:tableStyleId>
              </a:tblPr>
              <a:tblGrid>
                <a:gridCol w="2648500">
                  <a:extLst>
                    <a:ext uri="{9D8B030D-6E8A-4147-A177-3AD203B41FA5}">
                      <a16:colId xmlns:a16="http://schemas.microsoft.com/office/drawing/2014/main" val="20000"/>
                    </a:ext>
                  </a:extLst>
                </a:gridCol>
                <a:gridCol w="2648500">
                  <a:extLst>
                    <a:ext uri="{9D8B030D-6E8A-4147-A177-3AD203B41FA5}">
                      <a16:colId xmlns:a16="http://schemas.microsoft.com/office/drawing/2014/main" val="20001"/>
                    </a:ext>
                  </a:extLst>
                </a:gridCol>
                <a:gridCol w="2648500">
                  <a:extLst>
                    <a:ext uri="{9D8B030D-6E8A-4147-A177-3AD203B41FA5}">
                      <a16:colId xmlns:a16="http://schemas.microsoft.com/office/drawing/2014/main" val="20002"/>
                    </a:ext>
                  </a:extLst>
                </a:gridCol>
              </a:tblGrid>
              <a:tr h="641900">
                <a:tc>
                  <a:txBody>
                    <a:bodyPr/>
                    <a:lstStyle/>
                    <a:p>
                      <a:pPr marL="0" marR="0" lvl="0" indent="0" algn="ctr" rtl="0">
                        <a:lnSpc>
                          <a:spcPct val="100000"/>
                        </a:lnSpc>
                        <a:spcBef>
                          <a:spcPts val="0"/>
                        </a:spcBef>
                        <a:spcAft>
                          <a:spcPts val="0"/>
                        </a:spcAft>
                        <a:buClr>
                          <a:srgbClr val="000000"/>
                        </a:buClr>
                        <a:buSzPts val="1400"/>
                        <a:buFont typeface="Arial"/>
                        <a:buNone/>
                      </a:pPr>
                      <a:r>
                        <a:rPr lang="es" sz="1400" b="1" u="none" strike="noStrike" cap="none">
                          <a:solidFill>
                            <a:srgbClr val="21140C"/>
                          </a:solidFill>
                          <a:latin typeface="Nunito"/>
                          <a:ea typeface="Nunito"/>
                          <a:cs typeface="Nunito"/>
                          <a:sym typeface="Nunito"/>
                        </a:rPr>
                        <a:t>¿Qué podemos hacer entre los próximos 3 y 6 meses?</a:t>
                      </a:r>
                      <a:endParaRPr sz="1400" b="1" u="none" strike="noStrike" cap="none" dirty="0">
                        <a:solidFill>
                          <a:srgbClr val="21140C"/>
                        </a:solidFill>
                        <a:latin typeface="Nunito"/>
                        <a:ea typeface="Nunito"/>
                        <a:cs typeface="Nunito"/>
                        <a:sym typeface="Nunito"/>
                      </a:endParaRPr>
                    </a:p>
                  </a:txBody>
                  <a:tcPr marL="91425" marR="91425" marT="91425" marB="91425">
                    <a:lnL w="19050" cap="flat" cmpd="sng">
                      <a:solidFill>
                        <a:srgbClr val="70B548">
                          <a:alpha val="0"/>
                        </a:srgbClr>
                      </a:solidFill>
                      <a:prstDash val="solid"/>
                      <a:round/>
                      <a:headEnd type="none" w="sm" len="sm"/>
                      <a:tailEnd type="none" w="sm" len="sm"/>
                    </a:lnL>
                    <a:lnR w="19050" cap="flat" cmpd="sng">
                      <a:solidFill>
                        <a:srgbClr val="70B548"/>
                      </a:solidFill>
                      <a:prstDash val="solid"/>
                      <a:round/>
                      <a:headEnd type="none" w="sm" len="sm"/>
                      <a:tailEnd type="none" w="sm" len="sm"/>
                    </a:lnR>
                    <a:lnT w="19050" cap="flat" cmpd="sng">
                      <a:solidFill>
                        <a:srgbClr val="70B548">
                          <a:alpha val="0"/>
                        </a:srgbClr>
                      </a:solidFill>
                      <a:prstDash val="solid"/>
                      <a:round/>
                      <a:headEnd type="none" w="sm" len="sm"/>
                      <a:tailEnd type="none" w="sm" len="sm"/>
                    </a:lnT>
                    <a:lnB w="19050" cap="flat" cmpd="sng">
                      <a:solidFill>
                        <a:srgbClr val="70B548"/>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 sz="1400" b="1" u="none" strike="noStrike" cap="none">
                          <a:solidFill>
                            <a:srgbClr val="21140C"/>
                          </a:solidFill>
                          <a:latin typeface="Nunito"/>
                          <a:ea typeface="Nunito"/>
                          <a:cs typeface="Nunito"/>
                          <a:sym typeface="Nunito"/>
                        </a:rPr>
                        <a:t>¿Qué podemos hacer durante </a:t>
                      </a:r>
                      <a:endParaRPr sz="1400" b="1" u="none" strike="noStrike" cap="none" dirty="0">
                        <a:solidFill>
                          <a:srgbClr val="21140C"/>
                        </a:solidFill>
                        <a:latin typeface="Nunito"/>
                        <a:ea typeface="Nunito"/>
                        <a:cs typeface="Nunito"/>
                        <a:sym typeface="Nunito"/>
                      </a:endParaRPr>
                    </a:p>
                    <a:p>
                      <a:pPr marL="0" marR="0" lvl="0" indent="0" algn="ctr" rtl="0">
                        <a:lnSpc>
                          <a:spcPct val="100000"/>
                        </a:lnSpc>
                        <a:spcBef>
                          <a:spcPts val="0"/>
                        </a:spcBef>
                        <a:spcAft>
                          <a:spcPts val="0"/>
                        </a:spcAft>
                        <a:buClr>
                          <a:srgbClr val="000000"/>
                        </a:buClr>
                        <a:buSzPts val="1400"/>
                        <a:buFont typeface="Arial"/>
                        <a:buNone/>
                      </a:pPr>
                      <a:r>
                        <a:rPr lang="es" sz="1400" b="1" u="none" strike="noStrike" cap="none">
                          <a:solidFill>
                            <a:srgbClr val="21140C"/>
                          </a:solidFill>
                          <a:latin typeface="Nunito"/>
                          <a:ea typeface="Nunito"/>
                          <a:cs typeface="Nunito"/>
                          <a:sym typeface="Nunito"/>
                        </a:rPr>
                        <a:t>el próximo año?</a:t>
                      </a:r>
                      <a:endParaRPr sz="1400" b="1" u="none" strike="noStrike" cap="none" dirty="0">
                        <a:solidFill>
                          <a:srgbClr val="21140C"/>
                        </a:solidFill>
                        <a:latin typeface="Nunito"/>
                        <a:ea typeface="Nunito"/>
                        <a:cs typeface="Nunito"/>
                        <a:sym typeface="Nunito"/>
                      </a:endParaRPr>
                    </a:p>
                  </a:txBody>
                  <a:tcPr marL="91425" marR="91425" marT="91425" marB="91425">
                    <a:lnL w="19050" cap="flat" cmpd="sng">
                      <a:solidFill>
                        <a:srgbClr val="70B548"/>
                      </a:solidFill>
                      <a:prstDash val="solid"/>
                      <a:round/>
                      <a:headEnd type="none" w="sm" len="sm"/>
                      <a:tailEnd type="none" w="sm" len="sm"/>
                    </a:lnL>
                    <a:lnR w="19050" cap="flat" cmpd="sng">
                      <a:solidFill>
                        <a:srgbClr val="70B548"/>
                      </a:solidFill>
                      <a:prstDash val="solid"/>
                      <a:round/>
                      <a:headEnd type="none" w="sm" len="sm"/>
                      <a:tailEnd type="none" w="sm" len="sm"/>
                    </a:lnR>
                    <a:lnT w="19050" cap="flat" cmpd="sng">
                      <a:solidFill>
                        <a:srgbClr val="70B548">
                          <a:alpha val="0"/>
                        </a:srgbClr>
                      </a:solidFill>
                      <a:prstDash val="solid"/>
                      <a:round/>
                      <a:headEnd type="none" w="sm" len="sm"/>
                      <a:tailEnd type="none" w="sm" len="sm"/>
                    </a:lnT>
                    <a:lnB w="19050" cap="flat" cmpd="sng">
                      <a:solidFill>
                        <a:srgbClr val="70B548"/>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 sz="1400" b="1" u="none" strike="noStrike" cap="none">
                          <a:solidFill>
                            <a:srgbClr val="21140C"/>
                          </a:solidFill>
                          <a:latin typeface="Nunito"/>
                          <a:ea typeface="Nunito"/>
                          <a:cs typeface="Nunito"/>
                          <a:sym typeface="Nunito"/>
                        </a:rPr>
                        <a:t>¿Qué podemos hacer durante </a:t>
                      </a:r>
                      <a:endParaRPr sz="1400" b="1" u="none" strike="noStrike" cap="none" dirty="0">
                        <a:solidFill>
                          <a:srgbClr val="21140C"/>
                        </a:solidFill>
                        <a:latin typeface="Nunito"/>
                        <a:ea typeface="Nunito"/>
                        <a:cs typeface="Nunito"/>
                        <a:sym typeface="Nunito"/>
                      </a:endParaRPr>
                    </a:p>
                    <a:p>
                      <a:pPr marL="0" marR="0" lvl="0" indent="0" algn="ctr" rtl="0">
                        <a:lnSpc>
                          <a:spcPct val="100000"/>
                        </a:lnSpc>
                        <a:spcBef>
                          <a:spcPts val="0"/>
                        </a:spcBef>
                        <a:spcAft>
                          <a:spcPts val="0"/>
                        </a:spcAft>
                        <a:buClr>
                          <a:srgbClr val="000000"/>
                        </a:buClr>
                        <a:buSzPts val="1400"/>
                        <a:buFont typeface="Arial"/>
                        <a:buNone/>
                      </a:pPr>
                      <a:r>
                        <a:rPr lang="es" sz="1400" b="1" u="none" strike="noStrike" cap="none">
                          <a:solidFill>
                            <a:srgbClr val="21140C"/>
                          </a:solidFill>
                          <a:latin typeface="Nunito"/>
                          <a:ea typeface="Nunito"/>
                          <a:cs typeface="Nunito"/>
                          <a:sym typeface="Nunito"/>
                        </a:rPr>
                        <a:t>los próximos cinco años?</a:t>
                      </a:r>
                      <a:endParaRPr sz="1400" b="1" u="none" strike="noStrike" cap="none" dirty="0">
                        <a:solidFill>
                          <a:srgbClr val="21140C"/>
                        </a:solidFill>
                        <a:latin typeface="Nunito"/>
                        <a:ea typeface="Nunito"/>
                        <a:cs typeface="Nunito"/>
                        <a:sym typeface="Nunito"/>
                      </a:endParaRPr>
                    </a:p>
                  </a:txBody>
                  <a:tcPr marL="91425" marR="91425" marT="91425" marB="91425">
                    <a:lnL w="19050" cap="flat" cmpd="sng">
                      <a:solidFill>
                        <a:srgbClr val="70B548"/>
                      </a:solidFill>
                      <a:prstDash val="solid"/>
                      <a:round/>
                      <a:headEnd type="none" w="sm" len="sm"/>
                      <a:tailEnd type="none" w="sm" len="sm"/>
                    </a:lnL>
                    <a:lnR w="19050" cap="flat" cmpd="sng">
                      <a:solidFill>
                        <a:srgbClr val="70B548">
                          <a:alpha val="0"/>
                        </a:srgbClr>
                      </a:solidFill>
                      <a:prstDash val="solid"/>
                      <a:round/>
                      <a:headEnd type="none" w="sm" len="sm"/>
                      <a:tailEnd type="none" w="sm" len="sm"/>
                    </a:lnR>
                    <a:lnT w="19050" cap="flat" cmpd="sng">
                      <a:solidFill>
                        <a:srgbClr val="70B548">
                          <a:alpha val="0"/>
                        </a:srgbClr>
                      </a:solidFill>
                      <a:prstDash val="solid"/>
                      <a:round/>
                      <a:headEnd type="none" w="sm" len="sm"/>
                      <a:tailEnd type="none" w="sm" len="sm"/>
                    </a:lnT>
                    <a:lnB w="19050" cap="flat" cmpd="sng">
                      <a:solidFill>
                        <a:srgbClr val="70B548"/>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rgbClr val="21140C"/>
                        </a:solidFill>
                        <a:latin typeface="Nunito"/>
                        <a:ea typeface="Nunito"/>
                        <a:cs typeface="Nunito"/>
                        <a:sym typeface="Nunito"/>
                      </a:endParaRPr>
                    </a:p>
                  </a:txBody>
                  <a:tcPr marL="91425" marR="91425" marT="91425" marB="91425">
                    <a:lnL w="19050" cap="flat" cmpd="sng">
                      <a:solidFill>
                        <a:srgbClr val="70B548">
                          <a:alpha val="0"/>
                        </a:srgbClr>
                      </a:solidFill>
                      <a:prstDash val="solid"/>
                      <a:round/>
                      <a:headEnd type="none" w="sm" len="sm"/>
                      <a:tailEnd type="none" w="sm" len="sm"/>
                    </a:lnL>
                    <a:lnR w="19050" cap="flat" cmpd="sng">
                      <a:solidFill>
                        <a:srgbClr val="70B548"/>
                      </a:solidFill>
                      <a:prstDash val="solid"/>
                      <a:round/>
                      <a:headEnd type="none" w="sm" len="sm"/>
                      <a:tailEnd type="none" w="sm" len="sm"/>
                    </a:lnR>
                    <a:lnT w="19050" cap="flat" cmpd="sng">
                      <a:solidFill>
                        <a:srgbClr val="70B548"/>
                      </a:solidFill>
                      <a:prstDash val="solid"/>
                      <a:round/>
                      <a:headEnd type="none" w="sm" len="sm"/>
                      <a:tailEnd type="none" w="sm" len="sm"/>
                    </a:lnT>
                    <a:lnB w="19050" cap="flat" cmpd="sng">
                      <a:solidFill>
                        <a:srgbClr val="70B548">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txBody>
                  <a:tcPr marL="91425" marR="91425" marT="91425" marB="91425">
                    <a:lnL w="19050" cap="flat" cmpd="sng">
                      <a:solidFill>
                        <a:srgbClr val="70B548"/>
                      </a:solidFill>
                      <a:prstDash val="solid"/>
                      <a:round/>
                      <a:headEnd type="none" w="sm" len="sm"/>
                      <a:tailEnd type="none" w="sm" len="sm"/>
                    </a:lnL>
                    <a:lnR w="19050" cap="flat" cmpd="sng">
                      <a:solidFill>
                        <a:srgbClr val="70B548"/>
                      </a:solidFill>
                      <a:prstDash val="solid"/>
                      <a:round/>
                      <a:headEnd type="none" w="sm" len="sm"/>
                      <a:tailEnd type="none" w="sm" len="sm"/>
                    </a:lnR>
                    <a:lnT w="19050" cap="flat" cmpd="sng">
                      <a:solidFill>
                        <a:srgbClr val="70B548"/>
                      </a:solidFill>
                      <a:prstDash val="solid"/>
                      <a:round/>
                      <a:headEnd type="none" w="sm" len="sm"/>
                      <a:tailEnd type="none" w="sm" len="sm"/>
                    </a:lnT>
                    <a:lnB w="19050" cap="flat" cmpd="sng">
                      <a:solidFill>
                        <a:srgbClr val="70B548">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txBody>
                  <a:tcPr marL="91425" marR="91425" marT="91425" marB="91425">
                    <a:lnL w="19050" cap="flat" cmpd="sng">
                      <a:solidFill>
                        <a:srgbClr val="70B548"/>
                      </a:solidFill>
                      <a:prstDash val="solid"/>
                      <a:round/>
                      <a:headEnd type="none" w="sm" len="sm"/>
                      <a:tailEnd type="none" w="sm" len="sm"/>
                    </a:lnL>
                    <a:lnR w="19050" cap="flat" cmpd="sng">
                      <a:solidFill>
                        <a:srgbClr val="70B548">
                          <a:alpha val="0"/>
                        </a:srgbClr>
                      </a:solidFill>
                      <a:prstDash val="solid"/>
                      <a:round/>
                      <a:headEnd type="none" w="sm" len="sm"/>
                      <a:tailEnd type="none" w="sm" len="sm"/>
                    </a:lnR>
                    <a:lnT w="19050" cap="flat" cmpd="sng">
                      <a:solidFill>
                        <a:srgbClr val="70B548"/>
                      </a:solidFill>
                      <a:prstDash val="solid"/>
                      <a:round/>
                      <a:headEnd type="none" w="sm" len="sm"/>
                      <a:tailEnd type="none" w="sm" len="sm"/>
                    </a:lnT>
                    <a:lnB w="19050" cap="flat" cmpd="sng">
                      <a:solidFill>
                        <a:srgbClr val="70B548">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064" name="Google Shape;1064;p118"/>
          <p:cNvSpPr/>
          <p:nvPr/>
        </p:nvSpPr>
        <p:spPr>
          <a:xfrm>
            <a:off x="-100" y="4956900"/>
            <a:ext cx="9144000" cy="186600"/>
          </a:xfrm>
          <a:prstGeom prst="rect">
            <a:avLst/>
          </a:prstGeom>
          <a:solidFill>
            <a:srgbClr val="70B548"/>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70B548"/>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68"/>
        <p:cNvGrpSpPr/>
        <p:nvPr/>
      </p:nvGrpSpPr>
      <p:grpSpPr>
        <a:xfrm>
          <a:off x="0" y="0"/>
          <a:ext cx="0" cy="0"/>
          <a:chOff x="0" y="0"/>
          <a:chExt cx="0" cy="0"/>
        </a:xfrm>
      </p:grpSpPr>
      <p:graphicFrame>
        <p:nvGraphicFramePr>
          <p:cNvPr id="1069" name="Google Shape;1069;p119"/>
          <p:cNvGraphicFramePr/>
          <p:nvPr/>
        </p:nvGraphicFramePr>
        <p:xfrm>
          <a:off x="599150" y="2118325"/>
          <a:ext cx="7945500" cy="2501150"/>
        </p:xfrm>
        <a:graphic>
          <a:graphicData uri="http://schemas.openxmlformats.org/drawingml/2006/table">
            <a:tbl>
              <a:tblPr>
                <a:noFill/>
                <a:tableStyleId>{BCED1A94-057D-42AA-AC53-0AC0C8C81540}</a:tableStyleId>
              </a:tblPr>
              <a:tblGrid>
                <a:gridCol w="2648500">
                  <a:extLst>
                    <a:ext uri="{9D8B030D-6E8A-4147-A177-3AD203B41FA5}">
                      <a16:colId xmlns:a16="http://schemas.microsoft.com/office/drawing/2014/main" val="20000"/>
                    </a:ext>
                  </a:extLst>
                </a:gridCol>
                <a:gridCol w="2648500">
                  <a:extLst>
                    <a:ext uri="{9D8B030D-6E8A-4147-A177-3AD203B41FA5}">
                      <a16:colId xmlns:a16="http://schemas.microsoft.com/office/drawing/2014/main" val="20001"/>
                    </a:ext>
                  </a:extLst>
                </a:gridCol>
                <a:gridCol w="2648500">
                  <a:extLst>
                    <a:ext uri="{9D8B030D-6E8A-4147-A177-3AD203B41FA5}">
                      <a16:colId xmlns:a16="http://schemas.microsoft.com/office/drawing/2014/main" val="20002"/>
                    </a:ext>
                  </a:extLst>
                </a:gridCol>
              </a:tblGrid>
              <a:tr h="641900">
                <a:tc>
                  <a:txBody>
                    <a:bodyPr/>
                    <a:lstStyle/>
                    <a:p>
                      <a:pPr marL="0" lvl="0" indent="0" algn="ctr" rtl="0">
                        <a:spcBef>
                          <a:spcPts val="0"/>
                        </a:spcBef>
                        <a:spcAft>
                          <a:spcPts val="0"/>
                        </a:spcAft>
                        <a:buClr>
                          <a:schemeClr val="dk1"/>
                        </a:buClr>
                        <a:buSzPts val="1100"/>
                        <a:buFont typeface="Arial"/>
                        <a:buNone/>
                      </a:pPr>
                      <a:r>
                        <a:rPr lang="es" b="1">
                          <a:solidFill>
                            <a:srgbClr val="21140C"/>
                          </a:solidFill>
                          <a:latin typeface="Nunito"/>
                          <a:ea typeface="Nunito"/>
                          <a:cs typeface="Nunito"/>
                          <a:sym typeface="Nunito"/>
                        </a:rPr>
                        <a:t>¿Cuáles son los obstáculos?</a:t>
                      </a:r>
                      <a:endParaRPr b="1" dirty="0">
                        <a:solidFill>
                          <a:srgbClr val="21140C"/>
                        </a:solidFill>
                        <a:latin typeface="Nunito"/>
                        <a:ea typeface="Nunito"/>
                        <a:cs typeface="Nunito"/>
                        <a:sym typeface="Nunito"/>
                      </a:endParaRPr>
                    </a:p>
                  </a:txBody>
                  <a:tcPr marL="91425" marR="91425" marT="91425" marB="91425">
                    <a:lnL w="19050" cap="flat" cmpd="sng">
                      <a:solidFill>
                        <a:srgbClr val="70B548">
                          <a:alpha val="0"/>
                        </a:srgbClr>
                      </a:solidFill>
                      <a:prstDash val="solid"/>
                      <a:round/>
                      <a:headEnd type="none" w="sm" len="sm"/>
                      <a:tailEnd type="none" w="sm" len="sm"/>
                    </a:lnL>
                    <a:lnR w="19050" cap="flat" cmpd="sng">
                      <a:solidFill>
                        <a:srgbClr val="70B548"/>
                      </a:solidFill>
                      <a:prstDash val="solid"/>
                      <a:round/>
                      <a:headEnd type="none" w="sm" len="sm"/>
                      <a:tailEnd type="none" w="sm" len="sm"/>
                    </a:lnR>
                    <a:lnT w="19050" cap="flat" cmpd="sng">
                      <a:solidFill>
                        <a:srgbClr val="70B548">
                          <a:alpha val="0"/>
                        </a:srgbClr>
                      </a:solidFill>
                      <a:prstDash val="solid"/>
                      <a:round/>
                      <a:headEnd type="none" w="sm" len="sm"/>
                      <a:tailEnd type="none" w="sm" len="sm"/>
                    </a:lnT>
                    <a:lnB w="19050" cap="flat" cmpd="sng">
                      <a:solidFill>
                        <a:srgbClr val="70B548"/>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s" b="1">
                          <a:solidFill>
                            <a:srgbClr val="21140C"/>
                          </a:solidFill>
                          <a:latin typeface="Nunito"/>
                          <a:ea typeface="Nunito"/>
                          <a:cs typeface="Nunito"/>
                          <a:sym typeface="Nunito"/>
                        </a:rPr>
                        <a:t>¿Cuáles son algunos de los asociados clave?</a:t>
                      </a:r>
                      <a:endParaRPr b="1" dirty="0">
                        <a:solidFill>
                          <a:srgbClr val="21140C"/>
                        </a:solidFill>
                        <a:latin typeface="Nunito"/>
                        <a:ea typeface="Nunito"/>
                        <a:cs typeface="Nunito"/>
                        <a:sym typeface="Nunito"/>
                      </a:endParaRPr>
                    </a:p>
                  </a:txBody>
                  <a:tcPr marL="91425" marR="91425" marT="91425" marB="91425">
                    <a:lnL w="19050" cap="flat" cmpd="sng">
                      <a:solidFill>
                        <a:srgbClr val="70B548"/>
                      </a:solidFill>
                      <a:prstDash val="solid"/>
                      <a:round/>
                      <a:headEnd type="none" w="sm" len="sm"/>
                      <a:tailEnd type="none" w="sm" len="sm"/>
                    </a:lnL>
                    <a:lnR w="19050" cap="flat" cmpd="sng">
                      <a:solidFill>
                        <a:srgbClr val="70B548"/>
                      </a:solidFill>
                      <a:prstDash val="solid"/>
                      <a:round/>
                      <a:headEnd type="none" w="sm" len="sm"/>
                      <a:tailEnd type="none" w="sm" len="sm"/>
                    </a:lnR>
                    <a:lnT w="19050" cap="flat" cmpd="sng">
                      <a:solidFill>
                        <a:srgbClr val="70B548">
                          <a:alpha val="0"/>
                        </a:srgbClr>
                      </a:solidFill>
                      <a:prstDash val="solid"/>
                      <a:round/>
                      <a:headEnd type="none" w="sm" len="sm"/>
                      <a:tailEnd type="none" w="sm" len="sm"/>
                    </a:lnT>
                    <a:lnB w="19050" cap="flat" cmpd="sng">
                      <a:solidFill>
                        <a:srgbClr val="70B548"/>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s" b="1">
                          <a:solidFill>
                            <a:srgbClr val="21140C"/>
                          </a:solidFill>
                          <a:latin typeface="Nunito"/>
                          <a:ea typeface="Nunito"/>
                          <a:cs typeface="Nunito"/>
                          <a:sym typeface="Nunito"/>
                        </a:rPr>
                        <a:t>¿Qué recursos se necesitan?</a:t>
                      </a:r>
                      <a:endParaRPr b="1" dirty="0">
                        <a:solidFill>
                          <a:srgbClr val="21140C"/>
                        </a:solidFill>
                        <a:latin typeface="Nunito"/>
                        <a:ea typeface="Nunito"/>
                        <a:cs typeface="Nunito"/>
                        <a:sym typeface="Nunito"/>
                      </a:endParaRPr>
                    </a:p>
                  </a:txBody>
                  <a:tcPr marL="91425" marR="91425" marT="91425" marB="91425">
                    <a:lnL w="19050" cap="flat" cmpd="sng">
                      <a:solidFill>
                        <a:srgbClr val="70B548"/>
                      </a:solidFill>
                      <a:prstDash val="solid"/>
                      <a:round/>
                      <a:headEnd type="none" w="sm" len="sm"/>
                      <a:tailEnd type="none" w="sm" len="sm"/>
                    </a:lnL>
                    <a:lnR w="19050" cap="flat" cmpd="sng">
                      <a:solidFill>
                        <a:srgbClr val="70B548">
                          <a:alpha val="0"/>
                        </a:srgbClr>
                      </a:solidFill>
                      <a:prstDash val="solid"/>
                      <a:round/>
                      <a:headEnd type="none" w="sm" len="sm"/>
                      <a:tailEnd type="none" w="sm" len="sm"/>
                    </a:lnR>
                    <a:lnT w="19050" cap="flat" cmpd="sng">
                      <a:solidFill>
                        <a:srgbClr val="70B548">
                          <a:alpha val="0"/>
                        </a:srgbClr>
                      </a:solidFill>
                      <a:prstDash val="solid"/>
                      <a:round/>
                      <a:headEnd type="none" w="sm" len="sm"/>
                      <a:tailEnd type="none" w="sm" len="sm"/>
                    </a:lnT>
                    <a:lnB w="19050" cap="flat" cmpd="sng">
                      <a:solidFill>
                        <a:srgbClr val="70B548"/>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rgbClr val="21140C"/>
                        </a:solidFill>
                        <a:latin typeface="Nunito"/>
                        <a:ea typeface="Nunito"/>
                        <a:cs typeface="Nunito"/>
                        <a:sym typeface="Nunito"/>
                      </a:endParaRPr>
                    </a:p>
                  </a:txBody>
                  <a:tcPr marL="91425" marR="91425" marT="91425" marB="91425">
                    <a:lnL w="19050" cap="flat" cmpd="sng">
                      <a:solidFill>
                        <a:srgbClr val="70B548">
                          <a:alpha val="0"/>
                        </a:srgbClr>
                      </a:solidFill>
                      <a:prstDash val="solid"/>
                      <a:round/>
                      <a:headEnd type="none" w="sm" len="sm"/>
                      <a:tailEnd type="none" w="sm" len="sm"/>
                    </a:lnL>
                    <a:lnR w="19050" cap="flat" cmpd="sng">
                      <a:solidFill>
                        <a:srgbClr val="70B548"/>
                      </a:solidFill>
                      <a:prstDash val="solid"/>
                      <a:round/>
                      <a:headEnd type="none" w="sm" len="sm"/>
                      <a:tailEnd type="none" w="sm" len="sm"/>
                    </a:lnR>
                    <a:lnT w="19050" cap="flat" cmpd="sng">
                      <a:solidFill>
                        <a:srgbClr val="70B548"/>
                      </a:solidFill>
                      <a:prstDash val="solid"/>
                      <a:round/>
                      <a:headEnd type="none" w="sm" len="sm"/>
                      <a:tailEnd type="none" w="sm" len="sm"/>
                    </a:lnT>
                    <a:lnB w="19050" cap="flat" cmpd="sng">
                      <a:solidFill>
                        <a:srgbClr val="70B548">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txBody>
                  <a:tcPr marL="91425" marR="91425" marT="91425" marB="91425">
                    <a:lnL w="19050" cap="flat" cmpd="sng">
                      <a:solidFill>
                        <a:srgbClr val="70B548"/>
                      </a:solidFill>
                      <a:prstDash val="solid"/>
                      <a:round/>
                      <a:headEnd type="none" w="sm" len="sm"/>
                      <a:tailEnd type="none" w="sm" len="sm"/>
                    </a:lnL>
                    <a:lnR w="19050" cap="flat" cmpd="sng">
                      <a:solidFill>
                        <a:srgbClr val="70B548"/>
                      </a:solidFill>
                      <a:prstDash val="solid"/>
                      <a:round/>
                      <a:headEnd type="none" w="sm" len="sm"/>
                      <a:tailEnd type="none" w="sm" len="sm"/>
                    </a:lnR>
                    <a:lnT w="19050" cap="flat" cmpd="sng">
                      <a:solidFill>
                        <a:srgbClr val="70B548"/>
                      </a:solidFill>
                      <a:prstDash val="solid"/>
                      <a:round/>
                      <a:headEnd type="none" w="sm" len="sm"/>
                      <a:tailEnd type="none" w="sm" len="sm"/>
                    </a:lnT>
                    <a:lnB w="19050" cap="flat" cmpd="sng">
                      <a:solidFill>
                        <a:srgbClr val="70B548">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txBody>
                  <a:tcPr marL="91425" marR="91425" marT="91425" marB="91425">
                    <a:lnL w="19050" cap="flat" cmpd="sng">
                      <a:solidFill>
                        <a:srgbClr val="70B548"/>
                      </a:solidFill>
                      <a:prstDash val="solid"/>
                      <a:round/>
                      <a:headEnd type="none" w="sm" len="sm"/>
                      <a:tailEnd type="none" w="sm" len="sm"/>
                    </a:lnL>
                    <a:lnR w="19050" cap="flat" cmpd="sng">
                      <a:solidFill>
                        <a:srgbClr val="70B548">
                          <a:alpha val="0"/>
                        </a:srgbClr>
                      </a:solidFill>
                      <a:prstDash val="solid"/>
                      <a:round/>
                      <a:headEnd type="none" w="sm" len="sm"/>
                      <a:tailEnd type="none" w="sm" len="sm"/>
                    </a:lnR>
                    <a:lnT w="19050" cap="flat" cmpd="sng">
                      <a:solidFill>
                        <a:srgbClr val="70B548"/>
                      </a:solidFill>
                      <a:prstDash val="solid"/>
                      <a:round/>
                      <a:headEnd type="none" w="sm" len="sm"/>
                      <a:tailEnd type="none" w="sm" len="sm"/>
                    </a:lnT>
                    <a:lnB w="19050" cap="flat" cmpd="sng">
                      <a:solidFill>
                        <a:srgbClr val="70B548">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070" name="Google Shape;1070;p119"/>
          <p:cNvSpPr/>
          <p:nvPr/>
        </p:nvSpPr>
        <p:spPr>
          <a:xfrm>
            <a:off x="12125" y="0"/>
            <a:ext cx="9144000" cy="1856100"/>
          </a:xfrm>
          <a:prstGeom prst="rect">
            <a:avLst/>
          </a:prstGeom>
          <a:solidFill>
            <a:srgbClr val="70B54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dirty="0"/>
          </a:p>
        </p:txBody>
      </p:sp>
      <p:sp>
        <p:nvSpPr>
          <p:cNvPr id="1071" name="Google Shape;1071;p119"/>
          <p:cNvSpPr txBox="1"/>
          <p:nvPr/>
        </p:nvSpPr>
        <p:spPr>
          <a:xfrm>
            <a:off x="599250" y="1103250"/>
            <a:ext cx="7945500" cy="5541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 sz="1200" b="1" i="0" u="none" strike="noStrike" cap="none">
                <a:solidFill>
                  <a:schemeClr val="lt1"/>
                </a:solidFill>
                <a:latin typeface="Nunito"/>
                <a:ea typeface="Nunito"/>
                <a:cs typeface="Nunito"/>
                <a:sym typeface="Nunito"/>
              </a:rPr>
              <a:t>Recomendacioón de </a:t>
            </a:r>
            <a:r>
              <a:rPr lang="en" sz="1200" b="1" i="1" u="none" strike="noStrike" cap="none">
                <a:solidFill>
                  <a:schemeClr val="lt1"/>
                </a:solidFill>
                <a:latin typeface="Nunito"/>
                <a:ea typeface="Nunito"/>
                <a:cs typeface="Nunito"/>
                <a:sym typeface="Nunito"/>
              </a:rPr>
              <a:t>The Lancet:</a:t>
            </a:r>
            <a:r>
              <a:rPr lang="es" sz="1200" b="0" i="0" u="none" strike="noStrike" cap="none">
                <a:solidFill>
                  <a:schemeClr val="lt1"/>
                </a:solidFill>
                <a:latin typeface="Nunito"/>
                <a:ea typeface="Nunito"/>
                <a:cs typeface="Nunito"/>
                <a:sym typeface="Nunito"/>
              </a:rPr>
              <a:t> </a:t>
            </a:r>
            <a:r>
              <a:rPr lang="es" sz="1200">
                <a:solidFill>
                  <a:schemeClr val="lt1"/>
                </a:solidFill>
                <a:latin typeface="Nunito"/>
                <a:ea typeface="Nunito"/>
                <a:cs typeface="Nunito"/>
                <a:sym typeface="Nunito"/>
              </a:rPr>
              <a:t>Diseñar una estrategia nacional de pruebas de diagnóstico, basada en una red integrada dividida por niveles, que incluya una lista de pruebas esenciales con base empírica, con un subgrupo específico para la cobertura universal de salud</a:t>
            </a:r>
            <a:endParaRPr sz="1200" b="0" i="0" u="none" strike="noStrike" cap="none" dirty="0">
              <a:solidFill>
                <a:schemeClr val="lt1"/>
              </a:solidFill>
              <a:latin typeface="Nunito"/>
              <a:ea typeface="Nunito"/>
              <a:cs typeface="Nunito"/>
              <a:sym typeface="Nunito"/>
            </a:endParaRPr>
          </a:p>
        </p:txBody>
      </p:sp>
      <p:sp>
        <p:nvSpPr>
          <p:cNvPr id="1072" name="Google Shape;1072;p119"/>
          <p:cNvSpPr txBox="1"/>
          <p:nvPr/>
        </p:nvSpPr>
        <p:spPr>
          <a:xfrm>
            <a:off x="599250" y="450475"/>
            <a:ext cx="7360500"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5300"/>
              <a:buFont typeface="Arial"/>
              <a:buNone/>
            </a:pPr>
            <a:r>
              <a:rPr lang="es" sz="4000" b="0" i="0" u="none" strike="noStrike" cap="none">
                <a:solidFill>
                  <a:schemeClr val="lt1"/>
                </a:solidFill>
                <a:latin typeface="Mulish Black"/>
                <a:ea typeface="Mulish Black"/>
                <a:cs typeface="Mulish Black"/>
                <a:sym typeface="Mulish Black"/>
              </a:rPr>
              <a:t>Estrategia nacional</a:t>
            </a:r>
            <a:endParaRPr sz="4000" b="0" i="0" u="none" strike="noStrike" cap="none" dirty="0">
              <a:solidFill>
                <a:schemeClr val="lt1"/>
              </a:solidFill>
              <a:latin typeface="Mulish Black"/>
              <a:ea typeface="Mulish Black"/>
              <a:cs typeface="Mulish Black"/>
              <a:sym typeface="Mulish Black"/>
            </a:endParaRPr>
          </a:p>
        </p:txBody>
      </p:sp>
      <p:sp>
        <p:nvSpPr>
          <p:cNvPr id="1073" name="Google Shape;1073;p119"/>
          <p:cNvSpPr/>
          <p:nvPr/>
        </p:nvSpPr>
        <p:spPr>
          <a:xfrm>
            <a:off x="599243" y="-533600"/>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74" name="Google Shape;1074;p119"/>
          <p:cNvSpPr/>
          <p:nvPr/>
        </p:nvSpPr>
        <p:spPr>
          <a:xfrm>
            <a:off x="3319800"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75" name="Google Shape;1075;p119"/>
          <p:cNvSpPr/>
          <p:nvPr/>
        </p:nvSpPr>
        <p:spPr>
          <a:xfrm>
            <a:off x="6040356"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76" name="Google Shape;1076;p119"/>
          <p:cNvSpPr/>
          <p:nvPr/>
        </p:nvSpPr>
        <p:spPr>
          <a:xfrm>
            <a:off x="-100" y="4956900"/>
            <a:ext cx="9144000" cy="186600"/>
          </a:xfrm>
          <a:prstGeom prst="rect">
            <a:avLst/>
          </a:prstGeom>
          <a:solidFill>
            <a:srgbClr val="70B548"/>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70B548"/>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80"/>
        <p:cNvGrpSpPr/>
        <p:nvPr/>
      </p:nvGrpSpPr>
      <p:grpSpPr>
        <a:xfrm>
          <a:off x="0" y="0"/>
          <a:ext cx="0" cy="0"/>
          <a:chOff x="0" y="0"/>
          <a:chExt cx="0" cy="0"/>
        </a:xfrm>
      </p:grpSpPr>
      <p:sp>
        <p:nvSpPr>
          <p:cNvPr id="1081" name="Google Shape;1081;p120"/>
          <p:cNvSpPr/>
          <p:nvPr/>
        </p:nvSpPr>
        <p:spPr>
          <a:xfrm>
            <a:off x="12125" y="0"/>
            <a:ext cx="9144000" cy="1856100"/>
          </a:xfrm>
          <a:prstGeom prst="rect">
            <a:avLst/>
          </a:prstGeom>
          <a:solidFill>
            <a:srgbClr val="70B54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dirty="0"/>
          </a:p>
        </p:txBody>
      </p:sp>
      <p:sp>
        <p:nvSpPr>
          <p:cNvPr id="1082" name="Google Shape;1082;p120"/>
          <p:cNvSpPr txBox="1"/>
          <p:nvPr/>
        </p:nvSpPr>
        <p:spPr>
          <a:xfrm>
            <a:off x="517971" y="1208370"/>
            <a:ext cx="7945500" cy="3693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 sz="1200" b="1" i="0" u="none" strike="noStrike" cap="none" dirty="0">
                <a:solidFill>
                  <a:schemeClr val="lt1"/>
                </a:solidFill>
                <a:latin typeface="Nunito"/>
                <a:ea typeface="Nunito"/>
                <a:cs typeface="Nunito"/>
                <a:sym typeface="Nunito"/>
              </a:rPr>
              <a:t>Recomendacioón de </a:t>
            </a:r>
            <a:r>
              <a:rPr lang="en" sz="1200" b="1" i="1" u="none" strike="noStrike" cap="none" dirty="0">
                <a:solidFill>
                  <a:schemeClr val="lt1"/>
                </a:solidFill>
                <a:latin typeface="Nunito"/>
                <a:ea typeface="Nunito"/>
                <a:cs typeface="Nunito"/>
                <a:sym typeface="Nunito"/>
              </a:rPr>
              <a:t>The Lancet:</a:t>
            </a:r>
            <a:r>
              <a:rPr lang="es" sz="1200" b="0" i="0" u="none" strike="noStrike" cap="none" dirty="0">
                <a:solidFill>
                  <a:schemeClr val="lt1"/>
                </a:solidFill>
                <a:latin typeface="Nunito"/>
                <a:ea typeface="Nunito"/>
                <a:cs typeface="Nunito"/>
                <a:sym typeface="Nunito"/>
              </a:rPr>
              <a:t> </a:t>
            </a:r>
            <a:r>
              <a:rPr lang="es" sz="1200" dirty="0">
                <a:solidFill>
                  <a:schemeClr val="lt1"/>
                </a:solidFill>
                <a:latin typeface="Nunito"/>
                <a:ea typeface="Nunito"/>
                <a:cs typeface="Nunito"/>
                <a:sym typeface="Nunito"/>
              </a:rPr>
              <a:t>Garantizar la disponibilidad y accesibilidad de las pruebas de diagnóstico en los centros de atención primaria de salud</a:t>
            </a:r>
            <a:endParaRPr sz="1200" b="0" i="0" u="none" strike="noStrike" cap="none" dirty="0">
              <a:solidFill>
                <a:schemeClr val="lt1"/>
              </a:solidFill>
              <a:latin typeface="Nunito"/>
              <a:ea typeface="Nunito"/>
              <a:cs typeface="Nunito"/>
              <a:sym typeface="Nunito"/>
            </a:endParaRPr>
          </a:p>
        </p:txBody>
      </p:sp>
      <p:sp>
        <p:nvSpPr>
          <p:cNvPr id="1083" name="Google Shape;1083;p120"/>
          <p:cNvSpPr txBox="1"/>
          <p:nvPr/>
        </p:nvSpPr>
        <p:spPr>
          <a:xfrm>
            <a:off x="599243" y="154906"/>
            <a:ext cx="5855737" cy="982164"/>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chemeClr val="dk1"/>
              </a:buClr>
              <a:buSzPts val="1100"/>
              <a:buFont typeface="Arial"/>
              <a:buNone/>
            </a:pPr>
            <a:r>
              <a:rPr lang="es" sz="3200" dirty="0">
                <a:solidFill>
                  <a:schemeClr val="lt1"/>
                </a:solidFill>
                <a:latin typeface="Mulish Black"/>
                <a:ea typeface="Mulish Black"/>
                <a:cs typeface="Mulish Black"/>
                <a:sym typeface="Mulish Black"/>
              </a:rPr>
              <a:t>Disponibilidad en la atención primaria de salud</a:t>
            </a:r>
            <a:endParaRPr sz="3200" dirty="0">
              <a:solidFill>
                <a:schemeClr val="lt1"/>
              </a:solidFill>
              <a:latin typeface="Mulish Black"/>
              <a:ea typeface="Mulish Black"/>
              <a:cs typeface="Mulish Black"/>
              <a:sym typeface="Mulish Black"/>
            </a:endParaRPr>
          </a:p>
        </p:txBody>
      </p:sp>
      <p:sp>
        <p:nvSpPr>
          <p:cNvPr id="1084" name="Google Shape;1084;p120"/>
          <p:cNvSpPr/>
          <p:nvPr/>
        </p:nvSpPr>
        <p:spPr>
          <a:xfrm>
            <a:off x="599243" y="-533600"/>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85" name="Google Shape;1085;p120"/>
          <p:cNvSpPr/>
          <p:nvPr/>
        </p:nvSpPr>
        <p:spPr>
          <a:xfrm>
            <a:off x="3319800"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86" name="Google Shape;1086;p120"/>
          <p:cNvSpPr/>
          <p:nvPr/>
        </p:nvSpPr>
        <p:spPr>
          <a:xfrm>
            <a:off x="6040356"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87" name="Google Shape;1087;p120"/>
          <p:cNvSpPr/>
          <p:nvPr/>
        </p:nvSpPr>
        <p:spPr>
          <a:xfrm>
            <a:off x="-100" y="4956900"/>
            <a:ext cx="9144000" cy="186600"/>
          </a:xfrm>
          <a:prstGeom prst="rect">
            <a:avLst/>
          </a:prstGeom>
          <a:solidFill>
            <a:srgbClr val="70B548"/>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70B548"/>
              </a:solidFill>
              <a:latin typeface="Arial"/>
              <a:ea typeface="Arial"/>
              <a:cs typeface="Arial"/>
              <a:sym typeface="Arial"/>
            </a:endParaRPr>
          </a:p>
        </p:txBody>
      </p:sp>
      <p:graphicFrame>
        <p:nvGraphicFramePr>
          <p:cNvPr id="1088" name="Google Shape;1088;p120"/>
          <p:cNvGraphicFramePr/>
          <p:nvPr/>
        </p:nvGraphicFramePr>
        <p:xfrm>
          <a:off x="599250" y="2118325"/>
          <a:ext cx="7945500" cy="2501150"/>
        </p:xfrm>
        <a:graphic>
          <a:graphicData uri="http://schemas.openxmlformats.org/drawingml/2006/table">
            <a:tbl>
              <a:tblPr>
                <a:noFill/>
                <a:tableStyleId>{BCED1A94-057D-42AA-AC53-0AC0C8C81540}</a:tableStyleId>
              </a:tblPr>
              <a:tblGrid>
                <a:gridCol w="2648500">
                  <a:extLst>
                    <a:ext uri="{9D8B030D-6E8A-4147-A177-3AD203B41FA5}">
                      <a16:colId xmlns:a16="http://schemas.microsoft.com/office/drawing/2014/main" val="20000"/>
                    </a:ext>
                  </a:extLst>
                </a:gridCol>
                <a:gridCol w="2648500">
                  <a:extLst>
                    <a:ext uri="{9D8B030D-6E8A-4147-A177-3AD203B41FA5}">
                      <a16:colId xmlns:a16="http://schemas.microsoft.com/office/drawing/2014/main" val="20001"/>
                    </a:ext>
                  </a:extLst>
                </a:gridCol>
                <a:gridCol w="2648500">
                  <a:extLst>
                    <a:ext uri="{9D8B030D-6E8A-4147-A177-3AD203B41FA5}">
                      <a16:colId xmlns:a16="http://schemas.microsoft.com/office/drawing/2014/main" val="20002"/>
                    </a:ext>
                  </a:extLst>
                </a:gridCol>
              </a:tblGrid>
              <a:tr h="641900">
                <a:tc>
                  <a:txBody>
                    <a:bodyPr/>
                    <a:lstStyle/>
                    <a:p>
                      <a:pPr marL="0" marR="0" lvl="0" indent="0" algn="ctr" rtl="0">
                        <a:lnSpc>
                          <a:spcPct val="100000"/>
                        </a:lnSpc>
                        <a:spcBef>
                          <a:spcPts val="0"/>
                        </a:spcBef>
                        <a:spcAft>
                          <a:spcPts val="0"/>
                        </a:spcAft>
                        <a:buClr>
                          <a:srgbClr val="000000"/>
                        </a:buClr>
                        <a:buSzPts val="1400"/>
                        <a:buFont typeface="Arial"/>
                        <a:buNone/>
                      </a:pPr>
                      <a:r>
                        <a:rPr lang="es" sz="1400" b="1" u="none" strike="noStrike" cap="none">
                          <a:solidFill>
                            <a:srgbClr val="21140C"/>
                          </a:solidFill>
                          <a:latin typeface="Nunito"/>
                          <a:ea typeface="Nunito"/>
                          <a:cs typeface="Nunito"/>
                          <a:sym typeface="Nunito"/>
                        </a:rPr>
                        <a:t>¿Qué podemos hacer entre los próximos 3 y 6 meses?</a:t>
                      </a:r>
                      <a:endParaRPr sz="1400" b="1" u="none" strike="noStrike" cap="none" dirty="0">
                        <a:solidFill>
                          <a:srgbClr val="21140C"/>
                        </a:solidFill>
                        <a:latin typeface="Nunito"/>
                        <a:ea typeface="Nunito"/>
                        <a:cs typeface="Nunito"/>
                        <a:sym typeface="Nunito"/>
                      </a:endParaRPr>
                    </a:p>
                  </a:txBody>
                  <a:tcPr marL="91425" marR="91425" marT="91425" marB="91425">
                    <a:lnL w="19050" cap="flat" cmpd="sng">
                      <a:solidFill>
                        <a:srgbClr val="70B548">
                          <a:alpha val="0"/>
                        </a:srgbClr>
                      </a:solidFill>
                      <a:prstDash val="solid"/>
                      <a:round/>
                      <a:headEnd type="none" w="sm" len="sm"/>
                      <a:tailEnd type="none" w="sm" len="sm"/>
                    </a:lnL>
                    <a:lnR w="19050" cap="flat" cmpd="sng">
                      <a:solidFill>
                        <a:srgbClr val="70B548"/>
                      </a:solidFill>
                      <a:prstDash val="solid"/>
                      <a:round/>
                      <a:headEnd type="none" w="sm" len="sm"/>
                      <a:tailEnd type="none" w="sm" len="sm"/>
                    </a:lnR>
                    <a:lnT w="19050" cap="flat" cmpd="sng">
                      <a:solidFill>
                        <a:srgbClr val="70B548">
                          <a:alpha val="0"/>
                        </a:srgbClr>
                      </a:solidFill>
                      <a:prstDash val="solid"/>
                      <a:round/>
                      <a:headEnd type="none" w="sm" len="sm"/>
                      <a:tailEnd type="none" w="sm" len="sm"/>
                    </a:lnT>
                    <a:lnB w="19050" cap="flat" cmpd="sng">
                      <a:solidFill>
                        <a:srgbClr val="70B548"/>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 sz="1400" b="1" u="none" strike="noStrike" cap="none">
                          <a:solidFill>
                            <a:srgbClr val="21140C"/>
                          </a:solidFill>
                          <a:latin typeface="Nunito"/>
                          <a:ea typeface="Nunito"/>
                          <a:cs typeface="Nunito"/>
                          <a:sym typeface="Nunito"/>
                        </a:rPr>
                        <a:t>¿Qué podemos hacer durante </a:t>
                      </a:r>
                      <a:endParaRPr sz="1400" b="1" u="none" strike="noStrike" cap="none" dirty="0">
                        <a:solidFill>
                          <a:srgbClr val="21140C"/>
                        </a:solidFill>
                        <a:latin typeface="Nunito"/>
                        <a:ea typeface="Nunito"/>
                        <a:cs typeface="Nunito"/>
                        <a:sym typeface="Nunito"/>
                      </a:endParaRPr>
                    </a:p>
                    <a:p>
                      <a:pPr marL="0" marR="0" lvl="0" indent="0" algn="ctr" rtl="0">
                        <a:lnSpc>
                          <a:spcPct val="100000"/>
                        </a:lnSpc>
                        <a:spcBef>
                          <a:spcPts val="0"/>
                        </a:spcBef>
                        <a:spcAft>
                          <a:spcPts val="0"/>
                        </a:spcAft>
                        <a:buClr>
                          <a:srgbClr val="000000"/>
                        </a:buClr>
                        <a:buSzPts val="1400"/>
                        <a:buFont typeface="Arial"/>
                        <a:buNone/>
                      </a:pPr>
                      <a:r>
                        <a:rPr lang="es" sz="1400" b="1" u="none" strike="noStrike" cap="none">
                          <a:solidFill>
                            <a:srgbClr val="21140C"/>
                          </a:solidFill>
                          <a:latin typeface="Nunito"/>
                          <a:ea typeface="Nunito"/>
                          <a:cs typeface="Nunito"/>
                          <a:sym typeface="Nunito"/>
                        </a:rPr>
                        <a:t>el próximo año?</a:t>
                      </a:r>
                      <a:endParaRPr sz="1400" b="1" u="none" strike="noStrike" cap="none" dirty="0">
                        <a:solidFill>
                          <a:srgbClr val="21140C"/>
                        </a:solidFill>
                        <a:latin typeface="Nunito"/>
                        <a:ea typeface="Nunito"/>
                        <a:cs typeface="Nunito"/>
                        <a:sym typeface="Nunito"/>
                      </a:endParaRPr>
                    </a:p>
                  </a:txBody>
                  <a:tcPr marL="91425" marR="91425" marT="91425" marB="91425">
                    <a:lnL w="19050" cap="flat" cmpd="sng">
                      <a:solidFill>
                        <a:srgbClr val="70B548"/>
                      </a:solidFill>
                      <a:prstDash val="solid"/>
                      <a:round/>
                      <a:headEnd type="none" w="sm" len="sm"/>
                      <a:tailEnd type="none" w="sm" len="sm"/>
                    </a:lnL>
                    <a:lnR w="19050" cap="flat" cmpd="sng">
                      <a:solidFill>
                        <a:srgbClr val="70B548"/>
                      </a:solidFill>
                      <a:prstDash val="solid"/>
                      <a:round/>
                      <a:headEnd type="none" w="sm" len="sm"/>
                      <a:tailEnd type="none" w="sm" len="sm"/>
                    </a:lnR>
                    <a:lnT w="19050" cap="flat" cmpd="sng">
                      <a:solidFill>
                        <a:srgbClr val="70B548">
                          <a:alpha val="0"/>
                        </a:srgbClr>
                      </a:solidFill>
                      <a:prstDash val="solid"/>
                      <a:round/>
                      <a:headEnd type="none" w="sm" len="sm"/>
                      <a:tailEnd type="none" w="sm" len="sm"/>
                    </a:lnT>
                    <a:lnB w="19050" cap="flat" cmpd="sng">
                      <a:solidFill>
                        <a:srgbClr val="70B548"/>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 sz="1400" b="1" u="none" strike="noStrike" cap="none">
                          <a:solidFill>
                            <a:srgbClr val="21140C"/>
                          </a:solidFill>
                          <a:latin typeface="Nunito"/>
                          <a:ea typeface="Nunito"/>
                          <a:cs typeface="Nunito"/>
                          <a:sym typeface="Nunito"/>
                        </a:rPr>
                        <a:t>¿Qué podemos hacer durante </a:t>
                      </a:r>
                      <a:endParaRPr sz="1400" b="1" u="none" strike="noStrike" cap="none" dirty="0">
                        <a:solidFill>
                          <a:srgbClr val="21140C"/>
                        </a:solidFill>
                        <a:latin typeface="Nunito"/>
                        <a:ea typeface="Nunito"/>
                        <a:cs typeface="Nunito"/>
                        <a:sym typeface="Nunito"/>
                      </a:endParaRPr>
                    </a:p>
                    <a:p>
                      <a:pPr marL="0" marR="0" lvl="0" indent="0" algn="ctr" rtl="0">
                        <a:lnSpc>
                          <a:spcPct val="100000"/>
                        </a:lnSpc>
                        <a:spcBef>
                          <a:spcPts val="0"/>
                        </a:spcBef>
                        <a:spcAft>
                          <a:spcPts val="0"/>
                        </a:spcAft>
                        <a:buClr>
                          <a:srgbClr val="000000"/>
                        </a:buClr>
                        <a:buSzPts val="1400"/>
                        <a:buFont typeface="Arial"/>
                        <a:buNone/>
                      </a:pPr>
                      <a:r>
                        <a:rPr lang="es" sz="1400" b="1" u="none" strike="noStrike" cap="none">
                          <a:solidFill>
                            <a:srgbClr val="21140C"/>
                          </a:solidFill>
                          <a:latin typeface="Nunito"/>
                          <a:ea typeface="Nunito"/>
                          <a:cs typeface="Nunito"/>
                          <a:sym typeface="Nunito"/>
                        </a:rPr>
                        <a:t>los próximos cinco años?</a:t>
                      </a:r>
                      <a:endParaRPr sz="1400" b="1" u="none" strike="noStrike" cap="none" dirty="0">
                        <a:solidFill>
                          <a:srgbClr val="21140C"/>
                        </a:solidFill>
                        <a:latin typeface="Nunito"/>
                        <a:ea typeface="Nunito"/>
                        <a:cs typeface="Nunito"/>
                        <a:sym typeface="Nunito"/>
                      </a:endParaRPr>
                    </a:p>
                  </a:txBody>
                  <a:tcPr marL="91425" marR="91425" marT="91425" marB="91425">
                    <a:lnL w="19050" cap="flat" cmpd="sng">
                      <a:solidFill>
                        <a:srgbClr val="70B548"/>
                      </a:solidFill>
                      <a:prstDash val="solid"/>
                      <a:round/>
                      <a:headEnd type="none" w="sm" len="sm"/>
                      <a:tailEnd type="none" w="sm" len="sm"/>
                    </a:lnL>
                    <a:lnR w="19050" cap="flat" cmpd="sng">
                      <a:solidFill>
                        <a:srgbClr val="70B548">
                          <a:alpha val="0"/>
                        </a:srgbClr>
                      </a:solidFill>
                      <a:prstDash val="solid"/>
                      <a:round/>
                      <a:headEnd type="none" w="sm" len="sm"/>
                      <a:tailEnd type="none" w="sm" len="sm"/>
                    </a:lnR>
                    <a:lnT w="19050" cap="flat" cmpd="sng">
                      <a:solidFill>
                        <a:srgbClr val="70B548">
                          <a:alpha val="0"/>
                        </a:srgbClr>
                      </a:solidFill>
                      <a:prstDash val="solid"/>
                      <a:round/>
                      <a:headEnd type="none" w="sm" len="sm"/>
                      <a:tailEnd type="none" w="sm" len="sm"/>
                    </a:lnT>
                    <a:lnB w="19050" cap="flat" cmpd="sng">
                      <a:solidFill>
                        <a:srgbClr val="70B548"/>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rgbClr val="21140C"/>
                        </a:solidFill>
                        <a:latin typeface="Nunito"/>
                        <a:ea typeface="Nunito"/>
                        <a:cs typeface="Nunito"/>
                        <a:sym typeface="Nunito"/>
                      </a:endParaRPr>
                    </a:p>
                  </a:txBody>
                  <a:tcPr marL="91425" marR="91425" marT="91425" marB="91425">
                    <a:lnL w="19050" cap="flat" cmpd="sng">
                      <a:solidFill>
                        <a:srgbClr val="70B548">
                          <a:alpha val="0"/>
                        </a:srgbClr>
                      </a:solidFill>
                      <a:prstDash val="solid"/>
                      <a:round/>
                      <a:headEnd type="none" w="sm" len="sm"/>
                      <a:tailEnd type="none" w="sm" len="sm"/>
                    </a:lnL>
                    <a:lnR w="19050" cap="flat" cmpd="sng">
                      <a:solidFill>
                        <a:srgbClr val="70B548"/>
                      </a:solidFill>
                      <a:prstDash val="solid"/>
                      <a:round/>
                      <a:headEnd type="none" w="sm" len="sm"/>
                      <a:tailEnd type="none" w="sm" len="sm"/>
                    </a:lnR>
                    <a:lnT w="19050" cap="flat" cmpd="sng">
                      <a:solidFill>
                        <a:srgbClr val="70B548"/>
                      </a:solidFill>
                      <a:prstDash val="solid"/>
                      <a:round/>
                      <a:headEnd type="none" w="sm" len="sm"/>
                      <a:tailEnd type="none" w="sm" len="sm"/>
                    </a:lnT>
                    <a:lnB w="19050" cap="flat" cmpd="sng">
                      <a:solidFill>
                        <a:srgbClr val="70B548">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txBody>
                  <a:tcPr marL="91425" marR="91425" marT="91425" marB="91425">
                    <a:lnL w="19050" cap="flat" cmpd="sng">
                      <a:solidFill>
                        <a:srgbClr val="70B548"/>
                      </a:solidFill>
                      <a:prstDash val="solid"/>
                      <a:round/>
                      <a:headEnd type="none" w="sm" len="sm"/>
                      <a:tailEnd type="none" w="sm" len="sm"/>
                    </a:lnL>
                    <a:lnR w="19050" cap="flat" cmpd="sng">
                      <a:solidFill>
                        <a:srgbClr val="70B548"/>
                      </a:solidFill>
                      <a:prstDash val="solid"/>
                      <a:round/>
                      <a:headEnd type="none" w="sm" len="sm"/>
                      <a:tailEnd type="none" w="sm" len="sm"/>
                    </a:lnR>
                    <a:lnT w="19050" cap="flat" cmpd="sng">
                      <a:solidFill>
                        <a:srgbClr val="70B548"/>
                      </a:solidFill>
                      <a:prstDash val="solid"/>
                      <a:round/>
                      <a:headEnd type="none" w="sm" len="sm"/>
                      <a:tailEnd type="none" w="sm" len="sm"/>
                    </a:lnT>
                    <a:lnB w="19050" cap="flat" cmpd="sng">
                      <a:solidFill>
                        <a:srgbClr val="70B548">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txBody>
                  <a:tcPr marL="91425" marR="91425" marT="91425" marB="91425">
                    <a:lnL w="19050" cap="flat" cmpd="sng">
                      <a:solidFill>
                        <a:srgbClr val="70B548"/>
                      </a:solidFill>
                      <a:prstDash val="solid"/>
                      <a:round/>
                      <a:headEnd type="none" w="sm" len="sm"/>
                      <a:tailEnd type="none" w="sm" len="sm"/>
                    </a:lnL>
                    <a:lnR w="19050" cap="flat" cmpd="sng">
                      <a:solidFill>
                        <a:srgbClr val="70B548">
                          <a:alpha val="0"/>
                        </a:srgbClr>
                      </a:solidFill>
                      <a:prstDash val="solid"/>
                      <a:round/>
                      <a:headEnd type="none" w="sm" len="sm"/>
                      <a:tailEnd type="none" w="sm" len="sm"/>
                    </a:lnR>
                    <a:lnT w="19050" cap="flat" cmpd="sng">
                      <a:solidFill>
                        <a:srgbClr val="70B548"/>
                      </a:solidFill>
                      <a:prstDash val="solid"/>
                      <a:round/>
                      <a:headEnd type="none" w="sm" len="sm"/>
                      <a:tailEnd type="none" w="sm" len="sm"/>
                    </a:lnT>
                    <a:lnB w="19050" cap="flat" cmpd="sng">
                      <a:solidFill>
                        <a:srgbClr val="70B548">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92"/>
        <p:cNvGrpSpPr/>
        <p:nvPr/>
      </p:nvGrpSpPr>
      <p:grpSpPr>
        <a:xfrm>
          <a:off x="0" y="0"/>
          <a:ext cx="0" cy="0"/>
          <a:chOff x="0" y="0"/>
          <a:chExt cx="0" cy="0"/>
        </a:xfrm>
      </p:grpSpPr>
      <p:sp>
        <p:nvSpPr>
          <p:cNvPr id="1093" name="Google Shape;1093;p121"/>
          <p:cNvSpPr/>
          <p:nvPr/>
        </p:nvSpPr>
        <p:spPr>
          <a:xfrm>
            <a:off x="12125" y="0"/>
            <a:ext cx="9144000" cy="1856100"/>
          </a:xfrm>
          <a:prstGeom prst="rect">
            <a:avLst/>
          </a:prstGeom>
          <a:solidFill>
            <a:srgbClr val="70B54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dirty="0"/>
          </a:p>
        </p:txBody>
      </p:sp>
      <p:sp>
        <p:nvSpPr>
          <p:cNvPr id="1094" name="Google Shape;1094;p121"/>
          <p:cNvSpPr txBox="1"/>
          <p:nvPr/>
        </p:nvSpPr>
        <p:spPr>
          <a:xfrm>
            <a:off x="531516" y="1198396"/>
            <a:ext cx="7945500" cy="7389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 sz="1200" b="1" i="0" u="none" strike="noStrike" cap="none" dirty="0">
                <a:solidFill>
                  <a:schemeClr val="lt1"/>
                </a:solidFill>
                <a:latin typeface="Nunito"/>
                <a:ea typeface="Nunito"/>
                <a:cs typeface="Nunito"/>
                <a:sym typeface="Nunito"/>
              </a:rPr>
              <a:t>Recomendacioón de </a:t>
            </a:r>
            <a:r>
              <a:rPr lang="en" sz="1200" b="1" i="1" u="none" strike="noStrike" cap="none" dirty="0">
                <a:solidFill>
                  <a:schemeClr val="lt1"/>
                </a:solidFill>
                <a:latin typeface="Nunito"/>
                <a:ea typeface="Nunito"/>
                <a:cs typeface="Nunito"/>
                <a:sym typeface="Nunito"/>
              </a:rPr>
              <a:t>The Lancet:</a:t>
            </a:r>
            <a:r>
              <a:rPr lang="es" sz="1200" b="0" i="0" u="none" strike="noStrike" cap="none" dirty="0">
                <a:solidFill>
                  <a:schemeClr val="lt1"/>
                </a:solidFill>
                <a:latin typeface="Nunito"/>
                <a:ea typeface="Nunito"/>
                <a:cs typeface="Nunito"/>
                <a:sym typeface="Nunito"/>
              </a:rPr>
              <a:t> </a:t>
            </a:r>
            <a:r>
              <a:rPr lang="es" sz="1200" dirty="0">
                <a:solidFill>
                  <a:schemeClr val="lt1"/>
                </a:solidFill>
                <a:latin typeface="Nunito"/>
                <a:ea typeface="Nunito"/>
                <a:cs typeface="Nunito"/>
                <a:sym typeface="Nunito"/>
              </a:rPr>
              <a:t>Garantizar la disponibilidad y accesibilidad de las pruebas de diagnóstico en los centros de atención primaria de salud</a:t>
            </a:r>
            <a:endParaRPr sz="1200" dirty="0">
              <a:solidFill>
                <a:schemeClr val="lt1"/>
              </a:solidFill>
              <a:latin typeface="Nunito"/>
              <a:ea typeface="Nunito"/>
              <a:cs typeface="Nunito"/>
              <a:sym typeface="Nunito"/>
            </a:endParaRPr>
          </a:p>
          <a:p>
            <a:pPr marL="0" marR="0" lvl="0" indent="0" algn="l" rtl="0">
              <a:lnSpc>
                <a:spcPct val="100000"/>
              </a:lnSpc>
              <a:spcBef>
                <a:spcPts val="0"/>
              </a:spcBef>
              <a:spcAft>
                <a:spcPts val="0"/>
              </a:spcAft>
              <a:buClr>
                <a:schemeClr val="dk1"/>
              </a:buClr>
              <a:buSzPts val="1100"/>
              <a:buFont typeface="Arial"/>
              <a:buNone/>
            </a:pPr>
            <a:endParaRPr sz="1200" dirty="0">
              <a:solidFill>
                <a:schemeClr val="lt1"/>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200" dirty="0">
              <a:solidFill>
                <a:schemeClr val="lt1"/>
              </a:solidFill>
              <a:latin typeface="Nunito"/>
              <a:ea typeface="Nunito"/>
              <a:cs typeface="Nunito"/>
              <a:sym typeface="Nunito"/>
            </a:endParaRPr>
          </a:p>
        </p:txBody>
      </p:sp>
      <p:sp>
        <p:nvSpPr>
          <p:cNvPr id="1095" name="Google Shape;1095;p121"/>
          <p:cNvSpPr txBox="1"/>
          <p:nvPr/>
        </p:nvSpPr>
        <p:spPr>
          <a:xfrm>
            <a:off x="599150" y="170025"/>
            <a:ext cx="5821870" cy="354000"/>
          </a:xfrm>
          <a:prstGeom prst="rect">
            <a:avLst/>
          </a:prstGeom>
          <a:noFill/>
          <a:ln>
            <a:noFill/>
          </a:ln>
        </p:spPr>
        <p:txBody>
          <a:bodyPr spcFirstLastPara="1" wrap="square" lIns="0" tIns="91425" rIns="91425" bIns="91425" rtlCol="0" anchor="t" anchorCtr="0">
            <a:noAutofit/>
          </a:bodyPr>
          <a:lstStyle/>
          <a:p>
            <a:pPr marL="0" lvl="0" indent="0" algn="l" rtl="0">
              <a:lnSpc>
                <a:spcPct val="90000"/>
              </a:lnSpc>
              <a:spcBef>
                <a:spcPts val="0"/>
              </a:spcBef>
              <a:spcAft>
                <a:spcPts val="0"/>
              </a:spcAft>
              <a:buClr>
                <a:schemeClr val="dk1"/>
              </a:buClr>
              <a:buSzPts val="1100"/>
              <a:buFont typeface="Arial"/>
              <a:buNone/>
            </a:pPr>
            <a:r>
              <a:rPr lang="es" sz="3200" dirty="0">
                <a:solidFill>
                  <a:schemeClr val="lt1"/>
                </a:solidFill>
                <a:latin typeface="Mulish Black"/>
                <a:ea typeface="Mulish Black"/>
                <a:cs typeface="Mulish Black"/>
                <a:sym typeface="Mulish Black"/>
              </a:rPr>
              <a:t>Disponibilidad en la atención primaria de salud</a:t>
            </a:r>
            <a:endParaRPr sz="3200" dirty="0">
              <a:solidFill>
                <a:schemeClr val="lt1"/>
              </a:solidFill>
              <a:latin typeface="Mulish Black"/>
              <a:ea typeface="Mulish Black"/>
              <a:cs typeface="Mulish Black"/>
              <a:sym typeface="Mulish Black"/>
            </a:endParaRPr>
          </a:p>
        </p:txBody>
      </p:sp>
      <p:sp>
        <p:nvSpPr>
          <p:cNvPr id="1096" name="Google Shape;1096;p121"/>
          <p:cNvSpPr/>
          <p:nvPr/>
        </p:nvSpPr>
        <p:spPr>
          <a:xfrm>
            <a:off x="599243" y="-533600"/>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97" name="Google Shape;1097;p121"/>
          <p:cNvSpPr/>
          <p:nvPr/>
        </p:nvSpPr>
        <p:spPr>
          <a:xfrm>
            <a:off x="3319800"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98" name="Google Shape;1098;p121"/>
          <p:cNvSpPr/>
          <p:nvPr/>
        </p:nvSpPr>
        <p:spPr>
          <a:xfrm>
            <a:off x="6040356"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99" name="Google Shape;1099;p121"/>
          <p:cNvSpPr/>
          <p:nvPr/>
        </p:nvSpPr>
        <p:spPr>
          <a:xfrm>
            <a:off x="-100" y="4956900"/>
            <a:ext cx="9144000" cy="186600"/>
          </a:xfrm>
          <a:prstGeom prst="rect">
            <a:avLst/>
          </a:prstGeom>
          <a:solidFill>
            <a:srgbClr val="70B548"/>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70B548"/>
              </a:solidFill>
              <a:latin typeface="Arial"/>
              <a:ea typeface="Arial"/>
              <a:cs typeface="Arial"/>
              <a:sym typeface="Arial"/>
            </a:endParaRPr>
          </a:p>
        </p:txBody>
      </p:sp>
      <p:graphicFrame>
        <p:nvGraphicFramePr>
          <p:cNvPr id="1100" name="Google Shape;1100;p121"/>
          <p:cNvGraphicFramePr/>
          <p:nvPr/>
        </p:nvGraphicFramePr>
        <p:xfrm>
          <a:off x="599150" y="2118325"/>
          <a:ext cx="7945500" cy="2501150"/>
        </p:xfrm>
        <a:graphic>
          <a:graphicData uri="http://schemas.openxmlformats.org/drawingml/2006/table">
            <a:tbl>
              <a:tblPr>
                <a:noFill/>
                <a:tableStyleId>{BCED1A94-057D-42AA-AC53-0AC0C8C81540}</a:tableStyleId>
              </a:tblPr>
              <a:tblGrid>
                <a:gridCol w="2648500">
                  <a:extLst>
                    <a:ext uri="{9D8B030D-6E8A-4147-A177-3AD203B41FA5}">
                      <a16:colId xmlns:a16="http://schemas.microsoft.com/office/drawing/2014/main" val="20000"/>
                    </a:ext>
                  </a:extLst>
                </a:gridCol>
                <a:gridCol w="2648500">
                  <a:extLst>
                    <a:ext uri="{9D8B030D-6E8A-4147-A177-3AD203B41FA5}">
                      <a16:colId xmlns:a16="http://schemas.microsoft.com/office/drawing/2014/main" val="20001"/>
                    </a:ext>
                  </a:extLst>
                </a:gridCol>
                <a:gridCol w="2648500">
                  <a:extLst>
                    <a:ext uri="{9D8B030D-6E8A-4147-A177-3AD203B41FA5}">
                      <a16:colId xmlns:a16="http://schemas.microsoft.com/office/drawing/2014/main" val="20002"/>
                    </a:ext>
                  </a:extLst>
                </a:gridCol>
              </a:tblGrid>
              <a:tr h="641900">
                <a:tc>
                  <a:txBody>
                    <a:bodyPr/>
                    <a:lstStyle/>
                    <a:p>
                      <a:pPr marL="0" lvl="0" indent="0" algn="ctr" rtl="0">
                        <a:spcBef>
                          <a:spcPts val="0"/>
                        </a:spcBef>
                        <a:spcAft>
                          <a:spcPts val="0"/>
                        </a:spcAft>
                        <a:buClr>
                          <a:schemeClr val="dk1"/>
                        </a:buClr>
                        <a:buSzPts val="1100"/>
                        <a:buFont typeface="Arial"/>
                        <a:buNone/>
                      </a:pPr>
                      <a:r>
                        <a:rPr lang="es" b="1">
                          <a:solidFill>
                            <a:srgbClr val="21140C"/>
                          </a:solidFill>
                          <a:latin typeface="Nunito"/>
                          <a:ea typeface="Nunito"/>
                          <a:cs typeface="Nunito"/>
                          <a:sym typeface="Nunito"/>
                        </a:rPr>
                        <a:t>¿Cuáles son los obstáculos?</a:t>
                      </a:r>
                      <a:endParaRPr b="1" dirty="0">
                        <a:solidFill>
                          <a:srgbClr val="21140C"/>
                        </a:solidFill>
                        <a:latin typeface="Nunito"/>
                        <a:ea typeface="Nunito"/>
                        <a:cs typeface="Nunito"/>
                        <a:sym typeface="Nunito"/>
                      </a:endParaRPr>
                    </a:p>
                  </a:txBody>
                  <a:tcPr marL="91425" marR="91425" marT="91425" marB="91425">
                    <a:lnL w="19050" cap="flat" cmpd="sng">
                      <a:solidFill>
                        <a:srgbClr val="70B548">
                          <a:alpha val="0"/>
                        </a:srgbClr>
                      </a:solidFill>
                      <a:prstDash val="solid"/>
                      <a:round/>
                      <a:headEnd type="none" w="sm" len="sm"/>
                      <a:tailEnd type="none" w="sm" len="sm"/>
                    </a:lnL>
                    <a:lnR w="19050" cap="flat" cmpd="sng">
                      <a:solidFill>
                        <a:srgbClr val="70B548"/>
                      </a:solidFill>
                      <a:prstDash val="solid"/>
                      <a:round/>
                      <a:headEnd type="none" w="sm" len="sm"/>
                      <a:tailEnd type="none" w="sm" len="sm"/>
                    </a:lnR>
                    <a:lnT w="19050" cap="flat" cmpd="sng">
                      <a:solidFill>
                        <a:srgbClr val="70B548">
                          <a:alpha val="0"/>
                        </a:srgbClr>
                      </a:solidFill>
                      <a:prstDash val="solid"/>
                      <a:round/>
                      <a:headEnd type="none" w="sm" len="sm"/>
                      <a:tailEnd type="none" w="sm" len="sm"/>
                    </a:lnT>
                    <a:lnB w="19050" cap="flat" cmpd="sng">
                      <a:solidFill>
                        <a:srgbClr val="70B548"/>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s" b="1">
                          <a:solidFill>
                            <a:srgbClr val="21140C"/>
                          </a:solidFill>
                          <a:latin typeface="Nunito"/>
                          <a:ea typeface="Nunito"/>
                          <a:cs typeface="Nunito"/>
                          <a:sym typeface="Nunito"/>
                        </a:rPr>
                        <a:t>¿Cuáles son algunos de los asociados clave?</a:t>
                      </a:r>
                      <a:endParaRPr b="1" dirty="0">
                        <a:solidFill>
                          <a:srgbClr val="21140C"/>
                        </a:solidFill>
                        <a:latin typeface="Nunito"/>
                        <a:ea typeface="Nunito"/>
                        <a:cs typeface="Nunito"/>
                        <a:sym typeface="Nunito"/>
                      </a:endParaRPr>
                    </a:p>
                  </a:txBody>
                  <a:tcPr marL="91425" marR="91425" marT="91425" marB="91425">
                    <a:lnL w="19050" cap="flat" cmpd="sng">
                      <a:solidFill>
                        <a:srgbClr val="70B548"/>
                      </a:solidFill>
                      <a:prstDash val="solid"/>
                      <a:round/>
                      <a:headEnd type="none" w="sm" len="sm"/>
                      <a:tailEnd type="none" w="sm" len="sm"/>
                    </a:lnL>
                    <a:lnR w="19050" cap="flat" cmpd="sng">
                      <a:solidFill>
                        <a:srgbClr val="70B548"/>
                      </a:solidFill>
                      <a:prstDash val="solid"/>
                      <a:round/>
                      <a:headEnd type="none" w="sm" len="sm"/>
                      <a:tailEnd type="none" w="sm" len="sm"/>
                    </a:lnR>
                    <a:lnT w="19050" cap="flat" cmpd="sng">
                      <a:solidFill>
                        <a:srgbClr val="70B548">
                          <a:alpha val="0"/>
                        </a:srgbClr>
                      </a:solidFill>
                      <a:prstDash val="solid"/>
                      <a:round/>
                      <a:headEnd type="none" w="sm" len="sm"/>
                      <a:tailEnd type="none" w="sm" len="sm"/>
                    </a:lnT>
                    <a:lnB w="19050" cap="flat" cmpd="sng">
                      <a:solidFill>
                        <a:srgbClr val="70B548"/>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s" b="1">
                          <a:solidFill>
                            <a:srgbClr val="21140C"/>
                          </a:solidFill>
                          <a:latin typeface="Nunito"/>
                          <a:ea typeface="Nunito"/>
                          <a:cs typeface="Nunito"/>
                          <a:sym typeface="Nunito"/>
                        </a:rPr>
                        <a:t>¿Qué recursos se necesitan?</a:t>
                      </a:r>
                      <a:endParaRPr b="1" dirty="0">
                        <a:solidFill>
                          <a:srgbClr val="21140C"/>
                        </a:solidFill>
                        <a:latin typeface="Nunito"/>
                        <a:ea typeface="Nunito"/>
                        <a:cs typeface="Nunito"/>
                        <a:sym typeface="Nunito"/>
                      </a:endParaRPr>
                    </a:p>
                  </a:txBody>
                  <a:tcPr marL="91425" marR="91425" marT="91425" marB="91425">
                    <a:lnL w="19050" cap="flat" cmpd="sng">
                      <a:solidFill>
                        <a:srgbClr val="70B548"/>
                      </a:solidFill>
                      <a:prstDash val="solid"/>
                      <a:round/>
                      <a:headEnd type="none" w="sm" len="sm"/>
                      <a:tailEnd type="none" w="sm" len="sm"/>
                    </a:lnL>
                    <a:lnR w="19050" cap="flat" cmpd="sng">
                      <a:solidFill>
                        <a:srgbClr val="70B548">
                          <a:alpha val="0"/>
                        </a:srgbClr>
                      </a:solidFill>
                      <a:prstDash val="solid"/>
                      <a:round/>
                      <a:headEnd type="none" w="sm" len="sm"/>
                      <a:tailEnd type="none" w="sm" len="sm"/>
                    </a:lnR>
                    <a:lnT w="19050" cap="flat" cmpd="sng">
                      <a:solidFill>
                        <a:srgbClr val="70B548">
                          <a:alpha val="0"/>
                        </a:srgbClr>
                      </a:solidFill>
                      <a:prstDash val="solid"/>
                      <a:round/>
                      <a:headEnd type="none" w="sm" len="sm"/>
                      <a:tailEnd type="none" w="sm" len="sm"/>
                    </a:lnT>
                    <a:lnB w="19050" cap="flat" cmpd="sng">
                      <a:solidFill>
                        <a:srgbClr val="70B548"/>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rgbClr val="21140C"/>
                        </a:solidFill>
                        <a:latin typeface="Nunito"/>
                        <a:ea typeface="Nunito"/>
                        <a:cs typeface="Nunito"/>
                        <a:sym typeface="Nunito"/>
                      </a:endParaRPr>
                    </a:p>
                  </a:txBody>
                  <a:tcPr marL="91425" marR="91425" marT="91425" marB="91425">
                    <a:lnL w="19050" cap="flat" cmpd="sng">
                      <a:solidFill>
                        <a:srgbClr val="70B548">
                          <a:alpha val="0"/>
                        </a:srgbClr>
                      </a:solidFill>
                      <a:prstDash val="solid"/>
                      <a:round/>
                      <a:headEnd type="none" w="sm" len="sm"/>
                      <a:tailEnd type="none" w="sm" len="sm"/>
                    </a:lnL>
                    <a:lnR w="19050" cap="flat" cmpd="sng">
                      <a:solidFill>
                        <a:srgbClr val="70B548"/>
                      </a:solidFill>
                      <a:prstDash val="solid"/>
                      <a:round/>
                      <a:headEnd type="none" w="sm" len="sm"/>
                      <a:tailEnd type="none" w="sm" len="sm"/>
                    </a:lnR>
                    <a:lnT w="19050" cap="flat" cmpd="sng">
                      <a:solidFill>
                        <a:srgbClr val="70B548"/>
                      </a:solidFill>
                      <a:prstDash val="solid"/>
                      <a:round/>
                      <a:headEnd type="none" w="sm" len="sm"/>
                      <a:tailEnd type="none" w="sm" len="sm"/>
                    </a:lnT>
                    <a:lnB w="19050" cap="flat" cmpd="sng">
                      <a:solidFill>
                        <a:srgbClr val="70B548">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txBody>
                  <a:tcPr marL="91425" marR="91425" marT="91425" marB="91425">
                    <a:lnL w="19050" cap="flat" cmpd="sng">
                      <a:solidFill>
                        <a:srgbClr val="70B548"/>
                      </a:solidFill>
                      <a:prstDash val="solid"/>
                      <a:round/>
                      <a:headEnd type="none" w="sm" len="sm"/>
                      <a:tailEnd type="none" w="sm" len="sm"/>
                    </a:lnL>
                    <a:lnR w="19050" cap="flat" cmpd="sng">
                      <a:solidFill>
                        <a:srgbClr val="70B548"/>
                      </a:solidFill>
                      <a:prstDash val="solid"/>
                      <a:round/>
                      <a:headEnd type="none" w="sm" len="sm"/>
                      <a:tailEnd type="none" w="sm" len="sm"/>
                    </a:lnR>
                    <a:lnT w="19050" cap="flat" cmpd="sng">
                      <a:solidFill>
                        <a:srgbClr val="70B548"/>
                      </a:solidFill>
                      <a:prstDash val="solid"/>
                      <a:round/>
                      <a:headEnd type="none" w="sm" len="sm"/>
                      <a:tailEnd type="none" w="sm" len="sm"/>
                    </a:lnT>
                    <a:lnB w="19050" cap="flat" cmpd="sng">
                      <a:solidFill>
                        <a:srgbClr val="70B548">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txBody>
                  <a:tcPr marL="91425" marR="91425" marT="91425" marB="91425">
                    <a:lnL w="19050" cap="flat" cmpd="sng">
                      <a:solidFill>
                        <a:srgbClr val="70B548"/>
                      </a:solidFill>
                      <a:prstDash val="solid"/>
                      <a:round/>
                      <a:headEnd type="none" w="sm" len="sm"/>
                      <a:tailEnd type="none" w="sm" len="sm"/>
                    </a:lnL>
                    <a:lnR w="19050" cap="flat" cmpd="sng">
                      <a:solidFill>
                        <a:srgbClr val="70B548">
                          <a:alpha val="0"/>
                        </a:srgbClr>
                      </a:solidFill>
                      <a:prstDash val="solid"/>
                      <a:round/>
                      <a:headEnd type="none" w="sm" len="sm"/>
                      <a:tailEnd type="none" w="sm" len="sm"/>
                    </a:lnR>
                    <a:lnT w="19050" cap="flat" cmpd="sng">
                      <a:solidFill>
                        <a:srgbClr val="70B548"/>
                      </a:solidFill>
                      <a:prstDash val="solid"/>
                      <a:round/>
                      <a:headEnd type="none" w="sm" len="sm"/>
                      <a:tailEnd type="none" w="sm" len="sm"/>
                    </a:lnT>
                    <a:lnB w="19050" cap="flat" cmpd="sng">
                      <a:solidFill>
                        <a:srgbClr val="70B548">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04"/>
        <p:cNvGrpSpPr/>
        <p:nvPr/>
      </p:nvGrpSpPr>
      <p:grpSpPr>
        <a:xfrm>
          <a:off x="0" y="0"/>
          <a:ext cx="0" cy="0"/>
          <a:chOff x="0" y="0"/>
          <a:chExt cx="0" cy="0"/>
        </a:xfrm>
      </p:grpSpPr>
      <p:sp>
        <p:nvSpPr>
          <p:cNvPr id="1105" name="Google Shape;1105;p122"/>
          <p:cNvSpPr/>
          <p:nvPr/>
        </p:nvSpPr>
        <p:spPr>
          <a:xfrm>
            <a:off x="12125" y="0"/>
            <a:ext cx="9144000" cy="1856100"/>
          </a:xfrm>
          <a:prstGeom prst="rect">
            <a:avLst/>
          </a:prstGeom>
          <a:solidFill>
            <a:srgbClr val="70B54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dirty="0"/>
          </a:p>
        </p:txBody>
      </p:sp>
      <p:sp>
        <p:nvSpPr>
          <p:cNvPr id="1106" name="Google Shape;1106;p122"/>
          <p:cNvSpPr txBox="1"/>
          <p:nvPr/>
        </p:nvSpPr>
        <p:spPr>
          <a:xfrm>
            <a:off x="599250" y="1103250"/>
            <a:ext cx="7945500" cy="3693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 sz="1200" b="1" i="0" u="none" strike="noStrike" cap="none">
                <a:solidFill>
                  <a:schemeClr val="lt1"/>
                </a:solidFill>
                <a:latin typeface="Nunito"/>
                <a:ea typeface="Nunito"/>
                <a:cs typeface="Nunito"/>
                <a:sym typeface="Nunito"/>
              </a:rPr>
              <a:t>Recomendacioón de </a:t>
            </a:r>
            <a:r>
              <a:rPr lang="en" sz="1200" b="1" i="1" u="none" strike="noStrike" cap="none">
                <a:solidFill>
                  <a:schemeClr val="lt1"/>
                </a:solidFill>
                <a:latin typeface="Nunito"/>
                <a:ea typeface="Nunito"/>
                <a:cs typeface="Nunito"/>
                <a:sym typeface="Nunito"/>
              </a:rPr>
              <a:t>The Lancet:</a:t>
            </a:r>
            <a:r>
              <a:rPr lang="es" sz="1200" b="0" i="0" u="none" strike="noStrike" cap="none">
                <a:solidFill>
                  <a:schemeClr val="lt1"/>
                </a:solidFill>
                <a:latin typeface="Nunito"/>
                <a:ea typeface="Nunito"/>
                <a:cs typeface="Nunito"/>
                <a:sym typeface="Nunito"/>
              </a:rPr>
              <a:t> </a:t>
            </a:r>
            <a:r>
              <a:rPr lang="es" sz="1200">
                <a:solidFill>
                  <a:schemeClr val="lt1"/>
                </a:solidFill>
                <a:latin typeface="Nunito"/>
                <a:ea typeface="Nunito"/>
                <a:cs typeface="Nunito"/>
                <a:sym typeface="Nunito"/>
              </a:rPr>
              <a:t>Aumentar el personal sanitario e impartir perfeccionamiento profesional de las competencias contemporáneas de diagnóstico</a:t>
            </a:r>
            <a:endParaRPr sz="1200" dirty="0">
              <a:solidFill>
                <a:schemeClr val="lt1"/>
              </a:solidFill>
              <a:latin typeface="Nunito"/>
              <a:ea typeface="Nunito"/>
              <a:cs typeface="Nunito"/>
              <a:sym typeface="Nunito"/>
            </a:endParaRPr>
          </a:p>
        </p:txBody>
      </p:sp>
      <p:sp>
        <p:nvSpPr>
          <p:cNvPr id="1107" name="Google Shape;1107;p122"/>
          <p:cNvSpPr txBox="1"/>
          <p:nvPr/>
        </p:nvSpPr>
        <p:spPr>
          <a:xfrm>
            <a:off x="599250" y="450475"/>
            <a:ext cx="7360500"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chemeClr val="dk1"/>
              </a:buClr>
              <a:buSzPts val="1100"/>
              <a:buFont typeface="Arial"/>
              <a:buNone/>
            </a:pPr>
            <a:r>
              <a:rPr lang="es" sz="4000">
                <a:solidFill>
                  <a:schemeClr val="lt1"/>
                </a:solidFill>
                <a:latin typeface="Mulish Black"/>
                <a:ea typeface="Mulish Black"/>
                <a:cs typeface="Mulish Black"/>
                <a:sym typeface="Mulish Black"/>
              </a:rPr>
              <a:t>Personal sanitario</a:t>
            </a:r>
            <a:endParaRPr sz="4000" dirty="0">
              <a:solidFill>
                <a:schemeClr val="lt1"/>
              </a:solidFill>
              <a:latin typeface="Mulish Black"/>
              <a:ea typeface="Mulish Black"/>
              <a:cs typeface="Mulish Black"/>
              <a:sym typeface="Mulish Black"/>
            </a:endParaRPr>
          </a:p>
          <a:p>
            <a:pPr marL="0" marR="0" lvl="0" indent="0" algn="l" rtl="0">
              <a:lnSpc>
                <a:spcPct val="90000"/>
              </a:lnSpc>
              <a:spcBef>
                <a:spcPts val="0"/>
              </a:spcBef>
              <a:spcAft>
                <a:spcPts val="0"/>
              </a:spcAft>
              <a:buClr>
                <a:schemeClr val="dk1"/>
              </a:buClr>
              <a:buSzPts val="1100"/>
              <a:buFont typeface="Arial"/>
              <a:buNone/>
            </a:pPr>
            <a:endParaRPr sz="4000" dirty="0">
              <a:solidFill>
                <a:schemeClr val="lt1"/>
              </a:solidFill>
              <a:latin typeface="Mulish Black"/>
              <a:ea typeface="Mulish Black"/>
              <a:cs typeface="Mulish Black"/>
              <a:sym typeface="Mulish Black"/>
            </a:endParaRPr>
          </a:p>
        </p:txBody>
      </p:sp>
      <p:sp>
        <p:nvSpPr>
          <p:cNvPr id="1108" name="Google Shape;1108;p122"/>
          <p:cNvSpPr/>
          <p:nvPr/>
        </p:nvSpPr>
        <p:spPr>
          <a:xfrm>
            <a:off x="599243" y="-533600"/>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09" name="Google Shape;1109;p122"/>
          <p:cNvSpPr/>
          <p:nvPr/>
        </p:nvSpPr>
        <p:spPr>
          <a:xfrm>
            <a:off x="3319800"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10" name="Google Shape;1110;p122"/>
          <p:cNvSpPr/>
          <p:nvPr/>
        </p:nvSpPr>
        <p:spPr>
          <a:xfrm>
            <a:off x="6040356"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11" name="Google Shape;1111;p122"/>
          <p:cNvSpPr/>
          <p:nvPr/>
        </p:nvSpPr>
        <p:spPr>
          <a:xfrm>
            <a:off x="-100" y="4956900"/>
            <a:ext cx="9144000" cy="186600"/>
          </a:xfrm>
          <a:prstGeom prst="rect">
            <a:avLst/>
          </a:prstGeom>
          <a:solidFill>
            <a:srgbClr val="70B548"/>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70B548"/>
              </a:solidFill>
              <a:latin typeface="Arial"/>
              <a:ea typeface="Arial"/>
              <a:cs typeface="Arial"/>
              <a:sym typeface="Arial"/>
            </a:endParaRPr>
          </a:p>
        </p:txBody>
      </p:sp>
      <p:graphicFrame>
        <p:nvGraphicFramePr>
          <p:cNvPr id="1112" name="Google Shape;1112;p122"/>
          <p:cNvGraphicFramePr/>
          <p:nvPr/>
        </p:nvGraphicFramePr>
        <p:xfrm>
          <a:off x="599250" y="2118325"/>
          <a:ext cx="7945500" cy="2501150"/>
        </p:xfrm>
        <a:graphic>
          <a:graphicData uri="http://schemas.openxmlformats.org/drawingml/2006/table">
            <a:tbl>
              <a:tblPr>
                <a:noFill/>
                <a:tableStyleId>{BCED1A94-057D-42AA-AC53-0AC0C8C81540}</a:tableStyleId>
              </a:tblPr>
              <a:tblGrid>
                <a:gridCol w="2648500">
                  <a:extLst>
                    <a:ext uri="{9D8B030D-6E8A-4147-A177-3AD203B41FA5}">
                      <a16:colId xmlns:a16="http://schemas.microsoft.com/office/drawing/2014/main" val="20000"/>
                    </a:ext>
                  </a:extLst>
                </a:gridCol>
                <a:gridCol w="2648500">
                  <a:extLst>
                    <a:ext uri="{9D8B030D-6E8A-4147-A177-3AD203B41FA5}">
                      <a16:colId xmlns:a16="http://schemas.microsoft.com/office/drawing/2014/main" val="20001"/>
                    </a:ext>
                  </a:extLst>
                </a:gridCol>
                <a:gridCol w="2648500">
                  <a:extLst>
                    <a:ext uri="{9D8B030D-6E8A-4147-A177-3AD203B41FA5}">
                      <a16:colId xmlns:a16="http://schemas.microsoft.com/office/drawing/2014/main" val="20002"/>
                    </a:ext>
                  </a:extLst>
                </a:gridCol>
              </a:tblGrid>
              <a:tr h="641900">
                <a:tc>
                  <a:txBody>
                    <a:bodyPr/>
                    <a:lstStyle/>
                    <a:p>
                      <a:pPr marL="0" marR="0" lvl="0" indent="0" algn="ctr" rtl="0">
                        <a:lnSpc>
                          <a:spcPct val="100000"/>
                        </a:lnSpc>
                        <a:spcBef>
                          <a:spcPts val="0"/>
                        </a:spcBef>
                        <a:spcAft>
                          <a:spcPts val="0"/>
                        </a:spcAft>
                        <a:buClr>
                          <a:srgbClr val="000000"/>
                        </a:buClr>
                        <a:buSzPts val="1400"/>
                        <a:buFont typeface="Arial"/>
                        <a:buNone/>
                      </a:pPr>
                      <a:r>
                        <a:rPr lang="es" sz="1400" b="1" u="none" strike="noStrike" cap="none">
                          <a:solidFill>
                            <a:srgbClr val="21140C"/>
                          </a:solidFill>
                          <a:latin typeface="Nunito"/>
                          <a:ea typeface="Nunito"/>
                          <a:cs typeface="Nunito"/>
                          <a:sym typeface="Nunito"/>
                        </a:rPr>
                        <a:t>¿Qué podemos hacer entre los próximos 3 y 6 meses?</a:t>
                      </a:r>
                      <a:endParaRPr sz="1400" b="1" u="none" strike="noStrike" cap="none" dirty="0">
                        <a:solidFill>
                          <a:srgbClr val="21140C"/>
                        </a:solidFill>
                        <a:latin typeface="Nunito"/>
                        <a:ea typeface="Nunito"/>
                        <a:cs typeface="Nunito"/>
                        <a:sym typeface="Nunito"/>
                      </a:endParaRPr>
                    </a:p>
                  </a:txBody>
                  <a:tcPr marL="91425" marR="91425" marT="91425" marB="91425">
                    <a:lnL w="19050" cap="flat" cmpd="sng">
                      <a:solidFill>
                        <a:srgbClr val="70B548">
                          <a:alpha val="0"/>
                        </a:srgbClr>
                      </a:solidFill>
                      <a:prstDash val="solid"/>
                      <a:round/>
                      <a:headEnd type="none" w="sm" len="sm"/>
                      <a:tailEnd type="none" w="sm" len="sm"/>
                    </a:lnL>
                    <a:lnR w="19050" cap="flat" cmpd="sng">
                      <a:solidFill>
                        <a:srgbClr val="70B548"/>
                      </a:solidFill>
                      <a:prstDash val="solid"/>
                      <a:round/>
                      <a:headEnd type="none" w="sm" len="sm"/>
                      <a:tailEnd type="none" w="sm" len="sm"/>
                    </a:lnR>
                    <a:lnT w="19050" cap="flat" cmpd="sng">
                      <a:solidFill>
                        <a:srgbClr val="70B548">
                          <a:alpha val="0"/>
                        </a:srgbClr>
                      </a:solidFill>
                      <a:prstDash val="solid"/>
                      <a:round/>
                      <a:headEnd type="none" w="sm" len="sm"/>
                      <a:tailEnd type="none" w="sm" len="sm"/>
                    </a:lnT>
                    <a:lnB w="19050" cap="flat" cmpd="sng">
                      <a:solidFill>
                        <a:srgbClr val="70B548"/>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 sz="1400" b="1" u="none" strike="noStrike" cap="none">
                          <a:solidFill>
                            <a:srgbClr val="21140C"/>
                          </a:solidFill>
                          <a:latin typeface="Nunito"/>
                          <a:ea typeface="Nunito"/>
                          <a:cs typeface="Nunito"/>
                          <a:sym typeface="Nunito"/>
                        </a:rPr>
                        <a:t>¿Qué podemos hacer durante </a:t>
                      </a:r>
                      <a:endParaRPr sz="1400" b="1" u="none" strike="noStrike" cap="none" dirty="0">
                        <a:solidFill>
                          <a:srgbClr val="21140C"/>
                        </a:solidFill>
                        <a:latin typeface="Nunito"/>
                        <a:ea typeface="Nunito"/>
                        <a:cs typeface="Nunito"/>
                        <a:sym typeface="Nunito"/>
                      </a:endParaRPr>
                    </a:p>
                    <a:p>
                      <a:pPr marL="0" marR="0" lvl="0" indent="0" algn="ctr" rtl="0">
                        <a:lnSpc>
                          <a:spcPct val="100000"/>
                        </a:lnSpc>
                        <a:spcBef>
                          <a:spcPts val="0"/>
                        </a:spcBef>
                        <a:spcAft>
                          <a:spcPts val="0"/>
                        </a:spcAft>
                        <a:buClr>
                          <a:srgbClr val="000000"/>
                        </a:buClr>
                        <a:buSzPts val="1400"/>
                        <a:buFont typeface="Arial"/>
                        <a:buNone/>
                      </a:pPr>
                      <a:r>
                        <a:rPr lang="es" sz="1400" b="1" u="none" strike="noStrike" cap="none">
                          <a:solidFill>
                            <a:srgbClr val="21140C"/>
                          </a:solidFill>
                          <a:latin typeface="Nunito"/>
                          <a:ea typeface="Nunito"/>
                          <a:cs typeface="Nunito"/>
                          <a:sym typeface="Nunito"/>
                        </a:rPr>
                        <a:t>el próximo año?</a:t>
                      </a:r>
                      <a:endParaRPr sz="1400" b="1" u="none" strike="noStrike" cap="none" dirty="0">
                        <a:solidFill>
                          <a:srgbClr val="21140C"/>
                        </a:solidFill>
                        <a:latin typeface="Nunito"/>
                        <a:ea typeface="Nunito"/>
                        <a:cs typeface="Nunito"/>
                        <a:sym typeface="Nunito"/>
                      </a:endParaRPr>
                    </a:p>
                  </a:txBody>
                  <a:tcPr marL="91425" marR="91425" marT="91425" marB="91425">
                    <a:lnL w="19050" cap="flat" cmpd="sng">
                      <a:solidFill>
                        <a:srgbClr val="70B548"/>
                      </a:solidFill>
                      <a:prstDash val="solid"/>
                      <a:round/>
                      <a:headEnd type="none" w="sm" len="sm"/>
                      <a:tailEnd type="none" w="sm" len="sm"/>
                    </a:lnL>
                    <a:lnR w="19050" cap="flat" cmpd="sng">
                      <a:solidFill>
                        <a:srgbClr val="70B548"/>
                      </a:solidFill>
                      <a:prstDash val="solid"/>
                      <a:round/>
                      <a:headEnd type="none" w="sm" len="sm"/>
                      <a:tailEnd type="none" w="sm" len="sm"/>
                    </a:lnR>
                    <a:lnT w="19050" cap="flat" cmpd="sng">
                      <a:solidFill>
                        <a:srgbClr val="70B548">
                          <a:alpha val="0"/>
                        </a:srgbClr>
                      </a:solidFill>
                      <a:prstDash val="solid"/>
                      <a:round/>
                      <a:headEnd type="none" w="sm" len="sm"/>
                      <a:tailEnd type="none" w="sm" len="sm"/>
                    </a:lnT>
                    <a:lnB w="19050" cap="flat" cmpd="sng">
                      <a:solidFill>
                        <a:srgbClr val="70B548"/>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 sz="1400" b="1" u="none" strike="noStrike" cap="none">
                          <a:solidFill>
                            <a:srgbClr val="21140C"/>
                          </a:solidFill>
                          <a:latin typeface="Nunito"/>
                          <a:ea typeface="Nunito"/>
                          <a:cs typeface="Nunito"/>
                          <a:sym typeface="Nunito"/>
                        </a:rPr>
                        <a:t>¿Qué podemos hacer durante </a:t>
                      </a:r>
                      <a:endParaRPr sz="1400" b="1" u="none" strike="noStrike" cap="none" dirty="0">
                        <a:solidFill>
                          <a:srgbClr val="21140C"/>
                        </a:solidFill>
                        <a:latin typeface="Nunito"/>
                        <a:ea typeface="Nunito"/>
                        <a:cs typeface="Nunito"/>
                        <a:sym typeface="Nunito"/>
                      </a:endParaRPr>
                    </a:p>
                    <a:p>
                      <a:pPr marL="0" marR="0" lvl="0" indent="0" algn="ctr" rtl="0">
                        <a:lnSpc>
                          <a:spcPct val="100000"/>
                        </a:lnSpc>
                        <a:spcBef>
                          <a:spcPts val="0"/>
                        </a:spcBef>
                        <a:spcAft>
                          <a:spcPts val="0"/>
                        </a:spcAft>
                        <a:buClr>
                          <a:srgbClr val="000000"/>
                        </a:buClr>
                        <a:buSzPts val="1400"/>
                        <a:buFont typeface="Arial"/>
                        <a:buNone/>
                      </a:pPr>
                      <a:r>
                        <a:rPr lang="es" sz="1400" b="1" u="none" strike="noStrike" cap="none">
                          <a:solidFill>
                            <a:srgbClr val="21140C"/>
                          </a:solidFill>
                          <a:latin typeface="Nunito"/>
                          <a:ea typeface="Nunito"/>
                          <a:cs typeface="Nunito"/>
                          <a:sym typeface="Nunito"/>
                        </a:rPr>
                        <a:t>los próximos cinco años?</a:t>
                      </a:r>
                      <a:endParaRPr sz="1400" b="1" u="none" strike="noStrike" cap="none" dirty="0">
                        <a:solidFill>
                          <a:srgbClr val="21140C"/>
                        </a:solidFill>
                        <a:latin typeface="Nunito"/>
                        <a:ea typeface="Nunito"/>
                        <a:cs typeface="Nunito"/>
                        <a:sym typeface="Nunito"/>
                      </a:endParaRPr>
                    </a:p>
                  </a:txBody>
                  <a:tcPr marL="91425" marR="91425" marT="91425" marB="91425">
                    <a:lnL w="19050" cap="flat" cmpd="sng">
                      <a:solidFill>
                        <a:srgbClr val="70B548"/>
                      </a:solidFill>
                      <a:prstDash val="solid"/>
                      <a:round/>
                      <a:headEnd type="none" w="sm" len="sm"/>
                      <a:tailEnd type="none" w="sm" len="sm"/>
                    </a:lnL>
                    <a:lnR w="19050" cap="flat" cmpd="sng">
                      <a:solidFill>
                        <a:srgbClr val="70B548">
                          <a:alpha val="0"/>
                        </a:srgbClr>
                      </a:solidFill>
                      <a:prstDash val="solid"/>
                      <a:round/>
                      <a:headEnd type="none" w="sm" len="sm"/>
                      <a:tailEnd type="none" w="sm" len="sm"/>
                    </a:lnR>
                    <a:lnT w="19050" cap="flat" cmpd="sng">
                      <a:solidFill>
                        <a:srgbClr val="70B548">
                          <a:alpha val="0"/>
                        </a:srgbClr>
                      </a:solidFill>
                      <a:prstDash val="solid"/>
                      <a:round/>
                      <a:headEnd type="none" w="sm" len="sm"/>
                      <a:tailEnd type="none" w="sm" len="sm"/>
                    </a:lnT>
                    <a:lnB w="19050" cap="flat" cmpd="sng">
                      <a:solidFill>
                        <a:srgbClr val="70B548"/>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rgbClr val="21140C"/>
                        </a:solidFill>
                        <a:latin typeface="Nunito"/>
                        <a:ea typeface="Nunito"/>
                        <a:cs typeface="Nunito"/>
                        <a:sym typeface="Nunito"/>
                      </a:endParaRPr>
                    </a:p>
                  </a:txBody>
                  <a:tcPr marL="91425" marR="91425" marT="91425" marB="91425">
                    <a:lnL w="19050" cap="flat" cmpd="sng">
                      <a:solidFill>
                        <a:srgbClr val="70B548">
                          <a:alpha val="0"/>
                        </a:srgbClr>
                      </a:solidFill>
                      <a:prstDash val="solid"/>
                      <a:round/>
                      <a:headEnd type="none" w="sm" len="sm"/>
                      <a:tailEnd type="none" w="sm" len="sm"/>
                    </a:lnL>
                    <a:lnR w="19050" cap="flat" cmpd="sng">
                      <a:solidFill>
                        <a:srgbClr val="70B548"/>
                      </a:solidFill>
                      <a:prstDash val="solid"/>
                      <a:round/>
                      <a:headEnd type="none" w="sm" len="sm"/>
                      <a:tailEnd type="none" w="sm" len="sm"/>
                    </a:lnR>
                    <a:lnT w="19050" cap="flat" cmpd="sng">
                      <a:solidFill>
                        <a:srgbClr val="70B548"/>
                      </a:solidFill>
                      <a:prstDash val="solid"/>
                      <a:round/>
                      <a:headEnd type="none" w="sm" len="sm"/>
                      <a:tailEnd type="none" w="sm" len="sm"/>
                    </a:lnT>
                    <a:lnB w="19050" cap="flat" cmpd="sng">
                      <a:solidFill>
                        <a:srgbClr val="70B548">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txBody>
                  <a:tcPr marL="91425" marR="91425" marT="91425" marB="91425">
                    <a:lnL w="19050" cap="flat" cmpd="sng">
                      <a:solidFill>
                        <a:srgbClr val="70B548"/>
                      </a:solidFill>
                      <a:prstDash val="solid"/>
                      <a:round/>
                      <a:headEnd type="none" w="sm" len="sm"/>
                      <a:tailEnd type="none" w="sm" len="sm"/>
                    </a:lnL>
                    <a:lnR w="19050" cap="flat" cmpd="sng">
                      <a:solidFill>
                        <a:srgbClr val="70B548"/>
                      </a:solidFill>
                      <a:prstDash val="solid"/>
                      <a:round/>
                      <a:headEnd type="none" w="sm" len="sm"/>
                      <a:tailEnd type="none" w="sm" len="sm"/>
                    </a:lnR>
                    <a:lnT w="19050" cap="flat" cmpd="sng">
                      <a:solidFill>
                        <a:srgbClr val="70B548"/>
                      </a:solidFill>
                      <a:prstDash val="solid"/>
                      <a:round/>
                      <a:headEnd type="none" w="sm" len="sm"/>
                      <a:tailEnd type="none" w="sm" len="sm"/>
                    </a:lnT>
                    <a:lnB w="19050" cap="flat" cmpd="sng">
                      <a:solidFill>
                        <a:srgbClr val="70B548">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txBody>
                  <a:tcPr marL="91425" marR="91425" marT="91425" marB="91425">
                    <a:lnL w="19050" cap="flat" cmpd="sng">
                      <a:solidFill>
                        <a:srgbClr val="70B548"/>
                      </a:solidFill>
                      <a:prstDash val="solid"/>
                      <a:round/>
                      <a:headEnd type="none" w="sm" len="sm"/>
                      <a:tailEnd type="none" w="sm" len="sm"/>
                    </a:lnL>
                    <a:lnR w="19050" cap="flat" cmpd="sng">
                      <a:solidFill>
                        <a:srgbClr val="70B548">
                          <a:alpha val="0"/>
                        </a:srgbClr>
                      </a:solidFill>
                      <a:prstDash val="solid"/>
                      <a:round/>
                      <a:headEnd type="none" w="sm" len="sm"/>
                      <a:tailEnd type="none" w="sm" len="sm"/>
                    </a:lnR>
                    <a:lnT w="19050" cap="flat" cmpd="sng">
                      <a:solidFill>
                        <a:srgbClr val="70B548"/>
                      </a:solidFill>
                      <a:prstDash val="solid"/>
                      <a:round/>
                      <a:headEnd type="none" w="sm" len="sm"/>
                      <a:tailEnd type="none" w="sm" len="sm"/>
                    </a:lnT>
                    <a:lnB w="19050" cap="flat" cmpd="sng">
                      <a:solidFill>
                        <a:srgbClr val="70B548">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16"/>
        <p:cNvGrpSpPr/>
        <p:nvPr/>
      </p:nvGrpSpPr>
      <p:grpSpPr>
        <a:xfrm>
          <a:off x="0" y="0"/>
          <a:ext cx="0" cy="0"/>
          <a:chOff x="0" y="0"/>
          <a:chExt cx="0" cy="0"/>
        </a:xfrm>
      </p:grpSpPr>
      <p:sp>
        <p:nvSpPr>
          <p:cNvPr id="1117" name="Google Shape;1117;p123"/>
          <p:cNvSpPr/>
          <p:nvPr/>
        </p:nvSpPr>
        <p:spPr>
          <a:xfrm>
            <a:off x="12125" y="0"/>
            <a:ext cx="9144000" cy="1856100"/>
          </a:xfrm>
          <a:prstGeom prst="rect">
            <a:avLst/>
          </a:prstGeom>
          <a:solidFill>
            <a:srgbClr val="70B54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dirty="0"/>
          </a:p>
        </p:txBody>
      </p:sp>
      <p:sp>
        <p:nvSpPr>
          <p:cNvPr id="1118" name="Google Shape;1118;p123"/>
          <p:cNvSpPr txBox="1"/>
          <p:nvPr/>
        </p:nvSpPr>
        <p:spPr>
          <a:xfrm>
            <a:off x="599250" y="1103250"/>
            <a:ext cx="7945500" cy="11082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 sz="1200" b="1" i="0" u="none" strike="noStrike" cap="none">
                <a:solidFill>
                  <a:schemeClr val="lt1"/>
                </a:solidFill>
                <a:latin typeface="Nunito"/>
                <a:ea typeface="Nunito"/>
                <a:cs typeface="Nunito"/>
                <a:sym typeface="Nunito"/>
              </a:rPr>
              <a:t>Recomendacioón de </a:t>
            </a:r>
            <a:r>
              <a:rPr lang="en" sz="1200" b="1" i="1" u="none" strike="noStrike" cap="none">
                <a:solidFill>
                  <a:schemeClr val="lt1"/>
                </a:solidFill>
                <a:latin typeface="Nunito"/>
                <a:ea typeface="Nunito"/>
                <a:cs typeface="Nunito"/>
                <a:sym typeface="Nunito"/>
              </a:rPr>
              <a:t>The Lancet:</a:t>
            </a:r>
            <a:r>
              <a:rPr lang="es" sz="1200" b="0" i="0" u="none" strike="noStrike" cap="none">
                <a:solidFill>
                  <a:schemeClr val="lt1"/>
                </a:solidFill>
                <a:latin typeface="Nunito"/>
                <a:ea typeface="Nunito"/>
                <a:cs typeface="Nunito"/>
                <a:sym typeface="Nunito"/>
              </a:rPr>
              <a:t> </a:t>
            </a:r>
            <a:r>
              <a:rPr lang="es" sz="1200">
                <a:solidFill>
                  <a:schemeClr val="lt1"/>
                </a:solidFill>
                <a:latin typeface="Nunito"/>
                <a:ea typeface="Nunito"/>
                <a:cs typeface="Nunito"/>
                <a:sym typeface="Nunito"/>
              </a:rPr>
              <a:t>Aumentar el personal sanitario e impartir perfeccionamiento profesional de las competencias contemporáneas de diagnóstico</a:t>
            </a:r>
            <a:endParaRPr sz="1200" dirty="0">
              <a:solidFill>
                <a:schemeClr val="lt1"/>
              </a:solidFill>
              <a:latin typeface="Nunito"/>
              <a:ea typeface="Nunito"/>
              <a:cs typeface="Nunito"/>
              <a:sym typeface="Nunito"/>
            </a:endParaRPr>
          </a:p>
          <a:p>
            <a:pPr marL="0" marR="0" lvl="0" indent="0" algn="l" rtl="0">
              <a:lnSpc>
                <a:spcPct val="100000"/>
              </a:lnSpc>
              <a:spcBef>
                <a:spcPts val="0"/>
              </a:spcBef>
              <a:spcAft>
                <a:spcPts val="0"/>
              </a:spcAft>
              <a:buClr>
                <a:schemeClr val="dk1"/>
              </a:buClr>
              <a:buSzPts val="1100"/>
              <a:buFont typeface="Arial"/>
              <a:buNone/>
            </a:pPr>
            <a:endParaRPr sz="1200" dirty="0">
              <a:solidFill>
                <a:schemeClr val="lt1"/>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200" dirty="0">
              <a:solidFill>
                <a:schemeClr val="lt1"/>
              </a:solidFill>
              <a:latin typeface="Nunito"/>
              <a:ea typeface="Nunito"/>
              <a:cs typeface="Nunito"/>
              <a:sym typeface="Nunito"/>
            </a:endParaRPr>
          </a:p>
          <a:p>
            <a:pPr marL="0" marR="0" lvl="0" indent="0" algn="l" rtl="0">
              <a:lnSpc>
                <a:spcPct val="100000"/>
              </a:lnSpc>
              <a:spcBef>
                <a:spcPts val="0"/>
              </a:spcBef>
              <a:spcAft>
                <a:spcPts val="0"/>
              </a:spcAft>
              <a:buClr>
                <a:schemeClr val="dk1"/>
              </a:buClr>
              <a:buSzPts val="1100"/>
              <a:buFont typeface="Arial"/>
              <a:buNone/>
            </a:pPr>
            <a:endParaRPr sz="1200" dirty="0">
              <a:solidFill>
                <a:schemeClr val="lt1"/>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200" dirty="0">
              <a:solidFill>
                <a:schemeClr val="lt1"/>
              </a:solidFill>
              <a:latin typeface="Nunito"/>
              <a:ea typeface="Nunito"/>
              <a:cs typeface="Nunito"/>
              <a:sym typeface="Nunito"/>
            </a:endParaRPr>
          </a:p>
        </p:txBody>
      </p:sp>
      <p:sp>
        <p:nvSpPr>
          <p:cNvPr id="1119" name="Google Shape;1119;p123"/>
          <p:cNvSpPr txBox="1"/>
          <p:nvPr/>
        </p:nvSpPr>
        <p:spPr>
          <a:xfrm>
            <a:off x="599250" y="450475"/>
            <a:ext cx="7360500" cy="354000"/>
          </a:xfrm>
          <a:prstGeom prst="rect">
            <a:avLst/>
          </a:prstGeom>
          <a:noFill/>
          <a:ln>
            <a:noFill/>
          </a:ln>
        </p:spPr>
        <p:txBody>
          <a:bodyPr spcFirstLastPara="1" wrap="square" lIns="0" tIns="91425" rIns="91425" bIns="91425" rtlCol="0" anchor="t" anchorCtr="0">
            <a:noAutofit/>
          </a:bodyPr>
          <a:lstStyle/>
          <a:p>
            <a:pPr marL="0" lvl="0" indent="0" algn="l" rtl="0">
              <a:lnSpc>
                <a:spcPct val="90000"/>
              </a:lnSpc>
              <a:spcBef>
                <a:spcPts val="0"/>
              </a:spcBef>
              <a:spcAft>
                <a:spcPts val="0"/>
              </a:spcAft>
              <a:buClr>
                <a:schemeClr val="dk1"/>
              </a:buClr>
              <a:buSzPts val="1100"/>
              <a:buFont typeface="Arial"/>
              <a:buNone/>
            </a:pPr>
            <a:r>
              <a:rPr lang="es" sz="4000">
                <a:solidFill>
                  <a:schemeClr val="lt1"/>
                </a:solidFill>
                <a:latin typeface="Mulish Black"/>
                <a:ea typeface="Mulish Black"/>
                <a:cs typeface="Mulish Black"/>
                <a:sym typeface="Mulish Black"/>
              </a:rPr>
              <a:t>Personal sanitario</a:t>
            </a:r>
            <a:endParaRPr sz="4000" dirty="0">
              <a:solidFill>
                <a:schemeClr val="lt1"/>
              </a:solidFill>
              <a:latin typeface="Mulish Black"/>
              <a:ea typeface="Mulish Black"/>
              <a:cs typeface="Mulish Black"/>
              <a:sym typeface="Mulish Black"/>
            </a:endParaRPr>
          </a:p>
        </p:txBody>
      </p:sp>
      <p:sp>
        <p:nvSpPr>
          <p:cNvPr id="1120" name="Google Shape;1120;p123"/>
          <p:cNvSpPr/>
          <p:nvPr/>
        </p:nvSpPr>
        <p:spPr>
          <a:xfrm>
            <a:off x="599243" y="-533600"/>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21" name="Google Shape;1121;p123"/>
          <p:cNvSpPr/>
          <p:nvPr/>
        </p:nvSpPr>
        <p:spPr>
          <a:xfrm>
            <a:off x="3319800"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22" name="Google Shape;1122;p123"/>
          <p:cNvSpPr/>
          <p:nvPr/>
        </p:nvSpPr>
        <p:spPr>
          <a:xfrm>
            <a:off x="6040356"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23" name="Google Shape;1123;p123"/>
          <p:cNvSpPr/>
          <p:nvPr/>
        </p:nvSpPr>
        <p:spPr>
          <a:xfrm>
            <a:off x="-100" y="4956900"/>
            <a:ext cx="9144000" cy="186600"/>
          </a:xfrm>
          <a:prstGeom prst="rect">
            <a:avLst/>
          </a:prstGeom>
          <a:solidFill>
            <a:srgbClr val="70B548"/>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70B548"/>
              </a:solidFill>
              <a:latin typeface="Arial"/>
              <a:ea typeface="Arial"/>
              <a:cs typeface="Arial"/>
              <a:sym typeface="Arial"/>
            </a:endParaRPr>
          </a:p>
        </p:txBody>
      </p:sp>
      <p:graphicFrame>
        <p:nvGraphicFramePr>
          <p:cNvPr id="1124" name="Google Shape;1124;p123"/>
          <p:cNvGraphicFramePr/>
          <p:nvPr/>
        </p:nvGraphicFramePr>
        <p:xfrm>
          <a:off x="599150" y="2118325"/>
          <a:ext cx="7945500" cy="2501150"/>
        </p:xfrm>
        <a:graphic>
          <a:graphicData uri="http://schemas.openxmlformats.org/drawingml/2006/table">
            <a:tbl>
              <a:tblPr>
                <a:noFill/>
                <a:tableStyleId>{BCED1A94-057D-42AA-AC53-0AC0C8C81540}</a:tableStyleId>
              </a:tblPr>
              <a:tblGrid>
                <a:gridCol w="2648500">
                  <a:extLst>
                    <a:ext uri="{9D8B030D-6E8A-4147-A177-3AD203B41FA5}">
                      <a16:colId xmlns:a16="http://schemas.microsoft.com/office/drawing/2014/main" val="20000"/>
                    </a:ext>
                  </a:extLst>
                </a:gridCol>
                <a:gridCol w="2648500">
                  <a:extLst>
                    <a:ext uri="{9D8B030D-6E8A-4147-A177-3AD203B41FA5}">
                      <a16:colId xmlns:a16="http://schemas.microsoft.com/office/drawing/2014/main" val="20001"/>
                    </a:ext>
                  </a:extLst>
                </a:gridCol>
                <a:gridCol w="2648500">
                  <a:extLst>
                    <a:ext uri="{9D8B030D-6E8A-4147-A177-3AD203B41FA5}">
                      <a16:colId xmlns:a16="http://schemas.microsoft.com/office/drawing/2014/main" val="20002"/>
                    </a:ext>
                  </a:extLst>
                </a:gridCol>
              </a:tblGrid>
              <a:tr h="641900">
                <a:tc>
                  <a:txBody>
                    <a:bodyPr/>
                    <a:lstStyle/>
                    <a:p>
                      <a:pPr marL="0" lvl="0" indent="0" algn="ctr" rtl="0">
                        <a:spcBef>
                          <a:spcPts val="0"/>
                        </a:spcBef>
                        <a:spcAft>
                          <a:spcPts val="0"/>
                        </a:spcAft>
                        <a:buClr>
                          <a:schemeClr val="dk1"/>
                        </a:buClr>
                        <a:buSzPts val="1100"/>
                        <a:buFont typeface="Arial"/>
                        <a:buNone/>
                      </a:pPr>
                      <a:r>
                        <a:rPr lang="es" b="1">
                          <a:solidFill>
                            <a:srgbClr val="21140C"/>
                          </a:solidFill>
                          <a:latin typeface="Nunito"/>
                          <a:ea typeface="Nunito"/>
                          <a:cs typeface="Nunito"/>
                          <a:sym typeface="Nunito"/>
                        </a:rPr>
                        <a:t>¿Cuáles son los obstáculos?</a:t>
                      </a:r>
                      <a:endParaRPr b="1" dirty="0">
                        <a:solidFill>
                          <a:srgbClr val="21140C"/>
                        </a:solidFill>
                        <a:latin typeface="Nunito"/>
                        <a:ea typeface="Nunito"/>
                        <a:cs typeface="Nunito"/>
                        <a:sym typeface="Nunito"/>
                      </a:endParaRPr>
                    </a:p>
                  </a:txBody>
                  <a:tcPr marL="91425" marR="91425" marT="91425" marB="91425">
                    <a:lnL w="19050" cap="flat" cmpd="sng">
                      <a:solidFill>
                        <a:srgbClr val="70B548">
                          <a:alpha val="0"/>
                        </a:srgbClr>
                      </a:solidFill>
                      <a:prstDash val="solid"/>
                      <a:round/>
                      <a:headEnd type="none" w="sm" len="sm"/>
                      <a:tailEnd type="none" w="sm" len="sm"/>
                    </a:lnL>
                    <a:lnR w="19050" cap="flat" cmpd="sng">
                      <a:solidFill>
                        <a:srgbClr val="70B548"/>
                      </a:solidFill>
                      <a:prstDash val="solid"/>
                      <a:round/>
                      <a:headEnd type="none" w="sm" len="sm"/>
                      <a:tailEnd type="none" w="sm" len="sm"/>
                    </a:lnR>
                    <a:lnT w="19050" cap="flat" cmpd="sng">
                      <a:solidFill>
                        <a:srgbClr val="70B548">
                          <a:alpha val="0"/>
                        </a:srgbClr>
                      </a:solidFill>
                      <a:prstDash val="solid"/>
                      <a:round/>
                      <a:headEnd type="none" w="sm" len="sm"/>
                      <a:tailEnd type="none" w="sm" len="sm"/>
                    </a:lnT>
                    <a:lnB w="19050" cap="flat" cmpd="sng">
                      <a:solidFill>
                        <a:srgbClr val="70B548"/>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s" b="1">
                          <a:solidFill>
                            <a:srgbClr val="21140C"/>
                          </a:solidFill>
                          <a:latin typeface="Nunito"/>
                          <a:ea typeface="Nunito"/>
                          <a:cs typeface="Nunito"/>
                          <a:sym typeface="Nunito"/>
                        </a:rPr>
                        <a:t>¿Cuáles son algunos de los asociados clave?</a:t>
                      </a:r>
                      <a:endParaRPr b="1" dirty="0">
                        <a:solidFill>
                          <a:srgbClr val="21140C"/>
                        </a:solidFill>
                        <a:latin typeface="Nunito"/>
                        <a:ea typeface="Nunito"/>
                        <a:cs typeface="Nunito"/>
                        <a:sym typeface="Nunito"/>
                      </a:endParaRPr>
                    </a:p>
                  </a:txBody>
                  <a:tcPr marL="91425" marR="91425" marT="91425" marB="91425">
                    <a:lnL w="19050" cap="flat" cmpd="sng">
                      <a:solidFill>
                        <a:srgbClr val="70B548"/>
                      </a:solidFill>
                      <a:prstDash val="solid"/>
                      <a:round/>
                      <a:headEnd type="none" w="sm" len="sm"/>
                      <a:tailEnd type="none" w="sm" len="sm"/>
                    </a:lnL>
                    <a:lnR w="19050" cap="flat" cmpd="sng">
                      <a:solidFill>
                        <a:srgbClr val="70B548"/>
                      </a:solidFill>
                      <a:prstDash val="solid"/>
                      <a:round/>
                      <a:headEnd type="none" w="sm" len="sm"/>
                      <a:tailEnd type="none" w="sm" len="sm"/>
                    </a:lnR>
                    <a:lnT w="19050" cap="flat" cmpd="sng">
                      <a:solidFill>
                        <a:srgbClr val="70B548">
                          <a:alpha val="0"/>
                        </a:srgbClr>
                      </a:solidFill>
                      <a:prstDash val="solid"/>
                      <a:round/>
                      <a:headEnd type="none" w="sm" len="sm"/>
                      <a:tailEnd type="none" w="sm" len="sm"/>
                    </a:lnT>
                    <a:lnB w="19050" cap="flat" cmpd="sng">
                      <a:solidFill>
                        <a:srgbClr val="70B548"/>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s" b="1">
                          <a:solidFill>
                            <a:srgbClr val="21140C"/>
                          </a:solidFill>
                          <a:latin typeface="Nunito"/>
                          <a:ea typeface="Nunito"/>
                          <a:cs typeface="Nunito"/>
                          <a:sym typeface="Nunito"/>
                        </a:rPr>
                        <a:t>¿Qué recursos se necesitan?</a:t>
                      </a:r>
                      <a:endParaRPr b="1" dirty="0">
                        <a:solidFill>
                          <a:srgbClr val="21140C"/>
                        </a:solidFill>
                        <a:latin typeface="Nunito"/>
                        <a:ea typeface="Nunito"/>
                        <a:cs typeface="Nunito"/>
                        <a:sym typeface="Nunito"/>
                      </a:endParaRPr>
                    </a:p>
                  </a:txBody>
                  <a:tcPr marL="91425" marR="91425" marT="91425" marB="91425">
                    <a:lnL w="19050" cap="flat" cmpd="sng">
                      <a:solidFill>
                        <a:srgbClr val="70B548"/>
                      </a:solidFill>
                      <a:prstDash val="solid"/>
                      <a:round/>
                      <a:headEnd type="none" w="sm" len="sm"/>
                      <a:tailEnd type="none" w="sm" len="sm"/>
                    </a:lnL>
                    <a:lnR w="19050" cap="flat" cmpd="sng">
                      <a:solidFill>
                        <a:srgbClr val="70B548">
                          <a:alpha val="0"/>
                        </a:srgbClr>
                      </a:solidFill>
                      <a:prstDash val="solid"/>
                      <a:round/>
                      <a:headEnd type="none" w="sm" len="sm"/>
                      <a:tailEnd type="none" w="sm" len="sm"/>
                    </a:lnR>
                    <a:lnT w="19050" cap="flat" cmpd="sng">
                      <a:solidFill>
                        <a:srgbClr val="70B548">
                          <a:alpha val="0"/>
                        </a:srgbClr>
                      </a:solidFill>
                      <a:prstDash val="solid"/>
                      <a:round/>
                      <a:headEnd type="none" w="sm" len="sm"/>
                      <a:tailEnd type="none" w="sm" len="sm"/>
                    </a:lnT>
                    <a:lnB w="19050" cap="flat" cmpd="sng">
                      <a:solidFill>
                        <a:srgbClr val="70B548"/>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rgbClr val="21140C"/>
                        </a:solidFill>
                        <a:latin typeface="Nunito"/>
                        <a:ea typeface="Nunito"/>
                        <a:cs typeface="Nunito"/>
                        <a:sym typeface="Nunito"/>
                      </a:endParaRPr>
                    </a:p>
                  </a:txBody>
                  <a:tcPr marL="91425" marR="91425" marT="91425" marB="91425">
                    <a:lnL w="19050" cap="flat" cmpd="sng">
                      <a:solidFill>
                        <a:srgbClr val="70B548">
                          <a:alpha val="0"/>
                        </a:srgbClr>
                      </a:solidFill>
                      <a:prstDash val="solid"/>
                      <a:round/>
                      <a:headEnd type="none" w="sm" len="sm"/>
                      <a:tailEnd type="none" w="sm" len="sm"/>
                    </a:lnL>
                    <a:lnR w="19050" cap="flat" cmpd="sng">
                      <a:solidFill>
                        <a:srgbClr val="70B548"/>
                      </a:solidFill>
                      <a:prstDash val="solid"/>
                      <a:round/>
                      <a:headEnd type="none" w="sm" len="sm"/>
                      <a:tailEnd type="none" w="sm" len="sm"/>
                    </a:lnR>
                    <a:lnT w="19050" cap="flat" cmpd="sng">
                      <a:solidFill>
                        <a:srgbClr val="70B548"/>
                      </a:solidFill>
                      <a:prstDash val="solid"/>
                      <a:round/>
                      <a:headEnd type="none" w="sm" len="sm"/>
                      <a:tailEnd type="none" w="sm" len="sm"/>
                    </a:lnT>
                    <a:lnB w="19050" cap="flat" cmpd="sng">
                      <a:solidFill>
                        <a:srgbClr val="70B548">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txBody>
                  <a:tcPr marL="91425" marR="91425" marT="91425" marB="91425">
                    <a:lnL w="19050" cap="flat" cmpd="sng">
                      <a:solidFill>
                        <a:srgbClr val="70B548"/>
                      </a:solidFill>
                      <a:prstDash val="solid"/>
                      <a:round/>
                      <a:headEnd type="none" w="sm" len="sm"/>
                      <a:tailEnd type="none" w="sm" len="sm"/>
                    </a:lnL>
                    <a:lnR w="19050" cap="flat" cmpd="sng">
                      <a:solidFill>
                        <a:srgbClr val="70B548"/>
                      </a:solidFill>
                      <a:prstDash val="solid"/>
                      <a:round/>
                      <a:headEnd type="none" w="sm" len="sm"/>
                      <a:tailEnd type="none" w="sm" len="sm"/>
                    </a:lnR>
                    <a:lnT w="19050" cap="flat" cmpd="sng">
                      <a:solidFill>
                        <a:srgbClr val="70B548"/>
                      </a:solidFill>
                      <a:prstDash val="solid"/>
                      <a:round/>
                      <a:headEnd type="none" w="sm" len="sm"/>
                      <a:tailEnd type="none" w="sm" len="sm"/>
                    </a:lnT>
                    <a:lnB w="19050" cap="flat" cmpd="sng">
                      <a:solidFill>
                        <a:srgbClr val="70B548">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txBody>
                  <a:tcPr marL="91425" marR="91425" marT="91425" marB="91425">
                    <a:lnL w="19050" cap="flat" cmpd="sng">
                      <a:solidFill>
                        <a:srgbClr val="70B548"/>
                      </a:solidFill>
                      <a:prstDash val="solid"/>
                      <a:round/>
                      <a:headEnd type="none" w="sm" len="sm"/>
                      <a:tailEnd type="none" w="sm" len="sm"/>
                    </a:lnL>
                    <a:lnR w="19050" cap="flat" cmpd="sng">
                      <a:solidFill>
                        <a:srgbClr val="70B548">
                          <a:alpha val="0"/>
                        </a:srgbClr>
                      </a:solidFill>
                      <a:prstDash val="solid"/>
                      <a:round/>
                      <a:headEnd type="none" w="sm" len="sm"/>
                      <a:tailEnd type="none" w="sm" len="sm"/>
                    </a:lnR>
                    <a:lnT w="19050" cap="flat" cmpd="sng">
                      <a:solidFill>
                        <a:srgbClr val="70B548"/>
                      </a:solidFill>
                      <a:prstDash val="solid"/>
                      <a:round/>
                      <a:headEnd type="none" w="sm" len="sm"/>
                      <a:tailEnd type="none" w="sm" len="sm"/>
                    </a:lnT>
                    <a:lnB w="19050" cap="flat" cmpd="sng">
                      <a:solidFill>
                        <a:srgbClr val="70B548">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28"/>
        <p:cNvGrpSpPr/>
        <p:nvPr/>
      </p:nvGrpSpPr>
      <p:grpSpPr>
        <a:xfrm>
          <a:off x="0" y="0"/>
          <a:ext cx="0" cy="0"/>
          <a:chOff x="0" y="0"/>
          <a:chExt cx="0" cy="0"/>
        </a:xfrm>
      </p:grpSpPr>
      <p:sp>
        <p:nvSpPr>
          <p:cNvPr id="1129" name="Google Shape;1129;p124"/>
          <p:cNvSpPr/>
          <p:nvPr/>
        </p:nvSpPr>
        <p:spPr>
          <a:xfrm>
            <a:off x="12125" y="0"/>
            <a:ext cx="9144000" cy="1856100"/>
          </a:xfrm>
          <a:prstGeom prst="rect">
            <a:avLst/>
          </a:prstGeom>
          <a:solidFill>
            <a:srgbClr val="70B54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dirty="0"/>
          </a:p>
        </p:txBody>
      </p:sp>
      <p:sp>
        <p:nvSpPr>
          <p:cNvPr id="1130" name="Google Shape;1130;p124"/>
          <p:cNvSpPr txBox="1"/>
          <p:nvPr/>
        </p:nvSpPr>
        <p:spPr>
          <a:xfrm>
            <a:off x="599250" y="1103250"/>
            <a:ext cx="7637700" cy="5541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 sz="1200" b="1" i="0" u="none" strike="noStrike" cap="none" dirty="0">
                <a:solidFill>
                  <a:schemeClr val="lt1"/>
                </a:solidFill>
                <a:latin typeface="Nunito"/>
                <a:ea typeface="Nunito"/>
                <a:cs typeface="Nunito"/>
                <a:sym typeface="Nunito"/>
              </a:rPr>
              <a:t>Recomendacioón de </a:t>
            </a:r>
            <a:r>
              <a:rPr lang="en" sz="1200" b="1" i="1" u="none" strike="noStrike" cap="none" dirty="0">
                <a:solidFill>
                  <a:schemeClr val="lt1"/>
                </a:solidFill>
                <a:latin typeface="Nunito"/>
                <a:ea typeface="Nunito"/>
                <a:cs typeface="Nunito"/>
                <a:sym typeface="Nunito"/>
              </a:rPr>
              <a:t>The Lancet:</a:t>
            </a:r>
            <a:r>
              <a:rPr lang="es" sz="1200" b="0" i="0" u="none" strike="noStrike" cap="none" dirty="0">
                <a:solidFill>
                  <a:schemeClr val="lt1"/>
                </a:solidFill>
                <a:latin typeface="Nunito"/>
                <a:ea typeface="Nunito"/>
                <a:cs typeface="Nunito"/>
                <a:sym typeface="Nunito"/>
              </a:rPr>
              <a:t> </a:t>
            </a:r>
            <a:r>
              <a:rPr lang="es" sz="1200" dirty="0">
                <a:solidFill>
                  <a:schemeClr val="lt1"/>
                </a:solidFill>
                <a:latin typeface="Nunito"/>
                <a:ea typeface="Nunito"/>
                <a:cs typeface="Nunito"/>
                <a:sym typeface="Nunito"/>
              </a:rPr>
              <a:t>Elaborar marcos de gobernanza y reglamentación para contribuir y supervisar la calidad y la seguridad de las pruebas de diagnóstico</a:t>
            </a:r>
            <a:endParaRPr sz="1200" dirty="0">
              <a:solidFill>
                <a:schemeClr val="lt1"/>
              </a:solidFill>
              <a:latin typeface="Nunito"/>
              <a:ea typeface="Nunito"/>
              <a:cs typeface="Nunito"/>
              <a:sym typeface="Nunito"/>
            </a:endParaRPr>
          </a:p>
        </p:txBody>
      </p:sp>
      <p:sp>
        <p:nvSpPr>
          <p:cNvPr id="1131" name="Google Shape;1131;p124"/>
          <p:cNvSpPr txBox="1"/>
          <p:nvPr/>
        </p:nvSpPr>
        <p:spPr>
          <a:xfrm>
            <a:off x="599250" y="450475"/>
            <a:ext cx="7360500"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chemeClr val="dk1"/>
              </a:buClr>
              <a:buSzPts val="1100"/>
              <a:buFont typeface="Arial"/>
              <a:buNone/>
            </a:pPr>
            <a:r>
              <a:rPr lang="es" sz="4000">
                <a:solidFill>
                  <a:schemeClr val="lt1"/>
                </a:solidFill>
                <a:latin typeface="Mulish Black"/>
                <a:ea typeface="Mulish Black"/>
                <a:cs typeface="Mulish Black"/>
                <a:sym typeface="Mulish Black"/>
              </a:rPr>
              <a:t>Gobernanza</a:t>
            </a:r>
            <a:endParaRPr sz="4000" dirty="0">
              <a:solidFill>
                <a:schemeClr val="lt1"/>
              </a:solidFill>
              <a:latin typeface="Mulish Black"/>
              <a:ea typeface="Mulish Black"/>
              <a:cs typeface="Mulish Black"/>
              <a:sym typeface="Mulish Black"/>
            </a:endParaRPr>
          </a:p>
        </p:txBody>
      </p:sp>
      <p:sp>
        <p:nvSpPr>
          <p:cNvPr id="1132" name="Google Shape;1132;p124"/>
          <p:cNvSpPr/>
          <p:nvPr/>
        </p:nvSpPr>
        <p:spPr>
          <a:xfrm>
            <a:off x="599243" y="-533600"/>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33" name="Google Shape;1133;p124"/>
          <p:cNvSpPr/>
          <p:nvPr/>
        </p:nvSpPr>
        <p:spPr>
          <a:xfrm>
            <a:off x="3319800"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34" name="Google Shape;1134;p124"/>
          <p:cNvSpPr/>
          <p:nvPr/>
        </p:nvSpPr>
        <p:spPr>
          <a:xfrm>
            <a:off x="6040356"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35" name="Google Shape;1135;p124"/>
          <p:cNvSpPr/>
          <p:nvPr/>
        </p:nvSpPr>
        <p:spPr>
          <a:xfrm>
            <a:off x="-100" y="4956900"/>
            <a:ext cx="9144000" cy="186600"/>
          </a:xfrm>
          <a:prstGeom prst="rect">
            <a:avLst/>
          </a:prstGeom>
          <a:solidFill>
            <a:srgbClr val="70B548"/>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70B548"/>
              </a:solidFill>
              <a:latin typeface="Arial"/>
              <a:ea typeface="Arial"/>
              <a:cs typeface="Arial"/>
              <a:sym typeface="Arial"/>
            </a:endParaRPr>
          </a:p>
        </p:txBody>
      </p:sp>
      <p:graphicFrame>
        <p:nvGraphicFramePr>
          <p:cNvPr id="1136" name="Google Shape;1136;p124"/>
          <p:cNvGraphicFramePr/>
          <p:nvPr/>
        </p:nvGraphicFramePr>
        <p:xfrm>
          <a:off x="599250" y="2118325"/>
          <a:ext cx="7945500" cy="2501150"/>
        </p:xfrm>
        <a:graphic>
          <a:graphicData uri="http://schemas.openxmlformats.org/drawingml/2006/table">
            <a:tbl>
              <a:tblPr>
                <a:noFill/>
                <a:tableStyleId>{BCED1A94-057D-42AA-AC53-0AC0C8C81540}</a:tableStyleId>
              </a:tblPr>
              <a:tblGrid>
                <a:gridCol w="2648500">
                  <a:extLst>
                    <a:ext uri="{9D8B030D-6E8A-4147-A177-3AD203B41FA5}">
                      <a16:colId xmlns:a16="http://schemas.microsoft.com/office/drawing/2014/main" val="20000"/>
                    </a:ext>
                  </a:extLst>
                </a:gridCol>
                <a:gridCol w="2648500">
                  <a:extLst>
                    <a:ext uri="{9D8B030D-6E8A-4147-A177-3AD203B41FA5}">
                      <a16:colId xmlns:a16="http://schemas.microsoft.com/office/drawing/2014/main" val="20001"/>
                    </a:ext>
                  </a:extLst>
                </a:gridCol>
                <a:gridCol w="2648500">
                  <a:extLst>
                    <a:ext uri="{9D8B030D-6E8A-4147-A177-3AD203B41FA5}">
                      <a16:colId xmlns:a16="http://schemas.microsoft.com/office/drawing/2014/main" val="20002"/>
                    </a:ext>
                  </a:extLst>
                </a:gridCol>
              </a:tblGrid>
              <a:tr h="641900">
                <a:tc>
                  <a:txBody>
                    <a:bodyPr/>
                    <a:lstStyle/>
                    <a:p>
                      <a:pPr marL="0" marR="0" lvl="0" indent="0" algn="ctr" rtl="0">
                        <a:lnSpc>
                          <a:spcPct val="100000"/>
                        </a:lnSpc>
                        <a:spcBef>
                          <a:spcPts val="0"/>
                        </a:spcBef>
                        <a:spcAft>
                          <a:spcPts val="0"/>
                        </a:spcAft>
                        <a:buClr>
                          <a:srgbClr val="000000"/>
                        </a:buClr>
                        <a:buSzPts val="1400"/>
                        <a:buFont typeface="Arial"/>
                        <a:buNone/>
                      </a:pPr>
                      <a:r>
                        <a:rPr lang="es" sz="1400" b="1" u="none" strike="noStrike" cap="none">
                          <a:solidFill>
                            <a:srgbClr val="21140C"/>
                          </a:solidFill>
                          <a:latin typeface="Nunito"/>
                          <a:ea typeface="Nunito"/>
                          <a:cs typeface="Nunito"/>
                          <a:sym typeface="Nunito"/>
                        </a:rPr>
                        <a:t>¿Qué podemos hacer entre los próximos 3 y 6 meses?</a:t>
                      </a:r>
                      <a:endParaRPr sz="1400" b="1" u="none" strike="noStrike" cap="none" dirty="0">
                        <a:solidFill>
                          <a:srgbClr val="21140C"/>
                        </a:solidFill>
                        <a:latin typeface="Nunito"/>
                        <a:ea typeface="Nunito"/>
                        <a:cs typeface="Nunito"/>
                        <a:sym typeface="Nunito"/>
                      </a:endParaRPr>
                    </a:p>
                  </a:txBody>
                  <a:tcPr marL="91425" marR="91425" marT="91425" marB="91425">
                    <a:lnL w="19050" cap="flat" cmpd="sng">
                      <a:solidFill>
                        <a:srgbClr val="70B548">
                          <a:alpha val="0"/>
                        </a:srgbClr>
                      </a:solidFill>
                      <a:prstDash val="solid"/>
                      <a:round/>
                      <a:headEnd type="none" w="sm" len="sm"/>
                      <a:tailEnd type="none" w="sm" len="sm"/>
                    </a:lnL>
                    <a:lnR w="19050" cap="flat" cmpd="sng">
                      <a:solidFill>
                        <a:srgbClr val="70B548"/>
                      </a:solidFill>
                      <a:prstDash val="solid"/>
                      <a:round/>
                      <a:headEnd type="none" w="sm" len="sm"/>
                      <a:tailEnd type="none" w="sm" len="sm"/>
                    </a:lnR>
                    <a:lnT w="19050" cap="flat" cmpd="sng">
                      <a:solidFill>
                        <a:srgbClr val="70B548">
                          <a:alpha val="0"/>
                        </a:srgbClr>
                      </a:solidFill>
                      <a:prstDash val="solid"/>
                      <a:round/>
                      <a:headEnd type="none" w="sm" len="sm"/>
                      <a:tailEnd type="none" w="sm" len="sm"/>
                    </a:lnT>
                    <a:lnB w="19050" cap="flat" cmpd="sng">
                      <a:solidFill>
                        <a:srgbClr val="70B548"/>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 sz="1400" b="1" u="none" strike="noStrike" cap="none">
                          <a:solidFill>
                            <a:srgbClr val="21140C"/>
                          </a:solidFill>
                          <a:latin typeface="Nunito"/>
                          <a:ea typeface="Nunito"/>
                          <a:cs typeface="Nunito"/>
                          <a:sym typeface="Nunito"/>
                        </a:rPr>
                        <a:t>¿Qué podemos hacer durante </a:t>
                      </a:r>
                      <a:endParaRPr sz="1400" b="1" u="none" strike="noStrike" cap="none" dirty="0">
                        <a:solidFill>
                          <a:srgbClr val="21140C"/>
                        </a:solidFill>
                        <a:latin typeface="Nunito"/>
                        <a:ea typeface="Nunito"/>
                        <a:cs typeface="Nunito"/>
                        <a:sym typeface="Nunito"/>
                      </a:endParaRPr>
                    </a:p>
                    <a:p>
                      <a:pPr marL="0" marR="0" lvl="0" indent="0" algn="ctr" rtl="0">
                        <a:lnSpc>
                          <a:spcPct val="100000"/>
                        </a:lnSpc>
                        <a:spcBef>
                          <a:spcPts val="0"/>
                        </a:spcBef>
                        <a:spcAft>
                          <a:spcPts val="0"/>
                        </a:spcAft>
                        <a:buClr>
                          <a:srgbClr val="000000"/>
                        </a:buClr>
                        <a:buSzPts val="1400"/>
                        <a:buFont typeface="Arial"/>
                        <a:buNone/>
                      </a:pPr>
                      <a:r>
                        <a:rPr lang="es" sz="1400" b="1" u="none" strike="noStrike" cap="none">
                          <a:solidFill>
                            <a:srgbClr val="21140C"/>
                          </a:solidFill>
                          <a:latin typeface="Nunito"/>
                          <a:ea typeface="Nunito"/>
                          <a:cs typeface="Nunito"/>
                          <a:sym typeface="Nunito"/>
                        </a:rPr>
                        <a:t>el próximo año?</a:t>
                      </a:r>
                      <a:endParaRPr sz="1400" b="1" u="none" strike="noStrike" cap="none" dirty="0">
                        <a:solidFill>
                          <a:srgbClr val="21140C"/>
                        </a:solidFill>
                        <a:latin typeface="Nunito"/>
                        <a:ea typeface="Nunito"/>
                        <a:cs typeface="Nunito"/>
                        <a:sym typeface="Nunito"/>
                      </a:endParaRPr>
                    </a:p>
                  </a:txBody>
                  <a:tcPr marL="91425" marR="91425" marT="91425" marB="91425">
                    <a:lnL w="19050" cap="flat" cmpd="sng">
                      <a:solidFill>
                        <a:srgbClr val="70B548"/>
                      </a:solidFill>
                      <a:prstDash val="solid"/>
                      <a:round/>
                      <a:headEnd type="none" w="sm" len="sm"/>
                      <a:tailEnd type="none" w="sm" len="sm"/>
                    </a:lnL>
                    <a:lnR w="19050" cap="flat" cmpd="sng">
                      <a:solidFill>
                        <a:srgbClr val="70B548"/>
                      </a:solidFill>
                      <a:prstDash val="solid"/>
                      <a:round/>
                      <a:headEnd type="none" w="sm" len="sm"/>
                      <a:tailEnd type="none" w="sm" len="sm"/>
                    </a:lnR>
                    <a:lnT w="19050" cap="flat" cmpd="sng">
                      <a:solidFill>
                        <a:srgbClr val="70B548">
                          <a:alpha val="0"/>
                        </a:srgbClr>
                      </a:solidFill>
                      <a:prstDash val="solid"/>
                      <a:round/>
                      <a:headEnd type="none" w="sm" len="sm"/>
                      <a:tailEnd type="none" w="sm" len="sm"/>
                    </a:lnT>
                    <a:lnB w="19050" cap="flat" cmpd="sng">
                      <a:solidFill>
                        <a:srgbClr val="70B548"/>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 sz="1400" b="1" u="none" strike="noStrike" cap="none">
                          <a:solidFill>
                            <a:srgbClr val="21140C"/>
                          </a:solidFill>
                          <a:latin typeface="Nunito"/>
                          <a:ea typeface="Nunito"/>
                          <a:cs typeface="Nunito"/>
                          <a:sym typeface="Nunito"/>
                        </a:rPr>
                        <a:t>¿Qué podemos hacer durante </a:t>
                      </a:r>
                      <a:endParaRPr sz="1400" b="1" u="none" strike="noStrike" cap="none" dirty="0">
                        <a:solidFill>
                          <a:srgbClr val="21140C"/>
                        </a:solidFill>
                        <a:latin typeface="Nunito"/>
                        <a:ea typeface="Nunito"/>
                        <a:cs typeface="Nunito"/>
                        <a:sym typeface="Nunito"/>
                      </a:endParaRPr>
                    </a:p>
                    <a:p>
                      <a:pPr marL="0" marR="0" lvl="0" indent="0" algn="ctr" rtl="0">
                        <a:lnSpc>
                          <a:spcPct val="100000"/>
                        </a:lnSpc>
                        <a:spcBef>
                          <a:spcPts val="0"/>
                        </a:spcBef>
                        <a:spcAft>
                          <a:spcPts val="0"/>
                        </a:spcAft>
                        <a:buClr>
                          <a:srgbClr val="000000"/>
                        </a:buClr>
                        <a:buSzPts val="1400"/>
                        <a:buFont typeface="Arial"/>
                        <a:buNone/>
                      </a:pPr>
                      <a:r>
                        <a:rPr lang="es" sz="1400" b="1" u="none" strike="noStrike" cap="none">
                          <a:solidFill>
                            <a:srgbClr val="21140C"/>
                          </a:solidFill>
                          <a:latin typeface="Nunito"/>
                          <a:ea typeface="Nunito"/>
                          <a:cs typeface="Nunito"/>
                          <a:sym typeface="Nunito"/>
                        </a:rPr>
                        <a:t>los próximos cinco años?</a:t>
                      </a:r>
                      <a:endParaRPr sz="1400" b="1" u="none" strike="noStrike" cap="none" dirty="0">
                        <a:solidFill>
                          <a:srgbClr val="21140C"/>
                        </a:solidFill>
                        <a:latin typeface="Nunito"/>
                        <a:ea typeface="Nunito"/>
                        <a:cs typeface="Nunito"/>
                        <a:sym typeface="Nunito"/>
                      </a:endParaRPr>
                    </a:p>
                  </a:txBody>
                  <a:tcPr marL="91425" marR="91425" marT="91425" marB="91425">
                    <a:lnL w="19050" cap="flat" cmpd="sng">
                      <a:solidFill>
                        <a:srgbClr val="70B548"/>
                      </a:solidFill>
                      <a:prstDash val="solid"/>
                      <a:round/>
                      <a:headEnd type="none" w="sm" len="sm"/>
                      <a:tailEnd type="none" w="sm" len="sm"/>
                    </a:lnL>
                    <a:lnR w="19050" cap="flat" cmpd="sng">
                      <a:solidFill>
                        <a:srgbClr val="70B548">
                          <a:alpha val="0"/>
                        </a:srgbClr>
                      </a:solidFill>
                      <a:prstDash val="solid"/>
                      <a:round/>
                      <a:headEnd type="none" w="sm" len="sm"/>
                      <a:tailEnd type="none" w="sm" len="sm"/>
                    </a:lnR>
                    <a:lnT w="19050" cap="flat" cmpd="sng">
                      <a:solidFill>
                        <a:srgbClr val="70B548">
                          <a:alpha val="0"/>
                        </a:srgbClr>
                      </a:solidFill>
                      <a:prstDash val="solid"/>
                      <a:round/>
                      <a:headEnd type="none" w="sm" len="sm"/>
                      <a:tailEnd type="none" w="sm" len="sm"/>
                    </a:lnT>
                    <a:lnB w="19050" cap="flat" cmpd="sng">
                      <a:solidFill>
                        <a:srgbClr val="70B548"/>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rgbClr val="21140C"/>
                        </a:solidFill>
                        <a:latin typeface="Nunito"/>
                        <a:ea typeface="Nunito"/>
                        <a:cs typeface="Nunito"/>
                        <a:sym typeface="Nunito"/>
                      </a:endParaRPr>
                    </a:p>
                  </a:txBody>
                  <a:tcPr marL="91425" marR="91425" marT="91425" marB="91425">
                    <a:lnL w="19050" cap="flat" cmpd="sng">
                      <a:solidFill>
                        <a:srgbClr val="70B548">
                          <a:alpha val="0"/>
                        </a:srgbClr>
                      </a:solidFill>
                      <a:prstDash val="solid"/>
                      <a:round/>
                      <a:headEnd type="none" w="sm" len="sm"/>
                      <a:tailEnd type="none" w="sm" len="sm"/>
                    </a:lnL>
                    <a:lnR w="19050" cap="flat" cmpd="sng">
                      <a:solidFill>
                        <a:srgbClr val="70B548"/>
                      </a:solidFill>
                      <a:prstDash val="solid"/>
                      <a:round/>
                      <a:headEnd type="none" w="sm" len="sm"/>
                      <a:tailEnd type="none" w="sm" len="sm"/>
                    </a:lnR>
                    <a:lnT w="19050" cap="flat" cmpd="sng">
                      <a:solidFill>
                        <a:srgbClr val="70B548"/>
                      </a:solidFill>
                      <a:prstDash val="solid"/>
                      <a:round/>
                      <a:headEnd type="none" w="sm" len="sm"/>
                      <a:tailEnd type="none" w="sm" len="sm"/>
                    </a:lnT>
                    <a:lnB w="19050" cap="flat" cmpd="sng">
                      <a:solidFill>
                        <a:srgbClr val="70B548">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txBody>
                  <a:tcPr marL="91425" marR="91425" marT="91425" marB="91425">
                    <a:lnL w="19050" cap="flat" cmpd="sng">
                      <a:solidFill>
                        <a:srgbClr val="70B548"/>
                      </a:solidFill>
                      <a:prstDash val="solid"/>
                      <a:round/>
                      <a:headEnd type="none" w="sm" len="sm"/>
                      <a:tailEnd type="none" w="sm" len="sm"/>
                    </a:lnL>
                    <a:lnR w="19050" cap="flat" cmpd="sng">
                      <a:solidFill>
                        <a:srgbClr val="70B548"/>
                      </a:solidFill>
                      <a:prstDash val="solid"/>
                      <a:round/>
                      <a:headEnd type="none" w="sm" len="sm"/>
                      <a:tailEnd type="none" w="sm" len="sm"/>
                    </a:lnR>
                    <a:lnT w="19050" cap="flat" cmpd="sng">
                      <a:solidFill>
                        <a:srgbClr val="70B548"/>
                      </a:solidFill>
                      <a:prstDash val="solid"/>
                      <a:round/>
                      <a:headEnd type="none" w="sm" len="sm"/>
                      <a:tailEnd type="none" w="sm" len="sm"/>
                    </a:lnT>
                    <a:lnB w="19050" cap="flat" cmpd="sng">
                      <a:solidFill>
                        <a:srgbClr val="70B548">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txBody>
                  <a:tcPr marL="91425" marR="91425" marT="91425" marB="91425">
                    <a:lnL w="19050" cap="flat" cmpd="sng">
                      <a:solidFill>
                        <a:srgbClr val="70B548"/>
                      </a:solidFill>
                      <a:prstDash val="solid"/>
                      <a:round/>
                      <a:headEnd type="none" w="sm" len="sm"/>
                      <a:tailEnd type="none" w="sm" len="sm"/>
                    </a:lnL>
                    <a:lnR w="19050" cap="flat" cmpd="sng">
                      <a:solidFill>
                        <a:srgbClr val="70B548">
                          <a:alpha val="0"/>
                        </a:srgbClr>
                      </a:solidFill>
                      <a:prstDash val="solid"/>
                      <a:round/>
                      <a:headEnd type="none" w="sm" len="sm"/>
                      <a:tailEnd type="none" w="sm" len="sm"/>
                    </a:lnR>
                    <a:lnT w="19050" cap="flat" cmpd="sng">
                      <a:solidFill>
                        <a:srgbClr val="70B548"/>
                      </a:solidFill>
                      <a:prstDash val="solid"/>
                      <a:round/>
                      <a:headEnd type="none" w="sm" len="sm"/>
                      <a:tailEnd type="none" w="sm" len="sm"/>
                    </a:lnT>
                    <a:lnB w="19050" cap="flat" cmpd="sng">
                      <a:solidFill>
                        <a:srgbClr val="70B548">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40"/>
        <p:cNvGrpSpPr/>
        <p:nvPr/>
      </p:nvGrpSpPr>
      <p:grpSpPr>
        <a:xfrm>
          <a:off x="0" y="0"/>
          <a:ext cx="0" cy="0"/>
          <a:chOff x="0" y="0"/>
          <a:chExt cx="0" cy="0"/>
        </a:xfrm>
      </p:grpSpPr>
      <p:sp>
        <p:nvSpPr>
          <p:cNvPr id="1141" name="Google Shape;1141;p125"/>
          <p:cNvSpPr/>
          <p:nvPr/>
        </p:nvSpPr>
        <p:spPr>
          <a:xfrm>
            <a:off x="12125" y="0"/>
            <a:ext cx="9144000" cy="1856100"/>
          </a:xfrm>
          <a:prstGeom prst="rect">
            <a:avLst/>
          </a:prstGeom>
          <a:solidFill>
            <a:srgbClr val="70B54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dirty="0"/>
          </a:p>
        </p:txBody>
      </p:sp>
      <p:sp>
        <p:nvSpPr>
          <p:cNvPr id="1142" name="Google Shape;1142;p125"/>
          <p:cNvSpPr txBox="1"/>
          <p:nvPr/>
        </p:nvSpPr>
        <p:spPr>
          <a:xfrm>
            <a:off x="599250" y="450475"/>
            <a:ext cx="7360500" cy="354000"/>
          </a:xfrm>
          <a:prstGeom prst="rect">
            <a:avLst/>
          </a:prstGeom>
          <a:noFill/>
          <a:ln>
            <a:noFill/>
          </a:ln>
        </p:spPr>
        <p:txBody>
          <a:bodyPr spcFirstLastPara="1" wrap="square" lIns="0" tIns="91425" rIns="91425" bIns="91425" rtlCol="0" anchor="t" anchorCtr="0">
            <a:noAutofit/>
          </a:bodyPr>
          <a:lstStyle/>
          <a:p>
            <a:pPr marL="0" lvl="0" indent="0" algn="l" rtl="0">
              <a:lnSpc>
                <a:spcPct val="90000"/>
              </a:lnSpc>
              <a:spcBef>
                <a:spcPts val="0"/>
              </a:spcBef>
              <a:spcAft>
                <a:spcPts val="0"/>
              </a:spcAft>
              <a:buClr>
                <a:schemeClr val="dk1"/>
              </a:buClr>
              <a:buSzPts val="1100"/>
              <a:buFont typeface="Arial"/>
              <a:buNone/>
            </a:pPr>
            <a:r>
              <a:rPr lang="es" sz="4000">
                <a:solidFill>
                  <a:schemeClr val="lt1"/>
                </a:solidFill>
                <a:latin typeface="Mulish Black"/>
                <a:ea typeface="Mulish Black"/>
                <a:cs typeface="Mulish Black"/>
                <a:sym typeface="Mulish Black"/>
              </a:rPr>
              <a:t>Gobernanza</a:t>
            </a:r>
            <a:endParaRPr sz="4000" dirty="0">
              <a:solidFill>
                <a:schemeClr val="lt1"/>
              </a:solidFill>
              <a:latin typeface="Mulish Black"/>
              <a:ea typeface="Mulish Black"/>
              <a:cs typeface="Mulish Black"/>
              <a:sym typeface="Mulish Black"/>
            </a:endParaRPr>
          </a:p>
        </p:txBody>
      </p:sp>
      <p:sp>
        <p:nvSpPr>
          <p:cNvPr id="1143" name="Google Shape;1143;p125"/>
          <p:cNvSpPr/>
          <p:nvPr/>
        </p:nvSpPr>
        <p:spPr>
          <a:xfrm>
            <a:off x="599243" y="-533600"/>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44" name="Google Shape;1144;p125"/>
          <p:cNvSpPr/>
          <p:nvPr/>
        </p:nvSpPr>
        <p:spPr>
          <a:xfrm>
            <a:off x="3319800"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45" name="Google Shape;1145;p125"/>
          <p:cNvSpPr/>
          <p:nvPr/>
        </p:nvSpPr>
        <p:spPr>
          <a:xfrm>
            <a:off x="6040356"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46" name="Google Shape;1146;p125"/>
          <p:cNvSpPr/>
          <p:nvPr/>
        </p:nvSpPr>
        <p:spPr>
          <a:xfrm>
            <a:off x="-100" y="4956900"/>
            <a:ext cx="9144000" cy="186600"/>
          </a:xfrm>
          <a:prstGeom prst="rect">
            <a:avLst/>
          </a:prstGeom>
          <a:solidFill>
            <a:srgbClr val="70B548"/>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70B548"/>
              </a:solidFill>
              <a:latin typeface="Arial"/>
              <a:ea typeface="Arial"/>
              <a:cs typeface="Arial"/>
              <a:sym typeface="Arial"/>
            </a:endParaRPr>
          </a:p>
        </p:txBody>
      </p:sp>
      <p:sp>
        <p:nvSpPr>
          <p:cNvPr id="1147" name="Google Shape;1147;p125"/>
          <p:cNvSpPr txBox="1"/>
          <p:nvPr/>
        </p:nvSpPr>
        <p:spPr>
          <a:xfrm>
            <a:off x="599250" y="1103250"/>
            <a:ext cx="7637700" cy="5541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 sz="1200" b="1" i="0" u="none" strike="noStrike" cap="none" dirty="0">
                <a:solidFill>
                  <a:schemeClr val="lt1"/>
                </a:solidFill>
                <a:latin typeface="Nunito"/>
                <a:ea typeface="Nunito"/>
                <a:cs typeface="Nunito"/>
                <a:sym typeface="Nunito"/>
              </a:rPr>
              <a:t>Recomendacioón de </a:t>
            </a:r>
            <a:r>
              <a:rPr lang="en" sz="1200" b="1" i="1" u="none" strike="noStrike" cap="none" dirty="0">
                <a:solidFill>
                  <a:schemeClr val="lt1"/>
                </a:solidFill>
                <a:latin typeface="Nunito"/>
                <a:ea typeface="Nunito"/>
                <a:cs typeface="Nunito"/>
                <a:sym typeface="Nunito"/>
              </a:rPr>
              <a:t>The Lancet:</a:t>
            </a:r>
            <a:r>
              <a:rPr lang="es" sz="1200" b="0" i="0" u="none" strike="noStrike" cap="none" dirty="0">
                <a:solidFill>
                  <a:schemeClr val="lt1"/>
                </a:solidFill>
                <a:latin typeface="Nunito"/>
                <a:ea typeface="Nunito"/>
                <a:cs typeface="Nunito"/>
                <a:sym typeface="Nunito"/>
              </a:rPr>
              <a:t> </a:t>
            </a:r>
            <a:r>
              <a:rPr lang="es" sz="1200" dirty="0">
                <a:solidFill>
                  <a:schemeClr val="lt1"/>
                </a:solidFill>
                <a:latin typeface="Nunito"/>
                <a:ea typeface="Nunito"/>
                <a:cs typeface="Nunito"/>
                <a:sym typeface="Nunito"/>
              </a:rPr>
              <a:t>Elaborar marcos de gobernanza y reglamentación para contribuir y supervisar la calidad y la seguridad de las pruebas de diagnóstico</a:t>
            </a:r>
            <a:endParaRPr sz="1200" dirty="0">
              <a:solidFill>
                <a:schemeClr val="lt1"/>
              </a:solidFill>
              <a:latin typeface="Nunito"/>
              <a:ea typeface="Nunito"/>
              <a:cs typeface="Nunito"/>
              <a:sym typeface="Nunito"/>
            </a:endParaRPr>
          </a:p>
        </p:txBody>
      </p:sp>
      <p:graphicFrame>
        <p:nvGraphicFramePr>
          <p:cNvPr id="1148" name="Google Shape;1148;p125"/>
          <p:cNvGraphicFramePr/>
          <p:nvPr/>
        </p:nvGraphicFramePr>
        <p:xfrm>
          <a:off x="599150" y="2118325"/>
          <a:ext cx="7945500" cy="2501150"/>
        </p:xfrm>
        <a:graphic>
          <a:graphicData uri="http://schemas.openxmlformats.org/drawingml/2006/table">
            <a:tbl>
              <a:tblPr>
                <a:noFill/>
                <a:tableStyleId>{BCED1A94-057D-42AA-AC53-0AC0C8C81540}</a:tableStyleId>
              </a:tblPr>
              <a:tblGrid>
                <a:gridCol w="2648500">
                  <a:extLst>
                    <a:ext uri="{9D8B030D-6E8A-4147-A177-3AD203B41FA5}">
                      <a16:colId xmlns:a16="http://schemas.microsoft.com/office/drawing/2014/main" val="20000"/>
                    </a:ext>
                  </a:extLst>
                </a:gridCol>
                <a:gridCol w="2648500">
                  <a:extLst>
                    <a:ext uri="{9D8B030D-6E8A-4147-A177-3AD203B41FA5}">
                      <a16:colId xmlns:a16="http://schemas.microsoft.com/office/drawing/2014/main" val="20001"/>
                    </a:ext>
                  </a:extLst>
                </a:gridCol>
                <a:gridCol w="2648500">
                  <a:extLst>
                    <a:ext uri="{9D8B030D-6E8A-4147-A177-3AD203B41FA5}">
                      <a16:colId xmlns:a16="http://schemas.microsoft.com/office/drawing/2014/main" val="20002"/>
                    </a:ext>
                  </a:extLst>
                </a:gridCol>
              </a:tblGrid>
              <a:tr h="641900">
                <a:tc>
                  <a:txBody>
                    <a:bodyPr/>
                    <a:lstStyle/>
                    <a:p>
                      <a:pPr marL="0" lvl="0" indent="0" algn="ctr" rtl="0">
                        <a:spcBef>
                          <a:spcPts val="0"/>
                        </a:spcBef>
                        <a:spcAft>
                          <a:spcPts val="0"/>
                        </a:spcAft>
                        <a:buClr>
                          <a:schemeClr val="dk1"/>
                        </a:buClr>
                        <a:buSzPts val="1100"/>
                        <a:buFont typeface="Arial"/>
                        <a:buNone/>
                      </a:pPr>
                      <a:r>
                        <a:rPr lang="es" b="1">
                          <a:solidFill>
                            <a:srgbClr val="21140C"/>
                          </a:solidFill>
                          <a:latin typeface="Nunito"/>
                          <a:ea typeface="Nunito"/>
                          <a:cs typeface="Nunito"/>
                          <a:sym typeface="Nunito"/>
                        </a:rPr>
                        <a:t>¿Cuáles son los obstáculos?</a:t>
                      </a:r>
                      <a:endParaRPr b="1" dirty="0">
                        <a:solidFill>
                          <a:srgbClr val="21140C"/>
                        </a:solidFill>
                        <a:latin typeface="Nunito"/>
                        <a:ea typeface="Nunito"/>
                        <a:cs typeface="Nunito"/>
                        <a:sym typeface="Nunito"/>
                      </a:endParaRPr>
                    </a:p>
                  </a:txBody>
                  <a:tcPr marL="91425" marR="91425" marT="91425" marB="91425">
                    <a:lnL w="19050" cap="flat" cmpd="sng">
                      <a:solidFill>
                        <a:srgbClr val="70B548">
                          <a:alpha val="0"/>
                        </a:srgbClr>
                      </a:solidFill>
                      <a:prstDash val="solid"/>
                      <a:round/>
                      <a:headEnd type="none" w="sm" len="sm"/>
                      <a:tailEnd type="none" w="sm" len="sm"/>
                    </a:lnL>
                    <a:lnR w="19050" cap="flat" cmpd="sng">
                      <a:solidFill>
                        <a:srgbClr val="70B548"/>
                      </a:solidFill>
                      <a:prstDash val="solid"/>
                      <a:round/>
                      <a:headEnd type="none" w="sm" len="sm"/>
                      <a:tailEnd type="none" w="sm" len="sm"/>
                    </a:lnR>
                    <a:lnT w="19050" cap="flat" cmpd="sng">
                      <a:solidFill>
                        <a:srgbClr val="70B548">
                          <a:alpha val="0"/>
                        </a:srgbClr>
                      </a:solidFill>
                      <a:prstDash val="solid"/>
                      <a:round/>
                      <a:headEnd type="none" w="sm" len="sm"/>
                      <a:tailEnd type="none" w="sm" len="sm"/>
                    </a:lnT>
                    <a:lnB w="19050" cap="flat" cmpd="sng">
                      <a:solidFill>
                        <a:srgbClr val="70B548"/>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s" b="1">
                          <a:solidFill>
                            <a:srgbClr val="21140C"/>
                          </a:solidFill>
                          <a:latin typeface="Nunito"/>
                          <a:ea typeface="Nunito"/>
                          <a:cs typeface="Nunito"/>
                          <a:sym typeface="Nunito"/>
                        </a:rPr>
                        <a:t>¿Cuáles son algunos de los asociados clave?</a:t>
                      </a:r>
                      <a:endParaRPr b="1" dirty="0">
                        <a:solidFill>
                          <a:srgbClr val="21140C"/>
                        </a:solidFill>
                        <a:latin typeface="Nunito"/>
                        <a:ea typeface="Nunito"/>
                        <a:cs typeface="Nunito"/>
                        <a:sym typeface="Nunito"/>
                      </a:endParaRPr>
                    </a:p>
                  </a:txBody>
                  <a:tcPr marL="91425" marR="91425" marT="91425" marB="91425">
                    <a:lnL w="19050" cap="flat" cmpd="sng">
                      <a:solidFill>
                        <a:srgbClr val="70B548"/>
                      </a:solidFill>
                      <a:prstDash val="solid"/>
                      <a:round/>
                      <a:headEnd type="none" w="sm" len="sm"/>
                      <a:tailEnd type="none" w="sm" len="sm"/>
                    </a:lnL>
                    <a:lnR w="19050" cap="flat" cmpd="sng">
                      <a:solidFill>
                        <a:srgbClr val="70B548"/>
                      </a:solidFill>
                      <a:prstDash val="solid"/>
                      <a:round/>
                      <a:headEnd type="none" w="sm" len="sm"/>
                      <a:tailEnd type="none" w="sm" len="sm"/>
                    </a:lnR>
                    <a:lnT w="19050" cap="flat" cmpd="sng">
                      <a:solidFill>
                        <a:srgbClr val="70B548">
                          <a:alpha val="0"/>
                        </a:srgbClr>
                      </a:solidFill>
                      <a:prstDash val="solid"/>
                      <a:round/>
                      <a:headEnd type="none" w="sm" len="sm"/>
                      <a:tailEnd type="none" w="sm" len="sm"/>
                    </a:lnT>
                    <a:lnB w="19050" cap="flat" cmpd="sng">
                      <a:solidFill>
                        <a:srgbClr val="70B548"/>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s" b="1">
                          <a:solidFill>
                            <a:srgbClr val="21140C"/>
                          </a:solidFill>
                          <a:latin typeface="Nunito"/>
                          <a:ea typeface="Nunito"/>
                          <a:cs typeface="Nunito"/>
                          <a:sym typeface="Nunito"/>
                        </a:rPr>
                        <a:t>¿Qué recursos se necesitan?</a:t>
                      </a:r>
                      <a:endParaRPr b="1" dirty="0">
                        <a:solidFill>
                          <a:srgbClr val="21140C"/>
                        </a:solidFill>
                        <a:latin typeface="Nunito"/>
                        <a:ea typeface="Nunito"/>
                        <a:cs typeface="Nunito"/>
                        <a:sym typeface="Nunito"/>
                      </a:endParaRPr>
                    </a:p>
                  </a:txBody>
                  <a:tcPr marL="91425" marR="91425" marT="91425" marB="91425">
                    <a:lnL w="19050" cap="flat" cmpd="sng">
                      <a:solidFill>
                        <a:srgbClr val="70B548"/>
                      </a:solidFill>
                      <a:prstDash val="solid"/>
                      <a:round/>
                      <a:headEnd type="none" w="sm" len="sm"/>
                      <a:tailEnd type="none" w="sm" len="sm"/>
                    </a:lnL>
                    <a:lnR w="19050" cap="flat" cmpd="sng">
                      <a:solidFill>
                        <a:srgbClr val="70B548">
                          <a:alpha val="0"/>
                        </a:srgbClr>
                      </a:solidFill>
                      <a:prstDash val="solid"/>
                      <a:round/>
                      <a:headEnd type="none" w="sm" len="sm"/>
                      <a:tailEnd type="none" w="sm" len="sm"/>
                    </a:lnR>
                    <a:lnT w="19050" cap="flat" cmpd="sng">
                      <a:solidFill>
                        <a:srgbClr val="70B548">
                          <a:alpha val="0"/>
                        </a:srgbClr>
                      </a:solidFill>
                      <a:prstDash val="solid"/>
                      <a:round/>
                      <a:headEnd type="none" w="sm" len="sm"/>
                      <a:tailEnd type="none" w="sm" len="sm"/>
                    </a:lnT>
                    <a:lnB w="19050" cap="flat" cmpd="sng">
                      <a:solidFill>
                        <a:srgbClr val="70B548"/>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rgbClr val="21140C"/>
                        </a:solidFill>
                        <a:latin typeface="Nunito"/>
                        <a:ea typeface="Nunito"/>
                        <a:cs typeface="Nunito"/>
                        <a:sym typeface="Nunito"/>
                      </a:endParaRPr>
                    </a:p>
                  </a:txBody>
                  <a:tcPr marL="91425" marR="91425" marT="91425" marB="91425">
                    <a:lnL w="19050" cap="flat" cmpd="sng">
                      <a:solidFill>
                        <a:srgbClr val="70B548">
                          <a:alpha val="0"/>
                        </a:srgbClr>
                      </a:solidFill>
                      <a:prstDash val="solid"/>
                      <a:round/>
                      <a:headEnd type="none" w="sm" len="sm"/>
                      <a:tailEnd type="none" w="sm" len="sm"/>
                    </a:lnL>
                    <a:lnR w="19050" cap="flat" cmpd="sng">
                      <a:solidFill>
                        <a:srgbClr val="70B548"/>
                      </a:solidFill>
                      <a:prstDash val="solid"/>
                      <a:round/>
                      <a:headEnd type="none" w="sm" len="sm"/>
                      <a:tailEnd type="none" w="sm" len="sm"/>
                    </a:lnR>
                    <a:lnT w="19050" cap="flat" cmpd="sng">
                      <a:solidFill>
                        <a:srgbClr val="70B548"/>
                      </a:solidFill>
                      <a:prstDash val="solid"/>
                      <a:round/>
                      <a:headEnd type="none" w="sm" len="sm"/>
                      <a:tailEnd type="none" w="sm" len="sm"/>
                    </a:lnT>
                    <a:lnB w="19050" cap="flat" cmpd="sng">
                      <a:solidFill>
                        <a:srgbClr val="70B548">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txBody>
                  <a:tcPr marL="91425" marR="91425" marT="91425" marB="91425">
                    <a:lnL w="19050" cap="flat" cmpd="sng">
                      <a:solidFill>
                        <a:srgbClr val="70B548"/>
                      </a:solidFill>
                      <a:prstDash val="solid"/>
                      <a:round/>
                      <a:headEnd type="none" w="sm" len="sm"/>
                      <a:tailEnd type="none" w="sm" len="sm"/>
                    </a:lnL>
                    <a:lnR w="19050" cap="flat" cmpd="sng">
                      <a:solidFill>
                        <a:srgbClr val="70B548"/>
                      </a:solidFill>
                      <a:prstDash val="solid"/>
                      <a:round/>
                      <a:headEnd type="none" w="sm" len="sm"/>
                      <a:tailEnd type="none" w="sm" len="sm"/>
                    </a:lnR>
                    <a:lnT w="19050" cap="flat" cmpd="sng">
                      <a:solidFill>
                        <a:srgbClr val="70B548"/>
                      </a:solidFill>
                      <a:prstDash val="solid"/>
                      <a:round/>
                      <a:headEnd type="none" w="sm" len="sm"/>
                      <a:tailEnd type="none" w="sm" len="sm"/>
                    </a:lnT>
                    <a:lnB w="19050" cap="flat" cmpd="sng">
                      <a:solidFill>
                        <a:srgbClr val="70B548">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txBody>
                  <a:tcPr marL="91425" marR="91425" marT="91425" marB="91425">
                    <a:lnL w="19050" cap="flat" cmpd="sng">
                      <a:solidFill>
                        <a:srgbClr val="70B548"/>
                      </a:solidFill>
                      <a:prstDash val="solid"/>
                      <a:round/>
                      <a:headEnd type="none" w="sm" len="sm"/>
                      <a:tailEnd type="none" w="sm" len="sm"/>
                    </a:lnL>
                    <a:lnR w="19050" cap="flat" cmpd="sng">
                      <a:solidFill>
                        <a:srgbClr val="70B548">
                          <a:alpha val="0"/>
                        </a:srgbClr>
                      </a:solidFill>
                      <a:prstDash val="solid"/>
                      <a:round/>
                      <a:headEnd type="none" w="sm" len="sm"/>
                      <a:tailEnd type="none" w="sm" len="sm"/>
                    </a:lnR>
                    <a:lnT w="19050" cap="flat" cmpd="sng">
                      <a:solidFill>
                        <a:srgbClr val="70B548"/>
                      </a:solidFill>
                      <a:prstDash val="solid"/>
                      <a:round/>
                      <a:headEnd type="none" w="sm" len="sm"/>
                      <a:tailEnd type="none" w="sm" len="sm"/>
                    </a:lnT>
                    <a:lnB w="19050" cap="flat" cmpd="sng">
                      <a:solidFill>
                        <a:srgbClr val="70B548">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52"/>
        <p:cNvGrpSpPr/>
        <p:nvPr/>
      </p:nvGrpSpPr>
      <p:grpSpPr>
        <a:xfrm>
          <a:off x="0" y="0"/>
          <a:ext cx="0" cy="0"/>
          <a:chOff x="0" y="0"/>
          <a:chExt cx="0" cy="0"/>
        </a:xfrm>
      </p:grpSpPr>
      <p:sp>
        <p:nvSpPr>
          <p:cNvPr id="1153" name="Google Shape;1153;p126"/>
          <p:cNvSpPr/>
          <p:nvPr/>
        </p:nvSpPr>
        <p:spPr>
          <a:xfrm>
            <a:off x="12125" y="0"/>
            <a:ext cx="9144000" cy="1856100"/>
          </a:xfrm>
          <a:prstGeom prst="rect">
            <a:avLst/>
          </a:prstGeom>
          <a:solidFill>
            <a:srgbClr val="70B54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dirty="0"/>
          </a:p>
        </p:txBody>
      </p:sp>
      <p:sp>
        <p:nvSpPr>
          <p:cNvPr id="1154" name="Google Shape;1154;p126"/>
          <p:cNvSpPr txBox="1"/>
          <p:nvPr/>
        </p:nvSpPr>
        <p:spPr>
          <a:xfrm>
            <a:off x="599250" y="1103250"/>
            <a:ext cx="7637700" cy="738633"/>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 sz="1200" b="1" i="0" u="none" strike="noStrike" cap="none" dirty="0">
                <a:solidFill>
                  <a:schemeClr val="lt1"/>
                </a:solidFill>
                <a:latin typeface="Nunito"/>
                <a:ea typeface="Nunito"/>
                <a:cs typeface="Nunito"/>
                <a:sym typeface="Nunito"/>
              </a:rPr>
              <a:t>Recomendacioón de </a:t>
            </a:r>
            <a:r>
              <a:rPr lang="en" sz="1200" b="1" i="1" u="none" strike="noStrike" cap="none" dirty="0">
                <a:solidFill>
                  <a:schemeClr val="lt1"/>
                </a:solidFill>
                <a:latin typeface="Nunito"/>
                <a:ea typeface="Nunito"/>
                <a:cs typeface="Nunito"/>
                <a:sym typeface="Nunito"/>
              </a:rPr>
              <a:t>The Lancet:</a:t>
            </a:r>
            <a:r>
              <a:rPr lang="es" sz="1200" b="0" i="0" u="none" strike="noStrike" cap="none" dirty="0">
                <a:solidFill>
                  <a:schemeClr val="lt1"/>
                </a:solidFill>
                <a:latin typeface="Nunito"/>
                <a:ea typeface="Nunito"/>
                <a:cs typeface="Nunito"/>
                <a:sym typeface="Nunito"/>
              </a:rPr>
              <a:t> </a:t>
            </a:r>
            <a:r>
              <a:rPr lang="es" sz="1200" dirty="0">
                <a:solidFill>
                  <a:schemeClr val="lt1"/>
                </a:solidFill>
                <a:latin typeface="Nunito"/>
                <a:ea typeface="Nunito"/>
                <a:cs typeface="Nunito"/>
                <a:sym typeface="Nunito"/>
              </a:rPr>
              <a:t>Diseñar una estrategia nacional de financiación, que permita proporcionar financiación suficiente y a largo plazo, para planificar y poner en marcha pruebas de diagnóstico, incluidas las infraestructuras</a:t>
            </a:r>
            <a:endParaRPr sz="1200" dirty="0">
              <a:solidFill>
                <a:schemeClr val="lt1"/>
              </a:solidFill>
              <a:latin typeface="Nunito"/>
              <a:ea typeface="Nunito"/>
              <a:cs typeface="Nunito"/>
              <a:sym typeface="Nunito"/>
            </a:endParaRPr>
          </a:p>
        </p:txBody>
      </p:sp>
      <p:sp>
        <p:nvSpPr>
          <p:cNvPr id="1155" name="Google Shape;1155;p126"/>
          <p:cNvSpPr txBox="1"/>
          <p:nvPr/>
        </p:nvSpPr>
        <p:spPr>
          <a:xfrm>
            <a:off x="599250" y="450475"/>
            <a:ext cx="7360500"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chemeClr val="dk1"/>
              </a:buClr>
              <a:buSzPts val="1100"/>
              <a:buFont typeface="Arial"/>
              <a:buNone/>
            </a:pPr>
            <a:r>
              <a:rPr lang="es" sz="4000">
                <a:solidFill>
                  <a:schemeClr val="lt1"/>
                </a:solidFill>
                <a:latin typeface="Mulish Black"/>
                <a:ea typeface="Mulish Black"/>
                <a:cs typeface="Mulish Black"/>
                <a:sym typeface="Mulish Black"/>
              </a:rPr>
              <a:t>Financiación</a:t>
            </a:r>
            <a:endParaRPr sz="4000" dirty="0">
              <a:solidFill>
                <a:schemeClr val="lt1"/>
              </a:solidFill>
              <a:latin typeface="Mulish Black"/>
              <a:ea typeface="Mulish Black"/>
              <a:cs typeface="Mulish Black"/>
              <a:sym typeface="Mulish Black"/>
            </a:endParaRPr>
          </a:p>
        </p:txBody>
      </p:sp>
      <p:sp>
        <p:nvSpPr>
          <p:cNvPr id="1156" name="Google Shape;1156;p126"/>
          <p:cNvSpPr/>
          <p:nvPr/>
        </p:nvSpPr>
        <p:spPr>
          <a:xfrm>
            <a:off x="599243" y="-533600"/>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57" name="Google Shape;1157;p126"/>
          <p:cNvSpPr/>
          <p:nvPr/>
        </p:nvSpPr>
        <p:spPr>
          <a:xfrm>
            <a:off x="3319800"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58" name="Google Shape;1158;p126"/>
          <p:cNvSpPr/>
          <p:nvPr/>
        </p:nvSpPr>
        <p:spPr>
          <a:xfrm>
            <a:off x="6040356"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59" name="Google Shape;1159;p126"/>
          <p:cNvSpPr/>
          <p:nvPr/>
        </p:nvSpPr>
        <p:spPr>
          <a:xfrm>
            <a:off x="-100" y="4956900"/>
            <a:ext cx="9144000" cy="186600"/>
          </a:xfrm>
          <a:prstGeom prst="rect">
            <a:avLst/>
          </a:prstGeom>
          <a:solidFill>
            <a:srgbClr val="70B548"/>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70B548"/>
              </a:solidFill>
              <a:latin typeface="Arial"/>
              <a:ea typeface="Arial"/>
              <a:cs typeface="Arial"/>
              <a:sym typeface="Arial"/>
            </a:endParaRPr>
          </a:p>
        </p:txBody>
      </p:sp>
      <p:graphicFrame>
        <p:nvGraphicFramePr>
          <p:cNvPr id="1160" name="Google Shape;1160;p126"/>
          <p:cNvGraphicFramePr/>
          <p:nvPr/>
        </p:nvGraphicFramePr>
        <p:xfrm>
          <a:off x="599250" y="2118325"/>
          <a:ext cx="7945500" cy="2501150"/>
        </p:xfrm>
        <a:graphic>
          <a:graphicData uri="http://schemas.openxmlformats.org/drawingml/2006/table">
            <a:tbl>
              <a:tblPr>
                <a:noFill/>
                <a:tableStyleId>{BCED1A94-057D-42AA-AC53-0AC0C8C81540}</a:tableStyleId>
              </a:tblPr>
              <a:tblGrid>
                <a:gridCol w="2648500">
                  <a:extLst>
                    <a:ext uri="{9D8B030D-6E8A-4147-A177-3AD203B41FA5}">
                      <a16:colId xmlns:a16="http://schemas.microsoft.com/office/drawing/2014/main" val="20000"/>
                    </a:ext>
                  </a:extLst>
                </a:gridCol>
                <a:gridCol w="2648500">
                  <a:extLst>
                    <a:ext uri="{9D8B030D-6E8A-4147-A177-3AD203B41FA5}">
                      <a16:colId xmlns:a16="http://schemas.microsoft.com/office/drawing/2014/main" val="20001"/>
                    </a:ext>
                  </a:extLst>
                </a:gridCol>
                <a:gridCol w="2648500">
                  <a:extLst>
                    <a:ext uri="{9D8B030D-6E8A-4147-A177-3AD203B41FA5}">
                      <a16:colId xmlns:a16="http://schemas.microsoft.com/office/drawing/2014/main" val="20002"/>
                    </a:ext>
                  </a:extLst>
                </a:gridCol>
              </a:tblGrid>
              <a:tr h="641900">
                <a:tc>
                  <a:txBody>
                    <a:bodyPr/>
                    <a:lstStyle/>
                    <a:p>
                      <a:pPr marL="0" marR="0" lvl="0" indent="0" algn="ctr" rtl="0">
                        <a:lnSpc>
                          <a:spcPct val="100000"/>
                        </a:lnSpc>
                        <a:spcBef>
                          <a:spcPts val="0"/>
                        </a:spcBef>
                        <a:spcAft>
                          <a:spcPts val="0"/>
                        </a:spcAft>
                        <a:buClr>
                          <a:srgbClr val="000000"/>
                        </a:buClr>
                        <a:buSzPts val="1400"/>
                        <a:buFont typeface="Arial"/>
                        <a:buNone/>
                      </a:pPr>
                      <a:r>
                        <a:rPr lang="es" sz="1400" b="1" u="none" strike="noStrike" cap="none">
                          <a:solidFill>
                            <a:srgbClr val="21140C"/>
                          </a:solidFill>
                          <a:latin typeface="Nunito"/>
                          <a:ea typeface="Nunito"/>
                          <a:cs typeface="Nunito"/>
                          <a:sym typeface="Nunito"/>
                        </a:rPr>
                        <a:t>¿Qué podemos hacer entre los próximos 3 y 6 meses?</a:t>
                      </a:r>
                      <a:endParaRPr sz="1400" b="1" u="none" strike="noStrike" cap="none" dirty="0">
                        <a:solidFill>
                          <a:srgbClr val="21140C"/>
                        </a:solidFill>
                        <a:latin typeface="Nunito"/>
                        <a:ea typeface="Nunito"/>
                        <a:cs typeface="Nunito"/>
                        <a:sym typeface="Nunito"/>
                      </a:endParaRPr>
                    </a:p>
                  </a:txBody>
                  <a:tcPr marL="91425" marR="91425" marT="91425" marB="91425">
                    <a:lnL w="19050" cap="flat" cmpd="sng">
                      <a:solidFill>
                        <a:srgbClr val="70B548">
                          <a:alpha val="0"/>
                        </a:srgbClr>
                      </a:solidFill>
                      <a:prstDash val="solid"/>
                      <a:round/>
                      <a:headEnd type="none" w="sm" len="sm"/>
                      <a:tailEnd type="none" w="sm" len="sm"/>
                    </a:lnL>
                    <a:lnR w="19050" cap="flat" cmpd="sng">
                      <a:solidFill>
                        <a:srgbClr val="70B548"/>
                      </a:solidFill>
                      <a:prstDash val="solid"/>
                      <a:round/>
                      <a:headEnd type="none" w="sm" len="sm"/>
                      <a:tailEnd type="none" w="sm" len="sm"/>
                    </a:lnR>
                    <a:lnT w="19050" cap="flat" cmpd="sng">
                      <a:solidFill>
                        <a:srgbClr val="70B548">
                          <a:alpha val="0"/>
                        </a:srgbClr>
                      </a:solidFill>
                      <a:prstDash val="solid"/>
                      <a:round/>
                      <a:headEnd type="none" w="sm" len="sm"/>
                      <a:tailEnd type="none" w="sm" len="sm"/>
                    </a:lnT>
                    <a:lnB w="19050" cap="flat" cmpd="sng">
                      <a:solidFill>
                        <a:srgbClr val="70B548"/>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 sz="1400" b="1" u="none" strike="noStrike" cap="none">
                          <a:solidFill>
                            <a:srgbClr val="21140C"/>
                          </a:solidFill>
                          <a:latin typeface="Nunito"/>
                          <a:ea typeface="Nunito"/>
                          <a:cs typeface="Nunito"/>
                          <a:sym typeface="Nunito"/>
                        </a:rPr>
                        <a:t>¿Qué podemos hacer durante </a:t>
                      </a:r>
                      <a:endParaRPr sz="1400" b="1" u="none" strike="noStrike" cap="none" dirty="0">
                        <a:solidFill>
                          <a:srgbClr val="21140C"/>
                        </a:solidFill>
                        <a:latin typeface="Nunito"/>
                        <a:ea typeface="Nunito"/>
                        <a:cs typeface="Nunito"/>
                        <a:sym typeface="Nunito"/>
                      </a:endParaRPr>
                    </a:p>
                    <a:p>
                      <a:pPr marL="0" marR="0" lvl="0" indent="0" algn="ctr" rtl="0">
                        <a:lnSpc>
                          <a:spcPct val="100000"/>
                        </a:lnSpc>
                        <a:spcBef>
                          <a:spcPts val="0"/>
                        </a:spcBef>
                        <a:spcAft>
                          <a:spcPts val="0"/>
                        </a:spcAft>
                        <a:buClr>
                          <a:srgbClr val="000000"/>
                        </a:buClr>
                        <a:buSzPts val="1400"/>
                        <a:buFont typeface="Arial"/>
                        <a:buNone/>
                      </a:pPr>
                      <a:r>
                        <a:rPr lang="es" sz="1400" b="1" u="none" strike="noStrike" cap="none">
                          <a:solidFill>
                            <a:srgbClr val="21140C"/>
                          </a:solidFill>
                          <a:latin typeface="Nunito"/>
                          <a:ea typeface="Nunito"/>
                          <a:cs typeface="Nunito"/>
                          <a:sym typeface="Nunito"/>
                        </a:rPr>
                        <a:t>el próximo año?</a:t>
                      </a:r>
                      <a:endParaRPr sz="1400" b="1" u="none" strike="noStrike" cap="none" dirty="0">
                        <a:solidFill>
                          <a:srgbClr val="21140C"/>
                        </a:solidFill>
                        <a:latin typeface="Nunito"/>
                        <a:ea typeface="Nunito"/>
                        <a:cs typeface="Nunito"/>
                        <a:sym typeface="Nunito"/>
                      </a:endParaRPr>
                    </a:p>
                  </a:txBody>
                  <a:tcPr marL="91425" marR="91425" marT="91425" marB="91425">
                    <a:lnL w="19050" cap="flat" cmpd="sng">
                      <a:solidFill>
                        <a:srgbClr val="70B548"/>
                      </a:solidFill>
                      <a:prstDash val="solid"/>
                      <a:round/>
                      <a:headEnd type="none" w="sm" len="sm"/>
                      <a:tailEnd type="none" w="sm" len="sm"/>
                    </a:lnL>
                    <a:lnR w="19050" cap="flat" cmpd="sng">
                      <a:solidFill>
                        <a:srgbClr val="70B548"/>
                      </a:solidFill>
                      <a:prstDash val="solid"/>
                      <a:round/>
                      <a:headEnd type="none" w="sm" len="sm"/>
                      <a:tailEnd type="none" w="sm" len="sm"/>
                    </a:lnR>
                    <a:lnT w="19050" cap="flat" cmpd="sng">
                      <a:solidFill>
                        <a:srgbClr val="70B548">
                          <a:alpha val="0"/>
                        </a:srgbClr>
                      </a:solidFill>
                      <a:prstDash val="solid"/>
                      <a:round/>
                      <a:headEnd type="none" w="sm" len="sm"/>
                      <a:tailEnd type="none" w="sm" len="sm"/>
                    </a:lnT>
                    <a:lnB w="19050" cap="flat" cmpd="sng">
                      <a:solidFill>
                        <a:srgbClr val="70B548"/>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s" sz="1400" b="1" u="none" strike="noStrike" cap="none">
                          <a:solidFill>
                            <a:srgbClr val="21140C"/>
                          </a:solidFill>
                          <a:latin typeface="Nunito"/>
                          <a:ea typeface="Nunito"/>
                          <a:cs typeface="Nunito"/>
                          <a:sym typeface="Nunito"/>
                        </a:rPr>
                        <a:t>¿Qué podemos hacer durante </a:t>
                      </a:r>
                      <a:endParaRPr sz="1400" b="1" u="none" strike="noStrike" cap="none" dirty="0">
                        <a:solidFill>
                          <a:srgbClr val="21140C"/>
                        </a:solidFill>
                        <a:latin typeface="Nunito"/>
                        <a:ea typeface="Nunito"/>
                        <a:cs typeface="Nunito"/>
                        <a:sym typeface="Nunito"/>
                      </a:endParaRPr>
                    </a:p>
                    <a:p>
                      <a:pPr marL="0" marR="0" lvl="0" indent="0" algn="ctr" rtl="0">
                        <a:lnSpc>
                          <a:spcPct val="100000"/>
                        </a:lnSpc>
                        <a:spcBef>
                          <a:spcPts val="0"/>
                        </a:spcBef>
                        <a:spcAft>
                          <a:spcPts val="0"/>
                        </a:spcAft>
                        <a:buClr>
                          <a:srgbClr val="000000"/>
                        </a:buClr>
                        <a:buSzPts val="1400"/>
                        <a:buFont typeface="Arial"/>
                        <a:buNone/>
                      </a:pPr>
                      <a:r>
                        <a:rPr lang="es" sz="1400" b="1" u="none" strike="noStrike" cap="none">
                          <a:solidFill>
                            <a:srgbClr val="21140C"/>
                          </a:solidFill>
                          <a:latin typeface="Nunito"/>
                          <a:ea typeface="Nunito"/>
                          <a:cs typeface="Nunito"/>
                          <a:sym typeface="Nunito"/>
                        </a:rPr>
                        <a:t>los próximos cinco años?</a:t>
                      </a:r>
                      <a:endParaRPr sz="1400" b="1" u="none" strike="noStrike" cap="none" dirty="0">
                        <a:solidFill>
                          <a:srgbClr val="21140C"/>
                        </a:solidFill>
                        <a:latin typeface="Nunito"/>
                        <a:ea typeface="Nunito"/>
                        <a:cs typeface="Nunito"/>
                        <a:sym typeface="Nunito"/>
                      </a:endParaRPr>
                    </a:p>
                  </a:txBody>
                  <a:tcPr marL="91425" marR="91425" marT="91425" marB="91425">
                    <a:lnL w="19050" cap="flat" cmpd="sng">
                      <a:solidFill>
                        <a:srgbClr val="70B548"/>
                      </a:solidFill>
                      <a:prstDash val="solid"/>
                      <a:round/>
                      <a:headEnd type="none" w="sm" len="sm"/>
                      <a:tailEnd type="none" w="sm" len="sm"/>
                    </a:lnL>
                    <a:lnR w="19050" cap="flat" cmpd="sng">
                      <a:solidFill>
                        <a:srgbClr val="70B548">
                          <a:alpha val="0"/>
                        </a:srgbClr>
                      </a:solidFill>
                      <a:prstDash val="solid"/>
                      <a:round/>
                      <a:headEnd type="none" w="sm" len="sm"/>
                      <a:tailEnd type="none" w="sm" len="sm"/>
                    </a:lnR>
                    <a:lnT w="19050" cap="flat" cmpd="sng">
                      <a:solidFill>
                        <a:srgbClr val="70B548">
                          <a:alpha val="0"/>
                        </a:srgbClr>
                      </a:solidFill>
                      <a:prstDash val="solid"/>
                      <a:round/>
                      <a:headEnd type="none" w="sm" len="sm"/>
                      <a:tailEnd type="none" w="sm" len="sm"/>
                    </a:lnT>
                    <a:lnB w="19050" cap="flat" cmpd="sng">
                      <a:solidFill>
                        <a:srgbClr val="70B548"/>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rgbClr val="21140C"/>
                        </a:solidFill>
                        <a:latin typeface="Nunito"/>
                        <a:ea typeface="Nunito"/>
                        <a:cs typeface="Nunito"/>
                        <a:sym typeface="Nunito"/>
                      </a:endParaRPr>
                    </a:p>
                  </a:txBody>
                  <a:tcPr marL="91425" marR="91425" marT="91425" marB="91425">
                    <a:lnL w="19050" cap="flat" cmpd="sng">
                      <a:solidFill>
                        <a:srgbClr val="70B548">
                          <a:alpha val="0"/>
                        </a:srgbClr>
                      </a:solidFill>
                      <a:prstDash val="solid"/>
                      <a:round/>
                      <a:headEnd type="none" w="sm" len="sm"/>
                      <a:tailEnd type="none" w="sm" len="sm"/>
                    </a:lnL>
                    <a:lnR w="19050" cap="flat" cmpd="sng">
                      <a:solidFill>
                        <a:srgbClr val="70B548"/>
                      </a:solidFill>
                      <a:prstDash val="solid"/>
                      <a:round/>
                      <a:headEnd type="none" w="sm" len="sm"/>
                      <a:tailEnd type="none" w="sm" len="sm"/>
                    </a:lnR>
                    <a:lnT w="19050" cap="flat" cmpd="sng">
                      <a:solidFill>
                        <a:srgbClr val="70B548"/>
                      </a:solidFill>
                      <a:prstDash val="solid"/>
                      <a:round/>
                      <a:headEnd type="none" w="sm" len="sm"/>
                      <a:tailEnd type="none" w="sm" len="sm"/>
                    </a:lnT>
                    <a:lnB w="19050" cap="flat" cmpd="sng">
                      <a:solidFill>
                        <a:srgbClr val="70B548">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txBody>
                  <a:tcPr marL="91425" marR="91425" marT="91425" marB="91425">
                    <a:lnL w="19050" cap="flat" cmpd="sng">
                      <a:solidFill>
                        <a:srgbClr val="70B548"/>
                      </a:solidFill>
                      <a:prstDash val="solid"/>
                      <a:round/>
                      <a:headEnd type="none" w="sm" len="sm"/>
                      <a:tailEnd type="none" w="sm" len="sm"/>
                    </a:lnL>
                    <a:lnR w="19050" cap="flat" cmpd="sng">
                      <a:solidFill>
                        <a:srgbClr val="70B548"/>
                      </a:solidFill>
                      <a:prstDash val="solid"/>
                      <a:round/>
                      <a:headEnd type="none" w="sm" len="sm"/>
                      <a:tailEnd type="none" w="sm" len="sm"/>
                    </a:lnR>
                    <a:lnT w="19050" cap="flat" cmpd="sng">
                      <a:solidFill>
                        <a:srgbClr val="70B548"/>
                      </a:solidFill>
                      <a:prstDash val="solid"/>
                      <a:round/>
                      <a:headEnd type="none" w="sm" len="sm"/>
                      <a:tailEnd type="none" w="sm" len="sm"/>
                    </a:lnT>
                    <a:lnB w="19050" cap="flat" cmpd="sng">
                      <a:solidFill>
                        <a:srgbClr val="70B548">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txBody>
                  <a:tcPr marL="91425" marR="91425" marT="91425" marB="91425">
                    <a:lnL w="19050" cap="flat" cmpd="sng">
                      <a:solidFill>
                        <a:srgbClr val="70B548"/>
                      </a:solidFill>
                      <a:prstDash val="solid"/>
                      <a:round/>
                      <a:headEnd type="none" w="sm" len="sm"/>
                      <a:tailEnd type="none" w="sm" len="sm"/>
                    </a:lnL>
                    <a:lnR w="19050" cap="flat" cmpd="sng">
                      <a:solidFill>
                        <a:srgbClr val="70B548">
                          <a:alpha val="0"/>
                        </a:srgbClr>
                      </a:solidFill>
                      <a:prstDash val="solid"/>
                      <a:round/>
                      <a:headEnd type="none" w="sm" len="sm"/>
                      <a:tailEnd type="none" w="sm" len="sm"/>
                    </a:lnR>
                    <a:lnT w="19050" cap="flat" cmpd="sng">
                      <a:solidFill>
                        <a:srgbClr val="70B548"/>
                      </a:solidFill>
                      <a:prstDash val="solid"/>
                      <a:round/>
                      <a:headEnd type="none" w="sm" len="sm"/>
                      <a:tailEnd type="none" w="sm" len="sm"/>
                    </a:lnT>
                    <a:lnB w="19050" cap="flat" cmpd="sng">
                      <a:solidFill>
                        <a:srgbClr val="70B548">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64"/>
        <p:cNvGrpSpPr/>
        <p:nvPr/>
      </p:nvGrpSpPr>
      <p:grpSpPr>
        <a:xfrm>
          <a:off x="0" y="0"/>
          <a:ext cx="0" cy="0"/>
          <a:chOff x="0" y="0"/>
          <a:chExt cx="0" cy="0"/>
        </a:xfrm>
      </p:grpSpPr>
      <p:sp>
        <p:nvSpPr>
          <p:cNvPr id="1165" name="Google Shape;1165;p127"/>
          <p:cNvSpPr/>
          <p:nvPr/>
        </p:nvSpPr>
        <p:spPr>
          <a:xfrm>
            <a:off x="12125" y="0"/>
            <a:ext cx="9144000" cy="1856100"/>
          </a:xfrm>
          <a:prstGeom prst="rect">
            <a:avLst/>
          </a:prstGeom>
          <a:solidFill>
            <a:srgbClr val="70B548"/>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dirty="0"/>
          </a:p>
        </p:txBody>
      </p:sp>
      <p:sp>
        <p:nvSpPr>
          <p:cNvPr id="1166" name="Google Shape;1166;p127"/>
          <p:cNvSpPr txBox="1"/>
          <p:nvPr/>
        </p:nvSpPr>
        <p:spPr>
          <a:xfrm>
            <a:off x="599250" y="450475"/>
            <a:ext cx="7360500" cy="354000"/>
          </a:xfrm>
          <a:prstGeom prst="rect">
            <a:avLst/>
          </a:prstGeom>
          <a:noFill/>
          <a:ln>
            <a:noFill/>
          </a:ln>
        </p:spPr>
        <p:txBody>
          <a:bodyPr spcFirstLastPara="1" wrap="square" lIns="0" tIns="91425" rIns="91425" bIns="91425" rtlCol="0" anchor="t" anchorCtr="0">
            <a:noAutofit/>
          </a:bodyPr>
          <a:lstStyle/>
          <a:p>
            <a:pPr marL="0" lvl="0" indent="0" algn="l" rtl="0">
              <a:lnSpc>
                <a:spcPct val="90000"/>
              </a:lnSpc>
              <a:spcBef>
                <a:spcPts val="0"/>
              </a:spcBef>
              <a:spcAft>
                <a:spcPts val="0"/>
              </a:spcAft>
              <a:buClr>
                <a:schemeClr val="dk1"/>
              </a:buClr>
              <a:buSzPts val="1100"/>
              <a:buFont typeface="Arial"/>
              <a:buNone/>
            </a:pPr>
            <a:r>
              <a:rPr lang="es" sz="4000">
                <a:solidFill>
                  <a:schemeClr val="lt1"/>
                </a:solidFill>
                <a:latin typeface="Mulish Black"/>
                <a:ea typeface="Mulish Black"/>
                <a:cs typeface="Mulish Black"/>
                <a:sym typeface="Mulish Black"/>
              </a:rPr>
              <a:t>Financiación</a:t>
            </a:r>
            <a:endParaRPr sz="4000" dirty="0">
              <a:solidFill>
                <a:schemeClr val="lt1"/>
              </a:solidFill>
              <a:latin typeface="Mulish Black"/>
              <a:ea typeface="Mulish Black"/>
              <a:cs typeface="Mulish Black"/>
              <a:sym typeface="Mulish Black"/>
            </a:endParaRPr>
          </a:p>
        </p:txBody>
      </p:sp>
      <p:sp>
        <p:nvSpPr>
          <p:cNvPr id="1167" name="Google Shape;1167;p127"/>
          <p:cNvSpPr/>
          <p:nvPr/>
        </p:nvSpPr>
        <p:spPr>
          <a:xfrm>
            <a:off x="599243" y="-533600"/>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68" name="Google Shape;1168;p127"/>
          <p:cNvSpPr/>
          <p:nvPr/>
        </p:nvSpPr>
        <p:spPr>
          <a:xfrm>
            <a:off x="3319800"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69" name="Google Shape;1169;p127"/>
          <p:cNvSpPr/>
          <p:nvPr/>
        </p:nvSpPr>
        <p:spPr>
          <a:xfrm>
            <a:off x="6040356"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70" name="Google Shape;1170;p127"/>
          <p:cNvSpPr/>
          <p:nvPr/>
        </p:nvSpPr>
        <p:spPr>
          <a:xfrm>
            <a:off x="-100" y="4956900"/>
            <a:ext cx="9144000" cy="186600"/>
          </a:xfrm>
          <a:prstGeom prst="rect">
            <a:avLst/>
          </a:prstGeom>
          <a:solidFill>
            <a:srgbClr val="70B548"/>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70B548"/>
              </a:solidFill>
              <a:latin typeface="Arial"/>
              <a:ea typeface="Arial"/>
              <a:cs typeface="Arial"/>
              <a:sym typeface="Arial"/>
            </a:endParaRPr>
          </a:p>
        </p:txBody>
      </p:sp>
      <p:sp>
        <p:nvSpPr>
          <p:cNvPr id="1171" name="Google Shape;1171;p127"/>
          <p:cNvSpPr txBox="1"/>
          <p:nvPr/>
        </p:nvSpPr>
        <p:spPr>
          <a:xfrm>
            <a:off x="599250" y="1103250"/>
            <a:ext cx="7637700" cy="738633"/>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 sz="1200" b="1" i="0" u="none" strike="noStrike" cap="none" dirty="0">
                <a:solidFill>
                  <a:schemeClr val="lt1"/>
                </a:solidFill>
                <a:latin typeface="Nunito"/>
                <a:ea typeface="Nunito"/>
                <a:cs typeface="Nunito"/>
                <a:sym typeface="Nunito"/>
              </a:rPr>
              <a:t>Recomendacioón de </a:t>
            </a:r>
            <a:r>
              <a:rPr lang="en" sz="1200" b="1" i="1" u="none" strike="noStrike" cap="none" dirty="0">
                <a:solidFill>
                  <a:schemeClr val="lt1"/>
                </a:solidFill>
                <a:latin typeface="Nunito"/>
                <a:ea typeface="Nunito"/>
                <a:cs typeface="Nunito"/>
                <a:sym typeface="Nunito"/>
              </a:rPr>
              <a:t>The Lancet:</a:t>
            </a:r>
            <a:r>
              <a:rPr lang="es" sz="1200" b="0" i="0" u="none" strike="noStrike" cap="none" dirty="0">
                <a:solidFill>
                  <a:schemeClr val="lt1"/>
                </a:solidFill>
                <a:latin typeface="Nunito"/>
                <a:ea typeface="Nunito"/>
                <a:cs typeface="Nunito"/>
                <a:sym typeface="Nunito"/>
              </a:rPr>
              <a:t> </a:t>
            </a:r>
            <a:r>
              <a:rPr lang="es" sz="1200" dirty="0">
                <a:solidFill>
                  <a:schemeClr val="lt1"/>
                </a:solidFill>
                <a:latin typeface="Nunito"/>
                <a:ea typeface="Nunito"/>
                <a:cs typeface="Nunito"/>
                <a:sym typeface="Nunito"/>
              </a:rPr>
              <a:t>Diseñar una estrategia nacional de financiación, que permita proporcionar financiación suficiente y a largo plazo, para planificar y poner en marcha pruebas de diagnóstico, incluidas las infraestructuras</a:t>
            </a:r>
            <a:endParaRPr sz="1200" dirty="0">
              <a:solidFill>
                <a:schemeClr val="lt1"/>
              </a:solidFill>
              <a:latin typeface="Nunito"/>
              <a:ea typeface="Nunito"/>
              <a:cs typeface="Nunito"/>
              <a:sym typeface="Nunito"/>
            </a:endParaRPr>
          </a:p>
        </p:txBody>
      </p:sp>
      <p:graphicFrame>
        <p:nvGraphicFramePr>
          <p:cNvPr id="1172" name="Google Shape;1172;p127"/>
          <p:cNvGraphicFramePr/>
          <p:nvPr/>
        </p:nvGraphicFramePr>
        <p:xfrm>
          <a:off x="599150" y="2118325"/>
          <a:ext cx="7945500" cy="2501150"/>
        </p:xfrm>
        <a:graphic>
          <a:graphicData uri="http://schemas.openxmlformats.org/drawingml/2006/table">
            <a:tbl>
              <a:tblPr>
                <a:noFill/>
                <a:tableStyleId>{BCED1A94-057D-42AA-AC53-0AC0C8C81540}</a:tableStyleId>
              </a:tblPr>
              <a:tblGrid>
                <a:gridCol w="2648500">
                  <a:extLst>
                    <a:ext uri="{9D8B030D-6E8A-4147-A177-3AD203B41FA5}">
                      <a16:colId xmlns:a16="http://schemas.microsoft.com/office/drawing/2014/main" val="20000"/>
                    </a:ext>
                  </a:extLst>
                </a:gridCol>
                <a:gridCol w="2648500">
                  <a:extLst>
                    <a:ext uri="{9D8B030D-6E8A-4147-A177-3AD203B41FA5}">
                      <a16:colId xmlns:a16="http://schemas.microsoft.com/office/drawing/2014/main" val="20001"/>
                    </a:ext>
                  </a:extLst>
                </a:gridCol>
                <a:gridCol w="2648500">
                  <a:extLst>
                    <a:ext uri="{9D8B030D-6E8A-4147-A177-3AD203B41FA5}">
                      <a16:colId xmlns:a16="http://schemas.microsoft.com/office/drawing/2014/main" val="20002"/>
                    </a:ext>
                  </a:extLst>
                </a:gridCol>
              </a:tblGrid>
              <a:tr h="641900">
                <a:tc>
                  <a:txBody>
                    <a:bodyPr/>
                    <a:lstStyle/>
                    <a:p>
                      <a:pPr marL="0" lvl="0" indent="0" algn="ctr" rtl="0">
                        <a:spcBef>
                          <a:spcPts val="0"/>
                        </a:spcBef>
                        <a:spcAft>
                          <a:spcPts val="0"/>
                        </a:spcAft>
                        <a:buClr>
                          <a:schemeClr val="dk1"/>
                        </a:buClr>
                        <a:buSzPts val="1100"/>
                        <a:buFont typeface="Arial"/>
                        <a:buNone/>
                      </a:pPr>
                      <a:r>
                        <a:rPr lang="es" b="1">
                          <a:solidFill>
                            <a:srgbClr val="21140C"/>
                          </a:solidFill>
                          <a:latin typeface="Nunito"/>
                          <a:ea typeface="Nunito"/>
                          <a:cs typeface="Nunito"/>
                          <a:sym typeface="Nunito"/>
                        </a:rPr>
                        <a:t>¿Cuáles son los obstáculos?</a:t>
                      </a:r>
                      <a:endParaRPr b="1" dirty="0">
                        <a:solidFill>
                          <a:srgbClr val="21140C"/>
                        </a:solidFill>
                        <a:latin typeface="Nunito"/>
                        <a:ea typeface="Nunito"/>
                        <a:cs typeface="Nunito"/>
                        <a:sym typeface="Nunito"/>
                      </a:endParaRPr>
                    </a:p>
                  </a:txBody>
                  <a:tcPr marL="91425" marR="91425" marT="91425" marB="91425">
                    <a:lnL w="19050" cap="flat" cmpd="sng">
                      <a:solidFill>
                        <a:srgbClr val="70B548">
                          <a:alpha val="0"/>
                        </a:srgbClr>
                      </a:solidFill>
                      <a:prstDash val="solid"/>
                      <a:round/>
                      <a:headEnd type="none" w="sm" len="sm"/>
                      <a:tailEnd type="none" w="sm" len="sm"/>
                    </a:lnL>
                    <a:lnR w="19050" cap="flat" cmpd="sng">
                      <a:solidFill>
                        <a:srgbClr val="70B548"/>
                      </a:solidFill>
                      <a:prstDash val="solid"/>
                      <a:round/>
                      <a:headEnd type="none" w="sm" len="sm"/>
                      <a:tailEnd type="none" w="sm" len="sm"/>
                    </a:lnR>
                    <a:lnT w="19050" cap="flat" cmpd="sng">
                      <a:solidFill>
                        <a:srgbClr val="70B548">
                          <a:alpha val="0"/>
                        </a:srgbClr>
                      </a:solidFill>
                      <a:prstDash val="solid"/>
                      <a:round/>
                      <a:headEnd type="none" w="sm" len="sm"/>
                      <a:tailEnd type="none" w="sm" len="sm"/>
                    </a:lnT>
                    <a:lnB w="19050" cap="flat" cmpd="sng">
                      <a:solidFill>
                        <a:srgbClr val="70B548"/>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s" b="1">
                          <a:solidFill>
                            <a:srgbClr val="21140C"/>
                          </a:solidFill>
                          <a:latin typeface="Nunito"/>
                          <a:ea typeface="Nunito"/>
                          <a:cs typeface="Nunito"/>
                          <a:sym typeface="Nunito"/>
                        </a:rPr>
                        <a:t>¿Cuáles son algunos de los asociados clave?</a:t>
                      </a:r>
                      <a:endParaRPr b="1" dirty="0">
                        <a:solidFill>
                          <a:srgbClr val="21140C"/>
                        </a:solidFill>
                        <a:latin typeface="Nunito"/>
                        <a:ea typeface="Nunito"/>
                        <a:cs typeface="Nunito"/>
                        <a:sym typeface="Nunito"/>
                      </a:endParaRPr>
                    </a:p>
                  </a:txBody>
                  <a:tcPr marL="91425" marR="91425" marT="91425" marB="91425">
                    <a:lnL w="19050" cap="flat" cmpd="sng">
                      <a:solidFill>
                        <a:srgbClr val="70B548"/>
                      </a:solidFill>
                      <a:prstDash val="solid"/>
                      <a:round/>
                      <a:headEnd type="none" w="sm" len="sm"/>
                      <a:tailEnd type="none" w="sm" len="sm"/>
                    </a:lnL>
                    <a:lnR w="19050" cap="flat" cmpd="sng">
                      <a:solidFill>
                        <a:srgbClr val="70B548"/>
                      </a:solidFill>
                      <a:prstDash val="solid"/>
                      <a:round/>
                      <a:headEnd type="none" w="sm" len="sm"/>
                      <a:tailEnd type="none" w="sm" len="sm"/>
                    </a:lnR>
                    <a:lnT w="19050" cap="flat" cmpd="sng">
                      <a:solidFill>
                        <a:srgbClr val="70B548">
                          <a:alpha val="0"/>
                        </a:srgbClr>
                      </a:solidFill>
                      <a:prstDash val="solid"/>
                      <a:round/>
                      <a:headEnd type="none" w="sm" len="sm"/>
                      <a:tailEnd type="none" w="sm" len="sm"/>
                    </a:lnT>
                    <a:lnB w="19050" cap="flat" cmpd="sng">
                      <a:solidFill>
                        <a:srgbClr val="70B548"/>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s" b="1">
                          <a:solidFill>
                            <a:srgbClr val="21140C"/>
                          </a:solidFill>
                          <a:latin typeface="Nunito"/>
                          <a:ea typeface="Nunito"/>
                          <a:cs typeface="Nunito"/>
                          <a:sym typeface="Nunito"/>
                        </a:rPr>
                        <a:t>¿Qué recursos se necesitan?</a:t>
                      </a:r>
                      <a:endParaRPr b="1" dirty="0">
                        <a:solidFill>
                          <a:srgbClr val="21140C"/>
                        </a:solidFill>
                        <a:latin typeface="Nunito"/>
                        <a:ea typeface="Nunito"/>
                        <a:cs typeface="Nunito"/>
                        <a:sym typeface="Nunito"/>
                      </a:endParaRPr>
                    </a:p>
                  </a:txBody>
                  <a:tcPr marL="91425" marR="91425" marT="91425" marB="91425">
                    <a:lnL w="19050" cap="flat" cmpd="sng">
                      <a:solidFill>
                        <a:srgbClr val="70B548"/>
                      </a:solidFill>
                      <a:prstDash val="solid"/>
                      <a:round/>
                      <a:headEnd type="none" w="sm" len="sm"/>
                      <a:tailEnd type="none" w="sm" len="sm"/>
                    </a:lnL>
                    <a:lnR w="19050" cap="flat" cmpd="sng">
                      <a:solidFill>
                        <a:srgbClr val="70B548">
                          <a:alpha val="0"/>
                        </a:srgbClr>
                      </a:solidFill>
                      <a:prstDash val="solid"/>
                      <a:round/>
                      <a:headEnd type="none" w="sm" len="sm"/>
                      <a:tailEnd type="none" w="sm" len="sm"/>
                    </a:lnR>
                    <a:lnT w="19050" cap="flat" cmpd="sng">
                      <a:solidFill>
                        <a:srgbClr val="70B548">
                          <a:alpha val="0"/>
                        </a:srgbClr>
                      </a:solidFill>
                      <a:prstDash val="solid"/>
                      <a:round/>
                      <a:headEnd type="none" w="sm" len="sm"/>
                      <a:tailEnd type="none" w="sm" len="sm"/>
                    </a:lnT>
                    <a:lnB w="19050" cap="flat" cmpd="sng">
                      <a:solidFill>
                        <a:srgbClr val="70B548"/>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u="none" strike="noStrike" cap="none" dirty="0">
                        <a:solidFill>
                          <a:srgbClr val="21140C"/>
                        </a:solidFill>
                        <a:latin typeface="Nunito"/>
                        <a:ea typeface="Nunito"/>
                        <a:cs typeface="Nunito"/>
                        <a:sym typeface="Nunito"/>
                      </a:endParaRPr>
                    </a:p>
                  </a:txBody>
                  <a:tcPr marL="91425" marR="91425" marT="91425" marB="91425">
                    <a:lnL w="19050" cap="flat" cmpd="sng">
                      <a:solidFill>
                        <a:srgbClr val="70B548">
                          <a:alpha val="0"/>
                        </a:srgbClr>
                      </a:solidFill>
                      <a:prstDash val="solid"/>
                      <a:round/>
                      <a:headEnd type="none" w="sm" len="sm"/>
                      <a:tailEnd type="none" w="sm" len="sm"/>
                    </a:lnL>
                    <a:lnR w="19050" cap="flat" cmpd="sng">
                      <a:solidFill>
                        <a:srgbClr val="70B548"/>
                      </a:solidFill>
                      <a:prstDash val="solid"/>
                      <a:round/>
                      <a:headEnd type="none" w="sm" len="sm"/>
                      <a:tailEnd type="none" w="sm" len="sm"/>
                    </a:lnR>
                    <a:lnT w="19050" cap="flat" cmpd="sng">
                      <a:solidFill>
                        <a:srgbClr val="70B548"/>
                      </a:solidFill>
                      <a:prstDash val="solid"/>
                      <a:round/>
                      <a:headEnd type="none" w="sm" len="sm"/>
                      <a:tailEnd type="none" w="sm" len="sm"/>
                    </a:lnT>
                    <a:lnB w="19050" cap="flat" cmpd="sng">
                      <a:solidFill>
                        <a:srgbClr val="70B548">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txBody>
                  <a:tcPr marL="91425" marR="91425" marT="91425" marB="91425">
                    <a:lnL w="19050" cap="flat" cmpd="sng">
                      <a:solidFill>
                        <a:srgbClr val="70B548"/>
                      </a:solidFill>
                      <a:prstDash val="solid"/>
                      <a:round/>
                      <a:headEnd type="none" w="sm" len="sm"/>
                      <a:tailEnd type="none" w="sm" len="sm"/>
                    </a:lnL>
                    <a:lnR w="19050" cap="flat" cmpd="sng">
                      <a:solidFill>
                        <a:srgbClr val="70B548"/>
                      </a:solidFill>
                      <a:prstDash val="solid"/>
                      <a:round/>
                      <a:headEnd type="none" w="sm" len="sm"/>
                      <a:tailEnd type="none" w="sm" len="sm"/>
                    </a:lnR>
                    <a:lnT w="19050" cap="flat" cmpd="sng">
                      <a:solidFill>
                        <a:srgbClr val="70B548"/>
                      </a:solidFill>
                      <a:prstDash val="solid"/>
                      <a:round/>
                      <a:headEnd type="none" w="sm" len="sm"/>
                      <a:tailEnd type="none" w="sm" len="sm"/>
                    </a:lnT>
                    <a:lnB w="19050" cap="flat" cmpd="sng">
                      <a:solidFill>
                        <a:srgbClr val="70B548">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400"/>
                        <a:buFont typeface="Arial"/>
                        <a:buNone/>
                      </a:pPr>
                      <a:endParaRPr sz="1100" dirty="0">
                        <a:solidFill>
                          <a:srgbClr val="21140C"/>
                        </a:solidFill>
                        <a:latin typeface="Nunito"/>
                        <a:ea typeface="Nunito"/>
                        <a:cs typeface="Nunito"/>
                        <a:sym typeface="Nunito"/>
                      </a:endParaRPr>
                    </a:p>
                  </a:txBody>
                  <a:tcPr marL="91425" marR="91425" marT="91425" marB="91425">
                    <a:lnL w="19050" cap="flat" cmpd="sng">
                      <a:solidFill>
                        <a:srgbClr val="70B548"/>
                      </a:solidFill>
                      <a:prstDash val="solid"/>
                      <a:round/>
                      <a:headEnd type="none" w="sm" len="sm"/>
                      <a:tailEnd type="none" w="sm" len="sm"/>
                    </a:lnL>
                    <a:lnR w="19050" cap="flat" cmpd="sng">
                      <a:solidFill>
                        <a:srgbClr val="70B548">
                          <a:alpha val="0"/>
                        </a:srgbClr>
                      </a:solidFill>
                      <a:prstDash val="solid"/>
                      <a:round/>
                      <a:headEnd type="none" w="sm" len="sm"/>
                      <a:tailEnd type="none" w="sm" len="sm"/>
                    </a:lnR>
                    <a:lnT w="19050" cap="flat" cmpd="sng">
                      <a:solidFill>
                        <a:srgbClr val="70B548"/>
                      </a:solidFill>
                      <a:prstDash val="solid"/>
                      <a:round/>
                      <a:headEnd type="none" w="sm" len="sm"/>
                      <a:tailEnd type="none" w="sm" len="sm"/>
                    </a:lnT>
                    <a:lnB w="19050" cap="flat" cmpd="sng">
                      <a:solidFill>
                        <a:srgbClr val="70B548">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0B548"/>
        </a:solidFill>
        <a:effectLst/>
      </p:bgPr>
    </p:bg>
    <p:spTree>
      <p:nvGrpSpPr>
        <p:cNvPr id="1" name="Shape 277"/>
        <p:cNvGrpSpPr/>
        <p:nvPr/>
      </p:nvGrpSpPr>
      <p:grpSpPr>
        <a:xfrm>
          <a:off x="0" y="0"/>
          <a:ext cx="0" cy="0"/>
          <a:chOff x="0" y="0"/>
          <a:chExt cx="0" cy="0"/>
        </a:xfrm>
      </p:grpSpPr>
      <p:sp>
        <p:nvSpPr>
          <p:cNvPr id="278" name="Google Shape;278;p56"/>
          <p:cNvSpPr txBox="1"/>
          <p:nvPr/>
        </p:nvSpPr>
        <p:spPr>
          <a:xfrm>
            <a:off x="511799" y="1232275"/>
            <a:ext cx="7826173" cy="2877681"/>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3500"/>
              <a:buFont typeface="Arial"/>
              <a:buNone/>
            </a:pPr>
            <a:r>
              <a:rPr lang="es" sz="3500" b="0" i="0" u="none" strike="noStrike" cap="none" dirty="0">
                <a:solidFill>
                  <a:schemeClr val="lt1"/>
                </a:solidFill>
                <a:latin typeface="Mulish Black"/>
                <a:ea typeface="Mulish Black"/>
                <a:cs typeface="Mulish Black"/>
                <a:sym typeface="Mulish Black"/>
              </a:rPr>
              <a:t>“Las pruebas de diagnóstico influyen hasta en el 70% de las decisiones clínicas y, sin embargo, representan menos del 1% </a:t>
            </a:r>
          </a:p>
          <a:p>
            <a:pPr marL="0" marR="0" lvl="0" indent="0" algn="l" rtl="0">
              <a:lnSpc>
                <a:spcPct val="100000"/>
              </a:lnSpc>
              <a:spcBef>
                <a:spcPts val="0"/>
              </a:spcBef>
              <a:spcAft>
                <a:spcPts val="0"/>
              </a:spcAft>
              <a:buClr>
                <a:srgbClr val="000000"/>
              </a:buClr>
              <a:buSzPts val="3500"/>
              <a:buFont typeface="Arial"/>
              <a:buNone/>
            </a:pPr>
            <a:r>
              <a:rPr lang="es" sz="3500" b="0" i="0" u="none" strike="noStrike" cap="none" dirty="0">
                <a:solidFill>
                  <a:schemeClr val="lt1"/>
                </a:solidFill>
                <a:latin typeface="Mulish Black"/>
                <a:ea typeface="Mulish Black"/>
                <a:cs typeface="Mulish Black"/>
                <a:sym typeface="Mulish Black"/>
              </a:rPr>
              <a:t>del gasto sanitario”.</a:t>
            </a:r>
            <a:endParaRPr sz="3500" b="0" i="0" u="none" strike="noStrike" cap="none" dirty="0">
              <a:solidFill>
                <a:schemeClr val="lt1"/>
              </a:solidFill>
              <a:latin typeface="Mulish Black"/>
              <a:ea typeface="Mulish Black"/>
              <a:cs typeface="Mulish Black"/>
              <a:sym typeface="Mulish Black"/>
            </a:endParaRPr>
          </a:p>
        </p:txBody>
      </p:sp>
      <p:sp>
        <p:nvSpPr>
          <p:cNvPr id="279" name="Google Shape;279;p56"/>
          <p:cNvSpPr txBox="1"/>
          <p:nvPr/>
        </p:nvSpPr>
        <p:spPr>
          <a:xfrm>
            <a:off x="0" y="4743300"/>
            <a:ext cx="8695800" cy="4002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 sz="1400" b="0" i="1" u="sng" strike="noStrike" cap="none">
                <a:solidFill>
                  <a:schemeClr val="lt1"/>
                </a:solidFill>
                <a:latin typeface="Nunito"/>
                <a:ea typeface="Nunito"/>
                <a:cs typeface="Nunito"/>
                <a:sym typeface="Nunito"/>
                <a:hlinkClick r:id="rId3">
                  <a:extLst>
                    <a:ext uri="{A12FA001-AC4F-418D-AE19-62706E023703}">
                      <ahyp:hlinkClr xmlns:ahyp="http://schemas.microsoft.com/office/drawing/2018/hyperlinkcolor" val="tx"/>
                    </a:ext>
                  </a:extLst>
                </a:hlinkClick>
              </a:rPr>
              <a:t>Foro Económico Mundial, 2023.</a:t>
            </a:r>
            <a:endParaRPr sz="1400" b="0" i="1" u="none" strike="noStrike" cap="none" dirty="0">
              <a:solidFill>
                <a:schemeClr val="lt1"/>
              </a:solidFill>
              <a:latin typeface="Nunito"/>
              <a:ea typeface="Nunito"/>
              <a:cs typeface="Nunito"/>
              <a:sym typeface="Nunito"/>
            </a:endParaRPr>
          </a:p>
        </p:txBody>
      </p:sp>
      <p:pic>
        <p:nvPicPr>
          <p:cNvPr id="280" name="Google Shape;280;p56"/>
          <p:cNvPicPr preferRelativeResize="0"/>
          <p:nvPr/>
        </p:nvPicPr>
        <p:blipFill rotWithShape="1">
          <a:blip r:embed="rId4">
            <a:alphaModFix amt="12000"/>
          </a:blip>
          <a:srcRect/>
          <a:stretch/>
        </p:blipFill>
        <p:spPr>
          <a:xfrm>
            <a:off x="292600" y="269175"/>
            <a:ext cx="764775" cy="940550"/>
          </a:xfrm>
          <a:prstGeom prst="rect">
            <a:avLst/>
          </a:prstGeom>
          <a:noFill/>
          <a:ln>
            <a:noFill/>
          </a:ln>
        </p:spPr>
      </p:pic>
      <p:pic>
        <p:nvPicPr>
          <p:cNvPr id="281" name="Google Shape;281;p56"/>
          <p:cNvPicPr preferRelativeResize="0"/>
          <p:nvPr/>
        </p:nvPicPr>
        <p:blipFill rotWithShape="1">
          <a:blip r:embed="rId4">
            <a:alphaModFix amt="12000"/>
          </a:blip>
          <a:srcRect/>
          <a:stretch/>
        </p:blipFill>
        <p:spPr>
          <a:xfrm>
            <a:off x="1125950" y="269175"/>
            <a:ext cx="764775" cy="940550"/>
          </a:xfrm>
          <a:prstGeom prst="rect">
            <a:avLst/>
          </a:prstGeom>
          <a:noFill/>
          <a:ln>
            <a:noFill/>
          </a:ln>
        </p:spPr>
      </p:pic>
      <p:pic>
        <p:nvPicPr>
          <p:cNvPr id="282" name="Google Shape;282;p56"/>
          <p:cNvPicPr preferRelativeResize="0"/>
          <p:nvPr/>
        </p:nvPicPr>
        <p:blipFill rotWithShape="1">
          <a:blip r:embed="rId4">
            <a:alphaModFix amt="12000"/>
          </a:blip>
          <a:srcRect/>
          <a:stretch/>
        </p:blipFill>
        <p:spPr>
          <a:xfrm rot="10800000">
            <a:off x="5681113" y="3742325"/>
            <a:ext cx="764775" cy="940550"/>
          </a:xfrm>
          <a:prstGeom prst="rect">
            <a:avLst/>
          </a:prstGeom>
          <a:noFill/>
          <a:ln>
            <a:noFill/>
          </a:ln>
        </p:spPr>
      </p:pic>
      <p:pic>
        <p:nvPicPr>
          <p:cNvPr id="283" name="Google Shape;283;p56"/>
          <p:cNvPicPr preferRelativeResize="0"/>
          <p:nvPr/>
        </p:nvPicPr>
        <p:blipFill rotWithShape="1">
          <a:blip r:embed="rId4">
            <a:alphaModFix amt="12000"/>
          </a:blip>
          <a:srcRect/>
          <a:stretch/>
        </p:blipFill>
        <p:spPr>
          <a:xfrm rot="10800000">
            <a:off x="4847763" y="3742325"/>
            <a:ext cx="764775" cy="940550"/>
          </a:xfrm>
          <a:prstGeom prst="rect">
            <a:avLst/>
          </a:prstGeom>
          <a:noFill/>
          <a:ln>
            <a:noFill/>
          </a:ln>
        </p:spPr>
      </p:pic>
      <p:pic>
        <p:nvPicPr>
          <p:cNvPr id="284" name="Google Shape;284;p56"/>
          <p:cNvPicPr preferRelativeResize="0"/>
          <p:nvPr/>
        </p:nvPicPr>
        <p:blipFill>
          <a:blip r:embed="rId5">
            <a:alphaModFix/>
          </a:blip>
          <a:stretch>
            <a:fillRect/>
          </a:stretch>
        </p:blipFill>
        <p:spPr>
          <a:xfrm>
            <a:off x="5297779" y="2981000"/>
            <a:ext cx="3599024" cy="2027624"/>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176"/>
        <p:cNvGrpSpPr/>
        <p:nvPr/>
      </p:nvGrpSpPr>
      <p:grpSpPr>
        <a:xfrm>
          <a:off x="0" y="0"/>
          <a:ext cx="0" cy="0"/>
          <a:chOff x="0" y="0"/>
          <a:chExt cx="0" cy="0"/>
        </a:xfrm>
      </p:grpSpPr>
      <p:sp>
        <p:nvSpPr>
          <p:cNvPr id="1177" name="Google Shape;1177;p128"/>
          <p:cNvSpPr/>
          <p:nvPr/>
        </p:nvSpPr>
        <p:spPr>
          <a:xfrm>
            <a:off x="0" y="-23650"/>
            <a:ext cx="4209900" cy="5129100"/>
          </a:xfrm>
          <a:prstGeom prst="rect">
            <a:avLst/>
          </a:prstGeom>
          <a:solidFill>
            <a:srgbClr val="0764D6"/>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dirty="0"/>
          </a:p>
        </p:txBody>
      </p:sp>
      <p:sp>
        <p:nvSpPr>
          <p:cNvPr id="1178" name="Google Shape;1178;p128"/>
          <p:cNvSpPr txBox="1"/>
          <p:nvPr/>
        </p:nvSpPr>
        <p:spPr>
          <a:xfrm>
            <a:off x="4269884" y="371713"/>
            <a:ext cx="6835800"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3200"/>
              <a:buFont typeface="Arial"/>
              <a:buNone/>
            </a:pPr>
            <a:r>
              <a:rPr lang="es" sz="3600" b="0" i="0" u="none" strike="noStrike" cap="none" dirty="0">
                <a:solidFill>
                  <a:srgbClr val="0764D6"/>
                </a:solidFill>
                <a:latin typeface="Mulish Black"/>
                <a:ea typeface="Mulish Black"/>
                <a:cs typeface="Mulish Black"/>
                <a:sym typeface="Mulish Black"/>
              </a:rPr>
              <a:t>Pasemos a la acción</a:t>
            </a:r>
            <a:endParaRPr sz="3600" b="0" i="0" u="none" strike="noStrike" cap="none" dirty="0">
              <a:solidFill>
                <a:srgbClr val="0764D6"/>
              </a:solidFill>
              <a:latin typeface="Mulish Black"/>
              <a:ea typeface="Mulish Black"/>
              <a:cs typeface="Mulish Black"/>
              <a:sym typeface="Mulish Black"/>
            </a:endParaRPr>
          </a:p>
        </p:txBody>
      </p:sp>
      <p:sp>
        <p:nvSpPr>
          <p:cNvPr id="1179" name="Google Shape;1179;p128"/>
          <p:cNvSpPr txBox="1"/>
          <p:nvPr/>
        </p:nvSpPr>
        <p:spPr>
          <a:xfrm>
            <a:off x="4324875" y="1318800"/>
            <a:ext cx="4024800" cy="5541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 sz="1200" b="1" i="0" u="none" strike="noStrike" cap="none">
                <a:solidFill>
                  <a:srgbClr val="FFFFFF"/>
                </a:solidFill>
                <a:highlight>
                  <a:srgbClr val="0863D6"/>
                </a:highlight>
                <a:latin typeface="Nunito"/>
                <a:ea typeface="Nunito"/>
                <a:cs typeface="Nunito"/>
                <a:sym typeface="Nunito"/>
              </a:rPr>
              <a:t>¿Cuál es la prioridad?</a:t>
            </a:r>
            <a:endParaRPr sz="1200" b="1" i="0" u="none" strike="noStrike" cap="none" dirty="0">
              <a:solidFill>
                <a:srgbClr val="FFFFFF"/>
              </a:solidFill>
              <a:highlight>
                <a:srgbClr val="0863D6"/>
              </a:highlight>
              <a:latin typeface="Nunito"/>
              <a:ea typeface="Nunito"/>
              <a:cs typeface="Nunito"/>
              <a:sym typeface="Nunito"/>
            </a:endParaRPr>
          </a:p>
          <a:p>
            <a:pPr marL="457200" marR="0" lvl="0" indent="-228600" algn="l" rtl="0">
              <a:lnSpc>
                <a:spcPct val="100000"/>
              </a:lnSpc>
              <a:spcBef>
                <a:spcPts val="0"/>
              </a:spcBef>
              <a:spcAft>
                <a:spcPts val="0"/>
              </a:spcAft>
              <a:buClr>
                <a:schemeClr val="dk1"/>
              </a:buClr>
              <a:buSzPts val="1200"/>
              <a:buFont typeface="Nunito"/>
              <a:buNone/>
            </a:pPr>
            <a:endParaRPr sz="1200" b="0" i="0" u="none" strike="noStrike" cap="none" dirty="0">
              <a:solidFill>
                <a:schemeClr val="dk1"/>
              </a:solidFill>
              <a:latin typeface="Nunito"/>
              <a:ea typeface="Nunito"/>
              <a:cs typeface="Nunito"/>
              <a:sym typeface="Nunito"/>
            </a:endParaRPr>
          </a:p>
        </p:txBody>
      </p:sp>
      <p:sp>
        <p:nvSpPr>
          <p:cNvPr id="1180" name="Google Shape;1180;p128"/>
          <p:cNvSpPr txBox="1"/>
          <p:nvPr/>
        </p:nvSpPr>
        <p:spPr>
          <a:xfrm>
            <a:off x="4324875" y="3059075"/>
            <a:ext cx="4024800" cy="5541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 sz="1200" b="1" i="0" u="none" strike="noStrike" cap="none">
                <a:solidFill>
                  <a:srgbClr val="FFFFFF"/>
                </a:solidFill>
                <a:highlight>
                  <a:srgbClr val="0863D6"/>
                </a:highlight>
                <a:latin typeface="Nunito"/>
                <a:ea typeface="Nunito"/>
                <a:cs typeface="Nunito"/>
                <a:sym typeface="Nunito"/>
              </a:rPr>
              <a:t>Lista de tareas de la reunión:</a:t>
            </a:r>
            <a:endParaRPr sz="1200" b="1" i="0" u="none" strike="noStrike" cap="none" dirty="0">
              <a:solidFill>
                <a:srgbClr val="FFFFFF"/>
              </a:solidFill>
              <a:highlight>
                <a:srgbClr val="0863D6"/>
              </a:highlight>
              <a:latin typeface="Nunito"/>
              <a:ea typeface="Nunito"/>
              <a:cs typeface="Nunito"/>
              <a:sym typeface="Nunito"/>
            </a:endParaRPr>
          </a:p>
          <a:p>
            <a:pPr marL="457200" marR="0" lvl="0" indent="-228600" algn="l" rtl="0">
              <a:lnSpc>
                <a:spcPct val="100000"/>
              </a:lnSpc>
              <a:spcBef>
                <a:spcPts val="0"/>
              </a:spcBef>
              <a:spcAft>
                <a:spcPts val="0"/>
              </a:spcAft>
              <a:buClr>
                <a:schemeClr val="dk1"/>
              </a:buClr>
              <a:buSzPts val="1200"/>
              <a:buFont typeface="Nunito"/>
              <a:buNone/>
            </a:pPr>
            <a:endParaRPr sz="1200" b="0" i="0" u="none" strike="noStrike" cap="none" dirty="0">
              <a:solidFill>
                <a:schemeClr val="dk1"/>
              </a:solidFill>
              <a:latin typeface="Nunito"/>
              <a:ea typeface="Nunito"/>
              <a:cs typeface="Nunito"/>
              <a:sym typeface="Nunito"/>
            </a:endParaRPr>
          </a:p>
        </p:txBody>
      </p:sp>
      <p:pic>
        <p:nvPicPr>
          <p:cNvPr id="1181" name="Google Shape;1181;p128"/>
          <p:cNvPicPr preferRelativeResize="0"/>
          <p:nvPr/>
        </p:nvPicPr>
        <p:blipFill rotWithShape="1">
          <a:blip r:embed="rId3">
            <a:alphaModFix/>
          </a:blip>
          <a:srcRect t="5023" b="13688"/>
          <a:stretch/>
        </p:blipFill>
        <p:spPr>
          <a:xfrm>
            <a:off x="152400" y="-42250"/>
            <a:ext cx="3657600" cy="512905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70B548"/>
        </a:solidFill>
        <a:effectLst/>
      </p:bgPr>
    </p:bg>
    <p:spTree>
      <p:nvGrpSpPr>
        <p:cNvPr id="1" name="Shape 1185"/>
        <p:cNvGrpSpPr/>
        <p:nvPr/>
      </p:nvGrpSpPr>
      <p:grpSpPr>
        <a:xfrm>
          <a:off x="0" y="0"/>
          <a:ext cx="0" cy="0"/>
          <a:chOff x="0" y="0"/>
          <a:chExt cx="0" cy="0"/>
        </a:xfrm>
      </p:grpSpPr>
      <p:sp>
        <p:nvSpPr>
          <p:cNvPr id="1186" name="Google Shape;1186;p129"/>
          <p:cNvSpPr txBox="1"/>
          <p:nvPr/>
        </p:nvSpPr>
        <p:spPr>
          <a:xfrm>
            <a:off x="426720" y="1020739"/>
            <a:ext cx="8188960" cy="3280328"/>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7300"/>
              <a:buFont typeface="Arial"/>
              <a:buNone/>
            </a:pPr>
            <a:r>
              <a:rPr lang="es" sz="6000" b="0" i="0" u="none" strike="noStrike" cap="none" dirty="0">
                <a:solidFill>
                  <a:schemeClr val="lt1"/>
                </a:solidFill>
                <a:latin typeface="Mulish Black"/>
                <a:ea typeface="Mulish Black"/>
                <a:cs typeface="Mulish Black"/>
                <a:sym typeface="Mulish Black"/>
              </a:rPr>
              <a:t>CITAS COMPLEMENTARIAS DE UTILIDAD</a:t>
            </a:r>
            <a:endParaRPr sz="6000" b="0" i="0" u="none" strike="noStrike" cap="none" dirty="0">
              <a:solidFill>
                <a:schemeClr val="lt1"/>
              </a:solidFill>
              <a:latin typeface="Mulish Black"/>
              <a:ea typeface="Mulish Black"/>
              <a:cs typeface="Mulish Black"/>
              <a:sym typeface="Mulish Black"/>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7931D"/>
        </a:solidFill>
        <a:effectLst/>
      </p:bgPr>
    </p:bg>
    <p:spTree>
      <p:nvGrpSpPr>
        <p:cNvPr id="1" name="Shape 1190"/>
        <p:cNvGrpSpPr/>
        <p:nvPr/>
      </p:nvGrpSpPr>
      <p:grpSpPr>
        <a:xfrm>
          <a:off x="0" y="0"/>
          <a:ext cx="0" cy="0"/>
          <a:chOff x="0" y="0"/>
          <a:chExt cx="0" cy="0"/>
        </a:xfrm>
      </p:grpSpPr>
      <p:sp>
        <p:nvSpPr>
          <p:cNvPr id="1191" name="Google Shape;1191;p130"/>
          <p:cNvSpPr txBox="1"/>
          <p:nvPr/>
        </p:nvSpPr>
        <p:spPr>
          <a:xfrm>
            <a:off x="498850" y="314750"/>
            <a:ext cx="5559000" cy="5232171"/>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 sz="3200" b="0" i="0" u="none" strike="noStrike" cap="none" dirty="0">
                <a:solidFill>
                  <a:srgbClr val="FFFFFF"/>
                </a:solidFill>
                <a:latin typeface="Mulish Black"/>
                <a:ea typeface="Mulish Black"/>
                <a:cs typeface="Mulish Black"/>
                <a:sym typeface="Mulish Black"/>
              </a:rPr>
              <a:t>“Si el diagnóstico del paciente es equivocado, </a:t>
            </a:r>
            <a:r>
              <a:rPr lang="es" sz="3200" b="0" i="0" u="none" strike="noStrike" cap="none" dirty="0">
                <a:solidFill>
                  <a:srgbClr val="F7931D"/>
                </a:solidFill>
                <a:highlight>
                  <a:srgbClr val="FFFFFF"/>
                </a:highlight>
                <a:latin typeface="Mulish Black"/>
                <a:ea typeface="Mulish Black"/>
                <a:cs typeface="Mulish Black"/>
                <a:sym typeface="Mulish Black"/>
              </a:rPr>
              <a:t>hasta la medicación más eficaz resultará inútil</a:t>
            </a:r>
            <a:r>
              <a:rPr lang="es" sz="3200" b="0" i="0" u="none" strike="noStrike" cap="none" dirty="0">
                <a:solidFill>
                  <a:srgbClr val="FFFFFF"/>
                </a:solidFill>
                <a:latin typeface="Mulish Black"/>
                <a:ea typeface="Mulish Black"/>
                <a:cs typeface="Mulish Black"/>
                <a:sym typeface="Mulish Black"/>
              </a:rPr>
              <a:t>,</a:t>
            </a:r>
            <a:endParaRPr sz="3200" b="0" i="0" u="none" strike="noStrike" cap="none" dirty="0">
              <a:solidFill>
                <a:srgbClr val="FFFFFF"/>
              </a:solidFill>
              <a:latin typeface="Mulish Black"/>
              <a:ea typeface="Mulish Black"/>
              <a:cs typeface="Mulish Black"/>
              <a:sym typeface="Mulish Black"/>
            </a:endParaRPr>
          </a:p>
          <a:p>
            <a:pPr marL="0" marR="0" lvl="0" indent="0" algn="l" rtl="0">
              <a:lnSpc>
                <a:spcPct val="100000"/>
              </a:lnSpc>
              <a:spcBef>
                <a:spcPts val="0"/>
              </a:spcBef>
              <a:spcAft>
                <a:spcPts val="0"/>
              </a:spcAft>
              <a:buClr>
                <a:srgbClr val="000000"/>
              </a:buClr>
              <a:buSzPts val="3600"/>
              <a:buFont typeface="Arial"/>
              <a:buNone/>
            </a:pPr>
            <a:endParaRPr sz="2000" b="0" i="0" u="none" strike="noStrike" cap="none" dirty="0">
              <a:solidFill>
                <a:srgbClr val="FFFFFF"/>
              </a:solidFill>
              <a:latin typeface="Mulish Black"/>
              <a:ea typeface="Mulish Black"/>
              <a:cs typeface="Mulish Black"/>
              <a:sym typeface="Mulish Black"/>
            </a:endParaRPr>
          </a:p>
          <a:p>
            <a:pPr marL="0" marR="0" lvl="0" indent="0" algn="l" rtl="0">
              <a:lnSpc>
                <a:spcPct val="100000"/>
              </a:lnSpc>
              <a:spcBef>
                <a:spcPts val="0"/>
              </a:spcBef>
              <a:spcAft>
                <a:spcPts val="0"/>
              </a:spcAft>
              <a:buClr>
                <a:srgbClr val="000000"/>
              </a:buClr>
              <a:buSzPts val="3600"/>
              <a:buFont typeface="Arial"/>
              <a:buNone/>
            </a:pPr>
            <a:r>
              <a:rPr lang="es" sz="3200" b="0" i="0" u="none" strike="noStrike" cap="none" dirty="0">
                <a:solidFill>
                  <a:srgbClr val="FFFFFF"/>
                </a:solidFill>
                <a:latin typeface="Mulish Black"/>
                <a:ea typeface="Mulish Black"/>
                <a:cs typeface="Mulish Black"/>
                <a:sym typeface="Mulish Black"/>
              </a:rPr>
              <a:t>y los recursos que se inviertan para producirla serán un desperdicio”.</a:t>
            </a:r>
            <a:endParaRPr sz="3200" b="0" i="0" u="none" strike="noStrike" cap="none" dirty="0">
              <a:solidFill>
                <a:srgbClr val="FFFFFF"/>
              </a:solidFill>
              <a:latin typeface="Mulish Black"/>
              <a:ea typeface="Mulish Black"/>
              <a:cs typeface="Mulish Black"/>
              <a:sym typeface="Mulish Black"/>
            </a:endParaRPr>
          </a:p>
          <a:p>
            <a:pPr marL="0" marR="0" lvl="0" indent="0" algn="l" rtl="0">
              <a:lnSpc>
                <a:spcPct val="100000"/>
              </a:lnSpc>
              <a:spcBef>
                <a:spcPts val="0"/>
              </a:spcBef>
              <a:spcAft>
                <a:spcPts val="0"/>
              </a:spcAft>
              <a:buClr>
                <a:srgbClr val="000000"/>
              </a:buClr>
              <a:buSzPts val="1000"/>
              <a:buFont typeface="Arial"/>
              <a:buNone/>
            </a:pPr>
            <a:endParaRPr sz="900" b="0" i="0" u="none" strike="noStrike" cap="none" dirty="0">
              <a:solidFill>
                <a:srgbClr val="FFFFFF"/>
              </a:solidFill>
              <a:latin typeface="Mulish Black"/>
              <a:ea typeface="Mulish Black"/>
              <a:cs typeface="Mulish Black"/>
              <a:sym typeface="Mulish Black"/>
            </a:endParaRPr>
          </a:p>
          <a:p>
            <a:pPr marL="0" marR="0" lvl="0" indent="0" algn="l" rtl="0">
              <a:lnSpc>
                <a:spcPct val="100000"/>
              </a:lnSpc>
              <a:spcBef>
                <a:spcPts val="0"/>
              </a:spcBef>
              <a:spcAft>
                <a:spcPts val="0"/>
              </a:spcAft>
              <a:buClr>
                <a:srgbClr val="000000"/>
              </a:buClr>
              <a:buSzPts val="1400"/>
              <a:buFont typeface="Arial"/>
              <a:buNone/>
            </a:pPr>
            <a:r>
              <a:rPr lang="es" sz="1200" b="0" i="0" u="none" strike="noStrike" cap="none" dirty="0">
                <a:solidFill>
                  <a:srgbClr val="FFFFFF"/>
                </a:solidFill>
                <a:latin typeface="Mulish"/>
                <a:ea typeface="Mulish"/>
                <a:cs typeface="Mulish"/>
                <a:sym typeface="Mulish"/>
              </a:rPr>
              <a:t>–The Lancet Commission on Diagnostics, 2021</a:t>
            </a:r>
            <a:endParaRPr sz="1200" b="0" i="0" u="none" strike="noStrike" cap="none" dirty="0">
              <a:solidFill>
                <a:srgbClr val="FFFFFF"/>
              </a:solidFill>
              <a:latin typeface="Mulish"/>
              <a:ea typeface="Mulish"/>
              <a:cs typeface="Mulish"/>
              <a:sym typeface="Mulish"/>
            </a:endParaRPr>
          </a:p>
          <a:p>
            <a:pPr marL="0" marR="0" lvl="0" indent="0" algn="l" rtl="0">
              <a:lnSpc>
                <a:spcPct val="100000"/>
              </a:lnSpc>
              <a:spcBef>
                <a:spcPts val="0"/>
              </a:spcBef>
              <a:spcAft>
                <a:spcPts val="0"/>
              </a:spcAft>
              <a:buClr>
                <a:srgbClr val="000000"/>
              </a:buClr>
              <a:buSzPts val="3600"/>
              <a:buFont typeface="Arial"/>
              <a:buNone/>
            </a:pPr>
            <a:endParaRPr sz="3200" b="0" i="0" u="none" strike="noStrike" cap="none" dirty="0">
              <a:solidFill>
                <a:srgbClr val="FFFFFF"/>
              </a:solidFill>
              <a:latin typeface="Mulish Black"/>
              <a:ea typeface="Mulish Black"/>
              <a:cs typeface="Mulish Black"/>
              <a:sym typeface="Mulish Black"/>
            </a:endParaRPr>
          </a:p>
          <a:p>
            <a:pPr marL="0" marR="0" lvl="0" indent="0" algn="l" rtl="0">
              <a:lnSpc>
                <a:spcPct val="100000"/>
              </a:lnSpc>
              <a:spcBef>
                <a:spcPts val="0"/>
              </a:spcBef>
              <a:spcAft>
                <a:spcPts val="0"/>
              </a:spcAft>
              <a:buClr>
                <a:srgbClr val="000000"/>
              </a:buClr>
              <a:buSzPts val="1000"/>
              <a:buFont typeface="Arial"/>
              <a:buNone/>
            </a:pPr>
            <a:endParaRPr sz="900" b="0" i="0" u="none" strike="noStrike" cap="none" dirty="0">
              <a:solidFill>
                <a:srgbClr val="FFFFFF"/>
              </a:solidFill>
              <a:latin typeface="Mulish Black"/>
              <a:ea typeface="Mulish Black"/>
              <a:cs typeface="Mulish Black"/>
              <a:sym typeface="Mulish Black"/>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rgbClr val="FFFFFF"/>
              </a:solidFill>
              <a:latin typeface="Mulish"/>
              <a:ea typeface="Mulish"/>
              <a:cs typeface="Mulish"/>
              <a:sym typeface="Mulish"/>
            </a:endParaRPr>
          </a:p>
        </p:txBody>
      </p:sp>
      <p:pic>
        <p:nvPicPr>
          <p:cNvPr id="1192" name="Google Shape;1192;p130"/>
          <p:cNvPicPr preferRelativeResize="0"/>
          <p:nvPr/>
        </p:nvPicPr>
        <p:blipFill>
          <a:blip r:embed="rId3">
            <a:alphaModFix/>
          </a:blip>
          <a:stretch>
            <a:fillRect/>
          </a:stretch>
        </p:blipFill>
        <p:spPr>
          <a:xfrm>
            <a:off x="6057850" y="1743200"/>
            <a:ext cx="2581100" cy="30918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0764D6"/>
        </a:solidFill>
        <a:effectLst/>
      </p:bgPr>
    </p:bg>
    <p:spTree>
      <p:nvGrpSpPr>
        <p:cNvPr id="1" name="Shape 1196"/>
        <p:cNvGrpSpPr/>
        <p:nvPr/>
      </p:nvGrpSpPr>
      <p:grpSpPr>
        <a:xfrm>
          <a:off x="0" y="0"/>
          <a:ext cx="0" cy="0"/>
          <a:chOff x="0" y="0"/>
          <a:chExt cx="0" cy="0"/>
        </a:xfrm>
      </p:grpSpPr>
      <p:sp>
        <p:nvSpPr>
          <p:cNvPr id="1197" name="Google Shape;1197;p131"/>
          <p:cNvSpPr txBox="1"/>
          <p:nvPr/>
        </p:nvSpPr>
        <p:spPr>
          <a:xfrm>
            <a:off x="511800" y="737663"/>
            <a:ext cx="6667933" cy="3954899"/>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 sz="3200" b="0" i="0" u="none" strike="noStrike" cap="none" dirty="0">
                <a:solidFill>
                  <a:schemeClr val="lt1"/>
                </a:solidFill>
                <a:latin typeface="Mulish Black"/>
                <a:ea typeface="Mulish Black"/>
                <a:cs typeface="Mulish Black"/>
                <a:sym typeface="Mulish Black"/>
              </a:rPr>
              <a:t>“Reforzar la capacidad de todos los países, en particular los países en desarrollo, en materia de alerta temprana, reducción de riesgos y gestión de los riesgos para la salud nacional y mundial”.</a:t>
            </a:r>
            <a:endParaRPr sz="3200" b="0" i="0" u="none" strike="noStrike" cap="none" dirty="0">
              <a:solidFill>
                <a:schemeClr val="lt1"/>
              </a:solidFill>
              <a:latin typeface="Mulish Black"/>
              <a:ea typeface="Mulish Black"/>
              <a:cs typeface="Mulish Black"/>
              <a:sym typeface="Mulish Black"/>
            </a:endParaRPr>
          </a:p>
          <a:p>
            <a:pPr marL="0" marR="0" lvl="0" indent="0" algn="l" rtl="0">
              <a:lnSpc>
                <a:spcPct val="100000"/>
              </a:lnSpc>
              <a:spcBef>
                <a:spcPts val="0"/>
              </a:spcBef>
              <a:spcAft>
                <a:spcPts val="0"/>
              </a:spcAft>
              <a:buClr>
                <a:schemeClr val="dk1"/>
              </a:buClr>
              <a:buSzPts val="1100"/>
              <a:buFont typeface="Arial"/>
              <a:buNone/>
            </a:pPr>
            <a:endParaRPr sz="900" b="0" i="0" u="none" strike="noStrike" cap="none" dirty="0">
              <a:solidFill>
                <a:schemeClr val="lt1"/>
              </a:solidFill>
              <a:latin typeface="Mulish Black"/>
              <a:ea typeface="Mulish Black"/>
              <a:cs typeface="Mulish Black"/>
              <a:sym typeface="Mulish Black"/>
            </a:endParaRPr>
          </a:p>
          <a:p>
            <a:pPr marL="0" marR="0" lvl="0" indent="0" algn="l" rtl="0">
              <a:lnSpc>
                <a:spcPct val="100000"/>
              </a:lnSpc>
              <a:spcBef>
                <a:spcPts val="0"/>
              </a:spcBef>
              <a:spcAft>
                <a:spcPts val="0"/>
              </a:spcAft>
              <a:buClr>
                <a:schemeClr val="dk1"/>
              </a:buClr>
              <a:buSzPts val="1100"/>
              <a:buFont typeface="Arial"/>
              <a:buNone/>
            </a:pPr>
            <a:r>
              <a:rPr lang="es" sz="1200" b="0" i="0" u="none" strike="noStrike" cap="none" dirty="0">
                <a:solidFill>
                  <a:schemeClr val="lt1"/>
                </a:solidFill>
                <a:latin typeface="Mulish"/>
                <a:ea typeface="Mulish"/>
                <a:cs typeface="Mulish"/>
                <a:sym typeface="Mulish"/>
              </a:rPr>
              <a:t>–ODS 3.d</a:t>
            </a:r>
            <a:endParaRPr sz="3200" b="0" i="0" u="none" strike="noStrike" cap="none" dirty="0">
              <a:solidFill>
                <a:schemeClr val="lt1"/>
              </a:solidFill>
              <a:latin typeface="Mulish Black"/>
              <a:ea typeface="Mulish Black"/>
              <a:cs typeface="Mulish Black"/>
              <a:sym typeface="Mulish Black"/>
            </a:endParaRPr>
          </a:p>
        </p:txBody>
      </p:sp>
      <p:pic>
        <p:nvPicPr>
          <p:cNvPr id="1198" name="Google Shape;1198;p131"/>
          <p:cNvPicPr preferRelativeResize="0"/>
          <p:nvPr/>
        </p:nvPicPr>
        <p:blipFill rotWithShape="1">
          <a:blip r:embed="rId3">
            <a:alphaModFix/>
          </a:blip>
          <a:srcRect l="5846"/>
          <a:stretch/>
        </p:blipFill>
        <p:spPr>
          <a:xfrm flipH="1">
            <a:off x="6572249" y="2326500"/>
            <a:ext cx="2571751" cy="2853049"/>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70B548"/>
        </a:solidFill>
        <a:effectLst/>
      </p:bgPr>
    </p:bg>
    <p:spTree>
      <p:nvGrpSpPr>
        <p:cNvPr id="1" name="Shape 1202"/>
        <p:cNvGrpSpPr/>
        <p:nvPr/>
      </p:nvGrpSpPr>
      <p:grpSpPr>
        <a:xfrm>
          <a:off x="0" y="0"/>
          <a:ext cx="0" cy="0"/>
          <a:chOff x="0" y="0"/>
          <a:chExt cx="0" cy="0"/>
        </a:xfrm>
      </p:grpSpPr>
      <p:pic>
        <p:nvPicPr>
          <p:cNvPr id="1203" name="Google Shape;1203;p132"/>
          <p:cNvPicPr preferRelativeResize="0"/>
          <p:nvPr/>
        </p:nvPicPr>
        <p:blipFill rotWithShape="1">
          <a:blip r:embed="rId3">
            <a:alphaModFix amt="12000"/>
          </a:blip>
          <a:srcRect/>
          <a:stretch/>
        </p:blipFill>
        <p:spPr>
          <a:xfrm>
            <a:off x="292600" y="269175"/>
            <a:ext cx="764775" cy="940550"/>
          </a:xfrm>
          <a:prstGeom prst="rect">
            <a:avLst/>
          </a:prstGeom>
          <a:noFill/>
          <a:ln>
            <a:noFill/>
          </a:ln>
        </p:spPr>
      </p:pic>
      <p:pic>
        <p:nvPicPr>
          <p:cNvPr id="1204" name="Google Shape;1204;p132"/>
          <p:cNvPicPr preferRelativeResize="0"/>
          <p:nvPr/>
        </p:nvPicPr>
        <p:blipFill rotWithShape="1">
          <a:blip r:embed="rId3">
            <a:alphaModFix amt="12000"/>
          </a:blip>
          <a:srcRect/>
          <a:stretch/>
        </p:blipFill>
        <p:spPr>
          <a:xfrm>
            <a:off x="1125950" y="269175"/>
            <a:ext cx="764775" cy="940550"/>
          </a:xfrm>
          <a:prstGeom prst="rect">
            <a:avLst/>
          </a:prstGeom>
          <a:noFill/>
          <a:ln>
            <a:noFill/>
          </a:ln>
        </p:spPr>
      </p:pic>
      <p:pic>
        <p:nvPicPr>
          <p:cNvPr id="1205" name="Google Shape;1205;p132"/>
          <p:cNvPicPr preferRelativeResize="0"/>
          <p:nvPr/>
        </p:nvPicPr>
        <p:blipFill rotWithShape="1">
          <a:blip r:embed="rId3">
            <a:alphaModFix amt="12000"/>
          </a:blip>
          <a:srcRect/>
          <a:stretch/>
        </p:blipFill>
        <p:spPr>
          <a:xfrm rot="10800000">
            <a:off x="8047138" y="3742325"/>
            <a:ext cx="764775" cy="940550"/>
          </a:xfrm>
          <a:prstGeom prst="rect">
            <a:avLst/>
          </a:prstGeom>
          <a:noFill/>
          <a:ln>
            <a:noFill/>
          </a:ln>
        </p:spPr>
      </p:pic>
      <p:pic>
        <p:nvPicPr>
          <p:cNvPr id="1206" name="Google Shape;1206;p132"/>
          <p:cNvPicPr preferRelativeResize="0"/>
          <p:nvPr/>
        </p:nvPicPr>
        <p:blipFill rotWithShape="1">
          <a:blip r:embed="rId3">
            <a:alphaModFix amt="12000"/>
          </a:blip>
          <a:srcRect/>
          <a:stretch/>
        </p:blipFill>
        <p:spPr>
          <a:xfrm rot="10800000">
            <a:off x="7213788" y="3742325"/>
            <a:ext cx="764775" cy="940550"/>
          </a:xfrm>
          <a:prstGeom prst="rect">
            <a:avLst/>
          </a:prstGeom>
          <a:noFill/>
          <a:ln>
            <a:noFill/>
          </a:ln>
        </p:spPr>
      </p:pic>
      <p:pic>
        <p:nvPicPr>
          <p:cNvPr id="1207" name="Google Shape;1207;p132"/>
          <p:cNvPicPr preferRelativeResize="0"/>
          <p:nvPr/>
        </p:nvPicPr>
        <p:blipFill>
          <a:blip r:embed="rId4">
            <a:alphaModFix/>
          </a:blip>
          <a:stretch>
            <a:fillRect/>
          </a:stretch>
        </p:blipFill>
        <p:spPr>
          <a:xfrm>
            <a:off x="7645145" y="650069"/>
            <a:ext cx="1160825" cy="1160825"/>
          </a:xfrm>
          <a:prstGeom prst="rect">
            <a:avLst/>
          </a:prstGeom>
          <a:noFill/>
          <a:ln>
            <a:noFill/>
          </a:ln>
        </p:spPr>
      </p:pic>
      <p:pic>
        <p:nvPicPr>
          <p:cNvPr id="1208" name="Google Shape;1208;p132"/>
          <p:cNvPicPr preferRelativeResize="0"/>
          <p:nvPr/>
        </p:nvPicPr>
        <p:blipFill>
          <a:blip r:embed="rId4">
            <a:alphaModFix/>
          </a:blip>
          <a:stretch>
            <a:fillRect/>
          </a:stretch>
        </p:blipFill>
        <p:spPr>
          <a:xfrm>
            <a:off x="6993909" y="346520"/>
            <a:ext cx="631900" cy="631900"/>
          </a:xfrm>
          <a:prstGeom prst="rect">
            <a:avLst/>
          </a:prstGeom>
          <a:noFill/>
          <a:ln>
            <a:noFill/>
          </a:ln>
        </p:spPr>
      </p:pic>
      <p:sp>
        <p:nvSpPr>
          <p:cNvPr id="1209" name="Google Shape;1209;p132"/>
          <p:cNvSpPr txBox="1"/>
          <p:nvPr/>
        </p:nvSpPr>
        <p:spPr>
          <a:xfrm>
            <a:off x="465358" y="1161045"/>
            <a:ext cx="7382100" cy="3508623"/>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s" sz="2800" b="0" i="0" u="none" strike="noStrike" cap="none" dirty="0">
                <a:solidFill>
                  <a:schemeClr val="lt1"/>
                </a:solidFill>
                <a:latin typeface="Mulish Black"/>
                <a:ea typeface="Mulish Black"/>
                <a:cs typeface="Mulish Black"/>
                <a:sym typeface="Mulish Black"/>
              </a:rPr>
              <a:t>“La COVID-19 ha permitido que las pruebas de diagnóstico adquieran mucha más relevancia. </a:t>
            </a:r>
            <a:endParaRPr sz="2800" b="0" i="0" u="none" strike="noStrike" cap="none" dirty="0">
              <a:solidFill>
                <a:schemeClr val="lt1"/>
              </a:solidFill>
              <a:latin typeface="Mulish Black"/>
              <a:ea typeface="Mulish Black"/>
              <a:cs typeface="Mulish Black"/>
              <a:sym typeface="Mulish Black"/>
            </a:endParaRPr>
          </a:p>
          <a:p>
            <a:pPr marL="0" marR="0" lvl="0" indent="0" algn="l" rtl="0">
              <a:lnSpc>
                <a:spcPct val="100000"/>
              </a:lnSpc>
              <a:spcBef>
                <a:spcPts val="0"/>
              </a:spcBef>
              <a:spcAft>
                <a:spcPts val="0"/>
              </a:spcAft>
              <a:buClr>
                <a:srgbClr val="000000"/>
              </a:buClr>
              <a:buSzPts val="3000"/>
              <a:buFont typeface="Arial"/>
              <a:buNone/>
            </a:pPr>
            <a:endParaRPr sz="2800" b="0" i="0" u="none" strike="noStrike" cap="none" dirty="0">
              <a:solidFill>
                <a:schemeClr val="lt1"/>
              </a:solidFill>
              <a:latin typeface="Mulish Black"/>
              <a:ea typeface="Mulish Black"/>
              <a:cs typeface="Mulish Black"/>
              <a:sym typeface="Mulish Black"/>
            </a:endParaRPr>
          </a:p>
          <a:p>
            <a:pPr marL="0" marR="0" lvl="0" indent="0" algn="l" rtl="0">
              <a:lnSpc>
                <a:spcPct val="100000"/>
              </a:lnSpc>
              <a:spcBef>
                <a:spcPts val="0"/>
              </a:spcBef>
              <a:spcAft>
                <a:spcPts val="0"/>
              </a:spcAft>
              <a:buClr>
                <a:srgbClr val="000000"/>
              </a:buClr>
              <a:buSzPts val="3000"/>
              <a:buFont typeface="Arial"/>
              <a:buNone/>
            </a:pPr>
            <a:r>
              <a:rPr lang="es" sz="2000" b="0" i="0" u="none" strike="noStrike" cap="none" dirty="0">
                <a:solidFill>
                  <a:schemeClr val="lt1"/>
                </a:solidFill>
                <a:latin typeface="Mulish Black"/>
                <a:ea typeface="Mulish Black"/>
                <a:cs typeface="Mulish Black"/>
                <a:sym typeface="Mulish Black"/>
              </a:rPr>
              <a:t>Sin embargo, históricamente estas pruebas han estado infravaloradas y no se ha prestado suficiente atención a su importancia respecto a la cobertura universal de salud y la resistencia a los antimicrobianos”.</a:t>
            </a:r>
            <a:endParaRPr sz="2000" b="0" i="0" u="none" strike="noStrike" cap="none" dirty="0">
              <a:solidFill>
                <a:schemeClr val="lt1"/>
              </a:solidFill>
              <a:latin typeface="Mulish Black"/>
              <a:ea typeface="Mulish Black"/>
              <a:cs typeface="Mulish Black"/>
              <a:sym typeface="Mulish Black"/>
            </a:endParaRPr>
          </a:p>
          <a:p>
            <a:pPr marL="0" marR="0" lvl="0" indent="0" algn="l" rtl="0">
              <a:lnSpc>
                <a:spcPct val="100000"/>
              </a:lnSpc>
              <a:spcBef>
                <a:spcPts val="0"/>
              </a:spcBef>
              <a:spcAft>
                <a:spcPts val="0"/>
              </a:spcAft>
              <a:buClr>
                <a:srgbClr val="000000"/>
              </a:buClr>
              <a:buSzPts val="1000"/>
              <a:buFont typeface="Arial"/>
              <a:buNone/>
            </a:pPr>
            <a:endParaRPr sz="900" b="0" i="0" u="none" strike="noStrike" cap="none" dirty="0">
              <a:solidFill>
                <a:schemeClr val="lt1"/>
              </a:solidFill>
              <a:latin typeface="Mulish"/>
              <a:ea typeface="Mulish"/>
              <a:cs typeface="Mulish"/>
              <a:sym typeface="Mulish"/>
            </a:endParaRPr>
          </a:p>
          <a:p>
            <a:pPr marL="0" marR="0" lvl="0" indent="0" algn="l" rtl="0">
              <a:lnSpc>
                <a:spcPct val="100000"/>
              </a:lnSpc>
              <a:spcBef>
                <a:spcPts val="0"/>
              </a:spcBef>
              <a:spcAft>
                <a:spcPts val="0"/>
              </a:spcAft>
              <a:buClr>
                <a:srgbClr val="000000"/>
              </a:buClr>
              <a:buSzPts val="1400"/>
              <a:buFont typeface="Arial"/>
              <a:buNone/>
            </a:pPr>
            <a:r>
              <a:rPr lang="es" sz="1200" b="0" i="1" u="none" strike="noStrike" cap="none" dirty="0">
                <a:solidFill>
                  <a:schemeClr val="lt1"/>
                </a:solidFill>
                <a:latin typeface="Mulish"/>
                <a:ea typeface="Mulish"/>
                <a:cs typeface="Mulish"/>
                <a:sym typeface="Mulish"/>
              </a:rPr>
              <a:t>–</a:t>
            </a:r>
            <a:r>
              <a:rPr lang="es" sz="1200" b="0" i="0" u="none" strike="noStrike" cap="none" dirty="0">
                <a:solidFill>
                  <a:schemeClr val="lt1"/>
                </a:solidFill>
                <a:latin typeface="Mulish"/>
                <a:ea typeface="Mulish"/>
                <a:cs typeface="Mulish"/>
                <a:sym typeface="Mulish"/>
              </a:rPr>
              <a:t>The Lancet Commission on Diagnostics, 2021</a:t>
            </a:r>
            <a:endParaRPr sz="1200" b="0" i="0" u="none" strike="noStrike" cap="none" dirty="0">
              <a:solidFill>
                <a:schemeClr val="lt1"/>
              </a:solidFill>
              <a:latin typeface="Mulish"/>
              <a:ea typeface="Mulish"/>
              <a:cs typeface="Mulish"/>
              <a:sym typeface="Mulish"/>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0764D6"/>
        </a:solidFill>
        <a:effectLst/>
      </p:bgPr>
    </p:bg>
    <p:spTree>
      <p:nvGrpSpPr>
        <p:cNvPr id="1" name="Shape 1213"/>
        <p:cNvGrpSpPr/>
        <p:nvPr/>
      </p:nvGrpSpPr>
      <p:grpSpPr>
        <a:xfrm>
          <a:off x="0" y="0"/>
          <a:ext cx="0" cy="0"/>
          <a:chOff x="0" y="0"/>
          <a:chExt cx="0" cy="0"/>
        </a:xfrm>
      </p:grpSpPr>
      <p:sp>
        <p:nvSpPr>
          <p:cNvPr id="1214" name="Google Shape;1214;p133"/>
          <p:cNvSpPr txBox="1"/>
          <p:nvPr/>
        </p:nvSpPr>
        <p:spPr>
          <a:xfrm>
            <a:off x="402651" y="550413"/>
            <a:ext cx="6222000" cy="1723518"/>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 sz="2000" i="0" u="none" strike="noStrike" cap="none" dirty="0">
                <a:solidFill>
                  <a:schemeClr val="lt1"/>
                </a:solidFill>
                <a:latin typeface="Mulish"/>
                <a:ea typeface="Mulish"/>
                <a:cs typeface="Mulish"/>
                <a:sym typeface="Mulish"/>
              </a:rPr>
              <a:t>“Se entiende por cobertura sanitaria universal (CSU) que </a:t>
            </a:r>
            <a:r>
              <a:rPr lang="es" sz="2000" i="0" u="none" strike="noStrike" cap="none" dirty="0">
                <a:solidFill>
                  <a:schemeClr val="lt1"/>
                </a:solidFill>
                <a:latin typeface="Mulish Black"/>
                <a:ea typeface="Mulish Black"/>
                <a:cs typeface="Mulish Black"/>
                <a:sym typeface="Mulish Black"/>
              </a:rPr>
              <a:t>todas las personas tengan acceso al conjunto de servicios de salud de calidad que necesiten y cuando y donde los necesiten, sin sufrir dificultades económicas por ello. </a:t>
            </a:r>
            <a:endParaRPr sz="2000" i="0" u="none" strike="noStrike" cap="none" dirty="0">
              <a:solidFill>
                <a:schemeClr val="lt1"/>
              </a:solidFill>
              <a:latin typeface="Mulish Black"/>
              <a:ea typeface="Mulish Black"/>
              <a:cs typeface="Mulish Black"/>
              <a:sym typeface="Mulish Black"/>
            </a:endParaRPr>
          </a:p>
        </p:txBody>
      </p:sp>
      <p:sp>
        <p:nvSpPr>
          <p:cNvPr id="1215" name="Google Shape;1215;p133"/>
          <p:cNvSpPr txBox="1"/>
          <p:nvPr/>
        </p:nvSpPr>
        <p:spPr>
          <a:xfrm>
            <a:off x="2997825" y="2750525"/>
            <a:ext cx="5928000" cy="209285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 sz="2000" i="0" u="none" strike="noStrike" cap="none" dirty="0">
                <a:solidFill>
                  <a:schemeClr val="lt1"/>
                </a:solidFill>
                <a:latin typeface="Mulish"/>
                <a:ea typeface="Mulish"/>
                <a:cs typeface="Mulish"/>
                <a:sym typeface="Mulish"/>
              </a:rPr>
              <a:t>La CSU abarca todo el espectro de servicios de salud esenciales, desde la promoción de la salud hasta la prevención, el tratamiento, la rehabilitación y los cuidados paliativos a lo largo del curso de la vida”.</a:t>
            </a:r>
            <a:endParaRPr sz="2000" i="0" u="none" strike="noStrike" cap="none" dirty="0">
              <a:solidFill>
                <a:schemeClr val="lt1"/>
              </a:solidFill>
              <a:latin typeface="Mulish"/>
              <a:ea typeface="Mulish"/>
              <a:cs typeface="Mulish"/>
              <a:sym typeface="Mulish"/>
            </a:endParaRPr>
          </a:p>
          <a:p>
            <a:pPr marL="0" marR="0" lvl="0" indent="0" algn="l" rtl="0">
              <a:lnSpc>
                <a:spcPct val="100000"/>
              </a:lnSpc>
              <a:spcBef>
                <a:spcPts val="0"/>
              </a:spcBef>
              <a:spcAft>
                <a:spcPts val="0"/>
              </a:spcAft>
              <a:buClr>
                <a:srgbClr val="000000"/>
              </a:buClr>
              <a:buSzPts val="1000"/>
              <a:buFont typeface="Arial"/>
              <a:buNone/>
            </a:pPr>
            <a:endParaRPr sz="900" b="0" i="0" u="none" strike="noStrike" cap="none" dirty="0">
              <a:solidFill>
                <a:schemeClr val="lt1"/>
              </a:solidFill>
              <a:latin typeface="Mulish Black"/>
              <a:ea typeface="Mulish Black"/>
              <a:cs typeface="Mulish Black"/>
              <a:sym typeface="Mulish Black"/>
            </a:endParaRPr>
          </a:p>
          <a:p>
            <a:pPr marL="0" marR="0" lvl="0" indent="0" algn="l" rtl="0">
              <a:lnSpc>
                <a:spcPct val="100000"/>
              </a:lnSpc>
              <a:spcBef>
                <a:spcPts val="0"/>
              </a:spcBef>
              <a:spcAft>
                <a:spcPts val="0"/>
              </a:spcAft>
              <a:buClr>
                <a:srgbClr val="000000"/>
              </a:buClr>
              <a:buSzPts val="1400"/>
              <a:buFont typeface="Arial"/>
              <a:buNone/>
            </a:pPr>
            <a:r>
              <a:rPr sz="1200" dirty="0">
                <a:solidFill>
                  <a:schemeClr val="bg1"/>
                </a:solidFill>
              </a:rPr>
              <a:t>–“Cobertura sanitaria universal”, OMS</a:t>
            </a:r>
            <a:endParaRPr sz="1200" b="0" i="1" u="none" strike="noStrike" cap="none" dirty="0">
              <a:solidFill>
                <a:schemeClr val="bg1"/>
              </a:solidFill>
              <a:latin typeface="Mulish"/>
              <a:ea typeface="Mulish"/>
              <a:cs typeface="Mulish"/>
              <a:sym typeface="Mulish"/>
            </a:endParaRPr>
          </a:p>
        </p:txBody>
      </p:sp>
      <p:pic>
        <p:nvPicPr>
          <p:cNvPr id="1216" name="Google Shape;1216;p133"/>
          <p:cNvPicPr preferRelativeResize="0"/>
          <p:nvPr/>
        </p:nvPicPr>
        <p:blipFill>
          <a:blip r:embed="rId3">
            <a:alphaModFix/>
          </a:blip>
          <a:stretch>
            <a:fillRect/>
          </a:stretch>
        </p:blipFill>
        <p:spPr>
          <a:xfrm>
            <a:off x="286675" y="2607775"/>
            <a:ext cx="2460575" cy="2174650"/>
          </a:xfrm>
          <a:prstGeom prst="rect">
            <a:avLst/>
          </a:prstGeom>
          <a:noFill/>
          <a:ln>
            <a:noFill/>
          </a:ln>
        </p:spPr>
      </p:pic>
      <p:pic>
        <p:nvPicPr>
          <p:cNvPr id="1217" name="Google Shape;1217;p133"/>
          <p:cNvPicPr preferRelativeResize="0"/>
          <p:nvPr/>
        </p:nvPicPr>
        <p:blipFill>
          <a:blip r:embed="rId4">
            <a:alphaModFix/>
          </a:blip>
          <a:stretch>
            <a:fillRect/>
          </a:stretch>
        </p:blipFill>
        <p:spPr>
          <a:xfrm>
            <a:off x="6701100" y="1219125"/>
            <a:ext cx="1781400" cy="112442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70B548"/>
        </a:solidFill>
        <a:effectLst/>
      </p:bgPr>
    </p:bg>
    <p:spTree>
      <p:nvGrpSpPr>
        <p:cNvPr id="1" name="Shape 1221"/>
        <p:cNvGrpSpPr/>
        <p:nvPr/>
      </p:nvGrpSpPr>
      <p:grpSpPr>
        <a:xfrm>
          <a:off x="0" y="0"/>
          <a:ext cx="0" cy="0"/>
          <a:chOff x="0" y="0"/>
          <a:chExt cx="0" cy="0"/>
        </a:xfrm>
      </p:grpSpPr>
      <p:sp>
        <p:nvSpPr>
          <p:cNvPr id="1222" name="Google Shape;1222;p134"/>
          <p:cNvSpPr txBox="1"/>
          <p:nvPr/>
        </p:nvSpPr>
        <p:spPr>
          <a:xfrm>
            <a:off x="505026" y="1209725"/>
            <a:ext cx="7473537" cy="3100819"/>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3300"/>
              <a:buFont typeface="Arial"/>
              <a:buNone/>
            </a:pPr>
            <a:r>
              <a:rPr lang="es" sz="2400" b="0" i="0" u="none" strike="noStrike" cap="none" dirty="0">
                <a:solidFill>
                  <a:schemeClr val="lt1"/>
                </a:solidFill>
                <a:latin typeface="Mulish Black"/>
                <a:ea typeface="Mulish Black"/>
                <a:cs typeface="Mulish Black"/>
                <a:sym typeface="Mulish Black"/>
              </a:rPr>
              <a:t>“Cada año se podrían evitar 1,1 millones de muertes prematuras en los países de ingresos medianos y bajos si se redujera la carencia de pruebas de diagnóstico de seis enfermedades prioritarias: </a:t>
            </a:r>
            <a:endParaRPr sz="2400" b="0" i="0" u="none" strike="noStrike" cap="none" dirty="0">
              <a:solidFill>
                <a:schemeClr val="lt1"/>
              </a:solidFill>
              <a:latin typeface="Mulish Black"/>
              <a:ea typeface="Mulish Black"/>
              <a:cs typeface="Mulish Black"/>
              <a:sym typeface="Mulish Black"/>
            </a:endParaRPr>
          </a:p>
          <a:p>
            <a:pPr marL="0" marR="0" lvl="0" indent="0" algn="l" rtl="0">
              <a:lnSpc>
                <a:spcPct val="100000"/>
              </a:lnSpc>
              <a:spcBef>
                <a:spcPts val="0"/>
              </a:spcBef>
              <a:spcAft>
                <a:spcPts val="0"/>
              </a:spcAft>
              <a:buClr>
                <a:srgbClr val="000000"/>
              </a:buClr>
              <a:buSzPts val="2100"/>
              <a:buFont typeface="Arial"/>
              <a:buNone/>
            </a:pPr>
            <a:r>
              <a:rPr lang="es" sz="1800" b="0" i="0" u="none" strike="noStrike" cap="none" dirty="0">
                <a:solidFill>
                  <a:schemeClr val="lt1"/>
                </a:solidFill>
                <a:latin typeface="Mulish Medium"/>
                <a:ea typeface="Mulish Medium"/>
                <a:cs typeface="Mulish Medium"/>
                <a:sym typeface="Mulish Medium"/>
              </a:rPr>
              <a:t>la diabetes, la hipertensión arterial, el VIH y la tuberculosis en la población general, así como la infección por el virus de la hepatitis B y la sífilis en las mujeres embarazadas”.</a:t>
            </a:r>
            <a:endParaRPr sz="1800" b="0" i="0" u="none" strike="noStrike" cap="none" dirty="0">
              <a:solidFill>
                <a:schemeClr val="lt1"/>
              </a:solidFill>
              <a:latin typeface="Mulish Medium"/>
              <a:ea typeface="Mulish Medium"/>
              <a:cs typeface="Mulish Medium"/>
              <a:sym typeface="Mulish Medium"/>
            </a:endParaRPr>
          </a:p>
          <a:p>
            <a:pPr marL="0" marR="0" lvl="0" indent="0" algn="l" rtl="0">
              <a:lnSpc>
                <a:spcPct val="100000"/>
              </a:lnSpc>
              <a:spcBef>
                <a:spcPts val="0"/>
              </a:spcBef>
              <a:spcAft>
                <a:spcPts val="0"/>
              </a:spcAft>
              <a:buClr>
                <a:srgbClr val="000000"/>
              </a:buClr>
              <a:buSzPts val="700"/>
              <a:buFont typeface="Arial"/>
              <a:buNone/>
            </a:pPr>
            <a:endParaRPr sz="500" b="0" i="0" u="none" strike="noStrike" cap="none" dirty="0">
              <a:solidFill>
                <a:schemeClr val="lt1"/>
              </a:solidFill>
              <a:latin typeface="Mulish Medium"/>
              <a:ea typeface="Mulish Medium"/>
              <a:cs typeface="Mulish Medium"/>
              <a:sym typeface="Mulish Medium"/>
            </a:endParaRPr>
          </a:p>
          <a:p>
            <a:pPr marL="0" marR="0" lvl="0" indent="0" algn="l" rtl="0">
              <a:lnSpc>
                <a:spcPct val="100000"/>
              </a:lnSpc>
              <a:spcBef>
                <a:spcPts val="0"/>
              </a:spcBef>
              <a:spcAft>
                <a:spcPts val="0"/>
              </a:spcAft>
              <a:buClr>
                <a:srgbClr val="000000"/>
              </a:buClr>
              <a:buSzPts val="1100"/>
              <a:buFont typeface="Arial"/>
              <a:buNone/>
            </a:pPr>
            <a:r>
              <a:rPr lang="es" sz="1050" b="0" i="0" u="none" strike="noStrike" cap="none" dirty="0">
                <a:solidFill>
                  <a:schemeClr val="lt1"/>
                </a:solidFill>
                <a:latin typeface="Mulish Medium"/>
                <a:ea typeface="Mulish Medium"/>
                <a:cs typeface="Mulish Medium"/>
                <a:sym typeface="Mulish Medium"/>
              </a:rPr>
              <a:t>–The Lancet Commission on Diagnostics, 2021</a:t>
            </a:r>
            <a:endParaRPr sz="1050" b="0" i="0" u="none" strike="noStrike" cap="none" dirty="0">
              <a:solidFill>
                <a:schemeClr val="lt1"/>
              </a:solidFill>
              <a:latin typeface="Mulish Medium"/>
              <a:ea typeface="Mulish Medium"/>
              <a:cs typeface="Mulish Medium"/>
              <a:sym typeface="Mulish Medium"/>
            </a:endParaRPr>
          </a:p>
        </p:txBody>
      </p:sp>
      <p:pic>
        <p:nvPicPr>
          <p:cNvPr id="1223" name="Google Shape;1223;p134"/>
          <p:cNvPicPr preferRelativeResize="0"/>
          <p:nvPr/>
        </p:nvPicPr>
        <p:blipFill rotWithShape="1">
          <a:blip r:embed="rId3">
            <a:alphaModFix amt="12000"/>
          </a:blip>
          <a:srcRect/>
          <a:stretch/>
        </p:blipFill>
        <p:spPr>
          <a:xfrm>
            <a:off x="292600" y="269175"/>
            <a:ext cx="764775" cy="940550"/>
          </a:xfrm>
          <a:prstGeom prst="rect">
            <a:avLst/>
          </a:prstGeom>
          <a:noFill/>
          <a:ln>
            <a:noFill/>
          </a:ln>
        </p:spPr>
      </p:pic>
      <p:pic>
        <p:nvPicPr>
          <p:cNvPr id="1224" name="Google Shape;1224;p134"/>
          <p:cNvPicPr preferRelativeResize="0"/>
          <p:nvPr/>
        </p:nvPicPr>
        <p:blipFill rotWithShape="1">
          <a:blip r:embed="rId3">
            <a:alphaModFix amt="12000"/>
          </a:blip>
          <a:srcRect/>
          <a:stretch/>
        </p:blipFill>
        <p:spPr>
          <a:xfrm>
            <a:off x="1125950" y="269175"/>
            <a:ext cx="764775" cy="940550"/>
          </a:xfrm>
          <a:prstGeom prst="rect">
            <a:avLst/>
          </a:prstGeom>
          <a:noFill/>
          <a:ln>
            <a:noFill/>
          </a:ln>
        </p:spPr>
      </p:pic>
      <p:pic>
        <p:nvPicPr>
          <p:cNvPr id="1225" name="Google Shape;1225;p134"/>
          <p:cNvPicPr preferRelativeResize="0"/>
          <p:nvPr/>
        </p:nvPicPr>
        <p:blipFill rotWithShape="1">
          <a:blip r:embed="rId3">
            <a:alphaModFix amt="12000"/>
          </a:blip>
          <a:srcRect/>
          <a:stretch/>
        </p:blipFill>
        <p:spPr>
          <a:xfrm rot="10800000">
            <a:off x="8047138" y="3742325"/>
            <a:ext cx="764775" cy="940550"/>
          </a:xfrm>
          <a:prstGeom prst="rect">
            <a:avLst/>
          </a:prstGeom>
          <a:noFill/>
          <a:ln>
            <a:noFill/>
          </a:ln>
        </p:spPr>
      </p:pic>
      <p:pic>
        <p:nvPicPr>
          <p:cNvPr id="1226" name="Google Shape;1226;p134"/>
          <p:cNvPicPr preferRelativeResize="0"/>
          <p:nvPr/>
        </p:nvPicPr>
        <p:blipFill rotWithShape="1">
          <a:blip r:embed="rId3">
            <a:alphaModFix amt="12000"/>
          </a:blip>
          <a:srcRect/>
          <a:stretch/>
        </p:blipFill>
        <p:spPr>
          <a:xfrm rot="10800000">
            <a:off x="7213788" y="3742325"/>
            <a:ext cx="764775" cy="940550"/>
          </a:xfrm>
          <a:prstGeom prst="rect">
            <a:avLst/>
          </a:prstGeom>
          <a:noFill/>
          <a:ln>
            <a:noFill/>
          </a:ln>
        </p:spPr>
      </p:pic>
      <p:pic>
        <p:nvPicPr>
          <p:cNvPr id="1227" name="Google Shape;1227;p134"/>
          <p:cNvPicPr preferRelativeResize="0"/>
          <p:nvPr/>
        </p:nvPicPr>
        <p:blipFill>
          <a:blip r:embed="rId4">
            <a:alphaModFix/>
          </a:blip>
          <a:stretch>
            <a:fillRect/>
          </a:stretch>
        </p:blipFill>
        <p:spPr>
          <a:xfrm>
            <a:off x="7738900" y="3000375"/>
            <a:ext cx="1073025" cy="2023099"/>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7931D"/>
        </a:solidFill>
        <a:effectLst/>
      </p:bgPr>
    </p:bg>
    <p:spTree>
      <p:nvGrpSpPr>
        <p:cNvPr id="1" name="Shape 1231"/>
        <p:cNvGrpSpPr/>
        <p:nvPr/>
      </p:nvGrpSpPr>
      <p:grpSpPr>
        <a:xfrm>
          <a:off x="0" y="0"/>
          <a:ext cx="0" cy="0"/>
          <a:chOff x="0" y="0"/>
          <a:chExt cx="0" cy="0"/>
        </a:xfrm>
      </p:grpSpPr>
      <p:sp>
        <p:nvSpPr>
          <p:cNvPr id="1232" name="Google Shape;1232;p135"/>
          <p:cNvSpPr txBox="1"/>
          <p:nvPr/>
        </p:nvSpPr>
        <p:spPr>
          <a:xfrm>
            <a:off x="804363" y="1284013"/>
            <a:ext cx="7382100" cy="3093124"/>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 sz="2400" b="0" i="0" u="none" strike="noStrike" cap="none" dirty="0">
                <a:solidFill>
                  <a:schemeClr val="lt1"/>
                </a:solidFill>
                <a:latin typeface="Mulish Black"/>
                <a:ea typeface="Mulish Black"/>
                <a:cs typeface="Mulish Black"/>
                <a:sym typeface="Mulish Black"/>
              </a:rPr>
              <a:t>“Lograr la cobertura sanitaria universal, incluida la protección contra los riesgos financieros, el acceso a servicios de salud esenciales de calidad y el acceso a medicamentos y vacunas </a:t>
            </a:r>
            <a:endParaRPr sz="2400" b="0" i="0" u="none" strike="noStrike" cap="none" dirty="0">
              <a:solidFill>
                <a:schemeClr val="lt1"/>
              </a:solidFill>
              <a:latin typeface="Mulish Black"/>
              <a:ea typeface="Mulish Black"/>
              <a:cs typeface="Mulish Black"/>
              <a:sym typeface="Mulish Black"/>
            </a:endParaRPr>
          </a:p>
          <a:p>
            <a:pPr marL="0" marR="0" lvl="0" indent="0" algn="l" rtl="0">
              <a:lnSpc>
                <a:spcPct val="100000"/>
              </a:lnSpc>
              <a:spcBef>
                <a:spcPts val="0"/>
              </a:spcBef>
              <a:spcAft>
                <a:spcPts val="0"/>
              </a:spcAft>
              <a:buClr>
                <a:srgbClr val="000000"/>
              </a:buClr>
              <a:buSzPts val="3600"/>
              <a:buFont typeface="Arial"/>
              <a:buNone/>
            </a:pPr>
            <a:r>
              <a:rPr lang="es" sz="2400" b="0" i="0" u="none" strike="noStrike" cap="none" dirty="0">
                <a:solidFill>
                  <a:schemeClr val="lt1"/>
                </a:solidFill>
                <a:latin typeface="Mulish Black"/>
                <a:ea typeface="Mulish Black"/>
                <a:cs typeface="Mulish Black"/>
                <a:sym typeface="Mulish Black"/>
              </a:rPr>
              <a:t>inocuos, eficaces, asequibles </a:t>
            </a:r>
            <a:endParaRPr sz="2400" b="0" i="0" u="none" strike="noStrike" cap="none" dirty="0">
              <a:solidFill>
                <a:schemeClr val="lt1"/>
              </a:solidFill>
              <a:latin typeface="Mulish Black"/>
              <a:ea typeface="Mulish Black"/>
              <a:cs typeface="Mulish Black"/>
              <a:sym typeface="Mulish Black"/>
            </a:endParaRPr>
          </a:p>
          <a:p>
            <a:pPr marL="0" marR="0" lvl="0" indent="0" algn="l" rtl="0">
              <a:lnSpc>
                <a:spcPct val="100000"/>
              </a:lnSpc>
              <a:spcBef>
                <a:spcPts val="0"/>
              </a:spcBef>
              <a:spcAft>
                <a:spcPts val="0"/>
              </a:spcAft>
              <a:buClr>
                <a:srgbClr val="000000"/>
              </a:buClr>
              <a:buSzPts val="3600"/>
              <a:buFont typeface="Arial"/>
              <a:buNone/>
            </a:pPr>
            <a:r>
              <a:rPr lang="es" sz="2400" b="0" i="0" u="none" strike="noStrike" cap="none" dirty="0">
                <a:solidFill>
                  <a:schemeClr val="lt1"/>
                </a:solidFill>
                <a:latin typeface="Mulish Black"/>
                <a:ea typeface="Mulish Black"/>
                <a:cs typeface="Mulish Black"/>
                <a:sym typeface="Mulish Black"/>
              </a:rPr>
              <a:t>y de calidad para todos”.</a:t>
            </a:r>
            <a:endParaRPr sz="2400" b="0" i="0" u="none" strike="noStrike" cap="none" dirty="0">
              <a:solidFill>
                <a:schemeClr val="lt1"/>
              </a:solidFill>
              <a:latin typeface="Mulish Black"/>
              <a:ea typeface="Mulish Black"/>
              <a:cs typeface="Mulish Black"/>
              <a:sym typeface="Mulish Black"/>
            </a:endParaRPr>
          </a:p>
          <a:p>
            <a:pPr marL="0" marR="0" lvl="0" indent="0" algn="l" rtl="0">
              <a:lnSpc>
                <a:spcPct val="100000"/>
              </a:lnSpc>
              <a:spcBef>
                <a:spcPts val="0"/>
              </a:spcBef>
              <a:spcAft>
                <a:spcPts val="0"/>
              </a:spcAft>
              <a:buClr>
                <a:srgbClr val="000000"/>
              </a:buClr>
              <a:buSzPts val="1000"/>
              <a:buFont typeface="Arial"/>
              <a:buNone/>
            </a:pPr>
            <a:endParaRPr sz="900" b="0" i="0" u="none" strike="noStrike" cap="none" dirty="0">
              <a:solidFill>
                <a:schemeClr val="lt1"/>
              </a:solidFill>
              <a:latin typeface="Mulish Black"/>
              <a:ea typeface="Mulish Black"/>
              <a:cs typeface="Mulish Black"/>
              <a:sym typeface="Mulish Black"/>
            </a:endParaRPr>
          </a:p>
          <a:p>
            <a:pPr marL="0" marR="0" lvl="0" indent="0" algn="l" rtl="0">
              <a:lnSpc>
                <a:spcPct val="100000"/>
              </a:lnSpc>
              <a:spcBef>
                <a:spcPts val="0"/>
              </a:spcBef>
              <a:spcAft>
                <a:spcPts val="0"/>
              </a:spcAft>
              <a:buClr>
                <a:srgbClr val="000000"/>
              </a:buClr>
              <a:buSzPts val="1400"/>
              <a:buFont typeface="Arial"/>
              <a:buNone/>
            </a:pPr>
            <a:r>
              <a:rPr lang="es" sz="1200" b="0" i="0" u="none" strike="noStrike" cap="none" dirty="0">
                <a:solidFill>
                  <a:schemeClr val="lt1"/>
                </a:solidFill>
                <a:latin typeface="Mulish"/>
                <a:ea typeface="Mulish"/>
                <a:cs typeface="Mulish"/>
                <a:sym typeface="Mulish"/>
              </a:rPr>
              <a:t>–ODS 3.8</a:t>
            </a:r>
            <a:endParaRPr sz="1200" b="0" i="0" u="none" strike="noStrike" cap="none" dirty="0">
              <a:solidFill>
                <a:schemeClr val="lt1"/>
              </a:solidFill>
              <a:latin typeface="Mulish"/>
              <a:ea typeface="Mulish"/>
              <a:cs typeface="Mulish"/>
              <a:sym typeface="Mulish"/>
            </a:endParaRPr>
          </a:p>
        </p:txBody>
      </p:sp>
      <p:sp>
        <p:nvSpPr>
          <p:cNvPr id="1233" name="Google Shape;1233;p135"/>
          <p:cNvSpPr/>
          <p:nvPr/>
        </p:nvSpPr>
        <p:spPr>
          <a:xfrm>
            <a:off x="-100" y="4956900"/>
            <a:ext cx="9144000" cy="186600"/>
          </a:xfrm>
          <a:prstGeom prst="rect">
            <a:avLst/>
          </a:prstGeom>
          <a:solidFill>
            <a:srgbClr val="0863D6"/>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70B548"/>
              </a:solidFill>
              <a:latin typeface="Arial"/>
              <a:ea typeface="Arial"/>
              <a:cs typeface="Arial"/>
              <a:sym typeface="Arial"/>
            </a:endParaRPr>
          </a:p>
        </p:txBody>
      </p:sp>
      <p:pic>
        <p:nvPicPr>
          <p:cNvPr id="1234" name="Google Shape;1234;p135"/>
          <p:cNvPicPr preferRelativeResize="0"/>
          <p:nvPr/>
        </p:nvPicPr>
        <p:blipFill rotWithShape="1">
          <a:blip r:embed="rId3">
            <a:alphaModFix amt="12000"/>
          </a:blip>
          <a:srcRect/>
          <a:stretch/>
        </p:blipFill>
        <p:spPr>
          <a:xfrm>
            <a:off x="292600" y="269175"/>
            <a:ext cx="764775" cy="940550"/>
          </a:xfrm>
          <a:prstGeom prst="rect">
            <a:avLst/>
          </a:prstGeom>
          <a:noFill/>
          <a:ln>
            <a:noFill/>
          </a:ln>
        </p:spPr>
      </p:pic>
      <p:pic>
        <p:nvPicPr>
          <p:cNvPr id="1235" name="Google Shape;1235;p135"/>
          <p:cNvPicPr preferRelativeResize="0"/>
          <p:nvPr/>
        </p:nvPicPr>
        <p:blipFill rotWithShape="1">
          <a:blip r:embed="rId3">
            <a:alphaModFix amt="12000"/>
          </a:blip>
          <a:srcRect/>
          <a:stretch/>
        </p:blipFill>
        <p:spPr>
          <a:xfrm>
            <a:off x="1125950" y="269175"/>
            <a:ext cx="764775" cy="940550"/>
          </a:xfrm>
          <a:prstGeom prst="rect">
            <a:avLst/>
          </a:prstGeom>
          <a:noFill/>
          <a:ln>
            <a:noFill/>
          </a:ln>
        </p:spPr>
      </p:pic>
      <p:pic>
        <p:nvPicPr>
          <p:cNvPr id="1236" name="Google Shape;1236;p135"/>
          <p:cNvPicPr preferRelativeResize="0"/>
          <p:nvPr/>
        </p:nvPicPr>
        <p:blipFill rotWithShape="1">
          <a:blip r:embed="rId3">
            <a:alphaModFix amt="12000"/>
          </a:blip>
          <a:srcRect/>
          <a:stretch/>
        </p:blipFill>
        <p:spPr>
          <a:xfrm rot="10800000">
            <a:off x="8186463" y="2395500"/>
            <a:ext cx="764775" cy="940550"/>
          </a:xfrm>
          <a:prstGeom prst="rect">
            <a:avLst/>
          </a:prstGeom>
          <a:noFill/>
          <a:ln>
            <a:noFill/>
          </a:ln>
        </p:spPr>
      </p:pic>
      <p:pic>
        <p:nvPicPr>
          <p:cNvPr id="1237" name="Google Shape;1237;p135"/>
          <p:cNvPicPr preferRelativeResize="0"/>
          <p:nvPr/>
        </p:nvPicPr>
        <p:blipFill rotWithShape="1">
          <a:blip r:embed="rId3">
            <a:alphaModFix amt="12000"/>
          </a:blip>
          <a:srcRect/>
          <a:stretch/>
        </p:blipFill>
        <p:spPr>
          <a:xfrm rot="10800000">
            <a:off x="7353113" y="2395500"/>
            <a:ext cx="764775" cy="940550"/>
          </a:xfrm>
          <a:prstGeom prst="rect">
            <a:avLst/>
          </a:prstGeom>
          <a:noFill/>
          <a:ln>
            <a:noFill/>
          </a:ln>
        </p:spPr>
      </p:pic>
      <p:pic>
        <p:nvPicPr>
          <p:cNvPr id="1238" name="Google Shape;1238;p135"/>
          <p:cNvPicPr preferRelativeResize="0"/>
          <p:nvPr/>
        </p:nvPicPr>
        <p:blipFill>
          <a:blip r:embed="rId4">
            <a:alphaModFix/>
          </a:blip>
          <a:stretch>
            <a:fillRect/>
          </a:stretch>
        </p:blipFill>
        <p:spPr>
          <a:xfrm>
            <a:off x="5057968" y="2658843"/>
            <a:ext cx="3562924" cy="2496276"/>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0764D6"/>
        </a:solidFill>
        <a:effectLst/>
      </p:bgPr>
    </p:bg>
    <p:spTree>
      <p:nvGrpSpPr>
        <p:cNvPr id="1" name="Shape 1242"/>
        <p:cNvGrpSpPr/>
        <p:nvPr/>
      </p:nvGrpSpPr>
      <p:grpSpPr>
        <a:xfrm>
          <a:off x="0" y="0"/>
          <a:ext cx="0" cy="0"/>
          <a:chOff x="0" y="0"/>
          <a:chExt cx="0" cy="0"/>
        </a:xfrm>
      </p:grpSpPr>
      <p:sp>
        <p:nvSpPr>
          <p:cNvPr id="1243" name="Google Shape;1243;p136"/>
          <p:cNvSpPr txBox="1"/>
          <p:nvPr/>
        </p:nvSpPr>
        <p:spPr>
          <a:xfrm>
            <a:off x="464026" y="588809"/>
            <a:ext cx="6350100" cy="3524011"/>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 sz="2800" b="0" i="0" u="none" strike="noStrike" cap="none" dirty="0">
                <a:solidFill>
                  <a:schemeClr val="lt1"/>
                </a:solidFill>
                <a:latin typeface="Mulish Black"/>
                <a:ea typeface="Mulish Black"/>
                <a:cs typeface="Mulish Black"/>
                <a:sym typeface="Mulish Black"/>
              </a:rPr>
              <a:t>“En 2018, el 13% de los 821,6 millones de dólares invertidos en la adquisición de productos mediante el mecanismo de adquisiciones conjuntas del Fondo Mundial se destinó a pruebas de diagnóstico”. </a:t>
            </a:r>
            <a:endParaRPr sz="2800" b="0" i="0" u="none" strike="noStrike" cap="none" dirty="0">
              <a:solidFill>
                <a:schemeClr val="lt1"/>
              </a:solidFill>
              <a:latin typeface="Mulish Black"/>
              <a:ea typeface="Mulish Black"/>
              <a:cs typeface="Mulish Black"/>
              <a:sym typeface="Mulish Black"/>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dirty="0">
              <a:solidFill>
                <a:schemeClr val="lt1"/>
              </a:solidFill>
              <a:latin typeface="Mulish"/>
              <a:ea typeface="Mulish"/>
              <a:cs typeface="Mulish"/>
              <a:sym typeface="Mulish"/>
            </a:endParaRPr>
          </a:p>
          <a:p>
            <a:pPr marL="0" marR="0" lvl="0" indent="0" algn="l" rtl="0">
              <a:lnSpc>
                <a:spcPct val="100000"/>
              </a:lnSpc>
              <a:spcBef>
                <a:spcPts val="0"/>
              </a:spcBef>
              <a:spcAft>
                <a:spcPts val="0"/>
              </a:spcAft>
              <a:buClr>
                <a:schemeClr val="dk1"/>
              </a:buClr>
              <a:buSzPts val="1100"/>
              <a:buFont typeface="Arial"/>
              <a:buNone/>
            </a:pPr>
            <a:r>
              <a:rPr lang="es" sz="1200" b="0" i="1" u="none" strike="noStrike" cap="none" dirty="0">
                <a:solidFill>
                  <a:schemeClr val="lt1"/>
                </a:solidFill>
                <a:latin typeface="Mulish"/>
                <a:ea typeface="Mulish"/>
                <a:cs typeface="Mulish"/>
                <a:sym typeface="Mulish"/>
              </a:rPr>
              <a:t>–</a:t>
            </a:r>
            <a:r>
              <a:rPr lang="es" sz="1200" b="0" i="0" u="none" strike="noStrike" cap="none" dirty="0">
                <a:solidFill>
                  <a:schemeClr val="lt1"/>
                </a:solidFill>
                <a:latin typeface="Mulish"/>
                <a:ea typeface="Mulish"/>
                <a:cs typeface="Mulish"/>
                <a:sym typeface="Mulish"/>
              </a:rPr>
              <a:t>The Lancet Commission on Diagnostics, 2021</a:t>
            </a:r>
            <a:endParaRPr sz="3200" b="0" i="0" u="none" strike="noStrike" cap="none" dirty="0">
              <a:solidFill>
                <a:schemeClr val="lt1"/>
              </a:solidFill>
              <a:latin typeface="Mulish Black"/>
              <a:ea typeface="Mulish Black"/>
              <a:cs typeface="Mulish Black"/>
              <a:sym typeface="Mulish Black"/>
            </a:endParaRPr>
          </a:p>
        </p:txBody>
      </p:sp>
      <p:pic>
        <p:nvPicPr>
          <p:cNvPr id="1244" name="Google Shape;1244;p136"/>
          <p:cNvPicPr preferRelativeResize="0"/>
          <p:nvPr/>
        </p:nvPicPr>
        <p:blipFill>
          <a:blip r:embed="rId3">
            <a:alphaModFix/>
          </a:blip>
          <a:stretch>
            <a:fillRect/>
          </a:stretch>
        </p:blipFill>
        <p:spPr>
          <a:xfrm>
            <a:off x="5504925" y="952175"/>
            <a:ext cx="3284300" cy="4191326"/>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7931D"/>
        </a:solidFill>
        <a:effectLst/>
      </p:bgPr>
    </p:bg>
    <p:spTree>
      <p:nvGrpSpPr>
        <p:cNvPr id="1" name="Shape 1248"/>
        <p:cNvGrpSpPr/>
        <p:nvPr/>
      </p:nvGrpSpPr>
      <p:grpSpPr>
        <a:xfrm>
          <a:off x="0" y="0"/>
          <a:ext cx="0" cy="0"/>
          <a:chOff x="0" y="0"/>
          <a:chExt cx="0" cy="0"/>
        </a:xfrm>
      </p:grpSpPr>
      <p:sp>
        <p:nvSpPr>
          <p:cNvPr id="1249" name="Google Shape;1249;p137"/>
          <p:cNvSpPr txBox="1"/>
          <p:nvPr/>
        </p:nvSpPr>
        <p:spPr>
          <a:xfrm>
            <a:off x="227319" y="399154"/>
            <a:ext cx="4988147" cy="446273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 sz="2800" dirty="0">
                <a:solidFill>
                  <a:schemeClr val="lt1"/>
                </a:solidFill>
                <a:latin typeface="Mulish Black"/>
                <a:ea typeface="Mulish Black"/>
                <a:cs typeface="Mulish Black"/>
                <a:sym typeface="Mulish Black"/>
              </a:rPr>
              <a:t>“Durante la respuesta a la pandemia de COVID-19, [...] la falta de acceso a estas pruebas, en particular por parte de los países en desarrollo, creó desigualdades </a:t>
            </a:r>
            <a:r>
              <a:rPr sz="2800" dirty="0" err="1">
                <a:solidFill>
                  <a:schemeClr val="lt1"/>
                </a:solidFill>
                <a:latin typeface="Mulish Black"/>
              </a:rPr>
              <a:t>en</a:t>
            </a:r>
            <a:r>
              <a:rPr sz="2800" dirty="0">
                <a:solidFill>
                  <a:schemeClr val="lt1"/>
                </a:solidFill>
                <a:latin typeface="Mulish Black"/>
              </a:rPr>
              <a:t> la respuesta de salud pública”.</a:t>
            </a:r>
            <a:endParaRPr sz="2800" dirty="0">
              <a:solidFill>
                <a:schemeClr val="lt1"/>
              </a:solidFill>
              <a:latin typeface="Mulish Black"/>
              <a:sym typeface="Mulish Black"/>
            </a:endParaRPr>
          </a:p>
          <a:p>
            <a:pPr marL="0" marR="0" lvl="0" indent="0" algn="l" rtl="0">
              <a:lnSpc>
                <a:spcPct val="100000"/>
              </a:lnSpc>
              <a:spcBef>
                <a:spcPts val="0"/>
              </a:spcBef>
              <a:spcAft>
                <a:spcPts val="0"/>
              </a:spcAft>
              <a:buClr>
                <a:schemeClr val="dk1"/>
              </a:buClr>
              <a:buSzPts val="1100"/>
              <a:buFont typeface="Arial"/>
              <a:buNone/>
            </a:pPr>
            <a:endParaRPr sz="600" b="0" i="0" u="none" strike="noStrike" cap="none" dirty="0">
              <a:solidFill>
                <a:schemeClr val="lt1"/>
              </a:solidFill>
              <a:latin typeface="Mulish"/>
              <a:ea typeface="Mulish"/>
              <a:cs typeface="Mulish"/>
              <a:sym typeface="Mulish"/>
            </a:endParaRPr>
          </a:p>
          <a:p>
            <a:pPr>
              <a:buClr>
                <a:schemeClr val="dk1"/>
              </a:buClr>
              <a:buSzPts val="1100"/>
            </a:pPr>
            <a:r>
              <a:rPr sz="1000" dirty="0">
                <a:solidFill>
                  <a:schemeClr val="lt1"/>
                </a:solidFill>
                <a:latin typeface="Mulish"/>
              </a:rPr>
              <a:t>–Resolución de la Asamblea Mundial de la Salud relativa al fortalecimiento de la capacidad en materia de medios de diagnóstico (2023)</a:t>
            </a:r>
            <a:endParaRPr sz="1000" dirty="0">
              <a:solidFill>
                <a:schemeClr val="lt1"/>
              </a:solidFill>
              <a:latin typeface="Mulish"/>
              <a:sym typeface="Mulish Black"/>
            </a:endParaRPr>
          </a:p>
        </p:txBody>
      </p:sp>
      <p:pic>
        <p:nvPicPr>
          <p:cNvPr id="1250" name="Google Shape;1250;p137"/>
          <p:cNvPicPr preferRelativeResize="0"/>
          <p:nvPr/>
        </p:nvPicPr>
        <p:blipFill rotWithShape="1">
          <a:blip r:embed="rId3">
            <a:alphaModFix/>
          </a:blip>
          <a:srcRect l="37460" b="22964"/>
          <a:stretch/>
        </p:blipFill>
        <p:spPr>
          <a:xfrm flipH="1">
            <a:off x="4973124" y="1680025"/>
            <a:ext cx="4189926" cy="34634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0B548"/>
        </a:solidFill>
        <a:effectLst/>
      </p:bgPr>
    </p:bg>
    <p:spTree>
      <p:nvGrpSpPr>
        <p:cNvPr id="1" name="Shape 288"/>
        <p:cNvGrpSpPr/>
        <p:nvPr/>
      </p:nvGrpSpPr>
      <p:grpSpPr>
        <a:xfrm>
          <a:off x="0" y="0"/>
          <a:ext cx="0" cy="0"/>
          <a:chOff x="0" y="0"/>
          <a:chExt cx="0" cy="0"/>
        </a:xfrm>
      </p:grpSpPr>
      <p:sp>
        <p:nvSpPr>
          <p:cNvPr id="289" name="Google Shape;289;p57"/>
          <p:cNvSpPr/>
          <p:nvPr/>
        </p:nvSpPr>
        <p:spPr>
          <a:xfrm>
            <a:off x="6040350" y="0"/>
            <a:ext cx="3103500" cy="5143500"/>
          </a:xfrm>
          <a:prstGeom prst="rect">
            <a:avLst/>
          </a:prstGeom>
          <a:solidFill>
            <a:srgbClr val="70B548"/>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s" sz="2300" b="0" i="0" u="none" strike="noStrike" cap="none" dirty="0">
                <a:solidFill>
                  <a:schemeClr val="lt1"/>
                </a:solidFill>
                <a:latin typeface="Mulish Black"/>
                <a:ea typeface="Mulish Black"/>
                <a:cs typeface="Mulish Black"/>
                <a:sym typeface="Mulish Black"/>
              </a:rPr>
              <a:t>En 2023 se produjeron más de 35 brotes epidémicos.</a:t>
            </a:r>
            <a:endParaRPr sz="2300" b="0" i="0" u="none" strike="noStrike" cap="none" dirty="0">
              <a:solidFill>
                <a:schemeClr val="lt1"/>
              </a:solidFill>
              <a:latin typeface="Mulish Black"/>
              <a:ea typeface="Mulish Black"/>
              <a:cs typeface="Mulish Black"/>
              <a:sym typeface="Mulish Black"/>
            </a:endParaRPr>
          </a:p>
          <a:p>
            <a:pPr marL="0" marR="0" lvl="0" indent="0" algn="l" rtl="0">
              <a:lnSpc>
                <a:spcPct val="100000"/>
              </a:lnSpc>
              <a:spcBef>
                <a:spcPts val="700"/>
              </a:spcBef>
              <a:spcAft>
                <a:spcPts val="700"/>
              </a:spcAft>
              <a:buClr>
                <a:schemeClr val="dk1"/>
              </a:buClr>
              <a:buSzPts val="1100"/>
              <a:buFont typeface="Arial"/>
              <a:buNone/>
            </a:pPr>
            <a:r>
              <a:rPr lang="es" sz="1600" b="0" i="0" u="none" strike="noStrike" cap="none" dirty="0">
                <a:solidFill>
                  <a:schemeClr val="lt1"/>
                </a:solidFill>
                <a:latin typeface="Calibri"/>
                <a:ea typeface="Calibri"/>
                <a:cs typeface="Calibri"/>
                <a:sym typeface="Calibri"/>
              </a:rPr>
              <a:t>–Noticias sobre brotes de enfermedades de la Organización Mundial de la Salud (OMS)</a:t>
            </a:r>
            <a:endParaRPr sz="800" b="0" i="0" u="none" strike="noStrike" cap="none" dirty="0">
              <a:solidFill>
                <a:schemeClr val="lt1"/>
              </a:solidFill>
              <a:latin typeface="Calibri"/>
              <a:ea typeface="Calibri"/>
              <a:cs typeface="Calibri"/>
              <a:sym typeface="Calibri"/>
            </a:endParaRPr>
          </a:p>
        </p:txBody>
      </p:sp>
      <p:sp>
        <p:nvSpPr>
          <p:cNvPr id="290" name="Google Shape;290;p57"/>
          <p:cNvSpPr/>
          <p:nvPr/>
        </p:nvSpPr>
        <p:spPr>
          <a:xfrm>
            <a:off x="-10400" y="-31225"/>
            <a:ext cx="5960400" cy="5216400"/>
          </a:xfrm>
          <a:prstGeom prst="rect">
            <a:avLst/>
          </a:prstGeom>
          <a:solidFill>
            <a:schemeClr val="lt1"/>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91" name="Google Shape;291;p57"/>
          <p:cNvSpPr txBox="1"/>
          <p:nvPr/>
        </p:nvSpPr>
        <p:spPr>
          <a:xfrm>
            <a:off x="6223400" y="201800"/>
            <a:ext cx="2733600" cy="461700"/>
          </a:xfrm>
          <a:prstGeom prst="rect">
            <a:avLst/>
          </a:prstGeom>
          <a:noFill/>
          <a:ln>
            <a:noFill/>
          </a:ln>
        </p:spPr>
        <p:txBody>
          <a:bodyPr spcFirstLastPara="1" wrap="square" lIns="91425" tIns="91425" rIns="91425" bIns="91425" rtlCol="0" anchor="t" anchorCtr="0">
            <a:spAutoFit/>
          </a:bodyPr>
          <a:lstStyle/>
          <a:p>
            <a:pPr marL="0" marR="0" lvl="0" indent="0" algn="l" rtl="0">
              <a:lnSpc>
                <a:spcPct val="115000"/>
              </a:lnSpc>
              <a:spcBef>
                <a:spcPts val="0"/>
              </a:spcBef>
              <a:spcAft>
                <a:spcPts val="70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p:txBody>
      </p:sp>
      <p:pic>
        <p:nvPicPr>
          <p:cNvPr id="292" name="Google Shape;292;p57"/>
          <p:cNvPicPr preferRelativeResize="0"/>
          <p:nvPr/>
        </p:nvPicPr>
        <p:blipFill rotWithShape="1">
          <a:blip r:embed="rId3">
            <a:alphaModFix/>
          </a:blip>
          <a:srcRect/>
          <a:stretch/>
        </p:blipFill>
        <p:spPr>
          <a:xfrm>
            <a:off x="-10400" y="377225"/>
            <a:ext cx="5925825" cy="3950550"/>
          </a:xfrm>
          <a:prstGeom prst="rect">
            <a:avLst/>
          </a:prstGeom>
          <a:noFill/>
          <a:ln>
            <a:noFill/>
          </a:ln>
        </p:spPr>
      </p:pic>
      <p:sp>
        <p:nvSpPr>
          <p:cNvPr id="293" name="Google Shape;293;p57"/>
          <p:cNvSpPr/>
          <p:nvPr/>
        </p:nvSpPr>
        <p:spPr>
          <a:xfrm>
            <a:off x="-100" y="4956900"/>
            <a:ext cx="9144000" cy="186600"/>
          </a:xfrm>
          <a:prstGeom prst="rect">
            <a:avLst/>
          </a:prstGeom>
          <a:solidFill>
            <a:srgbClr val="70B548"/>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94" name="Google Shape;294;p57"/>
          <p:cNvSpPr txBox="1"/>
          <p:nvPr/>
        </p:nvSpPr>
        <p:spPr>
          <a:xfrm>
            <a:off x="6144000" y="4835700"/>
            <a:ext cx="3000000" cy="307800"/>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s" sz="800" b="0" i="0" u="none" strike="noStrike" cap="none" dirty="0">
                <a:solidFill>
                  <a:srgbClr val="000000"/>
                </a:solidFill>
                <a:latin typeface="Nunito"/>
                <a:ea typeface="Nunito"/>
                <a:cs typeface="Nunito"/>
                <a:sym typeface="Nunito"/>
              </a:rPr>
              <a:t>https://www.who.int/es/emergencies/disease-outbreak-news</a:t>
            </a:r>
            <a:endParaRPr sz="800" b="0" i="0" u="none" strike="noStrike" cap="none" dirty="0">
              <a:solidFill>
                <a:srgbClr val="000000"/>
              </a:solidFill>
              <a:latin typeface="Nunito"/>
              <a:ea typeface="Nunito"/>
              <a:cs typeface="Nunito"/>
              <a:sym typeface="Nunito"/>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70B548"/>
        </a:solidFill>
        <a:effectLst/>
      </p:bgPr>
    </p:bg>
    <p:spTree>
      <p:nvGrpSpPr>
        <p:cNvPr id="1" name="Shape 1254"/>
        <p:cNvGrpSpPr/>
        <p:nvPr/>
      </p:nvGrpSpPr>
      <p:grpSpPr>
        <a:xfrm>
          <a:off x="0" y="0"/>
          <a:ext cx="0" cy="0"/>
          <a:chOff x="0" y="0"/>
          <a:chExt cx="0" cy="0"/>
        </a:xfrm>
      </p:grpSpPr>
      <p:sp>
        <p:nvSpPr>
          <p:cNvPr id="1255" name="Google Shape;1255;p138"/>
          <p:cNvSpPr txBox="1"/>
          <p:nvPr/>
        </p:nvSpPr>
        <p:spPr>
          <a:xfrm>
            <a:off x="511800" y="622675"/>
            <a:ext cx="6350100" cy="3754844"/>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 sz="2800" dirty="0">
                <a:solidFill>
                  <a:schemeClr val="lt1"/>
                </a:solidFill>
                <a:latin typeface="Mulish Black"/>
                <a:ea typeface="Mulish Black"/>
                <a:cs typeface="Mulish Black"/>
                <a:sym typeface="Mulish Black"/>
              </a:rPr>
              <a:t>“Reconociendo la función esencial que desempeñan los medios de diagnóstico rápido y preciso para combatir la resistencia a los antimicrobianos mediante el control adecuado de las infecciones”.</a:t>
            </a:r>
            <a:endParaRPr sz="2800" b="0" i="0" u="none" strike="noStrike" cap="none" dirty="0">
              <a:solidFill>
                <a:schemeClr val="lt1"/>
              </a:solidFill>
              <a:latin typeface="Mulish Black"/>
              <a:ea typeface="Mulish Black"/>
              <a:cs typeface="Mulish Black"/>
              <a:sym typeface="Mulish Black"/>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dirty="0">
              <a:solidFill>
                <a:schemeClr val="lt1"/>
              </a:solidFill>
              <a:latin typeface="Mulish"/>
              <a:ea typeface="Mulish"/>
              <a:cs typeface="Mulish"/>
              <a:sym typeface="Mulish"/>
            </a:endParaRPr>
          </a:p>
          <a:p>
            <a:pPr marL="0" marR="0" lvl="0" indent="0" algn="l" rtl="0">
              <a:lnSpc>
                <a:spcPct val="100000"/>
              </a:lnSpc>
              <a:spcBef>
                <a:spcPts val="0"/>
              </a:spcBef>
              <a:spcAft>
                <a:spcPts val="0"/>
              </a:spcAft>
              <a:buClr>
                <a:schemeClr val="dk1"/>
              </a:buClr>
              <a:buSzPts val="1100"/>
              <a:buFont typeface="Arial"/>
              <a:buNone/>
            </a:pPr>
            <a:r>
              <a:rPr sz="1200" i="1" dirty="0">
                <a:solidFill>
                  <a:schemeClr val="lt1"/>
                </a:solidFill>
                <a:latin typeface="Mulish"/>
              </a:rPr>
              <a:t>–Resolución de la Asamblea Mundial de la Salud relativa al fortalecimiento de la capacidad en materia de medios de diagnóstico (2023)</a:t>
            </a:r>
            <a:endParaRPr sz="1200" i="1" dirty="0">
              <a:solidFill>
                <a:schemeClr val="lt1"/>
              </a:solidFill>
              <a:latin typeface="Mulish"/>
              <a:sym typeface="Mulish Black"/>
            </a:endParaRPr>
          </a:p>
        </p:txBody>
      </p:sp>
      <p:pic>
        <p:nvPicPr>
          <p:cNvPr id="1256" name="Google Shape;1256;p138"/>
          <p:cNvPicPr preferRelativeResize="0"/>
          <p:nvPr/>
        </p:nvPicPr>
        <p:blipFill>
          <a:blip r:embed="rId3">
            <a:alphaModFix/>
          </a:blip>
          <a:stretch>
            <a:fillRect/>
          </a:stretch>
        </p:blipFill>
        <p:spPr>
          <a:xfrm>
            <a:off x="5297779" y="2981000"/>
            <a:ext cx="3599024" cy="2027624"/>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0863D6"/>
        </a:solidFill>
        <a:effectLst/>
      </p:bgPr>
    </p:bg>
    <p:spTree>
      <p:nvGrpSpPr>
        <p:cNvPr id="1" name="Shape 1260"/>
        <p:cNvGrpSpPr/>
        <p:nvPr/>
      </p:nvGrpSpPr>
      <p:grpSpPr>
        <a:xfrm>
          <a:off x="0" y="0"/>
          <a:ext cx="0" cy="0"/>
          <a:chOff x="0" y="0"/>
          <a:chExt cx="0" cy="0"/>
        </a:xfrm>
      </p:grpSpPr>
      <p:sp>
        <p:nvSpPr>
          <p:cNvPr id="1261" name="Google Shape;1261;p139"/>
          <p:cNvSpPr txBox="1"/>
          <p:nvPr/>
        </p:nvSpPr>
        <p:spPr>
          <a:xfrm>
            <a:off x="505026" y="554942"/>
            <a:ext cx="7521373" cy="2985402"/>
          </a:xfrm>
          <a:prstGeom prst="rect">
            <a:avLst/>
          </a:prstGeom>
          <a:noFill/>
          <a:ln>
            <a:noFill/>
          </a:ln>
        </p:spPr>
        <p:txBody>
          <a:bodyPr spcFirstLastPara="1" wrap="square" lIns="91425" tIns="91425" rIns="91425" bIns="91425" rtlCol="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 sz="2400" dirty="0">
                <a:solidFill>
                  <a:schemeClr val="lt1"/>
                </a:solidFill>
                <a:latin typeface="Mulish Black"/>
                <a:ea typeface="Mulish Black"/>
                <a:cs typeface="Mulish Black"/>
                <a:sym typeface="Mulish Black"/>
              </a:rPr>
              <a:t>“Reconociendo que se necesitan medios de diagnóstico adecuados para ayudar a predecir, prevenir, detectar, vigilar y controlar los brotes y las pandemias; y observando que la capacidad en materia de medios de diagnóstico a nivel nacional y subnacional es esencial”.</a:t>
            </a:r>
            <a:endParaRPr sz="2400" b="0" i="0" u="none" strike="noStrike" cap="none" dirty="0">
              <a:solidFill>
                <a:schemeClr val="lt1"/>
              </a:solidFill>
              <a:latin typeface="Mulish Black"/>
              <a:ea typeface="Mulish Black"/>
              <a:cs typeface="Mulish Black"/>
              <a:sym typeface="Mulish Black"/>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dirty="0">
              <a:solidFill>
                <a:schemeClr val="lt1"/>
              </a:solidFill>
              <a:latin typeface="Mulish"/>
              <a:ea typeface="Mulish"/>
              <a:cs typeface="Mulish"/>
              <a:sym typeface="Mulish"/>
            </a:endParaRPr>
          </a:p>
          <a:p>
            <a:pPr marL="0" marR="0" lvl="0" indent="0" algn="l" rtl="0">
              <a:lnSpc>
                <a:spcPct val="100000"/>
              </a:lnSpc>
              <a:spcBef>
                <a:spcPts val="0"/>
              </a:spcBef>
              <a:spcAft>
                <a:spcPts val="0"/>
              </a:spcAft>
              <a:buClr>
                <a:schemeClr val="dk1"/>
              </a:buClr>
              <a:buSzPts val="1100"/>
              <a:buFont typeface="Arial"/>
              <a:buNone/>
            </a:pPr>
            <a:r>
              <a:rPr i="1" dirty="0">
                <a:solidFill>
                  <a:schemeClr val="lt1"/>
                </a:solidFill>
                <a:latin typeface="Mulish"/>
              </a:rPr>
              <a:t>–Resolución de la Asamblea Mundial de la Salud relativa al fortalecimiento de la capacidad en materia de medios de diagnóstico (2023)</a:t>
            </a:r>
            <a:endParaRPr i="1" dirty="0">
              <a:solidFill>
                <a:schemeClr val="lt1"/>
              </a:solidFill>
              <a:latin typeface="Mulish"/>
              <a:sym typeface="Mulish Black"/>
            </a:endParaRPr>
          </a:p>
        </p:txBody>
      </p:sp>
      <p:pic>
        <p:nvPicPr>
          <p:cNvPr id="1262" name="Google Shape;1262;p139"/>
          <p:cNvPicPr preferRelativeResize="0"/>
          <p:nvPr/>
        </p:nvPicPr>
        <p:blipFill rotWithShape="1">
          <a:blip r:embed="rId3">
            <a:alphaModFix/>
          </a:blip>
          <a:srcRect b="15167"/>
          <a:stretch/>
        </p:blipFill>
        <p:spPr>
          <a:xfrm>
            <a:off x="5877350" y="3439650"/>
            <a:ext cx="3092000" cy="170385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70B548"/>
        </a:solidFill>
        <a:effectLst/>
      </p:bgPr>
    </p:bg>
    <p:spTree>
      <p:nvGrpSpPr>
        <p:cNvPr id="1" name="Shape 1266"/>
        <p:cNvGrpSpPr/>
        <p:nvPr/>
      </p:nvGrpSpPr>
      <p:grpSpPr>
        <a:xfrm>
          <a:off x="0" y="0"/>
          <a:ext cx="0" cy="0"/>
          <a:chOff x="0" y="0"/>
          <a:chExt cx="0" cy="0"/>
        </a:xfrm>
      </p:grpSpPr>
      <p:sp>
        <p:nvSpPr>
          <p:cNvPr id="1267" name="Google Shape;1267;p140"/>
          <p:cNvSpPr txBox="1"/>
          <p:nvPr/>
        </p:nvSpPr>
        <p:spPr>
          <a:xfrm>
            <a:off x="341737" y="2037600"/>
            <a:ext cx="6038743" cy="2414477"/>
          </a:xfrm>
          <a:prstGeom prst="rect">
            <a:avLst/>
          </a:prstGeom>
          <a:noFill/>
          <a:ln>
            <a:noFill/>
          </a:ln>
        </p:spPr>
        <p:txBody>
          <a:bodyPr spcFirstLastPara="1" wrap="square" lIns="91425" tIns="91425" rIns="91425" bIns="91425" rtlCol="0" anchor="t" anchorCtr="0">
            <a:spAutoFit/>
          </a:bodyPr>
          <a:lstStyle/>
          <a:p>
            <a:pPr marL="457200" marR="0" lvl="0" indent="-317500" algn="l" rtl="0">
              <a:lnSpc>
                <a:spcPct val="115000"/>
              </a:lnSpc>
              <a:spcBef>
                <a:spcPts val="0"/>
              </a:spcBef>
              <a:spcAft>
                <a:spcPts val="0"/>
              </a:spcAft>
              <a:buClr>
                <a:schemeClr val="lt1"/>
              </a:buClr>
              <a:buSzPts val="1400"/>
              <a:buFont typeface="Nunito"/>
              <a:buChar char="●"/>
            </a:pPr>
            <a:r>
              <a:rPr lang="es" b="1" u="sng" dirty="0">
                <a:solidFill>
                  <a:schemeClr val="lt1"/>
                </a:solidFill>
                <a:latin typeface="Nunito"/>
                <a:ea typeface="Nunito"/>
                <a:cs typeface="Nunito"/>
                <a:sym typeface="Nunito"/>
                <a:hlinkClick r:id="rId3">
                  <a:extLst>
                    <a:ext uri="{A12FA001-AC4F-418D-AE19-62706E023703}">
                      <ahyp:hlinkClr xmlns:ahyp="http://schemas.microsoft.com/office/drawing/2018/hyperlinkcolor" val="tx"/>
                    </a:ext>
                  </a:extLst>
                </a:hlinkClick>
              </a:rPr>
              <a:t>Resolución de la Asamblea Mundial de la Salud relativa al fortalecimiento de la capacidad en materia de medios de diagnóstico </a:t>
            </a:r>
            <a:r>
              <a:rPr lang="es" b="1" dirty="0">
                <a:solidFill>
                  <a:schemeClr val="lt1"/>
                </a:solidFill>
                <a:latin typeface="Nunito"/>
                <a:ea typeface="Nunito"/>
                <a:cs typeface="Nunito"/>
                <a:sym typeface="Nunito"/>
              </a:rPr>
              <a:t>(2023)</a:t>
            </a:r>
            <a:endParaRPr sz="1400" b="1" i="0" u="none" strike="noStrike" cap="none" dirty="0">
              <a:solidFill>
                <a:schemeClr val="lt1"/>
              </a:solidFill>
              <a:latin typeface="Nunito"/>
              <a:ea typeface="Nunito"/>
              <a:cs typeface="Nunito"/>
              <a:sym typeface="Nunito"/>
            </a:endParaRPr>
          </a:p>
          <a:p>
            <a:pPr marL="457200" lvl="0" indent="-317500" algn="l" rtl="0">
              <a:lnSpc>
                <a:spcPct val="115000"/>
              </a:lnSpc>
              <a:spcBef>
                <a:spcPts val="0"/>
              </a:spcBef>
              <a:spcAft>
                <a:spcPts val="0"/>
              </a:spcAft>
              <a:buClr>
                <a:schemeClr val="lt1"/>
              </a:buClr>
              <a:buSzPts val="1400"/>
              <a:buFont typeface="Nunito"/>
              <a:buChar char="●"/>
            </a:pPr>
            <a:r>
              <a:rPr lang="es" b="1" u="sng" dirty="0">
                <a:solidFill>
                  <a:schemeClr val="lt1"/>
                </a:solidFill>
                <a:latin typeface="Nunito"/>
                <a:ea typeface="Nunito"/>
                <a:cs typeface="Nunito"/>
                <a:sym typeface="Nunito"/>
                <a:hlinkClick r:id="rId4">
                  <a:extLst>
                    <a:ext uri="{A12FA001-AC4F-418D-AE19-62706E023703}">
                      <ahyp:hlinkClr xmlns:ahyp="http://schemas.microsoft.com/office/drawing/2018/hyperlinkcolor" val="tx"/>
                    </a:ext>
                  </a:extLst>
                </a:hlinkClick>
              </a:rPr>
              <a:t>Centro de conocimientos ACT-A Dx </a:t>
            </a:r>
            <a:r>
              <a:rPr lang="es" b="1" dirty="0">
                <a:solidFill>
                  <a:schemeClr val="lt1"/>
                </a:solidFill>
                <a:latin typeface="Nunito"/>
                <a:ea typeface="Nunito"/>
                <a:cs typeface="Nunito"/>
                <a:sym typeface="Nunito"/>
              </a:rPr>
              <a:t>(2023)</a:t>
            </a:r>
            <a:endParaRPr sz="1400" b="1" i="0" u="none" strike="noStrike" cap="none" dirty="0">
              <a:solidFill>
                <a:schemeClr val="lt1"/>
              </a:solidFill>
              <a:latin typeface="Nunito"/>
              <a:ea typeface="Nunito"/>
              <a:cs typeface="Nunito"/>
              <a:sym typeface="Nunito"/>
            </a:endParaRPr>
          </a:p>
          <a:p>
            <a:pPr marL="457200" marR="0" lvl="0" indent="-317500" algn="l" rtl="0">
              <a:lnSpc>
                <a:spcPct val="115000"/>
              </a:lnSpc>
              <a:spcBef>
                <a:spcPts val="0"/>
              </a:spcBef>
              <a:spcAft>
                <a:spcPts val="0"/>
              </a:spcAft>
              <a:buClr>
                <a:schemeClr val="lt1"/>
              </a:buClr>
              <a:buSzPts val="1400"/>
              <a:buFont typeface="Nunito"/>
              <a:buChar char="●"/>
            </a:pPr>
            <a:r>
              <a:rPr lang="es" sz="1400" b="1" i="0" u="sng" strike="noStrike" cap="none" dirty="0">
                <a:solidFill>
                  <a:schemeClr val="lt1"/>
                </a:solidFill>
                <a:latin typeface="Nunito"/>
                <a:ea typeface="Nunito"/>
                <a:cs typeface="Nunito"/>
                <a:sym typeface="Nunito"/>
                <a:hlinkClick r:id="rId5">
                  <a:extLst>
                    <a:ext uri="{A12FA001-AC4F-418D-AE19-62706E023703}">
                      <ahyp:hlinkClr xmlns:ahyp="http://schemas.microsoft.com/office/drawing/2018/hyperlinkcolor" val="tx"/>
                    </a:ext>
                  </a:extLst>
                </a:hlinkClick>
              </a:rPr>
              <a:t>The Lancet Commission on Diagnostics</a:t>
            </a:r>
            <a:r>
              <a:rPr lang="en" sz="1400" b="1" i="1" u="sng" strike="noStrike" cap="none" dirty="0">
                <a:solidFill>
                  <a:schemeClr val="lt1"/>
                </a:solidFill>
                <a:latin typeface="Nunito"/>
                <a:ea typeface="Nunito"/>
                <a:cs typeface="Nunito"/>
                <a:sym typeface="Nunito"/>
                <a:hlinkClick r:id="rId5">
                  <a:extLst>
                    <a:ext uri="{A12FA001-AC4F-418D-AE19-62706E023703}">
                      <ahyp:hlinkClr xmlns:ahyp="http://schemas.microsoft.com/office/drawing/2018/hyperlinkcolor" val="tx"/>
                    </a:ext>
                  </a:extLst>
                </a:hlinkClick>
              </a:rPr>
              <a:t> (</a:t>
            </a:r>
            <a:r>
              <a:rPr lang="es" sz="1400" b="1" i="0" u="none" strike="noStrike" cap="none" dirty="0">
                <a:solidFill>
                  <a:schemeClr val="lt1"/>
                </a:solidFill>
                <a:latin typeface="Nunito"/>
                <a:ea typeface="Nunito"/>
                <a:cs typeface="Nunito"/>
                <a:sym typeface="Nunito"/>
              </a:rPr>
              <a:t>2021)</a:t>
            </a:r>
            <a:endParaRPr sz="1400" b="1" i="0" u="none" strike="noStrike" cap="none" dirty="0">
              <a:solidFill>
                <a:schemeClr val="lt1"/>
              </a:solidFill>
              <a:latin typeface="Nunito"/>
              <a:ea typeface="Nunito"/>
              <a:cs typeface="Nunito"/>
              <a:sym typeface="Nunito"/>
            </a:endParaRPr>
          </a:p>
          <a:p>
            <a:pPr marL="457200" marR="0" lvl="0" indent="-317500" algn="l" rtl="0">
              <a:lnSpc>
                <a:spcPct val="115000"/>
              </a:lnSpc>
              <a:spcBef>
                <a:spcPts val="0"/>
              </a:spcBef>
              <a:spcAft>
                <a:spcPts val="0"/>
              </a:spcAft>
              <a:buClr>
                <a:schemeClr val="lt1"/>
              </a:buClr>
              <a:buSzPts val="1400"/>
              <a:buFont typeface="Nunito"/>
              <a:buChar char="●"/>
            </a:pPr>
            <a:r>
              <a:rPr lang="es" sz="1400" b="1" i="0" u="sng" strike="noStrike" cap="none" dirty="0">
                <a:solidFill>
                  <a:schemeClr val="lt1"/>
                </a:solidFill>
                <a:latin typeface="Nunito"/>
                <a:ea typeface="Nunito"/>
                <a:cs typeface="Nunito"/>
                <a:sym typeface="Nunito"/>
                <a:hlinkClick r:id="rId6">
                  <a:extLst>
                    <a:ext uri="{A12FA001-AC4F-418D-AE19-62706E023703}">
                      <ahyp:hlinkClr xmlns:ahyp="http://schemas.microsoft.com/office/drawing/2018/hyperlinkcolor" val="tx"/>
                    </a:ext>
                  </a:extLst>
                </a:hlinkClick>
              </a:rPr>
              <a:t>Sitio web de FIND sobre pruebas de diagnóstico</a:t>
            </a:r>
            <a:endParaRPr sz="1400" b="1" i="0" u="none" strike="noStrike" cap="none" dirty="0">
              <a:solidFill>
                <a:schemeClr val="lt1"/>
              </a:solidFill>
              <a:latin typeface="Nunito"/>
              <a:ea typeface="Nunito"/>
              <a:cs typeface="Nunito"/>
              <a:sym typeface="Nunito"/>
            </a:endParaRPr>
          </a:p>
          <a:p>
            <a:pPr marL="457200" marR="0" lvl="0" indent="-317500" algn="l" rtl="0">
              <a:lnSpc>
                <a:spcPct val="115000"/>
              </a:lnSpc>
              <a:spcBef>
                <a:spcPts val="0"/>
              </a:spcBef>
              <a:spcAft>
                <a:spcPts val="0"/>
              </a:spcAft>
              <a:buClr>
                <a:schemeClr val="lt1"/>
              </a:buClr>
              <a:buSzPts val="1400"/>
              <a:buFont typeface="Nunito"/>
              <a:buChar char="●"/>
            </a:pPr>
            <a:r>
              <a:rPr lang="es" sz="1400" b="1" i="0" u="sng" strike="noStrike" cap="none" dirty="0">
                <a:solidFill>
                  <a:schemeClr val="lt1"/>
                </a:solidFill>
                <a:latin typeface="Nunito"/>
                <a:ea typeface="Nunito"/>
                <a:cs typeface="Nunito"/>
                <a:sym typeface="Nunito"/>
                <a:hlinkClick r:id="rId7">
                  <a:extLst>
                    <a:ext uri="{A12FA001-AC4F-418D-AE19-62706E023703}">
                      <ahyp:hlinkClr xmlns:ahyp="http://schemas.microsoft.com/office/drawing/2018/hyperlinkcolor" val="tx"/>
                    </a:ext>
                  </a:extLst>
                </a:hlinkClick>
              </a:rPr>
              <a:t>Acelerador del acceso a las herramientas contra la COVID-19 (ACT) </a:t>
            </a:r>
            <a:r>
              <a:rPr lang="es" sz="1400" b="1" i="0" u="none" strike="noStrike" cap="none" dirty="0">
                <a:solidFill>
                  <a:schemeClr val="lt1"/>
                </a:solidFill>
                <a:latin typeface="Nunito"/>
                <a:ea typeface="Nunito"/>
                <a:cs typeface="Nunito"/>
                <a:sym typeface="Nunito"/>
              </a:rPr>
              <a:t>(2020)</a:t>
            </a:r>
            <a:endParaRPr sz="1400" b="1" i="0" u="none" strike="noStrike" cap="none" dirty="0">
              <a:solidFill>
                <a:schemeClr val="lt1"/>
              </a:solidFill>
              <a:latin typeface="Nunito"/>
              <a:ea typeface="Nunito"/>
              <a:cs typeface="Nunito"/>
              <a:sym typeface="Nunito"/>
            </a:endParaRPr>
          </a:p>
          <a:p>
            <a:pPr marL="457200" marR="0" lvl="0" indent="-317500" algn="l" rtl="0">
              <a:lnSpc>
                <a:spcPct val="115000"/>
              </a:lnSpc>
              <a:spcBef>
                <a:spcPts val="0"/>
              </a:spcBef>
              <a:spcAft>
                <a:spcPts val="0"/>
              </a:spcAft>
              <a:buClr>
                <a:schemeClr val="lt1"/>
              </a:buClr>
              <a:buSzPts val="1400"/>
              <a:buFont typeface="Nunito"/>
              <a:buChar char="●"/>
            </a:pPr>
            <a:r>
              <a:rPr lang="es" b="1" u="sng" dirty="0">
                <a:solidFill>
                  <a:schemeClr val="lt1"/>
                </a:solidFill>
                <a:latin typeface="Nunito"/>
                <a:ea typeface="Nunito"/>
                <a:cs typeface="Nunito"/>
                <a:sym typeface="Nunito"/>
                <a:hlinkClick r:id="rId8">
                  <a:extLst>
                    <a:ext uri="{A12FA001-AC4F-418D-AE19-62706E023703}">
                      <ahyp:hlinkClr xmlns:ahyp="http://schemas.microsoft.com/office/drawing/2018/hyperlinkcolor" val="tx"/>
                    </a:ext>
                  </a:extLst>
                </a:hlinkClick>
              </a:rPr>
              <a:t>Our World in Data</a:t>
            </a:r>
            <a:r>
              <a:rPr lang="en" b="1" i="1" dirty="0">
                <a:solidFill>
                  <a:schemeClr val="lt1"/>
                </a:solidFill>
                <a:latin typeface="Nunito"/>
                <a:ea typeface="Nunito"/>
                <a:cs typeface="Nunito"/>
                <a:sym typeface="Nunito"/>
                <a:hlinkClick r:id="rId8">
                  <a:extLst>
                    <a:ext uri="{A12FA001-AC4F-418D-AE19-62706E023703}">
                      <ahyp:hlinkClr xmlns:ahyp="http://schemas.microsoft.com/office/drawing/2018/hyperlinkcolor" val="tx"/>
                    </a:ext>
                  </a:extLst>
                </a:hlinkClick>
              </a:rPr>
              <a:t> </a:t>
            </a:r>
            <a:r>
              <a:rPr lang="es" sz="1400" b="1" i="0" u="none" strike="noStrike" cap="none" dirty="0">
                <a:solidFill>
                  <a:schemeClr val="lt1"/>
                </a:solidFill>
                <a:latin typeface="Nunito"/>
                <a:ea typeface="Nunito"/>
                <a:cs typeface="Nunito"/>
                <a:sym typeface="Nunito"/>
              </a:rPr>
              <a:t>(actualizado constantemente)</a:t>
            </a:r>
            <a:endParaRPr sz="1400" b="0" i="0" u="none" strike="noStrike" cap="none" dirty="0">
              <a:solidFill>
                <a:schemeClr val="lt1"/>
              </a:solidFill>
              <a:latin typeface="Nunito Black"/>
              <a:ea typeface="Nunito Black"/>
              <a:cs typeface="Nunito Black"/>
              <a:sym typeface="Nunito Black"/>
            </a:endParaRPr>
          </a:p>
        </p:txBody>
      </p:sp>
      <p:sp>
        <p:nvSpPr>
          <p:cNvPr id="1268" name="Google Shape;1268;p140"/>
          <p:cNvSpPr txBox="1"/>
          <p:nvPr/>
        </p:nvSpPr>
        <p:spPr>
          <a:xfrm>
            <a:off x="599250" y="911450"/>
            <a:ext cx="7360500" cy="354000"/>
          </a:xfrm>
          <a:prstGeom prst="rect">
            <a:avLst/>
          </a:prstGeom>
          <a:noFill/>
          <a:ln>
            <a:noFill/>
          </a:ln>
        </p:spPr>
        <p:txBody>
          <a:bodyPr spcFirstLastPara="1" wrap="square" lIns="0" tIns="91425" rIns="91425" bIns="91425" rtlCol="0" anchor="t" anchorCtr="0">
            <a:noAutofit/>
          </a:bodyPr>
          <a:lstStyle/>
          <a:p>
            <a:pPr marL="0" marR="0" lvl="0" indent="0" algn="l" rtl="0">
              <a:lnSpc>
                <a:spcPct val="90000"/>
              </a:lnSpc>
              <a:spcBef>
                <a:spcPts val="0"/>
              </a:spcBef>
              <a:spcAft>
                <a:spcPts val="0"/>
              </a:spcAft>
              <a:buClr>
                <a:srgbClr val="000000"/>
              </a:buClr>
              <a:buSzPts val="5300"/>
              <a:buFont typeface="Arial"/>
              <a:buNone/>
            </a:pPr>
            <a:r>
              <a:rPr lang="es" sz="5300" b="0" i="0" u="none" strike="noStrike" cap="none">
                <a:solidFill>
                  <a:schemeClr val="lt1"/>
                </a:solidFill>
                <a:latin typeface="Mulish Black"/>
                <a:ea typeface="Mulish Black"/>
                <a:cs typeface="Mulish Black"/>
                <a:sym typeface="Mulish Black"/>
              </a:rPr>
              <a:t>Recursos relevantes</a:t>
            </a:r>
            <a:endParaRPr sz="5300" b="0" i="0" u="none" strike="noStrike" cap="none" dirty="0">
              <a:solidFill>
                <a:schemeClr val="lt1"/>
              </a:solidFill>
              <a:latin typeface="Mulish Black"/>
              <a:ea typeface="Mulish Black"/>
              <a:cs typeface="Mulish Black"/>
              <a:sym typeface="Mulish Black"/>
            </a:endParaRPr>
          </a:p>
        </p:txBody>
      </p:sp>
      <p:sp>
        <p:nvSpPr>
          <p:cNvPr id="1269" name="Google Shape;1269;p140"/>
          <p:cNvSpPr/>
          <p:nvPr/>
        </p:nvSpPr>
        <p:spPr>
          <a:xfrm>
            <a:off x="599243" y="-533600"/>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270" name="Google Shape;1270;p140"/>
          <p:cNvSpPr/>
          <p:nvPr/>
        </p:nvSpPr>
        <p:spPr>
          <a:xfrm>
            <a:off x="3319800"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271" name="Google Shape;1271;p140"/>
          <p:cNvSpPr/>
          <p:nvPr/>
        </p:nvSpPr>
        <p:spPr>
          <a:xfrm>
            <a:off x="6040356" y="-536074"/>
            <a:ext cx="2504400" cy="462300"/>
          </a:xfrm>
          <a:prstGeom prst="rect">
            <a:avLst/>
          </a:prstGeom>
          <a:solidFill>
            <a:srgbClr val="21140C"/>
          </a:solidFill>
          <a:ln>
            <a:noFill/>
          </a:ln>
        </p:spPr>
        <p:txBody>
          <a:bodyPr spcFirstLastPara="1" wrap="square" lIns="91425" tIns="91425" rIns="91425" bIns="91425" rtlCol="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1272" name="Google Shape;1272;p140"/>
          <p:cNvPicPr preferRelativeResize="0"/>
          <p:nvPr/>
        </p:nvPicPr>
        <p:blipFill rotWithShape="1">
          <a:blip r:embed="rId9">
            <a:alphaModFix/>
          </a:blip>
          <a:srcRect b="39257"/>
          <a:stretch/>
        </p:blipFill>
        <p:spPr>
          <a:xfrm>
            <a:off x="5782838" y="2037600"/>
            <a:ext cx="3019425" cy="31242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7T">
  <a:themeElements>
    <a:clrScheme name="Simple Light">
      <a:dk1>
        <a:srgbClr val="21140C"/>
      </a:dk1>
      <a:lt1>
        <a:srgbClr val="FFFFFF"/>
      </a:lt1>
      <a:dk2>
        <a:srgbClr val="21140C"/>
      </a:dk2>
      <a:lt2>
        <a:srgbClr val="EDDFD1"/>
      </a:lt2>
      <a:accent1>
        <a:srgbClr val="184CA8"/>
      </a:accent1>
      <a:accent2>
        <a:srgbClr val="ED3A17"/>
      </a:accent2>
      <a:accent3>
        <a:srgbClr val="FEC700"/>
      </a:accent3>
      <a:accent4>
        <a:srgbClr val="FFFFFF"/>
      </a:accent4>
      <a:accent5>
        <a:srgbClr val="21140C"/>
      </a:accent5>
      <a:accent6>
        <a:srgbClr val="19433A"/>
      </a:accent6>
      <a:hlink>
        <a:srgbClr val="ED3A1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p:properties xmlns:p="http://schemas.microsoft.com/office/2006/metadata/properties" xmlns:xsi="http://www.w3.org/2001/XMLSchema-instance" xmlns:pc="http://schemas.microsoft.com/office/infopath/2007/PartnerControls"><documentManagement><K_UNICEFComments xmlns="65182ab8-747e-4d60-8b70-c4a0a711ff47" xsi:nil="true"></K_UNICEFComments><mda26ace941f4791a7314a339fee829c xmlns="6d073afc-325a-40aa-8ca5-093327bee0ce"><Terms xmlns="http://schemas.microsoft.com/office/infopath/2007/PartnerControls"></Terms></mda26ace941f4791a7314a339fee829c><h6a71f3e574e4344bc34f3fc9dd20054 xmlns="6d073afc-325a-40aa-8ca5-093327bee0ce"><Terms xmlns="http://schemas.microsoft.com/office/infopath/2007/PartnerControls"></Terms></h6a71f3e574e4344bc34f3fc9dd20054><K_UNICEFRequestedBy xmlns="65182ab8-747e-4d60-8b70-c4a0a711ff47"><UserInfo><DisplayName>Seungha Yu</DisplayName><AccountId>18</AccountId><AccountType/></UserInfo></K_UNICEFRequestedBy><K_UNICEFStatus xmlns="65182ab8-747e-4d 60-8b70-c4a0a711ff47">Approved</K_UNICEFStatus><_dlc_DocId xmlns="6d073afc-325a-40aa-8ca5-093327bee0ce">K6SJJ6KFD6K2-266479262-283</_dlc_DocId><K_UNICEFApprovedBy xmlns="65182ab8-747e-4d60-8b70-c4a0a711ff47"><UserInfo><DisplayName>Poornima Ravi Shankar</DisplayName><AccountId>19</AccountId><AccountType/></UserInfo></K_UNICEFApprovedBy><ContentLanguage xmlns="ca283e0b-db31-4043-a2ef-b80661bf084a">English</ContentLanguage><TaxKeywordTaxHTField xmlns="6d073afc-325a-40aa-8ca5-093327bee0ce"><Terms xmlns="http://schemas.microsoft.com/office/infopath/2007/PartnerControls"></Terms></TaxKeywordTaxHTField><j048a4f9aaad4a8990a1d5e5f53cb451 xmlns="6d073afc-325a-40aa-8ca5-093327bee0ce"><Terms xmlns="http://schemas.microsoft.com/office/infopath/2007/PartnerControls"></Terms></j048a4f9aaad4a8990a1d5e5f53cb451><ContentStatus xmlns="ca283e0b-db31-4043-a2ef-b80661bf084a">­</ContentStatus><_dlc_DocIdUrl xmlns="6d073afc-325a-40aa-8ca5-093327bee0ce"><Url>https://unicef.sharepoint.com/teams/PD-AMRDiagnostics/_layouts/15/DocIdRedir.aspx?ID=K6SJJ6KFD6K2-266479262-283</Url><Description>K6SJJ6KFD6K2-266479262-283</Description></_dlc_DocIdUrl><IsK_UNICEFApproved xmlns="65182ab8-747e-4d60-8b70-c4a0a711ff47">true</IsK_UNICEFApproved><ga975397408f43e4b84ec8e5a598e523 xmlns="6d073afc-325a-40aa-8ca5-093327bee0ce"><Terms xmlns="http://schemas.microsoft.com/office/infopath/2007/PartnerControls"><TermInfo xmlns="http://schemas.microsoft.com/office/infopath/2007/PartnerControls"><TermName xmlns="http://schemas.microsoft.com/office/infopath/2007/PartnerControls">Programme Division-456D</TermName><TermId xmlns="http://schemas.microsoft.com/office/infopath/2007/PartnerControls">b599cc08-53d0-4ecf-afce-40bdcdf910e2</TermId></TermInfo></Terms></ga975397408f43e4b84ec8e5a598e523><lcf76f155ced4ddcb4097134ff3c332f xmlns="5fb256f3-6233-433a-8366-f24d9efb8dd0"><Terms xmlns="http://schemas.microsoft.com/office/infopath/2007/PartnerControls"></Terms></lcf76f155ced4ddcb4097134ff3c332f><TaxCatchAll xmlns="6d073afc-325a-40aa-8ca5-093327bee0ce"><Value>14</Value></TaxCatchAll><j169e817e0ee4eb8974e6fc4a2762909 xmlns="6d073afc-325a-40aa-8ca5-093327bee0ce"><Terms xmlns="http://schemas.microsoft.com/office/infopath/2007/PartnerControls"></Terms></j169e817e0ee4eb8974e6fc4a2762909><IconOverlay xmlns="http://schemas.microsoft.com/sharepoint/v4">|pptx|lockoverlay.png</IconOverlay><_vti_ItemDeclaredRecord xmlns="http://schemas.microsoft.com/sharepoint/v3">2024-04-25T14:36:20+00:00</_vti_ItemDeclaredRecord><_vti_ItemHoldRecordStatus xmlns="http://schemas.microsoft.com/sharepoint/v3">273</_vti_ItemHoldRecordStatus></documentManagement></p:properties>
</file>

<file path=customXml/item4.xml><?xml version="1.0" encoding="utf-8"?><ct:contentTypeSchema ct:_="" ma:_="" ma:contentTypeName="UNICEF Document" ma:contentTypeID="0x0101009BA85F8052A6DA4FA3E31FF9F74C697000BF55A68919E6C048973B20742818996D" ma:contentTypeVersion="29" ma:contentTypeDescription="Create a new document." ma:contentTypeScope="" ma:versionID="ac42091db7b92dbf9292d1d43df8f046" xmlns:ct="http://schemas.microsoft.com/office/2006/metadata/contentType" xmlns:ma="http://schemas.microsoft.com/office/2006/metadata/properties/metaAttributes">
<xsd:schema targetNamespace="http://schemas.microsoft.com/office/2006/metadata/properties" ma:root="true" ma:fieldsID="b1494cdc9494bb5a14c45bda7d9f89d4" ns1:_="" ns2:_="" ns3:_="" ns4:_="" ns5:_="" ns6:_="" ns7:_="" xmlns:xsd="http://www.w3.org/2001/XMLSchema" xmlns:xs="http://www.w3.org/2001/XMLSchema" xmlns:p="http://schemas.microsoft.com/office/2006/metadata/properties" xmlns:ns1="http://schemas.microsoft.com/sharepoint/v3" xmlns:ns2="ca283e0b-db31-4043-a2ef-b80661bf084a" xmlns:ns3="6d073afc-325a-40aa-8ca5-093327bee0ce" xmlns:ns4="http://schemas.microsoft.com/sharepoint/v4" xmlns:ns5="5fb256f3-6233-433a-8366-f24d9efb8dd0" xmlns:ns6="65182ab8-747e-4d60-8b70-c4a0a711ff47" xmlns:ns7="65182ab8-747e-4d 60-8b70-c4a0a711ff47">
<xsd:import namespace="http://schemas.microsoft.com/sharepoint/v3"/>
<xsd:import namespace="ca283e0b-db31-4043-a2ef-b80661bf084a"/>
<xsd:import namespace="6d073afc-325a-40aa-8ca5-093327bee0ce"/>
<xsd:import namespace="http://schemas.microsoft.com/sharepoint/v4"/>
<xsd:import namespace="5fb256f3-6233-433a-8366-f24d9efb8dd0"/>
<xsd:import namespace="65182ab8-747e-4d60-8b70-c4a0a711ff47"/>
<xsd:import namespace="65182ab8-747e-4d 60-8b70-c4a0a711ff47"/>
<xsd:element name="properties">
<xsd:complexType>
<xsd:sequence>
<xsd:element name="documentManagement">
<xsd:complexType>
<xsd:all>
<xsd:element ref="ns2:ContentLanguage" minOccurs="0"/>
<xsd:element ref="ns2:ContentStatus" minOccurs="0"/>
<xsd:element ref="ns3:h6a71f3e574e4344bc34f3fc9dd20054" minOccurs="0"/>
<xsd:element ref="ns3:_dlc_DocId" minOccurs="0"/>
<xsd:element ref="ns3:_dlc_DocIdUrl" minOccurs="0"/>
<xsd:element ref="ns3:ga975397408f43e4b84ec8e5a598e523" minOccurs="0"/>
<xsd:element ref="ns3:_dlc_DocIdPersistId" minOccurs="0"/>
<xsd:element ref="ns3:mda26ace941f4791a7314a339fee829c" minOccurs="0"/>
<xsd:element ref="ns3:j169e817e0ee4eb8974e6fc4a2762909" minOccurs="0"/>
<xsd:element ref="ns3:TaxCatchAll" minOccurs="0"/>
<xsd:element ref="ns3:j048a4f9aaad4a8990a1d5e5f53cb451" minOccurs="0"/>
<xsd:element ref="ns3:TaxCatchAllLabel" minOccurs="0"/>
<xsd:element ref="ns3:TaxKeywordTaxHTField" minOccurs="0"/>
<xsd:element ref="ns4:IconOverlay" minOccurs="0"/>
<xsd:element ref="ns1:_vti_ItemDeclaredRecord" minOccurs="0"/>
<xsd:element ref="ns1:_vti_ItemHoldRecordStatus" minOccurs="0"/>
<xsd:element ref="ns5:MediaServiceMetadata" minOccurs="0"/>
<xsd:element ref="ns5:MediaServiceFastMetadata" minOccurs="0"/>
<xsd:element ref="ns5:MediaServiceObjectDetectorVersions" minOccurs="0"/>
<xsd:element ref="ns5:MediaServiceDateTaken" minOccurs="0"/>
<xsd:element ref="ns5:MediaServiceGenerationTime" minOccurs="0"/>
<xsd:element ref="ns5:MediaServiceEventHashCode" minOccurs="0"/>
<xsd:element ref="ns5:MediaLengthInSeconds" minOccurs="0"/>
<xsd:element ref="ns5:lcf76f155ced4ddcb4097134ff3c332f" minOccurs="0"/>
<xsd:element ref="ns5:MediaServiceOCR" minOccurs="0"/>
<xsd:element ref="ns3:SharedWithUsers" minOccurs="0"/>
<xsd:element ref="ns3:SharedWithDetails" minOccurs="0"/>
<xsd:element ref="ns6:IsK_UNICEFApproved" minOccurs="0"/>
<xsd:element ref="ns6:K_UNICEFApprovedBy" minOccurs="0"/>
<xsd:element ref="ns6:K_UNICEFComments" minOccurs="0"/>
<xsd:element ref="ns6:K_UNICEFRequestedBy" minOccurs="0"/>
<xsd:element ref="ns7:K_UNICEFStatus" minOccurs="0"/>
<xsd:element ref="ns5:MediaServiceSearchProperties" minOccurs="0"/>
</xsd:all>
</xsd:complexType>
</xsd:element>
</xsd:sequence>
</xsd:complexType>
</xsd:element>
</xsd:schema>
<xsd:schema targetNamespace="http://schemas.microsoft.com/sharepoint/v3" elementFormDefault="qualified" xmlns:xsd="http://www.w3.org/2001/XMLSchema" xmlns:xs="http://www.w3.org/2001/XMLSchema" xmlns:dms="http://schemas.microsoft.com/office/2006/documentManagement/types" xmlns:pc="http://schemas.microsoft.com/office/infopath/2007/PartnerControls">
<xsd:import namespace="http://schemas.microsoft.com/office/2006/documentManagement/types"/>
<xsd:import namespace="http://schemas.microsoft.com/office/infopath/2007/PartnerControls"/>
<xsd:element name="_vti_ItemDeclaredRecord" ma:index="28" nillable="true" ma:displayName="Declared Record" ma:hidden="true" ma:internalName="_vti_ItemDeclaredRecord" ma:readOnly="true">
<xsd:simpleType>
<xsd:restriction base="dms:DateTime"/>
</xsd:simpleType>
</xsd:element>
<xsd:element name="_vti_ItemHoldRecordStatus" ma:index="29" nillable="true" ma:displayName="Hold and Record Status" ma:decimals="0" ma:description="" ma:hidden="true" ma:indexed="true" ma:internalName="_vti_ItemHoldRecordStatus" ma:readOnly="true">
<xsd:simpleType>
<xsd:restriction base="dms:Unknown"/>
</xsd:simpleType>
</xsd:element>
</xsd:schema>
<xsd:schema targetNamespace="ca283e0b-db31-4043-a2ef-b80661bf084a" elementFormDefault="qualified" xmlns:xsd="http://www.w3.org/2001/XMLSchema" xmlns:xs="http://www.w3.org/2001/XMLSchema" xmlns:dms="http://schemas.microsoft.com/office/2006/documentManagement/types" xmlns:pc="http://schemas.microsoft.com/office/infopath/2007/PartnerControls">
<xsd:import namespace="http://schemas.microsoft.com/office/2006/documentManagement/types"/>
<xsd:import namespace="http://schemas.microsoft.com/office/infopath/2007/PartnerControls"/>
<xsd:element name="ContentLanguage" ma:index="3" nillable="true" ma:displayName="Content Language *" ma:default="English" ma:format="RadioButtons" ma:indexed="true" ma:internalName="ContentLanguage">
<xsd:simpleType>
<xsd:restriction base="dms:Choice">
<xsd:enumeration value="English"/>
<xsd:enumeration value="French"/>
<xsd:enumeration value="Spanish"/>
<xsd:enumeration value="Russian"/>
<xsd:enumeration value="Chinese"/>
<xsd:enumeration value="Arabic"/>
<xsd:enumeration value="other"/>
</xsd:restriction>
</xsd:simpleType>
</xsd:element>
<xsd:element name="ContentStatus" ma:index="11" nillable="true" ma:displayName="Content Status" ma:default="­" ma:description="Optional column to indicate document status: draft, final or no status." ma:format="RadioButtons" ma:internalName="ContentStatus">
<xsd:simpleType>
<xsd:restriction base="dms:Choice">
<xsd:enumeration value="­"/>
<xsd:enumeration value="Draft"/>
<xsd:enumeration value="Final"/>
</xsd:restriction>
</xsd:simpleType>
</xsd:element>
</xsd:schema>
<xsd:schema targetNamespace="6d073afc-325a-40aa-8ca5-093327bee0ce" elementFormDefault="qualified" xmlns:xsd="http://www.w3.org/2001/XMLSchema" xmlns:xs="http://www.w3.org/2001/XMLSchema" xmlns:dms="http://schemas.microsoft.com/office/2006/documentManagement/types" xmlns:pc="http://schemas.microsoft.com/office/infopath/2007/PartnerControls">
<xsd:import namespace="http://schemas.microsoft.com/office/2006/documentManagement/types"/>
<xsd:import namespace="http://schemas.microsoft.com/office/infopath/2007/PartnerControls"/>
<xsd:element name="h6a71f3e574e4344bc34f3fc9dd20054" ma:index="15" nillable="true" ma:taxonomy="true" ma:internalName="h6a71f3e574e4344bc34f3fc9dd20054" ma:taxonomyFieldName="Topic" ma:displayName="Topic *" ma:default="" ma:fieldId="{16a71f3e-574e-4344-bc34-f3fc9dd20054}" ma:taxonomyMulti="true" ma:sspId="73f51738-d318-4883-9d64-4f0bd0ccc55e" ma:termSetId="9561e0e6-71cf-4f3c-87c3-08a6b5d907e8" ma:anchorId="00000000-0000-0000-0000-000000000000" ma:open="false" ma:isKeyword="false">
<xsd:complexType>
<xsd:sequence>
<xsd:element ref="pc:Terms" minOccurs="0" maxOccurs="1"></xsd:element>
</xsd:sequence>
</xsd:complexType>
</xsd:element>
<xsd:element name="_dlc_DocId" ma:index="16" nillable="true" ma:displayName="Document ID Value" ma:description="The value of the document ID assigned to this item." ma:indexed="true" ma:internalName="_dlc_DocId" ma:readOnly="true">
<xsd:simpleType>
<xsd:restriction base="dms:Text"/>
</xsd:simpleType>
</xsd:element>
<xsd:element name="_dlc_DocIdUrl" ma:index="1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ga975397408f43e4b84ec8e5a598e523" ma:index="18" nillable="true" ma:taxonomy="true" ma:internalName="ga975397408f43e4b84ec8e5a598e523" ma:taxonomyFieldName="OfficeDivision" ma:displayName="Office/Division *" ma:default="1033;#Programme Division-456D|b599cc08-53d0-4ecf-afce-40bdcdf910e2" ma:fieldId="{0a975397-408f-43e4-b84e-c8e5a598e523}" ma:sspId="73f51738-d318-4883-9d64-4f0bd0ccc55e" ma:termSetId="1761a25e-44f4-4213-964a-f96c515e12cb" ma:anchorId="00000000-0000-0000-0000-000000000000" ma:open="false" ma:isKeyword="false">
<xsd:complexType>
<xsd:sequence>
<xsd:element ref="pc:Terms" minOccurs="0" maxOccurs="1"></xsd:element>
</xsd:sequence>
</xsd:complexType>
</xsd:element>
<xsd:element name="_dlc_DocIdPersistId" ma:index="19" nillable="true" ma:displayName="Persist ID" ma:description="Keep ID on add." ma:hidden="true" ma:internalName="_dlc_DocIdPersistId" ma:readOnly="true">
<xsd:simpleType>
<xsd:restriction base="dms:Boolean"/>
</xsd:simpleType>
</xsd:element>
<xsd:element name="mda26ace941f4791a7314a339fee829c" ma:index="20" nillable="true" ma:taxonomy="true" ma:internalName="mda26ace941f4791a7314a339fee829c" ma:taxonomyFieldName="DocumentType" ma:displayName="Document Type *" ma:indexed="true" ma:default="" ma:fieldId="{6da26ace-941f-4791-a731-4a339fee829c}" ma:sspId="73f51738-d318-4883-9d64-4f0bd0ccc55e" ma:termSetId="f93b6877-8902-4378-8587-5ec85f36ead9" ma:anchorId="00000000-0000-0000-0000-000000000000" ma:open="false" ma:isKeyword="false">
<xsd:complexType>
<xsd:sequence>
<xsd:element ref="pc:Terms" minOccurs="0" maxOccurs="1"></xsd:element>
</xsd:sequence>
</xsd:complexType>
</xsd:element>
<xsd:element name="j169e817e0ee4eb8974e6fc4a2762909" ma:index="21" nillable="true" ma:taxonomy="true" ma:internalName="j169e817e0ee4eb8974e6fc4a2762909" ma:taxonomyFieldName="CriticalForLongTermRetention" ma:displayName="Critical for long-term retention?" ma:default="" ma:fieldId="{3169e817-e0ee-4eb8-974e-6fc4a2762909}" ma:sspId="73f51738-d318-4883-9d64-4f0bd0ccc55e" ma:termSetId="59f85175-3dbf-4592-9c1d-453af9da4e8b" ma:anchorId="00000000-0000-0000-0000-000000000000" ma:open="false" ma:isKeyword="false">
<xsd:complexType>
<xsd:sequence>
<xsd:element ref="pc:Terms" minOccurs="0" maxOccurs="1"></xsd:element>
</xsd:sequence>
</xsd:complexType>
</xsd:element>
<xsd:element name="TaxCatchAll" ma:index="22" nillable="true" ma:displayName="Taxonomy Catch All Column" ma:hidden="true" ma:list="{374c005a-750c-4ebe-8837-f3dea3d343c5}" ma:internalName="TaxCatchAll" ma:showField="CatchAllData" ma:web="6d073afc-325a-40aa-8ca5-093327bee0ce">
<xsd:complexType>
<xsd:complexContent>
<xsd:extension base="dms:MultiChoiceLookup">
<xsd:sequence>
<xsd:element name="Value" type="dms:Lookup" maxOccurs="unbounded" minOccurs="0" nillable="true"/>
</xsd:sequence>
</xsd:extension>
</xsd:complexContent>
</xsd:complexType>
</xsd:element>
<xsd:element name="j048a4f9aaad4a8990a1d5e5f53cb451" ma:index="23" nillable="true" ma:taxonomy="true" ma:internalName="j048a4f9aaad4a8990a1d5e5f53cb451" ma:taxonomyFieldName="SystemDTAC" ma:displayName="System-DT-AC" ma:default="" ma:fieldId="{3048a4f9-aaad-4a89-90a1-d5e5f53cb451}" ma:sspId="73f51738-d318-4883-9d64-4f0bd0ccc55e" ma:termSetId="1e3381f3-a35f-499a-9a3c-017e5423e02a" ma:anchorId="00000000-0000-0000-0000-000000000000" ma:open="false" ma:isKeyword="false">
<xsd:complexType>
<xsd:sequence>
<xsd:element ref="pc:Terms" minOccurs="0" maxOccurs="1"></xsd:element>
</xsd:sequence>
</xsd:complexType>
</xsd:element>
<xsd:element name="TaxCatchAllLabel" ma:index="24" nillable="true" ma:displayName="Taxonomy Catch All Column1" ma:hidden="true" ma:list="{374c005a-750c-4ebe-8837-f3dea3d343c5}" ma:internalName="TaxCatchAllLabel" ma:readOnly="true" ma:showField="CatchAllDataLabel" ma:web="6d073afc-325a-40aa-8ca5-093327bee0ce">
<xsd:complexType>
<xsd:complexContent>
<xsd:extension base="dms:MultiChoiceLookup">
<xsd:sequence>
<xsd:element name="Value" type="dms:Lookup" maxOccurs="unbounded" minOccurs="0" nillable="true"/>
</xsd:sequence>
</xsd:extension>
</xsd:complexContent>
</xsd:complexType>
</xsd:element>
<xsd:element name="TaxKeywordTaxHTField" ma:index="25" nillable="true" ma:taxonomy="true" ma:internalName="TaxKeywordTaxHTField" ma:taxonomyFieldName="TaxKeyword" ma:displayName="Enterprise Keywords" ma:fieldId="{23f27201-bee3-471e-b2e7-b64fd8b7ca38}" ma:taxonomyMulti="true" ma:sspId="73f51738-d318-4883-9d64-4f0bd0ccc55e" ma:termSetId="00000000-0000-0000-0000-000000000000" ma:anchorId="00000000-0000-0000-0000-000000000000" ma:open="true" ma:isKeyword="true">
<xsd:complexType>
<xsd:sequence>
<xsd:element ref="pc:Terms" minOccurs="0" maxOccurs="1"></xsd:element>
</xsd:sequence>
</xsd:complexType>
</xsd:element>
<xsd:element name="SharedWithUsers" ma:index="4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41" nillable="true" ma:displayName="Shared With Details" ma:internalName="SharedWithDetails" ma:readOnly="true">
<xsd:simpleType>
<xsd:restriction base="dms:Note">
<xsd:maxLength value="255"/>
</xsd:restriction>
</xsd:simpleType>
</xsd:element>
</xsd:schema>
<xsd:schema targetNamespace="http://schemas.microsoft.com/sharepoint/v4" elementFormDefault="qualified" xmlns:xsd="http://www.w3.org/2001/XMLSchema" xmlns:xs="http://www.w3.org/2001/XMLSchema" xmlns:dms="http://schemas.microsoft.com/office/2006/documentManagement/types" xmlns:pc="http://schemas.microsoft.com/office/infopath/2007/PartnerControls">
<xsd:import namespace="http://schemas.microsoft.com/office/2006/documentManagement/types"/>
<xsd:import namespace="http://schemas.microsoft.com/office/infopath/2007/PartnerControls"/>
<xsd:element name="IconOverlay" ma:index="27" nillable="true" ma:displayName="IconOverlay" ma:hidden="true" ma:internalName="IconOverlay">
<xsd:simpleType>
<xsd:restriction base="dms:Text"/>
</xsd:simpleType>
</xsd:element>
</xsd:schema>
<xsd:schema targetNamespace="5fb256f3-6233-433a-8366-f24d9efb8dd0" elementFormDefault="qualified" xmlns:xsd="http://www.w3.org/2001/XMLSchema" xmlns:xs="http://www.w3.org/2001/XMLSchema" xmlns:dms="http://schemas.microsoft.com/office/2006/documentManagement/types" xmlns:pc="http://schemas.microsoft.com/office/infopath/2007/PartnerControls">
<xsd:import namespace="http://schemas.microsoft.com/office/2006/documentManagement/types"/>
<xsd:import namespace="http://schemas.microsoft.com/office/infopath/2007/PartnerControls"/>
<xsd:element name="MediaServiceMetadata" ma:index="30" nillable="true" ma:displayName="MediaServiceMetadata" ma:hidden="true" ma:internalName="MediaServiceMetadata" ma:readOnly="true">
<xsd:simpleType>
<xsd:restriction base="dms:Note"/>
</xsd:simpleType>
</xsd:element>
<xsd:element name="MediaServiceFastMetadata" ma:index="31" nillable="true" ma:displayName="MediaServiceFastMetadata" ma:hidden="true" ma:internalName="MediaServiceFastMetadata" ma:readOnly="true">
<xsd:simpleType>
<xsd:restriction base="dms:Note"/>
</xsd:simple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element name="MediaServiceDateTaken" ma:index="33" nillable="true" ma:displayName="MediaServiceDateTaken" ma:hidden="true" ma:indexed="true" ma:internalName="MediaServiceDateTaken" ma:readOnly="true">
<xsd:simpleType>
<xsd:restriction base="dms:Text"/>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element name="MediaLengthInSeconds" ma:index="36" nillable="true" ma:displayName="MediaLengthInSeconds" ma:hidden="true" ma:internalName="MediaLengthInSeconds" ma:readOnly="true">
<xsd:simpleType>
<xsd:restriction base="dms:Unknown"/>
</xsd:simpleType>
</xsd:element>
<xsd:element name="lcf76f155ced4ddcb4097134ff3c332f" ma:index="38" nillable="true" ma:taxonomy="true" ma:internalName="lcf76f155ced4ddcb4097134ff3c332f" ma:taxonomyFieldName="MediaServiceImageTags" ma:displayName="Image Tags" ma:readOnly="false" ma:fieldId="{5cf76f15-5ced-4ddc-b409-7134ff3c332f}" ma:taxonomyMulti="true" ma:sspId="73f51738-d318-4883-9d64-4f0bd0ccc55e" ma:termSetId="09814cd3-568e-fe90-9814-8d621ff8fb84" ma:anchorId="fba54fb3-c3e1-fe81-a776-ca4b69148c4d" ma:open="true" ma:isKeyword="false">
<xsd:complexType>
<xsd:sequence>
<xsd:element ref="pc:Terms" minOccurs="0" maxOccurs="1"></xsd:element>
</xsd:sequence>
</xsd:complexType>
</xsd:element>
<xsd:element name="MediaServiceOCR" ma:index="39" nillable="true" ma:displayName="Extracted Text" ma:internalName="MediaServiceOCR" ma:readOnly="true">
<xsd:simpleType>
<xsd:restriction base="dms:Note">
<xsd:maxLength value="255"/>
</xsd:restriction>
</xsd:simpleType>
</xsd:element>
<xsd:element name="MediaServiceSearchProperties" ma:index="47" nillable="true" ma:displayName="MediaServiceSearchProperties" ma:hidden="true" ma:internalName="MediaServiceSearchProperties" ma:readOnly="true">
<xsd:simpleType>
<xsd:restriction base="dms:Note"/>
</xsd:simpleType>
</xsd:element>
</xsd:schema>
<xsd:schema targetNamespace="65182ab8-747e-4d60-8b70-c4a0a711ff47" elementFormDefault="qualified" xmlns:xsd="http://www.w3.org/2001/XMLSchema" xmlns:xs="http://www.w3.org/2001/XMLSchema" xmlns:dms="http://schemas.microsoft.com/office/2006/documentManagement/types" xmlns:pc="http://schemas.microsoft.com/office/infopath/2007/PartnerControls">
<xsd:import namespace="http://schemas.microsoft.com/office/2006/documentManagement/types"/>
<xsd:import namespace="http://schemas.microsoft.com/office/infopath/2007/PartnerControls"/>
<xsd:element name="IsK_UNICEFApproved" ma:index="42" nillable="true" ma:displayName="Is K_UNICEF Approved" ma:default="FALSE" ma:internalName="IsK_UNICEFApproved">
<xsd:simpleType>
<xsd:restriction base="dms:Boolean"/>
</xsd:simpleType>
</xsd:element>
<xsd:element name="K_UNICEFApprovedBy" ma:index="43" nillable="true" ma:displayName="K_UNICEF Approved By" ma:list="UserInfo" ma:SharePointGroup="0" ma:internalName="K_UNICEFApprovedBy"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K_UNICEFComments" ma:index="44" nillable="true" ma:displayName="K_UNICEF Comments" ma:internalName="K_UNICEFComments">
<xsd:simpleType>
<xsd:restriction base="dms:Note">
<xsd:maxLength value="255"/>
</xsd:restriction>
</xsd:simpleType>
</xsd:element>
<xsd:element name="K_UNICEFRequestedBy" ma:index="45" nillable="true" ma:displayName="K_UNICEF Requested By" ma:list="UserInfo" ma:SharePointGroup="0" ma:internalName="K_UNICEFRequestedBy"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targetNamespace="65182ab8-747e-4d 60-8b70-c4a0a711ff47" elementFormDefault="qualified" xmlns:xsd="http://www.w3.org/2001/XMLSchema" xmlns:xs="http://www.w3.org/2001/XMLSchema" xmlns:dms="http://schemas.microsoft.com/office/2006/documentManagement/types" xmlns:pc="http://schemas.microsoft.com/office/infopath/2007/PartnerControls">
<xsd:import namespace="http://schemas.microsoft.com/office/2006/documentManagement/types"/>
<xsd:import namespace="http://schemas.microsoft.com/office/infopath/2007/PartnerControls"/>
<xsd:element name="K_UNICEFStatus" ma:index="46" nillable="true" ma:displayName="K_UNICEF Status" ma:format="Dropdown" ma:internalName="K_UNICEFStatus">
<xsd:simpleType>
<xsd:restriction base="dms:Choice">
<xsd:enumeration value="In Progress"/>
<xsd:enumeration value="Approved"/>
<xsd:enumeration value="Rejected"/>
<xsd:enumeration value="Unpublished"/>
</xsd:restriction>
</xsd:simpleType>
</xsd:element>
</xsd:schema>
<xsd:schema targetNamespace="http://schemas.openxmlformats.org/package/2006/metadata/core-properties" elementFormDefault="qualified" attributeFormDefault="unqualified" blockDefault="#all" xmlns="http://schemas.openxmlformats.org/package/2006/metadata/core-properties" xmlns:xsd="http://www.w3.org/2001/XMLSchema" xmlns:xsi="http://www.w3.org/2001/XMLSchema-instance" xmlns:dc="http://purl.org/dc/elements/1.1/" xmlns:dcterms="http://purl.org/dc/terms/" xmlns:odoc="http://schemas.microsoft.com/internal/obd">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targetNamespace="http://schemas.microsoft.com/office/infopath/2007/PartnerControls" elementFormDefault="qualified" attributeFormDefault="unqualified" xmlns:pc="http://schemas.microsoft.com/office/infopath/2007/PartnerControls" xmlns:xs="http://www.w3.org/2001/XMLSchema">
<xs:element name="Person">
<xs:complexType>
<xs:sequence>
<xs:element ref="pc:DisplayName" minOccurs="0"></xs:element>
<xs:element ref="pc:AccountId" minOccurs="0"></xs:element>
<xs:element ref="pc:AccountType" minOccurs="0"></xs:element>
</xs:sequence>
</xs:complexType>
</xs:element>
<xs:element name="DisplayName" type="xs:string"></xs:element>
<xs:element name="AccountId" type="xs:string"></xs:element>
<xs:element name="AccountType" type="xs:string"></xs:element>
<xs:element name="BDCAssociatedEntity">
<xs:complexType>
<xs:sequence>
<xs:element ref="pc:BDCEntity" minOccurs="0" maxOccurs="unbounded"></xs:element>
</xs:sequence>
<xs:attribute ref="pc:EntityNamespace"></xs:attribute>
<xs:attribute ref="pc:EntityName"></xs:attribute>
<xs:attribute ref="pc:SystemInstanceName"></xs:attribute>
<xs:attribute ref="pc:AssociationName"></xs:attribute>
</xs:complexType>
</xs:element>
<xs:attribute name="EntityNamespace" type="xs:string"></xs:attribute>
<xs:attribute name="EntityName" type="xs:string"></xs:attribute>
<xs:attribute name="SystemInstanceName" type="xs:string"></xs:attribute>
<xs:attribute name="AssociationName" type="xs:string"></xs:attribute>
<xs:element name="BDCEntity">
<xs:complexType>
<xs:sequence>
<xs:element ref="pc:EntityDisplayName" minOccurs="0"></xs:element>
<xs:element ref="pc:EntityInstanceReference" minOccurs="0"></xs:element>
<xs:element ref="pc:EntityId1" minOccurs="0"></xs:element>
<xs:element ref="pc:EntityId2" minOccurs="0"></xs:element>
<xs:element ref="pc:EntityId3" minOccurs="0"></xs:element>
<xs:element ref="pc:EntityId4" minOccurs="0"></xs:element>
<xs:element ref="pc:EntityId5" minOccurs="0"></xs:element>
</xs:sequence>
</xs:complexType>
</xs:element>
<xs:element name="EntityDisplayName" type="xs:string"></xs:element>
<xs:element name="EntityInstanceReference" type="xs:string"></xs:element>
<xs:element name="EntityId1" type="xs:string"></xs:element>
<xs:element name="EntityId2" type="xs:string"></xs:element>
<xs:element name="EntityId3" type="xs:string"></xs:element>
<xs:element name="EntityId4" type="xs:string"></xs:element>
<xs:element name="EntityId5" type="xs:string"></xs:element>
<xs:element name="Terms">
<xs:complexType>
<xs:sequence>
<xs:element ref="pc:TermInfo" minOccurs="0" maxOccurs="unbounded"></xs:element>
</xs:sequence>
</xs:complexType>
</xs:element>
<xs:element name="TermInfo">
<xs:complexType>
<xs:sequence>
<xs:element ref="pc:TermName" minOccurs="0"></xs:element>
<xs:element ref="pc:TermId" minOccurs="0"></xs:element>
</xs:sequence>
</xs:complexType>
</xs:element>
<xs:element name="TermName" type="xs:string"></xs:element>
<xs:element name="TermId" type="xs:string"></xs:element>
</xs:schema>
</ct:contentTypeSchema>
</file>

<file path=customXml/itemProps1.xml><?xml version="1.0" encoding="utf-8"?>
<ds:datastoreItem xmlns:ds="http://schemas.openxmlformats.org/officeDocument/2006/customXml" ds:itemID="{A862DBC7-4767-419C-8F11-5EE144A4E4BB}">
  <ds:schemaRefs>
    <ds:schemaRef ds:uri="http://schemas.microsoft.com/sharepoint/events"/>
  </ds:schemaRefs>
</ds:datastoreItem>
</file>

<file path=customXml/itemProps2.xml><?xml version="1.0" encoding="utf-8"?>
<ds:datastoreItem xmlns:ds="http://schemas.openxmlformats.org/officeDocument/2006/customXml" ds:itemID="{E96B7252-1D41-4476-A596-7E348F6E89D9}">
  <ds:schemaRefs>
    <ds:schemaRef ds:uri="http://schemas.microsoft.com/sharepoint/v3/contenttype/forms"/>
  </ds:schemaRefs>
</ds:datastoreItem>
</file>

<file path=customXml/itemProps3.xml><?xml version="1.0" encoding="utf-8"?>
<ds:datastoreItem xmlns:ds="http://schemas.openxmlformats.org/officeDocument/2006/customXml" ds:itemID="{46384856-A599-4FE6-8D97-48B2B835C3D6}">
  <ds:schemaRefs>
    <ds:schemaRef ds:uri="http://schemas.microsoft.com/office/2006/metadata/properties"/>
    <ds:schemaRef ds:uri="http://schemas.microsoft.com/office/infopath/2007/PartnerControls"/>
    <ds:schemaRef ds:uri="65182ab8-747e-4d60-8b70-c4a0a711ff47"/>
    <ds:schemaRef ds:uri="6d073afc-325a-40aa-8ca5-093327bee0ce"/>
    <ds:schemaRef ds:uri="65182ab8-747e-4d 60-8b70-c4a0a711ff47"/>
    <ds:schemaRef ds:uri="ca283e0b-db31-4043-a2ef-b80661bf084a"/>
    <ds:schemaRef ds:uri="5fb256f3-6233-433a-8366-f24d9efb8dd0"/>
    <ds:schemaRef ds:uri="http://schemas.microsoft.com/sharepoint/v4"/>
    <ds:schemaRef ds:uri="http://schemas.microsoft.com/sharepoint/v3"/>
  </ds:schemaRefs>
</ds:datastoreItem>
</file>

<file path=customXml/itemProps4.xml><?xml version="1.0" encoding="utf-8"?>
<ds:datastoreItem xmlns:ds="http://schemas.openxmlformats.org/officeDocument/2006/customXml" ds:itemID="{8D29558A-3175-421A-B31C-72295EB082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a283e0b-db31-4043-a2ef-b80661bf084a"/>
    <ds:schemaRef ds:uri="6d073afc-325a-40aa-8ca5-093327bee0ce"/>
    <ds:schemaRef ds:uri="http://schemas.microsoft.com/sharepoint/v4"/>
    <ds:schemaRef ds:uri="5fb256f3-6233-433a-8366-f24d9efb8dd0"/>
    <ds:schemaRef ds:uri="65182ab8-747e-4d60-8b70-c4a0a711ff47"/>
    <ds:schemaRef ds:uri="65182ab8-747e-4d 60-8b70-c4a0a711ff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155</TotalTime>
  <Words>16031</Words>
  <Application>Microsoft Office PowerPoint</Application>
  <PresentationFormat>On-screen Show (16:9)</PresentationFormat>
  <Paragraphs>987</Paragraphs>
  <Slides>92</Slides>
  <Notes>92</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92</vt:i4>
      </vt:variant>
    </vt:vector>
  </HeadingPairs>
  <TitlesOfParts>
    <vt:vector size="108" baseType="lpstr">
      <vt:lpstr>Nunito Black</vt:lpstr>
      <vt:lpstr>Nunito Light</vt:lpstr>
      <vt:lpstr>Arial</vt:lpstr>
      <vt:lpstr>Mulish SemiBold</vt:lpstr>
      <vt:lpstr>Mulish Black</vt:lpstr>
      <vt:lpstr>Mulish ExtraBold</vt:lpstr>
      <vt:lpstr>Mulish Light</vt:lpstr>
      <vt:lpstr>Calibri</vt:lpstr>
      <vt:lpstr>Nunito</vt:lpstr>
      <vt:lpstr>Poppins SemiBold</vt:lpstr>
      <vt:lpstr>Mulish Medium</vt:lpstr>
      <vt:lpstr>Mulish</vt:lpstr>
      <vt:lpstr>Poppins</vt:lpstr>
      <vt:lpstr>Simple Light</vt:lpstr>
      <vt:lpstr>Simple Light</vt:lpstr>
      <vt:lpstr>17T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Seungha Yu</dc:creator>
  <cp:lastModifiedBy>Seungha</cp:lastModifiedBy>
  <cp:revision>6</cp:revision>
  <dcterms:modified xsi:type="dcterms:W3CDTF">2024-04-24T12:41:16Z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SystemDTAC">
    <vt:lpwstr/>
  </property>
  <property fmtid="{D5CDD505-2E9C-101B-9397-08002B2CF9AE}" pid="4" name="Topic">
    <vt:lpwstr/>
  </property>
  <property fmtid="{D5CDD505-2E9C-101B-9397-08002B2CF9AE}" pid="5" name="MediaServiceImageTags">
    <vt:lpwstr/>
  </property>
  <property fmtid="{D5CDD505-2E9C-101B-9397-08002B2CF9AE}" pid="6" name="OfficeDivision">
    <vt:lpwstr>14;#Programme Division-456D|b599cc08-53d0-4ecf-afce-40bdcdf910e2</vt:lpwstr>
  </property>
  <property fmtid="{D5CDD505-2E9C-101B-9397-08002B2CF9AE}" pid="7" name="ContentTypeId">
    <vt:lpwstr>0x0101009BA85F8052A6DA4FA3E31FF9F74C697000BF55A68919E6C048973B20742818996D</vt:lpwstr>
  </property>
  <property fmtid="{D5CDD505-2E9C-101B-9397-08002B2CF9AE}" pid="8" name="_dlc_DocIdItemGuid">
    <vt:lpwstr>ff4ff8ab-cba4-4c37-b62c-b5320d7a432e</vt:lpwstr>
  </property>
  <property fmtid="{D5CDD505-2E9C-101B-9397-08002B2CF9AE}" pid="9" name="CriticalForLongTermRetention">
    <vt:lpwstr/>
  </property>
  <property fmtid="{D5CDD505-2E9C-101B-9397-08002B2CF9AE}" pid="10" name="DocumentType">
    <vt:lpwstr/>
  </property>
  <property fmtid="{D5CDD505-2E9C-101B-9397-08002B2CF9AE}" pid="11" name="ecm_ItemDeleteBlockHolders">
    <vt:lpwstr>ecm_InPlaceRecordLock</vt:lpwstr>
  </property>
  <property fmtid="{D5CDD505-2E9C-101B-9397-08002B2CF9AE}" pid="12" name="ecm_RecordRestrictions">
    <vt:lpwstr>BlockDelete, BlockEdit</vt:lpwstr>
  </property>
  <property fmtid="{D5CDD505-2E9C-101B-9397-08002B2CF9AE}" pid="13" name="ecm_ItemLockHolders">
    <vt:lpwstr>ecm_InPlaceRecordLock</vt:lpwstr>
  </property>
</Properties>
</file>