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0287000"/>
  <p:notesSz cx="6858000" cy="9144000"/>
  <p:embeddedFontLst>
    <p:embeddedFont>
      <p:font typeface="Mulish"/>
      <p:regular r:id="rId10"/>
      <p:bold r:id="rId11"/>
      <p:italic r:id="rId12"/>
      <p:boldItalic r:id="rId13"/>
    </p:embeddedFont>
    <p:embeddedFont>
      <p:font typeface="Mulish ExtraBold"/>
      <p:bold r:id="rId14"/>
      <p:boldItalic r:id="rId15"/>
    </p:embeddedFont>
    <p:embeddedFont>
      <p:font typeface="Mulish Black"/>
      <p:bold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  <p:guide pos="504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Mulish-boldItalic.fntdata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21" Type="http://schemas.openxmlformats.org/officeDocument/2006/relationships/customXml" Target="../customXml/item4.xml"/><Relationship Id="rId12" Type="http://schemas.openxmlformats.org/officeDocument/2006/relationships/font" Target="fonts/Mulish-italic.fntdata"/><Relationship Id="rId17" Type="http://schemas.openxmlformats.org/officeDocument/2006/relationships/font" Target="fonts/MulishBlack-bold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font" Target="fonts/MulishBlack-bold.fntdata"/><Relationship Id="rId20" Type="http://schemas.openxmlformats.org/officeDocument/2006/relationships/customXml" Target="../customXml/item3.xml"/><Relationship Id="rId11" Type="http://schemas.openxmlformats.org/officeDocument/2006/relationships/font" Target="fonts/Mulish-bold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font" Target="fonts/MulishExtraBold-boldItalic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Mulish-regular.fntdata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Mulish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f6b22fc79_1_16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f6b22fc79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f6b22fc79_1_24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f6b22fc79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f6b22fc79_1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f6b22fc7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9525" lIns="129525" spcFirstLastPara="1" rIns="129525" wrap="square" tIns="129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7850" y="2212338"/>
            <a:ext cx="1666875" cy="29813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733125" y="1856800"/>
            <a:ext cx="7377600" cy="40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81%</a:t>
            </a:r>
            <a:endParaRPr sz="25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9100" y="2436188"/>
            <a:ext cx="1733550" cy="3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12175" y="3241038"/>
            <a:ext cx="781050" cy="19526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45425" y="5676900"/>
            <a:ext cx="8412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Of people in LICs &amp; LMICs do not have access to testing (other than HIV and malaria). </a:t>
            </a:r>
            <a:r>
              <a:rPr lang="en" sz="24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Lancet, 2021</a:t>
            </a:r>
            <a:endParaRPr sz="24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830925" y="7364025"/>
            <a:ext cx="67575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7931E"/>
                </a:solidFill>
                <a:latin typeface="Mulish"/>
                <a:ea typeface="Mulish"/>
                <a:cs typeface="Mulish"/>
                <a:sym typeface="Mulish"/>
              </a:rPr>
              <a:t>Testing is an essential step </a:t>
            </a:r>
            <a:endParaRPr b="1" sz="4000">
              <a:solidFill>
                <a:srgbClr val="F7931E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7931E"/>
                </a:solidFill>
                <a:latin typeface="Mulish"/>
                <a:ea typeface="Mulish"/>
                <a:cs typeface="Mulish"/>
                <a:sym typeface="Mulish"/>
              </a:rPr>
              <a:t>towards universal health </a:t>
            </a:r>
            <a:endParaRPr b="1" sz="4000">
              <a:solidFill>
                <a:srgbClr val="F7931E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F7931E"/>
                </a:solidFill>
                <a:latin typeface="Mulish"/>
                <a:ea typeface="Mulish"/>
                <a:cs typeface="Mulish"/>
                <a:sym typeface="Mulish"/>
              </a:rPr>
              <a:t>coverage.</a:t>
            </a:r>
            <a:endParaRPr b="1" sz="4000">
              <a:solidFill>
                <a:srgbClr val="F7931E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608825" y="858375"/>
            <a:ext cx="67575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Without testing,</a:t>
            </a:r>
            <a:endParaRPr sz="48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quality healthcare</a:t>
            </a:r>
            <a:endParaRPr sz="48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for all is not possible.</a:t>
            </a:r>
            <a:endParaRPr sz="48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2872850" y="7471925"/>
            <a:ext cx="70158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1155CC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Testing generates data that empowers all levels of the health system to fulfill their priorities.</a:t>
            </a:r>
            <a:endParaRPr sz="3300">
              <a:solidFill>
                <a:srgbClr val="1155CC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00100" y="3050325"/>
            <a:ext cx="4438200" cy="5679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1998500" y="4275600"/>
            <a:ext cx="3947100" cy="5628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723900" y="1664700"/>
            <a:ext cx="8412900" cy="34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COVID-19 testing should</a:t>
            </a:r>
            <a:endParaRPr sz="40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be integrated into the</a:t>
            </a:r>
            <a:endParaRPr sz="40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standard of care, </a:t>
            </a:r>
            <a:r>
              <a:rPr lang="en" sz="40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such</a:t>
            </a:r>
            <a:endParaRPr sz="40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that the test is done</a:t>
            </a:r>
            <a:endParaRPr sz="40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as a </a:t>
            </a:r>
            <a:r>
              <a:rPr lang="en" sz="40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routine service.</a:t>
            </a:r>
            <a:endParaRPr sz="40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799400" y="5519600"/>
            <a:ext cx="3134400" cy="525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799400" y="5490600"/>
            <a:ext cx="3134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Mulish ExtraBold"/>
                <a:ea typeface="Mulish ExtraBold"/>
                <a:cs typeface="Mulish ExtraBold"/>
                <a:sym typeface="Mulish ExtraBold"/>
              </a:rPr>
              <a:t>Health Policymaker</a:t>
            </a:r>
            <a:endParaRPr sz="2400">
              <a:solidFill>
                <a:schemeClr val="lt1"/>
              </a:solidFill>
              <a:latin typeface="Mulish ExtraBold"/>
              <a:ea typeface="Mulish ExtraBold"/>
              <a:cs typeface="Mulish ExtraBold"/>
              <a:sym typeface="Mulish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lcf76f155ced4ddcb4097134ff3c332f xmlns="5fb256f3-6233-433a-8366-f24d9efb8dd0"><Terms xmlns="http://schemas.microsoft.com/office/infopath/2007/PartnerControls"></Terms></lcf76f155ced4ddcb4097134ff3c332f><TaxKeywordTaxHTField xmlns="6d073afc-325a-40aa-8ca5-093327bee0ce"><Terms xmlns="http://schemas.microsoft.com/office/infopath/2007/PartnerControls"></Terms></TaxKeywordTaxHTField><_dlc_DocId xmlns="6d073afc-325a-40aa-8ca5-093327bee0ce">K6SJJ6KFD6K2-266479262-116</_dlc_DocId><_dlc_DocIdUrl xmlns="6d073afc-325a-40aa-8ca5-093327bee0ce"><Url>https://unicef.sharepoint.com/teams/PD-AMRDiagnostics/_layouts/15/DocIdRedir.aspx?ID=K6SJJ6KFD6K2-266479262-116</Url><Description>K6SJJ6KFD6K2-266479262-116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_vti_ItemDeclaredRecord xmlns="http://schemas.microsoft.com/sharepoint/v3">2024-02-20T12:24:14+00:00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02B9C7BF-838A-48DD-96BB-0C74AD394C8F}"/>
</file>

<file path=customXml/itemProps2.xml><?xml version="1.0" encoding="utf-8"?>
<ds:datastoreItem xmlns:ds="http://schemas.openxmlformats.org/officeDocument/2006/customXml" ds:itemID="{88BA83B9-D76B-41B7-A620-7FC59C79AFC3}"/>
</file>

<file path=customXml/itemProps3.xml><?xml version="1.0" encoding="utf-8"?>
<ds:datastoreItem xmlns:ds="http://schemas.openxmlformats.org/officeDocument/2006/customXml" ds:itemID="{C4B497D1-CA68-492B-B750-D1ECCA52351C}"/>
</file>

<file path=customXml/itemProps4.xml><?xml version="1.0" encoding="utf-8"?>
<ds:datastoreItem xmlns:ds="http://schemas.openxmlformats.org/officeDocument/2006/customXml" ds:itemID="{F0BBFF5D-DDB5-4C0D-A45B-0BC4DCF1CF4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01b784dd-fb2a-405c-8998-a720a616bc69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