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10287000" cx="10287000"/>
  <p:notesSz cx="6858000" cy="9144000"/>
  <p:embeddedFontLst>
    <p:embeddedFont>
      <p:font typeface="Mulish"/>
      <p:regular r:id="rId40"/>
      <p:bold r:id="rId41"/>
      <p:italic r:id="rId42"/>
      <p:boldItalic r:id="rId43"/>
    </p:embeddedFont>
    <p:embeddedFont>
      <p:font typeface="Mulish ExtraBold"/>
      <p:bold r:id="rId44"/>
      <p:boldItalic r:id="rId45"/>
    </p:embeddedFont>
    <p:embeddedFont>
      <p:font typeface="Mulish SemiBold"/>
      <p:regular r:id="rId46"/>
      <p:bold r:id="rId47"/>
      <p:italic r:id="rId48"/>
      <p:boldItalic r:id="rId49"/>
    </p:embeddedFont>
    <p:embeddedFont>
      <p:font typeface="Mulish Black"/>
      <p:bold r:id="rId50"/>
      <p:boldItalic r:id="rId51"/>
    </p:embeddedFont>
    <p:embeddedFont>
      <p:font typeface="Poppins ExtraBold"/>
      <p:bold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747775"/>
          </p15:clr>
        </p15:guide>
        <p15:guide id="2" pos="32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324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4.xml"/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42" Type="http://schemas.openxmlformats.org/officeDocument/2006/relationships/font" Target="fonts/Mulish-italic.fntdata"/><Relationship Id="rId47" Type="http://schemas.openxmlformats.org/officeDocument/2006/relationships/font" Target="fonts/MulishSemiBold-bold.fntdata"/><Relationship Id="rId34" Type="http://schemas.openxmlformats.org/officeDocument/2006/relationships/slide" Target="slides/slide29.xml"/><Relationship Id="rId21" Type="http://schemas.openxmlformats.org/officeDocument/2006/relationships/slide" Target="slides/slide16.xml"/><Relationship Id="rId50" Type="http://schemas.openxmlformats.org/officeDocument/2006/relationships/font" Target="fonts/MulishBlack-bold.fntdata"/><Relationship Id="rId55" Type="http://schemas.openxmlformats.org/officeDocument/2006/relationships/customXml" Target="../customXml/item2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40" Type="http://schemas.openxmlformats.org/officeDocument/2006/relationships/font" Target="fonts/Mulish-regular.fntdata"/><Relationship Id="rId45" Type="http://schemas.openxmlformats.org/officeDocument/2006/relationships/font" Target="fonts/MulishExtraBold-boldItalic.fntdata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24" Type="http://schemas.openxmlformats.org/officeDocument/2006/relationships/slide" Target="slides/slide19.xml"/><Relationship Id="rId53" Type="http://schemas.openxmlformats.org/officeDocument/2006/relationships/font" Target="fonts/PoppinsExtraBold-boldItalic.fntdata"/><Relationship Id="rId11" Type="http://schemas.openxmlformats.org/officeDocument/2006/relationships/slide" Target="slides/slide6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43" Type="http://schemas.openxmlformats.org/officeDocument/2006/relationships/font" Target="fonts/Mulish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ulishSemiBold-italic.fntdata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14" Type="http://schemas.openxmlformats.org/officeDocument/2006/relationships/slide" Target="slides/slide9.xml"/><Relationship Id="rId56" Type="http://schemas.openxmlformats.org/officeDocument/2006/relationships/customXml" Target="../customXml/item3.xml"/><Relationship Id="rId8" Type="http://schemas.openxmlformats.org/officeDocument/2006/relationships/slide" Target="slides/slide3.xml"/><Relationship Id="rId51" Type="http://schemas.openxmlformats.org/officeDocument/2006/relationships/font" Target="fonts/MulishBlack-boldItalic.fntdata"/><Relationship Id="rId3" Type="http://schemas.openxmlformats.org/officeDocument/2006/relationships/presProps" Target="presProps.xml"/><Relationship Id="rId46" Type="http://schemas.openxmlformats.org/officeDocument/2006/relationships/font" Target="fonts/MulishSemiBold-regular.fntdata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5" Type="http://schemas.openxmlformats.org/officeDocument/2006/relationships/slide" Target="slides/slide2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41" Type="http://schemas.openxmlformats.org/officeDocument/2006/relationships/font" Target="fonts/Mulish-bold.fntdata"/><Relationship Id="rId20" Type="http://schemas.openxmlformats.org/officeDocument/2006/relationships/slide" Target="slides/slide15.xml"/><Relationship Id="rId54" Type="http://schemas.openxmlformats.org/officeDocument/2006/relationships/customXml" Target="../customXml/item1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49" Type="http://schemas.openxmlformats.org/officeDocument/2006/relationships/font" Target="fonts/MulishSemiBold-boldItalic.fntdata"/><Relationship Id="rId36" Type="http://schemas.openxmlformats.org/officeDocument/2006/relationships/slide" Target="slides/slide3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5" Type="http://schemas.openxmlformats.org/officeDocument/2006/relationships/slide" Target="slides/slide10.xml"/><Relationship Id="rId57" Type="http://schemas.openxmlformats.org/officeDocument/2006/relationships/customXml" Target="../customXml/item4.xml"/><Relationship Id="rId44" Type="http://schemas.openxmlformats.org/officeDocument/2006/relationships/font" Target="fonts/MulishExtraBold-bold.fntdata"/><Relationship Id="rId31" Type="http://schemas.openxmlformats.org/officeDocument/2006/relationships/slide" Target="slides/slide26.xml"/><Relationship Id="rId52" Type="http://schemas.openxmlformats.org/officeDocument/2006/relationships/font" Target="fonts/PoppinsExtraBold-bold.fntdata"/><Relationship Id="rId10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f481f0f30_0_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f481f0f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4cea207ae5_0_11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4cea207ae5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f714c4ccc_1_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4f714c4cc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f714c4ccc_1_6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4f714c4ccc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f714c4ccc_1_11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4f714c4ccc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f714c4ccc_1_16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f714c4ccc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f714c4ccc_1_21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4f714c4ccc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f714c4ccc_0_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4f714c4c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f714c4ccc_0_1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4f714c4cc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f714c4ccc_0_15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4f714c4cc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4cea207ae5_0_162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4cea207ae5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4f481f0f30_0_7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4f481f0f3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cea207ae5_0_281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4cea207ae5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f68b95987_0_6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4f68b9598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4cea207ae5_0_216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4cea207ae5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cea207ae5_0_221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4cea207ae5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4cea207ae5_0_226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4cea207ae5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cea207ae5_0_231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cea207ae5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cea207ae5_0_331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4cea207ae5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4cea207ae5_0_382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4cea207ae5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cea207ae5_0_388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4cea207ae5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4cea207ae5_0_448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4cea207ae5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f481f0f30_0_13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f481f0f3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cea207ae5_0_458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4cea207ae5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cea207ae5_0_453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4cea207ae5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cea207ae5_0_463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4cea207ae5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4cea207ae5_0_438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4cea207ae5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4cea207ae5_0_513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4cea207ae5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4f481f0f30_0_22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4f481f0f3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f481f0f30_0_29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4f481f0f3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4f481f0f30_0_36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4f481f0f3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f481f0f30_0_44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4f481f0f3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cea207ae5_0_97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4cea207ae5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cea207ae5_0_104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4cea207ae5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50663" y="2212250"/>
            <a:ext cx="9585600" cy="39270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50663" y="6304450"/>
            <a:ext cx="9585600" cy="26016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87350" lvl="0" marL="45720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indent="-355600" lvl="1" marL="9144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50663" y="4301700"/>
            <a:ext cx="9585600" cy="16836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50663" y="2304950"/>
            <a:ext cx="45000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436450" y="2304950"/>
            <a:ext cx="45000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50663" y="1111200"/>
            <a:ext cx="3159000" cy="15114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50663" y="2779200"/>
            <a:ext cx="3159000" cy="6358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51531" y="900300"/>
            <a:ext cx="7163700" cy="81816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250"/>
            <a:ext cx="51435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9525" lIns="129525" spcFirstLastPara="1" rIns="129525" wrap="square" tIns="12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8688" y="2466350"/>
            <a:ext cx="4550700" cy="29646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8688" y="5606150"/>
            <a:ext cx="4550700" cy="24702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556938" y="1448150"/>
            <a:ext cx="4316700" cy="7390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50663" y="8461150"/>
            <a:ext cx="6748800" cy="1210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873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1pPr>
            <a:lvl2pPr indent="-355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307773" cy="1030777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85800" y="893625"/>
            <a:ext cx="714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89250" y="741225"/>
            <a:ext cx="683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Testing matters </a:t>
            </a:r>
            <a:endParaRPr sz="480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because it saves lives!</a:t>
            </a:r>
            <a:endParaRPr sz="480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89250" y="2327325"/>
            <a:ext cx="6837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It ensures the health and </a:t>
            </a:r>
            <a:endParaRPr sz="33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well-being of your communities.</a:t>
            </a:r>
            <a:endParaRPr sz="33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7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723900" y="603700"/>
            <a:ext cx="75873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Testing first</a:t>
            </a:r>
            <a:endParaRPr sz="58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reduces the cost</a:t>
            </a:r>
            <a:endParaRPr sz="48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of care and health</a:t>
            </a:r>
            <a:endParaRPr sz="48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system spending.</a:t>
            </a:r>
            <a:endParaRPr sz="48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1083175" y="644350"/>
            <a:ext cx="6720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The quality of self-tests is</a:t>
            </a:r>
            <a:endParaRPr sz="36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regulated by international</a:t>
            </a:r>
            <a:endParaRPr sz="36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authorities.</a:t>
            </a:r>
            <a:endParaRPr sz="36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2632200" y="8001500"/>
            <a:ext cx="7272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Stringent regulatory authority (SRA) approved,</a:t>
            </a:r>
            <a:endParaRPr sz="24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quality-assured self-tests for COVID-19 meet</a:t>
            </a:r>
            <a:endParaRPr sz="24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global quality standards for self-use.</a:t>
            </a:r>
            <a:endParaRPr sz="24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867350" y="630050"/>
            <a:ext cx="62598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They include validated</a:t>
            </a:r>
            <a:endParaRPr sz="36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packaging and insert</a:t>
            </a:r>
            <a:endParaRPr sz="36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instructions to guide</a:t>
            </a:r>
            <a:endParaRPr sz="36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effective self-use.</a:t>
            </a:r>
            <a:endParaRPr sz="36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/>
        </p:nvSpPr>
        <p:spPr>
          <a:xfrm>
            <a:off x="867350" y="667400"/>
            <a:ext cx="64668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SRA approved self-use</a:t>
            </a:r>
            <a:endParaRPr sz="36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tests should be prioritized</a:t>
            </a:r>
            <a:endParaRPr sz="36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for local regulatory</a:t>
            </a:r>
            <a:endParaRPr sz="36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approval and access.</a:t>
            </a:r>
            <a:endParaRPr sz="36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 txBox="1"/>
          <p:nvPr/>
        </p:nvSpPr>
        <p:spPr>
          <a:xfrm>
            <a:off x="791150" y="667400"/>
            <a:ext cx="71874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1155CC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By prioritising testing,</a:t>
            </a:r>
            <a:endParaRPr sz="4500">
              <a:solidFill>
                <a:srgbClr val="1155CC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1155CC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you can strengthen</a:t>
            </a:r>
            <a:endParaRPr sz="4500">
              <a:solidFill>
                <a:srgbClr val="1155CC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1155CC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your health system.</a:t>
            </a:r>
            <a:endParaRPr sz="4500">
              <a:solidFill>
                <a:srgbClr val="1155CC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638750" y="667400"/>
            <a:ext cx="7187400" cy="26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7931E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Quality assured self-tests</a:t>
            </a:r>
            <a:endParaRPr sz="3600">
              <a:solidFill>
                <a:srgbClr val="F7931E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7931E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are reliable when users are</a:t>
            </a:r>
            <a:endParaRPr sz="3600">
              <a:solidFill>
                <a:srgbClr val="F7931E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7931E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able to follow instructions</a:t>
            </a:r>
            <a:endParaRPr sz="3600">
              <a:solidFill>
                <a:srgbClr val="F7931E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7931E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correctly.</a:t>
            </a:r>
            <a:endParaRPr sz="3600">
              <a:solidFill>
                <a:srgbClr val="F7931E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7850" y="2212338"/>
            <a:ext cx="1666875" cy="29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 txBox="1"/>
          <p:nvPr/>
        </p:nvSpPr>
        <p:spPr>
          <a:xfrm>
            <a:off x="1733125" y="1856800"/>
            <a:ext cx="73776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81%</a:t>
            </a:r>
            <a:endParaRPr sz="25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100" y="2436188"/>
            <a:ext cx="173355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12175" y="3241038"/>
            <a:ext cx="781050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/>
          <p:nvPr/>
        </p:nvSpPr>
        <p:spPr>
          <a:xfrm>
            <a:off x="545425" y="5676900"/>
            <a:ext cx="8412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Of people in LICs &amp; LMICs do not have access to testing (other than HIV and malaria). Lancet, 2021</a:t>
            </a:r>
            <a:endParaRPr b="1" sz="2400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2830925" y="7364025"/>
            <a:ext cx="6757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7931E"/>
                </a:solidFill>
                <a:latin typeface="Mulish"/>
                <a:ea typeface="Mulish"/>
                <a:cs typeface="Mulish"/>
                <a:sym typeface="Mulish"/>
              </a:rPr>
              <a:t>Testing is an essential step </a:t>
            </a:r>
            <a:endParaRPr b="1" sz="4000">
              <a:solidFill>
                <a:srgbClr val="F7931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7931E"/>
                </a:solidFill>
                <a:latin typeface="Mulish"/>
                <a:ea typeface="Mulish"/>
                <a:cs typeface="Mulish"/>
                <a:sym typeface="Mulish"/>
              </a:rPr>
              <a:t>towards universal health </a:t>
            </a:r>
            <a:endParaRPr b="1" sz="4000">
              <a:solidFill>
                <a:srgbClr val="F7931E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7931E"/>
                </a:solidFill>
                <a:latin typeface="Mulish"/>
                <a:ea typeface="Mulish"/>
                <a:cs typeface="Mulish"/>
                <a:sym typeface="Mulish"/>
              </a:rPr>
              <a:t>coverage.</a:t>
            </a:r>
            <a:endParaRPr b="1" sz="4000">
              <a:solidFill>
                <a:srgbClr val="F7931E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/>
          <p:nvPr/>
        </p:nvSpPr>
        <p:spPr>
          <a:xfrm>
            <a:off x="608825" y="858375"/>
            <a:ext cx="67575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155CC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Without testing,</a:t>
            </a:r>
            <a:endParaRPr sz="4800">
              <a:solidFill>
                <a:srgbClr val="1155CC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155CC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quality healthcare</a:t>
            </a:r>
            <a:endParaRPr sz="4800">
              <a:solidFill>
                <a:srgbClr val="1155CC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155CC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for all is not possible.</a:t>
            </a:r>
            <a:endParaRPr sz="4800">
              <a:solidFill>
                <a:srgbClr val="1155CC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 txBox="1"/>
          <p:nvPr/>
        </p:nvSpPr>
        <p:spPr>
          <a:xfrm>
            <a:off x="2872850" y="7471925"/>
            <a:ext cx="70158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1155CC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Testing generates data that empowers all levels of the health system to fulfill their priorities.</a:t>
            </a:r>
            <a:endParaRPr sz="3300">
              <a:solidFill>
                <a:srgbClr val="1155CC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1"/>
          <p:cNvSpPr/>
          <p:nvPr/>
        </p:nvSpPr>
        <p:spPr>
          <a:xfrm>
            <a:off x="800100" y="3050325"/>
            <a:ext cx="4438200" cy="5679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1"/>
          <p:cNvSpPr/>
          <p:nvPr/>
        </p:nvSpPr>
        <p:spPr>
          <a:xfrm>
            <a:off x="1998500" y="4275600"/>
            <a:ext cx="3947100" cy="5628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1"/>
          <p:cNvSpPr txBox="1"/>
          <p:nvPr/>
        </p:nvSpPr>
        <p:spPr>
          <a:xfrm>
            <a:off x="723900" y="1664700"/>
            <a:ext cx="84129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COVID-19 testing should</a:t>
            </a:r>
            <a:endParaRPr sz="400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be integrated into the</a:t>
            </a:r>
            <a:endParaRPr sz="400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standard of care, </a:t>
            </a:r>
            <a:r>
              <a:rPr lang="en" sz="400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such</a:t>
            </a:r>
            <a:endParaRPr sz="400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that the test is done</a:t>
            </a:r>
            <a:endParaRPr sz="400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as a </a:t>
            </a:r>
            <a:r>
              <a:rPr lang="en" sz="40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routine service.</a:t>
            </a:r>
            <a:endParaRPr sz="40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1"/>
          <p:cNvSpPr/>
          <p:nvPr/>
        </p:nvSpPr>
        <p:spPr>
          <a:xfrm>
            <a:off x="799400" y="5519600"/>
            <a:ext cx="3134400" cy="525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1"/>
          <p:cNvSpPr txBox="1"/>
          <p:nvPr/>
        </p:nvSpPr>
        <p:spPr>
          <a:xfrm>
            <a:off x="799400" y="5490600"/>
            <a:ext cx="313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Health Policymaker</a:t>
            </a:r>
            <a:endParaRPr sz="24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307773" cy="1030777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689250" y="741225"/>
            <a:ext cx="68373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The benefits of testing </a:t>
            </a:r>
            <a:endParaRPr sz="360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outweigh the costs because </a:t>
            </a:r>
            <a:endParaRPr sz="360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you can detect and manage </a:t>
            </a:r>
            <a:endParaRPr sz="360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outbreaks early.</a:t>
            </a:r>
            <a:endParaRPr sz="360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689250" y="3179380"/>
            <a:ext cx="68373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0764D6"/>
                </a:solidFill>
                <a:latin typeface="Mulish Black"/>
                <a:ea typeface="Mulish Black"/>
                <a:cs typeface="Mulish Black"/>
                <a:sym typeface="Mulish Black"/>
              </a:rPr>
              <a:t>This helps you use resources wisely </a:t>
            </a:r>
            <a:endParaRPr sz="2900">
              <a:solidFill>
                <a:srgbClr val="0764D6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0764D6"/>
                </a:solidFill>
                <a:latin typeface="Mulish Black"/>
                <a:ea typeface="Mulish Black"/>
                <a:cs typeface="Mulish Black"/>
                <a:sym typeface="Mulish Black"/>
              </a:rPr>
              <a:t>and avoid disruptions to ongoing </a:t>
            </a:r>
            <a:endParaRPr sz="2900">
              <a:solidFill>
                <a:srgbClr val="0764D6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0764D6"/>
                </a:solidFill>
                <a:latin typeface="Mulish Black"/>
                <a:ea typeface="Mulish Black"/>
                <a:cs typeface="Mulish Black"/>
                <a:sym typeface="Mulish Black"/>
              </a:rPr>
              <a:t>health priorities.</a:t>
            </a:r>
            <a:endParaRPr sz="2900">
              <a:solidFill>
                <a:srgbClr val="0764D6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2"/>
          <p:cNvSpPr txBox="1"/>
          <p:nvPr/>
        </p:nvSpPr>
        <p:spPr>
          <a:xfrm>
            <a:off x="580700" y="646500"/>
            <a:ext cx="85323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Around the world, community</a:t>
            </a:r>
            <a:endParaRPr sz="34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health workers have shown</a:t>
            </a:r>
            <a:endParaRPr sz="34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that it is possible to provide</a:t>
            </a:r>
            <a:endParaRPr sz="34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a range of services previously</a:t>
            </a:r>
            <a:endParaRPr sz="34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restricted to health facilities.</a:t>
            </a:r>
            <a:endParaRPr sz="34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 txBox="1"/>
          <p:nvPr/>
        </p:nvSpPr>
        <p:spPr>
          <a:xfrm>
            <a:off x="246000" y="1357800"/>
            <a:ext cx="9251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3 million</a:t>
            </a:r>
            <a:endParaRPr sz="1500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338050" y="727725"/>
            <a:ext cx="8261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There are over</a:t>
            </a:r>
            <a:endParaRPr sz="600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322200" y="3305250"/>
            <a:ext cx="950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Community Health Workers</a:t>
            </a:r>
            <a:endParaRPr sz="480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Globally. </a:t>
            </a:r>
            <a:r>
              <a:rPr lang="en" sz="3000">
                <a:solidFill>
                  <a:srgbClr val="1155CC"/>
                </a:solidFill>
                <a:latin typeface="Mulish SemiBold"/>
                <a:ea typeface="Mulish SemiBold"/>
                <a:cs typeface="Mulish SemiBold"/>
                <a:sym typeface="Mulish SemiBold"/>
              </a:rPr>
              <a:t>(WHO)</a:t>
            </a:r>
            <a:endParaRPr sz="3000">
              <a:solidFill>
                <a:srgbClr val="1155CC"/>
              </a:solidFill>
              <a:latin typeface="Mulish SemiBold"/>
              <a:ea typeface="Mulish SemiBold"/>
              <a:cs typeface="Mulish SemiBold"/>
              <a:sym typeface="Mulish SemiBold"/>
            </a:endParaRPr>
          </a:p>
        </p:txBody>
      </p:sp>
      <p:sp>
        <p:nvSpPr>
          <p:cNvPr id="210" name="Google Shape;210;p33"/>
          <p:cNvSpPr/>
          <p:nvPr/>
        </p:nvSpPr>
        <p:spPr>
          <a:xfrm>
            <a:off x="3129825" y="8528625"/>
            <a:ext cx="6348600" cy="7272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3"/>
          <p:cNvSpPr/>
          <p:nvPr/>
        </p:nvSpPr>
        <p:spPr>
          <a:xfrm>
            <a:off x="3129825" y="7801550"/>
            <a:ext cx="6964200" cy="7806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3"/>
          <p:cNvSpPr/>
          <p:nvPr/>
        </p:nvSpPr>
        <p:spPr>
          <a:xfrm>
            <a:off x="3129825" y="9226976"/>
            <a:ext cx="5306100" cy="7272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3"/>
          <p:cNvSpPr txBox="1"/>
          <p:nvPr/>
        </p:nvSpPr>
        <p:spPr>
          <a:xfrm>
            <a:off x="3236200" y="7769875"/>
            <a:ext cx="95046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Imagine if each one could </a:t>
            </a:r>
            <a:br>
              <a:rPr lang="en" sz="4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</a:br>
            <a:r>
              <a:rPr lang="en" sz="4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also provide testing as </a:t>
            </a:r>
            <a:br>
              <a:rPr lang="en" sz="4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</a:br>
            <a:r>
              <a:rPr lang="en" sz="4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a standard service.</a:t>
            </a:r>
            <a:endParaRPr sz="4000">
              <a:solidFill>
                <a:schemeClr val="lt1"/>
              </a:solidFill>
              <a:latin typeface="Mulish SemiBold"/>
              <a:ea typeface="Mulish SemiBold"/>
              <a:cs typeface="Mulish SemiBold"/>
              <a:sym typeface="Mulish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4"/>
          <p:cNvSpPr txBox="1"/>
          <p:nvPr/>
        </p:nvSpPr>
        <p:spPr>
          <a:xfrm>
            <a:off x="668450" y="851975"/>
            <a:ext cx="9191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Continued testing</a:t>
            </a:r>
            <a:endParaRPr sz="42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access is critical, even</a:t>
            </a:r>
            <a:endParaRPr sz="42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in populations with high</a:t>
            </a:r>
            <a:endParaRPr sz="42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vaccination rates.</a:t>
            </a:r>
            <a:endParaRPr sz="42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 txBox="1"/>
          <p:nvPr/>
        </p:nvSpPr>
        <p:spPr>
          <a:xfrm>
            <a:off x="668450" y="851975"/>
            <a:ext cx="91914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Breakthrough COVID-19</a:t>
            </a:r>
            <a:endParaRPr sz="36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cases can still happen,</a:t>
            </a:r>
            <a:endParaRPr sz="36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even among the vaccinated.</a:t>
            </a:r>
            <a:endParaRPr sz="36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Testing helps us identify</a:t>
            </a:r>
            <a:endParaRPr sz="36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and manage these cases.</a:t>
            </a:r>
            <a:endParaRPr sz="36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6"/>
          <p:cNvSpPr txBox="1"/>
          <p:nvPr/>
        </p:nvSpPr>
        <p:spPr>
          <a:xfrm>
            <a:off x="668450" y="851975"/>
            <a:ext cx="91914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Even when symptoms are</a:t>
            </a:r>
            <a:endParaRPr sz="40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mild, testing can ensure</a:t>
            </a:r>
            <a:endParaRPr sz="40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that community members</a:t>
            </a:r>
            <a:endParaRPr sz="40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get the right treatment</a:t>
            </a:r>
            <a:endParaRPr sz="40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at the right time.</a:t>
            </a:r>
            <a:endParaRPr sz="40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7"/>
          <p:cNvSpPr txBox="1"/>
          <p:nvPr/>
        </p:nvSpPr>
        <p:spPr>
          <a:xfrm>
            <a:off x="668450" y="962925"/>
            <a:ext cx="70419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It also reduces the</a:t>
            </a:r>
            <a:endParaRPr sz="45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spread of disease</a:t>
            </a:r>
            <a:endParaRPr sz="45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in the community.</a:t>
            </a:r>
            <a:endParaRPr sz="45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/>
          <p:nvPr/>
        </p:nvSpPr>
        <p:spPr>
          <a:xfrm>
            <a:off x="-7239275" y="741225"/>
            <a:ext cx="683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Testing matters </a:t>
            </a:r>
            <a:endParaRPr sz="480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because it saves lives!</a:t>
            </a:r>
            <a:endParaRPr sz="480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pic>
        <p:nvPicPr>
          <p:cNvPr id="243" name="Google Shape;24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8"/>
          <p:cNvSpPr txBox="1"/>
          <p:nvPr/>
        </p:nvSpPr>
        <p:spPr>
          <a:xfrm>
            <a:off x="2851475" y="7749600"/>
            <a:ext cx="68373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Protect the most vulnerable</a:t>
            </a:r>
            <a:endParaRPr sz="35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people in your community</a:t>
            </a:r>
            <a:endParaRPr sz="35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by prioritizing testing.</a:t>
            </a:r>
            <a:endParaRPr sz="35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/>
          <p:nvPr/>
        </p:nvSpPr>
        <p:spPr>
          <a:xfrm>
            <a:off x="-7239275" y="741225"/>
            <a:ext cx="683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Testing matters </a:t>
            </a:r>
            <a:endParaRPr sz="480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because it saves lives!</a:t>
            </a:r>
            <a:endParaRPr sz="480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pic>
        <p:nvPicPr>
          <p:cNvPr id="250" name="Google Shape;2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9"/>
          <p:cNvSpPr txBox="1"/>
          <p:nvPr/>
        </p:nvSpPr>
        <p:spPr>
          <a:xfrm>
            <a:off x="701875" y="741225"/>
            <a:ext cx="79839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In times of crisis,</a:t>
            </a:r>
            <a:endParaRPr sz="40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private health providers</a:t>
            </a:r>
            <a:endParaRPr sz="40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have an important role.</a:t>
            </a:r>
            <a:endParaRPr sz="40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0"/>
          <p:cNvSpPr txBox="1"/>
          <p:nvPr/>
        </p:nvSpPr>
        <p:spPr>
          <a:xfrm>
            <a:off x="701875" y="741225"/>
            <a:ext cx="7983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Engaging with the private</a:t>
            </a:r>
            <a:endParaRPr sz="360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sector helps patients access</a:t>
            </a:r>
            <a:endParaRPr sz="360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testing and treatment, when</a:t>
            </a:r>
            <a:endParaRPr sz="360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and where they need it.</a:t>
            </a:r>
            <a:endParaRPr sz="360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37" y="-9137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1"/>
          <p:cNvSpPr txBox="1"/>
          <p:nvPr/>
        </p:nvSpPr>
        <p:spPr>
          <a:xfrm>
            <a:off x="723900" y="930475"/>
            <a:ext cx="66459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The cost of a test</a:t>
            </a:r>
            <a:endParaRPr sz="45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goes far beyond the</a:t>
            </a:r>
            <a:endParaRPr sz="45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price of the test itself.</a:t>
            </a:r>
            <a:endParaRPr sz="45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28850" y="511800"/>
            <a:ext cx="612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102350" y="614150"/>
            <a:ext cx="730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691500" y="461750"/>
            <a:ext cx="76860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Testing gives you data that</a:t>
            </a:r>
            <a:endParaRPr sz="36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helps you to make informed</a:t>
            </a:r>
            <a:endParaRPr sz="36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and proactive decisions</a:t>
            </a:r>
            <a:endParaRPr sz="36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based on the true burden</a:t>
            </a:r>
            <a:endParaRPr sz="36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of disease.</a:t>
            </a:r>
            <a:endParaRPr sz="36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2"/>
          <p:cNvSpPr txBox="1"/>
          <p:nvPr/>
        </p:nvSpPr>
        <p:spPr>
          <a:xfrm>
            <a:off x="713425" y="887750"/>
            <a:ext cx="76329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It also includes:</a:t>
            </a:r>
            <a:endParaRPr sz="48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Transport to the</a:t>
            </a:r>
            <a:endParaRPr sz="48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nearest health centre.</a:t>
            </a:r>
            <a:endParaRPr sz="48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37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3"/>
          <p:cNvSpPr txBox="1"/>
          <p:nvPr/>
        </p:nvSpPr>
        <p:spPr>
          <a:xfrm>
            <a:off x="713425" y="887750"/>
            <a:ext cx="7632900" cy="3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It also includes:</a:t>
            </a:r>
            <a:endParaRPr sz="48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A full day’s missed wages while waiting in long queues.</a:t>
            </a:r>
            <a:endParaRPr sz="48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37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4"/>
          <p:cNvSpPr txBox="1"/>
          <p:nvPr/>
        </p:nvSpPr>
        <p:spPr>
          <a:xfrm>
            <a:off x="713425" y="887750"/>
            <a:ext cx="76329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It also includes:</a:t>
            </a:r>
            <a:endParaRPr sz="48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Childcare.</a:t>
            </a:r>
            <a:endParaRPr sz="48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5"/>
          <p:cNvSpPr/>
          <p:nvPr/>
        </p:nvSpPr>
        <p:spPr>
          <a:xfrm>
            <a:off x="701875" y="723825"/>
            <a:ext cx="3465600" cy="7677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5"/>
          <p:cNvSpPr/>
          <p:nvPr/>
        </p:nvSpPr>
        <p:spPr>
          <a:xfrm>
            <a:off x="2807550" y="8094900"/>
            <a:ext cx="5724900" cy="691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5"/>
          <p:cNvSpPr/>
          <p:nvPr/>
        </p:nvSpPr>
        <p:spPr>
          <a:xfrm>
            <a:off x="2807550" y="8741100"/>
            <a:ext cx="6733800" cy="691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5"/>
          <p:cNvSpPr/>
          <p:nvPr/>
        </p:nvSpPr>
        <p:spPr>
          <a:xfrm>
            <a:off x="5258650" y="1491525"/>
            <a:ext cx="1431300" cy="6915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`</a:t>
            </a:r>
            <a:endParaRPr/>
          </a:p>
        </p:txBody>
      </p:sp>
      <p:sp>
        <p:nvSpPr>
          <p:cNvPr id="291" name="Google Shape;291;p45"/>
          <p:cNvSpPr txBox="1"/>
          <p:nvPr/>
        </p:nvSpPr>
        <p:spPr>
          <a:xfrm>
            <a:off x="2829475" y="8225225"/>
            <a:ext cx="71724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Without affordability for all,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testing access for all is impossible.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45"/>
          <p:cNvSpPr txBox="1"/>
          <p:nvPr/>
        </p:nvSpPr>
        <p:spPr>
          <a:xfrm>
            <a:off x="723900" y="629225"/>
            <a:ext cx="68373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800 million </a:t>
            </a:r>
            <a:r>
              <a:rPr lang="en" sz="480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people</a:t>
            </a:r>
            <a:endParaRPr sz="480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spend at least </a:t>
            </a:r>
            <a:r>
              <a:rPr lang="en" sz="48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10%</a:t>
            </a:r>
            <a:endParaRPr sz="48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of their household</a:t>
            </a:r>
            <a:endParaRPr sz="480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budgets on health</a:t>
            </a:r>
            <a:endParaRPr sz="480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expenses.</a:t>
            </a:r>
            <a:r>
              <a:rPr b="1" lang="en" sz="2400">
                <a:solidFill>
                  <a:srgbClr val="1155CC"/>
                </a:solidFill>
                <a:latin typeface="Mulish"/>
                <a:ea typeface="Mulish"/>
                <a:cs typeface="Mulish"/>
                <a:sym typeface="Mulish"/>
              </a:rPr>
              <a:t> (WHO)</a:t>
            </a:r>
            <a:endParaRPr sz="33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37" y="-9137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6"/>
          <p:cNvSpPr txBox="1"/>
          <p:nvPr/>
        </p:nvSpPr>
        <p:spPr>
          <a:xfrm>
            <a:off x="743525" y="821925"/>
            <a:ext cx="7569300" cy="3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Timely regulatory reviews</a:t>
            </a:r>
            <a:endParaRPr sz="4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of diagnostic tests ensure</a:t>
            </a:r>
            <a:endParaRPr sz="4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that quality assured tests</a:t>
            </a:r>
            <a:endParaRPr sz="4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are accessible when they</a:t>
            </a:r>
            <a:endParaRPr sz="4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are needed.</a:t>
            </a:r>
            <a:endParaRPr sz="4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723900" y="810275"/>
            <a:ext cx="82254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Leaders from around the world</a:t>
            </a:r>
            <a:endParaRPr sz="32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have pledged to support</a:t>
            </a:r>
            <a:endParaRPr sz="32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Universal Health Coverage (UHC),</a:t>
            </a:r>
            <a:endParaRPr sz="32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which requires widespread</a:t>
            </a:r>
            <a:endParaRPr sz="32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access to testing.</a:t>
            </a:r>
            <a:endParaRPr sz="32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idx="1" type="subTitle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696925" y="849325"/>
            <a:ext cx="72159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Testing is a powerful tool</a:t>
            </a:r>
            <a:endParaRPr sz="36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that has helped country</a:t>
            </a:r>
            <a:endParaRPr sz="36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leaders to manage multiple</a:t>
            </a:r>
            <a:endParaRPr sz="36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diseases such as malaria,</a:t>
            </a:r>
            <a:endParaRPr sz="36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HIV, TB, and COVID-19.</a:t>
            </a:r>
            <a:endParaRPr sz="36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 txBox="1"/>
          <p:nvPr>
            <p:ph idx="1" type="subTitle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718400" y="804325"/>
            <a:ext cx="748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Testing is a key pillar</a:t>
            </a:r>
            <a:endParaRPr sz="48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of Primary Health Care.</a:t>
            </a:r>
            <a:endParaRPr sz="48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723900" y="2466625"/>
            <a:ext cx="7485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>
                <a:solidFill>
                  <a:srgbClr val="0764D6"/>
                </a:solidFill>
                <a:latin typeface="Mulish Black"/>
                <a:ea typeface="Mulish Black"/>
                <a:cs typeface="Mulish Black"/>
                <a:sym typeface="Mulish Black"/>
              </a:rPr>
              <a:t>Without testing, PHC providers cannot</a:t>
            </a:r>
            <a:endParaRPr sz="2900">
              <a:solidFill>
                <a:srgbClr val="0764D6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0764D6"/>
                </a:solidFill>
                <a:latin typeface="Mulish Black"/>
                <a:ea typeface="Mulish Black"/>
                <a:cs typeface="Mulish Black"/>
                <a:sym typeface="Mulish Black"/>
              </a:rPr>
              <a:t>identify and treat diseases effectively.</a:t>
            </a:r>
            <a:endParaRPr sz="2900">
              <a:solidFill>
                <a:srgbClr val="0764D6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 txBox="1"/>
          <p:nvPr>
            <p:ph idx="1" type="subTitle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718400" y="653975"/>
            <a:ext cx="8504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Testing supports the</a:t>
            </a:r>
            <a:endParaRPr sz="42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early detection and</a:t>
            </a:r>
            <a:endParaRPr sz="42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management of outbreaks.</a:t>
            </a:r>
            <a:endParaRPr sz="42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718400" y="2895250"/>
            <a:ext cx="7344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Outbreaks can have serious negative impacts,</a:t>
            </a:r>
            <a:endParaRPr sz="24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from health and education to communities</a:t>
            </a:r>
            <a:endParaRPr sz="24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and economies.</a:t>
            </a:r>
            <a:endParaRPr sz="24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7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723900" y="558675"/>
            <a:ext cx="6169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Testing first</a:t>
            </a:r>
            <a:endParaRPr sz="58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saves people </a:t>
            </a:r>
            <a:endParaRPr sz="52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time and money.</a:t>
            </a:r>
            <a:endParaRPr sz="52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/>
        </p:nvSpPr>
        <p:spPr>
          <a:xfrm>
            <a:off x="-7239275" y="741225"/>
            <a:ext cx="683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Testing matters </a:t>
            </a:r>
            <a:endParaRPr sz="480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because it saves lives!</a:t>
            </a:r>
            <a:endParaRPr sz="480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723900" y="603700"/>
            <a:ext cx="7587300" cy="52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Testing first</a:t>
            </a:r>
            <a:endParaRPr sz="58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prevents community</a:t>
            </a:r>
            <a:endParaRPr sz="45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outbreaks and</a:t>
            </a:r>
            <a:endParaRPr sz="45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consequences such as</a:t>
            </a:r>
            <a:endParaRPr sz="45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lockdowns or business</a:t>
            </a:r>
            <a:endParaRPr sz="45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and school closures.</a:t>
            </a:r>
            <a:endParaRPr sz="45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<ct:contentTypeSchema ct:_="" ma:_="" ma:contentTypeName="UNICEF Document" ma:contentTypeID="0x0101009BA85F8052A6DA4FA3E31FF9F74C697000BF55A68919E6C048973B20742818996D" ma:contentTypeVersion="29" ma:contentTypeDescription="Create a new document." ma:contentTypeScope="" ma:versionID="ac42091db7b92dbf9292d1d43df8f046" xmlns:ct="http://schemas.microsoft.com/office/2006/metadata/contentType" xmlns:ma="http://schemas.microsoft.com/office/2006/metadata/properties/metaAttributes">
<xsd:schema targetNamespace="http://schemas.microsoft.com/office/2006/metadata/properties" ma:root="true" ma:fieldsID="b1494cdc9494bb5a14c45bda7d9f89d4" ns1:_="" ns2:_="" ns3:_="" ns4:_="" ns5:_="" ns6:_="" ns7:_="" xmlns:xsd="http://www.w3.org/2001/XMLSchema" xmlns:xs="http://www.w3.org/2001/XMLSchema" xmlns:p="http://schemas.microsoft.com/office/2006/metadata/properties" xmlns:ns1="http://schemas.microsoft.com/sharepoint/v3" xmlns:ns2="ca283e0b-db31-4043-a2ef-b80661bf084a" xmlns:ns3="6d073afc-325a-40aa-8ca5-093327bee0ce" xmlns:ns4="http://schemas.microsoft.com/sharepoint/v4" xmlns:ns5="5fb256f3-6233-433a-8366-f24d9efb8dd0" xmlns:ns6="65182ab8-747e-4d60-8b70-c4a0a711ff47" xmlns:ns7="65182ab8-747e-4d 60-8b70-c4a0a711ff47">
<xsd:import namespace="http://schemas.microsoft.com/sharepoint/v3"/>
<xsd:import namespace="ca283e0b-db31-4043-a2ef-b80661bf084a"/>
<xsd:import namespace="6d073afc-325a-40aa-8ca5-093327bee0ce"/>
<xsd:import namespace="http://schemas.microsoft.com/sharepoint/v4"/>
<xsd:import namespace="5fb256f3-6233-433a-8366-f24d9efb8dd0"/>
<xsd:import namespace="65182ab8-747e-4d60-8b70-c4a0a711ff47"/>
<xsd:import namespace="65182ab8-747e-4d 60-8b70-c4a0a711ff47"/>
<xsd:element name="properties">
<xsd:complexType>
<xsd:sequence>
<xsd:element name="documentManagement">
<xsd:complexType>
<xsd:all>
<xsd:element ref="ns2:ContentLanguage" minOccurs="0"/>
<xsd:element ref="ns2:ContentStatus" minOccurs="0"/>
<xsd:element ref="ns3:h6a71f3e574e4344bc34f3fc9dd20054" minOccurs="0"/>
<xsd:element ref="ns3:_dlc_DocId" minOccurs="0"/>
<xsd:element ref="ns3:_dlc_DocIdUrl" minOccurs="0"/>
<xsd:element ref="ns3:ga975397408f43e4b84ec8e5a598e523" minOccurs="0"/>
<xsd:element ref="ns3:_dlc_DocIdPersistId" minOccurs="0"/>
<xsd:element ref="ns3:mda26ace941f4791a7314a339fee829c" minOccurs="0"/>
<xsd:element ref="ns3:j169e817e0ee4eb8974e6fc4a2762909" minOccurs="0"/>
<xsd:element ref="ns3:TaxCatchAll" minOccurs="0"/>
<xsd:element ref="ns3:j048a4f9aaad4a8990a1d5e5f53cb451" minOccurs="0"/>
<xsd:element ref="ns3:TaxCatchAllLabel" minOccurs="0"/>
<xsd:element ref="ns3:TaxKeywordTaxHTField" minOccurs="0"/>
<xsd:element ref="ns4:IconOverlay" minOccurs="0"/>
<xsd:element ref="ns1:_vti_ItemDeclaredRecord" minOccurs="0"/>
<xsd:element ref="ns1:_vti_ItemHoldRecordStatus" minOccurs="0"/>
<xsd:element ref="ns5:MediaServiceMetadata" minOccurs="0"/>
<xsd:element ref="ns5:MediaServiceFastMetadata" minOccurs="0"/>
<xsd:element ref="ns5:MediaServiceObjectDetectorVersions" minOccurs="0"/>
<xsd:element ref="ns5:MediaServiceDateTaken" minOccurs="0"/>
<xsd:element ref="ns5:MediaServiceGenerationTime" minOccurs="0"/>
<xsd:element ref="ns5:MediaServiceEventHashCode" minOccurs="0"/>
<xsd:element ref="ns5:MediaLengthInSeconds" minOccurs="0"/>
<xsd:element ref="ns5:lcf76f155ced4ddcb4097134ff3c332f" minOccurs="0"/>
<xsd:element ref="ns5:MediaServiceOCR" minOccurs="0"/>
<xsd:element ref="ns3:SharedWithUsers" minOccurs="0"/>
<xsd:element ref="ns3:SharedWithDetails" minOccurs="0"/>
<xsd:element ref="ns6:IsK_UNICEFApproved" minOccurs="0"/>
<xsd:element ref="ns6:K_UNICEFApprovedBy" minOccurs="0"/>
<xsd:element ref="ns6:K_UNICEFComments" minOccurs="0"/>
<xsd:element ref="ns6:K_UNICEFRequestedBy" minOccurs="0"/>
<xsd:element ref="ns7:K_UNICEFStatus" minOccurs="0"/>
<xsd:element ref="ns5:MediaServiceSearchProperties" minOccurs="0"/>
</xsd:all>
</xsd:complexType>
</xsd:element>
</xsd:sequence>
</xsd:complexType>
</xsd:element>
</xsd:schema>
<xsd:schema targetNamespace="http://schemas.microsoft.com/sharepoint/v3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_vti_ItemDeclaredRecord" ma:index="28" nillable="true" ma:displayName="Declared Record" ma:hidden="true" ma:internalName="_vti_ItemDeclaredRecord" ma:readOnly="true">
<xsd:simpleType>
<xsd:restriction base="dms:DateTime"/>
</xsd:simpleType>
</xsd:element>
<xsd:element name="_vti_ItemHoldRecordStatus" ma:index="29" nillable="true" ma:displayName="Hold and Record Status" ma:decimals="0" ma:description="" ma:hidden="true" ma:indexed="true" ma:internalName="_vti_ItemHoldRecordStatus" ma:readOnly="true">
<xsd:simpleType>
<xsd:restriction base="dms:Unknown"/>
</xsd:simpleType>
</xsd:element>
</xsd:schema>
<xsd:schema targetNamespace="ca283e0b-db31-4043-a2ef-b80661bf084a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ContentLanguage" ma:index="3" nillable="true" ma:displayName="Content Language *" ma:default="English" ma:format="RadioButtons" ma:indexed="true" ma:internalName="ContentLanguage">
<xsd:simpleType>
<xsd:restriction base="dms:Choice">
<xsd:enumeration value="English"/>
<xsd:enumeration value="French"/>
<xsd:enumeration value="Spanish"/>
<xsd:enumeration value="Russian"/>
<xsd:enumeration value="Chinese"/>
<xsd:enumeration value="Arabic"/>
<xsd:enumeration value="other"/>
</xsd:restriction>
</xsd:simpleType>
</xsd:element>
<xsd:element name="ContentStatus" ma:index="11" nillable="true" ma:displayName="Content Status" ma:default="­" ma:description="Optional column to indicate document status: draft, final or no status." ma:format="RadioButtons" ma:internalName="ContentStatus">
<xsd:simpleType>
<xsd:restriction base="dms:Choice">
<xsd:enumeration value="­"/>
<xsd:enumeration value="Draft"/>
<xsd:enumeration value="Final"/>
</xsd:restriction>
</xsd:simpleType>
</xsd:element>
</xsd:schema>
<xsd:schema targetNamespace="6d073afc-325a-40aa-8ca5-093327bee0ce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h6a71f3e574e4344bc34f3fc9dd20054" ma:index="15" nillable="true" ma:taxonomy="true" ma:internalName="h6a71f3e574e4344bc34f3fc9dd20054" ma:taxonomyFieldName="Topic" ma:displayName="Topic *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
<xsd:complexType>
<xsd:sequence>
<xsd:element ref="pc:Terms" minOccurs="0" maxOccurs="1"></xsd:element>
</xsd:sequence>
</xsd:complexType>
</xsd:element>
<xsd:element name="_dlc_DocId" ma:index="16" nillable="true" ma:displayName="Document ID Value" ma:description="The value of the document ID assigned to this item." ma:indexed="true" ma:internalName="_dlc_DocId" ma:readOnly="true">
<xsd:simpleType>
<xsd:restriction base="dms:Text"/>
</xsd:simpleType>
</xsd:element>
<xsd:element name="_dlc_DocIdUrl" ma:index="17" nillable="true" ma:displayName="Document ID" ma:description="Permanent link to this document." ma:hidden="true" ma:internalName="_dlc_DocIdUrl" ma:readOnly="true">
<xsd:complexType>
<xsd:complexContent>
<xsd:extension base="dms:URL">
<xsd:sequence>
<xsd:element name="Url" type="dms:ValidUrl" minOccurs="0" nillable="true"/>
<xsd:element name="Description" type="xsd:string" nillable="true"/>
</xsd:sequence>
</xsd:extension>
</xsd:complexContent>
</xsd:complexType>
</xsd:element>
<xsd:element name="ga975397408f43e4b84ec8e5a598e523" ma:index="18" nillable="true" ma:taxonomy="true" ma:internalName="ga975397408f43e4b84ec8e5a598e523" ma:taxonomyFieldName="OfficeDivision" ma:displayName="Office/Division *" ma:default="1033;#Programme Division-456D|b599cc08-53d0-4ecf-afce-40bdcdf910e2" ma:fieldId="{0a975397-408f-43e4-b84e-c8e5a598e523}" ma:sspId="73f51738-d318-4883-9d64-4f0bd0ccc55e" ma:termSetId="1761a25e-44f4-4213-964a-f96c515e12cb" ma:anchorId="00000000-0000-0000-0000-000000000000" ma:open="false" ma:isKeyword="false">
<xsd:complexType>
<xsd:sequence>
<xsd:element ref="pc:Terms" minOccurs="0" maxOccurs="1"></xsd:element>
</xsd:sequence>
</xsd:complexType>
</xsd:element>
<xsd:element name="_dlc_DocIdPersistId" ma:index="19" nillable="true" ma:displayName="Persist ID" ma:description="Keep ID on add." ma:hidden="true" ma:internalName="_dlc_DocIdPersistId" ma:readOnly="true">
<xsd:simpleType>
<xsd:restriction base="dms:Boolean"/>
</xsd:simpleType>
</xsd:element>
<xsd:element name="mda26ace941f4791a7314a339fee829c" ma:index="20" nillable="true" ma:taxonomy="true" ma:internalName="mda26ace941f4791a7314a339fee829c" ma:taxonomyFieldName="DocumentType" ma:displayName="Document Type *" ma:indexed="true" ma:default="" ma:fieldId="{6da26ace-941f-4791-a731-4a339fee829c}" ma:sspId="73f51738-d318-4883-9d64-4f0bd0ccc55e" ma:termSetId="f93b6877-8902-4378-8587-5ec85f36ead9" ma:anchorId="00000000-0000-0000-0000-000000000000" ma:open="false" ma:isKeyword="false">
<xsd:complexType>
<xsd:sequence>
<xsd:element ref="pc:Terms" minOccurs="0" maxOccurs="1"></xsd:element>
</xsd:sequence>
</xsd:complexType>
</xsd:element>
<xsd:element name="j169e817e0ee4eb8974e6fc4a2762909" ma:index="21" nillable="true" ma:taxonomy="true" ma:internalName="j169e817e0ee4eb8974e6fc4a2762909" ma:taxonomyFieldName="CriticalForLongTermRetention" ma:displayName="Critical for long-term retention?" ma:default="" ma:fieldId="{3169e817-e0ee-4eb8-974e-6fc4a2762909}" ma:sspId="73f51738-d318-4883-9d64-4f0bd0ccc55e" ma:termSetId="59f85175-3dbf-4592-9c1d-453af9da4e8b" ma:anchorId="00000000-0000-0000-0000-000000000000" ma:open="false" ma:isKeyword="false">
<xsd:complexType>
<xsd:sequence>
<xsd:element ref="pc:Terms" minOccurs="0" maxOccurs="1"></xsd:element>
</xsd:sequence>
</xsd:complexType>
</xsd:element>
<xsd:element name="TaxCatchAll" ma:index="22" nillable="true" ma:displayName="Taxonomy Catch All Column" ma:hidden="true" ma:list="{374c005a-750c-4ebe-8837-f3dea3d343c5}" ma:internalName="TaxCatchAll" ma:showField="CatchAllData" ma:web="6d073afc-325a-40aa-8ca5-093327bee0ce">
<xsd:complexType>
<xsd:complexContent>
<xsd:extension base="dms:MultiChoiceLookup">
<xsd:sequence>
<xsd:element name="Value" type="dms:Lookup" maxOccurs="unbounded" minOccurs="0" nillable="true"/>
</xsd:sequence>
</xsd:extension>
</xsd:complexContent>
</xsd:complexType>
</xsd:element>
<xsd:element name="j048a4f9aaad4a8990a1d5e5f53cb451" ma:index="23" nillable="true" ma:taxonomy="true" ma:internalName="j048a4f9aaad4a8990a1d5e5f53cb451" ma:taxonomyFieldName="SystemDTAC" ma:displayName="System-DT-AC" ma:default="" ma:fieldId="{3048a4f9-aaad-4a89-90a1-d5e5f53cb451}" ma:sspId="73f51738-d318-4883-9d64-4f0bd0ccc55e" ma:termSetId="1e3381f3-a35f-499a-9a3c-017e5423e02a" ma:anchorId="00000000-0000-0000-0000-000000000000" ma:open="false" ma:isKeyword="false">
<xsd:complexType>
<xsd:sequence>
<xsd:element ref="pc:Terms" minOccurs="0" maxOccurs="1"></xsd:element>
</xsd:sequence>
</xsd:complexType>
</xsd:element>
<xsd:element name="TaxCatchAllLabel" ma:index="24" nillable="true" ma:displayName="Taxonomy Catch All Column1" ma:hidden="true" ma:list="{374c005a-750c-4ebe-8837-f3dea3d343c5}" ma:internalName="TaxCatchAllLabel" ma:readOnly="true" ma:showField="CatchAllDataLabel" ma:web="6d073afc-325a-40aa-8ca5-093327bee0ce">
<xsd:complexType>
<xsd:complexContent>
<xsd:extension base="dms:MultiChoiceLookup">
<xsd:sequence>
<xsd:element name="Value" type="dms:Lookup" maxOccurs="unbounded" minOccurs="0" nillable="true"/>
</xsd:sequence>
</xsd:extension>
</xsd:complexContent>
</xsd:complexType>
</xsd:element>
<xsd:element name="TaxKeywordTaxHTField" ma:index="25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
<xsd:complexType>
<xsd:sequence>
<xsd:element ref="pc:Terms" minOccurs="0" maxOccurs="1"></xsd:element>
</xsd:sequence>
</xsd:complexType>
</xsd:element>
<xsd:element name="SharedWithUsers" ma:index="40" nillable="true" ma:displayName="Shared With" ma:internalName="SharedWithUsers" ma:readOnly="true">
<xsd:complexType>
<xsd:complexContent>
<xsd:extension base="dms:UserMulti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xsd:element name="SharedWithDetails" ma:index="41" nillable="true" ma:displayName="Shared With Details" ma:internalName="SharedWithDetails" ma:readOnly="true">
<xsd:simpleType>
<xsd:restriction base="dms:Note">
<xsd:maxLength value="255"/>
</xsd:restriction>
</xsd:simpleType>
</xsd:element>
</xsd:schema>
<xsd:schema targetNamespace="http://schemas.microsoft.com/sharepoint/v4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IconOverlay" ma:index="27" nillable="true" ma:displayName="IconOverlay" ma:hidden="true" ma:internalName="IconOverlay">
<xsd:simpleType>
<xsd:restriction base="dms:Text"/>
</xsd:simpleType>
</xsd:element>
</xsd:schema>
<xsd:schema targetNamespace="5fb256f3-6233-433a-8366-f24d9efb8dd0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MediaServiceMetadata" ma:index="30" nillable="true" ma:displayName="MediaServiceMetadata" ma:hidden="true" ma:internalName="MediaServiceMetadata" ma:readOnly="true">
<xsd:simpleType>
<xsd:restriction base="dms:Note"/>
</xsd:simpleType>
</xsd:element>
<xsd:element name="MediaServiceFastMetadata" ma:index="31" nillable="true" ma:displayName="MediaServiceFastMetadata" ma:hidden="true" ma:internalName="MediaServiceFastMetadata" ma:readOnly="true">
<xsd:simpleType>
<xsd:restriction base="dms:Note"/>
</xsd:simpleType>
</xsd:element>
<xsd:element name="MediaServiceObjectDetectorVersions" ma:index="32" nillable="true" ma:displayName="MediaServiceObjectDetectorVersions" ma:hidden="true" ma:indexed="true" ma:internalName="MediaServiceObjectDetectorVersions" ma:readOnly="true">
<xsd:simpleType>
<xsd:restriction base="dms:Text"/>
</xsd:simpleType>
</xsd:element>
<xsd:element name="MediaServiceDateTaken" ma:index="33" nillable="true" ma:displayName="MediaServiceDateTaken" ma:hidden="true" ma:indexed="true" ma:internalName="MediaServiceDateTaken" ma:readOnly="true">
<xsd:simpleType>
<xsd:restriction base="dms:Text"/>
</xsd:simpleType>
</xsd:element>
<xsd:element name="MediaServiceGenerationTime" ma:index="34" nillable="true" ma:displayName="MediaServiceGenerationTime" ma:hidden="true" ma:internalName="MediaServiceGenerationTime" ma:readOnly="true">
<xsd:simpleType>
<xsd:restriction base="dms:Text"/>
</xsd:simpleType>
</xsd:element>
<xsd:element name="MediaServiceEventHashCode" ma:index="35" nillable="true" ma:displayName="MediaServiceEventHashCode" ma:hidden="true" ma:internalName="MediaServiceEventHashCode" ma:readOnly="true">
<xsd:simpleType>
<xsd:restriction base="dms:Text"/>
</xsd:simpleType>
</xsd:element>
<xsd:element name="MediaLengthInSeconds" ma:index="36" nillable="true" ma:displayName="MediaLengthInSeconds" ma:hidden="true" ma:internalName="MediaLengthInSeconds" ma:readOnly="true">
<xsd:simpleType>
<xsd:restriction base="dms:Unknown"/>
</xsd:simpleType>
</xsd:element>
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
<xsd:complexType>
<xsd:sequence>
<xsd:element ref="pc:Terms" minOccurs="0" maxOccurs="1"></xsd:element>
</xsd:sequence>
</xsd:complexType>
</xsd:element>
<xsd:element name="MediaServiceOCR" ma:index="39" nillable="true" ma:displayName="Extracted Text" ma:internalName="MediaServiceOCR" ma:readOnly="true">
<xsd:simpleType>
<xsd:restriction base="dms:Note">
<xsd:maxLength value="255"/>
</xsd:restriction>
</xsd:simpleType>
</xsd:element>
<xsd:element name="MediaServiceSearchProperties" ma:index="47" nillable="true" ma:displayName="MediaServiceSearchProperties" ma:hidden="true" ma:internalName="MediaServiceSearchProperties" ma:readOnly="true">
<xsd:simpleType>
<xsd:restriction base="dms:Note"/>
</xsd:simpleType>
</xsd:element>
</xsd:schema>
<xsd:schema targetNamespace="65182ab8-747e-4d60-8b70-c4a0a711ff47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IsK_UNICEFApproved" ma:index="42" nillable="true" ma:displayName="Is K_UNICEF Approved" ma:default="FALSE" ma:internalName="IsK_UNICEFApproved">
<xsd:simpleType>
<xsd:restriction base="dms:Boolean"/>
</xsd:simpleType>
</xsd:element>
<xsd:element name="K_UNICEFApprovedBy" ma:index="43" nillable="true" ma:displayName="K_UNICEF Approved By" ma:list="UserInfo" ma:SharePointGroup="0" ma:internalName="K_UNICEFApprovedBy" ma:showField="ImnName">
<xsd:complexType>
<xsd:complexContent>
<xsd:extension base="dms:User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xsd:element name="K_UNICEFComments" ma:index="44" nillable="true" ma:displayName="K_UNICEF Comments" ma:internalName="K_UNICEFComments">
<xsd:simpleType>
<xsd:restriction base="dms:Note">
<xsd:maxLength value="255"/>
</xsd:restriction>
</xsd:simpleType>
</xsd:element>
<xsd:element name="K_UNICEFRequestedBy" ma:index="45" nillable="true" ma:displayName="K_UNICEF Requested By" ma:list="UserInfo" ma:SharePointGroup="0" ma:internalName="K_UNICEFRequestedBy" ma:showField="ImnName">
<xsd:complexType>
<xsd:complexContent>
<xsd:extension base="dms:User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/xsd:schema>
<xsd:schema targetNamespace="65182ab8-747e-4d 60-8b70-c4a0a711ff47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K_UNICEFStatus" ma:index="46" nillable="true" ma:displayName="K_UNICEF Status" ma:format="Dropdown" ma:internalName="K_UNICEFStatus">
<xsd:simpleType>
<xsd:restriction base="dms:Choice">
<xsd:enumeration value="In Progress"/>
<xsd:enumeration value="Approved"/>
<xsd:enumeration value="Rejected"/>
<xsd:enumeration value="Unpublished"/>
</xsd:restriction>
</xsd:simpleType>
</xsd:element>
</xsd:schema>
<xsd:schema targetNamespace="http://schemas.openxmlformats.org/package/2006/metadata/core-properties" elementFormDefault="qualified" attributeFormDefault="unqualified" blockDefault="#all"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>
<xsd:import namespace="http://purl.org/dc/elements/1.1/" schemaLocation="http://dublincore.org/schemas/xmls/qdc/2003/04/02/dc.xsd"/>
<xsd:import namespace="http://purl.org/dc/terms/" schemaLocation="http://dublincore.org/schemas/xmls/qdc/2003/04/02/dcterms.xsd"/>
<xsd:element name="coreProperties" type="CT_coreProperties"/>
<xsd:complexType name="CT_coreProperties">
<xsd:all>
<xsd:element ref="dc:creator" minOccurs="0" maxOccurs="1"/>
<xsd:element ref="dcterms:created" minOccurs="0" maxOccurs="1"/>
<xsd:element ref="dc:identifier" minOccurs="0" maxOccurs="1"/>
<xsd:element name="contentType" minOccurs="0" maxOccurs="1" type="xsd:string" ma:index="8" ma:displayName="Content Type"/>
<xsd:element ref="dc:title" minOccurs="0" maxOccurs="1" ma:displayName="Title"/>
<xsd:element ref="dc:subject" minOccurs="0" maxOccurs="1"/>
<xsd:element ref="dc:description" minOccurs="0" maxOccurs="1"/>
<xsd:element name="keywords" minOccurs="0" maxOccurs="1" type="xsd:string"/>
<xsd:element ref="dc:language" minOccurs="0" maxOccurs="1"/>
<xsd:element name="category" minOccurs="0" maxOccurs="1" type="xsd:string"/>
<xsd:element name="version" minOccurs="0" maxOccurs="1" type="xsd:string"/>
<xsd:element name="revision" minOccurs="0" maxOccurs="1" type="xsd:string">
<xsd:annotation>
<xsd:documentation>
                        This value indicates the number of saves or revisions. The application is responsible for updating this value after each revision.
                    </xsd:documentation>
</xsd:annotation>
</xsd:element>
<xsd:element name="lastModifiedBy" minOccurs="0" maxOccurs="1" type="xsd:string"/>
<xsd:element ref="dcterms:modified" minOccurs="0" maxOccurs="1"/>
<xsd:element name="contentStatus" minOccurs="0" maxOccurs="1" type="xsd:string"/>
</xsd:all>
</xsd:complexType>
</xsd:schema>
<xs:schema targetNamespace="http://schemas.microsoft.com/office/infopath/2007/PartnerControls" elementFormDefault="qualified" attributeFormDefault="unqualified" xmlns:pc="http://schemas.microsoft.com/office/infopath/2007/PartnerControls" xmlns:xs="http://www.w3.org/2001/XMLSchema">
<xs:element name="Person">
<xs:complexType>
<xs:sequence>
<xs:element ref="pc:DisplayName" minOccurs="0"></xs:element>
<xs:element ref="pc:AccountId" minOccurs="0"></xs:element>
<xs:element ref="pc:AccountType" minOccurs="0"></xs:element>
</xs:sequence>
</xs:complexType>
</xs:element>
<xs:element name="DisplayName" type="xs:string"></xs:element>
<xs:element name="AccountId" type="xs:string"></xs:element>
<xs:element name="AccountType" type="xs:string"></xs:element>
<xs:element name="BDCAssociatedEntity">
<xs:complexType>
<xs:sequence>
<xs:element ref="pc:BDCEntity" minOccurs="0" maxOccurs="unbounded"></xs:element>
</xs:sequence>
<xs:attribute ref="pc:EntityNamespace"></xs:attribute>
<xs:attribute ref="pc:EntityName"></xs:attribute>
<xs:attribute ref="pc:SystemInstanceName"></xs:attribute>
<xs:attribute ref="pc:AssociationName"></xs:attribute>
</xs:complexType>
</xs:element>
<xs:attribute name="EntityNamespace" type="xs:string"></xs:attribute>
<xs:attribute name="EntityName" type="xs:string"></xs:attribute>
<xs:attribute name="SystemInstanceName" type="xs:string"></xs:attribute>
<xs:attribute name="AssociationName" type="xs:string"></xs:attribute>
<xs:element name="BDCEntity">
<xs:complexType>
<xs:sequence>
<xs:element ref="pc:EntityDisplayName" minOccurs="0"></xs:element>
<xs:element ref="pc:EntityInstanceReference" minOccurs="0"></xs:element>
<xs:element ref="pc:EntityId1" minOccurs="0"></xs:element>
<xs:element ref="pc:EntityId2" minOccurs="0"></xs:element>
<xs:element ref="pc:EntityId3" minOccurs="0"></xs:element>
<xs:element ref="pc:EntityId4" minOccurs="0"></xs:element>
<xs:element ref="pc:EntityId5" minOccurs="0"></xs:element>
</xs:sequence>
</xs:complexType>
</xs:element>
<xs:element name="EntityDisplayName" type="xs:string"></xs:element>
<xs:element name="EntityInstanceReference" type="xs:string"></xs:element>
<xs:element name="EntityId1" type="xs:string"></xs:element>
<xs:element name="EntityId2" type="xs:string"></xs:element>
<xs:element name="EntityId3" type="xs:string"></xs:element>
<xs:element name="EntityId4" type="xs:string"></xs:element>
<xs:element name="EntityId5" type="xs:string"></xs:element>
<xs:element name="Terms">
<xs:complexType>
<xs:sequence>
<xs:element ref="pc:TermInfo" minOccurs="0" maxOccurs="unbounded"></xs:element>
</xs:sequence>
</xs:complexType>
</xs:element>
<xs:element name="TermInfo">
<xs:complexType>
<xs:sequence>
<xs:element ref="pc:TermName" minOccurs="0"></xs:element>
<xs:element ref="pc:TermId" minOccurs="0"></xs:element>
</xs:sequence>
</xs:complexType>
</xs:element>
<xs:element name="TermName" type="xs:string"></xs:element>
<xs:element name="TermId" type="xs:string"></xs:element>
</xs:schema>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<p:properties xmlns:p="http://schemas.microsoft.com/office/2006/metadata/properties" xmlns:xsi="http://www.w3.org/2001/XMLSchema-instance" xmlns:pc="http://schemas.microsoft.com/office/infopath/2007/PartnerControls"><documentManagement><h6a71f3e574e4344bc34f3fc9dd20054 xmlns="6d073afc-325a-40aa-8ca5-093327bee0ce"><Terms xmlns="http://schemas.microsoft.com/office/infopath/2007/PartnerControls"></Terms></h6a71f3e574e4344bc34f3fc9dd20054><j048a4f9aaad4a8990a1d5e5f53cb451 xmlns="6d073afc-325a-40aa-8ca5-093327bee0ce"><Terms xmlns="http://schemas.microsoft.com/office/infopath/2007/PartnerControls"></Terms></j048a4f9aaad4a8990a1d5e5f53cb451><ContentStatus xmlns="ca283e0b-db31-4043-a2ef-b80661bf084a">­</ContentStatus><IconOverlay xmlns="http://schemas.microsoft.com/sharepoint/v4">|pptx|lockoverlay.png</IconOverlay><ContentLanguage xmlns="ca283e0b-db31-4043-a2ef-b80661bf084a">English</ContentLanguage><j169e817e0ee4eb8974e6fc4a2762909 xmlns="6d073afc-325a-40aa-8ca5-093327bee0ce"><Terms xmlns="http://schemas.microsoft.com/office/infopath/2007/PartnerControls"></Terms></j169e817e0ee4eb8974e6fc4a2762909><TaxCatchAll xmlns="6d073afc-325a-40aa-8ca5-093327bee0ce"><Value>14</Value></TaxCatchAll><ga975397408f43e4b84ec8e5a598e523 xmlns="6d073afc-325a-40aa-8ca5-093327bee0ce"><Terms xmlns="http://schemas.microsoft.com/office/infopath/2007/PartnerControls"><TermInfo xmlns="http://schemas.microsoft.com/office/infopath/2007/PartnerControls"><TermName xmlns="http://schemas.microsoft.com/office/infopath/2007/PartnerControls">Programme Division-456D</TermName><TermId xmlns="http://schemas.microsoft.com/office/infopath/2007/PartnerControls">b599cc08-53d0-4ecf-afce-40bdcdf910e2</TermId></TermInfo></Terms></ga975397408f43e4b84ec8e5a598e523><mda26ace941f4791a7314a339fee829c xmlns="6d073afc-325a-40aa-8ca5-093327bee0ce"><Terms xmlns="http://schemas.microsoft.com/office/infopath/2007/PartnerControls"></Terms></mda26ace941f4791a7314a339fee829c><lcf76f155ced4ddcb4097134ff3c332f xmlns="5fb256f3-6233-433a-8366-f24d9efb8dd0"><Terms xmlns="http://schemas.microsoft.com/office/infopath/2007/PartnerControls"></Terms></lcf76f155ced4ddcb4097134ff3c332f><TaxKeywordTaxHTField xmlns="6d073afc-325a-40aa-8ca5-093327bee0ce"><Terms xmlns="http://schemas.microsoft.com/office/infopath/2007/PartnerControls"></Terms></TaxKeywordTaxHTField><_dlc_DocId xmlns="6d073afc-325a-40aa-8ca5-093327bee0ce">K6SJJ6KFD6K2-266479262-209</_dlc_DocId><_dlc_DocIdUrl xmlns="6d073afc-325a-40aa-8ca5-093327bee0ce"><Url>https://unicef.sharepoint.com/teams/PD-AMRDiagnostics/_layouts/15/DocIdRedir.aspx?ID=K6SJJ6KFD6K2-266479262-209</Url><Description>K6SJJ6KFD6K2-266479262-209</Description></_dlc_DocIdUrl><K_UNICEFComments xmlns="65182ab8-747e-4d60-8b70-c4a0a711ff47" xsi:nil="true"></K_UNICEFComments><K_UNICEFApprovedBy xmlns="65182ab8-747e-4d60-8b70-c4a0a711ff47"><UserInfo><DisplayName>Poornima Ravi Shankar</DisplayName><AccountId>19</AccountId><AccountType/></UserInfo></K_UNICEFApprovedBy><IsK_UNICEFApproved xmlns="65182ab8-747e-4d60-8b70-c4a0a711ff47">true</IsK_UNICEFApproved><K_UNICEFRequestedBy xmlns="65182ab8-747e-4d60-8b70-c4a0a711ff47"><UserInfo><DisplayName>Poornima Ravi Shankar</DisplayName><AccountId>19</AccountId><AccountType/></UserInfo></K_UNICEFRequestedBy><K_UNICEFStatus xmlns="65182ab8-747e-4d 60-8b70-c4a0a711ff47">Approved</K_UNICEFStatus><_vti_ItemDeclaredRecord xmlns="http://schemas.microsoft.com/sharepoint/v3">2024-02-20T17:23:17+00:00</_vti_ItemDeclaredRecord><_vti_ItemHoldRecordStatus xmlns="http://schemas.microsoft.com/sharepoint/v3">273</_vti_ItemHoldRecordStatus></documentManagement></p:properties>
</file>

<file path=customXml/itemProps1.xml><?xml version="1.0" encoding="utf-8"?>
<ds:datastoreItem xmlns:ds="http://schemas.openxmlformats.org/officeDocument/2006/customXml" ds:itemID="{7ABFAD80-A09F-4A22-B727-FE619B311312}"/>
</file>

<file path=customXml/itemProps2.xml><?xml version="1.0" encoding="utf-8"?>
<ds:datastoreItem xmlns:ds="http://schemas.openxmlformats.org/officeDocument/2006/customXml" ds:itemID="{1E99AA1F-C5E7-4C80-817C-08BAB90297E2}"/>
</file>

<file path=customXml/itemProps3.xml><?xml version="1.0" encoding="utf-8"?>
<ds:datastoreItem xmlns:ds="http://schemas.openxmlformats.org/officeDocument/2006/customXml" ds:itemID="{545F39A1-18BD-4510-A794-3A3DA5FCB225}"/>
</file>

<file path=customXml/itemProps4.xml><?xml version="1.0" encoding="utf-8"?>
<ds:datastoreItem xmlns:ds="http://schemas.openxmlformats.org/officeDocument/2006/customXml" ds:itemID="{DB1AB318-768C-4AEC-9BF6-6272A0C7E40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0x0101009BA85F8052A6DA4FA3E31FF9F74C697000BF55A68919E6C048973B20742818996D</vt:lpwstr>
  </property>
  <property fmtid="{D5CDD505-2E9C-101B-9397-08002B2CF9AE}" pid="3" name="OfficeDivision">
    <vt:lpwstr>14;#Programme Division-456D|b599cc08-53d0-4ecf-afce-40bdcdf910e2</vt:lpwstr>
  </property>
  <property fmtid="{D5CDD505-2E9C-101B-9397-08002B2CF9AE}" pid="4" name="_dlc_DocIdItemGuid">
    <vt:lpwstr>251f1eaa-420f-45ab-8acf-29cf8423e3a6</vt:lpwstr>
  </property>
  <property fmtid="{D5CDD505-2E9C-101B-9397-08002B2CF9AE}" pid="5" name="SystemDTAC">
    <vt:lpwstr/>
  </property>
  <property fmtid="{D5CDD505-2E9C-101B-9397-08002B2CF9AE}" pid="6" name="TaxKeyword">
    <vt:lpwstr/>
  </property>
  <property fmtid="{D5CDD505-2E9C-101B-9397-08002B2CF9AE}" pid="7" name="Topic">
    <vt:lpwstr/>
  </property>
  <property fmtid="{D5CDD505-2E9C-101B-9397-08002B2CF9AE}" pid="8" name="CriticalForLongTermRetention">
    <vt:lpwstr/>
  </property>
  <property fmtid="{D5CDD505-2E9C-101B-9397-08002B2CF9AE}" pid="9" name="DocumentType">
    <vt:lpwstr/>
  </property>
  <property fmtid="{D5CDD505-2E9C-101B-9397-08002B2CF9AE}" pid="10" name="MediaServiceImageTags">
    <vt:lpwstr/>
  </property>
  <property fmtid="{D5CDD505-2E9C-101B-9397-08002B2CF9AE}" pid="11" name="ecm_ItemDeleteBlockHolders">
    <vt:lpwstr>ecm_InPlaceRecordLock</vt:lpwstr>
  </property>
  <property fmtid="{D5CDD505-2E9C-101B-9397-08002B2CF9AE}" pid="12" name="ecm_RecordRestrictions">
    <vt:lpwstr>BlockDelete, BlockEdit</vt:lpwstr>
  </property>
  <property fmtid="{D5CDD505-2E9C-101B-9397-08002B2CF9AE}" pid="13" name="ecm_ItemLockHolders">
    <vt:lpwstr>ecm_InPlaceRecordLock</vt:lpwstr>
  </property>
</Properties>
</file>