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0287000"/>
  <p:notesSz cx="6858000" cy="9144000"/>
  <p:embeddedFontLst>
    <p:embeddedFont>
      <p:font typeface="Mulish ExtraBold"/>
      <p:bold r:id="rId14"/>
      <p:boldItalic r:id="rId15"/>
    </p:embeddedFont>
    <p:embeddedFont>
      <p:font typeface="Mulish Black"/>
      <p:bold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  <p15:guide id="4" orient="horz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  <p:guide pos="504"/>
        <p:guide pos="504" orient="horz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21" Type="http://schemas.openxmlformats.org/officeDocument/2006/relationships/customXml" Target="../customXml/item4.xml"/><Relationship Id="rId12" Type="http://schemas.openxmlformats.org/officeDocument/2006/relationships/slide" Target="slides/slide7.xml"/><Relationship Id="rId17" Type="http://schemas.openxmlformats.org/officeDocument/2006/relationships/font" Target="fonts/MulishBlack-bold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font" Target="fonts/MulishBlack-bold.fntdata"/><Relationship Id="rId20" Type="http://schemas.openxmlformats.org/officeDocument/2006/relationships/customXml" Target="../customXml/item3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5" Type="http://schemas.openxmlformats.org/officeDocument/2006/relationships/font" Target="fonts/MulishExtraBold-boldItalic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Mulish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ccaaca0_0_7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ccaaca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36ccaaca0_0_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36ccaaca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f726fd54d_1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f726fd54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f726fd54d_1_7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f726fd54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f726fd54d_1_1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f726fd54d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f726fd54d_1_24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f726fd54d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f726fd54d_1_32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f726fd54d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9525" lIns="129525" spcFirstLastPara="1" rIns="129525" wrap="square" tIns="129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7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3900" y="558675"/>
            <a:ext cx="6169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first</a:t>
            </a:r>
            <a:endParaRPr sz="58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saves people </a:t>
            </a:r>
            <a:endParaRPr sz="52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time and money.</a:t>
            </a:r>
            <a:endParaRPr sz="52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-7239275" y="741225"/>
            <a:ext cx="6837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matters 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because it saves lives!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723900" y="603700"/>
            <a:ext cx="7587300" cy="52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first</a:t>
            </a:r>
            <a:endParaRPr sz="58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prevents community</a:t>
            </a:r>
            <a:endParaRPr sz="45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outbreaks and</a:t>
            </a:r>
            <a:endParaRPr sz="45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consequences such as</a:t>
            </a:r>
            <a:endParaRPr sz="45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lockdowns or business</a:t>
            </a:r>
            <a:endParaRPr sz="45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and school closures.</a:t>
            </a:r>
            <a:endParaRPr sz="45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7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23900" y="603700"/>
            <a:ext cx="75873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first</a:t>
            </a:r>
            <a:endParaRPr sz="58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reduces the cost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of care and health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system spending.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083175" y="644350"/>
            <a:ext cx="67200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The quality of self-tests is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regulated by international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authorities.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2632200" y="8001500"/>
            <a:ext cx="7272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Stringent regulatory authority (SRA) approved,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quality-assured self-tests for COVID-19 meet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global quality standards for self-use.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867350" y="630050"/>
            <a:ext cx="6259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They include validated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packaging and insert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instructions to guide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effective self-use.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867350" y="667400"/>
            <a:ext cx="64668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SRA approved self-use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tests should be prioritized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for local regulatory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approval and access.</a:t>
            </a:r>
            <a:endParaRPr sz="36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791150" y="667400"/>
            <a:ext cx="71874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By prioritising testing,</a:t>
            </a:r>
            <a:endParaRPr sz="45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you can strengthen</a:t>
            </a:r>
            <a:endParaRPr sz="45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your health system.</a:t>
            </a:r>
            <a:endParaRPr sz="45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638750" y="667400"/>
            <a:ext cx="71874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7931E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Quality assured self-tests</a:t>
            </a:r>
            <a:endParaRPr sz="4200">
              <a:solidFill>
                <a:srgbClr val="F7931E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7931E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are reliable when users </a:t>
            </a:r>
            <a:endParaRPr sz="4200">
              <a:solidFill>
                <a:srgbClr val="F7931E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7931E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are able to follow </a:t>
            </a:r>
            <a:endParaRPr sz="4200">
              <a:solidFill>
                <a:srgbClr val="F7931E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7931E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Instructions correctly.</a:t>
            </a:r>
            <a:endParaRPr sz="4200">
              <a:solidFill>
                <a:srgbClr val="F7931E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K6SJJ6KFD6K2-266479262-122</_dlc_DocId><_dlc_DocIdUrl xmlns="6d073afc-325a-40aa-8ca5-093327bee0ce"><Url>https://unicef.sharepoint.com/teams/PD-AMRDiagnostics/_layouts/15/DocIdRedir.aspx?ID=K6SJJ6KFD6K2-266479262-122</Url><Description>K6SJJ6KFD6K2-266479262-122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Poornima Ravi Shankar</DisplayName><AccountId>19</AccountId><AccountType/></UserInfo></K_UNICEFRequestedBy><K_UNICEFStatus xmlns="65182ab8-747e-4d 60-8b70-c4a0a711ff47">Approved</K_UNICEFStatus><_vti_ItemDeclaredRecord xmlns="http://schemas.microsoft.com/sharepoint/v3">2024-02-20T17:10:08+00:00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E8190654-BE5D-491C-9E46-968F47595B64}"/>
</file>

<file path=customXml/itemProps2.xml><?xml version="1.0" encoding="utf-8"?>
<ds:datastoreItem xmlns:ds="http://schemas.openxmlformats.org/officeDocument/2006/customXml" ds:itemID="{A9CD8802-D33D-48D4-BB94-052E7B8C4E95}"/>
</file>

<file path=customXml/itemProps3.xml><?xml version="1.0" encoding="utf-8"?>
<ds:datastoreItem xmlns:ds="http://schemas.openxmlformats.org/officeDocument/2006/customXml" ds:itemID="{79D635A9-347C-4297-B9DC-84806C088C79}"/>
</file>

<file path=customXml/itemProps4.xml><?xml version="1.0" encoding="utf-8"?>
<ds:datastoreItem xmlns:ds="http://schemas.openxmlformats.org/officeDocument/2006/customXml" ds:itemID="{8509386B-3E7D-49A3-A6CD-84395E6B3B4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fdb529fa-10ba-43b6-b1f1-53d2557a077f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