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9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52.xml" ContentType="application/vnd.openxmlformats-officedocument.presentationml.tags+xml"/>
  <Override PartName="/ppt/tags/tag51.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50.xml" ContentType="application/vnd.openxmlformats-officedocument.presentationml.tags+xml"/>
  <Override PartName="/ppt/tags/tag49.xml" ContentType="application/vnd.openxmlformats-officedocument.presentationml.tags+xml"/>
  <Override PartName="/ppt/tags/tag48.xml" ContentType="application/vnd.openxmlformats-officedocument.presentationml.tags+xml"/>
  <Override PartName="/ppt/tags/tag47.xml" ContentType="application/vnd.openxmlformats-officedocument.presentationml.tags+xml"/>
  <Override PartName="/ppt/tags/tag46.xml" ContentType="application/vnd.openxmlformats-officedocument.presentationml.tags+xml"/>
  <Override PartName="/ppt/tags/tag45.xml" ContentType="application/vnd.openxmlformats-officedocument.presentationml.tags+xml"/>
  <Override PartName="/ppt/tags/tag44.xml" ContentType="application/vnd.openxmlformats-officedocument.presentationml.tags+xml"/>
  <Override PartName="/ppt/tags/tag43.xml" ContentType="application/vnd.openxmlformats-officedocument.presentationml.tags+xml"/>
  <Override PartName="/ppt/tags/tag42.xml" ContentType="application/vnd.openxmlformats-officedocument.presentationml.tags+xml"/>
  <Override PartName="/ppt/tags/tag41.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1.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29.xml" ContentType="application/vnd.openxmlformats-officedocument.presentationml.tags+xml"/>
  <Override PartName="/ppt/tags/tag70.xml" ContentType="application/vnd.openxmlformats-officedocument.presentationml.tags+xml"/>
  <Override PartName="/ppt/tags/tag2.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3.xml" ContentType="application/vnd.openxmlformats-officedocument.presentationml.tags+xml"/>
  <Override PartName="/ppt/tags/tag54.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53.xml" ContentType="application/vnd.openxmlformats-officedocument.presentationml.tags+xml"/>
  <Override PartName="/ppt/tags/tag87.xml" ContentType="application/vnd.openxmlformats-officedocument.presentationml.tags+xml"/>
  <Override PartName="/ppt/tags/tag55.xml" ContentType="application/vnd.openxmlformats-officedocument.presentationml.tags+xml"/>
  <Override PartName="/ppt/tags/tag88.xml" ContentType="application/vnd.openxmlformats-officedocument.presentationml.tags+xml"/>
  <Override PartName="/ppt/tags/tag56.xml" ContentType="application/vnd.openxmlformats-officedocument.presentationml.tags+xml"/>
  <Override PartName="/ppt/tags/tag4.xml" ContentType="application/vnd.openxmlformats-officedocument.presentationml.tags+xml"/>
  <Override PartName="/ppt/tags/tag89.xml" ContentType="application/vnd.openxmlformats-officedocument.presentationml.tags+xml"/>
  <Override PartName="/ppt/tags/tag57.xml" ContentType="application/vnd.openxmlformats-officedocument.presentationml.tags+xml"/>
  <Override PartName="/ppt/tags/tag82.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61" r:id="rId3"/>
    <p:sldId id="432" r:id="rId4"/>
    <p:sldId id="422" r:id="rId5"/>
    <p:sldId id="435" r:id="rId6"/>
    <p:sldId id="421" r:id="rId7"/>
    <p:sldId id="436" r:id="rId8"/>
    <p:sldId id="437" r:id="rId9"/>
    <p:sldId id="438" r:id="rId10"/>
    <p:sldId id="439" r:id="rId11"/>
    <p:sldId id="444" r:id="rId12"/>
    <p:sldId id="443" r:id="rId13"/>
    <p:sldId id="424" r:id="rId14"/>
    <p:sldId id="440" r:id="rId15"/>
    <p:sldId id="442" r:id="rId16"/>
    <p:sldId id="445" r:id="rId17"/>
    <p:sldId id="425" r:id="rId18"/>
    <p:sldId id="441" r:id="rId19"/>
    <p:sldId id="428" r:id="rId20"/>
    <p:sldId id="257" r:id="rId2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60" autoAdjust="0"/>
    <p:restoredTop sz="92657" autoAdjust="0"/>
  </p:normalViewPr>
  <p:slideViewPr>
    <p:cSldViewPr>
      <p:cViewPr varScale="1">
        <p:scale>
          <a:sx n="67" d="100"/>
          <a:sy n="67" d="100"/>
        </p:scale>
        <p:origin x="588" y="44"/>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customXml" Target="../customXml/item1.xml"/><Relationship Id="rId30" Type="http://schemas.openxmlformats.org/officeDocument/2006/relationships/customXml" Target="../customXml/item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C3FB7-DCBC-4447-9AA3-4F19E03A8CD9}" type="datetimeFigureOut">
              <a:rPr lang="en-US" smtClean="0"/>
              <a:t>7/19/2023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307BEB-71E0-4748-B98B-6DA68381FD9B}" type="slidenum">
              <a:rPr lang="en-US" smtClean="0"/>
              <a:t>‹#›</a:t>
            </a:fld>
            <a:endParaRPr lang="en-US"/>
          </a:p>
        </p:txBody>
      </p:sp>
    </p:spTree>
    <p:extLst>
      <p:ext uri="{BB962C8B-B14F-4D97-AF65-F5344CB8AC3E}">
        <p14:creationId xmlns:p14="http://schemas.microsoft.com/office/powerpoint/2010/main" val="242457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87.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8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89.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9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7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3</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664295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16</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17</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2974193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18</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935316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19</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1472600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5</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01453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6</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01453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7</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014530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8</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014530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10</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8684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11</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868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12</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8684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B6CB9D1-A1BA-4CB2-BEC5-66800B41E08A}" type="slidenum">
              <a:rPr lang="en-US" smtClean="0">
                <a:solidFill>
                  <a:prstClr val="black"/>
                </a:solidFill>
              </a:rPr>
              <a:pPr/>
              <a:t>14</a:t>
            </a:fld>
            <a:endParaRPr lang="en-US" dirty="0">
              <a:solidFill>
                <a:prstClr val="black"/>
              </a:solidFill>
            </a:endParaRPr>
          </a:p>
        </p:txBody>
      </p:sp>
      <p:sp>
        <p:nvSpPr>
          <p:cNvPr id="32770" name="Rectangle 2"/>
          <p:cNvSpPr>
            <a:spLocks noGrp="1" noRot="1" noChangeAspect="1" noChangeArrowheads="1" noTextEdit="1"/>
          </p:cNvSpPr>
          <p:nvPr>
            <p:ph type="sldImg"/>
          </p:nvPr>
        </p:nvSpPr>
        <p:spPr>
          <a:xfrm>
            <a:off x="-3529013" y="1179513"/>
            <a:ext cx="13874751" cy="7807325"/>
          </a:xfrm>
          <a:ln/>
        </p:spPr>
      </p:sp>
      <p:sp>
        <p:nvSpPr>
          <p:cNvPr id="32771" name="Rectangle 3"/>
          <p:cNvSpPr>
            <a:spLocks noGrp="1" noChangeArrowheads="1"/>
          </p:cNvSpPr>
          <p:nvPr>
            <p:ph type="body" idx="1"/>
          </p:nvPr>
        </p:nvSpPr>
        <p:spPr>
          <a:xfrm>
            <a:off x="550865" y="328612"/>
            <a:ext cx="4052887" cy="234950"/>
          </a:xfrm>
          <a:noFill/>
          <a:ln/>
        </p:spPr>
        <p:txBody>
          <a:bodyPr/>
          <a:lstStyle/>
          <a:p>
            <a:pPr marL="0" indent="0">
              <a:buFont typeface="Arial" pitchFamily="34" charset="0"/>
              <a:buNone/>
            </a:pPr>
            <a:endParaRPr lang="en-GB" dirty="0"/>
          </a:p>
        </p:txBody>
      </p:sp>
      <p:sp>
        <p:nvSpPr>
          <p:cNvPr id="32772" name="McK Separator"/>
          <p:cNvSpPr>
            <a:spLocks noChangeShapeType="1"/>
          </p:cNvSpPr>
          <p:nvPr>
            <p:custDataLst>
              <p:tags r:id="rId1"/>
            </p:custDataLst>
          </p:nvPr>
        </p:nvSpPr>
        <p:spPr bwMode="auto">
          <a:xfrm>
            <a:off x="563565" y="1397000"/>
            <a:ext cx="5595937" cy="0"/>
          </a:xfrm>
          <a:prstGeom prst="line">
            <a:avLst/>
          </a:prstGeom>
          <a:noFill/>
          <a:ln w="9525">
            <a:solidFill>
              <a:schemeClr val="tx1"/>
            </a:solidFill>
            <a:round/>
            <a:headEnd/>
            <a:tailEnd/>
          </a:ln>
        </p:spPr>
        <p:txBody>
          <a:bodyPr lIns="91430" tIns="45715" rIns="91430" bIns="45715"/>
          <a:lstStyle/>
          <a:p>
            <a:pPr fontAlgn="base">
              <a:spcBef>
                <a:spcPct val="0"/>
              </a:spcBef>
              <a:spcAft>
                <a:spcPct val="0"/>
              </a:spcAft>
            </a:pPr>
            <a:endParaRPr lang="en-US" b="1" i="1" dirty="0">
              <a:solidFill>
                <a:prstClr val="black"/>
              </a:solidFill>
              <a:latin typeface="Arial" charset="0"/>
              <a:cs typeface="Arial" charset="0"/>
            </a:endParaRPr>
          </a:p>
        </p:txBody>
      </p:sp>
    </p:spTree>
    <p:extLst>
      <p:ext uri="{BB962C8B-B14F-4D97-AF65-F5344CB8AC3E}">
        <p14:creationId xmlns:p14="http://schemas.microsoft.com/office/powerpoint/2010/main" val="3868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41"/>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15" indent="0" algn="ctr">
              <a:buNone/>
              <a:defRPr>
                <a:solidFill>
                  <a:schemeClr val="tx1">
                    <a:tint val="75000"/>
                  </a:schemeClr>
                </a:solidFill>
              </a:defRPr>
            </a:lvl2pPr>
            <a:lvl3pPr marL="914430" indent="0" algn="ctr">
              <a:buNone/>
              <a:defRPr>
                <a:solidFill>
                  <a:schemeClr val="tx1">
                    <a:tint val="75000"/>
                  </a:schemeClr>
                </a:solidFill>
              </a:defRPr>
            </a:lvl3pPr>
            <a:lvl4pPr marL="1371645" indent="0" algn="ctr">
              <a:buNone/>
              <a:defRPr>
                <a:solidFill>
                  <a:schemeClr val="tx1">
                    <a:tint val="75000"/>
                  </a:schemeClr>
                </a:solidFill>
              </a:defRPr>
            </a:lvl4pPr>
            <a:lvl5pPr marL="1828861" indent="0" algn="ctr">
              <a:buNone/>
              <a:defRPr>
                <a:solidFill>
                  <a:schemeClr val="tx1">
                    <a:tint val="75000"/>
                  </a:schemeClr>
                </a:solidFill>
              </a:defRPr>
            </a:lvl5pPr>
            <a:lvl6pPr marL="2286076" indent="0" algn="ctr">
              <a:buNone/>
              <a:defRPr>
                <a:solidFill>
                  <a:schemeClr val="tx1">
                    <a:tint val="75000"/>
                  </a:schemeClr>
                </a:solidFill>
              </a:defRPr>
            </a:lvl6pPr>
            <a:lvl7pPr marL="2743291" indent="0" algn="ctr">
              <a:buNone/>
              <a:defRPr>
                <a:solidFill>
                  <a:schemeClr val="tx1">
                    <a:tint val="75000"/>
                  </a:schemeClr>
                </a:solidFill>
              </a:defRPr>
            </a:lvl7pPr>
            <a:lvl8pPr marL="3200506" indent="0" algn="ctr">
              <a:buNone/>
              <a:defRPr>
                <a:solidFill>
                  <a:schemeClr val="tx1">
                    <a:tint val="75000"/>
                  </a:schemeClr>
                </a:solidFill>
              </a:defRPr>
            </a:lvl8pPr>
            <a:lvl9pPr marL="36577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55108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07977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2531" y="274648"/>
            <a:ext cx="365664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590" y="274648"/>
            <a:ext cx="1076679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4057623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3"/>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5B8246E-6FE4-4074-B39E-8FEB5D8FA6E9}"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2CC5156-1D09-4CFB-944C-19DD70992A51}" type="slidenum">
              <a:rPr lang="en-US"/>
              <a:pPr/>
              <a:t>‹#›</a:t>
            </a:fld>
            <a:endParaRPr lang="en-US"/>
          </a:p>
        </p:txBody>
      </p:sp>
    </p:spTree>
    <p:extLst>
      <p:ext uri="{BB962C8B-B14F-4D97-AF65-F5344CB8AC3E}">
        <p14:creationId xmlns:p14="http://schemas.microsoft.com/office/powerpoint/2010/main" val="2238724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4E7200D-8B27-4191-A139-3558F1E91246}"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84EB4FE-701A-465E-9D6B-21336C9D6520}" type="slidenum">
              <a:rPr lang="en-US"/>
              <a:pPr/>
              <a:t>‹#›</a:t>
            </a:fld>
            <a:endParaRPr lang="en-US"/>
          </a:p>
        </p:txBody>
      </p:sp>
    </p:spTree>
    <p:extLst>
      <p:ext uri="{BB962C8B-B14F-4D97-AF65-F5344CB8AC3E}">
        <p14:creationId xmlns:p14="http://schemas.microsoft.com/office/powerpoint/2010/main" val="3302253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21"/>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0D100CC-4146-4DAB-980D-DA7C849CEFCB}"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B4FC9F6-218B-4340-8C21-FC267C629E20}" type="slidenum">
              <a:rPr lang="en-US"/>
              <a:pPr/>
              <a:t>‹#›</a:t>
            </a:fld>
            <a:endParaRPr lang="en-US"/>
          </a:p>
        </p:txBody>
      </p:sp>
    </p:spTree>
    <p:extLst>
      <p:ext uri="{BB962C8B-B14F-4D97-AF65-F5344CB8AC3E}">
        <p14:creationId xmlns:p14="http://schemas.microsoft.com/office/powerpoint/2010/main" val="4169386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7"/>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7"/>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BE746B01-6F6C-41D4-B0D2-EAAB48209C42}"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425C20B-F27F-4E52-832C-FA1B56F16E47}" type="slidenum">
              <a:rPr lang="en-US"/>
              <a:pPr/>
              <a:t>‹#›</a:t>
            </a:fld>
            <a:endParaRPr lang="en-US"/>
          </a:p>
        </p:txBody>
      </p:sp>
    </p:spTree>
    <p:extLst>
      <p:ext uri="{BB962C8B-B14F-4D97-AF65-F5344CB8AC3E}">
        <p14:creationId xmlns:p14="http://schemas.microsoft.com/office/powerpoint/2010/main" val="2467381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5"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5"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66"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66"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5CBFEDE5-E36C-40B8-942E-407ACA563D2B}" type="datetimeFigureOut">
              <a:rPr lang="en-US"/>
              <a:pPr/>
              <a:t>7/19/2023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BE7688A-0D83-46D3-8F8E-886F29891717}" type="slidenum">
              <a:rPr lang="en-US"/>
              <a:pPr/>
              <a:t>‹#›</a:t>
            </a:fld>
            <a:endParaRPr lang="en-US"/>
          </a:p>
        </p:txBody>
      </p:sp>
    </p:spTree>
    <p:extLst>
      <p:ext uri="{BB962C8B-B14F-4D97-AF65-F5344CB8AC3E}">
        <p14:creationId xmlns:p14="http://schemas.microsoft.com/office/powerpoint/2010/main" val="2076986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2A891D4-9C1C-4235-8ED1-D0744A565A9D}" type="datetimeFigureOut">
              <a:rPr lang="en-US"/>
              <a:pPr/>
              <a:t>7/19/2023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E350B37E-3E64-4585-BA5C-8EF3F479858C}" type="slidenum">
              <a:rPr lang="en-US"/>
              <a:pPr/>
              <a:t>‹#›</a:t>
            </a:fld>
            <a:endParaRPr lang="en-US"/>
          </a:p>
        </p:txBody>
      </p:sp>
    </p:spTree>
    <p:extLst>
      <p:ext uri="{BB962C8B-B14F-4D97-AF65-F5344CB8AC3E}">
        <p14:creationId xmlns:p14="http://schemas.microsoft.com/office/powerpoint/2010/main" val="696745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8ACF211-DDD0-4CF8-A758-499BEFFF49C7}" type="datetimeFigureOut">
              <a:rPr lang="en-US"/>
              <a:pPr/>
              <a:t>7/19/2023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C8BCBEB2-0A05-4A4A-A416-78785DC2FE95}" type="slidenum">
              <a:rPr lang="en-US"/>
              <a:pPr/>
              <a:t>‹#›</a:t>
            </a:fld>
            <a:endParaRPr lang="en-US"/>
          </a:p>
        </p:txBody>
      </p:sp>
    </p:spTree>
    <p:extLst>
      <p:ext uri="{BB962C8B-B14F-4D97-AF65-F5344CB8AC3E}">
        <p14:creationId xmlns:p14="http://schemas.microsoft.com/office/powerpoint/2010/main" val="1862094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54"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503" y="273058"/>
            <a:ext cx="681389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54" y="1435108"/>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753DB39-B4CF-43CA-8680-D6E84B77106B}"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0A9E05C9-4101-4401-BEF0-49F019BF55C7}" type="slidenum">
              <a:rPr lang="en-US"/>
              <a:pPr/>
              <a:t>‹#›</a:t>
            </a:fld>
            <a:endParaRPr lang="en-US"/>
          </a:p>
        </p:txBody>
      </p:sp>
    </p:spTree>
    <p:extLst>
      <p:ext uri="{BB962C8B-B14F-4D97-AF65-F5344CB8AC3E}">
        <p14:creationId xmlns:p14="http://schemas.microsoft.com/office/powerpoint/2010/main" val="149682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933521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9"/>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6B067B3-AD99-4741-9A95-3C0EB5409636}" type="datetimeFigureOut">
              <a:rPr lang="en-US"/>
              <a:pPr/>
              <a:t>7/19/2023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6BE7CE8-C4E7-4C9F-A047-A0F42E3B19AA}" type="slidenum">
              <a:rPr lang="en-US"/>
              <a:pPr/>
              <a:t>‹#›</a:t>
            </a:fld>
            <a:endParaRPr lang="en-US"/>
          </a:p>
        </p:txBody>
      </p:sp>
    </p:spTree>
    <p:extLst>
      <p:ext uri="{BB962C8B-B14F-4D97-AF65-F5344CB8AC3E}">
        <p14:creationId xmlns:p14="http://schemas.microsoft.com/office/powerpoint/2010/main" val="4015728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822BA8F-B231-4952-87FB-11974DC39D85}"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7CA1A0A-F8E9-4F95-B63E-5462F9AEF2E0}" type="slidenum">
              <a:rPr lang="en-US"/>
              <a:pPr/>
              <a:t>‹#›</a:t>
            </a:fld>
            <a:endParaRPr lang="en-US"/>
          </a:p>
        </p:txBody>
      </p:sp>
    </p:spTree>
    <p:extLst>
      <p:ext uri="{BB962C8B-B14F-4D97-AF65-F5344CB8AC3E}">
        <p14:creationId xmlns:p14="http://schemas.microsoft.com/office/powerpoint/2010/main" val="1682071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6"/>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6"/>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9FD1D2D-9E0E-457A-883E-B30DB9921B19}" type="datetimeFigureOut">
              <a:rPr lang="en-US"/>
              <a:pPr/>
              <a:t>7/19/2023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011AB7FF-A420-467D-9C83-DBE0D30CBA03}" type="slidenum">
              <a:rPr lang="en-US"/>
              <a:pPr/>
              <a:t>‹#›</a:t>
            </a:fld>
            <a:endParaRPr lang="en-US"/>
          </a:p>
        </p:txBody>
      </p:sp>
    </p:spTree>
    <p:extLst>
      <p:ext uri="{BB962C8B-B14F-4D97-AF65-F5344CB8AC3E}">
        <p14:creationId xmlns:p14="http://schemas.microsoft.com/office/powerpoint/2010/main" val="11853483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 name="Rectangle 3"/>
          <p:cNvSpPr>
            <a:spLocks noChangeArrowheads="1"/>
          </p:cNvSpPr>
          <p:nvPr userDrawn="1">
            <p:custDataLst>
              <p:tags r:id="rId1"/>
            </p:custDataLst>
          </p:nvPr>
        </p:nvSpPr>
        <p:spPr bwMode="auto">
          <a:xfrm>
            <a:off x="0" y="1"/>
            <a:ext cx="12188825" cy="5165725"/>
          </a:xfrm>
          <a:prstGeom prst="rect">
            <a:avLst/>
          </a:prstGeom>
          <a:solidFill>
            <a:srgbClr val="003366"/>
          </a:solidFill>
          <a:ln w="9525">
            <a:noFill/>
            <a:miter lim="800000"/>
            <a:headEnd/>
            <a:tailEnd/>
          </a:ln>
        </p:spPr>
        <p:txBody>
          <a:bodyPr wrap="none" anchor="ctr"/>
          <a:lstStyle/>
          <a:p>
            <a:pPr defTabSz="457200" fontAlgn="base">
              <a:spcBef>
                <a:spcPct val="0"/>
              </a:spcBef>
              <a:spcAft>
                <a:spcPct val="0"/>
              </a:spcAft>
              <a:defRPr/>
            </a:pPr>
            <a:endParaRPr lang="fr-FR" sz="3600" b="1" i="1" baseline="-25000">
              <a:solidFill>
                <a:prstClr val="black"/>
              </a:solidFill>
              <a:latin typeface="Arial" charset="0"/>
              <a:ea typeface="ＭＳ Ｐゴシック" charset="-128"/>
            </a:endParaRPr>
          </a:p>
        </p:txBody>
      </p:sp>
      <p:pic>
        <p:nvPicPr>
          <p:cNvPr id="4" name="Picture 7"/>
          <p:cNvPicPr>
            <a:picLocks noChangeAspect="1"/>
          </p:cNvPicPr>
          <p:nvPr userDrawn="1"/>
        </p:nvPicPr>
        <p:blipFill>
          <a:blip r:embed="rId3" cstate="print"/>
          <a:srcRect/>
          <a:stretch>
            <a:fillRect/>
          </a:stretch>
        </p:blipFill>
        <p:spPr bwMode="auto">
          <a:xfrm>
            <a:off x="9450572" y="5868989"/>
            <a:ext cx="2556267" cy="822325"/>
          </a:xfrm>
          <a:prstGeom prst="rect">
            <a:avLst/>
          </a:prstGeom>
          <a:noFill/>
          <a:ln w="9525">
            <a:noFill/>
            <a:miter lim="800000"/>
            <a:headEnd/>
            <a:tailEnd/>
          </a:ln>
        </p:spPr>
      </p:pic>
      <p:sp>
        <p:nvSpPr>
          <p:cNvPr id="35845" name="Rectangle 5"/>
          <p:cNvSpPr>
            <a:spLocks noGrp="1" noChangeArrowheads="1"/>
          </p:cNvSpPr>
          <p:nvPr>
            <p:ph type="ctrTitle" sz="quarter"/>
          </p:nvPr>
        </p:nvSpPr>
        <p:spPr bwMode="auto">
          <a:xfrm>
            <a:off x="948020" y="1373188"/>
            <a:ext cx="10360501" cy="3230562"/>
          </a:xfrm>
          <a:noFill/>
        </p:spPr>
        <p:txBody>
          <a:bodyPr anchor="b"/>
          <a:lstStyle>
            <a:lvl1pPr marL="0" indent="0" algn="l">
              <a:tabLst/>
              <a:defRPr sz="2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36374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
        <p:nvSpPr>
          <p:cNvPr id="4" name="Rectangle 3"/>
          <p:cNvSpPr/>
          <p:nvPr userDrawn="1"/>
        </p:nvSpPr>
        <p:spPr>
          <a:xfrm>
            <a:off x="0" y="0"/>
            <a:ext cx="12188825" cy="1143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a:defRPr/>
            </a:pPr>
            <a:endParaRPr lang="en-US" dirty="0">
              <a:solidFill>
                <a:prstClr val="white"/>
              </a:solidFill>
            </a:endParaRPr>
          </a:p>
        </p:txBody>
      </p:sp>
      <p:sp>
        <p:nvSpPr>
          <p:cNvPr id="2" name="Title 1"/>
          <p:cNvSpPr>
            <a:spLocks noGrp="1"/>
          </p:cNvSpPr>
          <p:nvPr>
            <p:ph type="ctrTitle"/>
          </p:nvPr>
        </p:nvSpPr>
        <p:spPr>
          <a:xfrm>
            <a:off x="203147" y="1"/>
            <a:ext cx="11782531" cy="1219199"/>
          </a:xfrm>
        </p:spPr>
        <p:txBody>
          <a:bodyPr>
            <a:normAutofit/>
          </a:bodyPr>
          <a:lstStyle>
            <a:lvl1pPr algn="l">
              <a:defRPr sz="3200" baseline="0">
                <a:solidFill>
                  <a:schemeClr val="bg1"/>
                </a:solidFill>
              </a:defRPr>
            </a:lvl1pPr>
          </a:lstStyle>
          <a:p>
            <a:r>
              <a:rPr lang="en-US" dirty="0"/>
              <a:t>Click to edit Master title style</a:t>
            </a:r>
          </a:p>
        </p:txBody>
      </p:sp>
      <p:sp>
        <p:nvSpPr>
          <p:cNvPr id="8" name="Content Placeholder 8"/>
          <p:cNvSpPr>
            <a:spLocks noGrp="1"/>
          </p:cNvSpPr>
          <p:nvPr>
            <p:ph sz="quarter" idx="11"/>
          </p:nvPr>
        </p:nvSpPr>
        <p:spPr>
          <a:xfrm>
            <a:off x="914162" y="1676400"/>
            <a:ext cx="10969943" cy="46482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2"/>
          <p:cNvSpPr>
            <a:spLocks noGrp="1"/>
          </p:cNvSpPr>
          <p:nvPr>
            <p:ph type="sldNum" sz="quarter" idx="12"/>
          </p:nvPr>
        </p:nvSpPr>
        <p:spPr>
          <a:xfrm>
            <a:off x="11071516" y="6356351"/>
            <a:ext cx="914162" cy="365125"/>
          </a:xfrm>
        </p:spPr>
        <p:txBody>
          <a:bodyPr/>
          <a:lstStyle>
            <a:lvl1pPr>
              <a:defRPr/>
            </a:lvl1pPr>
          </a:lstStyle>
          <a:p>
            <a:pPr>
              <a:defRPr/>
            </a:pPr>
            <a:fld id="{C7437959-1618-44A4-9EB4-CCE6EA050C2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30606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5"/>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22"/>
            <a:ext cx="10360501" cy="1500187"/>
          </a:xfrm>
        </p:spPr>
        <p:txBody>
          <a:bodyPr anchor="b"/>
          <a:lstStyle>
            <a:lvl1pPr marL="0" indent="0">
              <a:buNone/>
              <a:defRPr sz="2000">
                <a:solidFill>
                  <a:schemeClr val="tx1">
                    <a:tint val="75000"/>
                  </a:schemeClr>
                </a:solidFill>
              </a:defRPr>
            </a:lvl1pPr>
            <a:lvl2pPr marL="457215" indent="0">
              <a:buNone/>
              <a:defRPr sz="1800">
                <a:solidFill>
                  <a:schemeClr val="tx1">
                    <a:tint val="75000"/>
                  </a:schemeClr>
                </a:solidFill>
              </a:defRPr>
            </a:lvl2pPr>
            <a:lvl3pPr marL="914430" indent="0">
              <a:buNone/>
              <a:defRPr sz="1600">
                <a:solidFill>
                  <a:schemeClr val="tx1">
                    <a:tint val="75000"/>
                  </a:schemeClr>
                </a:solidFill>
              </a:defRPr>
            </a:lvl3pPr>
            <a:lvl4pPr marL="1371645" indent="0">
              <a:buNone/>
              <a:defRPr sz="1400">
                <a:solidFill>
                  <a:schemeClr val="tx1">
                    <a:tint val="75000"/>
                  </a:schemeClr>
                </a:solidFill>
              </a:defRPr>
            </a:lvl4pPr>
            <a:lvl5pPr marL="1828861" indent="0">
              <a:buNone/>
              <a:defRPr sz="1400">
                <a:solidFill>
                  <a:schemeClr val="tx1">
                    <a:tint val="75000"/>
                  </a:schemeClr>
                </a:solidFill>
              </a:defRPr>
            </a:lvl5pPr>
            <a:lvl6pPr marL="2286076" indent="0">
              <a:buNone/>
              <a:defRPr sz="1400">
                <a:solidFill>
                  <a:schemeClr val="tx1">
                    <a:tint val="75000"/>
                  </a:schemeClr>
                </a:solidFill>
              </a:defRPr>
            </a:lvl6pPr>
            <a:lvl7pPr marL="2743291" indent="0">
              <a:buNone/>
              <a:defRPr sz="1400">
                <a:solidFill>
                  <a:schemeClr val="tx1">
                    <a:tint val="75000"/>
                  </a:schemeClr>
                </a:solidFill>
              </a:defRPr>
            </a:lvl7pPr>
            <a:lvl8pPr marL="3200506" indent="0">
              <a:buNone/>
              <a:defRPr sz="1400">
                <a:solidFill>
                  <a:schemeClr val="tx1">
                    <a:tint val="75000"/>
                  </a:schemeClr>
                </a:solidFill>
              </a:defRPr>
            </a:lvl8pPr>
            <a:lvl9pPr marL="365772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FB966-46BA-46AB-B337-6AC062CD8688}"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75346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6"/>
            <a:ext cx="5383398" cy="4525963"/>
          </a:xfrm>
        </p:spPr>
        <p:txBody>
          <a:bodyPr/>
          <a:lstStyle>
            <a:lvl1pPr>
              <a:defRPr sz="2801"/>
            </a:lvl1pPr>
            <a:lvl2pPr>
              <a:defRPr sz="2399"/>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149692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3" y="1535113"/>
            <a:ext cx="5385514" cy="639762"/>
          </a:xfrm>
        </p:spPr>
        <p:txBody>
          <a:bodyPr anchor="b"/>
          <a:lstStyle>
            <a:lvl1pPr marL="0" indent="0">
              <a:buNone/>
              <a:defRPr sz="2399" b="1"/>
            </a:lvl1pPr>
            <a:lvl2pPr marL="457215" indent="0">
              <a:buNone/>
              <a:defRPr sz="2000" b="1"/>
            </a:lvl2pPr>
            <a:lvl3pPr marL="914430" indent="0">
              <a:buNone/>
              <a:defRPr sz="1800" b="1"/>
            </a:lvl3pPr>
            <a:lvl4pPr marL="1371645" indent="0">
              <a:buNone/>
              <a:defRPr sz="1600" b="1"/>
            </a:lvl4pPr>
            <a:lvl5pPr marL="1828861" indent="0">
              <a:buNone/>
              <a:defRPr sz="1600" b="1"/>
            </a:lvl5pPr>
            <a:lvl6pPr marL="2286076" indent="0">
              <a:buNone/>
              <a:defRPr sz="1600" b="1"/>
            </a:lvl6pPr>
            <a:lvl7pPr marL="2743291" indent="0">
              <a:buNone/>
              <a:defRPr sz="1600" b="1"/>
            </a:lvl7pPr>
            <a:lvl8pPr marL="3200506" indent="0">
              <a:buNone/>
              <a:defRPr sz="1600" b="1"/>
            </a:lvl8pPr>
            <a:lvl9pPr marL="3657721"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3" y="2174875"/>
            <a:ext cx="5385514"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61" y="1535113"/>
            <a:ext cx="5387630" cy="639762"/>
          </a:xfrm>
        </p:spPr>
        <p:txBody>
          <a:bodyPr anchor="b"/>
          <a:lstStyle>
            <a:lvl1pPr marL="0" indent="0">
              <a:buNone/>
              <a:defRPr sz="2399" b="1"/>
            </a:lvl1pPr>
            <a:lvl2pPr marL="457215" indent="0">
              <a:buNone/>
              <a:defRPr sz="2000" b="1"/>
            </a:lvl2pPr>
            <a:lvl3pPr marL="914430" indent="0">
              <a:buNone/>
              <a:defRPr sz="1800" b="1"/>
            </a:lvl3pPr>
            <a:lvl4pPr marL="1371645" indent="0">
              <a:buNone/>
              <a:defRPr sz="1600" b="1"/>
            </a:lvl4pPr>
            <a:lvl5pPr marL="1828861" indent="0">
              <a:buNone/>
              <a:defRPr sz="1600" b="1"/>
            </a:lvl5pPr>
            <a:lvl6pPr marL="2286076" indent="0">
              <a:buNone/>
              <a:defRPr sz="1600" b="1"/>
            </a:lvl6pPr>
            <a:lvl7pPr marL="2743291" indent="0">
              <a:buNone/>
              <a:defRPr sz="1600" b="1"/>
            </a:lvl7pPr>
            <a:lvl8pPr marL="3200506" indent="0">
              <a:buNone/>
              <a:defRPr sz="1600" b="1"/>
            </a:lvl8pPr>
            <a:lvl9pPr marL="365772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61" y="2174875"/>
            <a:ext cx="5387630" cy="3951288"/>
          </a:xfrm>
        </p:spPr>
        <p:txBody>
          <a:bodyPr/>
          <a:lstStyle>
            <a:lvl1pPr>
              <a:defRPr sz="2399"/>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4FB966-46BA-46AB-B337-6AC062CD8688}"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86295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4FB966-46BA-46AB-B337-6AC062CD8688}"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151329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FB966-46BA-46AB-B337-6AC062CD8688}"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346647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53"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8" y="273061"/>
            <a:ext cx="6813893" cy="5853113"/>
          </a:xfrm>
        </p:spPr>
        <p:txBody>
          <a:bodyPr/>
          <a:lstStyle>
            <a:lvl1pPr>
              <a:defRPr sz="3201"/>
            </a:lvl1pPr>
            <a:lvl2pPr>
              <a:defRPr sz="2801"/>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53" y="1435103"/>
            <a:ext cx="4010039" cy="4691063"/>
          </a:xfrm>
        </p:spPr>
        <p:txBody>
          <a:bodyPr/>
          <a:lstStyle>
            <a:lvl1pPr marL="0" indent="0">
              <a:buNone/>
              <a:defRPr sz="1400"/>
            </a:lvl1pPr>
            <a:lvl2pPr marL="457215" indent="0">
              <a:buNone/>
              <a:defRPr sz="1200"/>
            </a:lvl2pPr>
            <a:lvl3pPr marL="914430" indent="0">
              <a:buNone/>
              <a:defRPr sz="1000"/>
            </a:lvl3pPr>
            <a:lvl4pPr marL="1371645" indent="0">
              <a:buNone/>
              <a:defRPr sz="900"/>
            </a:lvl4pPr>
            <a:lvl5pPr marL="1828861" indent="0">
              <a:buNone/>
              <a:defRPr sz="900"/>
            </a:lvl5pPr>
            <a:lvl6pPr marL="2286076" indent="0">
              <a:buNone/>
              <a:defRPr sz="900"/>
            </a:lvl6pPr>
            <a:lvl7pPr marL="2743291" indent="0">
              <a:buNone/>
              <a:defRPr sz="900"/>
            </a:lvl7pPr>
            <a:lvl8pPr marL="3200506" indent="0">
              <a:buNone/>
              <a:defRPr sz="900"/>
            </a:lvl8pPr>
            <a:lvl9pPr marL="36577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297359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1"/>
            </a:lvl1pPr>
            <a:lvl2pPr marL="457215" indent="0">
              <a:buNone/>
              <a:defRPr sz="2801"/>
            </a:lvl2pPr>
            <a:lvl3pPr marL="914430" indent="0">
              <a:buNone/>
              <a:defRPr sz="2399"/>
            </a:lvl3pPr>
            <a:lvl4pPr marL="1371645" indent="0">
              <a:buNone/>
              <a:defRPr sz="2000"/>
            </a:lvl4pPr>
            <a:lvl5pPr marL="1828861" indent="0">
              <a:buNone/>
              <a:defRPr sz="2000"/>
            </a:lvl5pPr>
            <a:lvl6pPr marL="2286076" indent="0">
              <a:buNone/>
              <a:defRPr sz="2000"/>
            </a:lvl6pPr>
            <a:lvl7pPr marL="2743291" indent="0">
              <a:buNone/>
              <a:defRPr sz="2000"/>
            </a:lvl7pPr>
            <a:lvl8pPr marL="3200506" indent="0">
              <a:buNone/>
              <a:defRPr sz="2000"/>
            </a:lvl8pPr>
            <a:lvl9pPr marL="3657721" indent="0">
              <a:buNone/>
              <a:defRPr sz="2000"/>
            </a:lvl9pPr>
          </a:lstStyle>
          <a:p>
            <a:r>
              <a:rPr lang="en-US"/>
              <a:t>Click icon to add picture</a:t>
            </a:r>
          </a:p>
        </p:txBody>
      </p:sp>
      <p:sp>
        <p:nvSpPr>
          <p:cNvPr id="4" name="Text Placeholder 3"/>
          <p:cNvSpPr>
            <a:spLocks noGrp="1"/>
          </p:cNvSpPr>
          <p:nvPr>
            <p:ph type="body" sz="half" idx="2"/>
          </p:nvPr>
        </p:nvSpPr>
        <p:spPr>
          <a:xfrm>
            <a:off x="2389095" y="5367339"/>
            <a:ext cx="7313295" cy="804862"/>
          </a:xfrm>
        </p:spPr>
        <p:txBody>
          <a:bodyPr/>
          <a:lstStyle>
            <a:lvl1pPr marL="0" indent="0">
              <a:buNone/>
              <a:defRPr sz="1400"/>
            </a:lvl1pPr>
            <a:lvl2pPr marL="457215" indent="0">
              <a:buNone/>
              <a:defRPr sz="1200"/>
            </a:lvl2pPr>
            <a:lvl3pPr marL="914430" indent="0">
              <a:buNone/>
              <a:defRPr sz="1000"/>
            </a:lvl3pPr>
            <a:lvl4pPr marL="1371645" indent="0">
              <a:buNone/>
              <a:defRPr sz="900"/>
            </a:lvl4pPr>
            <a:lvl5pPr marL="1828861" indent="0">
              <a:buNone/>
              <a:defRPr sz="900"/>
            </a:lvl5pPr>
            <a:lvl6pPr marL="2286076" indent="0">
              <a:buNone/>
              <a:defRPr sz="900"/>
            </a:lvl6pPr>
            <a:lvl7pPr marL="2743291" indent="0">
              <a:buNone/>
              <a:defRPr sz="900"/>
            </a:lvl7pPr>
            <a:lvl8pPr marL="3200506" indent="0">
              <a:buNone/>
              <a:defRPr sz="900"/>
            </a:lvl8pPr>
            <a:lvl9pPr marL="36577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FB966-46BA-46AB-B337-6AC062CD8688}"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FA6D8-A713-4E5E-9E07-C3AC10CF2DC1}" type="slidenum">
              <a:rPr lang="en-US" smtClean="0"/>
              <a:t>‹#›</a:t>
            </a:fld>
            <a:endParaRPr lang="en-US"/>
          </a:p>
        </p:txBody>
      </p:sp>
    </p:spTree>
    <p:extLst>
      <p:ext uri="{BB962C8B-B14F-4D97-AF65-F5344CB8AC3E}">
        <p14:creationId xmlns:p14="http://schemas.microsoft.com/office/powerpoint/2010/main" val="50989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6"/>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66"/>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FB966-46BA-46AB-B337-6AC062CD8688}" type="datetimeFigureOut">
              <a:rPr lang="en-US" smtClean="0"/>
              <a:t>7/19/2023</a:t>
            </a:fld>
            <a:endParaRPr lang="en-US"/>
          </a:p>
        </p:txBody>
      </p:sp>
      <p:sp>
        <p:nvSpPr>
          <p:cNvPr id="5" name="Footer Placeholder 4"/>
          <p:cNvSpPr>
            <a:spLocks noGrp="1"/>
          </p:cNvSpPr>
          <p:nvPr>
            <p:ph type="ftr" sz="quarter" idx="3"/>
          </p:nvPr>
        </p:nvSpPr>
        <p:spPr>
          <a:xfrm>
            <a:off x="4164515" y="6356366"/>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66"/>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FA6D8-A713-4E5E-9E07-C3AC10CF2DC1}" type="slidenum">
              <a:rPr lang="en-US" smtClean="0"/>
              <a:t>‹#›</a:t>
            </a:fld>
            <a:endParaRPr lang="en-US"/>
          </a:p>
        </p:txBody>
      </p:sp>
    </p:spTree>
    <p:extLst>
      <p:ext uri="{BB962C8B-B14F-4D97-AF65-F5344CB8AC3E}">
        <p14:creationId xmlns:p14="http://schemas.microsoft.com/office/powerpoint/2010/main" val="1045477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30" rtl="0" eaLnBrk="1" latinLnBrk="0" hangingPunct="1">
        <a:spcBef>
          <a:spcPct val="0"/>
        </a:spcBef>
        <a:buNone/>
        <a:defRPr sz="4400" kern="1200">
          <a:solidFill>
            <a:schemeClr val="tx1"/>
          </a:solidFill>
          <a:latin typeface="+mj-lt"/>
          <a:ea typeface="+mj-ea"/>
          <a:cs typeface="+mj-cs"/>
        </a:defRPr>
      </a:lvl1pPr>
    </p:titleStyle>
    <p:bodyStyle>
      <a:lvl1pPr marL="342912" indent="-342912" algn="l" defTabSz="914430"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2974" indent="-285759" algn="l" defTabSz="914430"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040" indent="-228608" algn="l" defTabSz="914430" rtl="0" eaLnBrk="1" latinLnBrk="0" hangingPunct="1">
        <a:spcBef>
          <a:spcPct val="20000"/>
        </a:spcBef>
        <a:buFont typeface="Arial" panose="020B0604020202020204" pitchFamily="34" charset="0"/>
        <a:buChar char="•"/>
        <a:defRPr sz="2399" kern="1200">
          <a:solidFill>
            <a:schemeClr val="tx1"/>
          </a:solidFill>
          <a:latin typeface="+mn-lt"/>
          <a:ea typeface="+mn-ea"/>
          <a:cs typeface="+mn-cs"/>
        </a:defRPr>
      </a:lvl3pPr>
      <a:lvl4pPr marL="160025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6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83"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9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115"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328" indent="-228608" algn="l" defTabSz="9144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30" rtl="0" eaLnBrk="1" latinLnBrk="0" hangingPunct="1">
        <a:defRPr sz="1800" kern="1200">
          <a:solidFill>
            <a:schemeClr val="tx1"/>
          </a:solidFill>
          <a:latin typeface="+mn-lt"/>
          <a:ea typeface="+mn-ea"/>
          <a:cs typeface="+mn-cs"/>
        </a:defRPr>
      </a:lvl1pPr>
      <a:lvl2pPr marL="457215" algn="l" defTabSz="914430" rtl="0" eaLnBrk="1" latinLnBrk="0" hangingPunct="1">
        <a:defRPr sz="1800" kern="1200">
          <a:solidFill>
            <a:schemeClr val="tx1"/>
          </a:solidFill>
          <a:latin typeface="+mn-lt"/>
          <a:ea typeface="+mn-ea"/>
          <a:cs typeface="+mn-cs"/>
        </a:defRPr>
      </a:lvl2pPr>
      <a:lvl3pPr marL="914430" algn="l" defTabSz="914430" rtl="0" eaLnBrk="1" latinLnBrk="0" hangingPunct="1">
        <a:defRPr sz="1800" kern="1200">
          <a:solidFill>
            <a:schemeClr val="tx1"/>
          </a:solidFill>
          <a:latin typeface="+mn-lt"/>
          <a:ea typeface="+mn-ea"/>
          <a:cs typeface="+mn-cs"/>
        </a:defRPr>
      </a:lvl3pPr>
      <a:lvl4pPr marL="1371645" algn="l" defTabSz="914430" rtl="0" eaLnBrk="1" latinLnBrk="0" hangingPunct="1">
        <a:defRPr sz="1800" kern="1200">
          <a:solidFill>
            <a:schemeClr val="tx1"/>
          </a:solidFill>
          <a:latin typeface="+mn-lt"/>
          <a:ea typeface="+mn-ea"/>
          <a:cs typeface="+mn-cs"/>
        </a:defRPr>
      </a:lvl4pPr>
      <a:lvl5pPr marL="1828861" algn="l" defTabSz="914430" rtl="0" eaLnBrk="1" latinLnBrk="0" hangingPunct="1">
        <a:defRPr sz="1800" kern="1200">
          <a:solidFill>
            <a:schemeClr val="tx1"/>
          </a:solidFill>
          <a:latin typeface="+mn-lt"/>
          <a:ea typeface="+mn-ea"/>
          <a:cs typeface="+mn-cs"/>
        </a:defRPr>
      </a:lvl5pPr>
      <a:lvl6pPr marL="2286076" algn="l" defTabSz="914430" rtl="0" eaLnBrk="1" latinLnBrk="0" hangingPunct="1">
        <a:defRPr sz="1800" kern="1200">
          <a:solidFill>
            <a:schemeClr val="tx1"/>
          </a:solidFill>
          <a:latin typeface="+mn-lt"/>
          <a:ea typeface="+mn-ea"/>
          <a:cs typeface="+mn-cs"/>
        </a:defRPr>
      </a:lvl6pPr>
      <a:lvl7pPr marL="2743291" algn="l" defTabSz="914430" rtl="0" eaLnBrk="1" latinLnBrk="0" hangingPunct="1">
        <a:defRPr sz="1800" kern="1200">
          <a:solidFill>
            <a:schemeClr val="tx1"/>
          </a:solidFill>
          <a:latin typeface="+mn-lt"/>
          <a:ea typeface="+mn-ea"/>
          <a:cs typeface="+mn-cs"/>
        </a:defRPr>
      </a:lvl7pPr>
      <a:lvl8pPr marL="3200506" algn="l" defTabSz="914430" rtl="0" eaLnBrk="1" latinLnBrk="0" hangingPunct="1">
        <a:defRPr sz="1800" kern="1200">
          <a:solidFill>
            <a:schemeClr val="tx1"/>
          </a:solidFill>
          <a:latin typeface="+mn-lt"/>
          <a:ea typeface="+mn-ea"/>
          <a:cs typeface="+mn-cs"/>
        </a:defRPr>
      </a:lvl8pPr>
      <a:lvl9pPr marL="3657721" algn="l" defTabSz="9144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441" y="274638"/>
            <a:ext cx="1096994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441" y="1600201"/>
            <a:ext cx="1096994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pitchFamily="34" charset="0"/>
              </a:defRPr>
            </a:lvl1pPr>
          </a:lstStyle>
          <a:p>
            <a:pPr defTabSz="457200" fontAlgn="base">
              <a:spcBef>
                <a:spcPct val="0"/>
              </a:spcBef>
              <a:spcAft>
                <a:spcPct val="0"/>
              </a:spcAft>
            </a:pPr>
            <a:fld id="{66E598C6-85FB-49CF-9598-4141538CDB89}" type="datetimeFigureOut">
              <a:rPr lang="en-US">
                <a:ea typeface="ＭＳ Ｐゴシック" pitchFamily="34" charset="-128"/>
              </a:rPr>
              <a:pPr defTabSz="457200" fontAlgn="base">
                <a:spcBef>
                  <a:spcPct val="0"/>
                </a:spcBef>
                <a:spcAft>
                  <a:spcPct val="0"/>
                </a:spcAft>
              </a:pPr>
              <a:t>7/19/2023</a:t>
            </a:fld>
            <a:endParaRPr lang="en-US">
              <a:ea typeface="ＭＳ Ｐゴシック" pitchFamily="34" charset="-128"/>
            </a:endParaRPr>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defTabSz="457200" fontAlgn="base">
              <a:spcBef>
                <a:spcPct val="0"/>
              </a:spcBef>
              <a:spcAft>
                <a:spcPct val="0"/>
              </a:spcAft>
            </a:pPr>
            <a:fld id="{2ED0509E-B6D7-4C27-B650-3B8CA4CC89B5}" type="slidenum">
              <a:rPr lang="en-US">
                <a:ea typeface="ＭＳ Ｐゴシック" pitchFamily="34" charset="-128"/>
              </a:rPr>
              <a:pPr defTabSz="457200" fontAlgn="base">
                <a:spcBef>
                  <a:spcPct val="0"/>
                </a:spcBef>
                <a:spcAft>
                  <a:spcPct val="0"/>
                </a:spcAft>
              </a:pPr>
              <a:t>‹#›</a:t>
            </a:fld>
            <a:endParaRPr lang="en-US">
              <a:ea typeface="ＭＳ Ｐゴシック" pitchFamily="34" charset="-128"/>
            </a:endParaRPr>
          </a:p>
        </p:txBody>
      </p:sp>
    </p:spTree>
    <p:extLst>
      <p:ext uri="{BB962C8B-B14F-4D97-AF65-F5344CB8AC3E}">
        <p14:creationId xmlns:p14="http://schemas.microsoft.com/office/powerpoint/2010/main" val="1454562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childrenandaids.org/sites/default/files/poc-toolkit/Stepwise%20Process%20for%20Improving%20the%20Quality%20of%20HIV-Related%20Point%20of%20Care%20Testing%20(SPI-POCT%20Checklist)%20CDC%20FINAL%2010-10-2014.pdf"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tags" Target="../tags/tag68.xml"/><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tags" Target="../tags/tag67.xml"/><Relationship Id="rId2" Type="http://schemas.openxmlformats.org/officeDocument/2006/relationships/tags" Target="../tags/tag57.xml"/><Relationship Id="rId16" Type="http://schemas.openxmlformats.org/officeDocument/2006/relationships/slideLayout" Target="../slideLayouts/slideLayout24.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tags" Target="../tags/tag66.xml"/><Relationship Id="rId5" Type="http://schemas.openxmlformats.org/officeDocument/2006/relationships/tags" Target="../tags/tag60.xml"/><Relationship Id="rId15" Type="http://schemas.openxmlformats.org/officeDocument/2006/relationships/tags" Target="../tags/tag70.xml"/><Relationship Id="rId10" Type="http://schemas.openxmlformats.org/officeDocument/2006/relationships/tags" Target="../tags/tag65.xml"/><Relationship Id="rId4" Type="http://schemas.openxmlformats.org/officeDocument/2006/relationships/tags" Target="../tags/tag59.xml"/><Relationship Id="rId9" Type="http://schemas.openxmlformats.org/officeDocument/2006/relationships/tags" Target="../tags/tag64.xml"/><Relationship Id="rId14" Type="http://schemas.openxmlformats.org/officeDocument/2006/relationships/tags" Target="../tags/tag6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tags" Target="../tags/tag84.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tags" Target="../tags/tag83.xml"/><Relationship Id="rId2" Type="http://schemas.openxmlformats.org/officeDocument/2006/relationships/tags" Target="../tags/tag73.xml"/><Relationship Id="rId16" Type="http://schemas.openxmlformats.org/officeDocument/2006/relationships/slideLayout" Target="../slideLayouts/slideLayout24.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5" Type="http://schemas.openxmlformats.org/officeDocument/2006/relationships/tags" Target="../tags/tag8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6" Type="http://schemas.openxmlformats.org/officeDocument/2006/relationships/slideLayout" Target="../slideLayouts/slideLayout2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tags" Target="../tags/tag1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2" Type="http://schemas.openxmlformats.org/officeDocument/2006/relationships/tags" Target="../tags/tag20.xml"/><Relationship Id="rId16" Type="http://schemas.openxmlformats.org/officeDocument/2006/relationships/slideLayout" Target="../slideLayouts/slideLayout24.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tags" Target="../tags/tag49.xml"/><Relationship Id="rId2" Type="http://schemas.openxmlformats.org/officeDocument/2006/relationships/tags" Target="../tags/tag39.xml"/><Relationship Id="rId16" Type="http://schemas.openxmlformats.org/officeDocument/2006/relationships/slideLayout" Target="../slideLayouts/slideLayout24.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tags" Target="../tags/tag52.xm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593" y="1593"/>
          <a:ext cx="1588" cy="1588"/>
        </p:xfrm>
        <a:graphic>
          <a:graphicData uri="http://schemas.openxmlformats.org/presentationml/2006/ole">
            <mc:AlternateContent xmlns:mc="http://schemas.openxmlformats.org/markup-compatibility/2006">
              <mc:Choice xmlns:v="urn:schemas-microsoft-com:vml" Requires="v">
                <p:oleObj spid="_x0000_s246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93" y="1593"/>
                        <a:ext cx="1588" cy="1588"/>
                      </a:xfrm>
                      <a:prstGeom prst="rect">
                        <a:avLst/>
                      </a:prstGeom>
                    </p:spPr>
                  </p:pic>
                </p:oleObj>
              </mc:Fallback>
            </mc:AlternateContent>
          </a:graphicData>
        </a:graphic>
      </p:graphicFrame>
      <p:sp>
        <p:nvSpPr>
          <p:cNvPr id="3" name="Slide Number Placeholder 2"/>
          <p:cNvSpPr>
            <a:spLocks noGrp="1"/>
          </p:cNvSpPr>
          <p:nvPr>
            <p:ph type="sldNum" sz="quarter" idx="12"/>
          </p:nvPr>
        </p:nvSpPr>
        <p:spPr>
          <a:xfrm>
            <a:off x="9146097" y="6356363"/>
            <a:ext cx="2742486" cy="365125"/>
          </a:xfrm>
        </p:spPr>
        <p:txBody>
          <a:bodyPr/>
          <a:lstStyle/>
          <a:p>
            <a:pPr defTabSz="914430">
              <a:defRPr/>
            </a:pPr>
            <a:fld id="{9055F44C-6543-40DE-AE7E-D49E41E959D7}" type="slidenum">
              <a:rPr lang="en-US">
                <a:solidFill>
                  <a:prstClr val="black">
                    <a:tint val="75000"/>
                  </a:prstClr>
                </a:solidFill>
                <a:latin typeface="Calibri" panose="020F0502020204030204"/>
              </a:rPr>
              <a:pPr defTabSz="914430">
                <a:defRPr/>
              </a:pPr>
              <a:t>1</a:t>
            </a:fld>
            <a:endParaRPr lang="en-US" dirty="0">
              <a:solidFill>
                <a:prstClr val="black">
                  <a:tint val="75000"/>
                </a:prstClr>
              </a:solidFill>
              <a:latin typeface="Calibri" panose="020F0502020204030204"/>
            </a:endParaRPr>
          </a:p>
        </p:txBody>
      </p:sp>
      <p:sp>
        <p:nvSpPr>
          <p:cNvPr id="2" name="Rectangle 1"/>
          <p:cNvSpPr/>
          <p:nvPr/>
        </p:nvSpPr>
        <p:spPr>
          <a:xfrm>
            <a:off x="3" y="3"/>
            <a:ext cx="12188825" cy="495849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89" name="TextBox 4"/>
          <p:cNvSpPr txBox="1"/>
          <p:nvPr/>
        </p:nvSpPr>
        <p:spPr>
          <a:xfrm>
            <a:off x="379412" y="2270007"/>
            <a:ext cx="11210866" cy="10770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399" dirty="0">
              <a:solidFill>
                <a:schemeClr val="bg1"/>
              </a:solidFill>
            </a:endParaRPr>
          </a:p>
          <a:p>
            <a:endParaRPr lang="en-US" sz="2000" i="1" dirty="0">
              <a:solidFill>
                <a:schemeClr val="bg1"/>
              </a:solidFill>
            </a:endParaRPr>
          </a:p>
          <a:p>
            <a:endParaRPr lang="en-US" sz="2000" i="1" dirty="0">
              <a:solidFill>
                <a:schemeClr val="bg1"/>
              </a:solidFill>
            </a:endParaRPr>
          </a:p>
        </p:txBody>
      </p:sp>
      <p:sp>
        <p:nvSpPr>
          <p:cNvPr id="8" name="TextBox 4"/>
          <p:cNvSpPr txBox="1"/>
          <p:nvPr/>
        </p:nvSpPr>
        <p:spPr>
          <a:xfrm>
            <a:off x="379412" y="2270007"/>
            <a:ext cx="11210866"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dirty="0">
                <a:solidFill>
                  <a:schemeClr val="bg1"/>
                </a:solidFill>
              </a:rPr>
              <a:t>Overview of the POC EID Training Toolkit</a:t>
            </a:r>
          </a:p>
          <a:p>
            <a:r>
              <a:rPr lang="en-US" sz="2800" i="1" dirty="0">
                <a:solidFill>
                  <a:schemeClr val="bg1"/>
                </a:solidFill>
              </a:rPr>
              <a:t>Orientation slides for trainers </a:t>
            </a:r>
            <a:endParaRPr lang="en-US" sz="2800" dirty="0">
              <a:solidFill>
                <a:schemeClr val="bg1"/>
              </a:solidFill>
            </a:endParaRPr>
          </a:p>
        </p:txBody>
      </p:sp>
      <p:sp>
        <p:nvSpPr>
          <p:cNvPr id="9" name="TextBox 8"/>
          <p:cNvSpPr txBox="1"/>
          <p:nvPr/>
        </p:nvSpPr>
        <p:spPr>
          <a:xfrm>
            <a:off x="5408615" y="5584122"/>
            <a:ext cx="6780213" cy="646331"/>
          </a:xfrm>
          <a:prstGeom prst="rect">
            <a:avLst/>
          </a:prstGeom>
          <a:noFill/>
        </p:spPr>
        <p:txBody>
          <a:bodyPr wrap="square" rtlCol="0">
            <a:spAutoFit/>
          </a:bodyPr>
          <a:lstStyle/>
          <a:p>
            <a:pPr algn="r"/>
            <a:r>
              <a:rPr lang="en-US" dirty="0"/>
              <a:t>POC EID Training Toolkit</a:t>
            </a:r>
          </a:p>
          <a:p>
            <a:pPr algn="r"/>
            <a:r>
              <a:rPr lang="en-US" i="1" dirty="0"/>
              <a:t>v. May 2019</a:t>
            </a:r>
          </a:p>
        </p:txBody>
      </p:sp>
    </p:spTree>
    <p:extLst>
      <p:ext uri="{BB962C8B-B14F-4D97-AF65-F5344CB8AC3E}">
        <p14:creationId xmlns:p14="http://schemas.microsoft.com/office/powerpoint/2010/main" val="147969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10</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10</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SC01: Sample collection</a:t>
            </a:r>
          </a:p>
        </p:txBody>
      </p:sp>
      <p:sp>
        <p:nvSpPr>
          <p:cNvPr id="6" name="Oval 5">
            <a:extLst>
              <a:ext uri="{FF2B5EF4-FFF2-40B4-BE49-F238E27FC236}">
                <a16:creationId xmlns:a16="http://schemas.microsoft.com/office/drawing/2014/main" id="{4E69BA94-6A2C-7141-90D5-78393D9DC31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7" name="TextBox 6"/>
          <p:cNvSpPr txBox="1"/>
          <p:nvPr/>
        </p:nvSpPr>
        <p:spPr>
          <a:xfrm>
            <a:off x="303211" y="1131868"/>
            <a:ext cx="11885613" cy="4647426"/>
          </a:xfrm>
          <a:prstGeom prst="rect">
            <a:avLst/>
          </a:prstGeom>
          <a:noFill/>
        </p:spPr>
        <p:txBody>
          <a:bodyPr wrap="square" rtlCol="0">
            <a:spAutoFit/>
          </a:bodyPr>
          <a:lstStyle/>
          <a:p>
            <a:r>
              <a:rPr lang="en-US" b="1" dirty="0"/>
              <a:t>Purpose: </a:t>
            </a:r>
            <a:r>
              <a:rPr lang="en-US" dirty="0"/>
              <a:t>To train health workers to collect blood samples for POC EID testing </a:t>
            </a:r>
            <a:endParaRPr lang="en-US" b="1" dirty="0"/>
          </a:p>
          <a:p>
            <a:endParaRPr lang="en-US" b="1" dirty="0"/>
          </a:p>
          <a:p>
            <a:r>
              <a:rPr lang="en-US" b="1" dirty="0"/>
              <a:t>Intended Audience: </a:t>
            </a:r>
            <a:r>
              <a:rPr lang="en-US" dirty="0"/>
              <a:t>Health workers who will be responsible for conducting sample collection for POC EID</a:t>
            </a:r>
            <a:endParaRPr lang="en-US" b="1" dirty="0"/>
          </a:p>
          <a:p>
            <a:endParaRPr lang="en-US" b="1" dirty="0"/>
          </a:p>
          <a:p>
            <a:r>
              <a:rPr lang="en-US" b="1" dirty="0"/>
              <a:t>Learning Objectives:</a:t>
            </a:r>
          </a:p>
          <a:p>
            <a:pPr marL="742950" lvl="1" indent="-285750">
              <a:buFont typeface="Arial" panose="020B0604020202020204" pitchFamily="34" charset="0"/>
              <a:buChar char="•"/>
            </a:pPr>
            <a:r>
              <a:rPr lang="en-US" dirty="0"/>
              <a:t>Know and understand the steps of specimen management  </a:t>
            </a:r>
          </a:p>
          <a:p>
            <a:pPr marL="742950" lvl="1" indent="-285750">
              <a:buFont typeface="Arial" panose="020B0604020202020204" pitchFamily="34" charset="0"/>
              <a:buChar char="•"/>
            </a:pPr>
            <a:r>
              <a:rPr lang="en-US" dirty="0"/>
              <a:t>Learn procedures for collecting capillary blood by  finger-prick </a:t>
            </a:r>
          </a:p>
          <a:p>
            <a:pPr marL="742950" lvl="1" indent="-285750">
              <a:buFont typeface="Arial" panose="020B0604020202020204" pitchFamily="34" charset="0"/>
              <a:buChar char="•"/>
            </a:pPr>
            <a:r>
              <a:rPr lang="en-US" dirty="0"/>
              <a:t>Collect Dried Blood Spot (DBS) samples for infants</a:t>
            </a:r>
          </a:p>
          <a:p>
            <a:pPr marL="742950" lvl="1" indent="-285750">
              <a:buFont typeface="Arial" panose="020B0604020202020204" pitchFamily="34" charset="0"/>
              <a:buChar char="•"/>
            </a:pPr>
            <a:r>
              <a:rPr lang="en-US" dirty="0"/>
              <a:t>Discuss proper handling of samples to maintain specimen integrity during storage and transport</a:t>
            </a:r>
          </a:p>
          <a:p>
            <a:endParaRPr lang="en-US" b="1" dirty="0"/>
          </a:p>
          <a:p>
            <a:endParaRPr lang="en-US" sz="800" b="1" dirty="0"/>
          </a:p>
          <a:p>
            <a:r>
              <a:rPr lang="en-US" b="1" dirty="0"/>
              <a:t>Pre-Training Preparation: </a:t>
            </a:r>
          </a:p>
          <a:p>
            <a:pPr marL="742950" lvl="1" indent="-285750">
              <a:buFont typeface="Wingdings" panose="05000000000000000000" pitchFamily="2" charset="2"/>
              <a:buChar char="q"/>
            </a:pPr>
            <a:r>
              <a:rPr lang="en-US" dirty="0"/>
              <a:t>Use of this training presentation is optional; it should be used if sample collection is not covered by the manufacturer’s representative during training Module 4. </a:t>
            </a:r>
          </a:p>
          <a:p>
            <a:pPr marL="742950" lvl="1" indent="-285750">
              <a:buFont typeface="Wingdings" panose="05000000000000000000" pitchFamily="2" charset="2"/>
              <a:buChar char="q"/>
            </a:pPr>
            <a:r>
              <a:rPr lang="en-US" dirty="0"/>
              <a:t>Trainers should use only the slides that cover the sample collection method that will be used during local POC EID implementation (i.e. direct to the cartridge, using a microtainer tube or using DBS cards) </a:t>
            </a:r>
          </a:p>
          <a:p>
            <a:pPr marL="742950" lvl="1" indent="-285750">
              <a:buFont typeface="Wingdings" panose="05000000000000000000" pitchFamily="2" charset="2"/>
              <a:buChar char="q"/>
            </a:pPr>
            <a:r>
              <a:rPr lang="en-US" dirty="0"/>
              <a:t>Trainers should allow sufficient time for participants to practice sample collection skills </a:t>
            </a:r>
          </a:p>
        </p:txBody>
      </p:sp>
    </p:spTree>
    <p:extLst>
      <p:ext uri="{BB962C8B-B14F-4D97-AF65-F5344CB8AC3E}">
        <p14:creationId xmlns:p14="http://schemas.microsoft.com/office/powerpoint/2010/main" val="285865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11</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11</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SC02: Data Management for POC EID</a:t>
            </a:r>
          </a:p>
        </p:txBody>
      </p:sp>
      <p:sp>
        <p:nvSpPr>
          <p:cNvPr id="6" name="Oval 5">
            <a:extLst>
              <a:ext uri="{FF2B5EF4-FFF2-40B4-BE49-F238E27FC236}">
                <a16:creationId xmlns:a16="http://schemas.microsoft.com/office/drawing/2014/main" id="{4E69BA94-6A2C-7141-90D5-78393D9DC31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7" name="TextBox 6"/>
          <p:cNvSpPr txBox="1"/>
          <p:nvPr/>
        </p:nvSpPr>
        <p:spPr>
          <a:xfrm>
            <a:off x="303211" y="1131868"/>
            <a:ext cx="11885613" cy="4647426"/>
          </a:xfrm>
          <a:prstGeom prst="rect">
            <a:avLst/>
          </a:prstGeom>
          <a:noFill/>
        </p:spPr>
        <p:txBody>
          <a:bodyPr wrap="square" rtlCol="0">
            <a:spAutoFit/>
          </a:bodyPr>
          <a:lstStyle/>
          <a:p>
            <a:r>
              <a:rPr lang="en-US" b="1" dirty="0"/>
              <a:t>Purpose: </a:t>
            </a:r>
            <a:r>
              <a:rPr lang="en-US" dirty="0"/>
              <a:t>To discuss the importance of data management for successful POC EID program implementation; to train health workers and POC device operators how to properly manage data related to POC EID testing, POC device maintenance, POC inventory management and patient record keeping. </a:t>
            </a:r>
            <a:endParaRPr lang="en-US" sz="800" b="1" dirty="0"/>
          </a:p>
          <a:p>
            <a:endParaRPr lang="en-US" b="1" dirty="0"/>
          </a:p>
          <a:p>
            <a:r>
              <a:rPr lang="en-US" b="1" dirty="0"/>
              <a:t>Intended Audience: </a:t>
            </a:r>
            <a:r>
              <a:rPr lang="en-US" dirty="0"/>
              <a:t>Health workers and/or laboratory technicians who will be responsible for patient record keeping, POC device operation and maintenance, and/or inventory management. </a:t>
            </a:r>
            <a:endParaRPr lang="en-US" sz="800" b="1" dirty="0"/>
          </a:p>
          <a:p>
            <a:endParaRPr lang="en-US" b="1" dirty="0"/>
          </a:p>
          <a:p>
            <a:r>
              <a:rPr lang="en-US" b="1" dirty="0"/>
              <a:t>Learning Objectives:</a:t>
            </a:r>
          </a:p>
          <a:p>
            <a:pPr marL="742950" lvl="1" indent="-285750" fontAlgn="auto">
              <a:spcAft>
                <a:spcPts val="0"/>
              </a:spcAft>
              <a:buFont typeface="Arial" panose="020B0604020202020204" pitchFamily="34" charset="0"/>
              <a:buChar char="•"/>
              <a:defRPr/>
            </a:pPr>
            <a:r>
              <a:rPr lang="en-US" dirty="0"/>
              <a:t>Understand the importance of correct recording and documentation</a:t>
            </a:r>
          </a:p>
          <a:p>
            <a:pPr marL="742950" lvl="1" indent="-285750" fontAlgn="auto">
              <a:spcAft>
                <a:spcPts val="0"/>
              </a:spcAft>
              <a:buFont typeface="Arial" panose="020B0604020202020204" pitchFamily="34" charset="0"/>
              <a:buChar char="•"/>
              <a:defRPr/>
            </a:pPr>
            <a:r>
              <a:rPr lang="en-US" dirty="0"/>
              <a:t>Learn how to completely fill in the logbooks and forms that will be used within the POC EID program</a:t>
            </a:r>
          </a:p>
          <a:p>
            <a:pPr marL="742950" lvl="1" indent="-285750" fontAlgn="auto">
              <a:spcAft>
                <a:spcPts val="0"/>
              </a:spcAft>
              <a:buFont typeface="Arial" panose="020B0604020202020204" pitchFamily="34" charset="0"/>
              <a:buChar char="•"/>
              <a:defRPr/>
            </a:pPr>
            <a:r>
              <a:rPr lang="en-US" dirty="0"/>
              <a:t>Understand the role of M&amp;E and schedule for routine data collection</a:t>
            </a:r>
          </a:p>
          <a:p>
            <a:endParaRPr lang="en-US" sz="800" b="1" dirty="0"/>
          </a:p>
          <a:p>
            <a:r>
              <a:rPr lang="en-US" b="1" dirty="0"/>
              <a:t>Pre-Training Preparation: </a:t>
            </a:r>
          </a:p>
          <a:p>
            <a:pPr marL="742950" lvl="1" indent="-285750">
              <a:buFont typeface="Wingdings" panose="05000000000000000000" pitchFamily="2" charset="2"/>
              <a:buChar char="q"/>
            </a:pPr>
            <a:r>
              <a:rPr lang="en-US" dirty="0"/>
              <a:t>Slides 8-13 Insert images of the logbooks/registers/forms that will be used locally; additional slides can be added to include all relevant record keeping tools. </a:t>
            </a:r>
          </a:p>
          <a:p>
            <a:pPr marL="742950" lvl="1" indent="-285750">
              <a:buFont typeface="Wingdings" panose="05000000000000000000" pitchFamily="2" charset="2"/>
              <a:buChar char="q"/>
            </a:pPr>
            <a:r>
              <a:rPr lang="en-US" dirty="0"/>
              <a:t>Updates slide 17 with a list of M&amp;E indicators that match the local M&amp;E indicators</a:t>
            </a:r>
          </a:p>
          <a:p>
            <a:pPr marL="742950" lvl="1" indent="-285750">
              <a:buFont typeface="Wingdings" panose="05000000000000000000" pitchFamily="2" charset="2"/>
              <a:buChar char="q"/>
            </a:pPr>
            <a:r>
              <a:rPr lang="en-US" dirty="0"/>
              <a:t>Update slide 18 to indicate which data sources will be used for routine M&amp;E and the reporting schedule </a:t>
            </a:r>
          </a:p>
        </p:txBody>
      </p:sp>
    </p:spTree>
    <p:extLst>
      <p:ext uri="{BB962C8B-B14F-4D97-AF65-F5344CB8AC3E}">
        <p14:creationId xmlns:p14="http://schemas.microsoft.com/office/powerpoint/2010/main" val="1788408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12</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12</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SC03: </a:t>
            </a:r>
            <a:r>
              <a:rPr lang="en-US" sz="2400" dirty="0">
                <a:solidFill>
                  <a:schemeClr val="bg1"/>
                </a:solidFill>
              </a:rPr>
              <a:t>Quality Assurance for POC Testing</a:t>
            </a:r>
            <a:endParaRPr lang="en-US" sz="2400" dirty="0">
              <a:solidFill>
                <a:srgbClr val="FF0000"/>
              </a:solidFill>
              <a:cs typeface="Arial" panose="020B0604020202020204" pitchFamily="34" charset="0"/>
            </a:endParaRPr>
          </a:p>
        </p:txBody>
      </p:sp>
      <p:sp>
        <p:nvSpPr>
          <p:cNvPr id="6" name="Oval 5">
            <a:extLst>
              <a:ext uri="{FF2B5EF4-FFF2-40B4-BE49-F238E27FC236}">
                <a16:creationId xmlns:a16="http://schemas.microsoft.com/office/drawing/2014/main" id="{4E69BA94-6A2C-7141-90D5-78393D9DC31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7" name="TextBox 6"/>
          <p:cNvSpPr txBox="1"/>
          <p:nvPr/>
        </p:nvSpPr>
        <p:spPr>
          <a:xfrm>
            <a:off x="303211" y="1131868"/>
            <a:ext cx="11885613" cy="5201424"/>
          </a:xfrm>
          <a:prstGeom prst="rect">
            <a:avLst/>
          </a:prstGeom>
          <a:noFill/>
        </p:spPr>
        <p:txBody>
          <a:bodyPr wrap="square" rtlCol="0">
            <a:spAutoFit/>
          </a:bodyPr>
          <a:lstStyle/>
          <a:p>
            <a:r>
              <a:rPr lang="en-US" b="1" dirty="0"/>
              <a:t>Purpose: </a:t>
            </a:r>
            <a:r>
              <a:rPr lang="en-US" dirty="0"/>
              <a:t>To discuss the importance of quality assurance for successful POC EID program implementation, and introduce various strategies for assessing and improving facility and operator performance. </a:t>
            </a:r>
            <a:endParaRPr lang="en-US" b="1" dirty="0"/>
          </a:p>
          <a:p>
            <a:endParaRPr lang="en-US" b="1" dirty="0"/>
          </a:p>
          <a:p>
            <a:r>
              <a:rPr lang="en-US" b="1" dirty="0"/>
              <a:t>Intended Audience: </a:t>
            </a:r>
            <a:r>
              <a:rPr lang="en-US" dirty="0"/>
              <a:t>All health workers, laboratory technicians and facility administrators who will be involved in POC testing, facility operations and quality assurance.</a:t>
            </a:r>
            <a:endParaRPr lang="en-US" b="1" dirty="0"/>
          </a:p>
          <a:p>
            <a:endParaRPr lang="en-US" b="1" dirty="0"/>
          </a:p>
          <a:p>
            <a:r>
              <a:rPr lang="en-US" b="1" dirty="0"/>
              <a:t>Learning Objectives:</a:t>
            </a:r>
          </a:p>
          <a:p>
            <a:pPr marL="742950" lvl="1" indent="-285750">
              <a:buFont typeface="Arial" panose="020B0604020202020204" pitchFamily="34" charset="0"/>
              <a:buChar char="•"/>
            </a:pPr>
            <a:r>
              <a:rPr lang="en-US" dirty="0"/>
              <a:t>Understand the country’s QA framework </a:t>
            </a:r>
          </a:p>
          <a:p>
            <a:pPr marL="742950" lvl="1" indent="-285750">
              <a:buFont typeface="Arial" panose="020B0604020202020204" pitchFamily="34" charset="0"/>
              <a:buChar char="•"/>
            </a:pPr>
            <a:r>
              <a:rPr lang="en-US" dirty="0"/>
              <a:t>Explain QA approaches for POC EID </a:t>
            </a:r>
          </a:p>
          <a:p>
            <a:pPr marL="742950" lvl="1" indent="-285750">
              <a:buFont typeface="Arial" panose="020B0604020202020204" pitchFamily="34" charset="0"/>
              <a:buChar char="•"/>
            </a:pPr>
            <a:r>
              <a:rPr lang="en-US" dirty="0"/>
              <a:t>Understand and learn how to use the SPI-POCT checklist to assess facility performance</a:t>
            </a:r>
          </a:p>
          <a:p>
            <a:pPr marL="742950" lvl="1" indent="-285750">
              <a:buFont typeface="Arial" panose="020B0604020202020204" pitchFamily="34" charset="0"/>
              <a:buChar char="•"/>
            </a:pPr>
            <a:r>
              <a:rPr lang="en-US" dirty="0"/>
              <a:t>Understand and learn how to use the mentorship/supervision checklist during field visits</a:t>
            </a:r>
          </a:p>
          <a:p>
            <a:pPr marL="742950" lvl="1" indent="-285750">
              <a:buFont typeface="Arial" panose="020B0604020202020204" pitchFamily="34" charset="0"/>
              <a:buChar char="•"/>
            </a:pPr>
            <a:r>
              <a:rPr lang="en-US" dirty="0"/>
              <a:t>Understand how connectivity can be used to monitor program performance</a:t>
            </a:r>
          </a:p>
          <a:p>
            <a:endParaRPr lang="en-US" b="1" dirty="0"/>
          </a:p>
          <a:p>
            <a:endParaRPr lang="en-US" sz="800" b="1" dirty="0"/>
          </a:p>
          <a:p>
            <a:r>
              <a:rPr lang="en-US" b="1" dirty="0"/>
              <a:t>Pre-Training Preparation: </a:t>
            </a:r>
          </a:p>
          <a:p>
            <a:pPr marL="742950" lvl="1" indent="-285750">
              <a:buFont typeface="Wingdings" panose="05000000000000000000" pitchFamily="2" charset="2"/>
              <a:buChar char="q"/>
            </a:pPr>
            <a:r>
              <a:rPr lang="en-US" dirty="0"/>
              <a:t>Download and review the Stepwise Process for Improving the Quality of HIV Related Point-of-Care Testing (SPI-POCT) Checklist </a:t>
            </a:r>
            <a:r>
              <a:rPr lang="en-US" dirty="0">
                <a:hlinkClick r:id="rId3"/>
              </a:rPr>
              <a:t>available on the POC EID Toolkit Website. </a:t>
            </a:r>
            <a:r>
              <a:rPr lang="en-US" i="1" dirty="0"/>
              <a:t>Have the tool open and ready to review starting on slide 14. </a:t>
            </a:r>
          </a:p>
          <a:p>
            <a:pPr marL="742950" lvl="1" indent="-285750">
              <a:buFont typeface="Wingdings" panose="05000000000000000000" pitchFamily="2" charset="2"/>
              <a:buChar char="q"/>
            </a:pPr>
            <a:r>
              <a:rPr lang="en-US" dirty="0"/>
              <a:t>Review the POC EID Mentorship/Supervision Checklist and be able to discuss each section. </a:t>
            </a:r>
            <a:r>
              <a:rPr lang="en-US" i="1" dirty="0"/>
              <a:t>Have the checklist open and ready to review starting on slide 18. </a:t>
            </a:r>
            <a:endParaRPr lang="en-US" dirty="0"/>
          </a:p>
        </p:txBody>
      </p:sp>
    </p:spTree>
    <p:extLst>
      <p:ext uri="{BB962C8B-B14F-4D97-AF65-F5344CB8AC3E}">
        <p14:creationId xmlns:p14="http://schemas.microsoft.com/office/powerpoint/2010/main" val="1555298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3962400"/>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3"/>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4"/>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Purpose of the POC EID Training Toolkit</a:t>
              </a:r>
            </a:p>
          </p:txBody>
        </p:sp>
        <p:sp>
          <p:nvSpPr>
            <p:cNvPr id="27" name="RbLeanShape Right Angle 16"/>
            <p:cNvSpPr/>
            <p:nvPr>
              <p:custDataLst>
                <p:tags r:id="rId15"/>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11"/>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Training Modules</a:t>
              </a:r>
            </a:p>
          </p:txBody>
        </p:sp>
        <p:sp>
          <p:nvSpPr>
            <p:cNvPr id="31"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8"/>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Supplementary Content</a:t>
              </a:r>
            </a:p>
          </p:txBody>
        </p:sp>
        <p:sp>
          <p:nvSpPr>
            <p:cNvPr id="35"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0" name="Gruppieren 20"/>
          <p:cNvGrpSpPr/>
          <p:nvPr/>
        </p:nvGrpSpPr>
        <p:grpSpPr>
          <a:xfrm>
            <a:off x="507871" y="3956910"/>
            <a:ext cx="10771374" cy="538246"/>
            <a:chOff x="529965" y="3391846"/>
            <a:chExt cx="8080635" cy="538246"/>
          </a:xfrm>
        </p:grpSpPr>
        <p:sp>
          <p:nvSpPr>
            <p:cNvPr id="21"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22"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Example forms, logbooks and tools</a:t>
              </a:r>
              <a:endParaRPr lang="en-GB" dirty="0">
                <a:solidFill>
                  <a:srgbClr val="000000"/>
                </a:solidFill>
                <a:ea typeface="MS PGothic" pitchFamily="34" charset="-128"/>
                <a:cs typeface="Calibri"/>
              </a:endParaRPr>
            </a:p>
          </p:txBody>
        </p:sp>
        <p:sp>
          <p:nvSpPr>
            <p:cNvPr id="23"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7" name="Gruppieren 20"/>
          <p:cNvGrpSpPr/>
          <p:nvPr/>
        </p:nvGrpSpPr>
        <p:grpSpPr>
          <a:xfrm>
            <a:off x="513487" y="4719554"/>
            <a:ext cx="10771374" cy="538246"/>
            <a:chOff x="529965" y="3391846"/>
            <a:chExt cx="8080635" cy="538246"/>
          </a:xfrm>
        </p:grpSpPr>
        <p:sp>
          <p:nvSpPr>
            <p:cNvPr id="38"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5</a:t>
              </a:r>
            </a:p>
          </p:txBody>
        </p:sp>
        <p:sp>
          <p:nvSpPr>
            <p:cNvPr id="39"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Training Planning Tools</a:t>
              </a:r>
              <a:endParaRPr lang="en-GB" dirty="0">
                <a:solidFill>
                  <a:srgbClr val="000000"/>
                </a:solidFill>
                <a:ea typeface="MS PGothic" pitchFamily="34" charset="-128"/>
                <a:cs typeface="Calibri"/>
              </a:endParaRPr>
            </a:p>
          </p:txBody>
        </p:sp>
        <p:sp>
          <p:nvSpPr>
            <p:cNvPr id="44"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153240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14</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14</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Forms, logbooks and checklists </a:t>
            </a:r>
          </a:p>
        </p:txBody>
      </p:sp>
      <p:sp>
        <p:nvSpPr>
          <p:cNvPr id="6" name="Oval 5">
            <a:extLst>
              <a:ext uri="{FF2B5EF4-FFF2-40B4-BE49-F238E27FC236}">
                <a16:creationId xmlns:a16="http://schemas.microsoft.com/office/drawing/2014/main" id="{4E69BA94-6A2C-7141-90D5-78393D9DC31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3</a:t>
            </a:r>
          </a:p>
        </p:txBody>
      </p:sp>
      <p:sp>
        <p:nvSpPr>
          <p:cNvPr id="7" name="TextBox 6"/>
          <p:cNvSpPr txBox="1"/>
          <p:nvPr/>
        </p:nvSpPr>
        <p:spPr>
          <a:xfrm>
            <a:off x="303211" y="1151921"/>
            <a:ext cx="11582402" cy="2954655"/>
          </a:xfrm>
          <a:prstGeom prst="rect">
            <a:avLst/>
          </a:prstGeom>
          <a:noFill/>
        </p:spPr>
        <p:txBody>
          <a:bodyPr wrap="square" rtlCol="0">
            <a:spAutoFit/>
          </a:bodyPr>
          <a:lstStyle/>
          <a:p>
            <a:r>
              <a:rPr lang="en-US" b="1" dirty="0"/>
              <a:t>Purpose: </a:t>
            </a:r>
            <a:r>
              <a:rPr lang="en-US" dirty="0"/>
              <a:t>Generic tools to be shared with training participants in order to support POC EID implementation; these tools can be modified to meet local needs. </a:t>
            </a:r>
          </a:p>
          <a:p>
            <a:endParaRPr lang="en-US" sz="800" b="1" dirty="0"/>
          </a:p>
          <a:p>
            <a:endParaRPr lang="en-US" sz="800" b="1" dirty="0"/>
          </a:p>
          <a:p>
            <a:endParaRPr lang="en-US" sz="800" b="1" dirty="0"/>
          </a:p>
          <a:p>
            <a:r>
              <a:rPr lang="en-US" b="1" dirty="0"/>
              <a:t>Materials Included:</a:t>
            </a:r>
          </a:p>
          <a:p>
            <a:pPr marL="800100" lvl="1" indent="-342900">
              <a:buFont typeface="+mj-lt"/>
              <a:buAutoNum type="arabicPeriod"/>
            </a:pPr>
            <a:r>
              <a:rPr lang="en-US" dirty="0"/>
              <a:t>POC EID Mentorship Supervision Checklist</a:t>
            </a:r>
          </a:p>
          <a:p>
            <a:pPr marL="800100" lvl="1" indent="-342900">
              <a:buFont typeface="+mj-lt"/>
              <a:buAutoNum type="arabicPeriod"/>
            </a:pPr>
            <a:r>
              <a:rPr lang="en-US" dirty="0"/>
              <a:t>Safety and Preventive Maintenance Checklist</a:t>
            </a:r>
          </a:p>
          <a:p>
            <a:pPr marL="800100" lvl="1" indent="-342900">
              <a:buFont typeface="+mj-lt"/>
              <a:buAutoNum type="arabicPeriod"/>
            </a:pPr>
            <a:r>
              <a:rPr lang="en-US" dirty="0"/>
              <a:t>Error and Specimen Rejection Log</a:t>
            </a:r>
          </a:p>
          <a:p>
            <a:pPr marL="800100" lvl="1" indent="-342900">
              <a:buFont typeface="+mj-lt"/>
              <a:buAutoNum type="arabicPeriod"/>
            </a:pPr>
            <a:r>
              <a:rPr lang="en-US" dirty="0"/>
              <a:t>Facility Consumption and Requisition Form</a:t>
            </a:r>
          </a:p>
          <a:p>
            <a:pPr marL="742950" lvl="1" indent="-285750">
              <a:buFont typeface="Arial" panose="020B0604020202020204" pitchFamily="34" charset="0"/>
              <a:buChar char="•"/>
            </a:pPr>
            <a:endParaRPr lang="en-US" dirty="0"/>
          </a:p>
          <a:p>
            <a:endParaRPr lang="en-US" b="1" dirty="0"/>
          </a:p>
        </p:txBody>
      </p:sp>
    </p:spTree>
    <p:extLst>
      <p:ext uri="{BB962C8B-B14F-4D97-AF65-F5344CB8AC3E}">
        <p14:creationId xmlns:p14="http://schemas.microsoft.com/office/powerpoint/2010/main" val="390726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4759125"/>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3"/>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4"/>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Purpose of the POC EID Training Toolkit</a:t>
              </a:r>
            </a:p>
          </p:txBody>
        </p:sp>
        <p:sp>
          <p:nvSpPr>
            <p:cNvPr id="27" name="RbLeanShape Right Angle 16"/>
            <p:cNvSpPr/>
            <p:nvPr>
              <p:custDataLst>
                <p:tags r:id="rId15"/>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11"/>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Training Modules</a:t>
              </a:r>
            </a:p>
          </p:txBody>
        </p:sp>
        <p:sp>
          <p:nvSpPr>
            <p:cNvPr id="31"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8"/>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Supplementary Content</a:t>
              </a:r>
            </a:p>
          </p:txBody>
        </p:sp>
        <p:sp>
          <p:nvSpPr>
            <p:cNvPr id="35"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0" name="Gruppieren 20"/>
          <p:cNvGrpSpPr/>
          <p:nvPr/>
        </p:nvGrpSpPr>
        <p:grpSpPr>
          <a:xfrm>
            <a:off x="507871" y="3956910"/>
            <a:ext cx="10771374" cy="538246"/>
            <a:chOff x="529965" y="3391846"/>
            <a:chExt cx="8080635" cy="538246"/>
          </a:xfrm>
        </p:grpSpPr>
        <p:sp>
          <p:nvSpPr>
            <p:cNvPr id="21"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22"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Example forms, logbooks and tools</a:t>
              </a:r>
              <a:endParaRPr lang="en-GB" dirty="0">
                <a:solidFill>
                  <a:srgbClr val="000000"/>
                </a:solidFill>
                <a:ea typeface="MS PGothic" pitchFamily="34" charset="-128"/>
                <a:cs typeface="Calibri"/>
              </a:endParaRPr>
            </a:p>
          </p:txBody>
        </p:sp>
        <p:sp>
          <p:nvSpPr>
            <p:cNvPr id="23"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7" name="Gruppieren 20"/>
          <p:cNvGrpSpPr/>
          <p:nvPr/>
        </p:nvGrpSpPr>
        <p:grpSpPr>
          <a:xfrm>
            <a:off x="513487" y="4719554"/>
            <a:ext cx="10771374" cy="538246"/>
            <a:chOff x="529965" y="3391846"/>
            <a:chExt cx="8080635" cy="538246"/>
          </a:xfrm>
        </p:grpSpPr>
        <p:sp>
          <p:nvSpPr>
            <p:cNvPr id="38"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5</a:t>
              </a:r>
            </a:p>
          </p:txBody>
        </p:sp>
        <p:sp>
          <p:nvSpPr>
            <p:cNvPr id="39"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Training Planning Tools</a:t>
              </a:r>
              <a:endParaRPr lang="en-GB" dirty="0">
                <a:solidFill>
                  <a:srgbClr val="000000"/>
                </a:solidFill>
                <a:ea typeface="MS PGothic" pitchFamily="34" charset="-128"/>
                <a:cs typeface="Calibri"/>
              </a:endParaRPr>
            </a:p>
          </p:txBody>
        </p:sp>
        <p:sp>
          <p:nvSpPr>
            <p:cNvPr id="44"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3817138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16</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16</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A00 POC EID Operator Training Agenda and Deployment Checklist</a:t>
            </a:r>
          </a:p>
        </p:txBody>
      </p:sp>
      <p:sp>
        <p:nvSpPr>
          <p:cNvPr id="7" name="TextBox 6"/>
          <p:cNvSpPr txBox="1"/>
          <p:nvPr/>
        </p:nvSpPr>
        <p:spPr>
          <a:xfrm>
            <a:off x="303211" y="1131868"/>
            <a:ext cx="11506201" cy="2831544"/>
          </a:xfrm>
          <a:prstGeom prst="rect">
            <a:avLst/>
          </a:prstGeom>
          <a:noFill/>
        </p:spPr>
        <p:txBody>
          <a:bodyPr wrap="square" rtlCol="0">
            <a:spAutoFit/>
          </a:bodyPr>
          <a:lstStyle/>
          <a:p>
            <a:r>
              <a:rPr lang="en-US" b="1" dirty="0"/>
              <a:t>Purpose: </a:t>
            </a:r>
            <a:r>
              <a:rPr lang="en-US" dirty="0"/>
              <a:t>To provide an example agenda for a 2-day POC EID operator training using the materials included in the POC EID Training Toolkit and ensure all preparations are made for on-site training and POC device deployment. </a:t>
            </a:r>
          </a:p>
          <a:p>
            <a:endParaRPr lang="en-US" sz="800" b="1" dirty="0"/>
          </a:p>
          <a:p>
            <a:r>
              <a:rPr lang="en-US" b="1" dirty="0"/>
              <a:t>Intended User: </a:t>
            </a:r>
            <a:r>
              <a:rPr lang="en-US" dirty="0"/>
              <a:t>POC EID training event coordinator and logistics team </a:t>
            </a:r>
            <a:endParaRPr lang="en-US" sz="800" b="1" dirty="0"/>
          </a:p>
          <a:p>
            <a:endParaRPr lang="en-US" sz="800" b="1" dirty="0"/>
          </a:p>
          <a:p>
            <a:r>
              <a:rPr lang="en-US" b="1" dirty="0"/>
              <a:t>Pre-Training Preparation: </a:t>
            </a:r>
          </a:p>
          <a:p>
            <a:pPr marL="742950" lvl="1" indent="-285750">
              <a:buFont typeface="Wingdings" panose="05000000000000000000" pitchFamily="2" charset="2"/>
              <a:buChar char="q"/>
            </a:pPr>
            <a:r>
              <a:rPr lang="en-US" i="1" u="sng" dirty="0"/>
              <a:t>This agenda is provided as an example. </a:t>
            </a:r>
            <a:r>
              <a:rPr lang="en-US" dirty="0"/>
              <a:t>The training coordinator should review the materials in the POC EID Training Toolkit and modify the agenda according to the time available, venue logistics and presenters’ availability.</a:t>
            </a:r>
          </a:p>
          <a:p>
            <a:pPr marL="742950" lvl="1" indent="-285750">
              <a:buFont typeface="Wingdings" panose="05000000000000000000" pitchFamily="2" charset="2"/>
              <a:buChar char="q"/>
            </a:pPr>
            <a:r>
              <a:rPr lang="en-US" dirty="0"/>
              <a:t>Review the </a:t>
            </a:r>
            <a:r>
              <a:rPr lang="en-US" i="1" dirty="0"/>
              <a:t>POC EID Deployment Checklist</a:t>
            </a:r>
            <a:r>
              <a:rPr lang="en-US" dirty="0"/>
              <a:t> </a:t>
            </a:r>
          </a:p>
          <a:p>
            <a:pPr lvl="1"/>
            <a:endParaRPr lang="en-US" dirty="0"/>
          </a:p>
          <a:p>
            <a:pPr marL="742950" lvl="1"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1724606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17</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17</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EGPAF Training Guidance Document</a:t>
            </a:r>
          </a:p>
        </p:txBody>
      </p:sp>
      <p:sp>
        <p:nvSpPr>
          <p:cNvPr id="7" name="TextBox 6"/>
          <p:cNvSpPr txBox="1"/>
          <p:nvPr/>
        </p:nvSpPr>
        <p:spPr>
          <a:xfrm>
            <a:off x="303211" y="1131868"/>
            <a:ext cx="11506201" cy="1477328"/>
          </a:xfrm>
          <a:prstGeom prst="rect">
            <a:avLst/>
          </a:prstGeom>
          <a:noFill/>
        </p:spPr>
        <p:txBody>
          <a:bodyPr wrap="square" rtlCol="0">
            <a:spAutoFit/>
          </a:bodyPr>
          <a:lstStyle/>
          <a:p>
            <a:r>
              <a:rPr lang="en-US" b="1" dirty="0"/>
              <a:t>Purpose:</a:t>
            </a:r>
            <a:endParaRPr lang="en-US" sz="800" b="1" dirty="0"/>
          </a:p>
          <a:p>
            <a:r>
              <a:rPr lang="en-US" b="1" dirty="0"/>
              <a:t>Intended User:</a:t>
            </a:r>
            <a:endParaRPr lang="en-US" sz="800" b="1" dirty="0"/>
          </a:p>
          <a:p>
            <a:r>
              <a:rPr lang="en-US" b="1" dirty="0"/>
              <a:t>Pre-Training Preparation: </a:t>
            </a:r>
          </a:p>
          <a:p>
            <a:pPr lvl="1"/>
            <a:endParaRPr lang="en-US" dirty="0"/>
          </a:p>
          <a:p>
            <a:pPr marL="742950" lvl="1"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102191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18</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18</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b="1" dirty="0">
                <a:solidFill>
                  <a:schemeClr val="bg1"/>
                </a:solidFill>
                <a:cs typeface="Arial" panose="020B0604020202020204" pitchFamily="34" charset="0"/>
              </a:rPr>
              <a:t>Questions?</a:t>
            </a:r>
          </a:p>
        </p:txBody>
      </p:sp>
      <p:pic>
        <p:nvPicPr>
          <p:cNvPr id="6" name="Picture 28" descr="Classroom Shadow">
            <a:extLst>
              <a:ext uri="{FF2B5EF4-FFF2-40B4-BE49-F238E27FC236}">
                <a16:creationId xmlns:a16="http://schemas.microsoft.com/office/drawing/2014/main" id="{2CF11BAC-EB48-B14C-B548-E8F2AA713844}"/>
              </a:ext>
            </a:extLst>
          </p:cNvPr>
          <p:cNvPicPr>
            <a:picLocks noChangeAspect="1" noChangeArrowheads="1"/>
          </p:cNvPicPr>
          <p:nvPr/>
        </p:nvPicPr>
        <p:blipFill>
          <a:blip r:embed="rId3" cstate="print"/>
          <a:srcRect/>
          <a:stretch>
            <a:fillRect/>
          </a:stretch>
        </p:blipFill>
        <p:spPr bwMode="auto">
          <a:xfrm>
            <a:off x="3998913" y="1752600"/>
            <a:ext cx="3889375" cy="2109788"/>
          </a:xfrm>
          <a:prstGeom prst="rect">
            <a:avLst/>
          </a:prstGeom>
          <a:noFill/>
          <a:ln w="9525">
            <a:noFill/>
            <a:miter lim="800000"/>
            <a:headEnd/>
            <a:tailEnd/>
          </a:ln>
        </p:spPr>
      </p:pic>
      <p:sp>
        <p:nvSpPr>
          <p:cNvPr id="7" name="TextBox 6">
            <a:extLst>
              <a:ext uri="{FF2B5EF4-FFF2-40B4-BE49-F238E27FC236}">
                <a16:creationId xmlns:a16="http://schemas.microsoft.com/office/drawing/2014/main" id="{299CE42A-FC10-3742-97C3-ACA34F9BCD31}"/>
              </a:ext>
            </a:extLst>
          </p:cNvPr>
          <p:cNvSpPr txBox="1"/>
          <p:nvPr/>
        </p:nvSpPr>
        <p:spPr>
          <a:xfrm>
            <a:off x="4723122" y="6125595"/>
            <a:ext cx="2743200" cy="461537"/>
          </a:xfrm>
          <a:prstGeom prst="rect">
            <a:avLst/>
          </a:prstGeom>
          <a:noFill/>
        </p:spPr>
        <p:txBody>
          <a:bodyPr wrap="square" rtlCol="0">
            <a:spAutoFit/>
          </a:bodyPr>
          <a:lstStyle/>
          <a:p>
            <a:pPr algn="ctr"/>
            <a:r>
              <a:rPr lang="en-US" sz="2399" b="1" dirty="0"/>
              <a:t>Thank You!</a:t>
            </a:r>
          </a:p>
        </p:txBody>
      </p:sp>
    </p:spTree>
    <p:extLst>
      <p:ext uri="{BB962C8B-B14F-4D97-AF65-F5344CB8AC3E}">
        <p14:creationId xmlns:p14="http://schemas.microsoft.com/office/powerpoint/2010/main" val="1681737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1" y="0"/>
            <a:ext cx="12188825" cy="1066799"/>
          </a:xfrm>
          <a:prstGeom prst="rect">
            <a:avLst/>
          </a:prstGeom>
          <a:solidFill>
            <a:schemeClr val="accent5">
              <a:lumMod val="50000"/>
            </a:schemeClr>
          </a:solidFill>
        </p:spPr>
        <p:txBody>
          <a:bodyPr vert="horz" lIns="91440" tIns="45720" rIns="91440" bIns="45720" rtlCol="0" anchor="ctr">
            <a:noAutofit/>
          </a:bodyPr>
          <a:lstStyle>
            <a:defPPr>
              <a:defRPr lang="en-US"/>
            </a:defPPr>
            <a:lvl1pPr>
              <a:spcBef>
                <a:spcPct val="0"/>
              </a:spcBef>
              <a:buNone/>
              <a:defRPr sz="2400" b="1">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ctr"/>
            <a:r>
              <a:rPr lang="en-US" dirty="0"/>
              <a:t>Acknowledgments </a:t>
            </a:r>
          </a:p>
        </p:txBody>
      </p:sp>
      <p:sp>
        <p:nvSpPr>
          <p:cNvPr id="11" name="Rectangle 10"/>
          <p:cNvSpPr/>
          <p:nvPr/>
        </p:nvSpPr>
        <p:spPr>
          <a:xfrm>
            <a:off x="1903412" y="5146670"/>
            <a:ext cx="8458200" cy="1323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917564" y="3845004"/>
            <a:ext cx="8353697" cy="1107996"/>
          </a:xfrm>
          <a:prstGeom prst="rect">
            <a:avLst/>
          </a:prstGeom>
          <a:noFill/>
        </p:spPr>
        <p:txBody>
          <a:bodyPr wrap="none" rtlCol="0">
            <a:spAutoFit/>
          </a:bodyPr>
          <a:lstStyle/>
          <a:p>
            <a:pPr algn="ctr"/>
            <a:endParaRPr lang="en-US" sz="2200" dirty="0">
              <a:solidFill>
                <a:prstClr val="black"/>
              </a:solidFill>
            </a:endParaRPr>
          </a:p>
          <a:p>
            <a:pPr algn="ctr"/>
            <a:r>
              <a:rPr lang="en-US" sz="2200" dirty="0" err="1">
                <a:solidFill>
                  <a:schemeClr val="accent5">
                    <a:lumMod val="50000"/>
                  </a:schemeClr>
                </a:solidFill>
              </a:rPr>
              <a:t>Unitaid</a:t>
            </a:r>
            <a:r>
              <a:rPr lang="en-US" sz="2200" dirty="0">
                <a:solidFill>
                  <a:schemeClr val="accent5">
                    <a:lumMod val="50000"/>
                  </a:schemeClr>
                </a:solidFill>
              </a:rPr>
              <a:t> accelerates access to innovation so that critical health products </a:t>
            </a:r>
          </a:p>
          <a:p>
            <a:pPr algn="ctr"/>
            <a:r>
              <a:rPr lang="en-US" sz="2200" dirty="0">
                <a:solidFill>
                  <a:schemeClr val="accent5">
                    <a:lumMod val="50000"/>
                  </a:schemeClr>
                </a:solidFill>
              </a:rPr>
              <a:t>can reach the people who need them.</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2213" y="2268534"/>
            <a:ext cx="4097867" cy="1676400"/>
          </a:xfrm>
          <a:prstGeom prst="rect">
            <a:avLst/>
          </a:prstGeom>
        </p:spPr>
      </p:pic>
      <p:pic>
        <p:nvPicPr>
          <p:cNvPr id="5" name="Picture 4" descr="A picture containing clipart&#10;&#10;Description generated with very high confidence">
            <a:extLst>
              <a:ext uri="{FF2B5EF4-FFF2-40B4-BE49-F238E27FC236}">
                <a16:creationId xmlns:a16="http://schemas.microsoft.com/office/drawing/2014/main" id="{FA78021D-E16C-463F-8DFD-18842AF8C3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23016" y="5754038"/>
            <a:ext cx="1843276" cy="646763"/>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BCA88925-2B8A-4BF6-807B-1FF9EFA017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5987" y="5508274"/>
            <a:ext cx="1811831" cy="968726"/>
          </a:xfrm>
          <a:prstGeom prst="rect">
            <a:avLst/>
          </a:prstGeom>
        </p:spPr>
      </p:pic>
      <p:pic>
        <p:nvPicPr>
          <p:cNvPr id="15" name="Picture 14" descr="A screenshot of a cell phone&#10;&#10;Description generated with very high confidence">
            <a:extLst>
              <a:ext uri="{FF2B5EF4-FFF2-40B4-BE49-F238E27FC236}">
                <a16:creationId xmlns:a16="http://schemas.microsoft.com/office/drawing/2014/main" id="{FE362994-5E43-4601-92CA-43175C984D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28012" y="5443868"/>
            <a:ext cx="1700366" cy="1033133"/>
          </a:xfrm>
          <a:prstGeom prst="rect">
            <a:avLst/>
          </a:prstGeom>
        </p:spPr>
      </p:pic>
      <p:sp>
        <p:nvSpPr>
          <p:cNvPr id="3" name="TextBox 2">
            <a:extLst>
              <a:ext uri="{FF2B5EF4-FFF2-40B4-BE49-F238E27FC236}">
                <a16:creationId xmlns:a16="http://schemas.microsoft.com/office/drawing/2014/main" id="{9F1E9B1F-0047-428E-B7E9-65A7108F8DE4}"/>
              </a:ext>
            </a:extLst>
          </p:cNvPr>
          <p:cNvSpPr txBox="1"/>
          <p:nvPr/>
        </p:nvSpPr>
        <p:spPr>
          <a:xfrm>
            <a:off x="1751012" y="1447801"/>
            <a:ext cx="8229600" cy="769441"/>
          </a:xfrm>
          <a:prstGeom prst="rect">
            <a:avLst/>
          </a:prstGeom>
          <a:noFill/>
        </p:spPr>
        <p:txBody>
          <a:bodyPr wrap="square" rtlCol="0">
            <a:spAutoFit/>
          </a:bodyPr>
          <a:lstStyle/>
          <a:p>
            <a:pPr algn="ctr"/>
            <a:r>
              <a:rPr lang="en-US" sz="2200" dirty="0">
                <a:solidFill>
                  <a:schemeClr val="accent5">
                    <a:lumMod val="50000"/>
                  </a:schemeClr>
                </a:solidFill>
              </a:rPr>
              <a:t>The development of the POC EID Training Package was made possible </a:t>
            </a:r>
          </a:p>
          <a:p>
            <a:pPr algn="ctr"/>
            <a:r>
              <a:rPr lang="en-US" sz="2200" dirty="0">
                <a:solidFill>
                  <a:schemeClr val="accent5">
                    <a:lumMod val="50000"/>
                  </a:schemeClr>
                </a:solidFill>
              </a:rPr>
              <a:t>thanks to </a:t>
            </a:r>
            <a:r>
              <a:rPr lang="en-US" sz="2200" dirty="0" err="1">
                <a:solidFill>
                  <a:schemeClr val="accent5">
                    <a:lumMod val="50000"/>
                  </a:schemeClr>
                </a:solidFill>
              </a:rPr>
              <a:t>Unitaid’s</a:t>
            </a:r>
            <a:r>
              <a:rPr lang="en-US" sz="2200" dirty="0">
                <a:solidFill>
                  <a:schemeClr val="accent5">
                    <a:lumMod val="50000"/>
                  </a:schemeClr>
                </a:solidFill>
              </a:rPr>
              <a:t> support.</a:t>
            </a:r>
          </a:p>
        </p:txBody>
      </p:sp>
    </p:spTree>
    <p:extLst>
      <p:ext uri="{BB962C8B-B14F-4D97-AF65-F5344CB8AC3E}">
        <p14:creationId xmlns:p14="http://schemas.microsoft.com/office/powerpoint/2010/main" val="213715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1542421"/>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3"/>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4"/>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Purpose of the POC EID Training Toolkit</a:t>
              </a:r>
            </a:p>
          </p:txBody>
        </p:sp>
        <p:sp>
          <p:nvSpPr>
            <p:cNvPr id="27" name="RbLeanShape Right Angle 16"/>
            <p:cNvSpPr/>
            <p:nvPr>
              <p:custDataLst>
                <p:tags r:id="rId15"/>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11"/>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Training Modules</a:t>
              </a:r>
            </a:p>
          </p:txBody>
        </p:sp>
        <p:sp>
          <p:nvSpPr>
            <p:cNvPr id="31"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8"/>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Supplementary Content</a:t>
              </a:r>
            </a:p>
          </p:txBody>
        </p:sp>
        <p:sp>
          <p:nvSpPr>
            <p:cNvPr id="35"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0" name="Gruppieren 20"/>
          <p:cNvGrpSpPr/>
          <p:nvPr/>
        </p:nvGrpSpPr>
        <p:grpSpPr>
          <a:xfrm>
            <a:off x="507871" y="3956910"/>
            <a:ext cx="10771374" cy="538246"/>
            <a:chOff x="529965" y="3391846"/>
            <a:chExt cx="8080635" cy="538246"/>
          </a:xfrm>
        </p:grpSpPr>
        <p:sp>
          <p:nvSpPr>
            <p:cNvPr id="41"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2"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Example forms, logbooks and tools</a:t>
              </a:r>
              <a:endParaRPr lang="en-GB" dirty="0">
                <a:solidFill>
                  <a:srgbClr val="000000"/>
                </a:solidFill>
                <a:ea typeface="MS PGothic" pitchFamily="34" charset="-128"/>
                <a:cs typeface="Calibri"/>
              </a:endParaRPr>
            </a:p>
          </p:txBody>
        </p:sp>
        <p:sp>
          <p:nvSpPr>
            <p:cNvPr id="43"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0" name="Gruppieren 20"/>
          <p:cNvGrpSpPr/>
          <p:nvPr/>
        </p:nvGrpSpPr>
        <p:grpSpPr>
          <a:xfrm>
            <a:off x="513487" y="4719554"/>
            <a:ext cx="10771374" cy="538246"/>
            <a:chOff x="529965" y="3391846"/>
            <a:chExt cx="8080635" cy="538246"/>
          </a:xfrm>
        </p:grpSpPr>
        <p:sp>
          <p:nvSpPr>
            <p:cNvPr id="21"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5</a:t>
              </a:r>
            </a:p>
          </p:txBody>
        </p:sp>
        <p:sp>
          <p:nvSpPr>
            <p:cNvPr id="22"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Training Planning Tools</a:t>
              </a:r>
              <a:endParaRPr lang="en-GB" dirty="0">
                <a:solidFill>
                  <a:srgbClr val="000000"/>
                </a:solidFill>
                <a:ea typeface="MS PGothic" pitchFamily="34" charset="-128"/>
                <a:cs typeface="Calibri"/>
              </a:endParaRPr>
            </a:p>
          </p:txBody>
        </p:sp>
        <p:sp>
          <p:nvSpPr>
            <p:cNvPr id="23"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418178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3</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3</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199" dirty="0">
                <a:solidFill>
                  <a:schemeClr val="bg1"/>
                </a:solidFill>
                <a:cs typeface="Arial" panose="020B0604020202020204" pitchFamily="34" charset="0"/>
              </a:rPr>
              <a:t>Purpose of the POC EID Training Toolkit</a:t>
            </a:r>
          </a:p>
        </p:txBody>
      </p:sp>
      <p:sp>
        <p:nvSpPr>
          <p:cNvPr id="6" name="Oval 5">
            <a:extLst>
              <a:ext uri="{FF2B5EF4-FFF2-40B4-BE49-F238E27FC236}">
                <a16:creationId xmlns:a16="http://schemas.microsoft.com/office/drawing/2014/main" id="{B737C211-6CC8-954A-99B4-03BDF036E46D}"/>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1</a:t>
            </a:r>
          </a:p>
        </p:txBody>
      </p:sp>
      <p:sp>
        <p:nvSpPr>
          <p:cNvPr id="3" name="TextBox 2"/>
          <p:cNvSpPr txBox="1"/>
          <p:nvPr/>
        </p:nvSpPr>
        <p:spPr>
          <a:xfrm>
            <a:off x="303212" y="1143000"/>
            <a:ext cx="11454405" cy="5632311"/>
          </a:xfrm>
          <a:prstGeom prst="rect">
            <a:avLst/>
          </a:prstGeom>
          <a:noFill/>
        </p:spPr>
        <p:txBody>
          <a:bodyPr wrap="square" rtlCol="0">
            <a:spAutoFit/>
          </a:bodyPr>
          <a:lstStyle/>
          <a:p>
            <a:r>
              <a:rPr lang="en-US" sz="2000" dirty="0"/>
              <a:t>The purpose of the POC EID Training Toolkit is to provide an easy-to-use resource to support the introduction of POC EID testing in decentralized health facilities. These materials are intended to be used during on-site trainings for POC device operators (nurses and/or laboratory technicians) and clinical staff involved in EID testing, however they can be adapted for Training-of-Trainers (TOT) or centralized training events. </a:t>
            </a:r>
          </a:p>
          <a:p>
            <a:endParaRPr lang="en-US" sz="2000" dirty="0"/>
          </a:p>
          <a:p>
            <a:r>
              <a:rPr lang="en-US" sz="2000" i="1" dirty="0"/>
              <a:t>Please note: The materials provided in the POC EID Training Toolkit are intended for a generic audience. Trainers are encouraged to adapt the materials to better match the local context and needs of the specific audience. </a:t>
            </a:r>
          </a:p>
          <a:p>
            <a:pPr lvl="1"/>
            <a:endParaRPr lang="en-US" sz="2000" dirty="0"/>
          </a:p>
          <a:p>
            <a:pPr marL="742950" lvl="1" indent="-285750">
              <a:buFont typeface="Wingdings"/>
              <a:buChar char="à"/>
            </a:pPr>
            <a:r>
              <a:rPr lang="en-US" sz="2000" dirty="0"/>
              <a:t>Throughout the toolkit materials there are notes to trainers where information specific to the local context should be inserted </a:t>
            </a:r>
            <a:r>
              <a:rPr lang="en-US" sz="2000" i="1" dirty="0"/>
              <a:t>before the start of the training</a:t>
            </a:r>
            <a:r>
              <a:rPr lang="en-US" sz="2000" dirty="0"/>
              <a:t>. </a:t>
            </a:r>
            <a:r>
              <a:rPr lang="en-US" sz="2000" b="1" dirty="0"/>
              <a:t>All of the notes are in </a:t>
            </a:r>
            <a:r>
              <a:rPr lang="en-US" sz="2000" b="1" dirty="0">
                <a:solidFill>
                  <a:srgbClr val="FF0000"/>
                </a:solidFill>
              </a:rPr>
              <a:t>red font </a:t>
            </a:r>
            <a:r>
              <a:rPr lang="en-US" sz="2000" b="1" dirty="0"/>
              <a:t>and begin with </a:t>
            </a:r>
            <a:r>
              <a:rPr lang="en-US" sz="2000" b="1" dirty="0">
                <a:solidFill>
                  <a:srgbClr val="FF0000"/>
                </a:solidFill>
              </a:rPr>
              <a:t>“[Before the start of the training…]” </a:t>
            </a:r>
          </a:p>
          <a:p>
            <a:pPr marL="742950" lvl="1" indent="-285750">
              <a:buFont typeface="Wingdings"/>
              <a:buChar char="à"/>
            </a:pPr>
            <a:endParaRPr lang="en-US" sz="2000" dirty="0">
              <a:solidFill>
                <a:srgbClr val="FF0000"/>
              </a:solidFill>
            </a:endParaRPr>
          </a:p>
          <a:p>
            <a:pPr marL="742950" lvl="1" indent="-285750">
              <a:buFont typeface="Wingdings"/>
              <a:buChar char="à"/>
            </a:pPr>
            <a:r>
              <a:rPr lang="en-US" sz="2000" dirty="0"/>
              <a:t>The </a:t>
            </a:r>
            <a:r>
              <a:rPr lang="en-US" sz="2000" b="1" dirty="0"/>
              <a:t>“Pre-training preparation” </a:t>
            </a:r>
            <a:r>
              <a:rPr lang="en-US" sz="2000" dirty="0"/>
              <a:t>sections of the following slides note anywhere additional content should be added by the Trainer </a:t>
            </a:r>
            <a:r>
              <a:rPr lang="en-US" sz="2000" i="1" dirty="0"/>
              <a:t>before the training begins</a:t>
            </a:r>
          </a:p>
          <a:p>
            <a:pPr marL="742950" lvl="1" indent="-285750">
              <a:buFont typeface="Wingdings"/>
              <a:buChar char="à"/>
            </a:pPr>
            <a:endParaRPr lang="en-US" sz="2000" i="1" dirty="0"/>
          </a:p>
          <a:p>
            <a:pPr marL="742950" lvl="1" indent="-285750">
              <a:buFont typeface="Wingdings"/>
              <a:buChar char="à"/>
            </a:pPr>
            <a:r>
              <a:rPr lang="en-US" sz="2000" dirty="0"/>
              <a:t>Before continuing on through these slides, </a:t>
            </a:r>
            <a:r>
              <a:rPr lang="en-US" sz="2000" b="1" dirty="0"/>
              <a:t>please read the </a:t>
            </a:r>
            <a:r>
              <a:rPr lang="en-US" sz="2000" b="1" i="1" dirty="0"/>
              <a:t>Brief Guide for Trainers: POC EID On-site Training for Health Facilities </a:t>
            </a:r>
            <a:r>
              <a:rPr lang="en-US" sz="2000" b="1" dirty="0"/>
              <a:t>document</a:t>
            </a:r>
            <a:endParaRPr lang="en-US" sz="2000" dirty="0"/>
          </a:p>
        </p:txBody>
      </p:sp>
    </p:spTree>
    <p:extLst>
      <p:ext uri="{BB962C8B-B14F-4D97-AF65-F5344CB8AC3E}">
        <p14:creationId xmlns:p14="http://schemas.microsoft.com/office/powerpoint/2010/main" val="348841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2362200"/>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3"/>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4"/>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Purpose of the POC EID Training Toolkit</a:t>
              </a:r>
            </a:p>
          </p:txBody>
        </p:sp>
        <p:sp>
          <p:nvSpPr>
            <p:cNvPr id="27" name="RbLeanShape Right Angle 16"/>
            <p:cNvSpPr/>
            <p:nvPr>
              <p:custDataLst>
                <p:tags r:id="rId15"/>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11"/>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Training Modules</a:t>
              </a:r>
            </a:p>
          </p:txBody>
        </p:sp>
        <p:sp>
          <p:nvSpPr>
            <p:cNvPr id="31"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8"/>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Supplementary Content</a:t>
              </a:r>
            </a:p>
          </p:txBody>
        </p:sp>
        <p:sp>
          <p:nvSpPr>
            <p:cNvPr id="35"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5" name="Gruppieren 20"/>
          <p:cNvGrpSpPr/>
          <p:nvPr/>
        </p:nvGrpSpPr>
        <p:grpSpPr>
          <a:xfrm>
            <a:off x="507871" y="3956910"/>
            <a:ext cx="10771374" cy="538246"/>
            <a:chOff x="529965" y="3391846"/>
            <a:chExt cx="8080635" cy="538246"/>
          </a:xfrm>
        </p:grpSpPr>
        <p:sp>
          <p:nvSpPr>
            <p:cNvPr id="46"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47"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Example forms, logbooks and tools</a:t>
              </a:r>
              <a:endParaRPr lang="en-GB" dirty="0">
                <a:solidFill>
                  <a:srgbClr val="000000"/>
                </a:solidFill>
                <a:ea typeface="MS PGothic" pitchFamily="34" charset="-128"/>
                <a:cs typeface="Calibri"/>
              </a:endParaRPr>
            </a:p>
          </p:txBody>
        </p:sp>
        <p:sp>
          <p:nvSpPr>
            <p:cNvPr id="48"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49" name="Gruppieren 20"/>
          <p:cNvGrpSpPr/>
          <p:nvPr/>
        </p:nvGrpSpPr>
        <p:grpSpPr>
          <a:xfrm>
            <a:off x="513487" y="4719554"/>
            <a:ext cx="10771374" cy="538246"/>
            <a:chOff x="529965" y="3391846"/>
            <a:chExt cx="8080635" cy="538246"/>
          </a:xfrm>
        </p:grpSpPr>
        <p:sp>
          <p:nvSpPr>
            <p:cNvPr id="50"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5</a:t>
              </a:r>
            </a:p>
          </p:txBody>
        </p:sp>
        <p:sp>
          <p:nvSpPr>
            <p:cNvPr id="51"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Training Planning Tools</a:t>
              </a:r>
              <a:endParaRPr lang="en-GB" dirty="0">
                <a:solidFill>
                  <a:srgbClr val="000000"/>
                </a:solidFill>
                <a:ea typeface="MS PGothic" pitchFamily="34" charset="-128"/>
                <a:cs typeface="Calibri"/>
              </a:endParaRPr>
            </a:p>
          </p:txBody>
        </p:sp>
        <p:sp>
          <p:nvSpPr>
            <p:cNvPr id="52"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93210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5</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5</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Training Module 1: Introduction to EID and POC EID Testing</a:t>
            </a:r>
          </a:p>
        </p:txBody>
      </p:sp>
      <p:sp>
        <p:nvSpPr>
          <p:cNvPr id="6" name="Oval 5">
            <a:extLst>
              <a:ext uri="{FF2B5EF4-FFF2-40B4-BE49-F238E27FC236}">
                <a16:creationId xmlns:a16="http://schemas.microsoft.com/office/drawing/2014/main" id="{2F10F051-E8D7-6141-BB96-10E1327CE3E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3" name="TextBox 2"/>
          <p:cNvSpPr txBox="1"/>
          <p:nvPr/>
        </p:nvSpPr>
        <p:spPr>
          <a:xfrm>
            <a:off x="303212" y="1219200"/>
            <a:ext cx="11530604" cy="5078313"/>
          </a:xfrm>
          <a:prstGeom prst="rect">
            <a:avLst/>
          </a:prstGeom>
          <a:noFill/>
        </p:spPr>
        <p:txBody>
          <a:bodyPr wrap="square" rtlCol="0">
            <a:spAutoFit/>
          </a:bodyPr>
          <a:lstStyle/>
          <a:p>
            <a:r>
              <a:rPr lang="en-US" b="1" dirty="0"/>
              <a:t>Purpose: </a:t>
            </a:r>
            <a:r>
              <a:rPr lang="en-US" dirty="0"/>
              <a:t>To provide an overview of the global HIV epidemic among infants, discuss how HIV  diagnosis of infants differs from diagnosis of adults, highlight challenges within the current systems for EID and the benefits of Point-of-Care EID, and conduct an in-depth review of the national EID algorithm. </a:t>
            </a:r>
            <a:endParaRPr lang="en-US" b="1" dirty="0"/>
          </a:p>
          <a:p>
            <a:endParaRPr lang="en-US" b="1" dirty="0"/>
          </a:p>
          <a:p>
            <a:r>
              <a:rPr lang="en-US" b="1" dirty="0"/>
              <a:t>Intended Audience: </a:t>
            </a:r>
            <a:r>
              <a:rPr lang="en-US" dirty="0"/>
              <a:t>Any healthcare workers who will be involved with the provision of POC EID (sample collection, data management, POC device operation), laboratory staff, and health facility administrators. </a:t>
            </a:r>
            <a:endParaRPr lang="en-US" b="1" dirty="0"/>
          </a:p>
          <a:p>
            <a:endParaRPr lang="en-US" b="1" dirty="0"/>
          </a:p>
          <a:p>
            <a:r>
              <a:rPr lang="en-US" b="1" dirty="0"/>
              <a:t>Learning Objectives</a:t>
            </a:r>
          </a:p>
          <a:p>
            <a:pPr marL="742950" lvl="1" indent="-285750">
              <a:buFont typeface="Arial" panose="020B0604020202020204" pitchFamily="34" charset="0"/>
              <a:buChar char="•"/>
              <a:defRPr/>
            </a:pPr>
            <a:r>
              <a:rPr lang="en-US" altLang="en-US" dirty="0">
                <a:latin typeface="Calibri" pitchFamily="34" charset="0"/>
                <a:ea typeface="Calibri" pitchFamily="34" charset="0"/>
                <a:cs typeface="Calibri" pitchFamily="34" charset="0"/>
              </a:rPr>
              <a:t>Review the basics facts of HIV and HIV diagnosis in infants </a:t>
            </a:r>
            <a:endParaRPr lang="en-US" dirty="0"/>
          </a:p>
          <a:p>
            <a:pPr marL="742950" lvl="1" indent="-285750">
              <a:buFont typeface="Arial" panose="020B0604020202020204" pitchFamily="34" charset="0"/>
              <a:buChar char="•"/>
              <a:defRPr/>
            </a:pPr>
            <a:r>
              <a:rPr lang="en-US" dirty="0"/>
              <a:t>Describe the importance of early detection of HIV infection in infants</a:t>
            </a:r>
            <a:endParaRPr lang="en-US" altLang="en-US" dirty="0">
              <a:latin typeface="Calibri" pitchFamily="34" charset="0"/>
              <a:ea typeface="Calibri" pitchFamily="34" charset="0"/>
              <a:cs typeface="Calibri" pitchFamily="34" charset="0"/>
            </a:endParaRPr>
          </a:p>
          <a:p>
            <a:pPr marL="742950" lvl="1" indent="-285750">
              <a:buFont typeface="Arial" panose="020B0604020202020204" pitchFamily="34" charset="0"/>
              <a:buChar char="•"/>
              <a:defRPr/>
            </a:pPr>
            <a:r>
              <a:rPr lang="en-US" altLang="en-US" dirty="0">
                <a:latin typeface="Calibri" pitchFamily="34" charset="0"/>
                <a:ea typeface="Calibri" pitchFamily="34" charset="0"/>
                <a:cs typeface="Calibri" pitchFamily="34" charset="0"/>
              </a:rPr>
              <a:t>Understand country specific testing algorithms and protocols </a:t>
            </a:r>
          </a:p>
          <a:p>
            <a:pPr marL="742950" lvl="1" indent="-285750">
              <a:buFont typeface="Arial" panose="020B0604020202020204" pitchFamily="34" charset="0"/>
              <a:buChar char="•"/>
              <a:defRPr/>
            </a:pPr>
            <a:r>
              <a:rPr lang="en-US" altLang="en-US" dirty="0">
                <a:latin typeface="Calibri" pitchFamily="34" charset="0"/>
                <a:ea typeface="Calibri" pitchFamily="34" charset="0"/>
                <a:cs typeface="Calibri" pitchFamily="34" charset="0"/>
              </a:rPr>
              <a:t>Understand the role of Health Care Providers on early infant diagnosis of HIV </a:t>
            </a:r>
          </a:p>
          <a:p>
            <a:endParaRPr lang="en-US" b="1" dirty="0"/>
          </a:p>
          <a:p>
            <a:r>
              <a:rPr lang="en-US" b="1" dirty="0"/>
              <a:t>Pre-Training Preparation: </a:t>
            </a:r>
          </a:p>
          <a:p>
            <a:pPr marL="742950" lvl="1" indent="-285750">
              <a:buFont typeface="Wingdings" panose="05000000000000000000" pitchFamily="2" charset="2"/>
              <a:buChar char="q"/>
            </a:pPr>
            <a:r>
              <a:rPr lang="en-US" dirty="0"/>
              <a:t>Update Slide 22 with the locally appropriate names for the facility entry points where HIV-exposed infants may present for care</a:t>
            </a:r>
          </a:p>
          <a:p>
            <a:pPr marL="742950" lvl="1" indent="-285750">
              <a:buFont typeface="Wingdings" panose="05000000000000000000" pitchFamily="2" charset="2"/>
              <a:buChar char="q"/>
            </a:pPr>
            <a:r>
              <a:rPr lang="en-US" dirty="0"/>
              <a:t>Update Slide 25 with the national EID algorithm </a:t>
            </a:r>
          </a:p>
          <a:p>
            <a:pPr marL="742950" lvl="1" indent="-285750">
              <a:buFont typeface="Wingdings" panose="05000000000000000000" pitchFamily="2" charset="2"/>
              <a:buChar char="q"/>
            </a:pPr>
            <a:r>
              <a:rPr lang="en-US" dirty="0"/>
              <a:t>Update Slide 26 with an example from the local EID SOP </a:t>
            </a:r>
            <a:r>
              <a:rPr lang="en-US" i="1" dirty="0"/>
              <a:t>(if desired)</a:t>
            </a:r>
          </a:p>
        </p:txBody>
      </p:sp>
    </p:spTree>
    <p:extLst>
      <p:ext uri="{BB962C8B-B14F-4D97-AF65-F5344CB8AC3E}">
        <p14:creationId xmlns:p14="http://schemas.microsoft.com/office/powerpoint/2010/main" val="263887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6</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6</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Training Module 2: Lab Systems and POC Testing </a:t>
            </a:r>
          </a:p>
        </p:txBody>
      </p:sp>
      <p:sp>
        <p:nvSpPr>
          <p:cNvPr id="6" name="Oval 5">
            <a:extLst>
              <a:ext uri="{FF2B5EF4-FFF2-40B4-BE49-F238E27FC236}">
                <a16:creationId xmlns:a16="http://schemas.microsoft.com/office/drawing/2014/main" id="{2F10F051-E8D7-6141-BB96-10E1327CE3E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3" name="TextBox 2"/>
          <p:cNvSpPr txBox="1"/>
          <p:nvPr/>
        </p:nvSpPr>
        <p:spPr>
          <a:xfrm>
            <a:off x="303212" y="1219200"/>
            <a:ext cx="11530604" cy="6586418"/>
          </a:xfrm>
          <a:prstGeom prst="rect">
            <a:avLst/>
          </a:prstGeom>
          <a:noFill/>
        </p:spPr>
        <p:txBody>
          <a:bodyPr wrap="square" rtlCol="0">
            <a:spAutoFit/>
          </a:bodyPr>
          <a:lstStyle/>
          <a:p>
            <a:r>
              <a:rPr lang="en-US" sz="1600" b="1" dirty="0"/>
              <a:t>Purpose: </a:t>
            </a:r>
            <a:r>
              <a:rPr lang="en-US" sz="1600" dirty="0"/>
              <a:t>To discuss the laboratory system and how POC EID testing can be incorporated into existing processes for quality assurance, safety and waste management, data management and the supply chain. </a:t>
            </a:r>
          </a:p>
          <a:p>
            <a:endParaRPr lang="en-US" sz="1600" b="1" dirty="0"/>
          </a:p>
          <a:p>
            <a:r>
              <a:rPr lang="en-US" sz="1600" b="1" dirty="0"/>
              <a:t>Intended Audience: </a:t>
            </a:r>
            <a:r>
              <a:rPr lang="en-US" sz="1600" dirty="0"/>
              <a:t>Laboratory technicians and/or HCWs who will be operating the POC device and overseeing device management; laboratory supervisors and quality assurance managers. </a:t>
            </a:r>
          </a:p>
          <a:p>
            <a:endParaRPr lang="en-US" sz="1600" b="1" dirty="0"/>
          </a:p>
          <a:p>
            <a:r>
              <a:rPr lang="en-US" sz="1600" b="1" dirty="0"/>
              <a:t>Learning Objectives:</a:t>
            </a:r>
          </a:p>
          <a:p>
            <a:pPr marL="738187" indent="-285750" algn="just" fontAlgn="auto">
              <a:spcAft>
                <a:spcPts val="0"/>
              </a:spcAft>
              <a:buFont typeface="Arial" panose="020B0604020202020204" pitchFamily="34" charset="0"/>
              <a:buChar char="•"/>
              <a:defRPr/>
            </a:pPr>
            <a:r>
              <a:rPr lang="en-US" sz="1600" dirty="0">
                <a:latin typeface="Calibri" pitchFamily="34" charset="0"/>
              </a:rPr>
              <a:t>Understand the critical role of the laboratory system for POC testing </a:t>
            </a:r>
          </a:p>
          <a:p>
            <a:pPr marL="738187" indent="-285750" algn="just" fontAlgn="auto">
              <a:spcAft>
                <a:spcPts val="0"/>
              </a:spcAft>
              <a:buFont typeface="Arial" panose="020B0604020202020204" pitchFamily="34" charset="0"/>
              <a:buChar char="•"/>
              <a:defRPr/>
            </a:pPr>
            <a:r>
              <a:rPr lang="en-US" sz="1600" dirty="0">
                <a:latin typeface="Calibri" pitchFamily="34" charset="0"/>
              </a:rPr>
              <a:t>Explain the systems approach to laboratory quality assurance and its benefits</a:t>
            </a:r>
          </a:p>
          <a:p>
            <a:pPr marL="738187" indent="-285750" algn="just" fontAlgn="auto">
              <a:spcAft>
                <a:spcPts val="0"/>
              </a:spcAft>
              <a:buFont typeface="Arial" panose="020B0604020202020204" pitchFamily="34" charset="0"/>
              <a:buChar char="•"/>
              <a:defRPr/>
            </a:pPr>
            <a:r>
              <a:rPr lang="en-US" sz="1600" dirty="0">
                <a:latin typeface="Calibri" pitchFamily="34" charset="0"/>
              </a:rPr>
              <a:t>Identify the essential elements of laboratory quality systems and how they apply to POC testing; recognize key factors that may compromise the quality of POC testing</a:t>
            </a:r>
          </a:p>
          <a:p>
            <a:pPr marL="738187" indent="-285750" algn="just" fontAlgn="auto">
              <a:spcAft>
                <a:spcPts val="0"/>
              </a:spcAft>
              <a:buFont typeface="Arial" panose="020B0604020202020204" pitchFamily="34" charset="0"/>
              <a:buChar char="•"/>
              <a:defRPr/>
            </a:pPr>
            <a:r>
              <a:rPr lang="en-US" sz="1600" dirty="0">
                <a:latin typeface="Calibri" pitchFamily="34" charset="0"/>
              </a:rPr>
              <a:t>Understand the importance of safety practices and waste management </a:t>
            </a:r>
          </a:p>
          <a:p>
            <a:pPr marL="738187" indent="-285750" fontAlgn="auto">
              <a:spcAft>
                <a:spcPts val="0"/>
              </a:spcAft>
              <a:buFont typeface="Arial" panose="020B0604020202020204" pitchFamily="34" charset="0"/>
              <a:buChar char="•"/>
              <a:defRPr/>
            </a:pPr>
            <a:r>
              <a:rPr lang="en-US" sz="1600" dirty="0">
                <a:latin typeface="Calibri" pitchFamily="34" charset="0"/>
              </a:rPr>
              <a:t>Understand the importance of correct documentation for data </a:t>
            </a:r>
            <a:br>
              <a:rPr lang="en-US" sz="1600" dirty="0">
                <a:latin typeface="Calibri" pitchFamily="34" charset="0"/>
              </a:rPr>
            </a:br>
            <a:r>
              <a:rPr lang="en-US" sz="1600" dirty="0">
                <a:latin typeface="Calibri" pitchFamily="34" charset="0"/>
              </a:rPr>
              <a:t>collection, supply chain and device management</a:t>
            </a:r>
          </a:p>
          <a:p>
            <a:endParaRPr lang="en-US" sz="1600" b="1" dirty="0"/>
          </a:p>
          <a:p>
            <a:r>
              <a:rPr lang="en-US" sz="1600" b="1" dirty="0"/>
              <a:t>Pre-Training Preparation: </a:t>
            </a:r>
          </a:p>
          <a:p>
            <a:pPr marL="742950" lvl="1" indent="-285750">
              <a:buFont typeface="Wingdings" panose="05000000000000000000" pitchFamily="2" charset="2"/>
              <a:buChar char="q"/>
            </a:pPr>
            <a:r>
              <a:rPr lang="en-US" sz="1600" dirty="0"/>
              <a:t>Review this module to identify the information relevant for the local audience. For example, if the audience is largely laboratory technicians who are already familiar with biosafety procedures, this section can be removed or condensed. If the audience is HCWs or lay workers who are not familiar with concepts like quality assurance, these sections can be expanded. </a:t>
            </a:r>
            <a:r>
              <a:rPr lang="en-US" sz="1600" i="1" dirty="0">
                <a:solidFill>
                  <a:srgbClr val="FF0000"/>
                </a:solidFill>
              </a:rPr>
              <a:t>This module should be tailored to the local audience. </a:t>
            </a:r>
            <a:endParaRPr lang="en-US" sz="1600" dirty="0"/>
          </a:p>
          <a:p>
            <a:pPr marL="742950" lvl="1" indent="-285750">
              <a:buFont typeface="Wingdings" panose="05000000000000000000" pitchFamily="2" charset="2"/>
              <a:buChar char="q"/>
            </a:pPr>
            <a:r>
              <a:rPr lang="en-US" sz="1600" dirty="0"/>
              <a:t>Given the length of this module, consider breaking the presentation up into multiple sessions if time allows </a:t>
            </a:r>
          </a:p>
          <a:p>
            <a:pPr marL="742950" lvl="1" indent="-285750">
              <a:buFont typeface="Wingdings" panose="05000000000000000000" pitchFamily="2" charset="2"/>
              <a:buChar char="q"/>
            </a:pPr>
            <a:r>
              <a:rPr lang="en-US" sz="1600" dirty="0"/>
              <a:t>Optional: Update Slide 43 with details on local inventory management processes, and how POC EID can be incorporated</a:t>
            </a:r>
          </a:p>
          <a:p>
            <a:pPr lvl="1"/>
            <a:endParaRPr lang="en-US" dirty="0"/>
          </a:p>
          <a:p>
            <a:endParaRPr lang="en-US" b="1" dirty="0"/>
          </a:p>
          <a:p>
            <a:endParaRPr lang="en-US" b="1" dirty="0"/>
          </a:p>
        </p:txBody>
      </p:sp>
    </p:spTree>
    <p:extLst>
      <p:ext uri="{BB962C8B-B14F-4D97-AF65-F5344CB8AC3E}">
        <p14:creationId xmlns:p14="http://schemas.microsoft.com/office/powerpoint/2010/main" val="276552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7</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7</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Training Module 3: Clinical Systems and POC Testing</a:t>
            </a:r>
          </a:p>
        </p:txBody>
      </p:sp>
      <p:sp>
        <p:nvSpPr>
          <p:cNvPr id="6" name="Oval 5">
            <a:extLst>
              <a:ext uri="{FF2B5EF4-FFF2-40B4-BE49-F238E27FC236}">
                <a16:creationId xmlns:a16="http://schemas.microsoft.com/office/drawing/2014/main" id="{2F10F051-E8D7-6141-BB96-10E1327CE3E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3" name="TextBox 2"/>
          <p:cNvSpPr txBox="1"/>
          <p:nvPr/>
        </p:nvSpPr>
        <p:spPr>
          <a:xfrm>
            <a:off x="303212" y="1219200"/>
            <a:ext cx="11530604" cy="5909310"/>
          </a:xfrm>
          <a:prstGeom prst="rect">
            <a:avLst/>
          </a:prstGeom>
          <a:noFill/>
        </p:spPr>
        <p:txBody>
          <a:bodyPr wrap="square" rtlCol="0">
            <a:spAutoFit/>
          </a:bodyPr>
          <a:lstStyle/>
          <a:p>
            <a:r>
              <a:rPr lang="en-US" b="1" dirty="0"/>
              <a:t>Purpose: </a:t>
            </a:r>
            <a:r>
              <a:rPr lang="en-US" dirty="0"/>
              <a:t>To discuss with facility staff the workflow changes that will be necessary in order to successfully introduce POC EID testing and ensure patients experience the maximum benefit of on-site testing (i.e. same day result return, same day ART initiation). </a:t>
            </a:r>
            <a:endParaRPr lang="en-US" b="1" dirty="0"/>
          </a:p>
          <a:p>
            <a:endParaRPr lang="en-US" b="1" dirty="0"/>
          </a:p>
          <a:p>
            <a:r>
              <a:rPr lang="en-US" b="1" dirty="0"/>
              <a:t>Intended Audience: </a:t>
            </a:r>
            <a:r>
              <a:rPr lang="en-US" dirty="0"/>
              <a:t>All laboratory, clinical and administrative staff who will be involved in POC EID testing, record keeping and lab/clinical workflow management. </a:t>
            </a:r>
          </a:p>
          <a:p>
            <a:endParaRPr lang="en-US" b="1" dirty="0"/>
          </a:p>
          <a:p>
            <a:r>
              <a:rPr lang="en-US" b="1" dirty="0"/>
              <a:t>Learning Objectives:</a:t>
            </a:r>
          </a:p>
          <a:p>
            <a:pPr marL="742950" lvl="1" indent="-285750">
              <a:buFont typeface="Arial" panose="020B0604020202020204" pitchFamily="34" charset="0"/>
              <a:buChar char="•"/>
            </a:pPr>
            <a:r>
              <a:rPr lang="en-US" dirty="0"/>
              <a:t>Determine the way that their facility will refer infants for POC EID testing to ensure patients get same-day results and results are acted upon the same day</a:t>
            </a:r>
          </a:p>
          <a:p>
            <a:pPr marL="742950" lvl="1" indent="-285750">
              <a:buFont typeface="Arial" panose="020B0604020202020204" pitchFamily="34" charset="0"/>
              <a:buChar char="•"/>
            </a:pPr>
            <a:r>
              <a:rPr lang="en-US" dirty="0"/>
              <a:t>Assign responsibility for patient referrals and documentation</a:t>
            </a:r>
          </a:p>
          <a:p>
            <a:pPr marL="742950" lvl="1" indent="-285750">
              <a:buFont typeface="Arial" panose="020B0604020202020204" pitchFamily="34" charset="0"/>
              <a:buChar char="•"/>
            </a:pPr>
            <a:r>
              <a:rPr lang="en-US" dirty="0"/>
              <a:t>Discuss the changes to patient and laboratory workflow, referral, and documentation of results that will be required to successfully introduce POC EID testing at the facility </a:t>
            </a:r>
            <a:endParaRPr lang="en-US" b="1" dirty="0"/>
          </a:p>
          <a:p>
            <a:endParaRPr lang="en-US" b="1" dirty="0"/>
          </a:p>
          <a:p>
            <a:r>
              <a:rPr lang="en-US" b="1" dirty="0"/>
              <a:t>Pre-Training Preparation:</a:t>
            </a:r>
            <a:endParaRPr lang="en-US" dirty="0"/>
          </a:p>
          <a:p>
            <a:pPr marL="742950" lvl="2" indent="-285750">
              <a:buFont typeface="Wingdings" panose="05000000000000000000" pitchFamily="2" charset="2"/>
              <a:buChar char="q"/>
            </a:pPr>
            <a:r>
              <a:rPr lang="en-US" dirty="0"/>
              <a:t>Update Slide 9 with the locally appropriate names for the facility entry points where HIV-exposed infants may present for care</a:t>
            </a:r>
          </a:p>
          <a:p>
            <a:pPr marL="742950" lvl="2" indent="-285750">
              <a:buFont typeface="Wingdings" panose="05000000000000000000" pitchFamily="2" charset="2"/>
              <a:buChar char="q"/>
            </a:pPr>
            <a:r>
              <a:rPr lang="en-US" dirty="0"/>
              <a:t>Hide Slide 15 </a:t>
            </a:r>
            <a:r>
              <a:rPr lang="en-US" i="1" dirty="0"/>
              <a:t>or </a:t>
            </a:r>
            <a:r>
              <a:rPr lang="en-US" dirty="0"/>
              <a:t>Slide 16, depending which platform is relevant for the training </a:t>
            </a:r>
            <a:r>
              <a:rPr lang="en-US" i="1" dirty="0"/>
              <a:t>(see slide notes)</a:t>
            </a:r>
          </a:p>
          <a:p>
            <a:r>
              <a:rPr lang="en-US" b="1" dirty="0"/>
              <a:t> </a:t>
            </a:r>
          </a:p>
          <a:p>
            <a:endParaRPr lang="en-US" b="1" dirty="0"/>
          </a:p>
          <a:p>
            <a:endParaRPr lang="en-US" b="1" dirty="0"/>
          </a:p>
        </p:txBody>
      </p:sp>
    </p:spTree>
    <p:extLst>
      <p:ext uri="{BB962C8B-B14F-4D97-AF65-F5344CB8AC3E}">
        <p14:creationId xmlns:p14="http://schemas.microsoft.com/office/powerpoint/2010/main" val="407308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310" y="-26504"/>
            <a:ext cx="12188825" cy="1066799"/>
          </a:xfrm>
          <a:prstGeom prst="rect">
            <a:avLst/>
          </a:prstGeom>
          <a:solidFill>
            <a:schemeClr val="accent5">
              <a:lumMod val="5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a:solidFill>
                <a:schemeClr val="bg1"/>
              </a:solidFill>
            </a:endParaRPr>
          </a:p>
        </p:txBody>
      </p:sp>
      <p:sp>
        <p:nvSpPr>
          <p:cNvPr id="2" name="Slide Number Placeholder 1"/>
          <p:cNvSpPr>
            <a:spLocks noGrp="1"/>
          </p:cNvSpPr>
          <p:nvPr>
            <p:ph type="sldNum" sz="quarter" idx="12"/>
          </p:nvPr>
        </p:nvSpPr>
        <p:spPr/>
        <p:txBody>
          <a:bodyPr/>
          <a:lstStyle/>
          <a:p>
            <a:fld id="{1B357D11-2E5B-4896-BF3A-7DA436B015FD}" type="slidenum">
              <a:rPr lang="en-US" smtClean="0"/>
              <a:t>8</a:t>
            </a:fld>
            <a:endParaRPr lang="en-US" dirty="0"/>
          </a:p>
        </p:txBody>
      </p:sp>
      <p:sp>
        <p:nvSpPr>
          <p:cNvPr id="4" name="Slide Number Placeholder 2"/>
          <p:cNvSpPr txBox="1">
            <a:spLocks/>
          </p:cNvSpPr>
          <p:nvPr/>
        </p:nvSpPr>
        <p:spPr>
          <a:xfrm>
            <a:off x="8735330" y="6356364"/>
            <a:ext cx="284405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E9E37A-4EAF-44F7-BC9F-FB713F1B08BE}" type="slidenum">
              <a:rPr lang="en-US">
                <a:solidFill>
                  <a:prstClr val="black">
                    <a:tint val="75000"/>
                  </a:prstClr>
                </a:solidFill>
              </a:rPr>
              <a:pPr/>
              <a:t>8</a:t>
            </a:fld>
            <a:endParaRPr lang="en-US" dirty="0">
              <a:solidFill>
                <a:prstClr val="black">
                  <a:tint val="75000"/>
                </a:prstClr>
              </a:solidFill>
            </a:endParaRPr>
          </a:p>
        </p:txBody>
      </p:sp>
      <p:sp>
        <p:nvSpPr>
          <p:cNvPr id="9" name="Title 1"/>
          <p:cNvSpPr>
            <a:spLocks noGrp="1"/>
          </p:cNvSpPr>
          <p:nvPr>
            <p:ph type="title"/>
          </p:nvPr>
        </p:nvSpPr>
        <p:spPr>
          <a:xfrm>
            <a:off x="0" y="1"/>
            <a:ext cx="12148858" cy="990601"/>
          </a:xfrm>
        </p:spPr>
        <p:txBody>
          <a:bodyPr>
            <a:noAutofit/>
          </a:bodyPr>
          <a:lstStyle/>
          <a:p>
            <a:pPr algn="l"/>
            <a:r>
              <a:rPr lang="en-US" sz="2400" dirty="0">
                <a:solidFill>
                  <a:schemeClr val="bg1"/>
                </a:solidFill>
                <a:cs typeface="Arial" panose="020B0604020202020204" pitchFamily="34" charset="0"/>
              </a:rPr>
              <a:t>Training Module 4: Device-specific Training Materials </a:t>
            </a:r>
          </a:p>
        </p:txBody>
      </p:sp>
      <p:sp>
        <p:nvSpPr>
          <p:cNvPr id="6" name="Oval 5">
            <a:extLst>
              <a:ext uri="{FF2B5EF4-FFF2-40B4-BE49-F238E27FC236}">
                <a16:creationId xmlns:a16="http://schemas.microsoft.com/office/drawing/2014/main" id="{2F10F051-E8D7-6141-BB96-10E1327CE3EA}"/>
              </a:ext>
            </a:extLst>
          </p:cNvPr>
          <p:cNvSpPr/>
          <p:nvPr/>
        </p:nvSpPr>
        <p:spPr>
          <a:xfrm>
            <a:off x="11217866" y="167377"/>
            <a:ext cx="615950" cy="615950"/>
          </a:xfrm>
          <a:prstGeom prst="ellipse">
            <a:avLst/>
          </a:prstGeom>
          <a:solidFill>
            <a:schemeClr val="accent5">
              <a:lumMod val="60000"/>
              <a:lumOff val="40000"/>
            </a:schemeClr>
          </a:solidFill>
          <a:ln>
            <a:solidFill>
              <a:schemeClr val="accent5">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2199" b="1" dirty="0"/>
              <a:t>2</a:t>
            </a:r>
          </a:p>
        </p:txBody>
      </p:sp>
      <p:sp>
        <p:nvSpPr>
          <p:cNvPr id="3" name="TextBox 2"/>
          <p:cNvSpPr txBox="1"/>
          <p:nvPr/>
        </p:nvSpPr>
        <p:spPr>
          <a:xfrm>
            <a:off x="303211" y="1131868"/>
            <a:ext cx="11885613" cy="5724644"/>
          </a:xfrm>
          <a:prstGeom prst="rect">
            <a:avLst/>
          </a:prstGeom>
          <a:noFill/>
        </p:spPr>
        <p:txBody>
          <a:bodyPr wrap="square" rtlCol="0">
            <a:spAutoFit/>
          </a:bodyPr>
          <a:lstStyle/>
          <a:p>
            <a:r>
              <a:rPr lang="en-US" b="1" dirty="0"/>
              <a:t>Purpose: </a:t>
            </a:r>
            <a:r>
              <a:rPr lang="en-US" dirty="0"/>
              <a:t>To train health workers and/or POC device operators how to properly collect samples, run POC EID tests and maintain the POC device.</a:t>
            </a:r>
          </a:p>
          <a:p>
            <a:endParaRPr lang="en-US" sz="800" b="1" dirty="0"/>
          </a:p>
          <a:p>
            <a:r>
              <a:rPr lang="en-US" b="1" dirty="0"/>
              <a:t>Intended Audience: </a:t>
            </a:r>
            <a:r>
              <a:rPr lang="en-US" dirty="0"/>
              <a:t>Health workers and/or laboratory technicians who will be trained to collect patient samples and/or as POC device operators</a:t>
            </a:r>
            <a:endParaRPr lang="en-US" b="1" dirty="0"/>
          </a:p>
          <a:p>
            <a:endParaRPr lang="en-US" sz="800" b="1" dirty="0"/>
          </a:p>
          <a:p>
            <a:r>
              <a:rPr lang="en-US" b="1" dirty="0"/>
              <a:t>Learning Objectives:</a:t>
            </a:r>
          </a:p>
          <a:p>
            <a:pPr marL="742950" lvl="1" indent="-285750">
              <a:buFont typeface="Arial" panose="020B0604020202020204" pitchFamily="34" charset="0"/>
              <a:buChar char="•"/>
            </a:pPr>
            <a:r>
              <a:rPr lang="en-US" dirty="0"/>
              <a:t>Correctly collect samples for use with the POC EID device</a:t>
            </a:r>
          </a:p>
          <a:p>
            <a:pPr marL="742950" lvl="1" indent="-285750">
              <a:buFont typeface="Arial" panose="020B0604020202020204" pitchFamily="34" charset="0"/>
              <a:buChar char="•"/>
            </a:pPr>
            <a:r>
              <a:rPr lang="en-US" dirty="0"/>
              <a:t>Understand how to operate the POC EID device, run patient samples and correctly interpret results </a:t>
            </a:r>
          </a:p>
          <a:p>
            <a:pPr marL="742950" lvl="1" indent="-285750">
              <a:buFont typeface="Arial" panose="020B0604020202020204" pitchFamily="34" charset="0"/>
              <a:buChar char="•"/>
            </a:pPr>
            <a:r>
              <a:rPr lang="en-US" dirty="0"/>
              <a:t>Conduct routine device maintenance processes </a:t>
            </a:r>
          </a:p>
          <a:p>
            <a:pPr marL="742950" lvl="1" indent="-285750">
              <a:buFont typeface="Arial" panose="020B0604020202020204" pitchFamily="34" charset="0"/>
              <a:buChar char="•"/>
            </a:pPr>
            <a:r>
              <a:rPr lang="en-US" dirty="0"/>
              <a:t>Address minor troubleshooting and know who to call in the event of a breakdown </a:t>
            </a:r>
          </a:p>
          <a:p>
            <a:endParaRPr lang="en-US" sz="800" b="1" dirty="0"/>
          </a:p>
          <a:p>
            <a:r>
              <a:rPr lang="en-US" b="1" dirty="0"/>
              <a:t>Pre-Training Preparation: </a:t>
            </a:r>
          </a:p>
          <a:p>
            <a:pPr marL="742950" lvl="1" indent="-285750">
              <a:buFont typeface="Wingdings" panose="05000000000000000000" pitchFamily="2" charset="2"/>
              <a:buChar char="q"/>
            </a:pPr>
            <a:r>
              <a:rPr lang="en-US" i="1" dirty="0"/>
              <a:t>The materials for this module should be provided by the manufacturer or manufacturer’s local representative who attends the training </a:t>
            </a:r>
          </a:p>
          <a:p>
            <a:pPr marL="742950" lvl="1" indent="-285750">
              <a:buFont typeface="Wingdings" panose="05000000000000000000" pitchFamily="2" charset="2"/>
              <a:buChar char="q"/>
            </a:pPr>
            <a:r>
              <a:rPr lang="en-US" dirty="0"/>
              <a:t>Please note that the audience for this module may vary depending where the POC device is placed within the health facility. For example:</a:t>
            </a:r>
          </a:p>
          <a:p>
            <a:pPr marL="1200150" lvl="2" indent="-285750">
              <a:buFont typeface="Wingdings"/>
              <a:buChar char="à"/>
            </a:pPr>
            <a:r>
              <a:rPr lang="en-US" dirty="0"/>
              <a:t>If the POC device will be placed on a facility ward and operated by nurses, the nurses will need to be trained in both sample collection and device operation  </a:t>
            </a:r>
          </a:p>
          <a:p>
            <a:pPr marL="1200150" lvl="2" indent="-285750">
              <a:buFont typeface="Wingdings"/>
              <a:buChar char="à"/>
            </a:pPr>
            <a:r>
              <a:rPr lang="en-US" dirty="0"/>
              <a:t>If samples will be collected by nurses but the POC device will be placed within a laboratory and operated by lab techs, the nurses could be trained in sample collection while the lab techs are only trained in device operation</a:t>
            </a:r>
          </a:p>
          <a:p>
            <a:endParaRPr lang="en-US" b="1" dirty="0"/>
          </a:p>
        </p:txBody>
      </p:sp>
    </p:spTree>
    <p:extLst>
      <p:ext uri="{BB962C8B-B14F-4D97-AF65-F5344CB8AC3E}">
        <p14:creationId xmlns:p14="http://schemas.microsoft.com/office/powerpoint/2010/main" val="106135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570296" y="3200400"/>
            <a:ext cx="9708949" cy="6337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0" y="3"/>
            <a:ext cx="12188825" cy="1219199"/>
          </a:xfrm>
          <a:solidFill>
            <a:srgbClr val="215968"/>
          </a:solidFill>
        </p:spPr>
        <p:txBody>
          <a:bodyPr>
            <a:normAutofit/>
          </a:bodyPr>
          <a:lstStyle/>
          <a:p>
            <a:r>
              <a:rPr lang="en-US" sz="2400" dirty="0">
                <a:latin typeface="Calibri" charset="0"/>
              </a:rPr>
              <a:t>Agenda</a:t>
            </a:r>
            <a:endParaRPr lang="en-US" sz="2400" dirty="0"/>
          </a:p>
        </p:txBody>
      </p:sp>
      <p:grpSp>
        <p:nvGrpSpPr>
          <p:cNvPr id="24" name="Gruppieren 20"/>
          <p:cNvGrpSpPr/>
          <p:nvPr/>
        </p:nvGrpSpPr>
        <p:grpSpPr>
          <a:xfrm>
            <a:off x="507871" y="1528009"/>
            <a:ext cx="10771374" cy="538246"/>
            <a:chOff x="529965" y="3391846"/>
            <a:chExt cx="8080635" cy="538246"/>
          </a:xfrm>
        </p:grpSpPr>
        <p:sp>
          <p:nvSpPr>
            <p:cNvPr id="25" name="Rechteck 12"/>
            <p:cNvSpPr>
              <a:spLocks/>
            </p:cNvSpPr>
            <p:nvPr>
              <p:custDataLst>
                <p:tags r:id="rId13"/>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1</a:t>
              </a:r>
              <a:endParaRPr lang="en-GB" dirty="0">
                <a:solidFill>
                  <a:srgbClr val="EEECE1"/>
                </a:solidFill>
                <a:ea typeface="MS PGothic" pitchFamily="34" charset="-128"/>
                <a:cs typeface="Calibri"/>
              </a:endParaRPr>
            </a:p>
          </p:txBody>
        </p:sp>
        <p:sp>
          <p:nvSpPr>
            <p:cNvPr id="26" name="Rounded Rectangle 13"/>
            <p:cNvSpPr>
              <a:spLocks noChangeArrowheads="1"/>
            </p:cNvSpPr>
            <p:nvPr>
              <p:custDataLst>
                <p:tags r:id="rId14"/>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ＭＳ Ｐゴシック" pitchFamily="34" charset="-128"/>
                  <a:cs typeface="Calibri"/>
                </a:rPr>
                <a:t>Purpose of the POC EID Training Toolkit</a:t>
              </a:r>
            </a:p>
          </p:txBody>
        </p:sp>
        <p:sp>
          <p:nvSpPr>
            <p:cNvPr id="27" name="RbLeanShape Right Angle 16"/>
            <p:cNvSpPr/>
            <p:nvPr>
              <p:custDataLst>
                <p:tags r:id="rId15"/>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8" name="Gruppieren 20"/>
          <p:cNvGrpSpPr/>
          <p:nvPr/>
        </p:nvGrpSpPr>
        <p:grpSpPr>
          <a:xfrm>
            <a:off x="507871" y="2344564"/>
            <a:ext cx="11163144" cy="538246"/>
            <a:chOff x="529965" y="3391846"/>
            <a:chExt cx="8374539" cy="538246"/>
          </a:xfrm>
        </p:grpSpPr>
        <p:sp>
          <p:nvSpPr>
            <p:cNvPr id="29" name="Rechteck 12"/>
            <p:cNvSpPr>
              <a:spLocks/>
            </p:cNvSpPr>
            <p:nvPr>
              <p:custDataLst>
                <p:tags r:id="rId10"/>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2</a:t>
              </a:r>
              <a:endParaRPr lang="en-GB" dirty="0">
                <a:solidFill>
                  <a:srgbClr val="EEECE1"/>
                </a:solidFill>
                <a:ea typeface="MS PGothic" pitchFamily="34" charset="-128"/>
                <a:cs typeface="Calibri"/>
              </a:endParaRPr>
            </a:p>
          </p:txBody>
        </p:sp>
        <p:sp>
          <p:nvSpPr>
            <p:cNvPr id="30" name="Rounded Rectangle 13"/>
            <p:cNvSpPr>
              <a:spLocks noChangeArrowheads="1"/>
            </p:cNvSpPr>
            <p:nvPr>
              <p:custDataLst>
                <p:tags r:id="rId11"/>
              </p:custDataLst>
            </p:nvPr>
          </p:nvSpPr>
          <p:spPr bwMode="gray">
            <a:xfrm>
              <a:off x="1398635" y="3558634"/>
              <a:ext cx="7505869" cy="263149"/>
            </a:xfrm>
            <a:prstGeom prst="rect">
              <a:avLst/>
            </a:prstGeom>
            <a:noFill/>
            <a:ln w="9525" algn="ctr">
              <a:noFill/>
              <a:round/>
              <a:headEnd/>
              <a:tailEnd/>
            </a:ln>
          </p:spPr>
          <p:txBody>
            <a:bodyPr wrap="square" lIns="0" tIns="0" rIns="0" bIns="0">
              <a:spAutoFit/>
            </a:bodyPr>
            <a:lstStyle/>
            <a:p>
              <a:pPr marL="122238" lvl="1" indent="-122238" defTabSz="457200" eaLnBrk="0" fontAlgn="base" hangingPunct="0">
                <a:lnSpc>
                  <a:spcPct val="95000"/>
                </a:lnSpc>
                <a:spcBef>
                  <a:spcPct val="0"/>
                </a:spcBef>
                <a:spcAft>
                  <a:spcPct val="0"/>
                </a:spcAft>
                <a:buClr>
                  <a:srgbClr val="FF0000"/>
                </a:buClr>
                <a:buSzPct val="100000"/>
                <a:tabLst>
                  <a:tab pos="266700" algn="l"/>
                </a:tabLst>
              </a:pPr>
              <a:r>
                <a:rPr lang="en-US" dirty="0">
                  <a:solidFill>
                    <a:prstClr val="black"/>
                  </a:solidFill>
                  <a:ea typeface="ＭＳ Ｐゴシック" pitchFamily="34" charset="-128"/>
                  <a:cs typeface="Calibri"/>
                </a:rPr>
                <a:t>Training Modules</a:t>
              </a:r>
            </a:p>
          </p:txBody>
        </p:sp>
        <p:sp>
          <p:nvSpPr>
            <p:cNvPr id="31" name="RbLeanShape Right Angle 16"/>
            <p:cNvSpPr/>
            <p:nvPr>
              <p:custDataLst>
                <p:tags r:id="rId12"/>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2" name="Gruppieren 20"/>
          <p:cNvGrpSpPr/>
          <p:nvPr/>
        </p:nvGrpSpPr>
        <p:grpSpPr>
          <a:xfrm>
            <a:off x="507871" y="3182975"/>
            <a:ext cx="10771374" cy="538246"/>
            <a:chOff x="529965" y="3391846"/>
            <a:chExt cx="8080635" cy="538246"/>
          </a:xfrm>
        </p:grpSpPr>
        <p:sp>
          <p:nvSpPr>
            <p:cNvPr id="33" name="Rechteck 12"/>
            <p:cNvSpPr>
              <a:spLocks/>
            </p:cNvSpPr>
            <p:nvPr>
              <p:custDataLst>
                <p:tags r:id="rId7"/>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3</a:t>
              </a:r>
            </a:p>
          </p:txBody>
        </p:sp>
        <p:sp>
          <p:nvSpPr>
            <p:cNvPr id="34" name="Rounded Rectangle 13"/>
            <p:cNvSpPr>
              <a:spLocks noChangeArrowheads="1"/>
            </p:cNvSpPr>
            <p:nvPr>
              <p:custDataLst>
                <p:tags r:id="rId8"/>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GB" dirty="0">
                  <a:solidFill>
                    <a:srgbClr val="000000"/>
                  </a:solidFill>
                  <a:ea typeface="MS PGothic" pitchFamily="34" charset="-128"/>
                  <a:cs typeface="Calibri"/>
                </a:rPr>
                <a:t>Supplementary Content</a:t>
              </a:r>
            </a:p>
          </p:txBody>
        </p:sp>
        <p:sp>
          <p:nvSpPr>
            <p:cNvPr id="35" name="RbLeanShape Right Angle 16"/>
            <p:cNvSpPr/>
            <p:nvPr>
              <p:custDataLst>
                <p:tags r:id="rId9"/>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20" name="Gruppieren 20"/>
          <p:cNvGrpSpPr/>
          <p:nvPr/>
        </p:nvGrpSpPr>
        <p:grpSpPr>
          <a:xfrm>
            <a:off x="507871" y="3956910"/>
            <a:ext cx="10771374" cy="538246"/>
            <a:chOff x="529965" y="3391846"/>
            <a:chExt cx="8080635" cy="538246"/>
          </a:xfrm>
        </p:grpSpPr>
        <p:sp>
          <p:nvSpPr>
            <p:cNvPr id="21" name="Rechteck 12"/>
            <p:cNvSpPr>
              <a:spLocks/>
            </p:cNvSpPr>
            <p:nvPr>
              <p:custDataLst>
                <p:tags r:id="rId4"/>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4</a:t>
              </a:r>
            </a:p>
          </p:txBody>
        </p:sp>
        <p:sp>
          <p:nvSpPr>
            <p:cNvPr id="22" name="Rounded Rectangle 13"/>
            <p:cNvSpPr>
              <a:spLocks noChangeArrowheads="1"/>
            </p:cNvSpPr>
            <p:nvPr>
              <p:custDataLst>
                <p:tags r:id="rId5"/>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Example forms, logbooks and tools</a:t>
              </a:r>
              <a:endParaRPr lang="en-GB" dirty="0">
                <a:solidFill>
                  <a:srgbClr val="000000"/>
                </a:solidFill>
                <a:ea typeface="MS PGothic" pitchFamily="34" charset="-128"/>
                <a:cs typeface="Calibri"/>
              </a:endParaRPr>
            </a:p>
          </p:txBody>
        </p:sp>
        <p:sp>
          <p:nvSpPr>
            <p:cNvPr id="23" name="RbLeanShape Right Angle 16"/>
            <p:cNvSpPr/>
            <p:nvPr>
              <p:custDataLst>
                <p:tags r:id="rId6"/>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grpSp>
        <p:nvGrpSpPr>
          <p:cNvPr id="37" name="Gruppieren 20"/>
          <p:cNvGrpSpPr/>
          <p:nvPr/>
        </p:nvGrpSpPr>
        <p:grpSpPr>
          <a:xfrm>
            <a:off x="513487" y="4719554"/>
            <a:ext cx="10771374" cy="538246"/>
            <a:chOff x="529965" y="3391846"/>
            <a:chExt cx="8080635" cy="538246"/>
          </a:xfrm>
        </p:grpSpPr>
        <p:sp>
          <p:nvSpPr>
            <p:cNvPr id="38" name="Rechteck 12"/>
            <p:cNvSpPr>
              <a:spLocks/>
            </p:cNvSpPr>
            <p:nvPr>
              <p:custDataLst>
                <p:tags r:id="rId1"/>
              </p:custDataLst>
            </p:nvPr>
          </p:nvSpPr>
          <p:spPr bwMode="gray">
            <a:xfrm>
              <a:off x="529965" y="3391846"/>
              <a:ext cx="598288" cy="538246"/>
            </a:xfrm>
            <a:prstGeom prst="rect">
              <a:avLst/>
            </a:prstGeom>
            <a:solidFill>
              <a:srgbClr val="215968"/>
            </a:solidFill>
            <a:ln w="9525" cap="flat" cmpd="sng" algn="ctr">
              <a:no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algn="ctr" eaLnBrk="0" fontAlgn="base" hangingPunct="0">
                <a:spcBef>
                  <a:spcPct val="0"/>
                </a:spcBef>
                <a:spcAft>
                  <a:spcPct val="0"/>
                </a:spcAft>
              </a:pPr>
              <a:r>
                <a:rPr lang="en-GB" b="1" dirty="0">
                  <a:solidFill>
                    <a:srgbClr val="EEECE1"/>
                  </a:solidFill>
                  <a:ea typeface="MS PGothic" pitchFamily="34" charset="-128"/>
                  <a:cs typeface="Calibri"/>
                </a:rPr>
                <a:t>5</a:t>
              </a:r>
            </a:p>
          </p:txBody>
        </p:sp>
        <p:sp>
          <p:nvSpPr>
            <p:cNvPr id="39" name="Rounded Rectangle 13"/>
            <p:cNvSpPr>
              <a:spLocks noChangeArrowheads="1"/>
            </p:cNvSpPr>
            <p:nvPr>
              <p:custDataLst>
                <p:tags r:id="rId2"/>
              </p:custDataLst>
            </p:nvPr>
          </p:nvSpPr>
          <p:spPr bwMode="gray">
            <a:xfrm>
              <a:off x="1398636" y="3558634"/>
              <a:ext cx="6800050" cy="263149"/>
            </a:xfrm>
            <a:prstGeom prst="rect">
              <a:avLst/>
            </a:prstGeom>
            <a:noFill/>
            <a:ln w="9525" algn="ctr">
              <a:noFill/>
              <a:round/>
              <a:headEnd/>
              <a:tailEnd/>
            </a:ln>
          </p:spPr>
          <p:txBody>
            <a:bodyPr wrap="square" lIns="0" tIns="0" rIns="0" bIns="0">
              <a:spAutoFit/>
            </a:bodyPr>
            <a:lstStyle/>
            <a:p>
              <a:pPr marL="122238" lvl="1" indent="-122238" eaLnBrk="0" fontAlgn="base" hangingPunct="0">
                <a:lnSpc>
                  <a:spcPct val="95000"/>
                </a:lnSpc>
                <a:spcBef>
                  <a:spcPct val="0"/>
                </a:spcBef>
                <a:spcAft>
                  <a:spcPct val="0"/>
                </a:spcAft>
                <a:buClr>
                  <a:srgbClr val="FF0000"/>
                </a:buClr>
                <a:buSzPct val="100000"/>
                <a:tabLst>
                  <a:tab pos="266700" algn="l"/>
                </a:tabLst>
              </a:pPr>
              <a:r>
                <a:rPr lang="en-IN" dirty="0">
                  <a:solidFill>
                    <a:srgbClr val="000000"/>
                  </a:solidFill>
                  <a:ea typeface="MS PGothic" pitchFamily="34" charset="-128"/>
                  <a:cs typeface="Calibri"/>
                </a:rPr>
                <a:t>Training Planning Tools</a:t>
              </a:r>
              <a:endParaRPr lang="en-GB" dirty="0">
                <a:solidFill>
                  <a:srgbClr val="000000"/>
                </a:solidFill>
                <a:ea typeface="MS PGothic" pitchFamily="34" charset="-128"/>
                <a:cs typeface="Calibri"/>
              </a:endParaRPr>
            </a:p>
          </p:txBody>
        </p:sp>
        <p:sp>
          <p:nvSpPr>
            <p:cNvPr id="44" name="RbLeanShape Right Angle 16"/>
            <p:cNvSpPr/>
            <p:nvPr>
              <p:custDataLst>
                <p:tags r:id="rId3"/>
              </p:custDataLst>
            </p:nvPr>
          </p:nvSpPr>
          <p:spPr>
            <a:xfrm>
              <a:off x="1295400" y="3391846"/>
              <a:ext cx="7315200" cy="538246"/>
            </a:xfrm>
            <a:custGeom>
              <a:avLst/>
              <a:gdLst>
                <a:gd name="connsiteX0" fmla="*/ 1270000 w 1270000"/>
                <a:gd name="connsiteY0" fmla="*/ 0 h 476250"/>
                <a:gd name="connsiteX1" fmla="*/ 0 w 1270000"/>
                <a:gd name="connsiteY1" fmla="*/ 0 h 476250"/>
                <a:gd name="connsiteX2" fmla="*/ 0 w 1270000"/>
                <a:gd name="connsiteY2" fmla="*/ 476250 h 476250"/>
              </a:gdLst>
              <a:ahLst/>
              <a:cxnLst>
                <a:cxn ang="0">
                  <a:pos x="connsiteX0" y="connsiteY0"/>
                </a:cxn>
                <a:cxn ang="0">
                  <a:pos x="connsiteX1" y="connsiteY1"/>
                </a:cxn>
                <a:cxn ang="0">
                  <a:pos x="connsiteX2" y="connsiteY2"/>
                </a:cxn>
              </a:cxnLst>
              <a:rect l="l" t="t" r="r" b="b"/>
              <a:pathLst>
                <a:path w="1270000" h="476250">
                  <a:moveTo>
                    <a:pt x="1270000" y="0"/>
                  </a:moveTo>
                  <a:lnTo>
                    <a:pt x="0" y="0"/>
                  </a:lnTo>
                  <a:lnTo>
                    <a:pt x="0" y="476250"/>
                  </a:lnTo>
                </a:path>
              </a:pathLst>
            </a:cu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txBody>
            <a:bodyPr lIns="90000" tIns="90000" rIns="0" bIns="0" rtlCol="0" anchor="t"/>
            <a:lstStyle/>
            <a:p>
              <a:pPr fontAlgn="ctr">
                <a:spcBef>
                  <a:spcPct val="0"/>
                </a:spcBef>
                <a:spcAft>
                  <a:spcPct val="0"/>
                </a:spcAft>
              </a:pPr>
              <a:endParaRPr lang="en-GB" b="1" dirty="0">
                <a:solidFill>
                  <a:prstClr val="black"/>
                </a:solidFill>
                <a:cs typeface="Calibri"/>
              </a:endParaRPr>
            </a:p>
          </p:txBody>
        </p:sp>
      </p:grpSp>
    </p:spTree>
    <p:extLst>
      <p:ext uri="{BB962C8B-B14F-4D97-AF65-F5344CB8AC3E}">
        <p14:creationId xmlns:p14="http://schemas.microsoft.com/office/powerpoint/2010/main" val="30210051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5SEw5W0ky9p6xDlo__a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18.xml><?xml version="1.0" encoding="utf-8"?>
<p:tagLst xmlns:a="http://schemas.openxmlformats.org/drawingml/2006/main" xmlns:r="http://schemas.openxmlformats.org/officeDocument/2006/relationships" xmlns:p="http://schemas.openxmlformats.org/presentationml/2006/main">
  <p:tag name="RESIZE" val="Yes"/>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34.xml><?xml version="1.0" encoding="utf-8"?>
<p:tagLst xmlns:a="http://schemas.openxmlformats.org/drawingml/2006/main" xmlns:r="http://schemas.openxmlformats.org/officeDocument/2006/relationships" xmlns:p="http://schemas.openxmlformats.org/presentationml/2006/main">
  <p:tag name="RESIZE" val="Yes"/>
</p:tagLst>
</file>

<file path=ppt/tags/tag35.xml><?xml version="1.0" encoding="utf-8"?>
<p:tagLst xmlns:a="http://schemas.openxmlformats.org/drawingml/2006/main" xmlns:r="http://schemas.openxmlformats.org/officeDocument/2006/relationships" xmlns:p="http://schemas.openxmlformats.org/presentationml/2006/main">
  <p:tag name="RESIZE" val="Yes"/>
</p:tagLst>
</file>

<file path=ppt/tags/tag36.xml><?xml version="1.0" encoding="utf-8"?>
<p:tagLst xmlns:a="http://schemas.openxmlformats.org/drawingml/2006/main" xmlns:r="http://schemas.openxmlformats.org/officeDocument/2006/relationships" xmlns:p="http://schemas.openxmlformats.org/presentationml/2006/main">
  <p:tag name="RESIZE" val="Yes"/>
</p:tagLst>
</file>

<file path=ppt/tags/tag37.xml><?xml version="1.0" encoding="utf-8"?>
<p:tagLst xmlns:a="http://schemas.openxmlformats.org/drawingml/2006/main" xmlns:r="http://schemas.openxmlformats.org/officeDocument/2006/relationships" xmlns:p="http://schemas.openxmlformats.org/presentationml/2006/main">
  <p:tag name="RESIZE" val="Yes"/>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3.xml><?xml version="1.0" encoding="utf-8"?>
<p:tagLst xmlns:a="http://schemas.openxmlformats.org/drawingml/2006/main" xmlns:r="http://schemas.openxmlformats.org/officeDocument/2006/relationships" xmlns:p="http://schemas.openxmlformats.org/presentationml/2006/main">
  <p:tag name="RESIZE" val="Yes"/>
</p:tagLst>
</file>

<file path=ppt/tags/tag54.xml><?xml version="1.0" encoding="utf-8"?>
<p:tagLst xmlns:a="http://schemas.openxmlformats.org/drawingml/2006/main" xmlns:r="http://schemas.openxmlformats.org/officeDocument/2006/relationships" xmlns:p="http://schemas.openxmlformats.org/presentationml/2006/main">
  <p:tag name="RESIZE" val="Yes"/>
</p:tagLst>
</file>

<file path=ppt/tags/tag55.xml><?xml version="1.0" encoding="utf-8"?>
<p:tagLst xmlns:a="http://schemas.openxmlformats.org/drawingml/2006/main" xmlns:r="http://schemas.openxmlformats.org/officeDocument/2006/relationships" xmlns:p="http://schemas.openxmlformats.org/presentationml/2006/main">
  <p:tag name="RESIZE" val="Yes"/>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71.xml><?xml version="1.0" encoding="utf-8"?>
<p:tagLst xmlns:a="http://schemas.openxmlformats.org/drawingml/2006/main" xmlns:r="http://schemas.openxmlformats.org/officeDocument/2006/relationships" xmlns:p="http://schemas.openxmlformats.org/presentationml/2006/main">
  <p:tag name="RESIZE" val="Yes"/>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GPqrfYApPkGeflZNQsLzT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YJ5i2KxxbE2wfEzhZkmJnA"/>
</p:tagLst>
</file>

<file path=ppt/tags/tag87.xml><?xml version="1.0" encoding="utf-8"?>
<p:tagLst xmlns:a="http://schemas.openxmlformats.org/drawingml/2006/main" xmlns:r="http://schemas.openxmlformats.org/officeDocument/2006/relationships" xmlns:p="http://schemas.openxmlformats.org/presentationml/2006/main">
  <p:tag name="RESIZE" val="Yes"/>
</p:tagLst>
</file>

<file path=ppt/tags/tag88.xml><?xml version="1.0" encoding="utf-8"?>
<p:tagLst xmlns:a="http://schemas.openxmlformats.org/drawingml/2006/main" xmlns:r="http://schemas.openxmlformats.org/officeDocument/2006/relationships" xmlns:p="http://schemas.openxmlformats.org/presentationml/2006/main">
  <p:tag name="RESIZE" val="Yes"/>
</p:tagLst>
</file>

<file path=ppt/tags/tag89.xml><?xml version="1.0" encoding="utf-8"?>
<p:tagLst xmlns:a="http://schemas.openxmlformats.org/drawingml/2006/main" xmlns:r="http://schemas.openxmlformats.org/officeDocument/2006/relationships" xmlns:p="http://schemas.openxmlformats.org/presentationml/2006/main">
  <p:tag name="RESIZE" val="Yes"/>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4qEHf.LuUqptsFwDOxz0g"/>
</p:tagLst>
</file>

<file path=ppt/tags/tag90.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POC EID Training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C EID Training PPT Template" id="{46B856A7-760D-D84E-8898-8D4BB6119A52}" vid="{123DACAB-12BA-3142-940F-9EB9EC9FC0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noAutofit/>
      </a:bodyPr>
      <a:lstStyle>
        <a:defPPr marL="0" marR="0" algn="ctr">
          <a:spcBef>
            <a:spcPts val="0"/>
          </a:spcBef>
          <a:spcAft>
            <a:spcPts val="0"/>
          </a:spcAft>
          <a:defRPr sz="1400" b="1" dirty="0" smtClean="0">
            <a:solidFill>
              <a:srgbClr val="000000"/>
            </a:solidFill>
            <a:ea typeface="ＭＳ 明朝"/>
            <a:cs typeface="Times New Roman"/>
          </a:defRPr>
        </a:defPPr>
      </a:lstStyle>
      <a:style>
        <a:lnRef idx="2">
          <a:schemeClr val="dk1"/>
        </a:lnRef>
        <a:fillRef idx="1">
          <a:schemeClr val="lt1"/>
        </a:fillRef>
        <a:effectRef idx="0">
          <a:schemeClr val="dk1"/>
        </a:effectRef>
        <a:fontRef idx="minor">
          <a:schemeClr val="dk1"/>
        </a:fontRef>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ct:contentTypeSchema ct:_="" ma:_="" ma:contentTypeName="UNICEF Document" ma:contentTypeID="0x0101009BA85F8052A6DA4FA3E31FF9F74C697000D0B0C4907EA05F4A865C0A89F58791D9" ma:contentTypeVersion="25" ma:contentTypeDescription="Create a new document." ma:contentTypeScope="" ma:versionID="d45ecf57941070577967f66a1893b837" xmlns:ct="http://schemas.microsoft.com/office/2006/metadata/contentType" xmlns:ma="http://schemas.microsoft.com/office/2006/metadata/properties/metaAttributes">
<xsd:schema targetNamespace="http://schemas.microsoft.com/office/2006/metadata/properties" ma:root="true" ma:fieldsID="b4451c0aeda0c7565d9fb63d34dfce46" ns1:_="" ns2:_="" ns3:_="" ns4:_="" ns5:_="" ns6:_="" ns7:_="" xmlns:xsd="http://www.w3.org/2001/XMLSchema" xmlns:xs="http://www.w3.org/2001/XMLSchema" xmlns:p="http://schemas.microsoft.com/office/2006/metadata/properties" xmlns:ns1="http://schemas.microsoft.com/sharepoint/v3" xmlns:ns2="ca283e0b-db31-4043-a2ef-b80661bf084a" xmlns:ns3="0dc0e1a9-2c35-44eb-9b3b-be9e3a09b5fc" xmlns:ns4="http://schemas.microsoft.com/sharepoint/v4" xmlns:ns5="b3d1fd11-a68f-4a7b-9e56-b89e09e86e0d" xmlns:ns6="65182ab8-747e-4d60-8b70-c4a0a711ff47" xmlns:ns7="65182ab8-747e-4d 60-8b70-c4a0a711ff47">
<xsd:import namespace="http://schemas.microsoft.com/sharepoint/v3"/>
<xsd:import namespace="ca283e0b-db31-4043-a2ef-b80661bf084a"/>
<xsd:import namespace="0dc0e1a9-2c35-44eb-9b3b-be9e3a09b5fc"/>
<xsd:import namespace="http://schemas.microsoft.com/sharepoint/v4"/>
<xsd:import namespace="b3d1fd11-a68f-4a7b-9e56-b89e09e86e0d"/>
<xsd:import namespace="65182ab8-747e-4d60-8b70-c4a0a711ff47"/>
<xsd:import namespace="65182ab8-747e-4d 60-8b70-c4a0a711ff47"/>
<xsd:element name="properties">
<xsd:complexType>
<xsd:sequence>
<xsd:element name="documentManagement">
<xsd:complexType>
<xsd:all>
<xsd:element ref="ns2:ContentLanguage" minOccurs="0"/>
<xsd:element ref="ns2:ContentStatus" minOccurs="0"/>
<xsd:element ref="ns3:h6a71f3e574e4344bc34f3fc9dd20054" minOccurs="0"/>
<xsd:element ref="ns3:_dlc_DocId" minOccurs="0"/>
<xsd:element ref="ns3:_dlc_DocIdUrl" minOccurs="0"/>
<xsd:element ref="ns3:ga975397408f43e4b84ec8e5a598e523" minOccurs="0"/>
<xsd:element ref="ns3:_dlc_DocIdPersistId" minOccurs="0"/>
<xsd:element ref="ns3:mda26ace941f4791a7314a339fee829c" minOccurs="0"/>
<xsd:element ref="ns3:j169e817e0ee4eb8974e6fc4a2762909" minOccurs="0"/>
<xsd:element ref="ns3:TaxCatchAll" minOccurs="0"/>
<xsd:element ref="ns3:j048a4f9aaad4a8990a1d5e5f53cb451" minOccurs="0"/>
<xsd:element ref="ns3:TaxCatchAllLabel" minOccurs="0"/>
<xsd:element ref="ns3:TaxKeywordTaxHTField" minOccurs="0"/>
<xsd:element ref="ns4:IconOverlay" minOccurs="0"/>
<xsd:element ref="ns1:_vti_ItemDeclaredRecord" minOccurs="0"/>
<xsd:element ref="ns1:_vti_ItemHoldRecordStatus" minOccurs="0"/>
<xsd:element ref="ns5:MediaServiceMetadata" minOccurs="0"/>
<xsd:element ref="ns5:MediaServiceFastMetadata" minOccurs="0"/>
<xsd:element ref="ns5:MediaServiceAutoKeyPoints" minOccurs="0"/>
<xsd:element ref="ns5:MediaServiceKeyPoints" minOccurs="0"/>
<xsd:element ref="ns3:SharedWithUsers" minOccurs="0"/>
<xsd:element ref="ns3:SharedWithDetails" minOccurs="0"/>
<xsd:element ref="ns5:MediaServiceDateTaken" minOccurs="0"/>
<xsd:element ref="ns5:MediaLengthInSeconds" minOccurs="0"/>
<xsd:element ref="ns6:IsK_UNICEFApproved" minOccurs="0"/>
<xsd:element ref="ns6:K_UNICEFApprovedBy" minOccurs="0"/>
<xsd:element ref="ns6:K_UNICEFComments" minOccurs="0"/>
<xsd:element ref="ns6:K_UNICEFRequestedBy" minOccurs="0"/>
<xsd:element ref="ns7:K_UNICEFStatus" minOccurs="0"/>
<xsd:element ref="ns5:MediaServiceObjectDetectorVersions" minOccurs="0"/>
</xsd:all>
</xsd:complexType>
</xsd:element>
</xsd:sequence>
</xsd:complexType>
</xsd:element>
</xsd:schema>
<xsd:schema targetNamespace="http://schemas.microsoft.com/sharepoint/v3"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_vti_ItemDeclaredRecord" ma:index="28" nillable="true" ma:displayName="Declared Record" ma:hidden="true" ma:internalName="_vti_ItemDeclaredRecord" ma:readOnly="true">
<xsd:simpleType>
<xsd:restriction base="dms:DateTime"/>
</xsd:simpleType>
</xsd:element>
<xsd:element name="_vti_ItemHoldRecordStatus" ma:index="29" nillable="true" ma:displayName="Hold and Record Status" ma:decimals="0" ma:description="" ma:hidden="true" ma:indexed="true" ma:internalName="_vti_ItemHoldRecordStatus" ma:readOnly="true">
<xsd:simpleType>
<xsd:restriction base="dms:Unknown"/>
</xsd:simpleType>
</xsd:element>
</xsd:schema>
<xsd:schema targetNamespace="ca283e0b-db31-4043-a2ef-b80661bf084a"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ContentLanguage" ma:index="3"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ContentStatus" ma:index="11" nillable="true" ma:displayName="Content Status" ma:default="­" ma:description="Optional column to indicate document status: draft, final or no status." ma:format="RadioButtons" ma:internalName="ContentStatus">
<xsd:simpleType>
<xsd:restriction base="dms:Choice">
<xsd:enumeration value="­"/>
<xsd:enumeration value="Draft"/>
<xsd:enumeration value="Final"/>
</xsd:restriction>
</xsd:simpleType>
</xsd:element>
</xsd:schema>
<xsd:schema targetNamespace="0dc0e1a9-2c35-44eb-9b3b-be9e3a09b5fc"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h6a71f3e574e4344bc34f3fc9dd20054" ma:index="15"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xsd:element>
</xsd:sequence>
</xsd:complexType>
</xsd:element>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ga975397408f43e4b84ec8e5a598e523" ma:index="18" nillable="true" ma:taxonomy="true" ma:internalName="ga975397408f43e4b84ec8e5a598e523" ma:taxonomyFieldName="OfficeDivision" ma:displayName="Office/Division *" ma:default="1033;#Programme Division-456D|b599cc08-53d0-4ecf-afce-40bdcdf910e2" ma:fieldId="{0a975397-408f-43e4-b84e-c8e5a598e523}" ma:sspId="73f51738-d318-4883-9d64-4f0bd0ccc55e" ma:termSetId="1761a25e-44f4-4213-964a-f96c515e12cb" ma:anchorId="00000000-0000-0000-0000-000000000000" ma:open="false" ma:isKeyword="false">
<xsd:complexType>
<xsd:sequence>
<xsd:element ref="pc:Terms" minOccurs="0" maxOccurs="1"></xsd:element>
</xsd:sequence>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mda26ace941f4791a7314a339fee829c" ma:index="20"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xsd:element>
</xsd:sequence>
</xsd:complexType>
</xsd:element>
<xsd:element name="j169e817e0ee4eb8974e6fc4a2762909" ma:index="21"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xsd:element>
</xsd:sequence>
</xsd:complexType>
</xsd:element>
<xsd:element name="TaxCatchAll" ma:index="22" nillable="true" ma:displayName="Taxonomy Catch All Column" ma:hidden="true" ma:list="{9d178fa2-89de-4543-9ea5-ee51aa475811}" ma:internalName="TaxCatchAll" ma:showField="CatchAllData" ma:web="0dc0e1a9-2c35-44eb-9b3b-be9e3a09b5fc">
<xsd:complexType>
<xsd:complexContent>
<xsd:extension base="dms:MultiChoiceLookup">
<xsd:sequence>
<xsd:element name="Value" type="dms:Lookup" maxOccurs="unbounded" minOccurs="0" nillable="true"/>
</xsd:sequence>
</xsd:extension>
</xsd:complexContent>
</xsd:complexType>
</xsd:element>
<xsd:element name="j048a4f9aaad4a8990a1d5e5f53cb451" ma:index="23"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xsd:element>
</xsd:sequence>
</xsd:complexType>
</xsd:element>
<xsd:element name="TaxCatchAllLabel" ma:index="24" nillable="true" ma:displayName="Taxonomy Catch All Column1" ma:hidden="true" ma:list="{9d178fa2-89de-4543-9ea5-ee51aa475811}" ma:internalName="TaxCatchAllLabel" ma:readOnly="true" ma:showField="CatchAllDataLabel" ma:web="0dc0e1a9-2c35-44eb-9b3b-be9e3a09b5fc">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xsd:element>
</xsd:sequence>
</xsd:complex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targetNamespace="http://schemas.microsoft.com/sharepoint/v4"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IconOverlay" ma:index="27" nillable="true" ma:displayName="IconOverlay" ma:hidden="true" ma:internalName="IconOverlay">
<xsd:simpleType>
<xsd:restriction base="dms:Text"/>
</xsd:simpleType>
</xsd:element>
</xsd:schema>
<xsd:schema targetNamespace="b3d1fd11-a68f-4a7b-9e56-b89e09e86e0d"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MediaServiceMetadata" ma:index="30" nillable="true" ma:displayName="MediaServiceMetadata" ma:hidden="true" ma:internalName="MediaServiceMetadata" ma:readOnly="true">
<xsd:simpleType>
<xsd:restriction base="dms:Note"/>
</xsd:simpleType>
</xsd:element>
<xsd:element name="MediaServiceFastMetadata" ma:index="31" nillable="true" ma:displayName="MediaServiceFastMetadata" ma:hidden="true" ma:internalName="MediaServiceFastMetadata" ma:readOnly="true">
<xsd:simpleType>
<xsd:restriction base="dms:Note"/>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DateTaken" ma:index="36" nillable="true" ma:displayName="MediaServiceDateTaken" ma:hidden="true" ma:indexed="true" ma:internalName="MediaServiceDateTaken" ma:readOnly="true">
<xsd:simpleType>
<xsd:restriction base="dms:Text"/>
</xsd:simpleType>
</xsd:element>
<xsd:element name="MediaLengthInSeconds" ma:index="37" nillable="true" ma:displayName="MediaLengthInSeconds" ma:hidden="true" ma:internalName="MediaLengthInSeconds" ma:readOnly="true">
<xsd:simpleType>
<xsd:restriction base="dms:Unknown"/>
</xsd:simpleType>
</xsd:element>
<xsd:element name="MediaServiceObjectDetectorVersions" ma:index="43" nillable="true" ma:displayName="MediaServiceObjectDetectorVersions" ma:hidden="true" ma:indexed="true" ma:internalName="MediaServiceObjectDetectorVersions" ma:readOnly="true">
<xsd:simpleType>
<xsd:restriction base="dms:Text"/>
</xsd:simpleType>
</xsd:element>
</xsd:schema>
<xsd:schema targetNamespace="65182ab8-747e-4d60-8b70-c4a0a711ff47"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IsK_UNICEFApproved" ma:index="38" nillable="true" ma:displayName="Is K_UNICEF Approved" ma:default="FALSE" ma:internalName="IsK_UNICEFApproved">
<xsd:simpleType>
<xsd:restriction base="dms:Boolean"/>
</xsd:simpleType>
</xsd:element>
<xsd:element name="K_UNICEFApprovedBy" ma:index="39" nillable="true" ma:displayName="K_UNICEF Approved By" ma:list="UserInfo" ma:SharePointGroup="0" ma:internalName="K_UNICEFApprov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_UNICEFComments" ma:index="40" nillable="true" ma:displayName="K_UNICEF Comments" ma:internalName="K_UNICEFComments">
<xsd:simpleType>
<xsd:restriction base="dms:Note">
<xsd:maxLength value="255"/>
</xsd:restriction>
</xsd:simpleType>
</xsd:element>
<xsd:element name="K_UNICEFRequestedBy" ma:index="41" nillable="true" ma:displayName="K_UNICEF Requested By" ma:list="UserInfo" ma:SharePointGroup="0" ma:internalName="K_UNICEFRequested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targetNamespace="65182ab8-747e-4d 60-8b70-c4a0a711ff47"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K_UNICEFStatus" ma:index="42" nillable="true" ma:displayName="K_UNICEF Status" ma:format="Dropdown" ma:internalName="K_UNICEFStatus">
<xsd:simpleType>
<xsd:restriction base="dms:Choice">
<xsd:enumeration value="In Progress"/>
<xsd:enumeration value="Approved"/>
<xsd:enumeration value="Rejected"/>
<xsd:enumeration value="Unpublished"/>
</xsd:restrict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p:properties xmlns:p="http://schemas.microsoft.com/office/2006/metadata/properties" xmlns:xsi="http://www.w3.org/2001/XMLSchema-instance" xmlns:pc="http://schemas.microsoft.com/office/infopath/2007/PartnerControls"><documentManagement><j048a4f9aaad4a8990a1d5e5f53cb451 xmlns="0dc0e1a9-2c35-44eb-9b3b-be9e3a09b5fc"><Terms xmlns="http://schemas.microsoft.com/office/infopath/2007/PartnerControls"></Terms></j048a4f9aaad4a8990a1d5e5f53cb451><K_UNICEFComments xmlns="65182ab8-747e-4d60-8b70-c4a0a711ff47" xsi:nil="true"></K_UNICEFComments><TaxKeywordTaxHTField xmlns="0dc0e1a9-2c35-44eb-9b3b-be9e3a09b5fc"><Terms xmlns="http://schemas.microsoft.com/office/infopath/2007/PartnerControls"><TermInfo xmlns="http://schemas.microsoft.com/office/infopath/2007/PartnerControls"><TermName xmlns="http://schemas.microsoft.com/office/infopath/2007/PartnerControls">AI and ML opportunities in public health</TermName><TermId xmlns="http://schemas.microsoft.com/office/infopath/2007/PartnerControls">a1eb58ad-2b1c-44c7-b210-a9648c74816c</TermId></TermInfo></Terms></TaxKeywordTaxHTField><h6a71f3e574e4344bc34f3fc9dd20054 xmlns="0dc0e1a9-2c35-44eb-9b3b-be9e3a09b5fc"><Terms xmlns="http://schemas.microsoft.com/office/infopath/2007/PartnerControls"><TermInfo xmlns="http://schemas.microsoft.com/office/infopath/2007/PartnerControls"><TermName xmlns="http://schemas.microsoft.com/office/infopath/2007/PartnerControls">HIV pediatric treatment and care</TermName><TermId xmlns="http://schemas.microsoft.com/office/infopath/2007/PartnerControls">9c66175c-d2aa-4698-a2b2-b822650deddb</TermId></TermInfo></Terms></h6a71f3e574e4344bc34f3fc9dd20054><ContentStatus xmlns="ca283e0b-db31-4043-a2ef-b80661bf084a">­</ContentStatus><IconOverlay xmlns="http://schemas.microsoft.com/sharepoint/v4">|pptx|lockoverlay.png</IconOverlay><K_UNICEFApprovedBy xmlns="65182ab8-747e-4d60-8b70-c4a0a711ff47"><UserInfo><DisplayName>Diksha Mudbhary-Sitaula</DisplayName><AccountId>15</AccountId><AccountType/></UserInfo></K_UNICEFApprovedBy><ContentLanguage xmlns="ca283e0b-db31-4043-a2ef-b80661bf084a">English</ContentLanguage><j169e817e0ee4eb8974e6fc4a2762909 xmlns="0dc0e1a9-2c35-44eb-9b3b-be9e3a09b5fc"><Terms xmlns="http://schemas.microsoft.com/office/infopath/2007/PartnerControls"></Terms></j169e817e0ee4eb8974e6fc4a2762909><TaxCatchAll xmlns="0dc0e1a9-2c35-44eb-9b3b-be9e3a09b5fc"><Value>13</Value><Value>11</Value><Value>2</Value><Value>14</Value></TaxCatchAll><IsK_UNICEFApproved xmlns="65182ab8-747e-4d60-8b70-c4a0a711ff47">true</IsK_UNICEFApproved><ga975397408f43e4b84ec8e5a598e523 xmlns="0dc0e1a9-2c35-44eb-9b3b-be9e3a09b5fc"><Terms xmlns="http://schemas.microsoft.com/office/infopath/2007/PartnerControls"><TermInfo xmlns="http://schemas.microsoft.com/office/infopath/2007/PartnerControls"><TermName xmlns="http://schemas.microsoft.com/office/infopath/2007/PartnerControls">Programme Division-456D</TermName><TermId xmlns="http://schemas.microsoft.com/office/infopath/2007/PartnerControls">b599cc08-53d0-4ecf-afce-40bdcdf910e2</TermId></TermInfo></Terms></ga975397408f43e4b84ec8e5a598e523><mda26ace941f4791a7314a339fee829c xmlns="0dc0e1a9-2c35-44eb-9b3b-be9e3a09b5fc"><Terms xmlns="http://schemas.microsoft.com/office/infopath/2007/PartnerControls"><TermInfo xmlns="http://schemas.microsoft.com/office/infopath/2007/PartnerControls"><TermName xmlns="http://schemas.microsoft.com/office/infopath/2007/PartnerControls">Reference materials (general/background, non-UNICEF)</TermName><TermId xmlns="http://schemas.microsoft.com/office/infopath/2007/PartnerControls">86aa4fe8-db7f-4ef6-87ac-0b44b3555d7c</TermId></TermInfo></Terms></mda26ace941f4791a7314a339fee829c><K_UNICEFRequestedBy xmlns="65182ab8-747e-4d60-8b70-c4a0a711ff47"><UserInfo><DisplayName>Diksha Mudbhary-Sitaula</DisplayName><AccountId>15</AccountId><AccountType/></UserInfo></K_UNICEFRequestedBy><K_UNICEFStatus xmlns="65182ab8-747e-4d 60-8b70-c4a0a711ff47">Approved</K_UNICEFStatus><_dlc_DocId xmlns="0dc0e1a9-2c35-44eb-9b3b-be9e3a09b5fc">ES3Z4Z2VR4SK-271004913-77</_dlc_DocId><_dlc_DocIdUrl xmlns="0dc0e1a9-2c35-44eb-9b3b-be9e3a09b5fc"><Url>https://unicef.sharepoint.com/teams/PD-Diagnostics/_layouts/15/DocIdRedir.aspx?ID=ES3Z4Z2VR4SK-271004913-77</Url><Description>ES3Z4Z2VR4SK-271004913-77</Description></_dlc_DocIdUrl><_vti_ItemDeclaredRecord xmlns="http://schemas.microsoft.com/sharepoint/v3">2023-07-20T18:59:33+00:00</_vti_ItemDeclaredRecord><_vti_ItemHoldRecordStatus xmlns="http://schemas.microsoft.com/sharepoint/v3">273</_vti_ItemHoldRecordStatus></documentManagement></p:properties>
</file>

<file path=customXml/itemProps1.xml><?xml version="1.0" encoding="utf-8"?>
<ds:datastoreItem xmlns:ds="http://schemas.openxmlformats.org/officeDocument/2006/customXml" ds:itemID="{A199D62D-B756-43E5-8AD5-1925BA9B8C3C}"/>
</file>

<file path=customXml/itemProps2.xml><?xml version="1.0" encoding="utf-8"?>
<ds:datastoreItem xmlns:ds="http://schemas.openxmlformats.org/officeDocument/2006/customXml" ds:itemID="{49726FF5-314A-4D56-8406-ED6A279E7670}"/>
</file>

<file path=customXml/itemProps3.xml><?xml version="1.0" encoding="utf-8"?>
<ds:datastoreItem xmlns:ds="http://schemas.openxmlformats.org/officeDocument/2006/customXml" ds:itemID="{58D40104-D13B-4F7E-BF48-DA4298F1816D}"/>
</file>

<file path=customXml/itemProps4.xml><?xml version="1.0" encoding="utf-8"?>
<ds:datastoreItem xmlns:ds="http://schemas.openxmlformats.org/officeDocument/2006/customXml" ds:itemID="{FE797849-75A9-4E77-9678-C8C8F193FF88}"/>
</file>

<file path=docProps/app.xml><?xml version="1.0" encoding="utf-8"?>
<Properties xmlns="http://schemas.openxmlformats.org/officeDocument/2006/extended-properties" xmlns:vt="http://schemas.openxmlformats.org/officeDocument/2006/docPropsVTypes">
  <Template>POC EID Training PPT Template</Template>
  <TotalTime>374</TotalTime>
  <Words>2031</Words>
  <Application>Microsoft Office PowerPoint</Application>
  <PresentationFormat>Custom</PresentationFormat>
  <Paragraphs>255</Paragraphs>
  <Slides>19</Slides>
  <Notes>13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Wingdings</vt:lpstr>
      <vt:lpstr>POC EID Training PPT Template</vt:lpstr>
      <vt:lpstr>Office Theme</vt:lpstr>
      <vt:lpstr>think-cell Slide</vt:lpstr>
      <vt:lpstr>PowerPoint Presentation</vt:lpstr>
      <vt:lpstr>Agenda</vt:lpstr>
      <vt:lpstr>Purpose of the POC EID Training Toolkit</vt:lpstr>
      <vt:lpstr>Agenda</vt:lpstr>
      <vt:lpstr>Training Module 1: Introduction to EID and POC EID Testing</vt:lpstr>
      <vt:lpstr>Training Module 2: Lab Systems and POC Testing </vt:lpstr>
      <vt:lpstr>Training Module 3: Clinical Systems and POC Testing</vt:lpstr>
      <vt:lpstr>Training Module 4: Device-specific Training Materials </vt:lpstr>
      <vt:lpstr>Agenda</vt:lpstr>
      <vt:lpstr>SC01: Sample collection</vt:lpstr>
      <vt:lpstr>SC02: Data Management for POC EID</vt:lpstr>
      <vt:lpstr>SC03: Quality Assurance for POC Testing</vt:lpstr>
      <vt:lpstr>Agenda</vt:lpstr>
      <vt:lpstr>Forms, logbooks and checklists </vt:lpstr>
      <vt:lpstr>Agenda</vt:lpstr>
      <vt:lpstr>A00 POC EID Operator Training Agenda and Deployment Checklist</vt:lpstr>
      <vt:lpstr>EGPAF Training Guidance Document</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Lamp</dc:creator>
  <cp:keywords>AI and ML opportunities in public health</cp:keywords>
  <cp:lastModifiedBy>Diksha Mudbhary-Sitaula</cp:lastModifiedBy>
  <cp:revision>36</cp:revision>
  <dcterms:created xsi:type="dcterms:W3CDTF">2019-01-18T21:48:37Z</dcterms:created>
  <dcterms:modified xsi:type="dcterms:W3CDTF">2023-07-19T20:58:07Z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0x0101009BA85F8052A6DA4FA3E31FF9F74C697000D0B0C4907EA05F4A865C0A89F58791D9</vt:lpwstr>
  </property>
  <property fmtid="{D5CDD505-2E9C-101B-9397-08002B2CF9AE}" pid="3" name="TaxKeyword">
    <vt:lpwstr>11;#AI and ML opportunities in public health|a1eb58ad-2b1c-44c7-b210-a9648c74816c</vt:lpwstr>
  </property>
  <property fmtid="{D5CDD505-2E9C-101B-9397-08002B2CF9AE}" pid="4" name="OfficeDivision">
    <vt:lpwstr>2;#Programme Division-456D|b599cc08-53d0-4ecf-afce-40bdcdf910e2</vt:lpwstr>
  </property>
  <property fmtid="{D5CDD505-2E9C-101B-9397-08002B2CF9AE}" pid="5" name="_dlc_DocIdItemGuid">
    <vt:lpwstr>046b3e52-0ade-4da8-848f-7a4724be799d</vt:lpwstr>
  </property>
  <property fmtid="{D5CDD505-2E9C-101B-9397-08002B2CF9AE}" pid="6" name="SystemDTAC">
    <vt:lpwstr/>
  </property>
  <property fmtid="{D5CDD505-2E9C-101B-9397-08002B2CF9AE}" pid="7" name="Topic">
    <vt:lpwstr>13;#HIV pediatric treatment and care|9c66175c-d2aa-4698-a2b2-b822650deddb</vt:lpwstr>
  </property>
  <property fmtid="{D5CDD505-2E9C-101B-9397-08002B2CF9AE}" pid="8" name="CriticalForLongTermRetention">
    <vt:lpwstr/>
  </property>
  <property fmtid="{D5CDD505-2E9C-101B-9397-08002B2CF9AE}" pid="9" name="DocumentType">
    <vt:lpwstr>14;#Reference materials (general/background, non-UNICEF)|86aa4fe8-db7f-4ef6-87ac-0b44b3555d7c</vt:lpwstr>
  </property>
  <property fmtid="{D5CDD505-2E9C-101B-9397-08002B2CF9AE}" pid="10" name="ecm_ItemDeleteBlockHolders">
    <vt:lpwstr>ecm_InPlaceRecordLock</vt:lpwstr>
  </property>
  <property fmtid="{D5CDD505-2E9C-101B-9397-08002B2CF9AE}" pid="11" name="ecm_RecordRestrictions">
    <vt:lpwstr>BlockDelete, BlockEdit</vt:lpwstr>
  </property>
  <property fmtid="{D5CDD505-2E9C-101B-9397-08002B2CF9AE}" pid="12" name="ecm_ItemLockHolders">
    <vt:lpwstr>ecm_InPlaceRecordLock</vt:lpwstr>
  </property>
</Properties>
</file>